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theme/theme2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7.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theme/theme30.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1.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2.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3.xml" ContentType="application/vnd.openxmlformats-officedocument.theme+xml"/>
  <Override PartName="/ppt/slideLayouts/slideLayout316.xml" ContentType="application/vnd.openxmlformats-officedocument.presentationml.slideLayout+xml"/>
  <Override PartName="/ppt/theme/theme34.xml" ContentType="application/vnd.openxmlformats-officedocument.theme+xml"/>
  <Override PartName="/ppt/slideLayouts/slideLayout317.xml" ContentType="application/vnd.openxmlformats-officedocument.presentationml.slideLayout+xml"/>
  <Override PartName="/ppt/theme/theme35.xml" ContentType="application/vnd.openxmlformats-officedocument.theme+xml"/>
  <Override PartName="/ppt/slideLayouts/slideLayout318.xml" ContentType="application/vnd.openxmlformats-officedocument.presentationml.slideLayout+xml"/>
  <Override PartName="/ppt/theme/theme36.xml" ContentType="application/vnd.openxmlformats-officedocument.theme+xml"/>
  <Override PartName="/ppt/slideLayouts/slideLayout319.xml" ContentType="application/vnd.openxmlformats-officedocument.presentationml.slideLayout+xml"/>
  <Override PartName="/ppt/theme/theme3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9.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59.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8.xml" ContentType="application/vnd.openxmlformats-officedocument.themeOverride+xml"/>
  <Override PartName="/ppt/notesSlides/notesSlide63.xml" ContentType="application/vnd.openxmlformats-officedocument.presentationml.notesSlide+xml"/>
  <Override PartName="/ppt/theme/themeOverride9.xml" ContentType="application/vnd.openxmlformats-officedocument.themeOverride+xml"/>
  <Override PartName="/ppt/notesSlides/notesSlide64.xml" ContentType="application/vnd.openxmlformats-officedocument.presentationml.notesSlide+xml"/>
  <Override PartName="/ppt/theme/themeOverride10.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1.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12.xml" ContentType="application/vnd.openxmlformats-officedocument.themeOverr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13.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4.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15.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16.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7.xml" ContentType="application/vnd.openxmlformats-officedocument.themeOverride+xml"/>
  <Override PartName="/ppt/notesSlides/notesSlide114.xml" ContentType="application/vnd.openxmlformats-officedocument.presentationml.notesSlide+xml"/>
  <Override PartName="/ppt/theme/themeOverride18.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theme/themeOverride19.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heme/themeOverride20.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heme/themeOverride21.xml" ContentType="application/vnd.openxmlformats-officedocument.themeOverride+xml"/>
  <Override PartName="/ppt/notesSlides/notesSlide138.xml" ContentType="application/vnd.openxmlformats-officedocument.presentationml.notesSlide+xml"/>
  <Override PartName="/ppt/theme/themeOverride22.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23.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24.xml" ContentType="application/vnd.openxmlformats-officedocument.themeOverride+xml"/>
  <Override PartName="/ppt/notesSlides/notesSlide143.xml" ContentType="application/vnd.openxmlformats-officedocument.presentationml.notesSlide+xml"/>
  <Override PartName="/ppt/theme/themeOverride25.xml" ContentType="application/vnd.openxmlformats-officedocument.themeOverride+xml"/>
  <Override PartName="/ppt/notesSlides/notesSlide144.xml" ContentType="application/vnd.openxmlformats-officedocument.presentationml.notesSlide+xml"/>
  <Override PartName="/ppt/theme/themeOverride26.xml" ContentType="application/vnd.openxmlformats-officedocument.themeOverride+xml"/>
  <Override PartName="/ppt/notesSlides/notesSlide145.xml" ContentType="application/vnd.openxmlformats-officedocument.presentationml.notesSlide+xml"/>
  <Override PartName="/ppt/theme/themeOverride27.xml" ContentType="application/vnd.openxmlformats-officedocument.themeOverride+xml"/>
  <Override PartName="/ppt/notesSlides/notesSlide146.xml" ContentType="application/vnd.openxmlformats-officedocument.presentationml.notesSlide+xml"/>
  <Override PartName="/ppt/theme/themeOverride28.xml" ContentType="application/vnd.openxmlformats-officedocument.themeOverr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5" r:id="rId2"/>
    <p:sldMasterId id="2147483729" r:id="rId3"/>
    <p:sldMasterId id="2147483801" r:id="rId4"/>
    <p:sldMasterId id="2147484013" r:id="rId5"/>
    <p:sldMasterId id="2147484027" r:id="rId6"/>
    <p:sldMasterId id="2147484251" r:id="rId7"/>
    <p:sldMasterId id="2147484654" r:id="rId8"/>
    <p:sldMasterId id="2147484666" r:id="rId9"/>
    <p:sldMasterId id="2147484679" r:id="rId10"/>
    <p:sldMasterId id="2147484889" r:id="rId11"/>
    <p:sldMasterId id="2147484901" r:id="rId12"/>
    <p:sldMasterId id="2147484915" r:id="rId13"/>
    <p:sldMasterId id="2147484929" r:id="rId14"/>
    <p:sldMasterId id="2147484932" r:id="rId15"/>
    <p:sldMasterId id="2147484944" r:id="rId16"/>
    <p:sldMasterId id="2147484956" r:id="rId17"/>
    <p:sldMasterId id="2147484968" r:id="rId18"/>
    <p:sldMasterId id="2147484980" r:id="rId19"/>
    <p:sldMasterId id="2147484992" r:id="rId20"/>
    <p:sldMasterId id="2147485004" r:id="rId21"/>
    <p:sldMasterId id="2147485016" r:id="rId22"/>
    <p:sldMasterId id="2147485018" r:id="rId23"/>
    <p:sldMasterId id="2147485030" r:id="rId24"/>
    <p:sldMasterId id="2147485037" r:id="rId25"/>
    <p:sldMasterId id="2147485061" r:id="rId26"/>
    <p:sldMasterId id="2147485073" r:id="rId27"/>
    <p:sldMasterId id="2147485085" r:id="rId28"/>
    <p:sldMasterId id="2147485099" r:id="rId29"/>
    <p:sldMasterId id="2147485111" r:id="rId30"/>
    <p:sldMasterId id="2147485113" r:id="rId31"/>
    <p:sldMasterId id="2147485125" r:id="rId32"/>
    <p:sldMasterId id="2147485137" r:id="rId33"/>
    <p:sldMasterId id="2147485149" r:id="rId34"/>
    <p:sldMasterId id="2147485151" r:id="rId35"/>
    <p:sldMasterId id="2147485153" r:id="rId36"/>
    <p:sldMasterId id="2147485155" r:id="rId37"/>
    <p:sldMasterId id="2147485157" r:id="rId38"/>
    <p:sldMasterId id="2147485169" r:id="rId39"/>
    <p:sldMasterId id="2147485181" r:id="rId40"/>
  </p:sldMasterIdLst>
  <p:notesMasterIdLst>
    <p:notesMasterId r:id="rId222"/>
  </p:notesMasterIdLst>
  <p:sldIdLst>
    <p:sldId id="433" r:id="rId41"/>
    <p:sldId id="422" r:id="rId42"/>
    <p:sldId id="1141" r:id="rId43"/>
    <p:sldId id="423" r:id="rId44"/>
    <p:sldId id="5735" r:id="rId45"/>
    <p:sldId id="425" r:id="rId46"/>
    <p:sldId id="426" r:id="rId47"/>
    <p:sldId id="427" r:id="rId48"/>
    <p:sldId id="428" r:id="rId49"/>
    <p:sldId id="429" r:id="rId50"/>
    <p:sldId id="430" r:id="rId51"/>
    <p:sldId id="1146" r:id="rId52"/>
    <p:sldId id="400" r:id="rId53"/>
    <p:sldId id="1147" r:id="rId54"/>
    <p:sldId id="3796" r:id="rId55"/>
    <p:sldId id="1150" r:id="rId56"/>
    <p:sldId id="1151" r:id="rId57"/>
    <p:sldId id="1149" r:id="rId58"/>
    <p:sldId id="1157" r:id="rId59"/>
    <p:sldId id="1153" r:id="rId60"/>
    <p:sldId id="337" r:id="rId61"/>
    <p:sldId id="338" r:id="rId62"/>
    <p:sldId id="339" r:id="rId63"/>
    <p:sldId id="334" r:id="rId64"/>
    <p:sldId id="335" r:id="rId65"/>
    <p:sldId id="336" r:id="rId66"/>
    <p:sldId id="444" r:id="rId67"/>
    <p:sldId id="3814" r:id="rId68"/>
    <p:sldId id="257" r:id="rId69"/>
    <p:sldId id="3801" r:id="rId70"/>
    <p:sldId id="3802" r:id="rId71"/>
    <p:sldId id="3803" r:id="rId72"/>
    <p:sldId id="369" r:id="rId73"/>
    <p:sldId id="259" r:id="rId74"/>
    <p:sldId id="3804" r:id="rId75"/>
    <p:sldId id="3805" r:id="rId76"/>
    <p:sldId id="3806" r:id="rId77"/>
    <p:sldId id="3807" r:id="rId78"/>
    <p:sldId id="447" r:id="rId79"/>
    <p:sldId id="3772" r:id="rId80"/>
    <p:sldId id="435" r:id="rId81"/>
    <p:sldId id="3783" r:id="rId82"/>
    <p:sldId id="3768" r:id="rId83"/>
    <p:sldId id="3769" r:id="rId84"/>
    <p:sldId id="3778" r:id="rId85"/>
    <p:sldId id="3776" r:id="rId86"/>
    <p:sldId id="3777" r:id="rId87"/>
    <p:sldId id="3775" r:id="rId88"/>
    <p:sldId id="3774" r:id="rId89"/>
    <p:sldId id="3781" r:id="rId90"/>
    <p:sldId id="3779" r:id="rId91"/>
    <p:sldId id="3780" r:id="rId92"/>
    <p:sldId id="3782" r:id="rId93"/>
    <p:sldId id="3785" r:id="rId94"/>
    <p:sldId id="431" r:id="rId95"/>
    <p:sldId id="401" r:id="rId96"/>
    <p:sldId id="402" r:id="rId97"/>
    <p:sldId id="3786" r:id="rId98"/>
    <p:sldId id="404" r:id="rId99"/>
    <p:sldId id="405" r:id="rId100"/>
    <p:sldId id="3770" r:id="rId101"/>
    <p:sldId id="3771" r:id="rId102"/>
    <p:sldId id="263" r:id="rId103"/>
    <p:sldId id="409" r:id="rId104"/>
    <p:sldId id="279" r:id="rId105"/>
    <p:sldId id="411" r:id="rId106"/>
    <p:sldId id="412" r:id="rId107"/>
    <p:sldId id="413" r:id="rId108"/>
    <p:sldId id="3787" r:id="rId109"/>
    <p:sldId id="1154" r:id="rId110"/>
    <p:sldId id="3788" r:id="rId111"/>
    <p:sldId id="276" r:id="rId112"/>
    <p:sldId id="388" r:id="rId113"/>
    <p:sldId id="381" r:id="rId114"/>
    <p:sldId id="408" r:id="rId115"/>
    <p:sldId id="298" r:id="rId116"/>
    <p:sldId id="300" r:id="rId117"/>
    <p:sldId id="302" r:id="rId118"/>
    <p:sldId id="303" r:id="rId119"/>
    <p:sldId id="304" r:id="rId120"/>
    <p:sldId id="306" r:id="rId121"/>
    <p:sldId id="307" r:id="rId122"/>
    <p:sldId id="308" r:id="rId123"/>
    <p:sldId id="417" r:id="rId124"/>
    <p:sldId id="310" r:id="rId125"/>
    <p:sldId id="312" r:id="rId126"/>
    <p:sldId id="313" r:id="rId127"/>
    <p:sldId id="3791" r:id="rId128"/>
    <p:sldId id="3792" r:id="rId129"/>
    <p:sldId id="1155" r:id="rId130"/>
    <p:sldId id="3789" r:id="rId131"/>
    <p:sldId id="389" r:id="rId132"/>
    <p:sldId id="391" r:id="rId133"/>
    <p:sldId id="3799" r:id="rId134"/>
    <p:sldId id="271" r:id="rId135"/>
    <p:sldId id="3800" r:id="rId136"/>
    <p:sldId id="285" r:id="rId137"/>
    <p:sldId id="284" r:id="rId138"/>
    <p:sldId id="283" r:id="rId139"/>
    <p:sldId id="280" r:id="rId140"/>
    <p:sldId id="281" r:id="rId141"/>
    <p:sldId id="1158" r:id="rId142"/>
    <p:sldId id="1159" r:id="rId143"/>
    <p:sldId id="258" r:id="rId144"/>
    <p:sldId id="387" r:id="rId145"/>
    <p:sldId id="397" r:id="rId146"/>
    <p:sldId id="383" r:id="rId147"/>
    <p:sldId id="342" r:id="rId148"/>
    <p:sldId id="287" r:id="rId149"/>
    <p:sldId id="288" r:id="rId150"/>
    <p:sldId id="343" r:id="rId151"/>
    <p:sldId id="344" r:id="rId152"/>
    <p:sldId id="345" r:id="rId153"/>
    <p:sldId id="346" r:id="rId154"/>
    <p:sldId id="347" r:id="rId155"/>
    <p:sldId id="348" r:id="rId156"/>
    <p:sldId id="349" r:id="rId157"/>
    <p:sldId id="350" r:id="rId158"/>
    <p:sldId id="351" r:id="rId159"/>
    <p:sldId id="432" r:id="rId160"/>
    <p:sldId id="353" r:id="rId161"/>
    <p:sldId id="354" r:id="rId162"/>
    <p:sldId id="341" r:id="rId163"/>
    <p:sldId id="355" r:id="rId164"/>
    <p:sldId id="356" r:id="rId165"/>
    <p:sldId id="357" r:id="rId166"/>
    <p:sldId id="358" r:id="rId167"/>
    <p:sldId id="359" r:id="rId168"/>
    <p:sldId id="360" r:id="rId169"/>
    <p:sldId id="361" r:id="rId170"/>
    <p:sldId id="362" r:id="rId171"/>
    <p:sldId id="363" r:id="rId172"/>
    <p:sldId id="364" r:id="rId173"/>
    <p:sldId id="365" r:id="rId174"/>
    <p:sldId id="4111" r:id="rId175"/>
    <p:sldId id="5734" r:id="rId176"/>
    <p:sldId id="366" r:id="rId177"/>
    <p:sldId id="367" r:id="rId178"/>
    <p:sldId id="368" r:id="rId179"/>
    <p:sldId id="371" r:id="rId180"/>
    <p:sldId id="372" r:id="rId181"/>
    <p:sldId id="373" r:id="rId182"/>
    <p:sldId id="374" r:id="rId183"/>
    <p:sldId id="375" r:id="rId184"/>
    <p:sldId id="376" r:id="rId185"/>
    <p:sldId id="377" r:id="rId186"/>
    <p:sldId id="378" r:id="rId187"/>
    <p:sldId id="3793" r:id="rId188"/>
    <p:sldId id="3808" r:id="rId189"/>
    <p:sldId id="269" r:id="rId190"/>
    <p:sldId id="3794" r:id="rId191"/>
    <p:sldId id="333" r:id="rId192"/>
    <p:sldId id="3812" r:id="rId193"/>
    <p:sldId id="3813" r:id="rId194"/>
    <p:sldId id="420" r:id="rId195"/>
    <p:sldId id="321" r:id="rId196"/>
    <p:sldId id="322" r:id="rId197"/>
    <p:sldId id="324" r:id="rId198"/>
    <p:sldId id="326" r:id="rId199"/>
    <p:sldId id="328" r:id="rId200"/>
    <p:sldId id="330" r:id="rId201"/>
    <p:sldId id="3795" r:id="rId202"/>
    <p:sldId id="3784" r:id="rId203"/>
    <p:sldId id="270" r:id="rId204"/>
    <p:sldId id="292" r:id="rId205"/>
    <p:sldId id="293" r:id="rId206"/>
    <p:sldId id="294" r:id="rId207"/>
    <p:sldId id="295" r:id="rId208"/>
    <p:sldId id="296" r:id="rId209"/>
    <p:sldId id="297" r:id="rId210"/>
    <p:sldId id="274" r:id="rId211"/>
    <p:sldId id="272" r:id="rId212"/>
    <p:sldId id="449" r:id="rId213"/>
    <p:sldId id="450" r:id="rId214"/>
    <p:sldId id="3815" r:id="rId215"/>
    <p:sldId id="261" r:id="rId216"/>
    <p:sldId id="266" r:id="rId217"/>
    <p:sldId id="267" r:id="rId218"/>
    <p:sldId id="268" r:id="rId219"/>
    <p:sldId id="286" r:id="rId220"/>
    <p:sldId id="340" r:id="rId22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EDE1F0CD-C1D1-E34C-9466-2D1FCB69C530}">
          <p14:sldIdLst>
            <p14:sldId id="433"/>
            <p14:sldId id="422"/>
            <p14:sldId id="1141"/>
            <p14:sldId id="423"/>
            <p14:sldId id="5735"/>
            <p14:sldId id="425"/>
            <p14:sldId id="426"/>
            <p14:sldId id="427"/>
            <p14:sldId id="428"/>
            <p14:sldId id="429"/>
            <p14:sldId id="430"/>
            <p14:sldId id="1146"/>
            <p14:sldId id="400"/>
            <p14:sldId id="1147"/>
            <p14:sldId id="3796"/>
            <p14:sldId id="1150"/>
            <p14:sldId id="1151"/>
            <p14:sldId id="1149"/>
            <p14:sldId id="1157"/>
            <p14:sldId id="1153"/>
          </p14:sldIdLst>
        </p14:section>
        <p14:section name="Introduction" id="{3A06A376-431B-5C4B-8623-123D9F736124}">
          <p14:sldIdLst>
            <p14:sldId id="337"/>
            <p14:sldId id="338"/>
            <p14:sldId id="339"/>
            <p14:sldId id="334"/>
            <p14:sldId id="335"/>
            <p14:sldId id="336"/>
            <p14:sldId id="444"/>
            <p14:sldId id="3814"/>
            <p14:sldId id="257"/>
            <p14:sldId id="3801"/>
            <p14:sldId id="3802"/>
            <p14:sldId id="3803"/>
            <p14:sldId id="369"/>
            <p14:sldId id="259"/>
            <p14:sldId id="3804"/>
            <p14:sldId id="3805"/>
            <p14:sldId id="3806"/>
            <p14:sldId id="3807"/>
            <p14:sldId id="447"/>
            <p14:sldId id="3772"/>
          </p14:sldIdLst>
        </p14:section>
        <p14:section name="Sermon" id="{17BCE3B9-0815-9241-A2B2-196DBBB2D470}">
          <p14:sldIdLst>
            <p14:sldId id="435"/>
            <p14:sldId id="3783"/>
            <p14:sldId id="3768"/>
            <p14:sldId id="3769"/>
            <p14:sldId id="3778"/>
            <p14:sldId id="3776"/>
            <p14:sldId id="3777"/>
            <p14:sldId id="3775"/>
            <p14:sldId id="3774"/>
            <p14:sldId id="3781"/>
            <p14:sldId id="3779"/>
            <p14:sldId id="3780"/>
            <p14:sldId id="3782"/>
            <p14:sldId id="3785"/>
            <p14:sldId id="431"/>
            <p14:sldId id="401"/>
            <p14:sldId id="402"/>
            <p14:sldId id="3786"/>
            <p14:sldId id="404"/>
            <p14:sldId id="405"/>
            <p14:sldId id="3770"/>
            <p14:sldId id="3771"/>
            <p14:sldId id="263"/>
            <p14:sldId id="409"/>
            <p14:sldId id="279"/>
            <p14:sldId id="411"/>
            <p14:sldId id="412"/>
            <p14:sldId id="413"/>
            <p14:sldId id="3787"/>
          </p14:sldIdLst>
        </p14:section>
        <p14:section name="Verses" id="{F00E1594-5C82-0040-BE77-EBCEB29C54B0}">
          <p14:sldIdLst>
            <p14:sldId id="1154"/>
            <p14:sldId id="3788"/>
            <p14:sldId id="276"/>
            <p14:sldId id="388"/>
            <p14:sldId id="381"/>
            <p14:sldId id="408"/>
            <p14:sldId id="298"/>
            <p14:sldId id="300"/>
            <p14:sldId id="302"/>
            <p14:sldId id="303"/>
            <p14:sldId id="304"/>
            <p14:sldId id="306"/>
            <p14:sldId id="307"/>
            <p14:sldId id="308"/>
            <p14:sldId id="417"/>
            <p14:sldId id="310"/>
            <p14:sldId id="312"/>
            <p14:sldId id="313"/>
            <p14:sldId id="3791"/>
            <p14:sldId id="3792"/>
            <p14:sldId id="1155"/>
            <p14:sldId id="3789"/>
            <p14:sldId id="389"/>
            <p14:sldId id="391"/>
            <p14:sldId id="3799"/>
            <p14:sldId id="271"/>
            <p14:sldId id="3800"/>
            <p14:sldId id="285"/>
            <p14:sldId id="284"/>
            <p14:sldId id="283"/>
            <p14:sldId id="280"/>
            <p14:sldId id="281"/>
            <p14:sldId id="1158"/>
            <p14:sldId id="1159"/>
            <p14:sldId id="258"/>
            <p14:sldId id="387"/>
            <p14:sldId id="397"/>
            <p14:sldId id="383"/>
            <p14:sldId id="342"/>
            <p14:sldId id="287"/>
            <p14:sldId id="288"/>
            <p14:sldId id="343"/>
            <p14:sldId id="344"/>
            <p14:sldId id="345"/>
            <p14:sldId id="346"/>
            <p14:sldId id="347"/>
            <p14:sldId id="348"/>
            <p14:sldId id="349"/>
            <p14:sldId id="350"/>
            <p14:sldId id="351"/>
            <p14:sldId id="432"/>
            <p14:sldId id="353"/>
            <p14:sldId id="354"/>
            <p14:sldId id="341"/>
            <p14:sldId id="355"/>
            <p14:sldId id="356"/>
            <p14:sldId id="357"/>
            <p14:sldId id="358"/>
            <p14:sldId id="359"/>
            <p14:sldId id="360"/>
            <p14:sldId id="361"/>
            <p14:sldId id="362"/>
            <p14:sldId id="363"/>
            <p14:sldId id="364"/>
            <p14:sldId id="365"/>
            <p14:sldId id="4111"/>
            <p14:sldId id="5734"/>
            <p14:sldId id="366"/>
            <p14:sldId id="367"/>
            <p14:sldId id="368"/>
            <p14:sldId id="371"/>
            <p14:sldId id="372"/>
            <p14:sldId id="373"/>
            <p14:sldId id="374"/>
            <p14:sldId id="375"/>
            <p14:sldId id="376"/>
            <p14:sldId id="377"/>
            <p14:sldId id="378"/>
          </p14:sldIdLst>
        </p14:section>
        <p14:section name="Conclusion" id="{05D06B35-AD8D-FE4A-AC20-5D0896C9EE11}">
          <p14:sldIdLst>
            <p14:sldId id="3793"/>
            <p14:sldId id="3808"/>
            <p14:sldId id="269"/>
            <p14:sldId id="3794"/>
            <p14:sldId id="333"/>
            <p14:sldId id="3812"/>
            <p14:sldId id="3813"/>
            <p14:sldId id="420"/>
            <p14:sldId id="321"/>
            <p14:sldId id="322"/>
            <p14:sldId id="324"/>
            <p14:sldId id="326"/>
            <p14:sldId id="328"/>
            <p14:sldId id="330"/>
            <p14:sldId id="3795"/>
            <p14:sldId id="3784"/>
            <p14:sldId id="270"/>
            <p14:sldId id="292"/>
            <p14:sldId id="293"/>
            <p14:sldId id="294"/>
            <p14:sldId id="295"/>
            <p14:sldId id="296"/>
            <p14:sldId id="297"/>
            <p14:sldId id="274"/>
            <p14:sldId id="272"/>
            <p14:sldId id="449"/>
            <p14:sldId id="450"/>
          </p14:sldIdLst>
        </p14:section>
        <p14:section name="Supplements" id="{E9944F2B-A51C-D24D-A98E-EBA597974430}">
          <p14:sldIdLst>
            <p14:sldId id="3815"/>
            <p14:sldId id="261"/>
            <p14:sldId id="266"/>
            <p14:sldId id="267"/>
            <p14:sldId id="268"/>
            <p14:sldId id="286"/>
            <p14:sldId id="3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6EA"/>
    <a:srgbClr val="FE2700"/>
    <a:srgbClr val="000000"/>
    <a:srgbClr val="CC0000"/>
    <a:srgbClr val="800080"/>
    <a:srgbClr val="000099"/>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56" autoAdjust="0"/>
    <p:restoredTop sz="64497" autoAdjust="0"/>
  </p:normalViewPr>
  <p:slideViewPr>
    <p:cSldViewPr>
      <p:cViewPr>
        <p:scale>
          <a:sx n="87" d="100"/>
          <a:sy n="87" d="100"/>
        </p:scale>
        <p:origin x="144" y="400"/>
      </p:cViewPr>
      <p:guideLst>
        <p:guide orient="horz" pos="2160"/>
        <p:guide pos="2880"/>
      </p:guideLst>
    </p:cSldViewPr>
  </p:slideViewPr>
  <p:outlineViewPr>
    <p:cViewPr>
      <p:scale>
        <a:sx n="33" d="100"/>
        <a:sy n="33" d="100"/>
      </p:scale>
      <p:origin x="0" y="5768"/>
    </p:cViewPr>
  </p:outlineViewPr>
  <p:notesTextViewPr>
    <p:cViewPr>
      <p:scale>
        <a:sx n="155" d="100"/>
        <a:sy n="155" d="100"/>
      </p:scale>
      <p:origin x="0" y="0"/>
    </p:cViewPr>
  </p:notesTextViewPr>
  <p:sorterViewPr>
    <p:cViewPr varScale="1">
      <p:scale>
        <a:sx n="50" d="100"/>
        <a:sy n="50" d="100"/>
      </p:scale>
      <p:origin x="0" y="225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91" Type="http://schemas.openxmlformats.org/officeDocument/2006/relationships/slide" Target="slides/slide151.xml"/><Relationship Id="rId205" Type="http://schemas.openxmlformats.org/officeDocument/2006/relationships/slide" Target="slides/slide165.xml"/><Relationship Id="rId226" Type="http://schemas.openxmlformats.org/officeDocument/2006/relationships/tableStyles" Target="tableStyles.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slide" Target="slides/slide141.xml"/><Relationship Id="rId216" Type="http://schemas.openxmlformats.org/officeDocument/2006/relationships/slide" Target="slides/slide176.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92" Type="http://schemas.openxmlformats.org/officeDocument/2006/relationships/slide" Target="slides/slide152.xml"/><Relationship Id="rId206" Type="http://schemas.openxmlformats.org/officeDocument/2006/relationships/slide" Target="slides/slide16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slide" Target="slides/slide142.xml"/><Relationship Id="rId217" Type="http://schemas.openxmlformats.org/officeDocument/2006/relationships/slide" Target="slides/slide17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slide" Target="slides/slide153.xml"/><Relationship Id="rId207" Type="http://schemas.openxmlformats.org/officeDocument/2006/relationships/slide" Target="slides/slide167.xml"/><Relationship Id="rId13" Type="http://schemas.openxmlformats.org/officeDocument/2006/relationships/slideMaster" Target="slideMasters/slideMaster13.xml"/><Relationship Id="rId109" Type="http://schemas.openxmlformats.org/officeDocument/2006/relationships/slide" Target="slides/slide69.xml"/><Relationship Id="rId34" Type="http://schemas.openxmlformats.org/officeDocument/2006/relationships/slideMaster" Target="slideMasters/slideMaster34.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20" Type="http://schemas.openxmlformats.org/officeDocument/2006/relationships/slide" Target="slides/slide80.xml"/><Relationship Id="rId141" Type="http://schemas.openxmlformats.org/officeDocument/2006/relationships/slide" Target="slides/slide101.xml"/><Relationship Id="rId7" Type="http://schemas.openxmlformats.org/officeDocument/2006/relationships/slideMaster" Target="slideMasters/slideMaster7.xml"/><Relationship Id="rId162" Type="http://schemas.openxmlformats.org/officeDocument/2006/relationships/slide" Target="slides/slide122.xml"/><Relationship Id="rId183" Type="http://schemas.openxmlformats.org/officeDocument/2006/relationships/slide" Target="slides/slide143.xml"/><Relationship Id="rId218" Type="http://schemas.openxmlformats.org/officeDocument/2006/relationships/slide" Target="slides/slide178.xml"/><Relationship Id="rId24" Type="http://schemas.openxmlformats.org/officeDocument/2006/relationships/slideMaster" Target="slideMasters/slideMaster24.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31" Type="http://schemas.openxmlformats.org/officeDocument/2006/relationships/slide" Target="slides/slide91.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slide" Target="slides/slide154.xml"/><Relationship Id="rId208" Type="http://schemas.openxmlformats.org/officeDocument/2006/relationships/slide" Target="slides/slide16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8" Type="http://schemas.openxmlformats.org/officeDocument/2006/relationships/slideMaster" Target="slideMasters/slideMaster8.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219" Type="http://schemas.openxmlformats.org/officeDocument/2006/relationships/slide" Target="slides/slide179.xml"/><Relationship Id="rId3" Type="http://schemas.openxmlformats.org/officeDocument/2006/relationships/slideMaster" Target="slideMasters/slideMaster3.xml"/><Relationship Id="rId214" Type="http://schemas.openxmlformats.org/officeDocument/2006/relationships/slide" Target="slides/slide174.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79" Type="http://schemas.openxmlformats.org/officeDocument/2006/relationships/slide" Target="slides/slide139.xml"/><Relationship Id="rId195" Type="http://schemas.openxmlformats.org/officeDocument/2006/relationships/slide" Target="slides/slide155.xml"/><Relationship Id="rId209" Type="http://schemas.openxmlformats.org/officeDocument/2006/relationships/slide" Target="slides/slide169.xml"/><Relationship Id="rId190" Type="http://schemas.openxmlformats.org/officeDocument/2006/relationships/slide" Target="slides/slide150.xml"/><Relationship Id="rId204" Type="http://schemas.openxmlformats.org/officeDocument/2006/relationships/slide" Target="slides/slide164.xml"/><Relationship Id="rId220" Type="http://schemas.openxmlformats.org/officeDocument/2006/relationships/slide" Target="slides/slide180.xml"/><Relationship Id="rId225"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185" Type="http://schemas.openxmlformats.org/officeDocument/2006/relationships/slide" Target="slides/slide1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0.xml"/><Relationship Id="rId210" Type="http://schemas.openxmlformats.org/officeDocument/2006/relationships/slide" Target="slides/slide170.xml"/><Relationship Id="rId215" Type="http://schemas.openxmlformats.org/officeDocument/2006/relationships/slide" Target="slides/slide175.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slide" Target="slides/slide171.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201" Type="http://schemas.openxmlformats.org/officeDocument/2006/relationships/slide" Target="slides/slide161.xml"/><Relationship Id="rId222"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12" Type="http://schemas.openxmlformats.org/officeDocument/2006/relationships/slide" Target="slides/slide172.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202" Type="http://schemas.openxmlformats.org/officeDocument/2006/relationships/slide" Target="slides/slide162.xml"/><Relationship Id="rId223" Type="http://schemas.openxmlformats.org/officeDocument/2006/relationships/presProps" Target="pres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8B2-C048-96F2-DFAA3AA9A44C}"/>
            </c:ext>
          </c:extLst>
        </c:ser>
        <c:dLbls>
          <c:showLegendKey val="0"/>
          <c:showVal val="0"/>
          <c:showCatName val="0"/>
          <c:showSerName val="0"/>
          <c:showPercent val="0"/>
          <c:showBubbleSize val="0"/>
        </c:dLbls>
        <c:gapWidth val="150"/>
        <c:shape val="box"/>
        <c:axId val="-729962200"/>
        <c:axId val="-847429512"/>
        <c:axId val="0"/>
      </c:bar3DChart>
      <c:catAx>
        <c:axId val="-729962200"/>
        <c:scaling>
          <c:orientation val="minMax"/>
        </c:scaling>
        <c:delete val="0"/>
        <c:axPos val="b"/>
        <c:numFmt formatCode="General" sourceLinked="0"/>
        <c:majorTickMark val="out"/>
        <c:minorTickMark val="none"/>
        <c:tickLblPos val="nextTo"/>
        <c:txPr>
          <a:bodyPr/>
          <a:lstStyle/>
          <a:p>
            <a:pPr>
              <a:defRPr sz="1600" b="1"/>
            </a:pPr>
            <a:endParaRPr lang="en-US"/>
          </a:p>
        </c:txPr>
        <c:crossAx val="-847429512"/>
        <c:crosses val="autoZero"/>
        <c:auto val="1"/>
        <c:lblAlgn val="ctr"/>
        <c:lblOffset val="100"/>
        <c:noMultiLvlLbl val="0"/>
      </c:catAx>
      <c:valAx>
        <c:axId val="-84742951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729962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D15A-F34F-B2BB-CC1B29BE0F4F}"/>
            </c:ext>
          </c:extLst>
        </c:ser>
        <c:dLbls>
          <c:showLegendKey val="0"/>
          <c:showVal val="0"/>
          <c:showCatName val="0"/>
          <c:showSerName val="0"/>
          <c:showPercent val="0"/>
          <c:showBubbleSize val="0"/>
        </c:dLbls>
        <c:gapWidth val="150"/>
        <c:shape val="box"/>
        <c:axId val="-847318552"/>
        <c:axId val="-847315528"/>
        <c:axId val="0"/>
      </c:bar3DChart>
      <c:catAx>
        <c:axId val="-847318552"/>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847315528"/>
        <c:crosses val="autoZero"/>
        <c:auto val="1"/>
        <c:lblAlgn val="ctr"/>
        <c:lblOffset val="100"/>
        <c:noMultiLvlLbl val="0"/>
      </c:catAx>
      <c:valAx>
        <c:axId val="-8473155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847318552"/>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267B8F0F-0DF3-D144-AB3A-9DA2BA32C4CD}" type="presOf" srcId="{1761BF22-3663-6943-BC98-EA3FB97FC333}" destId="{62C367AA-B91C-A148-B86A-FB79D3F4E72B}" srcOrd="1" destOrd="0" presId="urn:microsoft.com/office/officeart/2005/8/layout/cycle8"/>
    <dgm:cxn modelId="{D6424A12-4224-4C4E-BD89-9C2FFAC0827C}" type="presOf" srcId="{C3740528-2A0E-7A44-A71D-1AD106D92C0C}" destId="{0CC4020D-20E9-C24E-A593-B54EE7503880}" srcOrd="1" destOrd="0" presId="urn:microsoft.com/office/officeart/2005/8/layout/cycle8"/>
    <dgm:cxn modelId="{434ACC29-7BBF-3A46-826B-4BC95F75B22E}" type="presOf" srcId="{1761BF22-3663-6943-BC98-EA3FB97FC333}" destId="{7A1F332F-0EF0-AC41-905E-4CA0527D6167}" srcOrd="0" destOrd="0" presId="urn:microsoft.com/office/officeart/2005/8/layout/cycle8"/>
    <dgm:cxn modelId="{85245235-AB9B-5B4E-BA8C-B0C76EAD1DD3}" type="presOf" srcId="{7D473E2F-916C-E843-9FD7-3FA101C1CDBB}" destId="{FD319245-54BA-8048-A706-9373F34590BA}" srcOrd="1" destOrd="0" presId="urn:microsoft.com/office/officeart/2005/8/layout/cycle8"/>
    <dgm:cxn modelId="{4A870E56-65D4-454D-AC27-4911ACDE0D3E}" type="presOf" srcId="{E6F53C06-4E31-D040-8F03-EF703A04D14F}" destId="{7B602E98-C876-8342-BB3E-8277BEFF1E6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067DFC82-F5CB-674D-B918-F760B7D25392}" type="presOf" srcId="{7D473E2F-916C-E843-9FD7-3FA101C1CDBB}" destId="{6B5BD606-BF8F-BF4B-9313-F2FFFC4E6B8D}" srcOrd="0" destOrd="0" presId="urn:microsoft.com/office/officeart/2005/8/layout/cycle8"/>
    <dgm:cxn modelId="{20DC5DAF-144E-824C-9AA2-2F55E040FACE}" type="presOf" srcId="{C3740528-2A0E-7A44-A71D-1AD106D92C0C}" destId="{9384EA35-9B61-C346-BDBD-964737CBBFD8}"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3B7398BA-DBEC-A54F-8D3E-37E7159F7ACA}" type="presParOf" srcId="{7B602E98-C876-8342-BB3E-8277BEFF1E68}" destId="{9384EA35-9B61-C346-BDBD-964737CBBFD8}" srcOrd="0" destOrd="0" presId="urn:microsoft.com/office/officeart/2005/8/layout/cycle8"/>
    <dgm:cxn modelId="{4B3D5B85-FAE9-E241-AEE5-7E6DF1A173CB}" type="presParOf" srcId="{7B602E98-C876-8342-BB3E-8277BEFF1E68}" destId="{379C2E45-9820-9F4F-A5F0-A154F1E06CE9}" srcOrd="1" destOrd="0" presId="urn:microsoft.com/office/officeart/2005/8/layout/cycle8"/>
    <dgm:cxn modelId="{EAB0EBC9-970C-4643-8025-7E881E04D235}" type="presParOf" srcId="{7B602E98-C876-8342-BB3E-8277BEFF1E68}" destId="{59781E3A-25AB-F041-8955-CC4D3E9F5ED6}" srcOrd="2" destOrd="0" presId="urn:microsoft.com/office/officeart/2005/8/layout/cycle8"/>
    <dgm:cxn modelId="{F15C8E3D-92F3-3245-920D-7017665A6846}" type="presParOf" srcId="{7B602E98-C876-8342-BB3E-8277BEFF1E68}" destId="{0CC4020D-20E9-C24E-A593-B54EE7503880}" srcOrd="3" destOrd="0" presId="urn:microsoft.com/office/officeart/2005/8/layout/cycle8"/>
    <dgm:cxn modelId="{79136A3D-3B17-2945-985F-B943E0C33902}" type="presParOf" srcId="{7B602E98-C876-8342-BB3E-8277BEFF1E68}" destId="{6B5BD606-BF8F-BF4B-9313-F2FFFC4E6B8D}" srcOrd="4" destOrd="0" presId="urn:microsoft.com/office/officeart/2005/8/layout/cycle8"/>
    <dgm:cxn modelId="{3FF5F395-C9B4-E747-8A57-71F50EEA2399}" type="presParOf" srcId="{7B602E98-C876-8342-BB3E-8277BEFF1E68}" destId="{CB15719B-A3AD-B841-AC13-055D2CC4E00B}" srcOrd="5" destOrd="0" presId="urn:microsoft.com/office/officeart/2005/8/layout/cycle8"/>
    <dgm:cxn modelId="{F570E319-C99C-FD4D-A1CD-15B1286419D2}" type="presParOf" srcId="{7B602E98-C876-8342-BB3E-8277BEFF1E68}" destId="{7980E43A-6F66-4245-AB55-5CEB3C5AFC88}" srcOrd="6" destOrd="0" presId="urn:microsoft.com/office/officeart/2005/8/layout/cycle8"/>
    <dgm:cxn modelId="{7E8E2F29-B2C6-F543-AA74-4F4AA723EC40}" type="presParOf" srcId="{7B602E98-C876-8342-BB3E-8277BEFF1E68}" destId="{FD319245-54BA-8048-A706-9373F34590BA}" srcOrd="7" destOrd="0" presId="urn:microsoft.com/office/officeart/2005/8/layout/cycle8"/>
    <dgm:cxn modelId="{319F2AD2-C39E-9F49-B122-F70AD8A3BA9D}" type="presParOf" srcId="{7B602E98-C876-8342-BB3E-8277BEFF1E68}" destId="{7A1F332F-0EF0-AC41-905E-4CA0527D6167}" srcOrd="8" destOrd="0" presId="urn:microsoft.com/office/officeart/2005/8/layout/cycle8"/>
    <dgm:cxn modelId="{2E49A5EA-7635-6849-9D99-F81A1A20557B}" type="presParOf" srcId="{7B602E98-C876-8342-BB3E-8277BEFF1E68}" destId="{9D4ED958-D52A-C446-ACAE-990A24F506D2}" srcOrd="9" destOrd="0" presId="urn:microsoft.com/office/officeart/2005/8/layout/cycle8"/>
    <dgm:cxn modelId="{E96BADA0-83D5-6945-BA80-4CAD2D048A73}" type="presParOf" srcId="{7B602E98-C876-8342-BB3E-8277BEFF1E68}" destId="{2C99F39D-B4E7-7944-8D0B-FDAAB2E0F7D2}" srcOrd="10" destOrd="0" presId="urn:microsoft.com/office/officeart/2005/8/layout/cycle8"/>
    <dgm:cxn modelId="{DA94CA27-FED5-5B43-B4DA-773507EB1B48}" type="presParOf" srcId="{7B602E98-C876-8342-BB3E-8277BEFF1E68}" destId="{62C367AA-B91C-A148-B86A-FB79D3F4E72B}" srcOrd="11" destOrd="0" presId="urn:microsoft.com/office/officeart/2005/8/layout/cycle8"/>
    <dgm:cxn modelId="{59BB296A-04B1-E341-BFD3-C2E46E63B0EF}" type="presParOf" srcId="{7B602E98-C876-8342-BB3E-8277BEFF1E68}" destId="{436E2647-1ED5-3148-9666-10A54B791D68}" srcOrd="12" destOrd="0" presId="urn:microsoft.com/office/officeart/2005/8/layout/cycle8"/>
    <dgm:cxn modelId="{27174A31-33B9-F74B-8E3C-ABC59DA80687}" type="presParOf" srcId="{7B602E98-C876-8342-BB3E-8277BEFF1E68}" destId="{EBECA5EC-E10B-6541-880B-794BFF59D527}" srcOrd="13" destOrd="0" presId="urn:microsoft.com/office/officeart/2005/8/layout/cycle8"/>
    <dgm:cxn modelId="{30E926BE-AB59-8A41-AADA-2F23D0B96F45}"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A794F3F-C40D-154F-97F3-148C120A0BC7}" type="slidenum">
              <a:rPr lang="en-US"/>
              <a:pPr>
                <a:defRPr/>
              </a:pPr>
              <a:t>‹#›</a:t>
            </a:fld>
            <a:endParaRPr lang="en-US"/>
          </a:p>
        </p:txBody>
      </p:sp>
    </p:spTree>
    <p:extLst>
      <p:ext uri="{BB962C8B-B14F-4D97-AF65-F5344CB8AC3E}">
        <p14:creationId xmlns:p14="http://schemas.microsoft.com/office/powerpoint/2010/main" val="2152542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167.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hristianitytoday.com/ct/2014/march-web-only/world-vision-why-hiring-gay-christians-same-sex-marriage.html"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facebook.com/sharer/sharer.php?u=http://www.theguardian.com/society/2014/apr/03/world-vision-board-member-quits-gay-marriage-hiring" TargetMode="External"/><Relationship Id="rId7" Type="http://schemas.openxmlformats.org/officeDocument/2006/relationships/hyperlink" Target="http://www.theguardian.com/world/2014/mar/27/world-vision-same-sex-marriages-policy"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www.theguardian.com/society/2014/apr/03/world-vision-board-member-quits-gay-marriage-hiring#start-of-comments" TargetMode="External"/><Relationship Id="rId5" Type="http://schemas.openxmlformats.org/officeDocument/2006/relationships/hyperlink" Target="http://www.theguardian.com/" TargetMode="External"/><Relationship Id="rId4" Type="http://schemas.openxmlformats.org/officeDocument/2006/relationships/hyperlink" Target="http://www.theguardian.com/society/2014/apr/03/world-vision-board-member-quits-gay-marriage-hiring"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God have limits to his love? </a:t>
            </a:r>
          </a:p>
          <a:p>
            <a:r>
              <a:rPr lang="en-US"/>
              <a:t>Would this mean that he does not love unconditionally?</a:t>
            </a:r>
          </a:p>
        </p:txBody>
      </p:sp>
      <p:sp>
        <p:nvSpPr>
          <p:cNvPr id="4" name="Slide Number Placeholder 3"/>
          <p:cNvSpPr>
            <a:spLocks noGrp="1"/>
          </p:cNvSpPr>
          <p:nvPr>
            <p:ph type="sldNum" sz="quarter" idx="5"/>
          </p:nvPr>
        </p:nvSpPr>
        <p:spPr/>
        <p:txBody>
          <a:bodyPr/>
          <a:lstStyle/>
          <a:p>
            <a:pPr>
              <a:defRPr/>
            </a:pPr>
            <a:fld id="{BA794F3F-C40D-154F-97F3-148C120A0BC7}" type="slidenum">
              <a:rPr lang="en-US"/>
              <a:pPr>
                <a:defRPr/>
              </a:pPr>
              <a:t>1</a:t>
            </a:fld>
            <a:endParaRPr lang="en-US"/>
          </a:p>
        </p:txBody>
      </p:sp>
    </p:spTree>
    <p:extLst>
      <p:ext uri="{BB962C8B-B14F-4D97-AF65-F5344CB8AC3E}">
        <p14:creationId xmlns:p14="http://schemas.microsoft.com/office/powerpoint/2010/main" val="106070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0DB45-6D85-D24E-A556-E02A8430EB07}" type="slidenum">
              <a:rPr lang="en-US" sz="1200">
                <a:solidFill>
                  <a:prstClr val="black"/>
                </a:solidFill>
              </a:rPr>
              <a:pPr eaLnBrk="1" hangingPunct="1"/>
              <a:t>10</a:t>
            </a:fld>
            <a:endParaRPr lang="en-US" sz="1200">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Right practice is a two-sided coin, both benefiting orthodoxy and hindering heresy. John advocates for these in this order in this masterful letter that both commends this hospitable woman and warns against her lack of limits.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lives for Christ (1 Thess. 2:19).  This is sometimes called the soul-winner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money depicts an unsaved man, v. 30).  This parable also depicts varying degrees of reward: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His master replied, </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Well done, good and faithful servant!   You have been faithful with a few things; I will put you in charge of many things.  Come and share your master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happiness</a:t>
            </a:r>
            <a:r>
              <a:rPr lang="uk-UA"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deny private property inevitably ends in denying privacy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(Gilmore, 302) much like the mystical idea of blending into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Total One.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imperishable and undefiled, and will not fade away, reserved in heaven for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Degrees of Reward in the Kingdom of Heaven?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last shall be first, and the first, last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last shall be first, and the first, last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16) may better indicate that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least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greatest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relate only to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present aspects of the kingdom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works and their rewards (1 Cor. 3:11-15) relates to degree of shame or satisfaction at the judgment (cf. 1 John 2:28), not the lasting results of it which persist for all time in an everlasting hierarchy.  [Even this is not correct, since verse 14 declares that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if what he has built survives, he will receive his reward.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true that the nature of the reward is not stated, so the belief that it is merely momentary satisfaction may be true or false—no one knows.  However, 2 Corinthians 5:10 does indicate that each will be judged for his deeds and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will receive what is due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124</a:t>
            </a:fld>
            <a:endParaRPr lang="en-GB" sz="1200">
              <a:solidFill>
                <a:prstClr val="white"/>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126</a:t>
            </a:fld>
            <a:endParaRPr lang="en-GB" sz="1200">
              <a:solidFill>
                <a:prstClr val="white"/>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127</a:t>
            </a:fld>
            <a:endParaRPr lang="en-GB" sz="1200">
              <a:solidFill>
                <a:prstClr val="white"/>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BD6917-6746-8D4A-9A60-899111D0AFDC}" type="slidenum">
              <a:rPr lang="en-US" sz="1200">
                <a:solidFill>
                  <a:prstClr val="black"/>
                </a:solidFill>
              </a:rPr>
              <a:pPr eaLnBrk="1" hangingPunct="1"/>
              <a:t>11</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The cartoonist depicts the woman as a wealthy lady, which is likely true. This would have given her the financial means to help many, but also the potential to misuse her money in advancing heresies.</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NS-24-2John-135</a:t>
            </a:r>
          </a:p>
          <a:p>
            <a:r>
              <a:rPr lang="en-US" dirty="0">
                <a:latin typeface="Times New Roman" charset="0"/>
                <a:ea typeface="ＭＳ Ｐゴシック" charset="0"/>
                <a:cs typeface="ＭＳ Ｐゴシック" charset="0"/>
              </a:rPr>
              <a:t>SA-15-Inheritance-52</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7D17859-8570-0E78-2306-48DCEC6517B6}"/>
            </a:ext>
          </a:extLst>
        </p:cNvPr>
        <p:cNvGrpSpPr/>
        <p:nvPr/>
      </p:nvGrpSpPr>
      <p:grpSpPr>
        <a:xfrm>
          <a:off x="0" y="0"/>
          <a:ext cx="0" cy="0"/>
          <a:chOff x="0" y="0"/>
          <a:chExt cx="0" cy="0"/>
        </a:xfrm>
      </p:grpSpPr>
      <p:sp>
        <p:nvSpPr>
          <p:cNvPr id="629762" name="Rectangle 3">
            <a:extLst>
              <a:ext uri="{FF2B5EF4-FFF2-40B4-BE49-F238E27FC236}">
                <a16:creationId xmlns:a16="http://schemas.microsoft.com/office/drawing/2014/main" id="{4BB51D1E-DB63-024C-C5A0-A673691BBF2B}"/>
              </a:ext>
            </a:extLst>
          </p:cNvPr>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a:extLst>
              <a:ext uri="{FF2B5EF4-FFF2-40B4-BE49-F238E27FC236}">
                <a16:creationId xmlns:a16="http://schemas.microsoft.com/office/drawing/2014/main" id="{0039CDF5-8DA0-EADC-6592-232558988DF3}"/>
              </a:ext>
            </a:extLst>
          </p:cNvPr>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136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a:extLst>
              <a:ext uri="{FF2B5EF4-FFF2-40B4-BE49-F238E27FC236}">
                <a16:creationId xmlns:a16="http://schemas.microsoft.com/office/drawing/2014/main" id="{F2BA1F62-B9B1-DB99-1B12-7482DD78CAB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a:extLst>
              <a:ext uri="{FF2B5EF4-FFF2-40B4-BE49-F238E27FC236}">
                <a16:creationId xmlns:a16="http://schemas.microsoft.com/office/drawing/2014/main" id="{D2E08E1F-2EBF-CCF6-D521-352C0753E1A2}"/>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a:extLst>
              <a:ext uri="{FF2B5EF4-FFF2-40B4-BE49-F238E27FC236}">
                <a16:creationId xmlns:a16="http://schemas.microsoft.com/office/drawing/2014/main" id="{890496B4-A4D7-FC7A-18D9-451E7D92B8F4}"/>
              </a:ext>
            </a:extLst>
          </p:cNvPr>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On the left are three ways we can balance assurance with apostasy.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NS-19-Hebrews-65</a:t>
            </a:r>
          </a:p>
          <a:p>
            <a:r>
              <a:rPr lang="en-US" dirty="0">
                <a:latin typeface="Times New Roman" charset="0"/>
                <a:ea typeface="ＭＳ Ｐゴシック" charset="0"/>
                <a:cs typeface="ＭＳ Ｐゴシック" charset="0"/>
              </a:rPr>
              <a:t>NS-24-2John-136</a:t>
            </a:r>
          </a:p>
          <a:p>
            <a:r>
              <a:rPr lang="en-US" dirty="0">
                <a:latin typeface="Times New Roman" charset="0"/>
                <a:ea typeface="ＭＳ Ｐゴシック" charset="0"/>
                <a:cs typeface="ＭＳ Ｐゴシック" charset="0"/>
              </a:rPr>
              <a:t>SA-15-Inheritance-109</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243960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138</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140</a:t>
            </a:fld>
            <a:endParaRPr lang="en-US" sz="120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B530766-A2C4-6041-9665-5A616800F0B0}" type="slidenum">
              <a:rPr lang="en-US" sz="1200" smtClean="0">
                <a:solidFill>
                  <a:prstClr val="black"/>
                </a:solidFill>
              </a:rPr>
              <a:pPr algn="r" eaLnBrk="0" hangingPunct="0"/>
              <a:t>140</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Glasses don't change the view, but they do help us see reality more clearly. John seeks to do this in his short letter (postcard, if you will). His goal is for the female recipient to be discerning in how she uses her money and hospitable nature.</a:t>
            </a:r>
          </a:p>
        </p:txBody>
      </p:sp>
    </p:spTree>
    <p:extLst>
      <p:ext uri="{BB962C8B-B14F-4D97-AF65-F5344CB8AC3E}">
        <p14:creationId xmlns:p14="http://schemas.microsoft.com/office/powerpoint/2010/main" val="2450704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141</a:t>
            </a:fld>
            <a:endParaRPr lang="en-US" sz="120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6D4D169-871D-534A-ABB5-01047FD1F639}" type="slidenum">
              <a:rPr lang="en-US" sz="1200" smtClean="0">
                <a:solidFill>
                  <a:prstClr val="black"/>
                </a:solidFill>
              </a:rPr>
              <a:pPr algn="r" eaLnBrk="0" hangingPunct="0"/>
              <a:t>141</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142</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82714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5773740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34574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51DE5C-D967-734E-8531-FF9C41B570D8}" type="slidenum">
              <a:rPr lang="en-US" sz="1200">
                <a:solidFill>
                  <a:prstClr val="black"/>
                </a:solidFill>
              </a:rPr>
              <a:pPr eaLnBrk="1" hangingPunct="1"/>
              <a:t>13</a:t>
            </a:fld>
            <a:endParaRPr lang="en-US" sz="1200">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a:t>
            </a:r>
          </a:p>
          <a:p>
            <a:pPr eaLnBrk="1" hangingPunct="1"/>
            <a:r>
              <a:rPr lang="en-US" sz="1200" kern="1200" baseline="0" dirty="0">
                <a:solidFill>
                  <a:schemeClr val="tx1"/>
                </a:solidFill>
                <a:effectLst/>
                <a:latin typeface="Arial"/>
                <a:ea typeface="ＭＳ Ｐゴシック" charset="-128"/>
                <a:cs typeface="Arial"/>
              </a:rPr>
              <a:t>•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a:t>
            </a:r>
          </a:p>
          <a:p>
            <a:pPr eaLnBrk="1" hangingPunct="1"/>
            <a:r>
              <a:rPr lang="en-US" sz="1200" kern="1200" baseline="0" dirty="0">
                <a:solidFill>
                  <a:schemeClr val="tx1"/>
                </a:solidFill>
                <a:effectLst/>
                <a:latin typeface="Arial"/>
                <a:ea typeface="ＭＳ Ｐゴシック" charset="-128"/>
                <a:cs typeface="Arial"/>
              </a:rPr>
              <a:t>• T</a:t>
            </a:r>
            <a:r>
              <a:rPr lang="en-US" sz="1200" kern="1200" dirty="0">
                <a:solidFill>
                  <a:schemeClr val="tx1"/>
                </a:solidFill>
                <a:effectLst/>
                <a:latin typeface="Arial"/>
                <a:ea typeface="ＭＳ Ｐゴシック" charset="-128"/>
                <a:cs typeface="Arial"/>
              </a:rPr>
              <a:t>hose who would let them in move to the right side of the room</a:t>
            </a:r>
            <a:r>
              <a:rPr lang="en-US" sz="1200" kern="1200" baseline="0" dirty="0">
                <a:solidFill>
                  <a:schemeClr val="tx1"/>
                </a:solidFill>
                <a:effectLst/>
                <a:latin typeface="Arial"/>
                <a:ea typeface="ＭＳ Ｐゴシック" charset="-128"/>
                <a:cs typeface="Arial"/>
              </a:rPr>
              <a:t> </a:t>
            </a:r>
          </a:p>
          <a:p>
            <a:pPr eaLnBrk="1" hangingPunct="1"/>
            <a:r>
              <a:rPr lang="en-US" sz="1200" kern="1200" baseline="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Those who need more information or feel it depends on certain factors move to the back. Ready, vote!</a:t>
            </a:r>
            <a:r>
              <a:rPr lang="en-SG" dirty="0">
                <a:effectLst/>
                <a:latin typeface="Arial"/>
                <a:cs typeface="Arial"/>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a:cs typeface="Arial"/>
              </a:rPr>
              <a:t>Now share with those in your group why you chose that group. </a:t>
            </a:r>
            <a:r>
              <a:rPr lang="en-US" sz="1200" kern="1200" dirty="0">
                <a:solidFill>
                  <a:schemeClr val="tx1"/>
                </a:solidFill>
                <a:effectLst/>
                <a:latin typeface="Arial"/>
                <a:ea typeface="ＭＳ Ｐゴシック" charset="-128"/>
                <a:cs typeface="Arial"/>
              </a:rPr>
              <a:t>Why are you in that group? Tell those around you for the next two minutes</a:t>
            </a:r>
            <a:r>
              <a:rPr lang="en-SG" sz="1200" kern="1200" dirty="0">
                <a:solidFill>
                  <a:schemeClr val="tx1"/>
                </a:solidFill>
                <a:effectLst/>
                <a:latin typeface="Arial"/>
                <a:ea typeface="ＭＳ Ｐゴシック" charset="-128"/>
                <a:cs typeface="Arial"/>
              </a:rPr>
              <a:t>.</a:t>
            </a:r>
            <a:endParaRPr lang="en-SG" dirty="0">
              <a:effectLst/>
              <a:latin typeface="Arial"/>
              <a:cs typeface="Arial"/>
            </a:endParaRPr>
          </a:p>
          <a:p>
            <a:pPr eaLnBrk="1" hangingPunct="1"/>
            <a:r>
              <a:rPr lang="en-SG" dirty="0">
                <a:effectLst/>
                <a:latin typeface="Arial"/>
                <a:cs typeface="Arial"/>
              </a:rPr>
              <a:t>(2 minutes to discuss among themselves, then call the class to listen to these three groups answer the questions below)</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25140015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38009069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158995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C4CB1-56EB-4F44-B63E-5A149E646DA5}" type="slidenum">
              <a:rPr lang="en-US" sz="1200"/>
              <a:pPr eaLnBrk="1" hangingPunct="1"/>
              <a:t>164</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1BD792-CC39-8747-A9BE-8DC4AAD0140D}" type="slidenum">
              <a:rPr lang="en-GB" sz="1200">
                <a:solidFill>
                  <a:srgbClr val="FFFFFF"/>
                </a:solidFill>
                <a:latin typeface="Comic Sans MS" charset="0"/>
              </a:rPr>
              <a:pPr eaLnBrk="1" hangingPunct="1"/>
              <a:t>165</a:t>
            </a:fld>
            <a:endParaRPr lang="en-GB" sz="1200">
              <a:solidFill>
                <a:srgbClr val="FFFFFF"/>
              </a:solidFill>
              <a:latin typeface="Comic Sans MS"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1AC431-F142-D041-B077-1A55B47F716E}" type="slidenum">
              <a:rPr lang="en-GB" sz="1200">
                <a:solidFill>
                  <a:srgbClr val="FFFFFF"/>
                </a:solidFill>
                <a:latin typeface="Comic Sans MS" charset="0"/>
              </a:rPr>
              <a:pPr eaLnBrk="1" hangingPunct="1"/>
              <a:t>166</a:t>
            </a:fld>
            <a:endParaRPr lang="en-GB" sz="1200">
              <a:solidFill>
                <a:srgbClr val="FFFFFF"/>
              </a:solidFill>
              <a:latin typeface="Comic Sans MS"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962BA0-CFC5-B049-A51E-1E6A8D807F22}" type="slidenum">
              <a:rPr lang="en-GB" sz="1200">
                <a:solidFill>
                  <a:srgbClr val="FFFFFF"/>
                </a:solidFill>
                <a:latin typeface="Comic Sans MS" charset="0"/>
              </a:rPr>
              <a:pPr eaLnBrk="1" hangingPunct="1"/>
              <a:t>167</a:t>
            </a:fld>
            <a:endParaRPr lang="en-GB" sz="1200">
              <a:solidFill>
                <a:srgbClr val="FFFFFF"/>
              </a:solidFill>
              <a:latin typeface="Comic Sans MS"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r>
              <a:rPr lang="ru-RU" dirty="0">
                <a:ea typeface="ＭＳ Ｐゴシック" charset="0"/>
                <a:cs typeface="ＭＳ Ｐゴシック" charset="0"/>
                <a:hlinkClick r:id="rId3"/>
              </a:rPr>
              <a:t>"</a:t>
            </a:r>
            <a:r>
              <a:rPr lang="en-US" dirty="0">
                <a:ea typeface="ＭＳ Ｐゴシック" charset="0"/>
                <a:cs typeface="ＭＳ Ｐゴシック" charset="0"/>
                <a:hlinkClick r:id="rId3"/>
              </a:rPr>
              <a:t>Russell Crowe hits </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Noah</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 critics: </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Bordering on absolute stupidity</a:t>
            </a:r>
            <a:r>
              <a:rPr lang="uk-UA" dirty="0">
                <a:ea typeface="ＭＳ Ｐゴシック" charset="0"/>
                <a:cs typeface="ＭＳ Ｐゴシック" charset="0"/>
                <a:hlinkClick r:id="rId3"/>
              </a:rPr>
              <a:t>'</a:t>
            </a:r>
            <a:r>
              <a:rPr lang="ru-RU" dirty="0">
                <a:ea typeface="ＭＳ Ｐゴシック" charset="0"/>
                <a:cs typeface="ＭＳ Ｐゴシック" charset="0"/>
                <a:hlinkClick r:id="rId3"/>
              </a:rPr>
              <a:t>"</a:t>
            </a:r>
            <a:r>
              <a:rPr lang="en-US" dirty="0">
                <a:ea typeface="ＭＳ Ｐゴシック" charset="0"/>
                <a:cs typeface="ＭＳ Ｐゴシック" charset="0"/>
              </a:rPr>
              <a:t>. </a:t>
            </a:r>
            <a:r>
              <a:rPr lang="en-US" dirty="0">
                <a:ea typeface="ＭＳ Ｐゴシック" charset="0"/>
                <a:cs typeface="ＭＳ Ｐゴシック" charset="0"/>
                <a:hlinkClick r:id="rId4" tooltip="The Washington Times"/>
              </a:rPr>
              <a:t>The Washington Times</a:t>
            </a:r>
            <a:r>
              <a:rPr lang="en-US" dirty="0">
                <a:ea typeface="ＭＳ Ｐゴシック" charset="0"/>
                <a:cs typeface="ＭＳ Ｐゴシック" charset="0"/>
              </a:rPr>
              <a:t>. March 27, 2014. Retrieved March 27, 2014; cited at Wikipedia, </a:t>
            </a:r>
            <a:r>
              <a:rPr lang="ru-RU" dirty="0">
                <a:ea typeface="ＭＳ Ｐゴシック" charset="0"/>
                <a:cs typeface="ＭＳ Ｐゴシック" charset="0"/>
              </a:rPr>
              <a:t>"</a:t>
            </a:r>
            <a:r>
              <a:rPr lang="en-US" dirty="0">
                <a:ea typeface="ＭＳ Ｐゴシック" charset="0"/>
                <a:cs typeface="ＭＳ Ｐゴシック" charset="0"/>
              </a:rPr>
              <a:t>Noah (movie).</a:t>
            </a:r>
            <a:r>
              <a:rPr lang="ru-RU"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D3AF7A-9F56-084C-923B-85A6E05793C4}" type="slidenum">
              <a:rPr lang="en-GB" sz="1200">
                <a:solidFill>
                  <a:srgbClr val="FFFFFF"/>
                </a:solidFill>
                <a:latin typeface="Comic Sans MS" charset="0"/>
              </a:rPr>
              <a:pPr eaLnBrk="1" hangingPunct="1"/>
              <a:t>168</a:t>
            </a:fld>
            <a:endParaRPr lang="en-GB" sz="1200">
              <a:solidFill>
                <a:srgbClr val="FFFFFF"/>
              </a:solidFill>
              <a:latin typeface="Comic Sans MS"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320A65-F0B5-904C-9A37-EE3E93207EBF}" type="slidenum">
              <a:rPr lang="zh-CN" altLang="en-US" sz="1200">
                <a:solidFill>
                  <a:srgbClr val="000000"/>
                </a:solidFill>
                <a:latin typeface="Arial" charset="0"/>
              </a:rPr>
              <a:pPr eaLnBrk="1" hangingPunct="1"/>
              <a:t>169</a:t>
            </a:fld>
            <a:endParaRPr lang="en-US" altLang="zh-CN" sz="1200">
              <a:solidFill>
                <a:srgbClr val="000000"/>
              </a:solidFill>
              <a:latin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Arial" charset="0"/>
                <a:ea typeface="ＭＳ Ｐゴシック" charset="0"/>
                <a:cs typeface="Times New Roman" charset="0"/>
              </a:rPr>
              <a:t>http://www.refiningtruth.com/noah-genesis-6-facts/</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05B3D1-3937-AC43-8DA2-BBE341EA0019}" type="slidenum">
              <a:rPr lang="zh-CN" altLang="en-US" sz="1200">
                <a:solidFill>
                  <a:srgbClr val="000000"/>
                </a:solidFill>
                <a:latin typeface="Arial" charset="0"/>
              </a:rPr>
              <a:pPr eaLnBrk="1" hangingPunct="1"/>
              <a:t>170</a:t>
            </a:fld>
            <a:endParaRPr lang="en-US" altLang="zh-CN" sz="1200">
              <a:solidFill>
                <a:srgbClr val="000000"/>
              </a:solidFill>
              <a:latin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zh-CN">
              <a:latin typeface="Arial" charset="0"/>
              <a:ea typeface="ＭＳ Ｐゴシック"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5153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DFDE6-9078-F149-AEBB-CB534CD3150E}" type="slidenum">
              <a:rPr lang="en-US" sz="1200"/>
              <a:pPr eaLnBrk="1" hangingPunct="1"/>
              <a:t>171</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pPr eaLnBrk="1" hangingPunct="1"/>
              <a:t>172</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762889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35EE90-538D-354F-AF70-32167452A5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000DD8-2757-3246-96ED-4084B1897D82}" type="slidenum">
              <a:rPr lang="en-US" sz="1200"/>
              <a:pPr eaLnBrk="1" hangingPunct="1"/>
              <a:t>176</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E91DD9-98F7-FD47-AF8A-A4C1255ED3DD}" type="slidenum">
              <a:rPr lang="en-US" sz="1200"/>
              <a:pPr eaLnBrk="1" hangingPunct="1"/>
              <a:t>177</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ADD095-4800-054F-A97F-5D9950023365}" type="slidenum">
              <a:rPr lang="en-US" sz="1200"/>
              <a:pPr eaLnBrk="1" hangingPunct="1"/>
              <a:t>178</a:t>
            </a:fld>
            <a:endParaRPr 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0E4B0-AB84-0E42-8832-48CC86801F5B}" type="slidenum">
              <a:rPr lang="en-US" sz="1200"/>
              <a:pPr eaLnBrk="1" hangingPunct="1"/>
              <a:t>179</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Which of these practices do you need to stop doing?</a:t>
            </a:r>
          </a:p>
        </p:txBody>
      </p:sp>
    </p:spTree>
    <p:extLst>
      <p:ext uri="{BB962C8B-B14F-4D97-AF65-F5344CB8AC3E}">
        <p14:creationId xmlns:p14="http://schemas.microsoft.com/office/powerpoint/2010/main" val="866055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John speaks of love in all his NT writings, but in 2 John, he both commends a woman for her love, and also rebukes her for not putting limits on this love.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sz="2000" dirty="0">
                <a:latin typeface="Arial" charset="0"/>
                <a:ea typeface="ＭＳ Ｐゴシック" charset="0"/>
                <a:cs typeface="ＭＳ Ｐゴシック" charset="0"/>
              </a:rPr>
              <a:t>Text from Hannah for this chart:</a:t>
            </a:r>
          </a:p>
          <a:p>
            <a:endParaRPr lang="en-US" sz="2000" dirty="0">
              <a:latin typeface="Arial" charset="0"/>
              <a:ea typeface="ＭＳ Ｐゴシック" charset="0"/>
              <a:cs typeface="ＭＳ Ｐゴシック" charset="0"/>
            </a:endParaRPr>
          </a:p>
          <a:p>
            <a:r>
              <a:rPr lang="ru-RU" sz="2000" dirty="0">
                <a:latin typeface="Arial" charset="0"/>
                <a:ea typeface="ＭＳ Ｐゴシック" charset="0"/>
                <a:cs typeface="ＭＳ Ｐゴシック" charset="0"/>
              </a:rPr>
              <a:t>"</a:t>
            </a:r>
            <a:r>
              <a:rPr lang="en-US" sz="2000" dirty="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ru-RU" sz="2000" dirty="0">
                <a:latin typeface="Arial" charset="0"/>
                <a:ea typeface="ＭＳ Ｐゴシック" charset="0"/>
                <a:cs typeface="ＭＳ Ｐゴシック" charset="0"/>
              </a:rPr>
              <a:t>"</a:t>
            </a:r>
            <a:endParaRPr lang="en-US" sz="2000" dirty="0">
              <a:latin typeface="Arial" charset="0"/>
              <a:ea typeface="ＭＳ Ｐゴシック" charset="0"/>
              <a:cs typeface="ＭＳ Ｐゴシック" charset="0"/>
            </a:endParaRP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0A60FB-066F-3545-82CD-419462C557E0}" type="slidenum">
              <a:rPr lang="en-US" sz="1200">
                <a:solidFill>
                  <a:srgbClr val="000000"/>
                </a:solidFill>
                <a:latin typeface="Arial" charset="0"/>
              </a:rPr>
              <a:pPr eaLnBrk="1" hangingPunct="1"/>
              <a:t>21</a:t>
            </a:fld>
            <a:endParaRPr lang="en-US" sz="1200">
              <a:solidFill>
                <a:srgbClr val="000000"/>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Arial" charset="0"/>
                <a:ea typeface="ＭＳ Ｐゴシック" charset="0"/>
                <a:cs typeface="ＭＳ Ｐゴシック" charset="0"/>
              </a:rPr>
              <a:t>Text from Hannah for this chart:</a:t>
            </a:r>
          </a:p>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 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salvation becomes the life of escape from the material confines of the body.</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1C0B12-B5F3-774E-B784-F2110582FAA7}" type="slidenum">
              <a:rPr lang="en-US" sz="1200">
                <a:solidFill>
                  <a:srgbClr val="000000"/>
                </a:solidFill>
                <a:latin typeface="Arial" charset="0"/>
              </a:rPr>
              <a:pPr eaLnBrk="1" hangingPunct="1"/>
              <a:t>22</a:t>
            </a:fld>
            <a:endParaRPr lang="en-US" sz="1200">
              <a:solidFill>
                <a:srgbClr val="000000"/>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Arial" charset="0"/>
                <a:ea typeface="ＭＳ Ｐゴシック" charset="0"/>
                <a:cs typeface="ＭＳ Ｐゴシック" charset="0"/>
              </a:rPr>
              <a:t>Text from Hannah for this chart [animation brackets mine]:</a:t>
            </a:r>
          </a:p>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C5201-26A7-FA4F-86D4-8F1F101B6C9C}"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257337-603F-F94E-A3E3-1CE28C261560}"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Another</a:t>
            </a:r>
            <a:r>
              <a:rPr lang="en-US" baseline="0" dirty="0">
                <a:latin typeface="Arial" charset="0"/>
                <a:ea typeface="ＭＳ Ｐゴシック" charset="0"/>
                <a:cs typeface="ＭＳ Ｐゴシック" charset="0"/>
              </a:rPr>
              <a:t> work that appeared in the early church—probably in the second century—is called the Gospel of Judas. It says that Judas would rule over the disciples—even though he was actually an unbeliever!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D92948-299E-034B-BF95-CDF825F28A86}"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It even says</a:t>
            </a:r>
            <a:r>
              <a:rPr lang="en-US" baseline="0" dirty="0">
                <a:latin typeface="Arial" charset="0"/>
                <a:ea typeface="ＭＳ Ｐゴシック" charset="0"/>
                <a:cs typeface="ＭＳ Ｐゴシック" charset="0"/>
              </a:rPr>
              <a:t> that Jesus was a spirit that was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clothed</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with Christ, and Judas will be part of the plan to exalt Jesus.</a:t>
            </a:r>
            <a:endParaRPr lang="en-US" dirty="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311260-067B-A046-8AEF-92D9ADE85487}" type="slidenum">
              <a:rPr lang="en-US" sz="1200">
                <a:solidFill>
                  <a:srgbClr val="000000"/>
                </a:solidFill>
                <a:latin typeface="26" charset="0"/>
              </a:rPr>
              <a:pPr eaLnBrk="1" hangingPunct="1"/>
              <a:t>26</a:t>
            </a:fld>
            <a:endParaRPr lang="en-US" sz="1200">
              <a:solidFill>
                <a:srgbClr val="000000"/>
              </a:solidFill>
              <a:latin typeface="26"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later second century church father Irenaeus spoke of this book as a heresy where Judas had a special knowledge (gnosis) that the other disciples</a:t>
            </a:r>
            <a:r>
              <a:rPr lang="en-US" baseline="0" dirty="0">
                <a:latin typeface="Arial" charset="0"/>
                <a:ea typeface="ＭＳ Ｐゴシック" charset="0"/>
                <a:cs typeface="ＭＳ Ｐゴシック" charset="0"/>
              </a:rPr>
              <a:t> lacked.</a:t>
            </a:r>
            <a:r>
              <a:rPr lang="en-US"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_______________</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www.ccel.org</a:t>
            </a:r>
            <a:r>
              <a:rPr lang="en-US" dirty="0">
                <a:latin typeface="Arial" charset="0"/>
                <a:ea typeface="ＭＳ Ｐゴシック" charset="0"/>
                <a:cs typeface="ＭＳ Ｐゴシック" charset="0"/>
              </a:rPr>
              <a:t>/fathers2/ANF-01/anf01-60.htm#P7477_2003920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83208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6808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We have come today to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2785382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dirty="0">
                <a:latin typeface="Arial" panose="020B0604020202020204" pitchFamily="34" charset="0"/>
                <a:ea typeface="ＭＳ Ｐゴシック" panose="020B0600070205080204" pitchFamily="34" charset="-128"/>
              </a:rPr>
              <a:t>• However, to affirm the biblical teaching, 300 church leaders gathered together in the city of Nicea. Here by a vote of 300 to 3 the bishops rejected Arius.</a:t>
            </a:r>
          </a:p>
        </p:txBody>
      </p:sp>
    </p:spTree>
    <p:extLst>
      <p:ext uri="{BB962C8B-B14F-4D97-AF65-F5344CB8AC3E}">
        <p14:creationId xmlns:p14="http://schemas.microsoft.com/office/powerpoint/2010/main" val="71667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Should we have limits to our love?</a:t>
            </a:r>
          </a:p>
          <a:p>
            <a:r>
              <a:rPr lang="en-US"/>
              <a:t>Since John commands the woman who received this letter to limit her love, the same applies to us.</a:t>
            </a:r>
          </a:p>
        </p:txBody>
      </p:sp>
      <p:sp>
        <p:nvSpPr>
          <p:cNvPr id="4" name="Slide Number Placeholder 3"/>
          <p:cNvSpPr>
            <a:spLocks noGrp="1"/>
          </p:cNvSpPr>
          <p:nvPr>
            <p:ph type="sldNum" sz="quarter" idx="5"/>
          </p:nvPr>
        </p:nvSpPr>
        <p:spPr/>
        <p:txBody>
          <a:bodyPr/>
          <a:lstStyle/>
          <a:p>
            <a:pPr>
              <a:defRPr/>
            </a:pPr>
            <a:fld id="{BA794F3F-C40D-154F-97F3-148C120A0BC7}" type="slidenum">
              <a:rPr lang="en-US"/>
              <a:pPr>
                <a:defRPr/>
              </a:pPr>
              <a:t>3</a:t>
            </a:fld>
            <a:endParaRPr lang="en-US"/>
          </a:p>
        </p:txBody>
      </p:sp>
    </p:spTree>
    <p:extLst>
      <p:ext uri="{BB962C8B-B14F-4D97-AF65-F5344CB8AC3E}">
        <p14:creationId xmlns:p14="http://schemas.microsoft.com/office/powerpoint/2010/main" val="1683051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Brown claims (without support) that the Nicaea vote on whether Jesus was co-eternal with God was very close.  The truth is that the vote of the 302 leaders present was 300 to 3.  Along with Arius, </a:t>
            </a:r>
            <a:r>
              <a:rPr lang="en-US" altLang="ja-JP"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dirty="0" err="1">
                <a:latin typeface="Arial" panose="020B0604020202020204" pitchFamily="34" charset="0"/>
                <a:ea typeface="ＭＳ Ｐゴシック" charset="0"/>
                <a:cs typeface="Arial" panose="020B0604020202020204" pitchFamily="34" charset="0"/>
              </a:rPr>
              <a:t>Theonas</a:t>
            </a:r>
            <a:r>
              <a:rPr lang="en-US" altLang="ja-JP" dirty="0">
                <a:latin typeface="Arial" panose="020B0604020202020204" pitchFamily="34" charset="0"/>
                <a:ea typeface="ＭＳ Ｐゴシック" charset="0"/>
                <a:cs typeface="Arial" panose="020B0604020202020204" pitchFamily="34" charset="0"/>
              </a:rPr>
              <a:t> of </a:t>
            </a:r>
            <a:r>
              <a:rPr lang="en-US" altLang="ja-JP" dirty="0" err="1">
                <a:latin typeface="Arial" panose="020B0604020202020204" pitchFamily="34" charset="0"/>
                <a:ea typeface="ＭＳ Ｐゴシック" charset="0"/>
                <a:cs typeface="Arial" panose="020B0604020202020204" pitchFamily="34" charset="0"/>
              </a:rPr>
              <a:t>Mamarica</a:t>
            </a:r>
            <a:r>
              <a:rPr lang="en-US" altLang="ja-JP"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a:t>
            </a:r>
            <a:r>
              <a:rPr lang="en-US" altLang="ja-JP" i="1" dirty="0">
                <a:latin typeface="Arial" panose="020B0604020202020204" pitchFamily="34" charset="0"/>
                <a:ea typeface="ＭＳ Ｐゴシック" charset="0"/>
                <a:cs typeface="Arial" panose="020B0604020202020204" pitchFamily="34" charset="0"/>
              </a:rPr>
              <a:t>The Da Vinci Code: Fact or Fiction? </a:t>
            </a:r>
            <a:r>
              <a:rPr lang="en-US" altLang="ja-JP" dirty="0">
                <a:latin typeface="Arial" panose="020B0604020202020204" pitchFamily="34" charset="0"/>
                <a:ea typeface="ＭＳ Ｐゴシック" charset="0"/>
                <a:cs typeface="Arial" panose="020B0604020202020204" pitchFamily="34" charset="0"/>
              </a:rPr>
              <a:t>with Hank </a:t>
            </a:r>
            <a:r>
              <a:rPr lang="en-US" altLang="ja-JP" dirty="0" err="1">
                <a:latin typeface="Arial" panose="020B0604020202020204" pitchFamily="34" charset="0"/>
                <a:ea typeface="ＭＳ Ｐゴシック" charset="0"/>
                <a:cs typeface="Arial" panose="020B0604020202020204" pitchFamily="34" charset="0"/>
              </a:rPr>
              <a:t>Hanegraaff</a:t>
            </a:r>
            <a:r>
              <a:rPr lang="en-US" altLang="ja-JP" i="1" dirty="0">
                <a:latin typeface="Arial" panose="020B0604020202020204" pitchFamily="34" charset="0"/>
                <a:ea typeface="ＭＳ Ｐゴシック" charset="0"/>
                <a:cs typeface="Arial" panose="020B0604020202020204" pitchFamily="34" charset="0"/>
              </a:rPr>
              <a:t> [</a:t>
            </a:r>
            <a:r>
              <a:rPr lang="en-US" altLang="ja-JP" dirty="0">
                <a:latin typeface="Arial" panose="020B0604020202020204" pitchFamily="34" charset="0"/>
                <a:ea typeface="ＭＳ Ｐゴシック" charset="0"/>
                <a:cs typeface="Arial" panose="020B0604020202020204" pitchFamily="34" charset="0"/>
              </a:rPr>
              <a:t>Wheaton: Tyndale, 2004], 15, n. 6, on p. 73).</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0183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27366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31862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981022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55962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7836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2257946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raised up Basil and the </a:t>
            </a:r>
            <a:r>
              <a:rPr lang="en-US" altLang="ja-JP" dirty="0">
                <a:latin typeface="Arial" panose="020B0604020202020204" pitchFamily="34" charset="0"/>
                <a:ea typeface="ＭＳ Ｐゴシック" charset="0"/>
                <a:cs typeface="Arial" panose="020B0604020202020204" pitchFamily="34" charset="0"/>
              </a:rPr>
              <a:t>"Two </a:t>
            </a:r>
            <a:r>
              <a:rPr lang="en-US" altLang="ja-JP" dirty="0" err="1">
                <a:latin typeface="Arial" panose="020B0604020202020204" pitchFamily="34" charset="0"/>
                <a:ea typeface="ＭＳ Ｐゴシック" charset="0"/>
                <a:cs typeface="Arial" panose="020B0604020202020204" pitchFamily="34" charset="0"/>
              </a:rPr>
              <a:t>Gregorys</a:t>
            </a:r>
            <a:r>
              <a:rPr lang="en-US" altLang="ja-JP" dirty="0">
                <a:latin typeface="Arial" panose="020B0604020202020204" pitchFamily="34" charset="0"/>
                <a:ea typeface="ＭＳ Ｐゴシック" charset="0"/>
                <a:cs typeface="Arial" panose="020B0604020202020204" pitchFamily="34" charset="0"/>
              </a:rPr>
              <a:t>" to finally nail the coffin in Arianism.  (However, this same heresy came back in the 1800s in a cult called Jehovah</a:t>
            </a:r>
            <a:r>
              <a:rPr lang="fr-FR"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9181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65540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42421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Here is the limit to love. False teachers do not continue in the teaching of Christ and thus should not be encouraged in their heresy.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Last week we were introduced to the amazing Chinese word for “blessing.”</a:t>
            </a:r>
          </a:p>
          <a:p>
            <a:r>
              <a:rPr lang="en-US" dirty="0">
                <a:latin typeface="Arial" panose="020B0604020202020204" pitchFamily="34" charset="0"/>
                <a:cs typeface="Arial" panose="020B0604020202020204" pitchFamily="34" charset="0"/>
              </a:rPr>
              <a:t>It literally means one mouth (or man) in a garden in God’s presence!</a:t>
            </a:r>
          </a:p>
          <a:p>
            <a:r>
              <a:rPr lang="en-US" dirty="0">
                <a:latin typeface="Arial" panose="020B0604020202020204" pitchFamily="34" charset="0"/>
                <a:cs typeface="Arial" panose="020B0604020202020204" pitchFamily="34" charset="0"/>
              </a:rPr>
              <a:t>Seriously! What an indication of Adam in the Garden of Eden with God’s blessing! </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43</a:t>
            </a:fld>
            <a:endParaRPr lang="en-US"/>
          </a:p>
        </p:txBody>
      </p:sp>
    </p:spTree>
    <p:extLst>
      <p:ext uri="{BB962C8B-B14F-4D97-AF65-F5344CB8AC3E}">
        <p14:creationId xmlns:p14="http://schemas.microsoft.com/office/powerpoint/2010/main" val="2495277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have noted that the story of Genesis is actually within the traditional Chinese characters.</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44</a:t>
            </a:fld>
            <a:endParaRPr lang="en-US"/>
          </a:p>
        </p:txBody>
      </p:sp>
    </p:spTree>
    <p:extLst>
      <p:ext uri="{BB962C8B-B14F-4D97-AF65-F5344CB8AC3E}">
        <p14:creationId xmlns:p14="http://schemas.microsoft.com/office/powerpoint/2010/main" val="8147604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example, the Chinese character for “create” has four components: dust, life, man and walk.</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45</a:t>
            </a:fld>
            <a:endParaRPr lang="en-US"/>
          </a:p>
        </p:txBody>
      </p:sp>
    </p:spTree>
    <p:extLst>
      <p:ext uri="{BB962C8B-B14F-4D97-AF65-F5344CB8AC3E}">
        <p14:creationId xmlns:p14="http://schemas.microsoft.com/office/powerpoint/2010/main" val="35642877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also has an insightful character for “devil” that shows a “secret” (or whisperer) for “life” told to a “man” in a “garden.”</a:t>
            </a:r>
          </a:p>
          <a:p>
            <a:r>
              <a:rPr lang="en-US" dirty="0">
                <a:latin typeface="Arial" panose="020B0604020202020204" pitchFamily="34" charset="0"/>
                <a:cs typeface="Arial" panose="020B0604020202020204" pitchFamily="34" charset="0"/>
              </a:rPr>
              <a:t>That “devil” character forms the basis for the word “tempter,” which adds to devil words for “cover” among “two trees.”</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46</a:t>
            </a:fld>
            <a:endParaRPr lang="en-US"/>
          </a:p>
        </p:txBody>
      </p:sp>
    </p:spTree>
    <p:extLst>
      <p:ext uri="{BB962C8B-B14F-4D97-AF65-F5344CB8AC3E}">
        <p14:creationId xmlns:p14="http://schemas.microsoft.com/office/powerpoint/2010/main" val="16215458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a large “boat” is formed with words for “vessel” and “eight people.” Doesn’t that sound like Noah, his wife, his three sons and their wives? There are actually over 270 Global Flood stories, but the Chinese one specifies the number of those saved as 8!</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47</a:t>
            </a:fld>
            <a:endParaRPr lang="en-US"/>
          </a:p>
        </p:txBody>
      </p:sp>
    </p:spTree>
    <p:extLst>
      <p:ext uri="{BB962C8B-B14F-4D97-AF65-F5344CB8AC3E}">
        <p14:creationId xmlns:p14="http://schemas.microsoft.com/office/powerpoint/2010/main" val="2369035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As in most languages, the word for “me” is quite common. But Chinese puts the character for “lamb” over “me” to designate righteousness. We become righteous in God’s sight when overshadowed by the Lamb of God!</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48</a:t>
            </a:fld>
            <a:endParaRPr lang="en-US"/>
          </a:p>
        </p:txBody>
      </p:sp>
    </p:spTree>
    <p:extLst>
      <p:ext uri="{BB962C8B-B14F-4D97-AF65-F5344CB8AC3E}">
        <p14:creationId xmlns:p14="http://schemas.microsoft.com/office/powerpoint/2010/main" val="589271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has a very interesting word for “west.” Of course, the Garden of Eden was west of China.</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49</a:t>
            </a:fld>
            <a:endParaRPr lang="en-US"/>
          </a:p>
        </p:txBody>
      </p:sp>
    </p:spTree>
    <p:extLst>
      <p:ext uri="{BB962C8B-B14F-4D97-AF65-F5344CB8AC3E}">
        <p14:creationId xmlns:p14="http://schemas.microsoft.com/office/powerpoint/2010/main" val="419368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“west” literally means “one person in a garden” which took place west of China in the Middle East depiction of the Garden of Eden where God placed one man in a garden.</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50</a:t>
            </a:fld>
            <a:endParaRPr lang="en-US"/>
          </a:p>
        </p:txBody>
      </p:sp>
    </p:spTree>
    <p:extLst>
      <p:ext uri="{BB962C8B-B14F-4D97-AF65-F5344CB8AC3E}">
        <p14:creationId xmlns:p14="http://schemas.microsoft.com/office/powerpoint/2010/main" val="282245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more Chinese examples are cited by authors such as C. H. Kang.</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51</a:t>
            </a:fld>
            <a:endParaRPr lang="en-US"/>
          </a:p>
        </p:txBody>
      </p:sp>
    </p:spTree>
    <p:extLst>
      <p:ext uri="{BB962C8B-B14F-4D97-AF65-F5344CB8AC3E}">
        <p14:creationId xmlns:p14="http://schemas.microsoft.com/office/powerpoint/2010/main" val="642942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what’s the point? These Chinese words were basic to the language thousands of years before the Bible was translated into Chinese! We find them even 1000 years before Genesis was written, confirming their accuracy. </a:t>
            </a:r>
          </a:p>
          <a:p>
            <a:r>
              <a:rPr lang="en-US" dirty="0">
                <a:latin typeface="Arial" panose="020B0604020202020204" pitchFamily="34" charset="0"/>
                <a:cs typeface="Arial" panose="020B0604020202020204" pitchFamily="34" charset="0"/>
              </a:rPr>
              <a:t>• In fact, the Chinese worshipped a single God, Shang Di, for thousands of years before Buddha lived.</a:t>
            </a:r>
          </a:p>
          <a:p>
            <a:r>
              <a:rPr lang="en-US" dirty="0">
                <a:latin typeface="Arial" panose="020B0604020202020204" pitchFamily="34" charset="0"/>
                <a:cs typeface="Arial" panose="020B0604020202020204" pitchFamily="34" charset="0"/>
              </a:rPr>
              <a:t>But true teaching about God is always under attack.</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52</a:t>
            </a:fld>
            <a:endParaRPr lang="en-US"/>
          </a:p>
        </p:txBody>
      </p:sp>
    </p:spTree>
    <p:extLst>
      <p:ext uri="{BB962C8B-B14F-4D97-AF65-F5344CB8AC3E}">
        <p14:creationId xmlns:p14="http://schemas.microsoft.com/office/powerpoint/2010/main" val="3975152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DC4CB1-56EB-4F44-B63E-5A149E646DA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ea typeface="ＭＳ Ｐゴシック" charset="0"/>
                <a:cs typeface="ＭＳ Ｐゴシック" charset="0"/>
              </a:rPr>
              <a:t>John wrote his letter about a half-century after Jesus, when an early form of the Gnostic heresy spread in his area of modern-day western Turkey. This teaching circulated from traveling teachers, many of whom were supported by well-meaning believers. </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59478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showed this Chinese character for “blessing” to my non-Christian Chinese friend Jeffrey. He immediately looked at it and said, “Ah, lucky!” God’s blessings are reduced to luck in Satan’s relentless attack against the truth.</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53</a:t>
            </a:fld>
            <a:endParaRPr lang="en-US"/>
          </a:p>
        </p:txBody>
      </p:sp>
    </p:spTree>
    <p:extLst>
      <p:ext uri="{BB962C8B-B14F-4D97-AF65-F5344CB8AC3E}">
        <p14:creationId xmlns:p14="http://schemas.microsoft.com/office/powerpoint/2010/main" val="947581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931875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Please be seated now. I’ve been in all 3 groups at various times—until vv. 9-10.</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We are talking about the gospel—and how we respond to it</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1108948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of us are here today because we believe Jesus died for our sins, was buried, and came alive again. Paul calls this the “good news” in 1 Corinthians 15:3-4</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17744271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8748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How do you act in a way that really honors God—especially when faced with heresy right in your face?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3449975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Today we will</a:t>
            </a:r>
            <a:r>
              <a:rPr lang="en-US" baseline="0" dirty="0">
                <a:latin typeface="Arial" panose="020B0604020202020204" pitchFamily="34" charset="0"/>
                <a:cs typeface="Arial" panose="020B0604020202020204" pitchFamily="34" charset="0"/>
              </a:rPr>
              <a:t> focus on the little known letter of John called 2 John. It is one of the so-called General Epistle. With the exception of James, these letters appeared at the end of the first century.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8728540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 </a:t>
            </a:r>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a:t>
            </a:r>
            <a:r>
              <a:rPr lang="en-US" sz="1200" kern="1200">
                <a:solidFill>
                  <a:schemeClr val="tx1"/>
                </a:solidFill>
                <a:effectLst/>
                <a:latin typeface="Arial" charset="0"/>
                <a:ea typeface="ＭＳ Ｐゴシック" charset="-128"/>
                <a:cs typeface="ＭＳ Ｐゴシック" charset="-128"/>
              </a:rPr>
              <a:t>, but these </a:t>
            </a:r>
            <a:r>
              <a:rPr lang="en-US" sz="1200" kern="1200" dirty="0">
                <a:solidFill>
                  <a:schemeClr val="tx1"/>
                </a:solidFill>
                <a:effectLst/>
                <a:latin typeface="Arial" charset="0"/>
                <a:ea typeface="ＭＳ Ｐゴシック" charset="-128"/>
                <a:cs typeface="ＭＳ Ｐゴシック" charset="-128"/>
              </a:rPr>
              <a:t>four shortest ones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736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dirty="0">
                <a:latin typeface="Arial" panose="020B0604020202020204" pitchFamily="34" charset="0"/>
                <a:cs typeface="Arial" panose="020B0604020202020204" pitchFamily="34" charset="0"/>
              </a:rPr>
              <a:t>NS-25-3 John-46</a:t>
            </a: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562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in many of his writings, John says that Christ's kingdom is made of both love and truth. These must not be emphasized apart from the other.</a:t>
            </a:r>
          </a:p>
        </p:txBody>
      </p:sp>
      <p:sp>
        <p:nvSpPr>
          <p:cNvPr id="4" name="Slide Number Placeholder 3"/>
          <p:cNvSpPr>
            <a:spLocks noGrp="1"/>
          </p:cNvSpPr>
          <p:nvPr>
            <p:ph type="sldNum" sz="quarter" idx="5"/>
          </p:nvPr>
        </p:nvSpPr>
        <p:spPr/>
        <p:txBody>
          <a:bodyPr/>
          <a:lstStyle/>
          <a:p>
            <a:pPr>
              <a:defRPr/>
            </a:pPr>
            <a:fld id="{BA794F3F-C40D-154F-97F3-148C120A0BC7}" type="slidenum">
              <a:rPr lang="en-US"/>
              <a:pPr>
                <a:defRPr/>
              </a:pPr>
              <a:t>6</a:t>
            </a:fld>
            <a:endParaRPr lang="en-US"/>
          </a:p>
        </p:txBody>
      </p:sp>
    </p:spTree>
    <p:extLst>
      <p:ext uri="{BB962C8B-B14F-4D97-AF65-F5344CB8AC3E}">
        <p14:creationId xmlns:p14="http://schemas.microsoft.com/office/powerpoint/2010/main" val="10952442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C3056-B9E3-D844-9B65-9774937E77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85371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0A17BF-87A3-8840-8FB8-C69F0C7D40B5}" type="slidenum">
              <a:rPr lang="en-US" sz="1200">
                <a:solidFill>
                  <a:srgbClr val="000000"/>
                </a:solidFill>
              </a:rPr>
              <a:pPr eaLnBrk="1" hangingPunct="1"/>
              <a:t>64</a:t>
            </a:fld>
            <a:endParaRPr lang="en-US" sz="1200">
              <a:solidFill>
                <a:srgbClr val="000000"/>
              </a:solidFill>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Many Gnostics </a:t>
            </a:r>
            <a:r>
              <a:rPr lang="en-US" altLang="ja-JP" dirty="0">
                <a:latin typeface="Arial" charset="0"/>
                <a:ea typeface="ＭＳ Ｐゴシック" charset="0"/>
                <a:cs typeface="ＭＳ Ｐゴシック" charset="0"/>
              </a:rPr>
              <a:t>denied Jesus was a real man.  Others exalted the spirit so much that they denied his deity.  </a:t>
            </a:r>
            <a:endParaRPr lang="en-US" dirty="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01629-0B57-444A-A18C-C12ED84EE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John wrote a woman to help her see how to live out the gospel in this difficult context.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7155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solidFill>
                  <a:prstClr val="black"/>
                </a:solidFill>
              </a:rPr>
              <a:pPr eaLnBrk="1" hangingPunct="1"/>
              <a:t>66</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68</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855653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828839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3386285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DADC9F-77D2-994F-8E81-64B0730486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old Beatles song proclaimed, “All you need is love!” Is that true?</a:t>
            </a:r>
          </a:p>
          <a:p>
            <a:pPr eaLnBrk="1" hangingPunct="1"/>
            <a:r>
              <a:rPr lang="en-US" dirty="0">
                <a:latin typeface="Arial" panose="020B0604020202020204" pitchFamily="34" charset="0"/>
                <a:ea typeface="ＭＳ Ｐゴシック" charset="0"/>
                <a:cs typeface="Arial" panose="020B0604020202020204" pitchFamily="34" charset="0"/>
              </a:rPr>
              <a:t>• Love is seen as more important than truth.</a:t>
            </a:r>
          </a:p>
          <a:p>
            <a:pPr eaLnBrk="1" hangingPunct="1"/>
            <a:r>
              <a:rPr lang="en-US" dirty="0">
                <a:latin typeface="Arial" panose="020B0604020202020204" pitchFamily="34" charset="0"/>
                <a:ea typeface="ＭＳ Ｐゴシック" charset="0"/>
                <a:cs typeface="Arial" panose="020B0604020202020204" pitchFamily="34" charset="0"/>
              </a:rPr>
              <a:t>• Of course, others go to the other extreme by saying we only need truth as love is unimportant.</a:t>
            </a:r>
          </a:p>
          <a:p>
            <a:pPr eaLnBrk="1" hangingPunct="1"/>
            <a:r>
              <a:rPr lang="en-US" dirty="0">
                <a:latin typeface="Arial" panose="020B0604020202020204" pitchFamily="34" charset="0"/>
                <a:ea typeface="ＭＳ Ｐゴシック" charset="0"/>
                <a:cs typeface="Arial" panose="020B0604020202020204" pitchFamily="34" charset="0"/>
              </a:rPr>
              <a:t>• Love without truth is mushiness.</a:t>
            </a:r>
          </a:p>
          <a:p>
            <a:pPr eaLnBrk="1" hangingPunct="1"/>
            <a:r>
              <a:rPr lang="en-US" dirty="0">
                <a:latin typeface="Arial" panose="020B0604020202020204" pitchFamily="34" charset="0"/>
                <a:ea typeface="ＭＳ Ｐゴシック" charset="0"/>
                <a:cs typeface="Arial" panose="020B0604020202020204" pitchFamily="34" charset="0"/>
              </a:rPr>
              <a:t>• Truth without love is harshness.</a:t>
            </a:r>
          </a:p>
          <a:p>
            <a:pPr eaLnBrk="1" hangingPunct="1"/>
            <a:r>
              <a:rPr lang="en-US" dirty="0">
                <a:latin typeface="Arial" panose="020B0604020202020204" pitchFamily="34" charset="0"/>
                <a:ea typeface="ＭＳ Ｐゴシック" charset="0"/>
                <a:cs typeface="Arial" panose="020B0604020202020204" pitchFamily="34" charset="0"/>
              </a:rPr>
              <a:t>• God’s will is for us to live in balance with BOTH love and truth. Notice how both are paired as I read the first 6 verses of this letter…</a:t>
            </a:r>
          </a:p>
        </p:txBody>
      </p:sp>
    </p:spTree>
    <p:extLst>
      <p:ext uri="{BB962C8B-B14F-4D97-AF65-F5344CB8AC3E}">
        <p14:creationId xmlns:p14="http://schemas.microsoft.com/office/powerpoint/2010/main" val="1569045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Hospitality is a good trait, but like all virtues, it can be misused. The new covenant community of which this woman recipient was part needed her involvement to protect its theological foundation.</a:t>
            </a:r>
          </a:p>
        </p:txBody>
      </p:sp>
      <p:sp>
        <p:nvSpPr>
          <p:cNvPr id="4" name="Slide Number Placeholder 3"/>
          <p:cNvSpPr>
            <a:spLocks noGrp="1"/>
          </p:cNvSpPr>
          <p:nvPr>
            <p:ph type="sldNum" sz="quarter" idx="5"/>
          </p:nvPr>
        </p:nvSpPr>
        <p:spPr/>
        <p:txBody>
          <a:bodyPr/>
          <a:lstStyle/>
          <a:p>
            <a:pPr>
              <a:defRPr/>
            </a:pPr>
            <a:fld id="{BA794F3F-C40D-154F-97F3-148C120A0BC7}" type="slidenum">
              <a:rPr lang="en-US"/>
              <a:pPr>
                <a:defRPr/>
              </a:pPr>
              <a:t>7</a:t>
            </a:fld>
            <a:endParaRPr lang="en-US"/>
          </a:p>
        </p:txBody>
      </p:sp>
    </p:spTree>
    <p:extLst>
      <p:ext uri="{BB962C8B-B14F-4D97-AF65-F5344CB8AC3E}">
        <p14:creationId xmlns:p14="http://schemas.microsoft.com/office/powerpoint/2010/main" val="25091300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860214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438021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31156553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682134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2647538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 Christian must never invite false teachers inside one’s home or even greet those who propagate destructive heresies, so this woman's love must be discerning and have limits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Anyone who even greets a proselytizing false teacher encourages him in his heresies and helps promote his evil work, so the woman must see she is aiding Satan's workers (11). </a:t>
            </a:r>
          </a:p>
        </p:txBody>
      </p:sp>
    </p:spTree>
    <p:extLst>
      <p:ext uri="{BB962C8B-B14F-4D97-AF65-F5344CB8AC3E}">
        <p14:creationId xmlns:p14="http://schemas.microsoft.com/office/powerpoint/2010/main" val="3036483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Gnostics had their teachers called "Docetists," from </a:t>
            </a:r>
            <a:r>
              <a:rPr lang="en-US" i="1"/>
              <a:t>dokeo</a:t>
            </a:r>
            <a:r>
              <a:rPr lang="en-US" i="0"/>
              <a:t>, "to seem," meaning that Jesus only </a:t>
            </a:r>
            <a:r>
              <a:rPr lang="en-US" i="1"/>
              <a:t>seemed</a:t>
            </a:r>
            <a:r>
              <a:rPr lang="en-US" i="0"/>
              <a:t> to be human. If Jesus did not die in a real body, then he did not actually die for our sins. This heretical teaching of redemption needed to be stopped.</a:t>
            </a:r>
            <a:endParaRPr lang="en-US"/>
          </a:p>
        </p:txBody>
      </p:sp>
      <p:sp>
        <p:nvSpPr>
          <p:cNvPr id="4" name="Slide Number Placeholder 3"/>
          <p:cNvSpPr>
            <a:spLocks noGrp="1"/>
          </p:cNvSpPr>
          <p:nvPr>
            <p:ph type="sldNum" sz="quarter" idx="5"/>
          </p:nvPr>
        </p:nvSpPr>
        <p:spPr/>
        <p:txBody>
          <a:bodyPr/>
          <a:lstStyle/>
          <a:p>
            <a:pPr>
              <a:defRPr/>
            </a:pPr>
            <a:fld id="{BA794F3F-C40D-154F-97F3-148C120A0BC7}" type="slidenum">
              <a:rPr lang="en-US"/>
              <a:pPr>
                <a:defRPr/>
              </a:pPr>
              <a:t>8</a:t>
            </a:fld>
            <a:endParaRPr lang="en-US"/>
          </a:p>
        </p:txBody>
      </p:sp>
    </p:spTree>
    <p:extLst>
      <p:ext uri="{BB962C8B-B14F-4D97-AF65-F5344CB8AC3E}">
        <p14:creationId xmlns:p14="http://schemas.microsoft.com/office/powerpoint/2010/main" val="26632598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109A4-C8BB-4340-BBCD-16AE98AA55D2}" type="slidenum">
              <a:rPr lang="en-US" sz="1200"/>
              <a:pPr eaLnBrk="1" hangingPunct="1"/>
              <a:t>95</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118432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pPr eaLnBrk="1" hangingPunct="1"/>
              <a:t>101</a:t>
            </a:fld>
            <a:endParaRPr 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World Vision Reverses Decision To Hire Christians in Same-Sex Marriages</a:t>
            </a:r>
          </a:p>
          <a:p>
            <a:r>
              <a:rPr lang="en-US" dirty="0">
                <a:latin typeface="Arial" panose="020B0604020202020204" pitchFamily="34" charset="0"/>
                <a:ea typeface="ＭＳ Ｐゴシック" charset="0"/>
                <a:cs typeface="Arial" panose="020B0604020202020204" pitchFamily="34" charset="0"/>
              </a:rPr>
              <a:t>(UPDATED) President Richard Stearns: </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Certain beliefs are so core to our Trinitarian faith that we must take a strong stand on those beliefs.</a:t>
            </a:r>
            <a:r>
              <a:rPr lang="uk-UA"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Celeste </a:t>
            </a:r>
            <a:r>
              <a:rPr lang="en-US" dirty="0" err="1">
                <a:latin typeface="Arial" panose="020B0604020202020204" pitchFamily="34" charset="0"/>
                <a:ea typeface="ＭＳ Ｐゴシック" charset="0"/>
                <a:cs typeface="Arial" panose="020B0604020202020204" pitchFamily="34" charset="0"/>
              </a:rPr>
              <a:t>Gracey</a:t>
            </a:r>
            <a:r>
              <a:rPr lang="en-US" dirty="0">
                <a:latin typeface="Arial" panose="020B0604020202020204" pitchFamily="34" charset="0"/>
                <a:ea typeface="ＭＳ Ｐゴシック" charset="0"/>
                <a:cs typeface="Arial" panose="020B0604020202020204" pitchFamily="34" charset="0"/>
              </a:rPr>
              <a:t> and Jeremy Weber/ March 26, 2014</a:t>
            </a:r>
          </a:p>
          <a:p>
            <a:r>
              <a:rPr lang="en-US" dirty="0">
                <a:latin typeface="Arial" panose="020B0604020202020204" pitchFamily="34" charset="0"/>
                <a:ea typeface="ＭＳ Ｐゴシック" charset="0"/>
                <a:cs typeface="Arial" panose="020B0604020202020204" pitchFamily="34" charset="0"/>
              </a:rPr>
              <a:t>Only two days after announcing it would </a:t>
            </a:r>
            <a:r>
              <a:rPr lang="en-US" dirty="0">
                <a:latin typeface="Arial" panose="020B0604020202020204" pitchFamily="34" charset="0"/>
                <a:ea typeface="ＭＳ Ｐゴシック" charset="0"/>
                <a:cs typeface="Arial" panose="020B0604020202020204" pitchFamily="34" charset="0"/>
                <a:hlinkClick r:id="rId3"/>
              </a:rPr>
              <a:t>hire Christians in same-sex marriages</a:t>
            </a:r>
            <a:r>
              <a:rPr lang="en-US" dirty="0">
                <a:latin typeface="Arial" panose="020B0604020202020204" pitchFamily="34" charset="0"/>
                <a:ea typeface="ＭＳ Ｐゴシック" charset="0"/>
                <a:cs typeface="Arial" panose="020B0604020202020204" pitchFamily="34" charset="0"/>
              </a:rPr>
              <a:t>, World Vision U.S. has reversed its ground-breaking decision after weathering intense criticism from evangelical leaders.</a:t>
            </a: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The last couple of days have been painful,</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president Richard Stearns told reporters this evening.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We feel pain and a broken heart for the confusion we caused for many friends who saw this policy change as a strong reversal of World Vision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commitment to biblical authority, which it was not intended to be.</a:t>
            </a:r>
            <a:r>
              <a:rPr lang="ru-RU"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Rather than creating more unity [among Christians], we created more division, and that was not the intent,</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said Stearns.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Our board acknowledged that the policy change we made was a mistake … and we believe that [World Vision supporters] helped us to see that with more clarity … and we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re asking you to forgive us for that mistake.</a:t>
            </a:r>
            <a:r>
              <a:rPr lang="ru-RU"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http://</a:t>
            </a:r>
            <a:r>
              <a:rPr lang="en-US" dirty="0" err="1">
                <a:latin typeface="Arial" panose="020B0604020202020204" pitchFamily="34" charset="0"/>
                <a:ea typeface="ＭＳ Ｐゴシック" charset="0"/>
                <a:cs typeface="Arial" panose="020B0604020202020204" pitchFamily="34" charset="0"/>
              </a:rPr>
              <a:t>www.christianitytoday.com</a:t>
            </a:r>
            <a:r>
              <a:rPr lang="en-US" dirty="0">
                <a:latin typeface="Arial" panose="020B0604020202020204" pitchFamily="34" charset="0"/>
                <a:ea typeface="ＭＳ Ｐゴシック" charset="0"/>
                <a:cs typeface="Arial" panose="020B0604020202020204" pitchFamily="34" charset="0"/>
              </a:rPr>
              <a:t>/</a:t>
            </a:r>
            <a:r>
              <a:rPr lang="en-US" dirty="0" err="1">
                <a:latin typeface="Arial" panose="020B0604020202020204" pitchFamily="34" charset="0"/>
                <a:ea typeface="ＭＳ Ｐゴシック" charset="0"/>
                <a:cs typeface="Arial" panose="020B0604020202020204" pitchFamily="34" charset="0"/>
              </a:rPr>
              <a:t>ct</a:t>
            </a:r>
            <a:r>
              <a:rPr lang="en-US" dirty="0">
                <a:latin typeface="Arial" panose="020B0604020202020204" pitchFamily="34" charset="0"/>
                <a:ea typeface="ＭＳ Ｐゴシック" charset="0"/>
                <a:cs typeface="Arial" panose="020B0604020202020204" pitchFamily="34" charset="0"/>
              </a:rPr>
              <a:t>/2014/march-web-only/world-vision-reverses-decision-gay-same-sex-</a:t>
            </a:r>
            <a:r>
              <a:rPr lang="en-US" dirty="0" err="1">
                <a:latin typeface="Arial" panose="020B0604020202020204" pitchFamily="34" charset="0"/>
                <a:ea typeface="ＭＳ Ｐゴシック" charset="0"/>
                <a:cs typeface="Arial" panose="020B0604020202020204" pitchFamily="34" charset="0"/>
              </a:rPr>
              <a:t>marriage.html</a:t>
            </a:r>
            <a:r>
              <a:rPr lang="en-US" dirty="0">
                <a:latin typeface="Arial" panose="020B0604020202020204" pitchFamily="34" charset="0"/>
                <a:ea typeface="ＭＳ Ｐゴシック" charset="0"/>
                <a:cs typeface="Arial" panose="020B0604020202020204" pitchFamily="34" charset="0"/>
              </a:rPr>
              <a:t> accessed 8 April 2014</a:t>
            </a:r>
          </a:p>
          <a:p>
            <a:endParaRPr lang="en-US" dirty="0">
              <a:latin typeface="Arial" panose="020B0604020202020204" pitchFamily="34" charset="0"/>
              <a:ea typeface="ＭＳ Ｐゴシック" charset="0"/>
              <a:cs typeface="Arial" panose="020B0604020202020204" pitchFamily="34" charset="0"/>
            </a:endParaRPr>
          </a:p>
        </p:txBody>
      </p:sp>
      <p:sp>
        <p:nvSpPr>
          <p:cNvPr id="1536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7DCF6-A986-D342-B7A6-E44EA36365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49388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World Vision board member quits over gay marriage hiring ban</a:t>
            </a:r>
          </a:p>
          <a:p>
            <a:r>
              <a:rPr lang="en-US" dirty="0">
                <a:latin typeface="Arial" panose="020B0604020202020204" pitchFamily="34" charset="0"/>
                <a:ea typeface="ＭＳ Ｐゴシック" charset="0"/>
                <a:cs typeface="Arial" panose="020B0604020202020204" pitchFamily="34" charset="0"/>
              </a:rPr>
              <a:t>Google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Jacqueline Fuller leaves Christian charity</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board after it reverses decision to hire workers in same-sex marriages</a:t>
            </a:r>
          </a:p>
          <a:p>
            <a:r>
              <a:rPr lang="en-US" dirty="0">
                <a:latin typeface="Arial" panose="020B0604020202020204" pitchFamily="34" charset="0"/>
                <a:ea typeface="ＭＳ Ｐゴシック" charset="0"/>
                <a:cs typeface="Arial" panose="020B0604020202020204" pitchFamily="34" charset="0"/>
                <a:hlinkClick r:id="rId3"/>
              </a:rPr>
              <a:t>Share </a:t>
            </a:r>
            <a:r>
              <a:rPr lang="en-US" dirty="0">
                <a:latin typeface="Arial" panose="020B0604020202020204" pitchFamily="34" charset="0"/>
                <a:ea typeface="ＭＳ Ｐゴシック" charset="0"/>
                <a:cs typeface="Arial" panose="020B0604020202020204" pitchFamily="34" charset="0"/>
              </a:rPr>
              <a:t>113 </a:t>
            </a:r>
          </a:p>
          <a:p>
            <a:r>
              <a:rPr lang="en-US" dirty="0">
                <a:latin typeface="Arial" panose="020B0604020202020204" pitchFamily="34" charset="0"/>
                <a:ea typeface="ＭＳ Ｐゴシック" charset="0"/>
                <a:cs typeface="Arial" panose="020B0604020202020204" pitchFamily="34" charset="0"/>
              </a:rPr>
              <a:t>inShare0 </a:t>
            </a:r>
          </a:p>
          <a:p>
            <a:r>
              <a:rPr lang="en-US" dirty="0">
                <a:latin typeface="Arial" panose="020B0604020202020204" pitchFamily="34" charset="0"/>
                <a:ea typeface="ＭＳ Ｐゴシック" charset="0"/>
                <a:cs typeface="Arial" panose="020B0604020202020204" pitchFamily="34" charset="0"/>
                <a:hlinkClick r:id="rId4" tooltip="Send to a friend"/>
              </a:rPr>
              <a:t>Email</a:t>
            </a:r>
            <a:r>
              <a:rPr lang="en-US"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Associated Press in Seattle </a:t>
            </a:r>
          </a:p>
          <a:p>
            <a:r>
              <a:rPr lang="en-US" dirty="0">
                <a:latin typeface="Arial" panose="020B0604020202020204" pitchFamily="34" charset="0"/>
                <a:ea typeface="ＭＳ Ｐゴシック" charset="0"/>
                <a:cs typeface="Arial" panose="020B0604020202020204" pitchFamily="34" charset="0"/>
                <a:hlinkClick r:id="rId5"/>
              </a:rPr>
              <a:t>theguardian.com</a:t>
            </a:r>
            <a:r>
              <a:rPr lang="en-US" dirty="0">
                <a:latin typeface="Arial" panose="020B0604020202020204" pitchFamily="34" charset="0"/>
                <a:ea typeface="ＭＳ Ｐゴシック" charset="0"/>
                <a:cs typeface="Arial" panose="020B0604020202020204" pitchFamily="34" charset="0"/>
              </a:rPr>
              <a:t>, Thursday 3 April 2014 01.31 BST </a:t>
            </a:r>
          </a:p>
          <a:p>
            <a:r>
              <a:rPr lang="en-US" dirty="0">
                <a:latin typeface="Arial" panose="020B0604020202020204" pitchFamily="34" charset="0"/>
                <a:ea typeface="ＭＳ Ｐゴシック" charset="0"/>
                <a:cs typeface="Arial" panose="020B0604020202020204" pitchFamily="34" charset="0"/>
                <a:hlinkClick r:id="rId6"/>
              </a:rPr>
              <a:t>Jump to comments (12)</a:t>
            </a:r>
            <a:r>
              <a:rPr lang="en-US"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A World Vision board member has resigned in protest after the Christian aid group quickly </a:t>
            </a:r>
            <a:r>
              <a:rPr lang="en-US" dirty="0">
                <a:latin typeface="Arial" panose="020B0604020202020204" pitchFamily="34" charset="0"/>
                <a:ea typeface="ＭＳ Ｐゴシック" charset="0"/>
                <a:cs typeface="Arial" panose="020B0604020202020204" pitchFamily="34" charset="0"/>
                <a:hlinkClick r:id="rId7"/>
              </a:rPr>
              <a:t>reversed its decision</a:t>
            </a:r>
            <a:r>
              <a:rPr lang="en-US" dirty="0">
                <a:latin typeface="Arial" panose="020B0604020202020204" pitchFamily="34" charset="0"/>
                <a:ea typeface="ＭＳ Ｐゴシック" charset="0"/>
                <a:cs typeface="Arial" panose="020B0604020202020204" pitchFamily="34" charset="0"/>
              </a:rPr>
              <a:t> to hire employees in same-sex marriages.</a:t>
            </a:r>
          </a:p>
          <a:p>
            <a:r>
              <a:rPr lang="en-US" dirty="0">
                <a:latin typeface="Arial" panose="020B0604020202020204" pitchFamily="34" charset="0"/>
                <a:ea typeface="ＭＳ Ｐゴシック" charset="0"/>
                <a:cs typeface="Arial" panose="020B0604020202020204" pitchFamily="34" charset="0"/>
              </a:rPr>
              <a:t>Jacqueline Fuller, director of corporate giving for Google, said in an email to the Associated Press on Wednesday she remained a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huge fan</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of the group</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work on behalf of the poor, but she had resigned on Friday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as I disagreed with the decision to exclude gay employees who marry</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a:t>
            </a:r>
          </a:p>
          <a:p>
            <a:r>
              <a:rPr lang="en-US" dirty="0">
                <a:latin typeface="Arial" panose="020B0604020202020204" pitchFamily="34" charset="0"/>
                <a:ea typeface="ＭＳ Ｐゴシック" charset="0"/>
                <a:cs typeface="Arial" panose="020B0604020202020204" pitchFamily="34" charset="0"/>
              </a:rPr>
              <a:t>She declined to comment further.</a:t>
            </a:r>
          </a:p>
          <a:p>
            <a:r>
              <a:rPr lang="en-US" dirty="0">
                <a:latin typeface="Arial" panose="020B0604020202020204" pitchFamily="34" charset="0"/>
                <a:ea typeface="ＭＳ Ｐゴシック" charset="0"/>
                <a:cs typeface="Arial" panose="020B0604020202020204" pitchFamily="34" charset="0"/>
              </a:rPr>
              <a:t>http://</a:t>
            </a:r>
            <a:r>
              <a:rPr lang="en-US" dirty="0" err="1">
                <a:latin typeface="Arial" panose="020B0604020202020204" pitchFamily="34" charset="0"/>
                <a:ea typeface="ＭＳ Ｐゴシック" charset="0"/>
                <a:cs typeface="Arial" panose="020B0604020202020204" pitchFamily="34" charset="0"/>
              </a:rPr>
              <a:t>www.theguardian.com</a:t>
            </a:r>
            <a:r>
              <a:rPr lang="en-US" dirty="0">
                <a:latin typeface="Arial" panose="020B0604020202020204" pitchFamily="34" charset="0"/>
                <a:ea typeface="ＭＳ Ｐゴシック" charset="0"/>
                <a:cs typeface="Arial" panose="020B0604020202020204" pitchFamily="34" charset="0"/>
              </a:rPr>
              <a:t>/society/2014/</a:t>
            </a:r>
            <a:r>
              <a:rPr lang="en-US" dirty="0" err="1">
                <a:latin typeface="Arial" panose="020B0604020202020204" pitchFamily="34" charset="0"/>
                <a:ea typeface="ＭＳ Ｐゴシック" charset="0"/>
                <a:cs typeface="Arial" panose="020B0604020202020204" pitchFamily="34" charset="0"/>
              </a:rPr>
              <a:t>apr</a:t>
            </a:r>
            <a:r>
              <a:rPr lang="en-US" dirty="0">
                <a:latin typeface="Arial" panose="020B0604020202020204" pitchFamily="34" charset="0"/>
                <a:ea typeface="ＭＳ Ｐゴシック" charset="0"/>
                <a:cs typeface="Arial" panose="020B0604020202020204" pitchFamily="34" charset="0"/>
              </a:rPr>
              <a:t>/03/world-vision-board-member-quits-gay-marriage-hiring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FB698-1306-6E4F-A992-826CA1B5C97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03645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0DB45-6D85-D24E-A556-E02A8430EB07}" type="slidenum">
              <a:rPr lang="en-US" sz="1200"/>
              <a:pPr eaLnBrk="1" hangingPunct="1"/>
              <a:t>104</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John wants to clarify his teaching about discerning love by a personal visit that is better than a letter and would be a joyful rather than stern time (12).</a:t>
            </a:r>
          </a:p>
          <a:p>
            <a:r>
              <a:rPr lang="en-US" dirty="0">
                <a:latin typeface="Arial" panose="020B0604020202020204" pitchFamily="34" charset="0"/>
                <a:cs typeface="Arial" panose="020B0604020202020204" pitchFamily="34" charset="0"/>
              </a:rPr>
              <a:t>More teaching on the delicate subject of responding to false teachers is needed, but not through a letter (12a).</a:t>
            </a:r>
          </a:p>
          <a:p>
            <a:r>
              <a:rPr lang="en-US" dirty="0">
                <a:latin typeface="Arial" panose="020B0604020202020204" pitchFamily="34" charset="0"/>
                <a:cs typeface="Arial" panose="020B0604020202020204" pitchFamily="34" charset="0"/>
              </a:rPr>
              <a:t>A personal, face-to-face visit would better clarify John’s teaching and result in a joyful time rather than a list of stern regulations (12b).</a:t>
            </a:r>
          </a:p>
          <a:p>
            <a:r>
              <a:rPr lang="en-US" dirty="0">
                <a:latin typeface="Arial" panose="020B0604020202020204" pitchFamily="34" charset="0"/>
                <a:cs typeface="Arial" panose="020B0604020202020204" pitchFamily="34" charset="0"/>
              </a:rPr>
              <a:t>John sends greetings from her nephews and nieces to end in an affectionate way (13).</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109</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deceptive to claim that Jesus is Lord but also only a spirit. We must maintain that he is 100% man and 100% God, though this may seem to contradict logic.</a:t>
            </a:r>
          </a:p>
        </p:txBody>
      </p:sp>
      <p:sp>
        <p:nvSpPr>
          <p:cNvPr id="4" name="Slide Number Placeholder 3"/>
          <p:cNvSpPr>
            <a:spLocks noGrp="1"/>
          </p:cNvSpPr>
          <p:nvPr>
            <p:ph type="sldNum" sz="quarter" idx="5"/>
          </p:nvPr>
        </p:nvSpPr>
        <p:spPr/>
        <p:txBody>
          <a:bodyPr/>
          <a:lstStyle/>
          <a:p>
            <a:pPr>
              <a:defRPr/>
            </a:pPr>
            <a:fld id="{BA794F3F-C40D-154F-97F3-148C120A0BC7}" type="slidenum">
              <a:rPr lang="en-US"/>
              <a:pPr>
                <a:defRPr/>
              </a:pPr>
              <a:t>9</a:t>
            </a:fld>
            <a:endParaRPr lang="en-US"/>
          </a:p>
        </p:txBody>
      </p:sp>
    </p:spTree>
    <p:extLst>
      <p:ext uri="{BB962C8B-B14F-4D97-AF65-F5344CB8AC3E}">
        <p14:creationId xmlns:p14="http://schemas.microsoft.com/office/powerpoint/2010/main" val="36803058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110</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1.xml"/><Relationship Id="rId4" Type="http://schemas.openxmlformats.org/officeDocument/2006/relationships/image" Target="../media/image12.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6680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3846211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257817857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39507111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351095952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411822024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35647438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474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9105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28185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70835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184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751662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2348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317144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1073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0491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18867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5258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9687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88080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5530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67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C4EFA-71F7-AD46-8299-17401AC454E7}" type="slidenum">
              <a:rPr lang="en-GB"/>
              <a:pPr>
                <a:defRPr/>
              </a:pPr>
              <a:t>‹#›</a:t>
            </a:fld>
            <a:endParaRPr lang="en-GB"/>
          </a:p>
        </p:txBody>
      </p:sp>
    </p:spTree>
    <p:extLst>
      <p:ext uri="{BB962C8B-B14F-4D97-AF65-F5344CB8AC3E}">
        <p14:creationId xmlns:p14="http://schemas.microsoft.com/office/powerpoint/2010/main" val="350767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5317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690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562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24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2009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2188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8798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4700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5703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479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214209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3013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19609355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30954950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884507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289330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89721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492286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690595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803343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8495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4/23/26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1752415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179699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6194136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09658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4/23/26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452954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367185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068357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087673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514889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860736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381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4/23/26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0073526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064420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083952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017200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179922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521330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539331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761888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961583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490677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21484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4/23/26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29799203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891380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843215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120311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502426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904958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4/23/26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946833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179031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01175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002545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6023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4/23/26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6945752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02450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19686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326070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97756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859297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91616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4/23/26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455706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874891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577494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8615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4/23/26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4823129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093113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638901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784370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478042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75348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991328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9878834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4/23/26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593723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2139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57658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4/23/26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4437773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3895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81981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0811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462309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18717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68852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5595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879697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469260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5267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3971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4/23/26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10759490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104742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625430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253228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357711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55703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310165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509435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645720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65702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60370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4/23/26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5315384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261449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6242881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637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0361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428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7559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4640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3043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667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478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4/23/26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473497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417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39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latin typeface="Arial"/>
              </a:rPr>
              <a:pPr/>
              <a:t>‹#›</a:t>
            </a:fld>
            <a:endParaRPr lang="en-US">
              <a:latin typeface="Arial"/>
            </a:endParaRPr>
          </a:p>
        </p:txBody>
      </p:sp>
    </p:spTree>
    <p:extLst>
      <p:ext uri="{BB962C8B-B14F-4D97-AF65-F5344CB8AC3E}">
        <p14:creationId xmlns:p14="http://schemas.microsoft.com/office/powerpoint/2010/main" val="37866263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latin typeface="Arial"/>
              </a:rPr>
              <a:pPr/>
              <a:t>‹#›</a:t>
            </a:fld>
            <a:endParaRPr lang="en-US">
              <a:latin typeface="Arial"/>
            </a:endParaRPr>
          </a:p>
        </p:txBody>
      </p:sp>
    </p:spTree>
    <p:extLst>
      <p:ext uri="{BB962C8B-B14F-4D97-AF65-F5344CB8AC3E}">
        <p14:creationId xmlns:p14="http://schemas.microsoft.com/office/powerpoint/2010/main" val="17289707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latin typeface="Arial"/>
              </a:rPr>
              <a:pPr/>
              <a:t>‹#›</a:t>
            </a:fld>
            <a:endParaRPr lang="en-US">
              <a:latin typeface="Arial"/>
            </a:endParaRPr>
          </a:p>
        </p:txBody>
      </p:sp>
    </p:spTree>
    <p:extLst>
      <p:ext uri="{BB962C8B-B14F-4D97-AF65-F5344CB8AC3E}">
        <p14:creationId xmlns:p14="http://schemas.microsoft.com/office/powerpoint/2010/main" val="2982647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046316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722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6082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3405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71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4/23/26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2470594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7579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6027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7446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1827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9895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1208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1539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50385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05100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4/23/26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63623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4/23/26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4608851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4/23/26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89651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4/23/26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42612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4/23/26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408715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4/23/26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34904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4/23/26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492849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36614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4/23/26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486166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4128604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42856492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77964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7090429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38873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9009759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984673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9078173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1081573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7441124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18179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952558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518892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516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7159287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79840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14068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790056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905475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7455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54798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325495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05427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35547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86986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328289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961685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4/23/26</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3773229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4/23/26</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38495449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4/23/26</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411422436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4/23/26</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5025927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4/23/26</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28946817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4/23/26</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40708202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4/23/26</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41967828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4/23/26</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3123813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4/23/26</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136944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12066077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4/23/26</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5868798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4/23/26</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7630768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3785411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pPr>
                <a:defRPr/>
              </a:pPr>
              <a:t>‹#›</a:t>
            </a:fld>
            <a:endParaRPr lang="en-US"/>
          </a:p>
        </p:txBody>
      </p:sp>
    </p:spTree>
    <p:extLst>
      <p:ext uri="{BB962C8B-B14F-4D97-AF65-F5344CB8AC3E}">
        <p14:creationId xmlns:p14="http://schemas.microsoft.com/office/powerpoint/2010/main" val="38513134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pPr>
                <a:defRPr/>
              </a:pPr>
              <a:t>‹#›</a:t>
            </a:fld>
            <a:endParaRPr lang="en-US"/>
          </a:p>
        </p:txBody>
      </p:sp>
    </p:spTree>
    <p:extLst>
      <p:ext uri="{BB962C8B-B14F-4D97-AF65-F5344CB8AC3E}">
        <p14:creationId xmlns:p14="http://schemas.microsoft.com/office/powerpoint/2010/main" val="10111903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pPr>
                <a:defRPr/>
              </a:pPr>
              <a:t>‹#›</a:t>
            </a:fld>
            <a:endParaRPr lang="en-US"/>
          </a:p>
        </p:txBody>
      </p:sp>
    </p:spTree>
    <p:extLst>
      <p:ext uri="{BB962C8B-B14F-4D97-AF65-F5344CB8AC3E}">
        <p14:creationId xmlns:p14="http://schemas.microsoft.com/office/powerpoint/2010/main" val="32018767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pPr>
                <a:defRPr/>
              </a:pPr>
              <a:t>‹#›</a:t>
            </a:fld>
            <a:endParaRPr lang="en-US"/>
          </a:p>
        </p:txBody>
      </p:sp>
    </p:spTree>
    <p:extLst>
      <p:ext uri="{BB962C8B-B14F-4D97-AF65-F5344CB8AC3E}">
        <p14:creationId xmlns:p14="http://schemas.microsoft.com/office/powerpoint/2010/main" val="15214109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pPr>
                <a:defRPr/>
              </a:pPr>
              <a:t>‹#›</a:t>
            </a:fld>
            <a:endParaRPr lang="en-US"/>
          </a:p>
        </p:txBody>
      </p:sp>
    </p:spTree>
    <p:extLst>
      <p:ext uri="{BB962C8B-B14F-4D97-AF65-F5344CB8AC3E}">
        <p14:creationId xmlns:p14="http://schemas.microsoft.com/office/powerpoint/2010/main" val="14624172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pPr>
                <a:defRPr/>
              </a:pPr>
              <a:t>‹#›</a:t>
            </a:fld>
            <a:endParaRPr lang="en-US"/>
          </a:p>
        </p:txBody>
      </p:sp>
    </p:spTree>
    <p:extLst>
      <p:ext uri="{BB962C8B-B14F-4D97-AF65-F5344CB8AC3E}">
        <p14:creationId xmlns:p14="http://schemas.microsoft.com/office/powerpoint/2010/main" val="40282398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pPr>
                <a:defRPr/>
              </a:pPr>
              <a:t>‹#›</a:t>
            </a:fld>
            <a:endParaRPr lang="en-US"/>
          </a:p>
        </p:txBody>
      </p:sp>
    </p:spTree>
    <p:extLst>
      <p:ext uri="{BB962C8B-B14F-4D97-AF65-F5344CB8AC3E}">
        <p14:creationId xmlns:p14="http://schemas.microsoft.com/office/powerpoint/2010/main" val="1620577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32034584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pPr>
                <a:defRPr/>
              </a:pPr>
              <a:t>‹#›</a:t>
            </a:fld>
            <a:endParaRPr lang="en-US"/>
          </a:p>
        </p:txBody>
      </p:sp>
    </p:spTree>
    <p:extLst>
      <p:ext uri="{BB962C8B-B14F-4D97-AF65-F5344CB8AC3E}">
        <p14:creationId xmlns:p14="http://schemas.microsoft.com/office/powerpoint/2010/main" val="10155406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pPr>
                <a:defRPr/>
              </a:pPr>
              <a:t>‹#›</a:t>
            </a:fld>
            <a:endParaRPr lang="en-US"/>
          </a:p>
        </p:txBody>
      </p:sp>
    </p:spTree>
    <p:extLst>
      <p:ext uri="{BB962C8B-B14F-4D97-AF65-F5344CB8AC3E}">
        <p14:creationId xmlns:p14="http://schemas.microsoft.com/office/powerpoint/2010/main" val="22852361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pPr>
                <a:defRPr/>
              </a:pPr>
              <a:t>‹#›</a:t>
            </a:fld>
            <a:endParaRPr lang="en-US"/>
          </a:p>
        </p:txBody>
      </p:sp>
    </p:spTree>
    <p:extLst>
      <p:ext uri="{BB962C8B-B14F-4D97-AF65-F5344CB8AC3E}">
        <p14:creationId xmlns:p14="http://schemas.microsoft.com/office/powerpoint/2010/main" val="42631189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pPr>
                <a:defRPr/>
              </a:pPr>
              <a:t>‹#›</a:t>
            </a:fld>
            <a:endParaRPr lang="en-US"/>
          </a:p>
        </p:txBody>
      </p:sp>
    </p:spTree>
    <p:extLst>
      <p:ext uri="{BB962C8B-B14F-4D97-AF65-F5344CB8AC3E}">
        <p14:creationId xmlns:p14="http://schemas.microsoft.com/office/powerpoint/2010/main" val="249832465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419640558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32638550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15839243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29796577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8902537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1729784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196576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14349615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13523897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12932262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38477511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29707685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35844731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pPr/>
              <a:t>‹#›</a:t>
            </a:fld>
            <a:endParaRPr lang="en-US" altLang="en-US"/>
          </a:p>
        </p:txBody>
      </p:sp>
    </p:spTree>
    <p:extLst>
      <p:ext uri="{BB962C8B-B14F-4D97-AF65-F5344CB8AC3E}">
        <p14:creationId xmlns:p14="http://schemas.microsoft.com/office/powerpoint/2010/main" val="1717313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pPr/>
              <a:t>‹#›</a:t>
            </a:fld>
            <a:endParaRPr lang="en-US" altLang="en-US"/>
          </a:p>
        </p:txBody>
      </p:sp>
    </p:spTree>
    <p:extLst>
      <p:ext uri="{BB962C8B-B14F-4D97-AF65-F5344CB8AC3E}">
        <p14:creationId xmlns:p14="http://schemas.microsoft.com/office/powerpoint/2010/main" val="18780632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pPr/>
              <a:t>‹#›</a:t>
            </a:fld>
            <a:endParaRPr lang="en-US" altLang="en-US"/>
          </a:p>
        </p:txBody>
      </p:sp>
    </p:spTree>
    <p:extLst>
      <p:ext uri="{BB962C8B-B14F-4D97-AF65-F5344CB8AC3E}">
        <p14:creationId xmlns:p14="http://schemas.microsoft.com/office/powerpoint/2010/main" val="312124219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pPr/>
              <a:t>‹#›</a:t>
            </a:fld>
            <a:endParaRPr lang="en-US" altLang="en-US"/>
          </a:p>
        </p:txBody>
      </p:sp>
    </p:spTree>
    <p:extLst>
      <p:ext uri="{BB962C8B-B14F-4D97-AF65-F5344CB8AC3E}">
        <p14:creationId xmlns:p14="http://schemas.microsoft.com/office/powerpoint/2010/main" val="22099861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pPr/>
              <a:t>‹#›</a:t>
            </a:fld>
            <a:endParaRPr lang="en-US" altLang="en-US"/>
          </a:p>
        </p:txBody>
      </p:sp>
    </p:spTree>
    <p:extLst>
      <p:ext uri="{BB962C8B-B14F-4D97-AF65-F5344CB8AC3E}">
        <p14:creationId xmlns:p14="http://schemas.microsoft.com/office/powerpoint/2010/main" val="2989340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8829986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pPr/>
              <a:t>‹#›</a:t>
            </a:fld>
            <a:endParaRPr lang="en-US" altLang="en-US"/>
          </a:p>
        </p:txBody>
      </p:sp>
    </p:spTree>
    <p:extLst>
      <p:ext uri="{BB962C8B-B14F-4D97-AF65-F5344CB8AC3E}">
        <p14:creationId xmlns:p14="http://schemas.microsoft.com/office/powerpoint/2010/main" val="8935499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pPr/>
              <a:t>‹#›</a:t>
            </a:fld>
            <a:endParaRPr lang="en-US" altLang="en-US"/>
          </a:p>
        </p:txBody>
      </p:sp>
    </p:spTree>
    <p:extLst>
      <p:ext uri="{BB962C8B-B14F-4D97-AF65-F5344CB8AC3E}">
        <p14:creationId xmlns:p14="http://schemas.microsoft.com/office/powerpoint/2010/main" val="28461854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pPr/>
              <a:t>‹#›</a:t>
            </a:fld>
            <a:endParaRPr lang="en-US" altLang="en-US"/>
          </a:p>
        </p:txBody>
      </p:sp>
    </p:spTree>
    <p:extLst>
      <p:ext uri="{BB962C8B-B14F-4D97-AF65-F5344CB8AC3E}">
        <p14:creationId xmlns:p14="http://schemas.microsoft.com/office/powerpoint/2010/main" val="20190145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pPr/>
              <a:t>‹#›</a:t>
            </a:fld>
            <a:endParaRPr lang="en-US" altLang="en-US"/>
          </a:p>
        </p:txBody>
      </p:sp>
    </p:spTree>
    <p:extLst>
      <p:ext uri="{BB962C8B-B14F-4D97-AF65-F5344CB8AC3E}">
        <p14:creationId xmlns:p14="http://schemas.microsoft.com/office/powerpoint/2010/main" val="410146621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pPr/>
              <a:t>‹#›</a:t>
            </a:fld>
            <a:endParaRPr lang="en-US" altLang="en-US"/>
          </a:p>
        </p:txBody>
      </p:sp>
    </p:spTree>
    <p:extLst>
      <p:ext uri="{BB962C8B-B14F-4D97-AF65-F5344CB8AC3E}">
        <p14:creationId xmlns:p14="http://schemas.microsoft.com/office/powerpoint/2010/main" val="25068849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pPr/>
              <a:t>‹#›</a:t>
            </a:fld>
            <a:endParaRPr lang="en-US" altLang="en-US"/>
          </a:p>
        </p:txBody>
      </p:sp>
    </p:spTree>
    <p:extLst>
      <p:ext uri="{BB962C8B-B14F-4D97-AF65-F5344CB8AC3E}">
        <p14:creationId xmlns:p14="http://schemas.microsoft.com/office/powerpoint/2010/main" val="278201455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25730079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3484434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94373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2847806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5246748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43434408"/>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3232818813"/>
      </p:ext>
    </p:extLst>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617140206"/>
      </p:ext>
    </p:extLst>
  </p:cSld>
  <p:clrMapOvr>
    <a:masterClrMapping/>
  </p:clrMapOvr>
  <p:transition>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1164804427"/>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77349251"/>
      </p:ext>
    </p:extLst>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766786665"/>
      </p:ext>
    </p:extLst>
  </p:cSld>
  <p:clrMapOvr>
    <a:masterClrMapping/>
  </p:clrMapOvr>
  <p:transition>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894457421"/>
      </p:ext>
    </p:extLst>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924477599"/>
      </p:ext>
    </p:extLst>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920222545"/>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407352372"/>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5708090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987004912"/>
      </p:ext>
    </p:extLst>
  </p:cSld>
  <p:clrMapOvr>
    <a:masterClrMapping/>
  </p:clrMapOvr>
  <p:transition>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146432562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19642556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7902628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37094075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37208546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40561437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33303467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641415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2877837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1427576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45764415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25034009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dirty="0"/>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51BDD263-1971-984E-9CF2-75DD11700FC4}" type="slidenum">
              <a:rPr lang="en-US" smtClean="0"/>
              <a:pPr>
                <a:defRPr/>
              </a:pPr>
              <a:t>‹#›</a:t>
            </a:fld>
            <a:endParaRPr lang="en-US" dirty="0"/>
          </a:p>
        </p:txBody>
      </p:sp>
    </p:spTree>
    <p:extLst>
      <p:ext uri="{BB962C8B-B14F-4D97-AF65-F5344CB8AC3E}">
        <p14:creationId xmlns:p14="http://schemas.microsoft.com/office/powerpoint/2010/main" val="59723324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7FC2CB-932B-B24A-A4F8-E4BCD651C4A2}" type="slidenum">
              <a:rPr lang="en-US" smtClean="0"/>
              <a:pPr>
                <a:defRPr/>
              </a:pPr>
              <a:t>‹#›</a:t>
            </a:fld>
            <a:endParaRPr lang="en-US" dirty="0"/>
          </a:p>
        </p:txBody>
      </p:sp>
    </p:spTree>
    <p:extLst>
      <p:ext uri="{BB962C8B-B14F-4D97-AF65-F5344CB8AC3E}">
        <p14:creationId xmlns:p14="http://schemas.microsoft.com/office/powerpoint/2010/main" val="19998892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295DA5-54EE-704C-B02B-E30230D064D1}" type="slidenum">
              <a:rPr lang="en-US" smtClean="0"/>
              <a:pPr>
                <a:defRPr/>
              </a:pPr>
              <a:t>‹#›</a:t>
            </a:fld>
            <a:endParaRPr lang="en-US" dirty="0"/>
          </a:p>
        </p:txBody>
      </p:sp>
    </p:spTree>
    <p:extLst>
      <p:ext uri="{BB962C8B-B14F-4D97-AF65-F5344CB8AC3E}">
        <p14:creationId xmlns:p14="http://schemas.microsoft.com/office/powerpoint/2010/main" val="109284437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B70B62-09E0-D641-AA45-D820199EF885}" type="slidenum">
              <a:rPr lang="en-US" smtClean="0"/>
              <a:pPr>
                <a:defRPr/>
              </a:pPr>
              <a:t>‹#›</a:t>
            </a:fld>
            <a:endParaRPr lang="en-US" dirty="0"/>
          </a:p>
        </p:txBody>
      </p:sp>
    </p:spTree>
    <p:extLst>
      <p:ext uri="{BB962C8B-B14F-4D97-AF65-F5344CB8AC3E}">
        <p14:creationId xmlns:p14="http://schemas.microsoft.com/office/powerpoint/2010/main" val="94525894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3970B2-D43A-7444-AA76-33A3C2CF358D}" type="slidenum">
              <a:rPr lang="en-US" smtClean="0"/>
              <a:pPr>
                <a:defRPr/>
              </a:pPr>
              <a:t>‹#›</a:t>
            </a:fld>
            <a:endParaRPr lang="en-US" dirty="0"/>
          </a:p>
        </p:txBody>
      </p:sp>
    </p:spTree>
    <p:extLst>
      <p:ext uri="{BB962C8B-B14F-4D97-AF65-F5344CB8AC3E}">
        <p14:creationId xmlns:p14="http://schemas.microsoft.com/office/powerpoint/2010/main" val="93594130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EC6C49-021D-1A4E-8F8D-90413F54B07D}" type="slidenum">
              <a:rPr lang="en-US" smtClean="0"/>
              <a:pPr>
                <a:defRPr/>
              </a:pPr>
              <a:t>‹#›</a:t>
            </a:fld>
            <a:endParaRPr lang="en-US" dirty="0"/>
          </a:p>
        </p:txBody>
      </p:sp>
    </p:spTree>
    <p:extLst>
      <p:ext uri="{BB962C8B-B14F-4D97-AF65-F5344CB8AC3E}">
        <p14:creationId xmlns:p14="http://schemas.microsoft.com/office/powerpoint/2010/main" val="38102200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FF4CAA-2171-224A-887F-B0F045632128}" type="slidenum">
              <a:rPr lang="en-US" smtClean="0"/>
              <a:pPr>
                <a:defRPr/>
              </a:pPr>
              <a:t>‹#›</a:t>
            </a:fld>
            <a:endParaRPr lang="en-US" dirty="0"/>
          </a:p>
        </p:txBody>
      </p:sp>
    </p:spTree>
    <p:extLst>
      <p:ext uri="{BB962C8B-B14F-4D97-AF65-F5344CB8AC3E}">
        <p14:creationId xmlns:p14="http://schemas.microsoft.com/office/powerpoint/2010/main" val="236114428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EBA11C-5B29-3247-9CB5-5AF14B7B49FD}" type="slidenum">
              <a:rPr lang="en-US" smtClean="0"/>
              <a:pPr>
                <a:defRPr/>
              </a:pPr>
              <a:t>‹#›</a:t>
            </a:fld>
            <a:endParaRPr lang="en-US" dirty="0"/>
          </a:p>
        </p:txBody>
      </p:sp>
    </p:spTree>
    <p:extLst>
      <p:ext uri="{BB962C8B-B14F-4D97-AF65-F5344CB8AC3E}">
        <p14:creationId xmlns:p14="http://schemas.microsoft.com/office/powerpoint/2010/main" val="1718789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36217134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35C60F-947F-874F-A7A8-0416B8809D11}" type="slidenum">
              <a:rPr lang="en-US" smtClean="0"/>
              <a:pPr>
                <a:defRPr/>
              </a:pPr>
              <a:t>‹#›</a:t>
            </a:fld>
            <a:endParaRPr lang="en-US" dirty="0"/>
          </a:p>
        </p:txBody>
      </p:sp>
    </p:spTree>
    <p:extLst>
      <p:ext uri="{BB962C8B-B14F-4D97-AF65-F5344CB8AC3E}">
        <p14:creationId xmlns:p14="http://schemas.microsoft.com/office/powerpoint/2010/main" val="380384481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C6ED26-848F-1A47-BA2F-6614396DDFB9}" type="slidenum">
              <a:rPr lang="en-US" smtClean="0"/>
              <a:pPr>
                <a:defRPr/>
              </a:pPr>
              <a:t>‹#›</a:t>
            </a:fld>
            <a:endParaRPr lang="en-US" dirty="0"/>
          </a:p>
        </p:txBody>
      </p:sp>
    </p:spTree>
    <p:extLst>
      <p:ext uri="{BB962C8B-B14F-4D97-AF65-F5344CB8AC3E}">
        <p14:creationId xmlns:p14="http://schemas.microsoft.com/office/powerpoint/2010/main" val="371616894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CEB815-184B-EE46-B1EC-D948356B5E9B}" type="slidenum">
              <a:rPr lang="en-US" smtClean="0"/>
              <a:pPr>
                <a:defRPr/>
              </a:pPr>
              <a:t>‹#›</a:t>
            </a:fld>
            <a:endParaRPr lang="en-US" dirty="0"/>
          </a:p>
        </p:txBody>
      </p:sp>
    </p:spTree>
    <p:extLst>
      <p:ext uri="{BB962C8B-B14F-4D97-AF65-F5344CB8AC3E}">
        <p14:creationId xmlns:p14="http://schemas.microsoft.com/office/powerpoint/2010/main" val="1128317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863291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640231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F6BBA35-598C-414B-9DB0-FA1B8E5B0CFE}" type="slidenum">
              <a:rPr lang="en-US"/>
              <a:pPr>
                <a:defRPr/>
              </a:pPr>
              <a:t>‹#›</a:t>
            </a:fld>
            <a:endParaRPr lang="en-US"/>
          </a:p>
        </p:txBody>
      </p:sp>
    </p:spTree>
    <p:extLst>
      <p:ext uri="{BB962C8B-B14F-4D97-AF65-F5344CB8AC3E}">
        <p14:creationId xmlns:p14="http://schemas.microsoft.com/office/powerpoint/2010/main" val="2458422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6A038110-A84E-2D48-B61E-70C42B883A3A}" type="slidenum">
              <a:rPr lang="en-US"/>
              <a:pPr>
                <a:defRPr/>
              </a:pPr>
              <a:t>‹#›</a:t>
            </a:fld>
            <a:endParaRPr lang="en-US"/>
          </a:p>
        </p:txBody>
      </p:sp>
    </p:spTree>
    <p:extLst>
      <p:ext uri="{BB962C8B-B14F-4D97-AF65-F5344CB8AC3E}">
        <p14:creationId xmlns:p14="http://schemas.microsoft.com/office/powerpoint/2010/main" val="360518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18489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0F92415-9155-774C-86EA-1F8CE8678310}" type="slidenum">
              <a:rPr lang="en-US"/>
              <a:pPr>
                <a:defRPr/>
              </a:pPr>
              <a:t>‹#›</a:t>
            </a:fld>
            <a:endParaRPr lang="en-US"/>
          </a:p>
        </p:txBody>
      </p:sp>
    </p:spTree>
    <p:extLst>
      <p:ext uri="{BB962C8B-B14F-4D97-AF65-F5344CB8AC3E}">
        <p14:creationId xmlns:p14="http://schemas.microsoft.com/office/powerpoint/2010/main" val="2587719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80A4B9A-C9D6-D441-8B6E-ED2A00421042}" type="slidenum">
              <a:rPr lang="en-US"/>
              <a:pPr>
                <a:defRPr/>
              </a:pPr>
              <a:t>‹#›</a:t>
            </a:fld>
            <a:endParaRPr lang="en-US"/>
          </a:p>
        </p:txBody>
      </p:sp>
    </p:spTree>
    <p:extLst>
      <p:ext uri="{BB962C8B-B14F-4D97-AF65-F5344CB8AC3E}">
        <p14:creationId xmlns:p14="http://schemas.microsoft.com/office/powerpoint/2010/main" val="3562491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425DF2DF-D7B5-9446-AD56-E251D1E00854}" type="slidenum">
              <a:rPr lang="en-US"/>
              <a:pPr>
                <a:defRPr/>
              </a:pPr>
              <a:t>‹#›</a:t>
            </a:fld>
            <a:endParaRPr lang="en-US"/>
          </a:p>
        </p:txBody>
      </p:sp>
    </p:spTree>
    <p:extLst>
      <p:ext uri="{BB962C8B-B14F-4D97-AF65-F5344CB8AC3E}">
        <p14:creationId xmlns:p14="http://schemas.microsoft.com/office/powerpoint/2010/main" val="978354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C936D682-CC3A-4943-9325-E7C7C3889325}" type="slidenum">
              <a:rPr lang="en-US"/>
              <a:pPr>
                <a:defRPr/>
              </a:pPr>
              <a:t>‹#›</a:t>
            </a:fld>
            <a:endParaRPr lang="en-US"/>
          </a:p>
        </p:txBody>
      </p:sp>
    </p:spTree>
    <p:extLst>
      <p:ext uri="{BB962C8B-B14F-4D97-AF65-F5344CB8AC3E}">
        <p14:creationId xmlns:p14="http://schemas.microsoft.com/office/powerpoint/2010/main" val="507831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9B94D0E5-DF6A-A842-81EB-DC4DED92A8CA}" type="slidenum">
              <a:rPr lang="en-US"/>
              <a:pPr>
                <a:defRPr/>
              </a:pPr>
              <a:t>‹#›</a:t>
            </a:fld>
            <a:endParaRPr lang="en-US"/>
          </a:p>
        </p:txBody>
      </p:sp>
    </p:spTree>
    <p:extLst>
      <p:ext uri="{BB962C8B-B14F-4D97-AF65-F5344CB8AC3E}">
        <p14:creationId xmlns:p14="http://schemas.microsoft.com/office/powerpoint/2010/main" val="3911229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6F3FBE9-EC9F-5C41-9877-A7BDD8B6B00E}" type="slidenum">
              <a:rPr lang="en-US"/>
              <a:pPr>
                <a:defRPr/>
              </a:pPr>
              <a:t>‹#›</a:t>
            </a:fld>
            <a:endParaRPr lang="en-US"/>
          </a:p>
        </p:txBody>
      </p:sp>
    </p:spTree>
    <p:extLst>
      <p:ext uri="{BB962C8B-B14F-4D97-AF65-F5344CB8AC3E}">
        <p14:creationId xmlns:p14="http://schemas.microsoft.com/office/powerpoint/2010/main" val="470108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EF11665-1849-B647-A325-AEDBF2A1AC1D}" type="slidenum">
              <a:rPr lang="en-US"/>
              <a:pPr>
                <a:defRPr/>
              </a:pPr>
              <a:t>‹#›</a:t>
            </a:fld>
            <a:endParaRPr lang="en-US"/>
          </a:p>
        </p:txBody>
      </p:sp>
    </p:spTree>
    <p:extLst>
      <p:ext uri="{BB962C8B-B14F-4D97-AF65-F5344CB8AC3E}">
        <p14:creationId xmlns:p14="http://schemas.microsoft.com/office/powerpoint/2010/main" val="3533589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D1AEEE0-C93D-334C-9F79-FF1CBFE4E9CD}" type="slidenum">
              <a:rPr lang="en-US"/>
              <a:pPr>
                <a:defRPr/>
              </a:pPr>
              <a:t>‹#›</a:t>
            </a:fld>
            <a:endParaRPr lang="en-US"/>
          </a:p>
        </p:txBody>
      </p:sp>
    </p:spTree>
    <p:extLst>
      <p:ext uri="{BB962C8B-B14F-4D97-AF65-F5344CB8AC3E}">
        <p14:creationId xmlns:p14="http://schemas.microsoft.com/office/powerpoint/2010/main" val="1281330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BC431699-562A-4946-B137-CBDEAA8A79DA}" type="slidenum">
              <a:rPr lang="en-US"/>
              <a:pPr>
                <a:defRPr/>
              </a:pPr>
              <a:t>‹#›</a:t>
            </a:fld>
            <a:endParaRPr lang="en-US"/>
          </a:p>
        </p:txBody>
      </p:sp>
    </p:spTree>
    <p:extLst>
      <p:ext uri="{BB962C8B-B14F-4D97-AF65-F5344CB8AC3E}">
        <p14:creationId xmlns:p14="http://schemas.microsoft.com/office/powerpoint/2010/main" val="139154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9587359"/>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3571466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335443967"/>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1361417300"/>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458133612"/>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1777520851"/>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955897969"/>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797901709"/>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866688602"/>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974910580"/>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799135655"/>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663913638"/>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28163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31EFD54-B0F4-9A42-B056-B5A1F2822380}" type="slidenum">
              <a:rPr lang="en-US"/>
              <a:pPr>
                <a:defRPr/>
              </a:pPr>
              <a:t>‹#›</a:t>
            </a:fld>
            <a:endParaRPr lang="en-US"/>
          </a:p>
        </p:txBody>
      </p:sp>
    </p:spTree>
    <p:extLst>
      <p:ext uri="{BB962C8B-B14F-4D97-AF65-F5344CB8AC3E}">
        <p14:creationId xmlns:p14="http://schemas.microsoft.com/office/powerpoint/2010/main" val="322725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2BC2668-0150-A445-8D79-52728059CF7B}" type="slidenum">
              <a:rPr lang="en-US"/>
              <a:pPr>
                <a:defRPr/>
              </a:pPr>
              <a:t>‹#›</a:t>
            </a:fld>
            <a:endParaRPr lang="en-US"/>
          </a:p>
        </p:txBody>
      </p:sp>
    </p:spTree>
    <p:extLst>
      <p:ext uri="{BB962C8B-B14F-4D97-AF65-F5344CB8AC3E}">
        <p14:creationId xmlns:p14="http://schemas.microsoft.com/office/powerpoint/2010/main" val="426413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52EC2BF-45F4-474C-A848-8815F63C484F}" type="slidenum">
              <a:rPr lang="en-US"/>
              <a:pPr>
                <a:defRPr/>
              </a:pPr>
              <a:t>‹#›</a:t>
            </a:fld>
            <a:endParaRPr lang="en-US"/>
          </a:p>
        </p:txBody>
      </p:sp>
    </p:spTree>
    <p:extLst>
      <p:ext uri="{BB962C8B-B14F-4D97-AF65-F5344CB8AC3E}">
        <p14:creationId xmlns:p14="http://schemas.microsoft.com/office/powerpoint/2010/main" val="162981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A8F868D-1327-8F4F-B388-EDC95507A01A}" type="slidenum">
              <a:rPr lang="en-US"/>
              <a:pPr>
                <a:defRPr/>
              </a:pPr>
              <a:t>‹#›</a:t>
            </a:fld>
            <a:endParaRPr lang="en-US"/>
          </a:p>
        </p:txBody>
      </p:sp>
    </p:spTree>
    <p:extLst>
      <p:ext uri="{BB962C8B-B14F-4D97-AF65-F5344CB8AC3E}">
        <p14:creationId xmlns:p14="http://schemas.microsoft.com/office/powerpoint/2010/main" val="792549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FFC03851-CE0C-A848-A6B3-0998CD5C3128}" type="slidenum">
              <a:rPr lang="en-US"/>
              <a:pPr>
                <a:defRPr/>
              </a:pPr>
              <a:t>‹#›</a:t>
            </a:fld>
            <a:endParaRPr lang="en-US"/>
          </a:p>
        </p:txBody>
      </p:sp>
    </p:spTree>
    <p:extLst>
      <p:ext uri="{BB962C8B-B14F-4D97-AF65-F5344CB8AC3E}">
        <p14:creationId xmlns:p14="http://schemas.microsoft.com/office/powerpoint/2010/main" val="4083063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1DF41CE-E58F-E24D-8146-40A3C6199227}" type="slidenum">
              <a:rPr lang="en-US"/>
              <a:pPr>
                <a:defRPr/>
              </a:pPr>
              <a:t>‹#›</a:t>
            </a:fld>
            <a:endParaRPr lang="en-US"/>
          </a:p>
        </p:txBody>
      </p:sp>
    </p:spTree>
    <p:extLst>
      <p:ext uri="{BB962C8B-B14F-4D97-AF65-F5344CB8AC3E}">
        <p14:creationId xmlns:p14="http://schemas.microsoft.com/office/powerpoint/2010/main" val="40489057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64B07E3-D493-E948-A3EA-DA9D38DB0866}" type="slidenum">
              <a:rPr lang="en-US"/>
              <a:pPr>
                <a:defRPr/>
              </a:pPr>
              <a:t>‹#›</a:t>
            </a:fld>
            <a:endParaRPr lang="en-US"/>
          </a:p>
        </p:txBody>
      </p:sp>
    </p:spTree>
    <p:extLst>
      <p:ext uri="{BB962C8B-B14F-4D97-AF65-F5344CB8AC3E}">
        <p14:creationId xmlns:p14="http://schemas.microsoft.com/office/powerpoint/2010/main" val="1410862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1A037-9FC6-C94F-9AFF-6565B799A18C}" type="slidenum">
              <a:rPr lang="en-US"/>
              <a:pPr>
                <a:defRPr/>
              </a:pPr>
              <a:t>‹#›</a:t>
            </a:fld>
            <a:endParaRPr lang="en-US"/>
          </a:p>
        </p:txBody>
      </p:sp>
    </p:spTree>
    <p:extLst>
      <p:ext uri="{BB962C8B-B14F-4D97-AF65-F5344CB8AC3E}">
        <p14:creationId xmlns:p14="http://schemas.microsoft.com/office/powerpoint/2010/main" val="32445747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EA87F0-AC80-2149-83F8-73FDC04C910C}" type="slidenum">
              <a:rPr lang="en-US"/>
              <a:pPr>
                <a:defRPr/>
              </a:pPr>
              <a:t>‹#›</a:t>
            </a:fld>
            <a:endParaRPr lang="en-US"/>
          </a:p>
        </p:txBody>
      </p:sp>
    </p:spTree>
    <p:extLst>
      <p:ext uri="{BB962C8B-B14F-4D97-AF65-F5344CB8AC3E}">
        <p14:creationId xmlns:p14="http://schemas.microsoft.com/office/powerpoint/2010/main" val="2601158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958F5A0-5AD6-FF40-BDDB-BD97DF6820C0}" type="slidenum">
              <a:rPr lang="en-US"/>
              <a:pPr>
                <a:defRPr/>
              </a:pPr>
              <a:t>‹#›</a:t>
            </a:fld>
            <a:endParaRPr lang="en-US"/>
          </a:p>
        </p:txBody>
      </p:sp>
    </p:spTree>
    <p:extLst>
      <p:ext uri="{BB962C8B-B14F-4D97-AF65-F5344CB8AC3E}">
        <p14:creationId xmlns:p14="http://schemas.microsoft.com/office/powerpoint/2010/main" val="18391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91241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E18AFC0-2703-574F-BFA6-BDFA3C21B6E6}" type="slidenum">
              <a:rPr lang="en-US"/>
              <a:pPr>
                <a:defRPr/>
              </a:pPr>
              <a:t>‹#›</a:t>
            </a:fld>
            <a:endParaRPr lang="en-US"/>
          </a:p>
        </p:txBody>
      </p:sp>
    </p:spTree>
    <p:extLst>
      <p:ext uri="{BB962C8B-B14F-4D97-AF65-F5344CB8AC3E}">
        <p14:creationId xmlns:p14="http://schemas.microsoft.com/office/powerpoint/2010/main" val="909489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5CD0B1A-62D0-ED47-860E-4F3B540864F2}" type="slidenum">
              <a:rPr lang="en-US"/>
              <a:pPr>
                <a:defRPr/>
              </a:pPr>
              <a:t>‹#›</a:t>
            </a:fld>
            <a:endParaRPr lang="en-US"/>
          </a:p>
        </p:txBody>
      </p:sp>
    </p:spTree>
    <p:extLst>
      <p:ext uri="{BB962C8B-B14F-4D97-AF65-F5344CB8AC3E}">
        <p14:creationId xmlns:p14="http://schemas.microsoft.com/office/powerpoint/2010/main" val="540923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3A0EE89-9F20-2F4C-9B8C-1326290DF3A3}" type="slidenum">
              <a:rPr lang="en-US"/>
              <a:pPr>
                <a:defRPr/>
              </a:pPr>
              <a:t>‹#›</a:t>
            </a:fld>
            <a:endParaRPr lang="en-US"/>
          </a:p>
        </p:txBody>
      </p:sp>
    </p:spTree>
    <p:extLst>
      <p:ext uri="{BB962C8B-B14F-4D97-AF65-F5344CB8AC3E}">
        <p14:creationId xmlns:p14="http://schemas.microsoft.com/office/powerpoint/2010/main" val="4284366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585DEC8-AC1C-F345-953F-DD6C1C0052C6}" type="slidenum">
              <a:rPr lang="en-US"/>
              <a:pPr>
                <a:defRPr/>
              </a:pPr>
              <a:t>‹#›</a:t>
            </a:fld>
            <a:endParaRPr lang="en-US"/>
          </a:p>
        </p:txBody>
      </p:sp>
    </p:spTree>
    <p:extLst>
      <p:ext uri="{BB962C8B-B14F-4D97-AF65-F5344CB8AC3E}">
        <p14:creationId xmlns:p14="http://schemas.microsoft.com/office/powerpoint/2010/main" val="1068402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1AEE54-D00F-6E4F-A11C-D2717CCB00F0}" type="slidenum">
              <a:rPr lang="en-US"/>
              <a:pPr>
                <a:defRPr/>
              </a:pPr>
              <a:t>‹#›</a:t>
            </a:fld>
            <a:endParaRPr lang="en-US"/>
          </a:p>
        </p:txBody>
      </p:sp>
    </p:spTree>
    <p:extLst>
      <p:ext uri="{BB962C8B-B14F-4D97-AF65-F5344CB8AC3E}">
        <p14:creationId xmlns:p14="http://schemas.microsoft.com/office/powerpoint/2010/main" val="2287212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7171D7C-ECFA-3F4F-A61D-9D42DB11EB82}" type="slidenum">
              <a:rPr lang="en-US"/>
              <a:pPr>
                <a:defRPr/>
              </a:pPr>
              <a:t>‹#›</a:t>
            </a:fld>
            <a:endParaRPr lang="en-US"/>
          </a:p>
        </p:txBody>
      </p:sp>
    </p:spTree>
    <p:extLst>
      <p:ext uri="{BB962C8B-B14F-4D97-AF65-F5344CB8AC3E}">
        <p14:creationId xmlns:p14="http://schemas.microsoft.com/office/powerpoint/2010/main" val="28770126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B170036-6AD7-0440-AB12-D7E08FBFC0D0}" type="slidenum">
              <a:rPr lang="en-US"/>
              <a:pPr>
                <a:defRPr/>
              </a:pPr>
              <a:t>‹#›</a:t>
            </a:fld>
            <a:endParaRPr lang="en-US"/>
          </a:p>
        </p:txBody>
      </p:sp>
    </p:spTree>
    <p:extLst>
      <p:ext uri="{BB962C8B-B14F-4D97-AF65-F5344CB8AC3E}">
        <p14:creationId xmlns:p14="http://schemas.microsoft.com/office/powerpoint/2010/main" val="33811338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15A7C6E-0CBD-8641-80C8-64AB0E109C87}" type="slidenum">
              <a:rPr lang="en-US"/>
              <a:pPr>
                <a:defRPr/>
              </a:pPr>
              <a:t>‹#›</a:t>
            </a:fld>
            <a:endParaRPr lang="en-US"/>
          </a:p>
        </p:txBody>
      </p:sp>
    </p:spTree>
    <p:extLst>
      <p:ext uri="{BB962C8B-B14F-4D97-AF65-F5344CB8AC3E}">
        <p14:creationId xmlns:p14="http://schemas.microsoft.com/office/powerpoint/2010/main" val="3392860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B16C170-836E-B442-AD76-83589D1D3AAB}" type="slidenum">
              <a:rPr lang="en-US"/>
              <a:pPr>
                <a:defRPr/>
              </a:pPr>
              <a:t>‹#›</a:t>
            </a:fld>
            <a:endParaRPr lang="en-US"/>
          </a:p>
        </p:txBody>
      </p:sp>
    </p:spTree>
    <p:extLst>
      <p:ext uri="{BB962C8B-B14F-4D97-AF65-F5344CB8AC3E}">
        <p14:creationId xmlns:p14="http://schemas.microsoft.com/office/powerpoint/2010/main" val="1663917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B4012B0-954F-5742-92B2-95728B8B7A88}" type="slidenum">
              <a:rPr lang="en-US"/>
              <a:pPr>
                <a:defRPr/>
              </a:pPr>
              <a:t>‹#›</a:t>
            </a:fld>
            <a:endParaRPr lang="en-US"/>
          </a:p>
        </p:txBody>
      </p:sp>
    </p:spTree>
    <p:extLst>
      <p:ext uri="{BB962C8B-B14F-4D97-AF65-F5344CB8AC3E}">
        <p14:creationId xmlns:p14="http://schemas.microsoft.com/office/powerpoint/2010/main" val="70242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4056088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F00BA06-CF38-BE41-9458-323F511074D3}" type="slidenum">
              <a:rPr lang="en-US"/>
              <a:pPr>
                <a:defRPr/>
              </a:pPr>
              <a:t>‹#›</a:t>
            </a:fld>
            <a:endParaRPr lang="en-US"/>
          </a:p>
        </p:txBody>
      </p:sp>
    </p:spTree>
    <p:extLst>
      <p:ext uri="{BB962C8B-B14F-4D97-AF65-F5344CB8AC3E}">
        <p14:creationId xmlns:p14="http://schemas.microsoft.com/office/powerpoint/2010/main" val="4727377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C881A51-1946-014E-963B-9BDFB7B88E9E}" type="slidenum">
              <a:rPr lang="en-US"/>
              <a:pPr>
                <a:defRPr/>
              </a:pPr>
              <a:t>‹#›</a:t>
            </a:fld>
            <a:endParaRPr lang="en-US"/>
          </a:p>
        </p:txBody>
      </p:sp>
    </p:spTree>
    <p:extLst>
      <p:ext uri="{BB962C8B-B14F-4D97-AF65-F5344CB8AC3E}">
        <p14:creationId xmlns:p14="http://schemas.microsoft.com/office/powerpoint/2010/main" val="40708801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077B03D-8990-1447-956B-BF81D52A7756}" type="slidenum">
              <a:rPr lang="en-US"/>
              <a:pPr>
                <a:defRPr/>
              </a:pPr>
              <a:t>‹#›</a:t>
            </a:fld>
            <a:endParaRPr lang="en-US"/>
          </a:p>
        </p:txBody>
      </p:sp>
    </p:spTree>
    <p:extLst>
      <p:ext uri="{BB962C8B-B14F-4D97-AF65-F5344CB8AC3E}">
        <p14:creationId xmlns:p14="http://schemas.microsoft.com/office/powerpoint/2010/main" val="15455534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1312180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8472683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7902798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7635806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7990303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3061801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31670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28440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301418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3624528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21540212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671038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235144526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20230892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297268114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37816477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60172748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1731870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6.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24.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5.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6.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7.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7.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8.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10.jpe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1.xml"/><Relationship Id="rId17" Type="http://schemas.openxmlformats.org/officeDocument/2006/relationships/image" Target="../media/image14.png"/><Relationship Id="rId2" Type="http://schemas.openxmlformats.org/officeDocument/2006/relationships/slideLayout" Target="../slideLayouts/slideLayout284.xml"/><Relationship Id="rId16" Type="http://schemas.openxmlformats.org/officeDocument/2006/relationships/image" Target="../media/image13.png"/><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image" Target="../media/image12.png"/><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1.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2.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3.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1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35.xml"/><Relationship Id="rId1" Type="http://schemas.openxmlformats.org/officeDocument/2006/relationships/slideLayout" Target="../slideLayouts/slideLayout31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1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1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7.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9.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40.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9.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7"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extLst>
      <p:ext uri="{BB962C8B-B14F-4D97-AF65-F5344CB8AC3E}">
        <p14:creationId xmlns:p14="http://schemas.microsoft.com/office/powerpoint/2010/main" val="624339742"/>
      </p:ext>
    </p:extLst>
  </p:cSld>
  <p:clrMap bg1="dk2" tx1="lt1" bg2="dk1" tx2="lt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62127881"/>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964895547"/>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 id="2147484927" r:id="rId12"/>
    <p:sldLayoutId id="21474849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962248172"/>
      </p:ext>
    </p:extLst>
  </p:cSld>
  <p:clrMap bg1="lt1" tx1="dk1" bg2="lt2" tx2="dk2" accent1="accent1" accent2="accent2" accent3="accent3" accent4="accent4" accent5="accent5" accent6="accent6" hlink="hlink" folHlink="folHlink"/>
  <p:sldLayoutIdLst>
    <p:sldLayoutId id="2147484930" r:id="rId1"/>
    <p:sldLayoutId id="214748493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796578333"/>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fld id="{00ED357E-1B23-CC42-849D-CC0799D96B69}" type="datetimeFigureOut">
              <a:rPr lang="en-US" smtClean="0">
                <a:solidFill>
                  <a:srgbClr val="000000"/>
                </a:solidFill>
                <a:latin typeface="Arial"/>
              </a:rPr>
              <a:pPr/>
              <a:t>4/23/26</a:t>
            </a:fld>
            <a:endParaRPr lang="en-US">
              <a:solidFill>
                <a:srgbClr val="000000"/>
              </a:solidFill>
              <a:latin typeface="Arial"/>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Arial"/>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4967029"/>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8BA6D373-8BE0-3D42-BAFE-1BEA5E1A247A}" type="datetimeFigureOut">
              <a:rPr lang="en-US" smtClean="0">
                <a:solidFill>
                  <a:srgbClr val="000000"/>
                </a:solidFill>
                <a:latin typeface="Arial"/>
                <a:cs typeface="ＭＳ Ｐゴシック"/>
              </a:rPr>
              <a:pPr/>
              <a:t>4/23/26</a:t>
            </a:fld>
            <a:endParaRPr lang="en-US">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smtClean="0">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028001356"/>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fld id="{C028FD83-1C87-FF4C-A638-BCE5B165E080}" type="datetimeFigureOut">
              <a:rPr lang="en-US" smtClean="0">
                <a:solidFill>
                  <a:srgbClr val="000000"/>
                </a:solidFill>
                <a:latin typeface="Arial"/>
              </a:rPr>
              <a:pPr/>
              <a:t>4/23/26</a:t>
            </a:fld>
            <a:endParaRPr lang="en-US">
              <a:solidFill>
                <a:srgbClr val="000000"/>
              </a:solidFill>
              <a:latin typeface="Arial"/>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rPr>
              <a:pPr/>
              <a:t>‹#›</a:t>
            </a:fld>
            <a:endParaRPr lang="en-US">
              <a:solidFill>
                <a:srgbClr val="000000"/>
              </a:solidFill>
              <a:latin typeface="Arial"/>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243182"/>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latin typeface="Tahoma"/>
                <a:cs typeface="ＭＳ Ｐゴシック"/>
              </a:rPr>
              <a:pPr/>
              <a:t>4/23/26</a:t>
            </a:fld>
            <a:endParaRPr lang="en-US">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666281286"/>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359F6A82-669E-6D48-AA9D-FDB34A0BA60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63021841"/>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B76732AD-70A6-7E45-A486-BEE1C3E32EC5}"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376262336"/>
      </p:ext>
    </p:extLst>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extLst>
      <p:ext uri="{BB962C8B-B14F-4D97-AF65-F5344CB8AC3E}">
        <p14:creationId xmlns:p14="http://schemas.microsoft.com/office/powerpoint/2010/main" val="1874528869"/>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669136"/>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888140356"/>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246794"/>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4/23/26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990214829"/>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13439"/>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0257035"/>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4/23/26</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1286644178"/>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7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3751364602"/>
      </p:ext>
    </p:extLst>
  </p:cSld>
  <p:clrMap bg1="lt1" tx1="dk1" bg2="lt2" tx2="dk2" accent1="accent1" accent2="accent2" accent3="accent3" accent4="accent4" accent5="accent5" accent6="accent6" hlink="hlink" folHlink="folHlink"/>
  <p:sldLayoutIdLst>
    <p:sldLayoutId id="21474851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235564"/>
      </p:ext>
    </p:extLst>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238940001"/>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pPr/>
              <a:t>‹#›</a:t>
            </a:fld>
            <a:endParaRPr lang="en-US" altLang="en-US"/>
          </a:p>
        </p:txBody>
      </p:sp>
    </p:spTree>
    <p:extLst>
      <p:ext uri="{BB962C8B-B14F-4D97-AF65-F5344CB8AC3E}">
        <p14:creationId xmlns:p14="http://schemas.microsoft.com/office/powerpoint/2010/main" val="357387676"/>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755676524"/>
      </p:ext>
    </p:extLst>
  </p:cSld>
  <p:clrMap bg1="dk2" tx1="lt1" bg2="dk1" tx2="lt2" accent1="accent1" accent2="accent2" accent3="accent3" accent4="accent4" accent5="accent5" accent6="accent6" hlink="hlink" folHlink="folHlink"/>
  <p:sldLayoutIdLst>
    <p:sldLayoutId id="214748515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a:solidFill>
                  <a:srgbClr val="5B87F2"/>
                </a:solidFill>
                <a:latin typeface="Arial" charset="0"/>
              </a:defRPr>
            </a:lvl1pPr>
          </a:lstStyle>
          <a:p>
            <a:pPr>
              <a:defRPr/>
            </a:pPr>
            <a:fld id="{BAED61FA-8395-B745-986F-3AFEDF435E79}" type="slidenum">
              <a:rPr lang="en-US"/>
              <a:pPr>
                <a:defRPr/>
              </a:pPr>
              <a:t>‹#›</a:t>
            </a:fld>
            <a:endParaRPr lang="en-US"/>
          </a:p>
        </p:txBody>
      </p:sp>
    </p:spTree>
    <p:extLst>
      <p:ext uri="{BB962C8B-B14F-4D97-AF65-F5344CB8AC3E}">
        <p14:creationId xmlns:p14="http://schemas.microsoft.com/office/powerpoint/2010/main" val="1316161389"/>
      </p:ext>
    </p:extLst>
  </p:cSld>
  <p:clrMap bg1="lt1" tx1="dk1" bg2="lt2" tx2="dk2" accent1="accent1" accent2="accent2" accent3="accent3" accent4="accent4" accent5="accent5" accent6="accent6" hlink="hlink" folHlink="folHlink"/>
  <p:sldLayoutIdLst>
    <p:sldLayoutId id="214748515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90" y="1981200"/>
            <a:ext cx="7791450" cy="4114800"/>
          </a:xfrm>
          <a:prstGeom prst="rect">
            <a:avLst/>
          </a:prstGeom>
          <a:noFill/>
          <a:ln w="12700">
            <a:noFill/>
            <a:miter lim="800000"/>
            <a:headEnd/>
            <a:tailEnd/>
          </a:ln>
          <a:effec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grpSp>
        <p:nvGrpSpPr>
          <p:cNvPr id="86020" name="Group 4"/>
          <p:cNvGrpSpPr>
            <a:grpSpLocks/>
          </p:cNvGrpSpPr>
          <p:nvPr/>
        </p:nvGrpSpPr>
        <p:grpSpPr bwMode="auto">
          <a:xfrm>
            <a:off x="0" y="1"/>
            <a:ext cx="1085850" cy="6845300"/>
            <a:chOff x="0" y="0"/>
            <a:chExt cx="684" cy="4312"/>
          </a:xfrm>
        </p:grpSpPr>
        <p:sp>
          <p:nvSpPr>
            <p:cNvPr id="8602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86022" name="Group 6"/>
            <p:cNvGrpSpPr>
              <a:grpSpLocks/>
            </p:cNvGrpSpPr>
            <p:nvPr/>
          </p:nvGrpSpPr>
          <p:grpSpPr bwMode="auto">
            <a:xfrm>
              <a:off x="48" y="102"/>
              <a:ext cx="96" cy="4122"/>
              <a:chOff x="48" y="102"/>
              <a:chExt cx="96" cy="4122"/>
            </a:xfrm>
          </p:grpSpPr>
          <p:sp>
            <p:nvSpPr>
              <p:cNvPr id="8602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442012932"/>
      </p:ext>
    </p:extLst>
  </p:cSld>
  <p:clrMap bg1="dk2" tx1="lt1" bg2="dk1" tx2="lt2" accent1="accent1" accent2="accent2" accent3="accent3" accent4="accent4" accent5="accent5" accent6="accent6" hlink="hlink" folHlink="folHlink"/>
  <p:sldLayoutIdLst>
    <p:sldLayoutId id="214748515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4998" algn="l" rtl="0" eaLnBrk="0" fontAlgn="base" hangingPunct="0">
        <a:spcBef>
          <a:spcPct val="0"/>
        </a:spcBef>
        <a:spcAft>
          <a:spcPct val="0"/>
        </a:spcAft>
        <a:defRPr sz="4400">
          <a:solidFill>
            <a:schemeClr val="tx2"/>
          </a:solidFill>
          <a:latin typeface="Times" pitchFamily="-105" charset="0"/>
        </a:defRPr>
      </a:lvl6pPr>
      <a:lvl7pPr marL="909996" algn="l" rtl="0" eaLnBrk="0" fontAlgn="base" hangingPunct="0">
        <a:spcBef>
          <a:spcPct val="0"/>
        </a:spcBef>
        <a:spcAft>
          <a:spcPct val="0"/>
        </a:spcAft>
        <a:defRPr sz="4400">
          <a:solidFill>
            <a:schemeClr val="tx2"/>
          </a:solidFill>
          <a:latin typeface="Times" pitchFamily="-105" charset="0"/>
        </a:defRPr>
      </a:lvl7pPr>
      <a:lvl8pPr marL="1364972" algn="l" rtl="0" eaLnBrk="0" fontAlgn="base" hangingPunct="0">
        <a:spcBef>
          <a:spcPct val="0"/>
        </a:spcBef>
        <a:spcAft>
          <a:spcPct val="0"/>
        </a:spcAft>
        <a:defRPr sz="4400">
          <a:solidFill>
            <a:schemeClr val="tx2"/>
          </a:solidFill>
          <a:latin typeface="Times" pitchFamily="-105" charset="0"/>
        </a:defRPr>
      </a:lvl8pPr>
      <a:lvl9pPr marL="1819980" algn="l" rtl="0" eaLnBrk="0" fontAlgn="base" hangingPunct="0">
        <a:spcBef>
          <a:spcPct val="0"/>
        </a:spcBef>
        <a:spcAft>
          <a:spcPct val="0"/>
        </a:spcAft>
        <a:defRPr sz="4400">
          <a:solidFill>
            <a:schemeClr val="tx2"/>
          </a:solidFill>
          <a:latin typeface="Times" pitchFamily="-105"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37471" indent="-227503"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5744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12431"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67430"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252245755"/>
      </p:ext>
    </p:extLst>
  </p:cSld>
  <p:clrMap bg1="lt1" tx1="dk1" bg2="lt2" tx2="dk2" accent1="accent1" accent2="accent2" accent3="accent3" accent4="accent4" accent5="accent5" accent6="accent6" hlink="hlink" folHlink="folHlink"/>
  <p:sldLayoutIdLst>
    <p:sldLayoutId id="2147485156"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01179954"/>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2594971268"/>
      </p:ext>
    </p:extLst>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CB7754BF-214F-A341-98A0-B9D6E8190097}" type="slidenum">
              <a:rPr lang="en-US" smtClean="0"/>
              <a:pPr>
                <a:defRPr/>
              </a:pPr>
              <a:t>‹#›</a:t>
            </a:fld>
            <a:endParaRPr lang="en-US" dirty="0"/>
          </a:p>
        </p:txBody>
      </p:sp>
    </p:spTree>
    <p:extLst>
      <p:ext uri="{BB962C8B-B14F-4D97-AF65-F5344CB8AC3E}">
        <p14:creationId xmlns:p14="http://schemas.microsoft.com/office/powerpoint/2010/main" val="889837408"/>
      </p:ext>
    </p:extLst>
  </p:cSld>
  <p:clrMap bg1="lt1" tx1="dk1" bg2="lt2" tx2="dk2" accent1="accent1" accent2="accent2" accent3="accent3" accent4="accent4" accent5="accent5" accent6="accent6" hlink="hlink" folHlink="folHlink"/>
  <p:sldLayoutIdLst>
    <p:sldLayoutId id="2147485182" r:id="rId1"/>
    <p:sldLayoutId id="2147485183"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02980868-462C-134A-8942-6FEB92BFDE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6E2EB7F-6BEE-0546-8EBC-236DAB2E16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787201-FF4C-CE40-A667-7CE714644E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5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5.xml"/></Relationships>
</file>

<file path=ppt/slides/_rels/slide1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0.xml"/></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7.xml"/><Relationship Id="rId1" Type="http://schemas.openxmlformats.org/officeDocument/2006/relationships/slideLayout" Target="../slideLayouts/slideLayout105.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8.xml"/><Relationship Id="rId1" Type="http://schemas.openxmlformats.org/officeDocument/2006/relationships/slideLayout" Target="../slideLayouts/slideLayout10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5.xml"/><Relationship Id="rId1" Type="http://schemas.openxmlformats.org/officeDocument/2006/relationships/themeOverride" Target="../theme/themeOverride14.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1.xml"/><Relationship Id="rId1" Type="http://schemas.openxmlformats.org/officeDocument/2006/relationships/slideLayout" Target="../slideLayouts/slideLayout10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10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105.xml"/><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4.xml"/><Relationship Id="rId1" Type="http://schemas.openxmlformats.org/officeDocument/2006/relationships/slideLayout" Target="../slideLayouts/slideLayout10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5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05.xml"/><Relationship Id="rId1" Type="http://schemas.openxmlformats.org/officeDocument/2006/relationships/themeOverride" Target="../theme/themeOverride15.xml"/><Relationship Id="rId5" Type="http://schemas.openxmlformats.org/officeDocument/2006/relationships/image" Target="../media/image106.png"/><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2.xml"/><Relationship Id="rId1" Type="http://schemas.openxmlformats.org/officeDocument/2006/relationships/slideLayout" Target="../slideLayouts/slideLayout11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4.xml"/><Relationship Id="rId1" Type="http://schemas.openxmlformats.org/officeDocument/2006/relationships/slideLayout" Target="../slideLayouts/slideLayout12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38.xml"/><Relationship Id="rId1" Type="http://schemas.openxmlformats.org/officeDocument/2006/relationships/themeOverride" Target="../theme/themeOverride16.xml"/><Relationship Id="rId4" Type="http://schemas.openxmlformats.org/officeDocument/2006/relationships/image" Target="../media/image10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6.xml"/><Relationship Id="rId1" Type="http://schemas.openxmlformats.org/officeDocument/2006/relationships/slideLayout" Target="../slideLayouts/slideLayout1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7.xml"/><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8.xm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9.xml"/><Relationship Id="rId1" Type="http://schemas.openxmlformats.org/officeDocument/2006/relationships/slideLayout" Target="../slideLayouts/slideLayout158.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6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7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2.xml"/><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3.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37.xml"/><Relationship Id="rId1" Type="http://schemas.openxmlformats.org/officeDocument/2006/relationships/themeOverride" Target="../theme/themeOverride17.xml"/><Relationship Id="rId4" Type="http://schemas.openxmlformats.org/officeDocument/2006/relationships/image" Target="../media/image119.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37.xml"/><Relationship Id="rId1" Type="http://schemas.openxmlformats.org/officeDocument/2006/relationships/themeOverride" Target="../theme/themeOverride18.x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6.xml"/><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7.xml"/><Relationship Id="rId1" Type="http://schemas.openxmlformats.org/officeDocument/2006/relationships/slideLayout" Target="../slideLayouts/slideLayout188.xml"/><Relationship Id="rId4" Type="http://schemas.openxmlformats.org/officeDocument/2006/relationships/image" Target="../media/image121.png"/></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05.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9.xml"/><Relationship Id="rId1" Type="http://schemas.openxmlformats.org/officeDocument/2006/relationships/slideLayout" Target="../slideLayouts/slideLayout205.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0.xml"/><Relationship Id="rId1" Type="http://schemas.openxmlformats.org/officeDocument/2006/relationships/slideLayout" Target="../slideLayouts/slideLayout205.xml"/></Relationships>
</file>

<file path=ppt/slides/_rels/slide1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1.xml"/><Relationship Id="rId1" Type="http://schemas.openxmlformats.org/officeDocument/2006/relationships/slideLayout" Target="../slideLayouts/slideLayout2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2.xml"/><Relationship Id="rId1" Type="http://schemas.openxmlformats.org/officeDocument/2006/relationships/slideLayout" Target="../slideLayouts/slideLayout10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3.xml"/><Relationship Id="rId1" Type="http://schemas.openxmlformats.org/officeDocument/2006/relationships/slideLayout" Target="../slideLayouts/slideLayout10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4.xml"/><Relationship Id="rId1" Type="http://schemas.openxmlformats.org/officeDocument/2006/relationships/slideLayout" Target="../slideLayouts/slideLayout10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5.xml"/><Relationship Id="rId1" Type="http://schemas.openxmlformats.org/officeDocument/2006/relationships/slideLayout" Target="../slideLayouts/slideLayout105.xml"/></Relationships>
</file>

<file path=ppt/slides/_rels/slide1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6.xml"/><Relationship Id="rId1" Type="http://schemas.openxmlformats.org/officeDocument/2006/relationships/slideLayout" Target="../slideLayouts/slideLayout105.xml"/></Relationships>
</file>

<file path=ppt/slides/_rels/slide1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7.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8.xml"/><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7.xml"/><Relationship Id="rId1" Type="http://schemas.openxmlformats.org/officeDocument/2006/relationships/themeOverride" Target="../theme/themeOverride19.xml"/><Relationship Id="rId4" Type="http://schemas.openxmlformats.org/officeDocument/2006/relationships/image" Target="../media/image130.emf"/></Relationships>
</file>

<file path=ppt/slides/_rels/slide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0.xml"/><Relationship Id="rId1" Type="http://schemas.openxmlformats.org/officeDocument/2006/relationships/slideLayout" Target="../slideLayouts/slideLayout105.xml"/></Relationships>
</file>

<file path=ppt/slides/_rels/slide1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26.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26.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26.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5.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5.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5.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55.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16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5.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5.xml"/></Relationships>
</file>

<file path=ppt/slides/_rels/slide1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1.xml"/><Relationship Id="rId1" Type="http://schemas.openxmlformats.org/officeDocument/2006/relationships/slideLayout" Target="../slideLayouts/slideLayout105.xml"/></Relationships>
</file>

<file path=ppt/slides/_rels/slide1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7.xml"/><Relationship Id="rId1" Type="http://schemas.openxmlformats.org/officeDocument/2006/relationships/themeOverride" Target="../theme/themeOverride20.xml"/><Relationship Id="rId4" Type="http://schemas.openxmlformats.org/officeDocument/2006/relationships/image" Target="../media/image19.jpeg"/></Relationships>
</file>

<file path=ppt/slides/_rels/slide1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4.xml"/><Relationship Id="rId1" Type="http://schemas.openxmlformats.org/officeDocument/2006/relationships/slideLayout" Target="../slideLayouts/slideLayout25.xml"/><Relationship Id="rId4" Type="http://schemas.openxmlformats.org/officeDocument/2006/relationships/image" Target="../media/image144.png"/></Relationships>
</file>

<file path=ppt/slides/_rels/slide1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5.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16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6.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1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7.xml"/><Relationship Id="rId1" Type="http://schemas.openxmlformats.org/officeDocument/2006/relationships/slideLayout" Target="../slideLayouts/slideLayout25.xml"/><Relationship Id="rId4" Type="http://schemas.openxmlformats.org/officeDocument/2006/relationships/image" Target="../media/image146.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39.xml"/><Relationship Id="rId1" Type="http://schemas.openxmlformats.org/officeDocument/2006/relationships/themeOverride" Target="../theme/themeOverride21.xml"/><Relationship Id="rId4" Type="http://schemas.openxmlformats.org/officeDocument/2006/relationships/image" Target="../media/image14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05.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39.xml"/><Relationship Id="rId1" Type="http://schemas.openxmlformats.org/officeDocument/2006/relationships/themeOverride" Target="../theme/themeOverride22.xml"/><Relationship Id="rId4" Type="http://schemas.openxmlformats.org/officeDocument/2006/relationships/image" Target="../media/image150.png"/></Relationships>
</file>

<file path=ppt/slides/_rels/slide17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hemeOverride" Target="../theme/themeOverride23.xml"/><Relationship Id="rId4" Type="http://schemas.openxmlformats.org/officeDocument/2006/relationships/image" Target="../media/image151.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2.xml"/><Relationship Id="rId1" Type="http://schemas.openxmlformats.org/officeDocument/2006/relationships/slideLayout" Target="../slideLayouts/slideLayout258.xml"/><Relationship Id="rId4" Type="http://schemas.openxmlformats.org/officeDocument/2006/relationships/image" Target="../media/image153.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themeOverride" Target="../theme/themeOverride24.xml"/><Relationship Id="rId5" Type="http://schemas.openxmlformats.org/officeDocument/2006/relationships/image" Target="../media/image155.jpg"/><Relationship Id="rId4" Type="http://schemas.openxmlformats.org/officeDocument/2006/relationships/image" Target="../media/image154.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hemeOverride" Target="../theme/themeOverride25.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7.xml"/><Relationship Id="rId1" Type="http://schemas.openxmlformats.org/officeDocument/2006/relationships/themeOverride" Target="../theme/themeOverride27.xml"/><Relationship Id="rId4" Type="http://schemas.openxmlformats.org/officeDocument/2006/relationships/image" Target="../media/image156.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7.xml"/><Relationship Id="rId1" Type="http://schemas.openxmlformats.org/officeDocument/2006/relationships/themeOverride" Target="../theme/themeOverride28.xml"/><Relationship Id="rId4" Type="http://schemas.openxmlformats.org/officeDocument/2006/relationships/image" Target="../media/image157.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0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8.xml"/><Relationship Id="rId1" Type="http://schemas.openxmlformats.org/officeDocument/2006/relationships/slideLayout" Target="../slideLayouts/slideLayout104.xml"/><Relationship Id="rId4" Type="http://schemas.openxmlformats.org/officeDocument/2006/relationships/image" Target="../media/image153.png"/></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89.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89.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319.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30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305.xml"/><Relationship Id="rId4" Type="http://schemas.openxmlformats.org/officeDocument/2006/relationships/image" Target="../media/image4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6.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31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318.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300.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300.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300.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319.xml"/><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319.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89.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5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276.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1.xml"/><Relationship Id="rId1" Type="http://schemas.openxmlformats.org/officeDocument/2006/relationships/slideLayout" Target="../slideLayouts/slideLayout30.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2.xml"/><Relationship Id="rId1" Type="http://schemas.openxmlformats.org/officeDocument/2006/relationships/slideLayout" Target="../slideLayouts/slideLayout27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276.xml"/><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4.xml"/><Relationship Id="rId1" Type="http://schemas.openxmlformats.org/officeDocument/2006/relationships/slideLayout" Target="../slideLayouts/slideLayout276.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5.xml"/><Relationship Id="rId1" Type="http://schemas.openxmlformats.org/officeDocument/2006/relationships/slideLayout" Target="../slideLayouts/slideLayout276.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6.xml"/><Relationship Id="rId1" Type="http://schemas.openxmlformats.org/officeDocument/2006/relationships/slideLayout" Target="../slideLayouts/slideLayout27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48.xml"/><Relationship Id="rId1" Type="http://schemas.openxmlformats.org/officeDocument/2006/relationships/themeOverride" Target="../theme/themeOverride2.xml"/><Relationship Id="rId4"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7.xml"/><Relationship Id="rId1" Type="http://schemas.openxmlformats.org/officeDocument/2006/relationships/slideLayout" Target="../slideLayouts/slideLayout276.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8.xml"/><Relationship Id="rId1" Type="http://schemas.openxmlformats.org/officeDocument/2006/relationships/slideLayout" Target="../slideLayouts/slideLayout276.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9.xml"/><Relationship Id="rId1" Type="http://schemas.openxmlformats.org/officeDocument/2006/relationships/slideLayout" Target="../slideLayouts/slideLayout276.xml"/><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76.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2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3.xml"/><Relationship Id="rId1" Type="http://schemas.openxmlformats.org/officeDocument/2006/relationships/slideLayout" Target="../slideLayouts/slideLayout222.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0.jpeg"/><Relationship Id="rId7" Type="http://schemas.openxmlformats.org/officeDocument/2006/relationships/diagramQuickStyle" Target="../diagrams/quickStyle1.xml"/><Relationship Id="rId2" Type="http://schemas.openxmlformats.org/officeDocument/2006/relationships/notesSlide" Target="../notesSlides/notesSlide54.xml"/><Relationship Id="rId1" Type="http://schemas.openxmlformats.org/officeDocument/2006/relationships/slideLayout" Target="../slideLayouts/slideLayout2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1.jpeg"/><Relationship Id="rId9" Type="http://schemas.microsoft.com/office/2007/relationships/diagramDrawing" Target="../diagrams/drawing1.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105.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3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8.xml"/><Relationship Id="rId1" Type="http://schemas.openxmlformats.org/officeDocument/2006/relationships/slideLayout" Target="../slideLayouts/slideLayout28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82.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1.xml"/><Relationship Id="rId1" Type="http://schemas.openxmlformats.org/officeDocument/2006/relationships/themeOverride" Target="../theme/themeOverride8.xml"/><Relationship Id="rId5" Type="http://schemas.openxmlformats.org/officeDocument/2006/relationships/image" Target="../media/image76.jpe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1.xml"/><Relationship Id="rId1" Type="http://schemas.openxmlformats.org/officeDocument/2006/relationships/themeOverride" Target="../theme/themeOverride9.xml"/><Relationship Id="rId4" Type="http://schemas.openxmlformats.org/officeDocument/2006/relationships/image" Target="../media/image77.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77.jp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3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8.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10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5.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36.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23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58.xml"/></Relationships>
</file>

<file path=ppt/slides/_rels/slide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6.xml"/><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10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86.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4403"/>
          <a:stretch/>
        </p:blipFill>
        <p:spPr>
          <a:xfrm>
            <a:off x="0" y="0"/>
            <a:ext cx="9144000" cy="6381328"/>
          </a:xfrm>
          <a:prstGeom prst="rect">
            <a:avLst/>
          </a:prstGeom>
        </p:spPr>
      </p:pic>
      <p:sp>
        <p:nvSpPr>
          <p:cNvPr id="5" name="Title 4"/>
          <p:cNvSpPr>
            <a:spLocks noGrp="1"/>
          </p:cNvSpPr>
          <p:nvPr>
            <p:ph type="title" idx="4294967295"/>
          </p:nvPr>
        </p:nvSpPr>
        <p:spPr>
          <a:xfrm>
            <a:off x="323528" y="34531"/>
            <a:ext cx="8060432" cy="1988840"/>
          </a:xfrm>
        </p:spPr>
        <p:txBody>
          <a:bodyPr anchor="ctr"/>
          <a:lstStyle/>
          <a:p>
            <a:r>
              <a:rPr lang="en-US" sz="11500" b="1" dirty="0">
                <a:solidFill>
                  <a:schemeClr val="bg1"/>
                </a:solidFill>
                <a:effectLst>
                  <a:glow rad="228600">
                    <a:srgbClr val="000000">
                      <a:alpha val="75000"/>
                    </a:srgbClr>
                  </a:glow>
                </a:effectLst>
              </a:rPr>
              <a:t>2 John</a:t>
            </a:r>
          </a:p>
        </p:txBody>
      </p:sp>
      <p:sp>
        <p:nvSpPr>
          <p:cNvPr id="6" name="Title 4"/>
          <p:cNvSpPr txBox="1">
            <a:spLocks/>
          </p:cNvSpPr>
          <p:nvPr/>
        </p:nvSpPr>
        <p:spPr bwMode="auto">
          <a:xfrm>
            <a:off x="876400" y="1915344"/>
            <a:ext cx="82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r>
              <a:rPr lang="en-US" sz="4800" b="1" i="1">
                <a:solidFill>
                  <a:srgbClr val="FFFFFF"/>
                </a:solidFill>
                <a:effectLst>
                  <a:glow rad="228600">
                    <a:srgbClr val="000000">
                      <a:alpha val="75000"/>
                    </a:srgbClr>
                  </a:glow>
                </a:effectLst>
              </a:rPr>
              <a:t>Limits to Love</a:t>
            </a:r>
          </a:p>
        </p:txBody>
      </p:sp>
      <p:sp>
        <p:nvSpPr>
          <p:cNvPr id="7" name="Rectangle 6">
            <a:extLst>
              <a:ext uri="{FF2B5EF4-FFF2-40B4-BE49-F238E27FC236}">
                <a16:creationId xmlns:a16="http://schemas.microsoft.com/office/drawing/2014/main" id="{AFC5C501-B35E-F848-9449-9B5BB79B0327}"/>
              </a:ext>
            </a:extLst>
          </p:cNvPr>
          <p:cNvSpPr>
            <a:spLocks noChangeArrowheads="1"/>
          </p:cNvSpPr>
          <p:nvPr/>
        </p:nvSpPr>
        <p:spPr bwMode="auto">
          <a:xfrm>
            <a:off x="0" y="6237312"/>
            <a:ext cx="9144000" cy="61606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95937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2 John – Summary Chart</a:t>
            </a: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grpSp>
        <p:nvGrpSpPr>
          <p:cNvPr id="156675" name="Group 72"/>
          <p:cNvGrpSpPr>
            <a:grpSpLocks/>
          </p:cNvGrpSpPr>
          <p:nvPr/>
        </p:nvGrpSpPr>
        <p:grpSpPr bwMode="auto">
          <a:xfrm>
            <a:off x="116477" y="838200"/>
            <a:ext cx="8875123" cy="5867400"/>
            <a:chOff x="16" y="576"/>
            <a:chExt cx="4208"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algn="ctr">
                  <a:defRPr/>
                </a:pPr>
                <a:r>
                  <a:rPr lang="en-US" altLang="zh-CN" b="1">
                    <a:solidFill>
                      <a:srgbClr val="FFFFFF"/>
                    </a:solidFill>
                    <a:latin typeface="Arial" charset="0"/>
                    <a:ea typeface="宋体" charset="0"/>
                    <a:cs typeface="宋体" charset="0"/>
                  </a:rPr>
                  <a:t> </a:t>
                </a:r>
                <a:r>
                  <a:rPr lang="en-US" altLang="zh-CN" sz="3600" b="1">
                    <a:solidFill>
                      <a:srgbClr val="FFFFFF"/>
                    </a:solidFill>
                    <a:effectLst>
                      <a:outerShdw blurRad="38100" dist="38100" dir="2700000" algn="tl">
                        <a:srgbClr val="000000"/>
                      </a:outerShdw>
                    </a:effectLst>
                    <a:latin typeface="Arial" charset="0"/>
                    <a:ea typeface="宋体" charset="0"/>
                    <a:cs typeface="宋体" charset="0"/>
                  </a:rPr>
                  <a:t>Limits to Love</a:t>
                </a:r>
                <a:endParaRPr lang="en-US" altLang="zh-CN">
                  <a:solidFill>
                    <a:srgbClr val="FFFFFF"/>
                  </a:solidFill>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Aid True Teachers</a:t>
                </a:r>
                <a:endParaRPr lang="en-US" altLang="zh-CN">
                  <a:solidFill>
                    <a:srgbClr val="00172E"/>
                  </a:solidFill>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Avoid False Teachers </a:t>
                </a:r>
                <a:endParaRPr lang="en-US" altLang="zh-CN">
                  <a:solidFill>
                    <a:srgbClr val="00172E"/>
                  </a:solidFill>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Verses 1-6 </a:t>
                </a:r>
                <a:endParaRPr lang="en-US" altLang="zh-CN">
                  <a:solidFill>
                    <a:srgbClr val="00172E"/>
                  </a:solidFill>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Verses 7-13</a:t>
                </a:r>
                <a:r>
                  <a:rPr lang="en-US" altLang="zh-CN">
                    <a:solidFill>
                      <a:srgbClr val="00172E"/>
                    </a:solidFill>
                    <a:latin typeface="Arial" charset="0"/>
                    <a:ea typeface="宋体" charset="0"/>
                    <a:cs typeface="宋体" charset="0"/>
                  </a:rPr>
                  <a:t> </a:t>
                </a: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Walk in Commandments </a:t>
                </a:r>
                <a:endParaRPr lang="en-US" altLang="zh-CN">
                  <a:solidFill>
                    <a:srgbClr val="00172E"/>
                  </a:solidFill>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Watch for Counterfeits</a:t>
                </a:r>
                <a:endParaRPr lang="en-US" altLang="zh-CN">
                  <a:solidFill>
                    <a:srgbClr val="00172E"/>
                  </a:solidFill>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t>
                </a:r>
                <a:endParaRPr lang="en-US" altLang="zh-CN">
                  <a:solidFill>
                    <a:srgbClr val="00172E"/>
                  </a:solidFill>
                  <a:latin typeface="Arial" charset="0"/>
                  <a:ea typeface="宋体" charset="0"/>
                  <a:cs typeface="宋体" charset="0"/>
                </a:endParaRPr>
              </a:p>
              <a:p>
                <a:pPr algn="ctr" eaLnBrk="0" hangingPunct="0"/>
                <a:r>
                  <a:rPr lang="en-US" altLang="zh-CN" b="1">
                    <a:solidFill>
                      <a:srgbClr val="00172E"/>
                    </a:solidFill>
                    <a:latin typeface="Arial" charset="0"/>
                    <a:ea typeface="宋体" charset="0"/>
                    <a:cs typeface="宋体" charset="0"/>
                  </a:rPr>
                  <a:t>Positive </a:t>
                </a:r>
                <a:endParaRPr lang="en-US" altLang="zh-CN">
                  <a:solidFill>
                    <a:srgbClr val="00172E"/>
                  </a:solidFill>
                  <a:latin typeface="Arial" charset="0"/>
                  <a:ea typeface="宋体" charset="0"/>
                  <a:cs typeface="宋体" charset="0"/>
                </a:endParaRPr>
              </a:p>
              <a:p>
                <a:pPr algn="ctr" eaLnBrk="0" hangingPunct="0"/>
                <a:endParaRPr lang="en-US" altLang="zh-CN">
                  <a:solidFill>
                    <a:srgbClr val="00172E"/>
                  </a:solidFill>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Negative </a:t>
                </a:r>
                <a:endParaRPr lang="en-US" altLang="zh-CN">
                  <a:solidFill>
                    <a:srgbClr val="00172E"/>
                  </a:solidFill>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Demonstrate Truth </a:t>
                </a:r>
                <a:endParaRPr lang="en-US" altLang="zh-CN">
                  <a:solidFill>
                    <a:srgbClr val="00172E"/>
                  </a:solidFill>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Defend Truth </a:t>
                </a:r>
                <a:endParaRPr lang="en-US" altLang="zh-CN">
                  <a:solidFill>
                    <a:srgbClr val="00172E"/>
                  </a:solidFill>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7" name="Group 56"/>
            <p:cNvGrpSpPr>
              <a:grpSpLocks/>
            </p:cNvGrpSpPr>
            <p:nvPr/>
          </p:nvGrpSpPr>
          <p:grpSpPr bwMode="auto">
            <a:xfrm>
              <a:off x="16" y="2824"/>
              <a:ext cx="752" cy="562"/>
              <a:chOff x="-8" y="3728"/>
              <a:chExt cx="752" cy="933"/>
            </a:xfrm>
          </p:grpSpPr>
          <p:sp>
            <p:nvSpPr>
              <p:cNvPr id="156706" name="Rectangle 25"/>
              <p:cNvSpPr>
                <a:spLocks noChangeArrowheads="1"/>
              </p:cNvSpPr>
              <p:nvPr/>
            </p:nvSpPr>
            <p:spPr bwMode="auto">
              <a:xfrm>
                <a:off x="-8" y="3728"/>
                <a:ext cx="752"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dirty="0">
                    <a:solidFill>
                      <a:srgbClr val="00172E"/>
                    </a:solidFill>
                    <a:latin typeface="Arial" charset="0"/>
                    <a:ea typeface="宋体" charset="0"/>
                    <a:cs typeface="宋体" charset="0"/>
                  </a:rPr>
                  <a:t> </a:t>
                </a:r>
                <a:r>
                  <a:rPr lang="en-US" altLang="zh-CN" sz="2000" b="1" dirty="0">
                    <a:solidFill>
                      <a:srgbClr val="00172E"/>
                    </a:solidFill>
                    <a:latin typeface="Arial Narrow" charset="0"/>
                    <a:ea typeface="宋体" charset="0"/>
                    <a:cs typeface="宋体" charset="0"/>
                  </a:rPr>
                  <a:t>Greeting in Truth &amp; Love</a:t>
                </a:r>
                <a:endParaRPr lang="en-US" altLang="zh-CN" sz="2000" dirty="0">
                  <a:solidFill>
                    <a:srgbClr val="00172E"/>
                  </a:solidFill>
                  <a:latin typeface="Arial Narrow" charset="0"/>
                  <a:ea typeface="宋体" charset="0"/>
                  <a:cs typeface="宋体" charset="0"/>
                </a:endParaRPr>
              </a:p>
              <a:p>
                <a:pPr algn="ctr" eaLnBrk="0" hangingPunct="0"/>
                <a:r>
                  <a:rPr lang="en-US" altLang="zh-CN" sz="2000" b="1" dirty="0">
                    <a:solidFill>
                      <a:srgbClr val="00172E"/>
                    </a:solidFill>
                    <a:latin typeface="Arial Narrow" charset="0"/>
                    <a:ea typeface="宋体" charset="0"/>
                    <a:cs typeface="宋体" charset="0"/>
                  </a:rPr>
                  <a:t>(1-3)</a:t>
                </a:r>
                <a:endParaRPr lang="en-US" altLang="zh-CN" sz="2000" dirty="0">
                  <a:solidFill>
                    <a:srgbClr val="00172E"/>
                  </a:solidFill>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Obedience Commended</a:t>
                </a:r>
                <a:r>
                  <a:rPr lang="en-US" altLang="zh-CN" sz="2000">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(4)</a:t>
                </a:r>
                <a:endParaRPr lang="en-US" altLang="zh-CN" sz="2000">
                  <a:solidFill>
                    <a:srgbClr val="00172E"/>
                  </a:solidFill>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Exhortation to Love</a:t>
                </a:r>
                <a:endParaRPr lang="en-US" altLang="zh-CN" sz="2000">
                  <a:solidFill>
                    <a:srgbClr val="00172E"/>
                  </a:solidFill>
                  <a:latin typeface="Arial Narrow" charset="0"/>
                  <a:ea typeface="宋体" charset="0"/>
                  <a:cs typeface="宋体" charset="0"/>
                </a:endParaRPr>
              </a:p>
              <a:p>
                <a:pPr algn="ctr" eaLnBrk="0" hangingPunct="0"/>
                <a:r>
                  <a:rPr lang="en-US" altLang="zh-CN" sz="2000" b="1">
                    <a:solidFill>
                      <a:srgbClr val="00172E"/>
                    </a:solidFill>
                    <a:latin typeface="Arial Narrow" charset="0"/>
                    <a:ea typeface="宋体" charset="0"/>
                    <a:cs typeface="宋体" charset="0"/>
                  </a:rPr>
                  <a:t>(5-6)</a:t>
                </a:r>
                <a:endParaRPr lang="en-US" altLang="zh-CN" sz="2000">
                  <a:solidFill>
                    <a:srgbClr val="00172E"/>
                  </a:solidFill>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Prohibition to Help False Teachers</a:t>
                </a:r>
                <a:endParaRPr lang="en-US" altLang="zh-CN" sz="2000">
                  <a:solidFill>
                    <a:srgbClr val="00172E"/>
                  </a:solidFill>
                  <a:latin typeface="Arial Narrow" charset="0"/>
                  <a:ea typeface="宋体" charset="0"/>
                  <a:cs typeface="宋体" charset="0"/>
                </a:endParaRPr>
              </a:p>
              <a:p>
                <a:pPr algn="ctr" eaLnBrk="0" hangingPunct="0"/>
                <a:r>
                  <a:rPr lang="en-US" altLang="zh-CN" sz="2000" b="1">
                    <a:solidFill>
                      <a:srgbClr val="00172E"/>
                    </a:solidFill>
                    <a:latin typeface="Arial Narrow" charset="0"/>
                    <a:ea typeface="宋体" charset="0"/>
                    <a:cs typeface="宋体" charset="0"/>
                  </a:rPr>
                  <a:t>(7-11)</a:t>
                </a:r>
                <a:endParaRPr lang="en-US" altLang="zh-CN" sz="2000">
                  <a:solidFill>
                    <a:srgbClr val="00172E"/>
                  </a:solidFill>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Expected Visit &amp; Greetings</a:t>
                </a:r>
                <a:endParaRPr lang="en-US" altLang="zh-CN" sz="2000">
                  <a:solidFill>
                    <a:srgbClr val="00172E"/>
                  </a:solidFill>
                  <a:latin typeface="Arial Narrow" charset="0"/>
                  <a:ea typeface="宋体" charset="0"/>
                  <a:cs typeface="宋体" charset="0"/>
                </a:endParaRPr>
              </a:p>
              <a:p>
                <a:pPr algn="ctr" eaLnBrk="0" hangingPunct="0"/>
                <a:r>
                  <a:rPr lang="en-US" altLang="zh-CN" sz="2000" b="1">
                    <a:solidFill>
                      <a:srgbClr val="00172E"/>
                    </a:solidFill>
                    <a:latin typeface="Arial Narrow" charset="0"/>
                    <a:ea typeface="宋体" charset="0"/>
                    <a:cs typeface="宋体" charset="0"/>
                  </a:rPr>
                  <a:t>(12-13)</a:t>
                </a:r>
                <a:endParaRPr lang="en-US" altLang="zh-CN" sz="2000">
                  <a:solidFill>
                    <a:srgbClr val="00172E"/>
                  </a:solidFill>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Ephesus</a:t>
                </a:r>
                <a:endParaRPr lang="en-US" altLang="zh-CN">
                  <a:solidFill>
                    <a:srgbClr val="00172E"/>
                  </a:solidFill>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AD 85-95</a:t>
                </a:r>
                <a:endParaRPr lang="en-US" altLang="zh-CN">
                  <a:solidFill>
                    <a:srgbClr val="00172E"/>
                  </a:solidFill>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spTree>
    <p:extLst>
      <p:ext uri="{BB962C8B-B14F-4D97-AF65-F5344CB8AC3E}">
        <p14:creationId xmlns:p14="http://schemas.microsoft.com/office/powerpoint/2010/main" val="6272639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3"/>
                                        </p:tgtEl>
                                        <p:attrNameLst>
                                          <p:attrName>style.visibility</p:attrName>
                                        </p:attrNameLst>
                                      </p:cBhvr>
                                      <p:to>
                                        <p:strVal val="visible"/>
                                      </p:to>
                                    </p:set>
                                    <p:animEffect transition="in" filter="blinds(horizontal)">
                                      <p:cBhvr>
                                        <p:cTn id="7" dur="500"/>
                                        <p:tgtEl>
                                          <p:spTgt spid="156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t>No preaching on sin</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t>Led in prayer at gay </a:t>
            </a:r>
            <a:r>
              <a:rPr lang="ru-RU" sz="4000" dirty="0"/>
              <a:t>"</a:t>
            </a:r>
            <a:r>
              <a:rPr lang="en-US" sz="4000" dirty="0"/>
              <a:t>wedding</a:t>
            </a:r>
            <a:r>
              <a:rPr lang="ru-RU" sz="4000" dirty="0"/>
              <a:t>"</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latin typeface="Tahoma"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200" dirty="0">
                <a:latin typeface="Times New Roman"/>
                <a:cs typeface="Times New Roman"/>
              </a:rPr>
              <a:t>Magical prayers, feel good messages, have it your way theology; surely this is too awesome to be what Paul warned us about</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a:latin typeface="Times New Roman"/>
                <a:cs typeface="Times New Roman"/>
              </a:rPr>
              <a:t>Motivational Speaking</a:t>
            </a: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a:t>http://</a:t>
            </a:r>
            <a:r>
              <a:rPr lang="en-US" sz="1200" dirty="0" err="1"/>
              <a:t>www.conservativecut.com</a:t>
            </a:r>
            <a:r>
              <a:rPr lang="en-US" sz="1200" dirty="0"/>
              <a:t>/blog/?tag=false-teacher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3313112"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CEO Richard Stearns</a:t>
            </a:r>
          </a:p>
        </p:txBody>
      </p:sp>
    </p:spTree>
    <p:extLst>
      <p:ext uri="{BB962C8B-B14F-4D97-AF65-F5344CB8AC3E}">
        <p14:creationId xmlns:p14="http://schemas.microsoft.com/office/powerpoint/2010/main" val="953556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4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Jacqueline Fuller</a:t>
            </a:r>
          </a:p>
        </p:txBody>
      </p:sp>
      <p:pic>
        <p:nvPicPr>
          <p:cNvPr id="154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268413"/>
            <a:ext cx="3768725" cy="275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40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2 John – Summary Chart</a:t>
            </a: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algn="ctr">
                  <a:defRPr/>
                </a:pPr>
                <a:r>
                  <a:rPr lang="en-US" altLang="zh-CN" b="1">
                    <a:solidFill>
                      <a:srgbClr val="FFFFFF"/>
                    </a:solidFill>
                    <a:latin typeface="Arial" charset="0"/>
                    <a:ea typeface="宋体" charset="0"/>
                    <a:cs typeface="宋体" charset="0"/>
                  </a:rPr>
                  <a:t> </a:t>
                </a:r>
                <a:r>
                  <a:rPr lang="en-US" altLang="zh-CN" sz="3600" b="1">
                    <a:solidFill>
                      <a:srgbClr val="FFFFFF"/>
                    </a:solidFill>
                    <a:effectLst>
                      <a:outerShdw blurRad="38100" dist="38100" dir="2700000" algn="tl">
                        <a:srgbClr val="000000"/>
                      </a:outerShdw>
                    </a:effectLst>
                    <a:latin typeface="Arial" charset="0"/>
                    <a:ea typeface="宋体" charset="0"/>
                    <a:cs typeface="宋体" charset="0"/>
                  </a:rPr>
                  <a:t>Limits to Love</a:t>
                </a:r>
                <a:endParaRPr lang="en-US" altLang="zh-CN">
                  <a:solidFill>
                    <a:srgbClr val="FFFFFF"/>
                  </a:solidFill>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Aid True Teachers</a:t>
                </a:r>
                <a:endParaRPr lang="en-US" altLang="zh-CN">
                  <a:solidFill>
                    <a:schemeClr val="bg1"/>
                  </a:solidFill>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Avoid False Teachers </a:t>
                </a:r>
                <a:endParaRPr lang="en-US" altLang="zh-CN">
                  <a:solidFill>
                    <a:schemeClr val="bg1"/>
                  </a:solidFill>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Verses 1-6 </a:t>
                </a:r>
                <a:endParaRPr lang="en-US" altLang="zh-CN">
                  <a:solidFill>
                    <a:schemeClr val="bg1"/>
                  </a:solidFill>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Verses 7-13</a:t>
                </a:r>
                <a:r>
                  <a:rPr lang="en-US" altLang="zh-CN">
                    <a:solidFill>
                      <a:schemeClr val="bg1"/>
                    </a:solidFill>
                    <a:latin typeface="Arial" charset="0"/>
                    <a:ea typeface="宋体" charset="0"/>
                    <a:cs typeface="宋体" charset="0"/>
                  </a:rPr>
                  <a:t> </a:t>
                </a: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Walk in Commandments </a:t>
                </a:r>
                <a:endParaRPr lang="en-US" altLang="zh-CN">
                  <a:solidFill>
                    <a:schemeClr val="bg1"/>
                  </a:solidFill>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Watch for Counterfeits</a:t>
                </a:r>
                <a:endParaRPr lang="en-US" altLang="zh-CN">
                  <a:solidFill>
                    <a:schemeClr val="bg1"/>
                  </a:solidFill>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t>
                </a:r>
                <a:endParaRPr lang="en-US" altLang="zh-CN">
                  <a:solidFill>
                    <a:schemeClr val="bg1"/>
                  </a:solidFill>
                  <a:latin typeface="Arial" charset="0"/>
                  <a:ea typeface="宋体" charset="0"/>
                  <a:cs typeface="宋体" charset="0"/>
                </a:endParaRPr>
              </a:p>
              <a:p>
                <a:pPr algn="ctr" eaLnBrk="0" hangingPunct="0"/>
                <a:r>
                  <a:rPr lang="en-US" altLang="zh-CN" b="1">
                    <a:solidFill>
                      <a:schemeClr val="bg1"/>
                    </a:solidFill>
                    <a:latin typeface="Arial" charset="0"/>
                    <a:ea typeface="宋体" charset="0"/>
                    <a:cs typeface="宋体" charset="0"/>
                  </a:rPr>
                  <a:t>Positive </a:t>
                </a:r>
                <a:endParaRPr lang="en-US" altLang="zh-CN">
                  <a:solidFill>
                    <a:schemeClr val="bg1"/>
                  </a:solidFill>
                  <a:latin typeface="Arial" charset="0"/>
                  <a:ea typeface="宋体" charset="0"/>
                  <a:cs typeface="宋体" charset="0"/>
                </a:endParaRPr>
              </a:p>
              <a:p>
                <a:pPr algn="ctr" eaLnBrk="0" hangingPunct="0"/>
                <a:endParaRPr lang="en-US" altLang="zh-CN">
                  <a:solidFill>
                    <a:schemeClr val="bg1"/>
                  </a:solidFill>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Negative </a:t>
                </a:r>
                <a:endParaRPr lang="en-US" altLang="zh-CN">
                  <a:solidFill>
                    <a:schemeClr val="bg1"/>
                  </a:solidFill>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Demonstrate Truth </a:t>
                </a:r>
                <a:endParaRPr lang="en-US" altLang="zh-CN">
                  <a:solidFill>
                    <a:schemeClr val="bg1"/>
                  </a:solidFill>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Defend Truth </a:t>
                </a:r>
                <a:endParaRPr lang="en-US" altLang="zh-CN">
                  <a:solidFill>
                    <a:schemeClr val="bg1"/>
                  </a:solidFill>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800" b="1">
                    <a:solidFill>
                      <a:schemeClr val="bg1"/>
                    </a:solidFill>
                    <a:latin typeface="Arial" charset="0"/>
                    <a:ea typeface="宋体" charset="0"/>
                    <a:cs typeface="宋体" charset="0"/>
                  </a:rPr>
                  <a:t> </a:t>
                </a:r>
                <a:r>
                  <a:rPr lang="en-US" altLang="zh-CN" sz="1800" b="1">
                    <a:solidFill>
                      <a:schemeClr val="bg1"/>
                    </a:solidFill>
                    <a:latin typeface="Arial Narrow" charset="0"/>
                    <a:ea typeface="宋体" charset="0"/>
                    <a:cs typeface="宋体" charset="0"/>
                  </a:rPr>
                  <a:t>Greeting in Truth and Love</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(1-3)</a:t>
                </a:r>
                <a:endParaRPr lang="en-US" altLang="zh-CN" sz="1800">
                  <a:solidFill>
                    <a:schemeClr val="bg1"/>
                  </a:solidFill>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Obedience Commended</a:t>
                </a:r>
                <a:r>
                  <a:rPr lang="en-US" altLang="zh-CN" sz="1800">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(4)</a:t>
                </a:r>
                <a:endParaRPr lang="en-US" altLang="zh-CN" sz="1800">
                  <a:solidFill>
                    <a:schemeClr val="bg1"/>
                  </a:solidFill>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Exhortation to Love</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(5-6)</a:t>
                </a:r>
                <a:endParaRPr lang="en-US" altLang="zh-CN" sz="1800">
                  <a:solidFill>
                    <a:schemeClr val="bg1"/>
                  </a:solidFill>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Prohibition to Help False Teachers</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(7-11)</a:t>
                </a:r>
                <a:endParaRPr lang="en-US" altLang="zh-CN" sz="1800">
                  <a:solidFill>
                    <a:schemeClr val="bg1"/>
                  </a:solidFill>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Expected Visit &amp; Greetings</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(12-13)</a:t>
                </a:r>
                <a:endParaRPr lang="en-US" altLang="zh-CN" sz="1800">
                  <a:solidFill>
                    <a:schemeClr val="bg1"/>
                  </a:solidFill>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Ephesus</a:t>
                </a:r>
                <a:endParaRPr lang="en-US" altLang="zh-CN">
                  <a:solidFill>
                    <a:schemeClr val="bg1"/>
                  </a:solidFill>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AD 85-95</a:t>
                </a:r>
                <a:endParaRPr lang="en-US" altLang="zh-CN">
                  <a:solidFill>
                    <a:schemeClr val="bg1"/>
                  </a:solidFill>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spTree>
  </p:cSld>
  <p:clrMapOvr>
    <a:overrideClrMapping bg1="dk2" tx1="lt1" bg2="dk1"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Follow Up Relationally (12-13)</a:t>
            </a: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have much more to say to you, but I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it with paper and ink. For I hope to visit you soon and talk with you face to face. Then our joy will be complete. </a:t>
            </a:r>
            <a:r>
              <a:rPr lang="en-US" sz="3600" b="1" baseline="30000" dirty="0">
                <a:effectLst>
                  <a:glow rad="127000">
                    <a:schemeClr val="tx1"/>
                  </a:glow>
                </a:effectLst>
                <a:latin typeface="Arial" charset="0"/>
                <a:ea typeface="ＭＳ Ｐゴシック" charset="0"/>
                <a:cs typeface="ＭＳ Ｐゴシック" charset="0"/>
              </a:rPr>
              <a:t>13</a:t>
            </a:r>
            <a:r>
              <a:rPr lang="en-US" sz="3600" b="1" dirty="0">
                <a:effectLst>
                  <a:glow rad="127000">
                    <a:schemeClr val="tx1"/>
                  </a:glow>
                </a:effectLst>
                <a:latin typeface="Arial" charset="0"/>
                <a:ea typeface="ＭＳ Ｐゴシック" charset="0"/>
                <a:cs typeface="ＭＳ Ｐゴシック" charset="0"/>
              </a:rPr>
              <a:t>Greetings from the children of your sister, chosen by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94518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live out the gospel?</a:t>
            </a:r>
          </a:p>
        </p:txBody>
      </p:sp>
      <p:pic>
        <p:nvPicPr>
          <p:cNvPr id="3" name="Picture 2"/>
          <p:cNvPicPr>
            <a:picLocks noChangeAspect="1"/>
          </p:cNvPicPr>
          <p:nvPr/>
        </p:nvPicPr>
        <p:blipFill>
          <a:blip r:embed="rId2"/>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3336819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Live the gospel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by not aiding those who hinder the gospel</a:t>
            </a:r>
          </a:p>
        </p:txBody>
      </p:sp>
    </p:spTree>
    <p:extLst>
      <p:ext uri="{BB962C8B-B14F-4D97-AF65-F5344CB8AC3E}">
        <p14:creationId xmlns:p14="http://schemas.microsoft.com/office/powerpoint/2010/main" val="1339449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Salvation by Grace Cannot be Lost</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526775"/>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If you </a:t>
            </a:r>
            <a:r>
              <a:rPr lang="en-US" sz="3200" b="1" dirty="0" err="1">
                <a:solidFill>
                  <a:srgbClr val="FFFFFF"/>
                </a:solidFill>
                <a:effectLst>
                  <a:glow rad="127000">
                    <a:srgbClr val="000000"/>
                  </a:glow>
                </a:effectLst>
                <a:latin typeface="Arial" charset="0"/>
                <a:ea typeface="ＭＳ Ｐゴシック" charset="0"/>
                <a:cs typeface="ＭＳ Ｐゴシック" charset="0"/>
              </a:rPr>
              <a:t>didn</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 </a:t>
            </a:r>
            <a:r>
              <a:rPr lang="en-US" sz="3200" b="1" dirty="0">
                <a:solidFill>
                  <a:srgbClr val="FFFF00"/>
                </a:solidFill>
                <a:effectLst>
                  <a:glow rad="127000">
                    <a:srgbClr val="000000"/>
                  </a:glow>
                </a:effectLst>
                <a:latin typeface="Arial" charset="0"/>
                <a:ea typeface="ＭＳ Ｐゴシック" charset="0"/>
                <a:cs typeface="ＭＳ Ｐゴシック" charset="0"/>
              </a:rPr>
              <a:t>earn</a:t>
            </a:r>
            <a:r>
              <a:rPr lang="en-US" sz="3200" b="1" dirty="0">
                <a:solidFill>
                  <a:srgbClr val="FFFFFF"/>
                </a:solidFill>
                <a:effectLst>
                  <a:glow rad="127000">
                    <a:srgbClr val="000000"/>
                  </a:glow>
                </a:effectLst>
                <a:latin typeface="Arial" charset="0"/>
                <a:ea typeface="ＭＳ Ｐゴシック" charset="0"/>
                <a:cs typeface="ＭＳ Ｐゴシック" charset="0"/>
              </a:rPr>
              <a:t> your salvation, how are you going to </a:t>
            </a:r>
            <a:r>
              <a:rPr lang="en-US" sz="3200" b="1" dirty="0">
                <a:solidFill>
                  <a:srgbClr val="FFFF00"/>
                </a:solidFill>
                <a:effectLst>
                  <a:glow rad="127000">
                    <a:srgbClr val="000000"/>
                  </a:glow>
                </a:effectLst>
                <a:latin typeface="Arial" charset="0"/>
                <a:ea typeface="ＭＳ Ｐゴシック" charset="0"/>
                <a:cs typeface="ＭＳ Ｐゴシック" charset="0"/>
              </a:rPr>
              <a:t>un-earn</a:t>
            </a:r>
            <a:r>
              <a:rPr lang="en-US" sz="3200" b="1" dirty="0">
                <a:solidFill>
                  <a:srgbClr val="FFFFFF"/>
                </a:solidFill>
                <a:effectLst>
                  <a:glow rad="127000">
                    <a:srgbClr val="000000"/>
                  </a:glow>
                </a:effectLst>
                <a:latin typeface="Arial" charset="0"/>
                <a:ea typeface="ＭＳ Ｐゴシック" charset="0"/>
                <a:cs typeface="ＭＳ Ｐゴシック" charset="0"/>
              </a:rPr>
              <a:t> it?</a:t>
            </a:r>
            <a:r>
              <a:rPr lang="ru-RU"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—Timothy Keller—</a:t>
            </a:r>
          </a:p>
        </p:txBody>
      </p:sp>
    </p:spTree>
    <p:extLst>
      <p:ext uri="{BB962C8B-B14F-4D97-AF65-F5344CB8AC3E}">
        <p14:creationId xmlns:p14="http://schemas.microsoft.com/office/powerpoint/2010/main" val="32460757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en-US" b="1" dirty="0">
                <a:effectLst>
                  <a:glow rad="165100">
                    <a:schemeClr val="tx1"/>
                  </a:glow>
                </a:effectLst>
              </a:rPr>
              <a:t>However, Christ promises rewards for perseverance (Rev. 3:11b). </a:t>
            </a: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am coming soon. Hold on to what you have, so that no one will take away your crown</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(NLT).</a:t>
            </a:r>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Acrostic Bible – 2 John</a:t>
            </a:r>
          </a:p>
        </p:txBody>
      </p:sp>
      <p:pic>
        <p:nvPicPr>
          <p:cNvPr id="1228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15888"/>
            <a:ext cx="5276850" cy="659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066800" y="115888"/>
            <a:ext cx="53340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400" b="1" i="1" dirty="0">
                <a:solidFill>
                  <a:srgbClr val="000000"/>
                </a:solidFill>
                <a:effectLst>
                  <a:outerShdw blurRad="38100" dist="38100" dir="2700000" algn="tl">
                    <a:srgbClr val="DDDDDD"/>
                  </a:outerShdw>
                </a:effectLst>
                <a:latin typeface="Arail" charset="0"/>
                <a:cs typeface="Arail" charset="0"/>
              </a:rPr>
              <a:t>2 John</a:t>
            </a:r>
          </a:p>
        </p:txBody>
      </p:sp>
      <p:sp>
        <p:nvSpPr>
          <p:cNvPr id="9" name="Rectangle 7"/>
          <p:cNvSpPr txBox="1">
            <a:spLocks noChangeArrowheads="1"/>
          </p:cNvSpPr>
          <p:nvPr/>
        </p:nvSpPr>
        <p:spPr bwMode="auto">
          <a:xfrm>
            <a:off x="1115616" y="4077072"/>
            <a:ext cx="2952328" cy="1944216"/>
          </a:xfrm>
          <a:prstGeom prst="rect">
            <a:avLst/>
          </a:prstGeom>
          <a:solidFill>
            <a:schemeClr val="bg1"/>
          </a:solidFill>
          <a:ln w="9525">
            <a:noFill/>
            <a:miter lim="800000"/>
            <a:headEnd/>
            <a:tailEnd/>
          </a:ln>
        </p:spPr>
        <p:txBody>
          <a:bodyPr lIns="92075" tIns="46038" rIns="92075" bIns="46038" anchor="ctr"/>
          <a:lstStyle/>
          <a:p>
            <a:pPr algn="ctr">
              <a:defRPr/>
            </a:pPr>
            <a:r>
              <a:rPr lang="en-US" sz="4800" b="1" i="1" kern="0" dirty="0">
                <a:solidFill>
                  <a:srgbClr val="FFFFFF"/>
                </a:solidFill>
                <a:latin typeface="Arial" charset="0"/>
                <a:ea typeface="Arial" charset="0"/>
                <a:cs typeface="Arial" charset="0"/>
              </a:rPr>
              <a:t>Limits to Love</a:t>
            </a:r>
          </a:p>
        </p:txBody>
      </p:sp>
      <p:sp>
        <p:nvSpPr>
          <p:cNvPr id="11"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122885" name="Text Box 6"/>
          <p:cNvSpPr txBox="1">
            <a:spLocks noChangeArrowheads="1"/>
          </p:cNvSpPr>
          <p:nvPr/>
        </p:nvSpPr>
        <p:spPr bwMode="auto">
          <a:xfrm>
            <a:off x="533400" y="764704"/>
            <a:ext cx="5638800" cy="15097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ail" charset="0"/>
                <a:cs typeface="Arail" charset="0"/>
              </a:rPr>
              <a:t>1-3	</a:t>
            </a:r>
            <a:r>
              <a:rPr lang="en-US" b="1" dirty="0">
                <a:solidFill>
                  <a:srgbClr val="FFFF00"/>
                </a:solidFill>
                <a:latin typeface="Arail" charset="0"/>
                <a:cs typeface="Arail" charset="0"/>
              </a:rPr>
              <a:t>L</a:t>
            </a:r>
            <a:r>
              <a:rPr lang="en-US" b="1" dirty="0">
                <a:solidFill>
                  <a:srgbClr val="FFFFFF"/>
                </a:solidFill>
                <a:latin typeface="Arail" charset="0"/>
                <a:cs typeface="Arail" charset="0"/>
              </a:rPr>
              <a:t>ove for the lady</a:t>
            </a:r>
          </a:p>
          <a:p>
            <a:pPr eaLnBrk="1" hangingPunct="1"/>
            <a:r>
              <a:rPr lang="en-US" b="1" dirty="0">
                <a:solidFill>
                  <a:srgbClr val="FFFFFF"/>
                </a:solidFill>
                <a:latin typeface="Arail" charset="0"/>
                <a:cs typeface="Arail" charset="0"/>
              </a:rPr>
              <a:t>4-6	</a:t>
            </a:r>
            <a:r>
              <a:rPr lang="en-US" b="1" dirty="0">
                <a:solidFill>
                  <a:srgbClr val="FFFF00"/>
                </a:solidFill>
                <a:latin typeface="Arail" charset="0"/>
                <a:cs typeface="Arail" charset="0"/>
              </a:rPr>
              <a:t>A</a:t>
            </a:r>
            <a:r>
              <a:rPr lang="en-US" b="1" dirty="0">
                <a:solidFill>
                  <a:srgbClr val="FFFFFF"/>
                </a:solidFill>
                <a:latin typeface="Arail" charset="0"/>
                <a:cs typeface="Arail" charset="0"/>
              </a:rPr>
              <a:t>dmonished for loving others</a:t>
            </a:r>
          </a:p>
          <a:p>
            <a:pPr eaLnBrk="1" hangingPunct="1"/>
            <a:r>
              <a:rPr lang="en-US" b="1" dirty="0">
                <a:solidFill>
                  <a:srgbClr val="FFFFFF"/>
                </a:solidFill>
                <a:latin typeface="Arail" charset="0"/>
                <a:cs typeface="Arail" charset="0"/>
              </a:rPr>
              <a:t>7-11	</a:t>
            </a:r>
            <a:r>
              <a:rPr lang="en-US" b="1" dirty="0">
                <a:solidFill>
                  <a:srgbClr val="FFFF00"/>
                </a:solidFill>
                <a:latin typeface="Arail" charset="0"/>
                <a:cs typeface="Arail" charset="0"/>
              </a:rPr>
              <a:t>D</a:t>
            </a:r>
            <a:r>
              <a:rPr lang="en-US" b="1" dirty="0">
                <a:solidFill>
                  <a:srgbClr val="FFFFFF"/>
                </a:solidFill>
                <a:latin typeface="Arail" charset="0"/>
                <a:cs typeface="Arail" charset="0"/>
              </a:rPr>
              <a:t>eception of the Antichrist</a:t>
            </a:r>
          </a:p>
          <a:p>
            <a:pPr eaLnBrk="1" hangingPunct="1"/>
            <a:r>
              <a:rPr lang="en-US" b="1" dirty="0">
                <a:solidFill>
                  <a:srgbClr val="FFFFFF"/>
                </a:solidFill>
                <a:latin typeface="Arail" charset="0"/>
                <a:cs typeface="Arail" charset="0"/>
              </a:rPr>
              <a:t>12-13	</a:t>
            </a:r>
            <a:r>
              <a:rPr lang="en-US" b="1" dirty="0">
                <a:solidFill>
                  <a:srgbClr val="FFFF00"/>
                </a:solidFill>
                <a:latin typeface="Arail" charset="0"/>
                <a:cs typeface="Arail" charset="0"/>
              </a:rPr>
              <a:t>Y</a:t>
            </a:r>
            <a:r>
              <a:rPr lang="en-US" b="1" dirty="0">
                <a:solidFill>
                  <a:srgbClr val="FFFFFF"/>
                </a:solidFill>
                <a:latin typeface="Arail" charset="0"/>
                <a:cs typeface="Arail" charset="0"/>
              </a:rPr>
              <a:t>earning to pay visit</a:t>
            </a:r>
          </a:p>
        </p:txBody>
      </p:sp>
    </p:spTree>
    <p:extLst>
      <p:ext uri="{BB962C8B-B14F-4D97-AF65-F5344CB8AC3E}">
        <p14:creationId xmlns:p14="http://schemas.microsoft.com/office/powerpoint/2010/main" val="42783625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en-US" b="1" dirty="0">
                <a:effectLst>
                  <a:glow rad="165100">
                    <a:schemeClr val="tx1"/>
                  </a:glow>
                </a:effectLst>
              </a:rPr>
              <a:t>Rewards can be lost!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Watch out that you do not lose what we have worked so hard to achieve. Be diligent so that you receive your full reward</a:t>
            </a: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(2 John 8 </a:t>
            </a:r>
            <a:r>
              <a:rPr lang="en-US" sz="2800" b="1" dirty="0">
                <a:effectLst>
                  <a:glow rad="165100">
                    <a:prstClr val="black"/>
                  </a:glow>
                </a:effectLst>
                <a:ea typeface="ＭＳ Ｐゴシック" charset="0"/>
              </a:rPr>
              <a:t>NLT</a:t>
            </a:r>
            <a:r>
              <a:rPr lang="en-US" sz="3200" b="1" dirty="0">
                <a:effectLst>
                  <a:glow rad="165100">
                    <a:prstClr val="black"/>
                  </a:glow>
                </a:effectLst>
                <a:ea typeface="ＭＳ Ｐゴシック" charset="0"/>
              </a:rPr>
              <a: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Today</a:t>
            </a:r>
          </a:p>
        </p:txBody>
      </p:sp>
    </p:spTree>
    <p:extLst>
      <p:ext uri="{BB962C8B-B14F-4D97-AF65-F5344CB8AC3E}">
        <p14:creationId xmlns:p14="http://schemas.microsoft.com/office/powerpoint/2010/main" val="6374467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from Christ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14610993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a:effectLst>
                  <a:glow rad="177800">
                    <a:schemeClr val="tx1"/>
                  </a:glow>
                </a:effectLst>
                <a:latin typeface="Arial" charset="0"/>
                <a:ea typeface="ＭＳ Ｐゴシック" charset="0"/>
              </a:rPr>
              <a:t>The Future Reign of the Servant Kings</a:t>
            </a: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dirty="0">
                  <a:solidFill>
                    <a:srgbClr val="FFFFFF"/>
                  </a:solidFill>
                  <a:effectLst>
                    <a:glow rad="177800">
                      <a:srgbClr val="000000"/>
                    </a:glow>
                  </a:effectLst>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i="1" dirty="0">
                  <a:solidFill>
                    <a:srgbClr val="FFFFFF"/>
                  </a:solidFill>
                  <a:effectLst>
                    <a:glow rad="177800">
                      <a:srgbClr val="000000"/>
                    </a:glow>
                  </a:effectLst>
                  <a:latin typeface="Arial" charset="0"/>
                  <a:ea typeface="ＭＳ Ｐゴシック" charset="0"/>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i="1" dirty="0">
                  <a:solidFill>
                    <a:srgbClr val="FFFFFF"/>
                  </a:solidFill>
                  <a:effectLst>
                    <a:glow rad="177800">
                      <a:srgbClr val="000000"/>
                    </a:glow>
                  </a:effectLst>
                  <a:latin typeface="Arial" charset="0"/>
                  <a:ea typeface="ＭＳ Ｐゴシック" charset="0"/>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203495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OT</a:t>
            </a: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Tree>
    <p:extLst>
      <p:ext uri="{BB962C8B-B14F-4D97-AF65-F5344CB8AC3E}">
        <p14:creationId xmlns:p14="http://schemas.microsoft.com/office/powerpoint/2010/main" val="17773929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6088" indent="-446088" algn="l" defTabSz="457200"/>
            <a:r>
              <a:rPr lang="en-US" sz="2800" b="1" dirty="0">
                <a:solidFill>
                  <a:srgbClr val="FFFFFF"/>
                </a:solidFill>
              </a:rPr>
              <a:t>1.	A difference exists between inheriting the land of Canaan and living there.  The former refers to ownership and the latter to mere residence.</a:t>
            </a:r>
          </a:p>
          <a:p>
            <a:pPr marL="446088" indent="-446088" algn="l" defTabSz="457200"/>
            <a:endParaRPr lang="en-SG" sz="2800" b="1" dirty="0">
              <a:solidFill>
                <a:srgbClr val="FFFFFF"/>
              </a:solidFill>
            </a:endParaRPr>
          </a:p>
          <a:p>
            <a:pPr marL="446088" indent="-446088" algn="l" defTabSz="457200"/>
            <a:r>
              <a:rPr lang="en-US" sz="2800" b="1" dirty="0">
                <a:solidFill>
                  <a:srgbClr val="FFFFFF"/>
                </a:solidFill>
              </a:rPr>
              <a:t>2.	While Israel was promised the inheritance as a nation, the condition for maintaining their inheritance right to the land of Canaan was faith, obedience, and completion of one</a:t>
            </a:r>
            <a:r>
              <a:rPr lang="uk-UA" sz="2800" b="1" dirty="0">
                <a:solidFill>
                  <a:srgbClr val="FFFFFF"/>
                </a:solidFill>
              </a:rPr>
              <a:t>'</a:t>
            </a:r>
            <a:r>
              <a:rPr lang="en-US" sz="2800" b="1" dirty="0">
                <a:solidFill>
                  <a:srgbClr val="FFFFFF"/>
                </a:solidFill>
              </a:rPr>
              <a:t>s task.  The promise, while national, was applied only to the believing and obedient remnant.</a:t>
            </a:r>
            <a:endParaRPr lang="en-SG" sz="2800" b="1"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5244301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3.	The inheritance is not to be equated with heaven but with something in addition to heaven, promised to those believers who faithfully obey the Lord.</a:t>
            </a:r>
          </a:p>
          <a:p>
            <a:pPr defTabSz="457200"/>
            <a:endParaRPr lang="en-US" dirty="0">
              <a:solidFill>
                <a:srgbClr val="FFFFFF"/>
              </a:solidFill>
            </a:endParaRPr>
          </a:p>
          <a:p>
            <a:pPr defTabSz="457200"/>
            <a:r>
              <a:rPr lang="en-US" dirty="0">
                <a:solidFill>
                  <a:srgbClr val="FFFFFF"/>
                </a:solidFill>
              </a:rPr>
              <a:t>4.	Just as Old Testament believers forfeited their earthly inheritance through disobedience, we can also forfeit our future reward (inheritance) by a similar failure.  Loss of inheritance, however, does not mean loss of salvation. </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37856466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5.	Two kinds of inheritance were enjoyed in the Old Testament.  All Israelites who had believed and were therefore regenerate had God as their inheritance but not all inherited the land.  This paves the way for the concept that the New Testament may also teach two inheritances.  We are all heirs of God, but we are not all joint-heirs with Christ, unless we persevere to the end of life.  The former refers to our salvation and the latter to our reward.</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8836573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6.	A child of Israel was both an heir of God and an heir of Canaan by virtue of faith in God resulting in regeneration.  Yet only those believers in Israel who were faithful would maintain their status as firstborn sons who would actually receive what had been promised to them as an inheritance.</a:t>
            </a:r>
            <a:r>
              <a:rPr lang="en-SG" dirty="0">
                <a:solidFill>
                  <a:srgbClr val="FFFFFF"/>
                </a:solidFill>
              </a:rPr>
              <a:t> </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8574179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NT</a:t>
            </a: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6101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en-US" sz="8000" b="1" dirty="0">
                <a:solidFill>
                  <a:schemeClr val="tx1"/>
                </a:solidFill>
                <a:effectLst/>
                <a:latin typeface="Arial" charset="0"/>
                <a:ea typeface="ＭＳ Ｐゴシック" charset="0"/>
                <a:cs typeface="ＭＳ Ｐゴシック" charset="0"/>
              </a:rPr>
              <a:t>Be Discerning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40807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Now if we are children, then we are heirs—</a:t>
            </a:r>
            <a:r>
              <a:rPr lang="en-US" sz="3200" b="1" dirty="0">
                <a:solidFill>
                  <a:srgbClr val="FFFF00"/>
                </a:solidFill>
                <a:effectLst>
                  <a:glow rad="127000">
                    <a:srgbClr val="000000"/>
                  </a:glow>
                </a:effectLst>
                <a:latin typeface="Arial" charset="0"/>
                <a:ea typeface="ＭＳ Ｐゴシック" charset="0"/>
                <a:cs typeface="ＭＳ Ｐゴシック" charset="0"/>
              </a:rPr>
              <a:t>heirs of God</a:t>
            </a:r>
            <a:r>
              <a:rPr lang="en-US" sz="3200" b="1" dirty="0">
                <a:solidFill>
                  <a:srgbClr val="FFFFFF"/>
                </a:solidFill>
                <a:effectLst>
                  <a:glow rad="127000">
                    <a:srgbClr val="000000"/>
                  </a:glow>
                </a:effectLst>
                <a:latin typeface="Arial" charset="0"/>
                <a:ea typeface="ＭＳ Ｐゴシック" charset="0"/>
                <a:cs typeface="ＭＳ Ｐゴシック" charset="0"/>
              </a:rPr>
              <a:t> and </a:t>
            </a:r>
            <a:r>
              <a:rPr lang="en-US" sz="3200" b="1" dirty="0">
                <a:solidFill>
                  <a:srgbClr val="FFFF00"/>
                </a:solidFill>
                <a:effectLst>
                  <a:glow rad="127000">
                    <a:srgbClr val="000000"/>
                  </a:glow>
                </a:effectLst>
                <a:latin typeface="Arial" charset="0"/>
                <a:ea typeface="ＭＳ Ｐゴシック" charset="0"/>
                <a:cs typeface="ＭＳ Ｐゴシック" charset="0"/>
              </a:rPr>
              <a:t>co-heirs with Christ</a:t>
            </a:r>
            <a:r>
              <a:rPr lang="en-US" sz="3200" b="1" dirty="0">
                <a:solidFill>
                  <a:srgbClr val="FFFFFF"/>
                </a:solidFill>
                <a:effectLst>
                  <a:glow rad="127000">
                    <a:srgbClr val="000000"/>
                  </a:glow>
                </a:effectLst>
                <a:latin typeface="Arial" charset="0"/>
                <a:ea typeface="ＭＳ Ｐゴシック" charset="0"/>
                <a:cs typeface="ＭＳ Ｐゴシック" charset="0"/>
              </a:rPr>
              <a:t>, if indeed we share in his sufferings in order that we may also share in his glory</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 8:17 </a:t>
            </a:r>
            <a:r>
              <a:rPr lang="en-US" sz="2800" b="1" dirty="0">
                <a:solidFill>
                  <a:srgbClr val="FFFFFF"/>
                </a:solidFill>
                <a:effectLst>
                  <a:glow rad="127000">
                    <a:srgbClr val="000000"/>
                  </a:glow>
                </a:effectLst>
                <a:latin typeface="Arial" charset="0"/>
                <a:ea typeface="ＭＳ Ｐゴシック" charset="0"/>
                <a:cs typeface="ＭＳ Ｐゴシック" charset="0"/>
              </a:rPr>
              <a:t>NIV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840298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Crowns in the NT</a:t>
            </a: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Incorruptible</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1 Cor. 9:25</a:t>
            </a: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Hope</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1 Thess. 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Life</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Jas 1:12; </a:t>
            </a:r>
            <a:br>
              <a:rPr lang="en-US" sz="3200" b="1" dirty="0">
                <a:solidFill>
                  <a:srgbClr val="000000"/>
                </a:solidFill>
                <a:effectLst>
                  <a:glow rad="127000">
                    <a:srgbClr val="FFFFFF"/>
                  </a:glow>
                </a:effectLst>
                <a:latin typeface="Arial" charset="0"/>
                <a:ea typeface="ＭＳ Ｐゴシック" charset="0"/>
                <a:cs typeface="ＭＳ Ｐゴシック" charset="0"/>
              </a:rPr>
            </a:br>
            <a:r>
              <a:rPr lang="en-US" sz="3200" b="1" dirty="0">
                <a:solidFill>
                  <a:srgbClr val="000000"/>
                </a:solidFill>
                <a:effectLst>
                  <a:glow rad="127000">
                    <a:srgbClr val="FFFFFF"/>
                  </a:glow>
                </a:effectLst>
                <a:latin typeface="Arial" charset="0"/>
                <a:ea typeface="ＭＳ Ｐゴシック" charset="0"/>
                <a:cs typeface="ＭＳ Ｐゴシック" charset="0"/>
              </a:rPr>
              <a:t>Rev 2:10</a:t>
            </a: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Glory</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1 Pet. 5:4</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Righteousness</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2 Tim. 4:8</a:t>
            </a:r>
          </a:p>
        </p:txBody>
      </p:sp>
    </p:spTree>
    <p:extLst>
      <p:ext uri="{BB962C8B-B14F-4D97-AF65-F5344CB8AC3E}">
        <p14:creationId xmlns:p14="http://schemas.microsoft.com/office/powerpoint/2010/main" val="3118405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ru-RU"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And there will be no night there—no need for lamps or sun—for the Lord God will shine on them. And they will reign forever and ever</a:t>
            </a:r>
            <a:r>
              <a:rPr lang="ru-RU"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 </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(Rev 22:5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713924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04230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Divine Discipline</a:t>
            </a:r>
          </a:p>
        </p:txBody>
      </p:sp>
      <p:pic>
        <p:nvPicPr>
          <p:cNvPr id="2" name="Picture 1"/>
          <p:cNvPicPr>
            <a:picLocks noChangeAspect="1"/>
          </p:cNvPicPr>
          <p:nvPr/>
        </p:nvPicPr>
        <p:blipFill>
          <a:blip r:embed="rId3"/>
          <a:stretch>
            <a:fillRect/>
          </a:stretch>
        </p:blipFill>
        <p:spPr>
          <a:xfrm>
            <a:off x="615243" y="1226338"/>
            <a:ext cx="7647385" cy="5228677"/>
          </a:xfrm>
          <a:prstGeom prst="rect">
            <a:avLst/>
          </a:prstGeom>
        </p:spPr>
      </p:pic>
    </p:spTree>
    <p:extLst>
      <p:ext uri="{BB962C8B-B14F-4D97-AF65-F5344CB8AC3E}">
        <p14:creationId xmlns:p14="http://schemas.microsoft.com/office/powerpoint/2010/main" val="16938252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3:21</a:t>
              </a:r>
            </a:p>
          </p:txBody>
        </p:sp>
      </p:grpSp>
      <p:sp>
        <p:nvSpPr>
          <p:cNvPr id="5" name="TextBox 4"/>
          <p:cNvSpPr txBox="1">
            <a:spLocks noChangeArrowheads="1"/>
          </p:cNvSpPr>
          <p:nvPr/>
        </p:nvSpPr>
        <p:spPr bwMode="auto">
          <a:xfrm>
            <a:off x="3059113" y="2565400"/>
            <a:ext cx="3313112" cy="267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a:solidFill>
                  <a:srgbClr val="000000"/>
                </a:solidFill>
              </a:rPr>
              <a:t>He who overcomes, I will grant to him to </a:t>
            </a:r>
            <a:r>
              <a:rPr lang="en-US">
                <a:solidFill>
                  <a:srgbClr val="FF0000"/>
                </a:solidFill>
              </a:rPr>
              <a:t>sit down with Me on My throne</a:t>
            </a:r>
            <a:r>
              <a:rPr lang="en-US">
                <a:solidFill>
                  <a:srgbClr val="000000"/>
                </a:solidFill>
              </a:rPr>
              <a:t>, as I also overcame and sat down with My Father on His throne (3:21)</a:t>
            </a:r>
          </a:p>
        </p:txBody>
      </p:sp>
      <p:sp>
        <p:nvSpPr>
          <p:cNvPr id="3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582751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r>
              <a:rPr lang="en-US" sz="40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Rule with Christ just as he rules with the Father (Rev 3:21-22).</a:t>
            </a:r>
            <a:endParaRPr lang="en-US"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3480846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hangingPunct="0"/>
              <a:endParaRPr lang="en-US">
                <a:solidFill>
                  <a:prstClr val="black"/>
                </a:solidFill>
                <a:latin typeface="Comic Sans MS"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Christ:</a:t>
              </a:r>
              <a:br>
                <a:rPr lang="en-US" b="1" dirty="0">
                  <a:solidFill>
                    <a:prstClr val="white"/>
                  </a:solidFill>
                  <a:effectLst>
                    <a:outerShdw blurRad="38100" dist="38100" dir="2700000" algn="tl">
                      <a:srgbClr val="000000">
                        <a:alpha val="43137"/>
                      </a:srgbClr>
                    </a:outerShdw>
                  </a:effectLst>
                  <a:latin typeface="Arial"/>
                  <a:cs typeface="Arial"/>
                </a:rPr>
              </a:br>
              <a:r>
                <a:rPr lang="en-US" b="1" dirty="0">
                  <a:solidFill>
                    <a:prstClr val="white"/>
                  </a:solidFill>
                  <a:effectLst>
                    <a:outerShdw blurRad="38100" dist="38100" dir="2700000" algn="tl">
                      <a:srgbClr val="000000">
                        <a:alpha val="43137"/>
                      </a:srgbClr>
                    </a:outerShdw>
                  </a:effectLst>
                  <a:latin typeface="Arial"/>
                  <a:cs typeface="Arial"/>
                </a:rPr>
                <a:t>The Amen, the faithful and true Witness, the Ruler of God</a:t>
              </a:r>
              <a:r>
                <a:rPr lang="uk-UA" b="1" dirty="0">
                  <a:solidFill>
                    <a:prstClr val="white"/>
                  </a:solidFill>
                  <a:effectLst>
                    <a:outerShdw blurRad="38100" dist="38100" dir="2700000" algn="tl">
                      <a:srgbClr val="000000">
                        <a:alpha val="43137"/>
                      </a:srgbClr>
                    </a:outerShdw>
                  </a:effectLst>
                  <a:latin typeface="Arial"/>
                  <a:cs typeface="Arial"/>
                </a:rPr>
                <a:t>'</a:t>
              </a:r>
              <a:r>
                <a:rPr lang="en-US" b="1" dirty="0">
                  <a:solidFill>
                    <a:prstClr val="white"/>
                  </a:solidFill>
                  <a:effectLst>
                    <a:outerShdw blurRad="38100" dist="38100" dir="2700000" algn="tl">
                      <a:srgbClr val="000000">
                        <a:alpha val="43137"/>
                      </a:srgbClr>
                    </a:outerShdw>
                  </a:effectLst>
                  <a:latin typeface="Arial"/>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Commendation:</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23" name="TextBox 22"/>
            <p:cNvSpPr txBox="1"/>
            <p:nvPr/>
          </p:nvSpPr>
          <p:spPr>
            <a:xfrm>
              <a:off x="2923257" y="1844824"/>
              <a:ext cx="3009454" cy="3046844"/>
            </a:xfrm>
            <a:prstGeom prst="rect">
              <a:avLst/>
            </a:prstGeom>
            <a:noFill/>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Rebuke</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Lukewarm, neither cold nor hot.</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prstClr val="black"/>
                </a:solidFill>
                <a:latin typeface="Comic Sans MS" pitchFamily="-112" charset="0"/>
              </a:endParaRPr>
            </a:p>
          </p:txBody>
        </p:sp>
        <p:sp>
          <p:nvSpPr>
            <p:cNvPr id="19" name="TextBox 18"/>
            <p:cNvSpPr txBox="1"/>
            <p:nvPr/>
          </p:nvSpPr>
          <p:spPr>
            <a:xfrm>
              <a:off x="3060255" y="1412646"/>
              <a:ext cx="2663895" cy="3415968"/>
            </a:xfrm>
            <a:prstGeom prst="rect">
              <a:avLst/>
            </a:prstGeom>
            <a:noFill/>
          </p:spPr>
          <p:txBody>
            <a:bodyPr>
              <a:spAutoFit/>
            </a:bodyPr>
            <a:lstStyle/>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Exhortation</a:t>
              </a: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Buy from Christ refined gold, white clothes, and eye salve.  </a:t>
              </a: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eaLnBrk="0" hangingPunct="0">
                <a:defRPr/>
              </a:pPr>
              <a:r>
                <a:rPr lang="en-US" b="1" dirty="0">
                  <a:solidFill>
                    <a:prstClr val="black"/>
                  </a:solidFill>
                  <a:effectLst>
                    <a:outerShdw blurRad="38100" dist="38100" dir="2700000" algn="tl">
                      <a:srgbClr val="000000">
                        <a:alpha val="43137"/>
                      </a:srgbClr>
                    </a:outerShdw>
                  </a:effectLst>
                  <a:latin typeface="Arial"/>
                  <a:cs typeface="Arial"/>
                </a:rPr>
                <a:t>Warning</a:t>
              </a:r>
            </a:p>
            <a:p>
              <a:pPr algn="ctr" eaLnBrk="0" hangingPunct="0">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eaLnBrk="0" hangingPunct="0">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black"/>
                  </a:solidFill>
                  <a:effectLst>
                    <a:outerShdw blurRad="38100" dist="38100" dir="2700000" algn="tl">
                      <a:srgbClr val="000000">
                        <a:alpha val="43137"/>
                      </a:srgbClr>
                    </a:outerShdw>
                  </a:effectLst>
                  <a:latin typeface="Arial"/>
                  <a:cs typeface="Arial"/>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00"/>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Smyrna</a:t>
            </a:r>
          </a:p>
        </p:txBody>
      </p:sp>
      <p:grpSp>
        <p:nvGrpSpPr>
          <p:cNvPr id="13" name="Group 12"/>
          <p:cNvGrpSpPr>
            <a:grpSpLocks noChangeAspect="1"/>
          </p:cNvGrpSpPr>
          <p:nvPr/>
        </p:nvGrpSpPr>
        <p:grpSpPr bwMode="auto">
          <a:xfrm>
            <a:off x="1044575" y="273844"/>
            <a:ext cx="6696075" cy="6694488"/>
            <a:chOff x="1475656" y="836712"/>
            <a:chExt cx="5904656" cy="5688632"/>
          </a:xfrm>
        </p:grpSpPr>
        <p:sp>
          <p:nvSpPr>
            <p:cNvPr id="802833"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15" name="TextBox 14"/>
            <p:cNvSpPr txBox="1"/>
            <p:nvPr/>
          </p:nvSpPr>
          <p:spPr>
            <a:xfrm>
              <a:off x="3060310" y="836712"/>
              <a:ext cx="2743747" cy="3373772"/>
            </a:xfrm>
            <a:prstGeom prst="rect">
              <a:avLst/>
            </a:prstGeom>
            <a:noFill/>
          </p:spPr>
          <p:txBody>
            <a:bodyPr>
              <a:spAutoFit/>
            </a:bodyPr>
            <a:lstStyle/>
            <a:p>
              <a:pPr algn="ctr" eaLnBrk="0" hangingPunct="0">
                <a:defRPr/>
              </a:pPr>
              <a:r>
                <a:rPr lang="en-US" sz="3600" b="1" dirty="0">
                  <a:solidFill>
                    <a:prstClr val="white"/>
                  </a:solidFill>
                  <a:effectLst>
                    <a:outerShdw blurRad="38100" dist="38100" dir="2700000" algn="tl">
                      <a:srgbClr val="000000">
                        <a:alpha val="43137"/>
                      </a:srgbClr>
                    </a:outerShdw>
                  </a:effectLst>
                  <a:latin typeface="Arial"/>
                  <a:cs typeface="Arial"/>
                </a:rPr>
                <a:t>Promise</a:t>
              </a:r>
            </a:p>
            <a:p>
              <a:pPr algn="ctr" eaLnBrk="0" hangingPunct="0">
                <a:defRPr/>
              </a:pPr>
              <a:endParaRPr lang="en-US" sz="3600"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sz="3600" b="1" dirty="0">
                  <a:solidFill>
                    <a:prstClr val="white"/>
                  </a:solidFill>
                  <a:effectLst>
                    <a:outerShdw blurRad="38100" dist="38100" dir="2700000" algn="tl">
                      <a:srgbClr val="000000">
                        <a:alpha val="43137"/>
                      </a:srgbClr>
                    </a:outerShdw>
                  </a:effectLst>
                  <a:latin typeface="Arial"/>
                  <a:cs typeface="Arial"/>
                </a:rPr>
                <a:t>Overcomers will eat with Christ and rule with Christ</a:t>
              </a:r>
            </a:p>
          </p:txBody>
        </p:sp>
      </p:gr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6341449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3:21</a:t>
              </a:r>
            </a:p>
          </p:txBody>
        </p:sp>
      </p:gr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a:solidFill>
                  <a:srgbClr val="000000"/>
                </a:solidFill>
              </a:rPr>
              <a:t>He who overcomes </a:t>
            </a:r>
            <a:r>
              <a:rPr lang="en-US">
                <a:solidFill>
                  <a:srgbClr val="FF0000"/>
                </a:solidFill>
              </a:rPr>
              <a:t>will inherit these things, and I will be his God and he will be My son</a:t>
            </a:r>
            <a:r>
              <a:rPr lang="en-US">
                <a:solidFill>
                  <a:srgbClr val="000000"/>
                </a:solidFill>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1508184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en-US" sz="6600" b="1" dirty="0">
                <a:effectLst>
                  <a:glow rad="177800">
                    <a:schemeClr val="tx1"/>
                  </a:glow>
                </a:effectLst>
                <a:latin typeface="Arial" charset="0"/>
                <a:ea typeface="ＭＳ Ｐゴシック" charset="0"/>
              </a:rPr>
              <a:t>Are you ready to rule the world?</a:t>
            </a:r>
          </a:p>
        </p:txBody>
      </p:sp>
    </p:spTree>
    <p:extLst>
      <p:ext uri="{BB962C8B-B14F-4D97-AF65-F5344CB8AC3E}">
        <p14:creationId xmlns:p14="http://schemas.microsoft.com/office/powerpoint/2010/main" val="38127473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lgn="ctr">
              <a:spcBef>
                <a:spcPct val="20000"/>
              </a:spcBef>
            </a:pPr>
            <a:r>
              <a:rPr lang="en-US" sz="4400" b="1" i="1" dirty="0">
                <a:solidFill>
                  <a:srgbClr val="000000"/>
                </a:solidFill>
                <a:effectLst>
                  <a:outerShdw blurRad="38100" dist="38100" dir="2700000" algn="tl">
                    <a:srgbClr val="DDDDDD"/>
                  </a:outerShdw>
                </a:effectLst>
                <a:latin typeface="Arial" charset="0"/>
              </a:rPr>
              <a:t>Psalm 2:8-9 quoted in Rev. 2:27</a:t>
            </a:r>
          </a:p>
        </p:txBody>
      </p:sp>
    </p:spTree>
    <p:extLst>
      <p:ext uri="{BB962C8B-B14F-4D97-AF65-F5344CB8AC3E}">
        <p14:creationId xmlns:p14="http://schemas.microsoft.com/office/powerpoint/2010/main" val="120443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en-US" b="1">
                <a:latin typeface="Arial" charset="0"/>
                <a:ea typeface="ＭＳ Ｐゴシック" charset="0"/>
                <a:cs typeface="Arial" charset="0"/>
              </a:rPr>
              <a:t>A Case Study…</a:t>
            </a:r>
          </a:p>
        </p:txBody>
      </p:sp>
      <p:sp>
        <p:nvSpPr>
          <p:cNvPr id="24579" name="Rectangle 3"/>
          <p:cNvSpPr>
            <a:spLocks noGrp="1" noChangeArrowheads="1"/>
          </p:cNvSpPr>
          <p:nvPr>
            <p:ph type="body" idx="1"/>
          </p:nvPr>
        </p:nvSpPr>
        <p:spPr>
          <a:xfrm>
            <a:off x="1173163" y="914400"/>
            <a:ext cx="5075237" cy="3162672"/>
          </a:xfrm>
        </p:spPr>
        <p:txBody>
          <a:bodyPr/>
          <a:lstStyle/>
          <a:p>
            <a:pPr eaLnBrk="1" hangingPunct="1"/>
            <a:r>
              <a:rPr lang="en-US" sz="2800" b="1" dirty="0">
                <a:latin typeface="Arial" charset="0"/>
                <a:ea typeface="ＭＳ Ｐゴシック" charset="0"/>
                <a:cs typeface="Arial" charset="0"/>
              </a:rPr>
              <a:t>Suppose two Jehovah</a:t>
            </a:r>
            <a:r>
              <a:rPr lang="uk-UA" sz="2800" b="1" dirty="0">
                <a:latin typeface="Arial" charset="0"/>
                <a:ea typeface="ＭＳ Ｐゴシック" charset="0"/>
                <a:cs typeface="Arial" charset="0"/>
              </a:rPr>
              <a:t>'</a:t>
            </a:r>
            <a:r>
              <a:rPr lang="en-US" altLang="ja-JP" sz="2800" b="1" dirty="0">
                <a:latin typeface="Arial" charset="0"/>
                <a:ea typeface="ＭＳ Ｐゴシック" charset="0"/>
                <a:cs typeface="Arial" charset="0"/>
              </a:rPr>
              <a:t>s Witnesses come to your door.  Will you invite them inside your home?  Why or why not?</a:t>
            </a:r>
          </a:p>
          <a:p>
            <a:pPr eaLnBrk="1" hangingPunct="1"/>
            <a:r>
              <a:rPr lang="en-US" sz="2800" b="1" dirty="0">
                <a:latin typeface="Arial" charset="0"/>
                <a:ea typeface="ＭＳ Ｐゴシック" charset="0"/>
                <a:cs typeface="Arial" charset="0"/>
              </a:rPr>
              <a:t>Please get into the right group…</a:t>
            </a: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cs typeface="Arial" charset="0"/>
              </a:rPr>
              <a:t>Keep them out</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cs typeface="Arial" charset="0"/>
              </a:rPr>
              <a:t>Let them in</a:t>
            </a: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000000"/>
                </a:solidFill>
                <a:latin typeface="Arial" charset="0"/>
                <a:cs typeface="Arial" charset="0"/>
              </a:rPr>
              <a:t>Podium</a:t>
            </a: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cs typeface="Arial" charset="0"/>
              </a:rPr>
              <a:t>It depends</a:t>
            </a: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13117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4400" b="1" dirty="0">
                  <a:solidFill>
                    <a:srgbClr val="FFFFFF"/>
                  </a:solidFill>
                  <a:latin typeface="Arial" charset="0"/>
                </a:rPr>
                <a:t>Heaven </a:t>
              </a:r>
              <a:br>
                <a:rPr lang="en-US" sz="4400" b="1" dirty="0">
                  <a:solidFill>
                    <a:srgbClr val="FFFFFF"/>
                  </a:solidFill>
                  <a:latin typeface="Arial" charset="0"/>
                </a:rPr>
              </a:br>
              <a:r>
                <a:rPr lang="en-US" sz="3600" b="1" dirty="0">
                  <a:solidFill>
                    <a:srgbClr val="FFFFFF"/>
                  </a:solidFill>
                  <a:latin typeface="Arial" charset="0"/>
                </a:rPr>
                <a:t>(Rev. 21–22)</a:t>
              </a:r>
              <a:endParaRPr lang="en-US" sz="4400" b="1" dirty="0">
                <a:solidFill>
                  <a:srgbClr val="FFFFFF"/>
                </a:solidFill>
                <a:latin typeface="Arial"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4400" b="1">
                  <a:solidFill>
                    <a:srgbClr val="FFFFFF"/>
                  </a:solidFill>
                  <a:latin typeface="Arial" charset="0"/>
                </a:rPr>
                <a:t>Return</a:t>
              </a:r>
              <a:br>
                <a:rPr lang="en-US" sz="4400" b="1">
                  <a:solidFill>
                    <a:srgbClr val="FFFFFF"/>
                  </a:solidFill>
                  <a:latin typeface="Arial" charset="0"/>
                </a:rPr>
              </a:br>
              <a:r>
                <a:rPr lang="en-US" sz="3600" b="1">
                  <a:solidFill>
                    <a:srgbClr val="FFFFFF"/>
                  </a:solidFill>
                  <a:latin typeface="Arial" charset="0"/>
                </a:rPr>
                <a:t>(Rev. 19)</a:t>
              </a:r>
              <a:endParaRPr lang="en-US" sz="4400" b="1">
                <a:solidFill>
                  <a:srgbClr val="FFFFFF"/>
                </a:solidFill>
                <a:latin typeface="Arial"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4400" b="1">
                  <a:solidFill>
                    <a:srgbClr val="000000"/>
                  </a:solidFill>
                  <a:latin typeface="Arial" charset="0"/>
                </a:rPr>
                <a:t>Millennium </a:t>
              </a:r>
              <a:br>
                <a:rPr lang="en-US" sz="4400" b="1">
                  <a:solidFill>
                    <a:srgbClr val="000000"/>
                  </a:solidFill>
                  <a:latin typeface="Arial" charset="0"/>
                </a:rPr>
              </a:br>
              <a:r>
                <a:rPr lang="en-US" sz="3600" b="1">
                  <a:solidFill>
                    <a:srgbClr val="000000"/>
                  </a:solidFill>
                  <a:latin typeface="Arial" charset="0"/>
                </a:rPr>
                <a:t>(Rev. 20)</a:t>
              </a:r>
              <a:endParaRPr lang="en-US" sz="4400" b="1">
                <a:solidFill>
                  <a:srgbClr val="000000"/>
                </a:solidFill>
                <a:latin typeface="Arial" charset="0"/>
              </a:endParaRPr>
            </a:p>
          </p:txBody>
        </p:sp>
      </p:grpSp>
    </p:spTree>
    <p:extLst>
      <p:ext uri="{BB962C8B-B14F-4D97-AF65-F5344CB8AC3E}">
        <p14:creationId xmlns:p14="http://schemas.microsoft.com/office/powerpoint/2010/main" val="3770128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3000" b="1" baseline="30000">
                <a:solidFill>
                  <a:srgbClr val="000000"/>
                </a:solidFill>
                <a:latin typeface="Arial" charset="0"/>
              </a:rPr>
              <a:t>4</a:t>
            </a:r>
            <a:r>
              <a:rPr lang="en-US" sz="3000" b="1">
                <a:solidFill>
                  <a:srgbClr val="000000"/>
                </a:solidFill>
                <a:latin typeface="Arial" charset="0"/>
              </a:rPr>
              <a:t>Then I saw </a:t>
            </a:r>
            <a:r>
              <a:rPr lang="en-US" sz="3000" b="1" u="sng">
                <a:solidFill>
                  <a:srgbClr val="000000"/>
                </a:solidFill>
                <a:latin typeface="Arial" charset="0"/>
              </a:rPr>
              <a:t>thrones</a:t>
            </a:r>
            <a:r>
              <a:rPr lang="en-US" sz="3000" b="1">
                <a:solidFill>
                  <a:srgbClr val="000000"/>
                </a:solidFill>
                <a:latin typeface="Arial" charset="0"/>
              </a:rPr>
              <a:t>, and they sat on them, and </a:t>
            </a:r>
            <a:r>
              <a:rPr lang="en-US" sz="3000" b="1" u="sng">
                <a:solidFill>
                  <a:srgbClr val="000000"/>
                </a:solidFill>
                <a:latin typeface="Arial" charset="0"/>
              </a:rPr>
              <a:t>judgment was given to them</a:t>
            </a:r>
            <a:r>
              <a:rPr lang="en-US" sz="3000" b="1">
                <a:solidFill>
                  <a:srgbClr val="000000"/>
                </a:solidFill>
                <a:latin typeface="Arial" charset="0"/>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lang="en-US" sz="3000" b="1" u="sng">
                <a:solidFill>
                  <a:srgbClr val="000000"/>
                </a:solidFill>
                <a:latin typeface="Arial" charset="0"/>
              </a:rPr>
              <a:t>reigned with Christ</a:t>
            </a:r>
            <a:r>
              <a:rPr lang="en-US" sz="3000" b="1">
                <a:solidFill>
                  <a:srgbClr val="000000"/>
                </a:solidFill>
                <a:latin typeface="Arial" charset="0"/>
              </a:rPr>
              <a:t> for a thousand years. </a:t>
            </a:r>
          </a:p>
        </p:txBody>
      </p:sp>
    </p:spTree>
    <p:extLst>
      <p:ext uri="{BB962C8B-B14F-4D97-AF65-F5344CB8AC3E}">
        <p14:creationId xmlns:p14="http://schemas.microsoft.com/office/powerpoint/2010/main" val="5672726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r>
              <a:rPr lang="ru-RU" altLang="ja-JP" sz="4800" b="1" dirty="0"/>
              <a:t>"</a:t>
            </a:r>
            <a:r>
              <a:rPr lang="en-US" sz="4800" b="1" dirty="0"/>
              <a:t>Do you not know that </a:t>
            </a:r>
            <a:r>
              <a:rPr lang="en-US" sz="4800" b="1" dirty="0">
                <a:solidFill>
                  <a:srgbClr val="000090"/>
                </a:solidFill>
              </a:rPr>
              <a:t>saints will judge the world</a:t>
            </a:r>
            <a:r>
              <a:rPr lang="en-US" sz="4800" b="1" dirty="0"/>
              <a:t>?</a:t>
            </a:r>
            <a:r>
              <a:rPr lang="ru-RU" altLang="ja-JP" sz="4800" b="1" dirty="0"/>
              <a:t>"</a:t>
            </a:r>
            <a:br>
              <a:rPr lang="en-US" sz="4800" b="1" dirty="0"/>
            </a:br>
            <a:r>
              <a:rPr lang="en-US" sz="4800" b="1" dirty="0"/>
              <a:t>(1 Cor. 6:2a)</a:t>
            </a:r>
          </a:p>
        </p:txBody>
      </p:sp>
    </p:spTree>
    <p:extLst>
      <p:ext uri="{BB962C8B-B14F-4D97-AF65-F5344CB8AC3E}">
        <p14:creationId xmlns:p14="http://schemas.microsoft.com/office/powerpoint/2010/main" val="30874116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ru-RU"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If we endure hardship, </a:t>
            </a:r>
            <a:br>
              <a:rPr lang="en-US" b="1" dirty="0">
                <a:effectLst>
                  <a:glow rad="177800">
                    <a:schemeClr val="tx1"/>
                  </a:glow>
                </a:effectLst>
                <a:latin typeface="Arial" charset="0"/>
                <a:ea typeface="ＭＳ Ｐゴシック" charset="0"/>
              </a:rPr>
            </a:br>
            <a:r>
              <a:rPr lang="en-US" sz="6000" b="1" dirty="0">
                <a:solidFill>
                  <a:srgbClr val="FFFF00"/>
                </a:solidFill>
                <a:effectLst>
                  <a:glow rad="177800">
                    <a:schemeClr val="tx1"/>
                  </a:glow>
                </a:effectLst>
                <a:latin typeface="Arial" charset="0"/>
                <a:ea typeface="ＭＳ Ｐゴシック" charset="0"/>
              </a:rPr>
              <a:t>we will reign with him</a:t>
            </a:r>
            <a:r>
              <a:rPr lang="ru-RU" sz="6000" b="1" dirty="0">
                <a:solidFill>
                  <a:srgbClr val="FFFF00"/>
                </a:solidFill>
                <a:effectLst>
                  <a:glow rad="177800">
                    <a:schemeClr val="tx1"/>
                  </a:glow>
                </a:effectLst>
                <a:latin typeface="Arial" charset="0"/>
                <a:ea typeface="ＭＳ Ｐゴシック" charset="0"/>
              </a:rPr>
              <a:t>"</a:t>
            </a:r>
            <a:r>
              <a:rPr lang="en-US" sz="6000" b="1" dirty="0">
                <a:solidFill>
                  <a:srgbClr val="FFFF00"/>
                </a:solidFill>
                <a:effectLst>
                  <a:glow rad="177800">
                    <a:schemeClr val="tx1"/>
                  </a:glow>
                </a:effectLst>
                <a:latin typeface="Arial" charset="0"/>
                <a:ea typeface="ＭＳ Ｐゴシック" charset="0"/>
              </a:rPr>
              <a:t>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 Tim. 2:12 </a:t>
            </a:r>
            <a:r>
              <a:rPr lang="en-US" sz="4000" b="1" dirty="0">
                <a:effectLst>
                  <a:glow rad="177800">
                    <a:schemeClr val="tx1"/>
                  </a:glow>
                </a:effectLst>
                <a:latin typeface="Arial" charset="0"/>
                <a:ea typeface="ＭＳ Ｐゴシック" charset="0"/>
              </a:rPr>
              <a:t>NLT</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7648121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ru-RU" sz="3600" b="1" dirty="0">
                <a:effectLst>
                  <a:glow rad="177800">
                    <a:schemeClr val="tx1"/>
                  </a:glow>
                </a:effectLst>
                <a:latin typeface="Arial" charset="0"/>
                <a:ea typeface="ＭＳ Ｐゴシック" charset="0"/>
              </a:rPr>
              <a:t>"</a:t>
            </a:r>
            <a:r>
              <a:rPr lang="en-US" sz="3600" b="1" dirty="0">
                <a:solidFill>
                  <a:srgbClr val="FFFF00"/>
                </a:solidFill>
                <a:effectLst>
                  <a:glow rad="177800">
                    <a:schemeClr val="tx1"/>
                  </a:glow>
                </a:effectLst>
                <a:latin typeface="Arial" charset="0"/>
                <a:ea typeface="ＭＳ Ｐゴシック" charset="0"/>
              </a:rPr>
              <a:t>Those who are victorious will sit with me on my throne</a:t>
            </a:r>
            <a:r>
              <a:rPr lang="en-US" sz="3600" b="1" dirty="0">
                <a:effectLst>
                  <a:glow rad="177800">
                    <a:schemeClr val="tx1"/>
                  </a:glow>
                </a:effectLst>
                <a:latin typeface="Arial" charset="0"/>
                <a:ea typeface="ＭＳ Ｐゴシック" charset="0"/>
              </a:rPr>
              <a:t>, just as I was victorious and sat with my Father on his throne</a:t>
            </a:r>
            <a:r>
              <a:rPr lang="ru-RU" sz="3600" b="1" dirty="0">
                <a:effectLst>
                  <a:glow rad="177800">
                    <a:schemeClr val="tx1"/>
                  </a:glow>
                </a:effectLst>
                <a:latin typeface="Arial" charset="0"/>
                <a:ea typeface="ＭＳ Ｐゴシック" charset="0"/>
              </a:rPr>
              <a:t>"</a:t>
            </a:r>
            <a:r>
              <a:rPr lang="en-US" sz="36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(Rev. 3:21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8299071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Tree>
    <p:extLst>
      <p:ext uri="{BB962C8B-B14F-4D97-AF65-F5344CB8AC3E}">
        <p14:creationId xmlns:p14="http://schemas.microsoft.com/office/powerpoint/2010/main" val="422679070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with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55"/>
                                        </p:tgtEl>
                                        <p:attrNameLst>
                                          <p:attrName>style.visibility</p:attrName>
                                        </p:attrNameLst>
                                      </p:cBhvr>
                                      <p:to>
                                        <p:strVal val="visible"/>
                                      </p:to>
                                    </p:set>
                                    <p:anim calcmode="lin" valueType="num">
                                      <p:cBhvr additive="repl">
                                        <p:cTn id="19" dur="1000" fill="hold"/>
                                        <p:tgtEl>
                                          <p:spTgt spid="31755"/>
                                        </p:tgtEl>
                                        <p:attrNameLst>
                                          <p:attrName>ppt_w</p:attrName>
                                        </p:attrNameLst>
                                      </p:cBhvr>
                                      <p:tavLst>
                                        <p:tav tm="100000">
                                          <p:val>
                                            <p:strVal val="#ppt_w+.3"/>
                                          </p:val>
                                        </p:tav>
                                        <p:tav>
                                          <p:val>
                                            <p:strVal val="#ppt_w"/>
                                          </p:val>
                                        </p:tav>
                                      </p:tavLst>
                                    </p:anim>
                                    <p:anim calcmode="lin" valueType="num">
                                      <p:cBhvr additive="repl">
                                        <p:cTn id="20" dur="1000" fill="hold"/>
                                        <p:tgtEl>
                                          <p:spTgt spid="31755"/>
                                        </p:tgtEl>
                                        <p:attrNameLst>
                                          <p:attrName>ppt_h</p:attrName>
                                        </p:attrNameLst>
                                      </p:cBhvr>
                                      <p:tavLst>
                                        <p:tav tm="100000">
                                          <p:val>
                                            <p:strVal val="#ppt_h"/>
                                          </p:val>
                                        </p:tav>
                                        <p:tav>
                                          <p:val>
                                            <p:strVal val="#ppt_h"/>
                                          </p:val>
                                        </p:tav>
                                      </p:tavLst>
                                    </p:anim>
                                    <p:animEffect transition="in" filter="fade">
                                      <p:cBhvr additive="repl">
                                        <p:cTn id="21" dur="1000"/>
                                        <p:tgtEl>
                                          <p:spTgt spid="3175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14"/>
                                        </p:tgtEl>
                                        <p:attrNameLst>
                                          <p:attrName>style.visibility</p:attrName>
                                        </p:attrNameLst>
                                      </p:cBhvr>
                                      <p:to>
                                        <p:strVal val="visible"/>
                                      </p:to>
                                    </p:set>
                                    <p:anim calcmode="lin" valueType="num">
                                      <p:cBhvr additive="repl">
                                        <p:cTn id="26" dur="1000" fill="hold"/>
                                        <p:tgtEl>
                                          <p:spTgt spid="14"/>
                                        </p:tgtEl>
                                        <p:attrNameLst>
                                          <p:attrName>ppt_w</p:attrName>
                                        </p:attrNameLst>
                                      </p:cBhvr>
                                      <p:tavLst>
                                        <p:tav tm="100000">
                                          <p:val>
                                            <p:strVal val="#ppt_w+.3"/>
                                          </p:val>
                                        </p:tav>
                                        <p:tav>
                                          <p:val>
                                            <p:strVal val="#ppt_w"/>
                                          </p:val>
                                        </p:tav>
                                      </p:tavLst>
                                    </p:anim>
                                    <p:anim calcmode="lin" valueType="num">
                                      <p:cBhvr additive="repl">
                                        <p:cTn id="27" dur="1000" fill="hold"/>
                                        <p:tgtEl>
                                          <p:spTgt spid="14"/>
                                        </p:tgtEl>
                                        <p:attrNameLst>
                                          <p:attrName>ppt_h</p:attrName>
                                        </p:attrNameLst>
                                      </p:cBhvr>
                                      <p:tavLst>
                                        <p:tav tm="100000">
                                          <p:val>
                                            <p:strVal val="#ppt_h"/>
                                          </p:val>
                                        </p:tav>
                                        <p:tav>
                                          <p:val>
                                            <p:strVal val="#ppt_h"/>
                                          </p:val>
                                        </p:tav>
                                      </p:tavLst>
                                    </p:anim>
                                    <p:animEffect transition="in" filter="fade">
                                      <p:cBhvr additive="repl">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decel="100000" fill="hold" nodeType="clickEffect">
                                  <p:stCondLst>
                                    <p:cond delay="0"/>
                                  </p:stCondLst>
                                  <p:childTnLst>
                                    <p:set>
                                      <p:cBhvr additive="repl">
                                        <p:cTn id="32" dur="1" fill="hold">
                                          <p:stCondLst>
                                            <p:cond delay="0"/>
                                          </p:stCondLst>
                                        </p:cTn>
                                        <p:tgtEl>
                                          <p:spTgt spid="31750"/>
                                        </p:tgtEl>
                                        <p:attrNameLst>
                                          <p:attrName>style.visibility</p:attrName>
                                        </p:attrNameLst>
                                      </p:cBhvr>
                                      <p:to>
                                        <p:strVal val="visible"/>
                                      </p:to>
                                    </p:set>
                                    <p:anim calcmode="lin" valueType="num">
                                      <p:cBhvr additive="repl">
                                        <p:cTn id="33" dur="1000" fill="hold"/>
                                        <p:tgtEl>
                                          <p:spTgt spid="31750"/>
                                        </p:tgtEl>
                                        <p:attrNameLst>
                                          <p:attrName>ppt_w</p:attrName>
                                        </p:attrNameLst>
                                      </p:cBhvr>
                                      <p:tavLst>
                                        <p:tav tm="100000">
                                          <p:val>
                                            <p:strVal val="#ppt_w+.3"/>
                                          </p:val>
                                        </p:tav>
                                        <p:tav>
                                          <p:val>
                                            <p:strVal val="#ppt_w"/>
                                          </p:val>
                                        </p:tav>
                                      </p:tavLst>
                                    </p:anim>
                                    <p:anim calcmode="lin" valueType="num">
                                      <p:cBhvr additive="repl">
                                        <p:cTn id="34" dur="1000" fill="hold"/>
                                        <p:tgtEl>
                                          <p:spTgt spid="31750"/>
                                        </p:tgtEl>
                                        <p:attrNameLst>
                                          <p:attrName>ppt_h</p:attrName>
                                        </p:attrNameLst>
                                      </p:cBhvr>
                                      <p:tavLst>
                                        <p:tav tm="100000">
                                          <p:val>
                                            <p:strVal val="#ppt_h"/>
                                          </p:val>
                                        </p:tav>
                                        <p:tav>
                                          <p:val>
                                            <p:strVal val="#ppt_h"/>
                                          </p:val>
                                        </p:tav>
                                      </p:tavLst>
                                    </p:anim>
                                    <p:animEffect transition="in" filter="fade">
                                      <p:cBhvr additive="repl">
                                        <p:cTn id="35" dur="1000"/>
                                        <p:tgtEl>
                                          <p:spTgt spid="31750"/>
                                        </p:tgtEl>
                                      </p:cBhvr>
                                    </p:animEffect>
                                  </p:childTnLst>
                                </p:cTn>
                              </p:par>
                            </p:childTnLst>
                          </p:cTn>
                        </p:par>
                        <p:par>
                          <p:cTn id="36" fill="hold">
                            <p:stCondLst>
                              <p:cond delay="1000"/>
                            </p:stCondLst>
                            <p:childTnLst>
                              <p:par>
                                <p:cTn id="37" presetID="50" presetClass="entr" decel="100000" fill="hold" grpId="0" nodeType="afterEffect">
                                  <p:stCondLst>
                                    <p:cond delay="0"/>
                                  </p:stCondLst>
                                  <p:childTnLst>
                                    <p:set>
                                      <p:cBhvr additive="repl">
                                        <p:cTn id="38" dur="1" fill="hold">
                                          <p:stCondLst>
                                            <p:cond delay="0"/>
                                          </p:stCondLst>
                                        </p:cTn>
                                        <p:tgtEl>
                                          <p:spTgt spid="31749"/>
                                        </p:tgtEl>
                                        <p:attrNameLst>
                                          <p:attrName>style.visibility</p:attrName>
                                        </p:attrNameLst>
                                      </p:cBhvr>
                                      <p:to>
                                        <p:strVal val="visible"/>
                                      </p:to>
                                    </p:set>
                                    <p:anim calcmode="lin" valueType="num">
                                      <p:cBhvr additive="repl">
                                        <p:cTn id="39" dur="1000" fill="hold"/>
                                        <p:tgtEl>
                                          <p:spTgt spid="31749"/>
                                        </p:tgtEl>
                                        <p:attrNameLst>
                                          <p:attrName>ppt_w</p:attrName>
                                        </p:attrNameLst>
                                      </p:cBhvr>
                                      <p:tavLst>
                                        <p:tav tm="100000">
                                          <p:val>
                                            <p:strVal val="#ppt_w+.3"/>
                                          </p:val>
                                        </p:tav>
                                        <p:tav>
                                          <p:val>
                                            <p:strVal val="#ppt_w"/>
                                          </p:val>
                                        </p:tav>
                                      </p:tavLst>
                                    </p:anim>
                                    <p:anim calcmode="lin" valueType="num">
                                      <p:cBhvr additive="repl">
                                        <p:cTn id="40" dur="1000" fill="hold"/>
                                        <p:tgtEl>
                                          <p:spTgt spid="31749"/>
                                        </p:tgtEl>
                                        <p:attrNameLst>
                                          <p:attrName>ppt_h</p:attrName>
                                        </p:attrNameLst>
                                      </p:cBhvr>
                                      <p:tavLst>
                                        <p:tav tm="100000">
                                          <p:val>
                                            <p:strVal val="#ppt_h"/>
                                          </p:val>
                                        </p:tav>
                                        <p:tav>
                                          <p:val>
                                            <p:strVal val="#ppt_h"/>
                                          </p:val>
                                        </p:tav>
                                      </p:tavLst>
                                    </p:anim>
                                    <p:animEffect transition="in" filter="fade">
                                      <p:cBhvr additive="repl">
                                        <p:cTn id="41" dur="1000"/>
                                        <p:tgtEl>
                                          <p:spTgt spid="31749"/>
                                        </p:tgtEl>
                                      </p:cBhvr>
                                    </p:animEffect>
                                  </p:childTnLst>
                                </p:cTn>
                              </p:par>
                            </p:childTnLst>
                          </p:cTn>
                        </p:par>
                        <p:par>
                          <p:cTn id="42" fill="hold">
                            <p:stCondLst>
                              <p:cond delay="2000"/>
                            </p:stCondLst>
                            <p:childTnLst>
                              <p:par>
                                <p:cTn id="43" presetID="50" presetClass="entr" decel="100000" fill="hold" nodeType="afterEffect">
                                  <p:stCondLst>
                                    <p:cond delay="0"/>
                                  </p:stCondLst>
                                  <p:childTnLst>
                                    <p:set>
                                      <p:cBhvr additive="repl">
                                        <p:cTn id="44" dur="1" fill="hold">
                                          <p:stCondLst>
                                            <p:cond delay="0"/>
                                          </p:stCondLst>
                                        </p:cTn>
                                        <p:tgtEl>
                                          <p:spTgt spid="31751"/>
                                        </p:tgtEl>
                                        <p:attrNameLst>
                                          <p:attrName>style.visibility</p:attrName>
                                        </p:attrNameLst>
                                      </p:cBhvr>
                                      <p:to>
                                        <p:strVal val="visible"/>
                                      </p:to>
                                    </p:set>
                                    <p:anim calcmode="lin" valueType="num">
                                      <p:cBhvr additive="repl">
                                        <p:cTn id="45" dur="1000" fill="hold"/>
                                        <p:tgtEl>
                                          <p:spTgt spid="31751"/>
                                        </p:tgtEl>
                                        <p:attrNameLst>
                                          <p:attrName>ppt_w</p:attrName>
                                        </p:attrNameLst>
                                      </p:cBhvr>
                                      <p:tavLst>
                                        <p:tav tm="100000">
                                          <p:val>
                                            <p:strVal val="#ppt_w+.3"/>
                                          </p:val>
                                        </p:tav>
                                        <p:tav>
                                          <p:val>
                                            <p:strVal val="#ppt_w"/>
                                          </p:val>
                                        </p:tav>
                                      </p:tavLst>
                                    </p:anim>
                                    <p:anim calcmode="lin" valueType="num">
                                      <p:cBhvr additive="repl">
                                        <p:cTn id="46" dur="1000" fill="hold"/>
                                        <p:tgtEl>
                                          <p:spTgt spid="31751"/>
                                        </p:tgtEl>
                                        <p:attrNameLst>
                                          <p:attrName>ppt_h</p:attrName>
                                        </p:attrNameLst>
                                      </p:cBhvr>
                                      <p:tavLst>
                                        <p:tav tm="100000">
                                          <p:val>
                                            <p:strVal val="#ppt_h"/>
                                          </p:val>
                                        </p:tav>
                                        <p:tav>
                                          <p:val>
                                            <p:strVal val="#ppt_h"/>
                                          </p:val>
                                        </p:tav>
                                      </p:tavLst>
                                    </p:anim>
                                    <p:animEffect transition="in" filter="fade">
                                      <p:cBhvr additive="repl">
                                        <p:cTn id="47" dur="1000"/>
                                        <p:tgtEl>
                                          <p:spTgt spid="31751"/>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decel="100000" fill="hold" nodeType="clickEffect">
                                  <p:stCondLst>
                                    <p:cond delay="0"/>
                                  </p:stCondLst>
                                  <p:childTnLst>
                                    <p:set>
                                      <p:cBhvr additive="repl">
                                        <p:cTn id="51" dur="1" fill="hold">
                                          <p:stCondLst>
                                            <p:cond delay="0"/>
                                          </p:stCondLst>
                                        </p:cTn>
                                        <p:tgtEl>
                                          <p:spTgt spid="15"/>
                                        </p:tgtEl>
                                        <p:attrNameLst>
                                          <p:attrName>style.visibility</p:attrName>
                                        </p:attrNameLst>
                                      </p:cBhvr>
                                      <p:to>
                                        <p:strVal val="visible"/>
                                      </p:to>
                                    </p:set>
                                    <p:anim calcmode="lin" valueType="num">
                                      <p:cBhvr additive="repl">
                                        <p:cTn id="52" dur="1000" fill="hold"/>
                                        <p:tgtEl>
                                          <p:spTgt spid="15"/>
                                        </p:tgtEl>
                                        <p:attrNameLst>
                                          <p:attrName>ppt_w</p:attrName>
                                        </p:attrNameLst>
                                      </p:cBhvr>
                                      <p:tavLst>
                                        <p:tav tm="100000">
                                          <p:val>
                                            <p:strVal val="#ppt_w+.3"/>
                                          </p:val>
                                        </p:tav>
                                        <p:tav>
                                          <p:val>
                                            <p:strVal val="#ppt_w"/>
                                          </p:val>
                                        </p:tav>
                                      </p:tavLst>
                                    </p:anim>
                                    <p:anim calcmode="lin" valueType="num">
                                      <p:cBhvr additive="repl">
                                        <p:cTn id="53" dur="1000" fill="hold"/>
                                        <p:tgtEl>
                                          <p:spTgt spid="15"/>
                                        </p:tgtEl>
                                        <p:attrNameLst>
                                          <p:attrName>ppt_h</p:attrName>
                                        </p:attrNameLst>
                                      </p:cBhvr>
                                      <p:tavLst>
                                        <p:tav tm="100000">
                                          <p:val>
                                            <p:strVal val="#ppt_h"/>
                                          </p:val>
                                        </p:tav>
                                        <p:tav>
                                          <p:val>
                                            <p:strVal val="#ppt_h"/>
                                          </p:val>
                                        </p:tav>
                                      </p:tavLst>
                                    </p:anim>
                                    <p:animEffect transition="in" filter="fade">
                                      <p:cBhvr additive="repl">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decel="100000" fill="hold" nodeType="clickEffect">
                                  <p:stCondLst>
                                    <p:cond delay="0"/>
                                  </p:stCondLst>
                                  <p:childTnLst>
                                    <p:set>
                                      <p:cBhvr additive="repl">
                                        <p:cTn id="58" dur="1" fill="hold">
                                          <p:stCondLst>
                                            <p:cond delay="0"/>
                                          </p:stCondLst>
                                        </p:cTn>
                                        <p:tgtEl>
                                          <p:spTgt spid="31753"/>
                                        </p:tgtEl>
                                        <p:attrNameLst>
                                          <p:attrName>style.visibility</p:attrName>
                                        </p:attrNameLst>
                                      </p:cBhvr>
                                      <p:to>
                                        <p:strVal val="visible"/>
                                      </p:to>
                                    </p:set>
                                    <p:anim calcmode="lin" valueType="num">
                                      <p:cBhvr additive="repl">
                                        <p:cTn id="59" dur="1000" fill="hold"/>
                                        <p:tgtEl>
                                          <p:spTgt spid="31753"/>
                                        </p:tgtEl>
                                        <p:attrNameLst>
                                          <p:attrName>ppt_w</p:attrName>
                                        </p:attrNameLst>
                                      </p:cBhvr>
                                      <p:tavLst>
                                        <p:tav tm="100000">
                                          <p:val>
                                            <p:strVal val="#ppt_w+.3"/>
                                          </p:val>
                                        </p:tav>
                                        <p:tav>
                                          <p:val>
                                            <p:strVal val="#ppt_w"/>
                                          </p:val>
                                        </p:tav>
                                      </p:tavLst>
                                    </p:anim>
                                    <p:anim calcmode="lin" valueType="num">
                                      <p:cBhvr additive="repl">
                                        <p:cTn id="60" dur="1000" fill="hold"/>
                                        <p:tgtEl>
                                          <p:spTgt spid="31753"/>
                                        </p:tgtEl>
                                        <p:attrNameLst>
                                          <p:attrName>ppt_h</p:attrName>
                                        </p:attrNameLst>
                                      </p:cBhvr>
                                      <p:tavLst>
                                        <p:tav tm="100000">
                                          <p:val>
                                            <p:strVal val="#ppt_h"/>
                                          </p:val>
                                        </p:tav>
                                        <p:tav>
                                          <p:val>
                                            <p:strVal val="#ppt_h"/>
                                          </p:val>
                                        </p:tav>
                                      </p:tavLst>
                                    </p:anim>
                                    <p:animEffect transition="in" filter="fade">
                                      <p:cBhvr additive="repl">
                                        <p:cTn id="61" dur="1000"/>
                                        <p:tgtEl>
                                          <p:spTgt spid="31753"/>
                                        </p:tgtEl>
                                      </p:cBhvr>
                                    </p:animEffect>
                                  </p:childTnLst>
                                </p:cTn>
                              </p:par>
                            </p:childTnLst>
                          </p:cTn>
                        </p:par>
                        <p:par>
                          <p:cTn id="62" fill="hold">
                            <p:stCondLst>
                              <p:cond delay="1000"/>
                            </p:stCondLst>
                            <p:childTnLst>
                              <p:par>
                                <p:cTn id="63" presetID="50" presetClass="entr" decel="100000" fill="hold" grpId="0" nodeType="afterEffect">
                                  <p:stCondLst>
                                    <p:cond delay="0"/>
                                  </p:stCondLst>
                                  <p:childTnLst>
                                    <p:set>
                                      <p:cBhvr additive="repl">
                                        <p:cTn id="64" dur="1" fill="hold">
                                          <p:stCondLst>
                                            <p:cond delay="0"/>
                                          </p:stCondLst>
                                        </p:cTn>
                                        <p:tgtEl>
                                          <p:spTgt spid="31752"/>
                                        </p:tgtEl>
                                        <p:attrNameLst>
                                          <p:attrName>style.visibility</p:attrName>
                                        </p:attrNameLst>
                                      </p:cBhvr>
                                      <p:to>
                                        <p:strVal val="visible"/>
                                      </p:to>
                                    </p:set>
                                    <p:anim calcmode="lin" valueType="num">
                                      <p:cBhvr additive="repl">
                                        <p:cTn id="65" dur="1000" fill="hold"/>
                                        <p:tgtEl>
                                          <p:spTgt spid="31752"/>
                                        </p:tgtEl>
                                        <p:attrNameLst>
                                          <p:attrName>ppt_w</p:attrName>
                                        </p:attrNameLst>
                                      </p:cBhvr>
                                      <p:tavLst>
                                        <p:tav tm="100000">
                                          <p:val>
                                            <p:strVal val="#ppt_w+.3"/>
                                          </p:val>
                                        </p:tav>
                                        <p:tav>
                                          <p:val>
                                            <p:strVal val="#ppt_w"/>
                                          </p:val>
                                        </p:tav>
                                      </p:tavLst>
                                    </p:anim>
                                    <p:anim calcmode="lin" valueType="num">
                                      <p:cBhvr additive="repl">
                                        <p:cTn id="66" dur="1000" fill="hold"/>
                                        <p:tgtEl>
                                          <p:spTgt spid="31752"/>
                                        </p:tgtEl>
                                        <p:attrNameLst>
                                          <p:attrName>ppt_h</p:attrName>
                                        </p:attrNameLst>
                                      </p:cBhvr>
                                      <p:tavLst>
                                        <p:tav tm="100000">
                                          <p:val>
                                            <p:strVal val="#ppt_h"/>
                                          </p:val>
                                        </p:tav>
                                        <p:tav>
                                          <p:val>
                                            <p:strVal val="#ppt_h"/>
                                          </p:val>
                                        </p:tav>
                                      </p:tavLst>
                                    </p:anim>
                                    <p:animEffect transition="in" filter="fade">
                                      <p:cBhvr additive="repl">
                                        <p:cTn id="67" dur="1000"/>
                                        <p:tgtEl>
                                          <p:spTgt spid="31752"/>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decel="100000" fill="hold" nodeType="clickEffect">
                                  <p:stCondLst>
                                    <p:cond delay="0"/>
                                  </p:stCondLst>
                                  <p:childTnLst>
                                    <p:set>
                                      <p:cBhvr additive="repl">
                                        <p:cTn id="71" dur="1" fill="hold">
                                          <p:stCondLst>
                                            <p:cond delay="0"/>
                                          </p:stCondLst>
                                        </p:cTn>
                                        <p:tgtEl>
                                          <p:spTgt spid="31754"/>
                                        </p:tgtEl>
                                        <p:attrNameLst>
                                          <p:attrName>style.visibility</p:attrName>
                                        </p:attrNameLst>
                                      </p:cBhvr>
                                      <p:to>
                                        <p:strVal val="visible"/>
                                      </p:to>
                                    </p:set>
                                    <p:anim calcmode="lin" valueType="num">
                                      <p:cBhvr additive="repl">
                                        <p:cTn id="72" dur="1000" fill="hold"/>
                                        <p:tgtEl>
                                          <p:spTgt spid="31754"/>
                                        </p:tgtEl>
                                        <p:attrNameLst>
                                          <p:attrName>ppt_w</p:attrName>
                                        </p:attrNameLst>
                                      </p:cBhvr>
                                      <p:tavLst>
                                        <p:tav tm="100000">
                                          <p:val>
                                            <p:strVal val="#ppt_w+.3"/>
                                          </p:val>
                                        </p:tav>
                                        <p:tav>
                                          <p:val>
                                            <p:strVal val="#ppt_w"/>
                                          </p:val>
                                        </p:tav>
                                      </p:tavLst>
                                    </p:anim>
                                    <p:anim calcmode="lin" valueType="num">
                                      <p:cBhvr additive="repl">
                                        <p:cTn id="73" dur="1000" fill="hold"/>
                                        <p:tgtEl>
                                          <p:spTgt spid="31754"/>
                                        </p:tgtEl>
                                        <p:attrNameLst>
                                          <p:attrName>ppt_h</p:attrName>
                                        </p:attrNameLst>
                                      </p:cBhvr>
                                      <p:tavLst>
                                        <p:tav tm="100000">
                                          <p:val>
                                            <p:strVal val="#ppt_h"/>
                                          </p:val>
                                        </p:tav>
                                        <p:tav>
                                          <p:val>
                                            <p:strVal val="#ppt_h"/>
                                          </p:val>
                                        </p:tav>
                                      </p:tavLst>
                                    </p:anim>
                                    <p:animEffect transition="in" filter="fade">
                                      <p:cBhvr additive="repl">
                                        <p:cTn id="74" dur="1000"/>
                                        <p:tgtEl>
                                          <p:spTgt spid="31754"/>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decel="100000" fill="hold" nodeType="clickEffect">
                                  <p:stCondLst>
                                    <p:cond delay="0"/>
                                  </p:stCondLst>
                                  <p:childTnLst>
                                    <p:set>
                                      <p:cBhvr additive="repl">
                                        <p:cTn id="78" dur="1" fill="hold">
                                          <p:stCondLst>
                                            <p:cond delay="0"/>
                                          </p:stCondLst>
                                        </p:cTn>
                                        <p:tgtEl>
                                          <p:spTgt spid="31748"/>
                                        </p:tgtEl>
                                        <p:attrNameLst>
                                          <p:attrName>style.visibility</p:attrName>
                                        </p:attrNameLst>
                                      </p:cBhvr>
                                      <p:to>
                                        <p:strVal val="visible"/>
                                      </p:to>
                                    </p:set>
                                    <p:anim calcmode="lin" valueType="num">
                                      <p:cBhvr additive="repl">
                                        <p:cTn id="79" dur="1000" fill="hold"/>
                                        <p:tgtEl>
                                          <p:spTgt spid="31748"/>
                                        </p:tgtEl>
                                        <p:attrNameLst>
                                          <p:attrName>ppt_w</p:attrName>
                                        </p:attrNameLst>
                                      </p:cBhvr>
                                      <p:tavLst>
                                        <p:tav tm="100000">
                                          <p:val>
                                            <p:strVal val="#ppt_w+.3"/>
                                          </p:val>
                                        </p:tav>
                                        <p:tav>
                                          <p:val>
                                            <p:strVal val="#ppt_w"/>
                                          </p:val>
                                        </p:tav>
                                      </p:tavLst>
                                    </p:anim>
                                    <p:anim calcmode="lin" valueType="num">
                                      <p:cBhvr additive="repl">
                                        <p:cTn id="80" dur="1000" fill="hold"/>
                                        <p:tgtEl>
                                          <p:spTgt spid="31748"/>
                                        </p:tgtEl>
                                        <p:attrNameLst>
                                          <p:attrName>ppt_h</p:attrName>
                                        </p:attrNameLst>
                                      </p:cBhvr>
                                      <p:tavLst>
                                        <p:tav tm="100000">
                                          <p:val>
                                            <p:strVal val="#ppt_h"/>
                                          </p:val>
                                        </p:tav>
                                        <p:tav>
                                          <p:val>
                                            <p:strVal val="#ppt_h"/>
                                          </p:val>
                                        </p:tav>
                                      </p:tavLst>
                                    </p:anim>
                                    <p:animEffect transition="in" filter="fade">
                                      <p:cBhvr additive="repl">
                                        <p:cTn id="81" dur="1000"/>
                                        <p:tgtEl>
                                          <p:spTgt spid="31748"/>
                                        </p:tgtEl>
                                      </p:cBhvr>
                                    </p:animEffect>
                                  </p:childTnLst>
                                </p:cTn>
                              </p:par>
                            </p:childTnLst>
                          </p:cTn>
                        </p:par>
                      </p:childTnLst>
                    </p:cTn>
                  </p:par>
                  <p:par>
                    <p:cTn id="82" fill="hold">
                      <p:stCondLst>
                        <p:cond delay="indefinite"/>
                      </p:stCondLst>
                      <p:childTnLst>
                        <p:par>
                          <p:cTn id="83" fill="hold">
                            <p:stCondLst>
                              <p:cond delay="0"/>
                            </p:stCondLst>
                            <p:childTnLst>
                              <p:par>
                                <p:cTn id="84" presetID="50" presetClass="entr" decel="100000" fill="hold" nodeType="clickEffect">
                                  <p:stCondLst>
                                    <p:cond delay="0"/>
                                  </p:stCondLst>
                                  <p:childTnLst>
                                    <p:set>
                                      <p:cBhvr additive="repl">
                                        <p:cTn id="85" dur="1" fill="hold">
                                          <p:stCondLst>
                                            <p:cond delay="0"/>
                                          </p:stCondLst>
                                        </p:cTn>
                                        <p:tgtEl>
                                          <p:spTgt spid="13"/>
                                        </p:tgtEl>
                                        <p:attrNameLst>
                                          <p:attrName>style.visibility</p:attrName>
                                        </p:attrNameLst>
                                      </p:cBhvr>
                                      <p:to>
                                        <p:strVal val="visible"/>
                                      </p:to>
                                    </p:set>
                                    <p:anim calcmode="lin" valueType="num">
                                      <p:cBhvr additive="repl">
                                        <p:cTn id="86" dur="1000" fill="hold"/>
                                        <p:tgtEl>
                                          <p:spTgt spid="13"/>
                                        </p:tgtEl>
                                        <p:attrNameLst>
                                          <p:attrName>ppt_w</p:attrName>
                                        </p:attrNameLst>
                                      </p:cBhvr>
                                      <p:tavLst>
                                        <p:tav tm="100000">
                                          <p:val>
                                            <p:strVal val="#ppt_w+.3"/>
                                          </p:val>
                                        </p:tav>
                                        <p:tav>
                                          <p:val>
                                            <p:strVal val="#ppt_w"/>
                                          </p:val>
                                        </p:tav>
                                      </p:tavLst>
                                    </p:anim>
                                    <p:anim calcmode="lin" valueType="num">
                                      <p:cBhvr additive="repl">
                                        <p:cTn id="87" dur="1000" fill="hold"/>
                                        <p:tgtEl>
                                          <p:spTgt spid="13"/>
                                        </p:tgtEl>
                                        <p:attrNameLst>
                                          <p:attrName>ppt_h</p:attrName>
                                        </p:attrNameLst>
                                      </p:cBhvr>
                                      <p:tavLst>
                                        <p:tav tm="100000">
                                          <p:val>
                                            <p:strVal val="#ppt_h"/>
                                          </p:val>
                                        </p:tav>
                                        <p:tav>
                                          <p:val>
                                            <p:strVal val="#ppt_h"/>
                                          </p:val>
                                        </p:tav>
                                      </p:tavLst>
                                    </p:anim>
                                    <p:animEffect transition="in" filter="fade">
                                      <p:cBhvr additive="repl">
                                        <p:cTn id="88" dur="1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decel="100000" fill="hold" nodeType="clickEffect">
                                  <p:stCondLst>
                                    <p:cond delay="0"/>
                                  </p:stCondLst>
                                  <p:childTnLst>
                                    <p:set>
                                      <p:cBhvr additive="repl">
                                        <p:cTn id="92" dur="1" fill="hold">
                                          <p:stCondLst>
                                            <p:cond delay="0"/>
                                          </p:stCondLst>
                                        </p:cTn>
                                        <p:tgtEl>
                                          <p:spTgt spid="16"/>
                                        </p:tgtEl>
                                        <p:attrNameLst>
                                          <p:attrName>style.visibility</p:attrName>
                                        </p:attrNameLst>
                                      </p:cBhvr>
                                      <p:to>
                                        <p:strVal val="visible"/>
                                      </p:to>
                                    </p:set>
                                    <p:anim calcmode="lin" valueType="num">
                                      <p:cBhvr additive="repl">
                                        <p:cTn id="93" dur="1000" fill="hold"/>
                                        <p:tgtEl>
                                          <p:spTgt spid="16"/>
                                        </p:tgtEl>
                                        <p:attrNameLst>
                                          <p:attrName>ppt_w</p:attrName>
                                        </p:attrNameLst>
                                      </p:cBhvr>
                                      <p:tavLst>
                                        <p:tav tm="100000">
                                          <p:val>
                                            <p:strVal val="#ppt_w+.3"/>
                                          </p:val>
                                        </p:tav>
                                        <p:tav>
                                          <p:val>
                                            <p:strVal val="#ppt_w"/>
                                          </p:val>
                                        </p:tav>
                                      </p:tavLst>
                                    </p:anim>
                                    <p:anim calcmode="lin" valueType="num">
                                      <p:cBhvr additive="repl">
                                        <p:cTn id="94" dur="1000" fill="hold"/>
                                        <p:tgtEl>
                                          <p:spTgt spid="16"/>
                                        </p:tgtEl>
                                        <p:attrNameLst>
                                          <p:attrName>ppt_h</p:attrName>
                                        </p:attrNameLst>
                                      </p:cBhvr>
                                      <p:tavLst>
                                        <p:tav tm="100000">
                                          <p:val>
                                            <p:strVal val="#ppt_h"/>
                                          </p:val>
                                        </p:tav>
                                        <p:tav>
                                          <p:val>
                                            <p:strVal val="#ppt_h"/>
                                          </p:val>
                                        </p:tav>
                                      </p:tavLst>
                                    </p:anim>
                                    <p:animEffect transition="in" filter="fade">
                                      <p:cBhvr additive="repl">
                                        <p:cTn id="9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E74D4E7C-B0FE-1F7B-F321-1CC8CE0BA6F6}"/>
            </a:ext>
          </a:extLst>
        </p:cNvPr>
        <p:cNvGrpSpPr/>
        <p:nvPr/>
      </p:nvGrpSpPr>
      <p:grpSpPr>
        <a:xfrm>
          <a:off x="0" y="0"/>
          <a:ext cx="0" cy="0"/>
          <a:chOff x="0" y="0"/>
          <a:chExt cx="0" cy="0"/>
        </a:xfrm>
      </p:grpSpPr>
      <p:sp>
        <p:nvSpPr>
          <p:cNvPr id="628737" name="Text Box 1">
            <a:extLst>
              <a:ext uri="{FF2B5EF4-FFF2-40B4-BE49-F238E27FC236}">
                <a16:creationId xmlns:a16="http://schemas.microsoft.com/office/drawing/2014/main" id="{7E46C4E0-C43F-F086-57ED-7C014F749181}"/>
              </a:ext>
            </a:extLst>
          </p:cNvPr>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a:extLst>
              <a:ext uri="{FF2B5EF4-FFF2-40B4-BE49-F238E27FC236}">
                <a16:creationId xmlns:a16="http://schemas.microsoft.com/office/drawing/2014/main" id="{414DBEEA-E7F7-5C7F-25ED-7E10C1BBC267}"/>
              </a:ext>
            </a:extLst>
          </p:cNvPr>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47" name="Text Box 3">
            <a:extLst>
              <a:ext uri="{FF2B5EF4-FFF2-40B4-BE49-F238E27FC236}">
                <a16:creationId xmlns:a16="http://schemas.microsoft.com/office/drawing/2014/main" id="{250AA098-E9E1-08F7-D86A-D8D34A2FD577}"/>
              </a:ext>
            </a:extLst>
          </p:cNvPr>
          <p:cNvSpPr txBox="1">
            <a:spLocks noChangeArrowheads="1"/>
          </p:cNvSpPr>
          <p:nvPr/>
        </p:nvSpPr>
        <p:spPr bwMode="auto">
          <a:xfrm>
            <a:off x="1215688" y="673500"/>
            <a:ext cx="166934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a:extLst>
              <a:ext uri="{FF2B5EF4-FFF2-40B4-BE49-F238E27FC236}">
                <a16:creationId xmlns:a16="http://schemas.microsoft.com/office/drawing/2014/main" id="{04F1749C-EB6A-D419-DF7E-82E54CC4FAB5}"/>
              </a:ext>
            </a:extLst>
          </p:cNvPr>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a:extLst>
              <a:ext uri="{FF2B5EF4-FFF2-40B4-BE49-F238E27FC236}">
                <a16:creationId xmlns:a16="http://schemas.microsoft.com/office/drawing/2014/main" id="{FA6ED7B0-0065-495E-18CA-EFB263FD3913}"/>
              </a:ext>
            </a:extLst>
          </p:cNvPr>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50" name="Text Box 6">
            <a:extLst>
              <a:ext uri="{FF2B5EF4-FFF2-40B4-BE49-F238E27FC236}">
                <a16:creationId xmlns:a16="http://schemas.microsoft.com/office/drawing/2014/main" id="{9EC8C993-7C80-6086-3D45-122C69E6876D}"/>
              </a:ext>
            </a:extLst>
          </p:cNvPr>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a:extLst>
              <a:ext uri="{FF2B5EF4-FFF2-40B4-BE49-F238E27FC236}">
                <a16:creationId xmlns:a16="http://schemas.microsoft.com/office/drawing/2014/main" id="{FB861F47-0A41-77D9-6A92-E7505FFA0138}"/>
              </a:ext>
            </a:extLst>
          </p:cNvPr>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a:extLst>
              <a:ext uri="{FF2B5EF4-FFF2-40B4-BE49-F238E27FC236}">
                <a16:creationId xmlns:a16="http://schemas.microsoft.com/office/drawing/2014/main" id="{89F139EA-E0E0-22A3-FD44-102EF94F0350}"/>
              </a:ext>
            </a:extLst>
          </p:cNvPr>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31753" name="Text Box 9">
            <a:extLst>
              <a:ext uri="{FF2B5EF4-FFF2-40B4-BE49-F238E27FC236}">
                <a16:creationId xmlns:a16="http://schemas.microsoft.com/office/drawing/2014/main" id="{BD17643B-D38F-6A39-8CC9-324469105453}"/>
              </a:ext>
            </a:extLst>
          </p:cNvPr>
          <p:cNvSpPr txBox="1">
            <a:spLocks noChangeArrowheads="1"/>
          </p:cNvSpPr>
          <p:nvPr/>
        </p:nvSpPr>
        <p:spPr bwMode="auto">
          <a:xfrm>
            <a:off x="3828712" y="1879121"/>
            <a:ext cx="158759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a:extLst>
              <a:ext uri="{FF2B5EF4-FFF2-40B4-BE49-F238E27FC236}">
                <a16:creationId xmlns:a16="http://schemas.microsoft.com/office/drawing/2014/main" id="{16EF08C5-F56E-F036-AC9E-FAC34AD8DFF0}"/>
              </a:ext>
            </a:extLst>
          </p:cNvPr>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a:extLst>
              <a:ext uri="{FF2B5EF4-FFF2-40B4-BE49-F238E27FC236}">
                <a16:creationId xmlns:a16="http://schemas.microsoft.com/office/drawing/2014/main" id="{1B700FD8-A3BA-88DF-BD75-36DB66DAA1CC}"/>
              </a:ext>
            </a:extLst>
          </p:cNvPr>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E52AB396-98FB-3778-7EBF-BAB75A750D43}"/>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F0AEBCF7-6C1F-70A4-0B32-2E54AFE7296F}"/>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F578D5F3-ACC6-4E85-18DF-B5A4621E72EE}"/>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9D201DA2-087D-96B8-9AE5-4F53E680CFDD}"/>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
        <p:nvSpPr>
          <p:cNvPr id="2" name="Text Box 1">
            <a:extLst>
              <a:ext uri="{FF2B5EF4-FFF2-40B4-BE49-F238E27FC236}">
                <a16:creationId xmlns:a16="http://schemas.microsoft.com/office/drawing/2014/main" id="{ADF10066-F3AC-02C1-4891-A8DE07287BFD}"/>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The Bible distinguishes our two inheritances.</a:t>
            </a:r>
          </a:p>
        </p:txBody>
      </p:sp>
      <p:sp>
        <p:nvSpPr>
          <p:cNvPr id="3" name="Text Box 1">
            <a:extLst>
              <a:ext uri="{FF2B5EF4-FFF2-40B4-BE49-F238E27FC236}">
                <a16:creationId xmlns:a16="http://schemas.microsoft.com/office/drawing/2014/main" id="{DB670527-FE18-4434-7062-A1CC4A0400E9}"/>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Only overcomers will reign with Christ.</a:t>
            </a:r>
          </a:p>
        </p:txBody>
      </p:sp>
      <p:sp>
        <p:nvSpPr>
          <p:cNvPr id="4" name="Text Box 1">
            <a:extLst>
              <a:ext uri="{FF2B5EF4-FFF2-40B4-BE49-F238E27FC236}">
                <a16:creationId xmlns:a16="http://schemas.microsoft.com/office/drawing/2014/main" id="{AA77C5D6-A690-2E1E-2BEF-647538BFE805}"/>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Believers abandoning Jesus lose rewards and rule.</a:t>
            </a:r>
          </a:p>
        </p:txBody>
      </p:sp>
      <p:grpSp>
        <p:nvGrpSpPr>
          <p:cNvPr id="5" name="Group 4">
            <a:extLst>
              <a:ext uri="{FF2B5EF4-FFF2-40B4-BE49-F238E27FC236}">
                <a16:creationId xmlns:a16="http://schemas.microsoft.com/office/drawing/2014/main" id="{4490330A-AF69-8BE8-8A45-4A8BA147245E}"/>
              </a:ext>
            </a:extLst>
          </p:cNvPr>
          <p:cNvGrpSpPr/>
          <p:nvPr/>
        </p:nvGrpSpPr>
        <p:grpSpPr>
          <a:xfrm>
            <a:off x="5276393" y="4364120"/>
            <a:ext cx="3825164" cy="2139670"/>
            <a:chOff x="5276393" y="4364120"/>
            <a:chExt cx="3825164" cy="2139670"/>
          </a:xfrm>
        </p:grpSpPr>
        <p:sp>
          <p:nvSpPr>
            <p:cNvPr id="6" name="Left Arrow 5">
              <a:extLst>
                <a:ext uri="{FF2B5EF4-FFF2-40B4-BE49-F238E27FC236}">
                  <a16:creationId xmlns:a16="http://schemas.microsoft.com/office/drawing/2014/main" id="{1B9A42FF-168E-110D-C45E-F5C846210153}"/>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7" name="Left Arrow 6">
              <a:extLst>
                <a:ext uri="{FF2B5EF4-FFF2-40B4-BE49-F238E27FC236}">
                  <a16:creationId xmlns:a16="http://schemas.microsoft.com/office/drawing/2014/main" id="{6F0FFCB1-D7FD-B3D1-7E5E-038D9031C1BD}"/>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 name="Text Box 1">
              <a:extLst>
                <a:ext uri="{FF2B5EF4-FFF2-40B4-BE49-F238E27FC236}">
                  <a16:creationId xmlns:a16="http://schemas.microsoft.com/office/drawing/2014/main" id="{DB54F011-C580-F866-A56F-A204A470EABB}"/>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apostasy and assurance?</a:t>
              </a:r>
            </a:p>
          </p:txBody>
        </p:sp>
      </p:grpSp>
    </p:spTree>
    <p:extLst>
      <p:ext uri="{BB962C8B-B14F-4D97-AF65-F5344CB8AC3E}">
        <p14:creationId xmlns:p14="http://schemas.microsoft.com/office/powerpoint/2010/main" val="356545088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However, there is still divine discipline</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25469558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en-US" sz="3600" b="1" i="0" dirty="0">
                <a:solidFill>
                  <a:srgbClr val="FFFFFF"/>
                </a:solidFill>
                <a:latin typeface="Arial"/>
                <a:ea typeface="ＭＳ Ｐゴシック" charset="0"/>
                <a:cs typeface="Arial"/>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a:defRPr/>
            </a:pPr>
            <a:r>
              <a:rPr lang="en-US" sz="3600" b="1" dirty="0">
                <a:solidFill>
                  <a:srgbClr val="FFFFFF"/>
                </a:solidFill>
                <a:effectLst>
                  <a:outerShdw blurRad="38100" dist="38100" dir="2700000" algn="tl">
                    <a:srgbClr val="000000"/>
                  </a:outerShdw>
                </a:effectLst>
                <a:latin typeface="Arial"/>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39072458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Believers Can Be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Disqualified</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Don</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 you realize that in a race everyone runs, but only one person gets the prize? So run to win!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25</a:t>
            </a:r>
            <a:r>
              <a:rPr lang="en-US" sz="2800" b="1" dirty="0">
                <a:solidFill>
                  <a:srgbClr val="FFFFFF"/>
                </a:solidFill>
                <a:effectLst>
                  <a:glow rad="127000">
                    <a:srgbClr val="000000"/>
                  </a:glow>
                </a:effectLst>
                <a:latin typeface="Arial" charset="0"/>
                <a:ea typeface="ＭＳ Ｐゴシック" charset="0"/>
                <a:cs typeface="ＭＳ Ｐゴシック" charset="0"/>
              </a:rPr>
              <a:t>All athletes are disciplined in their training. They do it to win a prize that will fade away, but we do it for an eternal prize.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26</a:t>
            </a:r>
            <a:r>
              <a:rPr lang="en-US" sz="2800" b="1" dirty="0">
                <a:solidFill>
                  <a:srgbClr val="FFFFFF"/>
                </a:solidFill>
                <a:effectLst>
                  <a:glow rad="127000">
                    <a:srgbClr val="000000"/>
                  </a:glow>
                </a:effectLst>
                <a:latin typeface="Arial" charset="0"/>
                <a:ea typeface="ＭＳ Ｐゴシック" charset="0"/>
                <a:cs typeface="ＭＳ Ｐゴシック" charset="0"/>
              </a:rPr>
              <a:t>So I run with purpose in every step. I am not just shadowboxing.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27</a:t>
            </a:r>
            <a:r>
              <a:rPr lang="en-US" sz="2800" b="1" dirty="0">
                <a:solidFill>
                  <a:srgbClr val="FFFFFF"/>
                </a:solidFill>
                <a:effectLst>
                  <a:glow rad="127000">
                    <a:srgbClr val="000000"/>
                  </a:glow>
                </a:effectLst>
                <a:latin typeface="Arial" charset="0"/>
                <a:ea typeface="ＭＳ Ｐゴシック" charset="0"/>
                <a:cs typeface="ＭＳ Ｐゴシック" charset="0"/>
              </a:rPr>
              <a:t>I discipline my body like an athlete, training it to do what it should. Otherwise, </a:t>
            </a:r>
            <a:r>
              <a:rPr lang="en-US" sz="2800" b="1" dirty="0">
                <a:solidFill>
                  <a:srgbClr val="FFFF00"/>
                </a:solidFill>
                <a:effectLst>
                  <a:glow rad="127000">
                    <a:srgbClr val="000000"/>
                  </a:glow>
                </a:effectLst>
                <a:latin typeface="Arial" charset="0"/>
                <a:ea typeface="ＭＳ Ｐゴシック" charset="0"/>
                <a:cs typeface="ＭＳ Ｐゴシック" charset="0"/>
              </a:rPr>
              <a:t>I fear that after preaching to others I myself might be disqualified</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(1 Cor. 9:24-27 </a:t>
            </a:r>
            <a:r>
              <a:rPr lang="en-US" sz="24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68150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Is it really changing our lives?</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3212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11:27-29</a:t>
            </a:r>
            <a:r>
              <a:rPr lang="en-US" sz="3600" u="sng" dirty="0">
                <a:solidFill>
                  <a:schemeClr val="bg1"/>
                </a:solidFill>
                <a:latin typeface="Arial" charset="0"/>
                <a:ea typeface="ＭＳ Ｐゴシック" charset="0"/>
                <a:cs typeface="ＭＳ Ｐゴシック" charset="0"/>
              </a:rPr>
              <a:t> (NIV)</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800" b="1" baseline="30000" dirty="0">
                <a:solidFill>
                  <a:srgbClr val="FFFFFF"/>
                </a:solidFill>
              </a:rPr>
              <a:t>27</a:t>
            </a:r>
            <a:r>
              <a:rPr lang="en-US" sz="2800" b="1" dirty="0">
                <a:solidFill>
                  <a:srgbClr val="FFFFFF"/>
                </a:solidFill>
              </a:rPr>
              <a:t>Therefore, whoever eats the bread or drinks the cup of the Lord in an unworthy manner will be guilty of sinning against the body and blood of the Lord.  </a:t>
            </a:r>
            <a:r>
              <a:rPr lang="en-US" sz="2800" b="1" baseline="30000" dirty="0">
                <a:solidFill>
                  <a:srgbClr val="FFFFFF"/>
                </a:solidFill>
              </a:rPr>
              <a:t>28</a:t>
            </a:r>
            <a:r>
              <a:rPr lang="en-US" sz="2800" b="1" dirty="0">
                <a:solidFill>
                  <a:srgbClr val="FFFFFF"/>
                </a:solidFill>
              </a:rPr>
              <a:t>A man ought to examine himself before he eats of the bread and drinks of the cup.  </a:t>
            </a:r>
            <a:r>
              <a:rPr lang="en-US" sz="2800" b="1" baseline="30000" dirty="0">
                <a:solidFill>
                  <a:srgbClr val="FFFFFF"/>
                </a:solidFill>
              </a:rPr>
              <a:t>29</a:t>
            </a:r>
            <a:r>
              <a:rPr lang="en-US" sz="2800" b="1" dirty="0">
                <a:solidFill>
                  <a:srgbClr val="FFFFFF"/>
                </a:solidFill>
              </a:rPr>
              <a:t>For </a:t>
            </a:r>
            <a:r>
              <a:rPr lang="en-US" sz="2800" b="1" dirty="0">
                <a:solidFill>
                  <a:srgbClr val="FFFF00"/>
                </a:solidFill>
              </a:rPr>
              <a:t>anyone who eats and drinks without recognizing the body of the Lord eats and drinks judgment on himself</a:t>
            </a:r>
            <a:r>
              <a:rPr lang="en-US" sz="2800" b="1" dirty="0">
                <a:solidFill>
                  <a:srgbClr val="FFFFFF"/>
                </a:solidFill>
              </a:rPr>
              <a:t>.</a:t>
            </a:r>
            <a:r>
              <a:rPr lang="en-US" dirty="0">
                <a:solidFill>
                  <a:srgbClr val="000000"/>
                </a:solidFill>
              </a:rPr>
              <a:t> </a:t>
            </a:r>
          </a:p>
        </p:txBody>
      </p:sp>
    </p:spTree>
    <p:extLst>
      <p:ext uri="{BB962C8B-B14F-4D97-AF65-F5344CB8AC3E}">
        <p14:creationId xmlns:p14="http://schemas.microsoft.com/office/powerpoint/2010/main" val="40556620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11:30-32</a:t>
            </a:r>
            <a:r>
              <a:rPr lang="en-US" sz="3600" u="sng" dirty="0">
                <a:solidFill>
                  <a:schemeClr val="bg1"/>
                </a:solidFill>
                <a:latin typeface="Arial" charset="0"/>
                <a:ea typeface="ＭＳ Ｐゴシック" charset="0"/>
                <a:cs typeface="ＭＳ Ｐゴシック" charset="0"/>
              </a:rPr>
              <a:t> (NIV)</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800" b="1" baseline="30000" dirty="0">
                <a:solidFill>
                  <a:srgbClr val="FFFFFF"/>
                </a:solidFill>
              </a:rPr>
              <a:t>30 </a:t>
            </a:r>
            <a:r>
              <a:rPr lang="en-US" sz="2800" b="1" dirty="0">
                <a:solidFill>
                  <a:srgbClr val="FFFF00"/>
                </a:solidFill>
              </a:rPr>
              <a:t>That is why many among you are weak and sick, and a number of you have fallen asleep</a:t>
            </a:r>
            <a:r>
              <a:rPr lang="en-US" sz="2800" b="1" dirty="0">
                <a:solidFill>
                  <a:srgbClr val="FFFFFF"/>
                </a:solidFill>
              </a:rPr>
              <a:t>.  </a:t>
            </a:r>
            <a:r>
              <a:rPr lang="en-US" sz="2800" b="1" baseline="30000" dirty="0">
                <a:solidFill>
                  <a:srgbClr val="FFFFFF"/>
                </a:solidFill>
              </a:rPr>
              <a:t>31</a:t>
            </a:r>
            <a:r>
              <a:rPr lang="en-US" sz="2800" b="1" dirty="0">
                <a:solidFill>
                  <a:srgbClr val="FFFFFF"/>
                </a:solidFill>
              </a:rPr>
              <a:t>But if we judged ourselves, we would not come under judgment.  </a:t>
            </a:r>
            <a:r>
              <a:rPr lang="en-US" sz="2800" b="1" baseline="30000" dirty="0">
                <a:solidFill>
                  <a:srgbClr val="FFFFFF"/>
                </a:solidFill>
              </a:rPr>
              <a:t>32</a:t>
            </a:r>
            <a:r>
              <a:rPr lang="en-US" sz="2800" b="1" dirty="0">
                <a:solidFill>
                  <a:srgbClr val="FFFFFF"/>
                </a:solidFill>
              </a:rPr>
              <a:t>When we are judged by the Lord, we are being disciplined so that we will not be condemned with the world.  </a:t>
            </a:r>
          </a:p>
        </p:txBody>
      </p:sp>
    </p:spTree>
    <p:extLst>
      <p:ext uri="{BB962C8B-B14F-4D97-AF65-F5344CB8AC3E}">
        <p14:creationId xmlns:p14="http://schemas.microsoft.com/office/powerpoint/2010/main" val="20014418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2800" dirty="0">
                <a:solidFill>
                  <a:srgbClr val="000000"/>
                </a:solidFill>
                <a:effectLst>
                  <a:glow rad="228600">
                    <a:srgbClr val="FFFFFF"/>
                  </a:glow>
                </a:effectLst>
              </a:rPr>
              <a:t>"</a:t>
            </a:r>
            <a:r>
              <a:rPr lang="en-SG" sz="2800" dirty="0">
                <a:solidFill>
                  <a:srgbClr val="000000"/>
                </a:solidFill>
                <a:effectLst>
                  <a:glow rad="228600">
                    <a:srgbClr val="FFFFFF"/>
                  </a:glow>
                </a:effectLst>
              </a:rPr>
              <a:t>If anyone sees his brother commit a sin that does not lead to death, he should pray and God will give him life. I refer to those whose sin does not lead to death. </a:t>
            </a:r>
            <a:r>
              <a:rPr lang="en-SG" sz="2800" dirty="0">
                <a:solidFill>
                  <a:srgbClr val="800000"/>
                </a:solidFill>
                <a:effectLst>
                  <a:glow rad="228600">
                    <a:srgbClr val="FFFFFF"/>
                  </a:glow>
                </a:effectLst>
              </a:rPr>
              <a:t>There is a sin that leads to death. I am not saying that he should pray about that.</a:t>
            </a:r>
            <a:r>
              <a:rPr lang="en-SG" sz="2800" dirty="0">
                <a:solidFill>
                  <a:srgbClr val="000000"/>
                </a:solidFill>
                <a:effectLst>
                  <a:glow rad="228600">
                    <a:srgbClr val="FFFFFF"/>
                  </a:glow>
                </a:effectLst>
              </a:rPr>
              <a:t>  </a:t>
            </a:r>
            <a:r>
              <a:rPr lang="en-SG" sz="2800" baseline="30000" dirty="0">
                <a:solidFill>
                  <a:srgbClr val="000000"/>
                </a:solidFill>
                <a:effectLst>
                  <a:glow rad="228600">
                    <a:srgbClr val="FFFFFF"/>
                  </a:glow>
                </a:effectLst>
              </a:rPr>
              <a:t>17</a:t>
            </a:r>
            <a:r>
              <a:rPr lang="en-SG" sz="2800" dirty="0">
                <a:solidFill>
                  <a:srgbClr val="000000"/>
                </a:solidFill>
                <a:effectLst>
                  <a:glow rad="228600">
                    <a:srgbClr val="FFFFFF"/>
                  </a:glow>
                </a:effectLst>
              </a:rPr>
              <a:t>All wrongdoing is sin, and there is sin that does not lead to death</a:t>
            </a:r>
            <a:r>
              <a:rPr lang="en-US" sz="2800" dirty="0">
                <a:solidFill>
                  <a:srgbClr val="000000"/>
                </a:solidFill>
                <a:effectLst>
                  <a:glow rad="228600">
                    <a:srgbClr val="FFFFFF"/>
                  </a:glow>
                </a:effectLst>
              </a:rPr>
              <a:t>.</a:t>
            </a:r>
            <a:r>
              <a:rPr lang="ru-RU" sz="2800" dirty="0">
                <a:solidFill>
                  <a:srgbClr val="000000"/>
                </a:solidFill>
                <a:effectLst>
                  <a:glow rad="228600">
                    <a:srgbClr val="FFFFFF"/>
                  </a:glow>
                </a:effectLst>
              </a:rPr>
              <a:t>"</a:t>
            </a:r>
            <a:endParaRPr lang="en-US" sz="2800" dirty="0">
              <a:solidFill>
                <a:srgbClr val="000000"/>
              </a:solidFill>
              <a:effectLst>
                <a:glow rad="228600">
                  <a:srgbClr val="FFFFFF"/>
                </a:glow>
              </a:effectLst>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179623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All believers will be clothed with Christ</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righteousness</a:t>
            </a:r>
          </a:p>
        </p:txBody>
      </p:sp>
    </p:spTree>
    <p:extLst>
      <p:ext uri="{BB962C8B-B14F-4D97-AF65-F5344CB8AC3E}">
        <p14:creationId xmlns:p14="http://schemas.microsoft.com/office/powerpoint/2010/main" val="42393824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believers will enjoy heaven</a:t>
            </a:r>
          </a:p>
        </p:txBody>
      </p:sp>
    </p:spTree>
    <p:extLst>
      <p:ext uri="{BB962C8B-B14F-4D97-AF65-F5344CB8AC3E}">
        <p14:creationId xmlns:p14="http://schemas.microsoft.com/office/powerpoint/2010/main" val="1118013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will judge the earth</a:t>
            </a:r>
          </a:p>
        </p:txBody>
      </p:sp>
    </p:spTree>
    <p:extLst>
      <p:ext uri="{BB962C8B-B14F-4D97-AF65-F5344CB8AC3E}">
        <p14:creationId xmlns:p14="http://schemas.microsoft.com/office/powerpoint/2010/main" val="8525850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will reward the faithful</a:t>
            </a: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25139464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Live Towards Your Future!</a:t>
            </a:r>
          </a:p>
        </p:txBody>
      </p:sp>
    </p:spTree>
    <p:extLst>
      <p:ext uri="{BB962C8B-B14F-4D97-AF65-F5344CB8AC3E}">
        <p14:creationId xmlns:p14="http://schemas.microsoft.com/office/powerpoint/2010/main" val="4723552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29002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the gospel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not aiding those who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hinder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gospel</a:t>
            </a: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8982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59024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en-US" sz="28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Outline</a:t>
            </a: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300-301</a:t>
            </a:r>
          </a:p>
        </p:txBody>
      </p:sp>
      <p:sp>
        <p:nvSpPr>
          <p:cNvPr id="20488" name="Text Box 8"/>
          <p:cNvSpPr txBox="1">
            <a:spLocks noChangeArrowheads="1"/>
          </p:cNvSpPr>
          <p:nvPr/>
        </p:nvSpPr>
        <p:spPr bwMode="auto">
          <a:xfrm>
            <a:off x="381000" y="2330450"/>
            <a:ext cx="8382000" cy="954088"/>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I. John </a:t>
            </a:r>
            <a:r>
              <a:rPr kumimoji="0" lang="en-US" altLang="zh-CN"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encourages</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 a woman in both truth and love to prepare her for his later rebuke (1-6).</a:t>
            </a:r>
          </a:p>
        </p:txBody>
      </p:sp>
      <p:sp>
        <p:nvSpPr>
          <p:cNvPr id="20489" name="Text Box 9"/>
          <p:cNvSpPr txBox="1">
            <a:spLocks noChangeArrowheads="1"/>
          </p:cNvSpPr>
          <p:nvPr/>
        </p:nvSpPr>
        <p:spPr bwMode="auto">
          <a:xfrm>
            <a:off x="381000" y="4073525"/>
            <a:ext cx="8382000" cy="955675"/>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2438" marR="0" lvl="0" indent="-452438"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II. John </a:t>
            </a:r>
            <a:r>
              <a:rPr kumimoji="0" lang="en-US" altLang="zh-CN"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warns</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 the woman not to help false teachers to help her see love</a:t>
            </a:r>
            <a:r>
              <a:rPr kumimoji="0" lang="uk-UA"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s limits (7-13).</a:t>
            </a: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71775"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24314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5792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2"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grpSp>
      <p:sp>
        <p:nvSpPr>
          <p:cNvPr id="4" name="Title 3"/>
          <p:cNvSpPr>
            <a:spLocks noGrp="1"/>
          </p:cNvSpPr>
          <p:nvPr>
            <p:ph type="title" idx="4294967295"/>
          </p:nvPr>
        </p:nvSpPr>
        <p:spPr>
          <a:xfrm>
            <a:off x="971600" y="20644"/>
            <a:ext cx="7772400" cy="1680163"/>
          </a:xfrm>
        </p:spPr>
        <p:txBody>
          <a:bodyPr/>
          <a:lstStyle/>
          <a:p>
            <a:r>
              <a:rPr lang="en-US" b="1" dirty="0">
                <a:latin typeface="Arial"/>
                <a:cs typeface="Arial"/>
              </a:rPr>
              <a:t>Well, Charles, when I baptize you</a:t>
            </a:r>
            <a:r>
              <a:rPr lang="is-IS" b="1" dirty="0">
                <a:latin typeface="Arial"/>
                <a:cs typeface="Arial"/>
              </a:rPr>
              <a:t>…</a:t>
            </a:r>
            <a:endParaRPr lang="en-US" b="1" dirty="0">
              <a:latin typeface="Arial"/>
              <a:cs typeface="Arial"/>
            </a:endParaRPr>
          </a:p>
        </p:txBody>
      </p:sp>
    </p:spTree>
    <p:extLst>
      <p:ext uri="{BB962C8B-B14F-4D97-AF65-F5344CB8AC3E}">
        <p14:creationId xmlns:p14="http://schemas.microsoft.com/office/powerpoint/2010/main" val="279897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en-US" b="1" kern="1200" dirty="0">
                <a:latin typeface="Arial"/>
                <a:cs typeface="Arial"/>
              </a:rPr>
              <a:t>Everything that goes under belongs to God.</a:t>
            </a:r>
          </a:p>
        </p:txBody>
      </p:sp>
    </p:spTree>
    <p:extLst>
      <p:ext uri="{BB962C8B-B14F-4D97-AF65-F5344CB8AC3E}">
        <p14:creationId xmlns:p14="http://schemas.microsoft.com/office/powerpoint/2010/main" val="2962574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17255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000000"/>
              </a:solidFill>
              <a:latin typeface="Times New Roman" charset="0"/>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2658" name="Text Box 2"/>
          <p:cNvSpPr txBox="1">
            <a:spLocks noChangeArrowheads="1"/>
          </p:cNvSpPr>
          <p:nvPr/>
        </p:nvSpPr>
        <p:spPr bwMode="auto">
          <a:xfrm>
            <a:off x="395536" y="44624"/>
            <a:ext cx="842493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t>"</a:t>
            </a:r>
            <a:r>
              <a:rPr lang="en-US" dirty="0"/>
              <a:t>He who receives you receives me, and he who receives me receives the one who sent me</a:t>
            </a:r>
            <a:r>
              <a:rPr lang="ru-RU" dirty="0"/>
              <a:t>"</a:t>
            </a:r>
            <a:r>
              <a:rPr lang="en-US" dirty="0"/>
              <a:t>  Matthew 10:40 (NIV)</a:t>
            </a:r>
          </a:p>
        </p:txBody>
      </p:sp>
      <p:sp>
        <p:nvSpPr>
          <p:cNvPr id="582660" name="Text Box 4"/>
          <p:cNvSpPr txBox="1">
            <a:spLocks noChangeArrowheads="1"/>
          </p:cNvSpPr>
          <p:nvPr/>
        </p:nvSpPr>
        <p:spPr bwMode="auto">
          <a:xfrm>
            <a:off x="685800" y="2602647"/>
            <a:ext cx="835069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ru-RU" dirty="0"/>
              <a:t>"</a:t>
            </a:r>
            <a:r>
              <a:rPr lang="en-US" dirty="0"/>
              <a:t>And if anyone gives even a cup of cold water to one of these little ones because he is my disciple, </a:t>
            </a:r>
          </a:p>
        </p:txBody>
      </p:sp>
      <p:sp>
        <p:nvSpPr>
          <p:cNvPr id="582662" name="Text Box 6"/>
          <p:cNvSpPr txBox="1">
            <a:spLocks noChangeArrowheads="1"/>
          </p:cNvSpPr>
          <p:nvPr/>
        </p:nvSpPr>
        <p:spPr bwMode="auto">
          <a:xfrm>
            <a:off x="685800" y="4483224"/>
            <a:ext cx="7924800" cy="1610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I tell you the truth, he will certainly not lose his reward</a:t>
            </a:r>
            <a:r>
              <a:rPr lang="ru-RU" dirty="0"/>
              <a:t>"</a:t>
            </a:r>
            <a:r>
              <a:rPr lang="en-US" dirty="0"/>
              <a:t>            </a:t>
            </a:r>
          </a:p>
        </p:txBody>
      </p:sp>
      <p:sp>
        <p:nvSpPr>
          <p:cNvPr id="582663" name="Text Box 7"/>
          <p:cNvSpPr txBox="1">
            <a:spLocks noChangeArrowheads="1"/>
          </p:cNvSpPr>
          <p:nvPr/>
        </p:nvSpPr>
        <p:spPr bwMode="auto">
          <a:xfrm>
            <a:off x="35496" y="6019800"/>
            <a:ext cx="9132763" cy="838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dirty="0"/>
              <a:t>Matthew 10:42 (NIV)</a:t>
            </a:r>
          </a:p>
        </p:txBody>
      </p:sp>
    </p:spTree>
    <p:extLst>
      <p:ext uri="{BB962C8B-B14F-4D97-AF65-F5344CB8AC3E}">
        <p14:creationId xmlns:p14="http://schemas.microsoft.com/office/powerpoint/2010/main" val="35243264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82663"/>
                                        </p:tgtEl>
                                        <p:attrNameLst>
                                          <p:attrName>style.visibility</p:attrName>
                                        </p:attrNameLst>
                                      </p:cBhvr>
                                      <p:to>
                                        <p:strVal val="visible"/>
                                      </p:to>
                                    </p:set>
                                    <p:animEffect transition="in" filter="dissolve">
                                      <p:cBhvr>
                                        <p:cTn id="7" dur="500"/>
                                        <p:tgtEl>
                                          <p:spTgt spid="582663"/>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582660"/>
                                        </p:tgtEl>
                                        <p:attrNameLst>
                                          <p:attrName>style.visibility</p:attrName>
                                        </p:attrNameLst>
                                      </p:cBhvr>
                                      <p:to>
                                        <p:strVal val="visible"/>
                                      </p:to>
                                    </p:set>
                                    <p:animEffect transition="in" filter="dissolve">
                                      <p:cBhvr>
                                        <p:cTn id="11" dur="75"/>
                                        <p:tgtEl>
                                          <p:spTgt spid="582660"/>
                                        </p:tgtEl>
                                      </p:cBhvr>
                                    </p:animEffect>
                                  </p:childTnLst>
                                </p:cTn>
                              </p:par>
                            </p:childTnLst>
                          </p:cTn>
                        </p:par>
                        <p:par>
                          <p:cTn id="12" fill="hold" nodeType="afterGroup">
                            <p:stCondLst>
                              <p:cond delay="11500"/>
                            </p:stCondLst>
                            <p:childTnLst>
                              <p:par>
                                <p:cTn id="13" presetID="9" presetClass="entr" presetSubtype="0" fill="hold" nodeType="afterEffect">
                                  <p:stCondLst>
                                    <p:cond delay="1000"/>
                                  </p:stCondLst>
                                  <p:childTnLst>
                                    <p:set>
                                      <p:cBhvr>
                                        <p:cTn id="14" dur="1" fill="hold">
                                          <p:stCondLst>
                                            <p:cond delay="0"/>
                                          </p:stCondLst>
                                        </p:cTn>
                                        <p:tgtEl>
                                          <p:spTgt spid="582659"/>
                                        </p:tgtEl>
                                        <p:attrNameLst>
                                          <p:attrName>style.visibility</p:attrName>
                                        </p:attrNameLst>
                                      </p:cBhvr>
                                      <p:to>
                                        <p:strVal val="visible"/>
                                      </p:to>
                                    </p:set>
                                    <p:animEffect transition="in" filter="dissolve">
                                      <p:cBhvr>
                                        <p:cTn id="15" dur="500"/>
                                        <p:tgtEl>
                                          <p:spTgt spid="582659"/>
                                        </p:tgtEl>
                                      </p:cBhvr>
                                    </p:animEffect>
                                  </p:childTnLst>
                                </p:cTn>
                              </p:par>
                            </p:childTnLst>
                          </p:cTn>
                        </p:par>
                        <p:par>
                          <p:cTn id="16" fill="hold" nodeType="afterGroup">
                            <p:stCondLst>
                              <p:cond delay="13000"/>
                            </p:stCondLst>
                            <p:childTnLst>
                              <p:par>
                                <p:cTn id="17" presetID="9" presetClass="entr" presetSubtype="0" fill="hold" grpId="0" nodeType="afterEffect">
                                  <p:stCondLst>
                                    <p:cond delay="2000"/>
                                  </p:stCondLst>
                                  <p:iterate type="lt">
                                    <p:tmPct val="100000"/>
                                  </p:iterate>
                                  <p:childTnLst>
                                    <p:set>
                                      <p:cBhvr>
                                        <p:cTn id="18" dur="1" fill="hold">
                                          <p:stCondLst>
                                            <p:cond delay="0"/>
                                          </p:stCondLst>
                                        </p:cTn>
                                        <p:tgtEl>
                                          <p:spTgt spid="582662"/>
                                        </p:tgtEl>
                                        <p:attrNameLst>
                                          <p:attrName>style.visibility</p:attrName>
                                        </p:attrNameLst>
                                      </p:cBhvr>
                                      <p:to>
                                        <p:strVal val="visible"/>
                                      </p:to>
                                    </p:set>
                                    <p:animEffect transition="in" filter="dissolve">
                                      <p:cBhvr>
                                        <p:cTn id="19" dur="75"/>
                                        <p:tgtEl>
                                          <p:spTgt spid="582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P spid="582662" grpId="0" autoUpdateAnimBg="0"/>
      <p:bldP spid="582663"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8" name="Rectangle 2"/>
          <p:cNvSpPr>
            <a:spLocks noChangeArrowheads="1"/>
          </p:cNvSpPr>
          <p:nvPr/>
        </p:nvSpPr>
        <p:spPr bwMode="auto">
          <a:xfrm>
            <a:off x="228600" y="1355725"/>
            <a:ext cx="4953000" cy="5632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defTabSz="457200" eaLnBrk="0" hangingPunct="0"/>
            <a:r>
              <a:rPr lang="en-US" sz="4000" b="1">
                <a:solidFill>
                  <a:srgbClr val="FFFFFF"/>
                </a:solidFill>
                <a:effectLst>
                  <a:glow rad="152400">
                    <a:srgbClr val="000000"/>
                  </a:glow>
                </a:effectLst>
                <a:latin typeface="Arial"/>
                <a:ea typeface="ＭＳ Ｐゴシック" pitchFamily="-108" charset="-128"/>
                <a:cs typeface="Arial"/>
              </a:rPr>
              <a:t>"In the same way, the Lord has commanded that those who preach the gospel should receive their living from the gospel."                                   </a:t>
            </a:r>
          </a:p>
          <a:p>
            <a:pPr defTabSz="457200" eaLnBrk="0" hangingPunct="0"/>
            <a:endParaRPr lang="en-US" sz="3200" b="1">
              <a:solidFill>
                <a:srgbClr val="FFFFFF"/>
              </a:solidFill>
              <a:effectLst>
                <a:glow rad="152400">
                  <a:srgbClr val="000000"/>
                </a:glow>
              </a:effectLst>
              <a:latin typeface="Arial"/>
              <a:ea typeface="ＭＳ Ｐゴシック" pitchFamily="-108" charset="-128"/>
              <a:cs typeface="Arial"/>
            </a:endParaRPr>
          </a:p>
          <a:p>
            <a:pPr defTabSz="457200" eaLnBrk="0" hangingPunct="0"/>
            <a:r>
              <a:rPr lang="en-US" sz="3200" b="1">
                <a:solidFill>
                  <a:srgbClr val="FFFFFF"/>
                </a:solidFill>
                <a:effectLst>
                  <a:glow rad="152400">
                    <a:srgbClr val="000000"/>
                  </a:glow>
                </a:effectLst>
                <a:latin typeface="Arial"/>
                <a:ea typeface="ＭＳ Ｐゴシック" pitchFamily="-108" charset="-128"/>
                <a:cs typeface="Arial"/>
              </a:rPr>
              <a:t>1 Corinthians 9:14 (NIV)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6" name="Rectangle 1028"/>
          <p:cNvSpPr>
            <a:spLocks noChangeArrowheads="1"/>
          </p:cNvSpPr>
          <p:nvPr/>
        </p:nvSpPr>
        <p:spPr bwMode="auto">
          <a:xfrm>
            <a:off x="228600" y="692697"/>
            <a:ext cx="5279504" cy="50405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defTabSz="457200" eaLnBrk="0" hangingPunct="0"/>
            <a:r>
              <a:rPr lang="en-US" sz="4000" b="1">
                <a:solidFill>
                  <a:srgbClr val="FFFFFF"/>
                </a:solidFill>
                <a:effectLst>
                  <a:glow rad="152400">
                    <a:srgbClr val="000000"/>
                  </a:glow>
                </a:effectLst>
                <a:latin typeface="Arial"/>
                <a:ea typeface="ＭＳ Ｐゴシック" pitchFamily="-108" charset="-128"/>
                <a:cs typeface="Arial"/>
              </a:rPr>
              <a:t>"Anyone who receives instruction in the word must share all good things with his instructor." </a:t>
            </a:r>
          </a:p>
          <a:p>
            <a:pPr defTabSz="457200" eaLnBrk="0" hangingPunct="0"/>
            <a:endParaRPr lang="en-US" sz="3600" b="1">
              <a:solidFill>
                <a:srgbClr val="FFFFFF"/>
              </a:solidFill>
              <a:effectLst>
                <a:glow rad="152400">
                  <a:srgbClr val="000000"/>
                </a:glow>
              </a:effectLst>
              <a:latin typeface="Arial"/>
              <a:ea typeface="ＭＳ Ｐゴシック" pitchFamily="-108" charset="-128"/>
              <a:cs typeface="Arial"/>
            </a:endParaRPr>
          </a:p>
          <a:p>
            <a:pPr defTabSz="457200" eaLnBrk="0" hangingPunct="0"/>
            <a:r>
              <a:rPr lang="en-US" sz="3600" b="1">
                <a:solidFill>
                  <a:srgbClr val="FFFFFF"/>
                </a:solidFill>
                <a:effectLst>
                  <a:glow rad="152400">
                    <a:srgbClr val="000000"/>
                  </a:glow>
                </a:effectLst>
                <a:latin typeface="Arial"/>
                <a:ea typeface="ＭＳ Ｐゴシック" pitchFamily="-108" charset="-128"/>
                <a:cs typeface="Arial"/>
              </a:rPr>
              <a:t>Galatians 6:6 (NIV) </a:t>
            </a:r>
            <a:endParaRPr lang="en-US" sz="4000" b="1">
              <a:solidFill>
                <a:srgbClr val="FFFFFF"/>
              </a:solidFill>
              <a:effectLst>
                <a:glow rad="152400">
                  <a:srgbClr val="000000"/>
                </a:glow>
              </a:effectLst>
              <a:latin typeface="Arial"/>
              <a:ea typeface="ＭＳ Ｐゴシック" pitchFamily="-108" charset="-128"/>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0"/>
            <a:ext cx="901256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4" name="Text Box 2"/>
          <p:cNvSpPr txBox="1">
            <a:spLocks noChangeArrowheads="1"/>
          </p:cNvSpPr>
          <p:nvPr/>
        </p:nvSpPr>
        <p:spPr bwMode="auto">
          <a:xfrm>
            <a:off x="685800" y="76200"/>
            <a:ext cx="7924800" cy="52250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"Surely you remember, brothers, our toil and hardship; we worked night and day in order not to be a burden to anyone while we preached the gospel of God to you."</a:t>
            </a:r>
          </a:p>
          <a:p>
            <a:endParaRPr lang="en-US"/>
          </a:p>
          <a:p>
            <a:r>
              <a:rPr lang="en-US" sz="3600"/>
              <a:t>1 Thessalonians 2:9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2478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"The share of the man who stayed with the supplies is to be the same as that of him who went down to the battle. All will share alike."  </a:t>
            </a:r>
          </a:p>
          <a:p>
            <a:endParaRPr lang="en-US" sz="3200"/>
          </a:p>
          <a:p>
            <a:r>
              <a:rPr lang="en-US" sz="3200"/>
              <a:t>1 Samuel 30:24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4734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Text Box 2"/>
          <p:cNvSpPr txBox="1">
            <a:spLocks noChangeArrowheads="1"/>
          </p:cNvSpPr>
          <p:nvPr/>
        </p:nvSpPr>
        <p:spPr bwMode="auto">
          <a:xfrm>
            <a:off x="1115616" y="2909888"/>
            <a:ext cx="6351984" cy="378565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"Not that I am looking for a gift, but I am looking for what may be credited to your account." </a:t>
            </a:r>
          </a:p>
          <a:p>
            <a:endParaRPr lang="en-US" sz="3600"/>
          </a:p>
          <a:p>
            <a:r>
              <a:rPr lang="en-US" sz="3600"/>
              <a:t>Philippians 4:17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314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"God is not unjust; he will not forget your work and the love you have shown him as you have helped his people and continue to help them."  			</a:t>
            </a:r>
          </a:p>
        </p:txBody>
      </p:sp>
      <p:sp>
        <p:nvSpPr>
          <p:cNvPr id="615429" name="Text Box 1029"/>
          <p:cNvSpPr txBox="1">
            <a:spLocks noChangeArrowheads="1"/>
          </p:cNvSpPr>
          <p:nvPr/>
        </p:nvSpPr>
        <p:spPr bwMode="auto">
          <a:xfrm>
            <a:off x="4067944" y="5334000"/>
            <a:ext cx="4695056" cy="687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sz="3600"/>
              <a:t>Hebrews 6:10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575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771800" y="472542"/>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625850" y="1406525"/>
            <a:ext cx="1852613" cy="955675"/>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宋体" charset="0"/>
                <a:cs typeface="宋体" charset="0"/>
              </a:rPr>
              <a:t>Key Word</a:t>
            </a:r>
            <a:endPar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rPr>
              <a:t>Limits</a:t>
            </a:r>
          </a:p>
        </p:txBody>
      </p:sp>
      <p:sp>
        <p:nvSpPr>
          <p:cNvPr id="10301" name="Text Box 61"/>
          <p:cNvSpPr txBox="1">
            <a:spLocks noChangeArrowheads="1"/>
          </p:cNvSpPr>
          <p:nvPr/>
        </p:nvSpPr>
        <p:spPr bwMode="auto">
          <a:xfrm>
            <a:off x="304800" y="2895600"/>
            <a:ext cx="8534400" cy="309086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宋体" charset="0"/>
                <a:cs typeface="宋体" charset="0"/>
              </a:rPr>
              <a:t>Key Verse</a:t>
            </a:r>
            <a:endPar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Anyone who runs ahead and does not continue in the teaching of Christ does not have God;  whoever continues in the teaching has both the Father and the Son.  If anyone comes to you and does not bring this teaching, do not take him into your home or welcome him</a:t>
            </a: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(2 John 9-10 NIV).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96366"/>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449995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Summary Statement</a:t>
            </a: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50180" name="Text Box 4"/>
          <p:cNvSpPr txBox="1">
            <a:spLocks noChangeArrowheads="1"/>
          </p:cNvSpPr>
          <p:nvPr/>
        </p:nvSpPr>
        <p:spPr bwMode="auto">
          <a:xfrm>
            <a:off x="1835150" y="1484313"/>
            <a:ext cx="5545138" cy="452437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3200" b="1">
                <a:solidFill>
                  <a:srgbClr val="FFFFFF"/>
                </a:solidFill>
                <a:latin typeface="Arial" charset="0"/>
                <a:ea typeface="宋体" charset="0"/>
                <a:cs typeface="宋体" charset="0"/>
              </a:rPr>
              <a:t>John exhorts </a:t>
            </a:r>
            <a:r>
              <a:rPr lang="en-US" altLang="zh-CN" sz="3200" b="1" i="1">
                <a:solidFill>
                  <a:srgbClr val="FFFF00"/>
                </a:solidFill>
                <a:latin typeface="Arial" charset="0"/>
                <a:ea typeface="宋体" charset="0"/>
                <a:cs typeface="宋体" charset="0"/>
              </a:rPr>
              <a:t>limits to love</a:t>
            </a:r>
            <a:r>
              <a:rPr lang="en-US" altLang="zh-CN" sz="3200" b="1">
                <a:solidFill>
                  <a:srgbClr val="FFFFFF"/>
                </a:solidFill>
                <a:latin typeface="Arial" charset="0"/>
                <a:ea typeface="宋体" charset="0"/>
                <a:cs typeface="宋体" charset="0"/>
              </a:rPr>
              <a:t> for a Christian woman and her children who show hospitality to missionaries but need warning not to extend the same to false teachers to warn against </a:t>
            </a:r>
            <a:r>
              <a:rPr lang="en-US" altLang="zh-CN" sz="3200" b="1" i="1">
                <a:solidFill>
                  <a:srgbClr val="FFFFFF"/>
                </a:solidFill>
                <a:latin typeface="Arial" charset="0"/>
                <a:ea typeface="宋体" charset="0"/>
                <a:cs typeface="宋体" charset="0"/>
              </a:rPr>
              <a:t>aiding the spread of destructive heresies.</a:t>
            </a:r>
            <a:r>
              <a:rPr lang="en-US" altLang="zh-CN" sz="3200" b="1">
                <a:solidFill>
                  <a:srgbClr val="FFFFFF"/>
                </a:solidFill>
                <a:latin typeface="Arial"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0992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9475" y="0"/>
            <a:ext cx="10023475" cy="370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2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75325" y="2298700"/>
            <a:ext cx="326707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018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52400">
                    <a:srgbClr val="000000"/>
                  </a:glow>
                </a:effectLst>
              </a:rPr>
              <a:t>Thesis: The earth must be destroyed due to man not taking care of the environment!</a:t>
            </a:r>
            <a:endParaRPr lang="en-US" sz="36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197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9120188"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en-US" sz="4000" b="1" kern="1200" dirty="0">
                <a:effectLst>
                  <a:glow rad="152400">
                    <a:schemeClr val="tx1"/>
                  </a:glow>
                </a:effectLst>
              </a:rPr>
              <a:t>Atheist Producer Darren </a:t>
            </a:r>
            <a:r>
              <a:rPr lang="en-US" sz="4000" b="1" kern="1200" dirty="0" err="1">
                <a:effectLst>
                  <a:glow rad="152400">
                    <a:schemeClr val="tx1"/>
                  </a:glow>
                </a:effectLst>
              </a:rPr>
              <a:t>Aronofsky</a:t>
            </a:r>
            <a:endParaRPr lang="en-US" sz="4000" b="1" kern="1200" dirty="0">
              <a:effectLst>
                <a:glow rad="152400">
                  <a:schemeClr val="tx1"/>
                </a:glow>
              </a:effectLst>
            </a:endParaRPr>
          </a:p>
        </p:txBody>
      </p:sp>
      <p:pic>
        <p:nvPicPr>
          <p:cNvPr id="214019"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52400">
                    <a:srgbClr val="000000"/>
                  </a:glow>
                </a:effectLst>
              </a:rPr>
              <a:t>"</a:t>
            </a:r>
            <a:r>
              <a:rPr lang="en-US" sz="4000" b="1" dirty="0">
                <a:solidFill>
                  <a:srgbClr val="FFFFFF"/>
                </a:solidFill>
                <a:effectLst>
                  <a:glow rad="152400">
                    <a:srgbClr val="000000"/>
                  </a:glow>
                </a:effectLst>
              </a:rPr>
              <a:t>least biblical biblical film ever made.</a:t>
            </a:r>
            <a:r>
              <a:rPr lang="ru-RU" sz="4000" b="1" dirty="0">
                <a:solidFill>
                  <a:srgbClr val="FFFFFF"/>
                </a:solidFill>
                <a:effectLst>
                  <a:glow rad="152400">
                    <a:srgbClr val="000000"/>
                  </a:glow>
                </a:effectLst>
              </a:rPr>
              <a:t>"</a:t>
            </a:r>
            <a:endParaRPr lang="en-US" sz="4000" b="1" dirty="0">
              <a:solidFill>
                <a:srgbClr val="FFFFFF"/>
              </a:solidFill>
              <a:effectLst>
                <a:glow rad="152400">
                  <a:srgbClr val="000000"/>
                </a:glow>
              </a:effectLst>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5950" y="1479550"/>
            <a:ext cx="77089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52400">
                    <a:srgbClr val="000000"/>
                  </a:glow>
                </a:effectLst>
              </a:rPr>
              <a:t>Should Christians see it?</a:t>
            </a:r>
            <a:endParaRPr lang="en-US"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606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762000"/>
          </a:xfrm>
        </p:spPr>
        <p:txBody>
          <a:bodyPr/>
          <a:lstStyle/>
          <a:p>
            <a:pPr eaLnBrk="1" hangingPunct="1">
              <a:defRPr/>
            </a:pPr>
            <a:r>
              <a:rPr lang="en-US" b="1" dirty="0">
                <a:solidFill>
                  <a:srgbClr val="FFFFFF"/>
                </a:solidFill>
                <a:latin typeface="Arial" charset="0"/>
                <a:ea typeface="ＭＳ Ｐゴシック" charset="0"/>
                <a:cs typeface="Arial" charset="0"/>
              </a:rPr>
              <a:t>Praise of </a:t>
            </a:r>
            <a:r>
              <a:rPr lang="ru-RU" b="1" dirty="0">
                <a:solidFill>
                  <a:srgbClr val="FFFFFF"/>
                </a:solidFill>
                <a:latin typeface="Arial" charset="0"/>
                <a:ea typeface="ＭＳ Ｐゴシック" charset="0"/>
                <a:cs typeface="Arial" charset="0"/>
              </a:rPr>
              <a:t>"</a:t>
            </a:r>
            <a:r>
              <a:rPr lang="en-US" b="1" dirty="0">
                <a:solidFill>
                  <a:srgbClr val="FFFFFF"/>
                </a:solidFill>
                <a:latin typeface="Arial" charset="0"/>
                <a:ea typeface="ＭＳ Ｐゴシック" charset="0"/>
                <a:cs typeface="Arial" charset="0"/>
              </a:rPr>
              <a:t>Noah</a:t>
            </a:r>
            <a:r>
              <a:rPr lang="ru-RU" b="1" dirty="0">
                <a:solidFill>
                  <a:srgbClr val="FFFFFF"/>
                </a:solidFill>
                <a:latin typeface="Arial" charset="0"/>
                <a:ea typeface="ＭＳ Ｐゴシック" charset="0"/>
                <a:cs typeface="Arial" charset="0"/>
              </a:rPr>
              <a: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00"/>
                </a:solidFill>
                <a:effectLst/>
                <a:latin typeface="Arial" charset="0"/>
                <a:cs typeface="Times New Roman" charset="0"/>
              </a:rPr>
              <a:t>Focus on the Family</a:t>
            </a:r>
            <a:r>
              <a:rPr lang="en-US" sz="2800" b="1" dirty="0">
                <a:solidFill>
                  <a:srgbClr val="FFFFFF"/>
                </a:solidFill>
                <a:effectLst/>
                <a:latin typeface="Arial" charset="0"/>
                <a:cs typeface="Times New Roman" charset="0"/>
              </a:rPr>
              <a:t> president Jim Daly stated that: </a:t>
            </a:r>
            <a:r>
              <a:rPr lang="ru-RU"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[Noah] is a creative interpretation of the scriptural account that allows us to </a:t>
            </a:r>
            <a:r>
              <a:rPr lang="en-US" sz="2800" b="1" dirty="0">
                <a:solidFill>
                  <a:srgbClr val="FFFF00"/>
                </a:solidFill>
                <a:effectLst/>
                <a:latin typeface="Arial" charset="0"/>
                <a:cs typeface="Times New Roman" charset="0"/>
              </a:rPr>
              <a:t>imagine the deep struggles Noah may have wrestled with</a:t>
            </a:r>
            <a:r>
              <a:rPr lang="en-US" sz="2800" b="1" dirty="0">
                <a:solidFill>
                  <a:srgbClr val="FFFFFF"/>
                </a:solidFill>
                <a:effectLst/>
                <a:latin typeface="Arial" charset="0"/>
                <a:cs typeface="Times New Roman" charset="0"/>
              </a:rPr>
              <a:t> as he answered God</a:t>
            </a:r>
            <a:r>
              <a:rPr lang="uk-UA"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s call on his life. This cinematic vision of Noah</a:t>
            </a:r>
            <a:r>
              <a:rPr lang="uk-UA"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s story </a:t>
            </a:r>
            <a:r>
              <a:rPr lang="en-US" sz="2800" b="1" dirty="0">
                <a:solidFill>
                  <a:srgbClr val="FFFF00"/>
                </a:solidFill>
                <a:effectLst/>
                <a:latin typeface="Arial" charset="0"/>
                <a:cs typeface="Times New Roman" charset="0"/>
              </a:rPr>
              <a:t>gives Christians a great opportunity to engage our culture with the biblical Noah</a:t>
            </a:r>
            <a:r>
              <a:rPr lang="en-US" sz="2800" b="1" dirty="0">
                <a:solidFill>
                  <a:srgbClr val="FFFFFF"/>
                </a:solidFill>
                <a:effectLst/>
                <a:latin typeface="Arial" charset="0"/>
                <a:cs typeface="Times New Roman" charset="0"/>
              </a:rPr>
              <a:t>, and to have conversations with friends and family about matters of eternal significance.</a:t>
            </a:r>
            <a:r>
              <a:rPr lang="ru-RU" sz="2800" b="1" dirty="0">
                <a:solidFill>
                  <a:srgbClr val="FFFFFF"/>
                </a:solidFill>
                <a:effectLst/>
                <a:latin typeface="Arial" charset="0"/>
                <a:cs typeface="Times New Roman" charset="0"/>
              </a:rPr>
              <a:t>"</a:t>
            </a:r>
            <a:endParaRPr lang="en-US" sz="2800" b="1" dirty="0">
              <a:solidFill>
                <a:srgbClr val="FFFFFF"/>
              </a:solidFill>
              <a:effectLst/>
              <a:latin typeface="Arial"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defRPr/>
            </a:pPr>
            <a:r>
              <a:rPr lang="en-US" sz="1200" dirty="0"/>
              <a:t>https://</a:t>
            </a:r>
            <a:r>
              <a:rPr lang="en-US" sz="1200" dirty="0" err="1"/>
              <a:t>en.wikipedia.org</a:t>
            </a:r>
            <a:r>
              <a:rPr lang="en-US" sz="1200" dirty="0"/>
              <a:t>/wiki/Noah_%282014_film%29#Test_screenings</a:t>
            </a:r>
            <a:endParaRPr lang="en-US" altLang="zh-CN" sz="1200" dirty="0"/>
          </a:p>
        </p:txBody>
      </p:sp>
      <p:pic>
        <p:nvPicPr>
          <p:cNvPr id="21811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2954338" cy="444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7686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0"/>
            <a:ext cx="7772400" cy="762000"/>
          </a:xfrm>
        </p:spPr>
        <p:txBody>
          <a:bodyPr/>
          <a:lstStyle/>
          <a:p>
            <a:pPr eaLnBrk="1" hangingPunct="1">
              <a:defRPr/>
            </a:pPr>
            <a:r>
              <a:rPr lang="en-US" b="1" dirty="0">
                <a:solidFill>
                  <a:srgbClr val="FFFFFF"/>
                </a:solidFill>
                <a:latin typeface="Arial" charset="0"/>
                <a:ea typeface="ＭＳ Ｐゴシック" charset="0"/>
                <a:cs typeface="Arial" charset="0"/>
              </a:rPr>
              <a:t>Criticism of </a:t>
            </a:r>
            <a:r>
              <a:rPr lang="ru-RU" b="1" dirty="0">
                <a:solidFill>
                  <a:srgbClr val="FFFFFF"/>
                </a:solidFill>
                <a:latin typeface="Arial" charset="0"/>
                <a:ea typeface="ＭＳ Ｐゴシック" charset="0"/>
                <a:cs typeface="Arial" charset="0"/>
              </a:rPr>
              <a:t>"</a:t>
            </a:r>
            <a:r>
              <a:rPr lang="en-US" b="1" dirty="0">
                <a:solidFill>
                  <a:srgbClr val="FFFFFF"/>
                </a:solidFill>
                <a:latin typeface="Arial" charset="0"/>
                <a:ea typeface="ＭＳ Ｐゴシック" charset="0"/>
                <a:cs typeface="Arial" charset="0"/>
              </a:rPr>
              <a:t>Noah</a:t>
            </a:r>
            <a:r>
              <a:rPr lang="ru-RU" b="1" dirty="0">
                <a:solidFill>
                  <a:srgbClr val="FFFFFF"/>
                </a:solidFill>
                <a:latin typeface="Arial" charset="0"/>
                <a:ea typeface="ＭＳ Ｐゴシック" charset="0"/>
                <a:cs typeface="Arial" charset="0"/>
              </a:rPr>
              <a:t>"</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defRPr/>
            </a:pP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FF"/>
                </a:solidFill>
                <a:effectLst>
                  <a:glow rad="254000">
                    <a:srgbClr val="000000"/>
                  </a:glow>
                </a:effectLst>
                <a:latin typeface="Arial" charset="0"/>
                <a:cs typeface="Times New Roman" charset="0"/>
              </a:rPr>
              <a:t>Ken Ham (Answers in Genesis):</a:t>
            </a:r>
          </a:p>
          <a:p>
            <a:pPr>
              <a:lnSpc>
                <a:spcPct val="90000"/>
              </a:lnSpc>
              <a:spcBef>
                <a:spcPct val="20000"/>
              </a:spcBef>
              <a:buClr>
                <a:srgbClr val="FFFF66"/>
              </a:buClr>
              <a:buFont typeface="Wingdings" charset="0"/>
              <a:buNone/>
              <a:defRPr/>
            </a:pPr>
            <a:r>
              <a:rPr lang="ru-RU"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Also, while the extreme wickedness of man was depicted, the real sin displayed in the film was the people</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destruction of the earth. Lost within the film</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extreme environmentalist message is that the actual sins of the </a:t>
            </a:r>
            <a:r>
              <a:rPr lang="en-US" sz="2800" b="1" dirty="0" err="1">
                <a:solidFill>
                  <a:srgbClr val="FFFFFF"/>
                </a:solidFill>
                <a:effectLst>
                  <a:glow rad="254000">
                    <a:srgbClr val="000000"/>
                  </a:glow>
                </a:effectLst>
                <a:latin typeface="Arial" charset="0"/>
                <a:cs typeface="Times New Roman" charset="0"/>
              </a:rPr>
              <a:t>preflood</a:t>
            </a:r>
            <a:r>
              <a:rPr lang="en-US" sz="2800" b="1" dirty="0">
                <a:solidFill>
                  <a:srgbClr val="FFFFFF"/>
                </a:solidFill>
                <a:effectLst>
                  <a:glow rad="254000">
                    <a:srgbClr val="000000"/>
                  </a:glow>
                </a:effectLst>
                <a:latin typeface="Arial" charset="0"/>
                <a:cs typeface="Times New Roman" charset="0"/>
              </a:rPr>
              <a:t> people were rebellion against God and man</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inhumanity to man.</a:t>
            </a:r>
            <a:r>
              <a:rPr lang="ru-RU" sz="2800" b="1" dirty="0">
                <a:solidFill>
                  <a:srgbClr val="FFFFFF"/>
                </a:solidFill>
                <a:effectLst>
                  <a:glow rad="254000">
                    <a:srgbClr val="000000"/>
                  </a:glow>
                </a:effectLst>
                <a:latin typeface="Arial" charset="0"/>
                <a:cs typeface="Times New Roman" charset="0"/>
              </a:rPr>
              <a:t>"</a:t>
            </a:r>
            <a:endParaRPr lang="en-US" sz="2800" b="1" dirty="0">
              <a:solidFill>
                <a:srgbClr val="FFFFFF"/>
              </a:solidFill>
              <a:effectLst>
                <a:glow rad="254000">
                  <a:srgbClr val="000000"/>
                </a:glow>
              </a:effectLst>
              <a:latin typeface="Arial" charset="0"/>
              <a:cs typeface="Times New Roman" charset="0"/>
            </a:endParaRPr>
          </a:p>
        </p:txBody>
      </p:sp>
      <p:pic>
        <p:nvPicPr>
          <p:cNvPr id="2201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34100" y="1079500"/>
            <a:ext cx="2984500"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en-US" b="1">
                <a:latin typeface="Arial" charset="0"/>
                <a:ea typeface="ＭＳ Ｐゴシック" charset="0"/>
                <a:cs typeface="Arial" charset="0"/>
              </a:rPr>
              <a:t>How do Christians aid heresy?</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en-US" b="1" dirty="0">
                <a:latin typeface="Arial" charset="0"/>
                <a:ea typeface="ＭＳ Ｐゴシック" charset="0"/>
                <a:cs typeface="Arial" charset="0"/>
              </a:rPr>
              <a:t>Encouraging itinerate heretics</a:t>
            </a:r>
          </a:p>
          <a:p>
            <a:pPr eaLnBrk="1" hangingPunct="1"/>
            <a:r>
              <a:rPr lang="en-US" b="1" dirty="0">
                <a:latin typeface="Arial" charset="0"/>
                <a:ea typeface="ＭＳ Ｐゴシック" charset="0"/>
                <a:cs typeface="Arial" charset="0"/>
              </a:rPr>
              <a:t>Giving money to cults (YouTube preachers, etc.)</a:t>
            </a:r>
          </a:p>
          <a:p>
            <a:pPr eaLnBrk="1" hangingPunct="1"/>
            <a:r>
              <a:rPr lang="en-US" b="1" dirty="0">
                <a:latin typeface="Arial" charset="0"/>
                <a:ea typeface="ＭＳ Ｐゴシック" charset="0"/>
                <a:cs typeface="Arial" charset="0"/>
              </a:rPr>
              <a:t>Buying heretical books</a:t>
            </a:r>
          </a:p>
          <a:p>
            <a:pPr eaLnBrk="1" hangingPunct="1"/>
            <a:r>
              <a:rPr lang="en-US" b="1" dirty="0">
                <a:latin typeface="Arial" charset="0"/>
                <a:ea typeface="ＭＳ Ｐゴシック" charset="0"/>
                <a:cs typeface="Arial" charset="0"/>
              </a:rPr>
              <a:t>Attending movies that violate Scripture</a:t>
            </a:r>
          </a:p>
          <a:p>
            <a:pPr eaLnBrk="1" hangingPunct="1"/>
            <a:r>
              <a:rPr lang="en-US" b="1" dirty="0">
                <a:latin typeface="Arial" charset="0"/>
                <a:ea typeface="ＭＳ Ｐゴシック" charset="0"/>
                <a:cs typeface="Arial" charset="0"/>
              </a:rPr>
              <a:t>Accepting literature from false evangelists</a:t>
            </a: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What Does All This Mean?</a:t>
            </a: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403225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宋体" charset="0"/>
                <a:cs typeface="宋体" charset="0"/>
              </a:rPr>
              <a:t>You are a watchtower!</a:t>
            </a:r>
          </a:p>
          <a:p>
            <a:pPr algn="ctr" eaLnBrk="1" hangingPunct="1"/>
            <a:endParaRPr lang="en-US" altLang="zh-CN" sz="3200" b="1" dirty="0">
              <a:solidFill>
                <a:srgbClr val="FFFFFF"/>
              </a:solidFill>
              <a:latin typeface="Arial" charset="0"/>
              <a:ea typeface="宋体" charset="0"/>
              <a:cs typeface="宋体" charset="0"/>
            </a:endParaRPr>
          </a:p>
          <a:p>
            <a:pPr algn="ctr" eaLnBrk="1" hangingPunct="1"/>
            <a:r>
              <a:rPr lang="en-US" altLang="zh-CN" sz="3200" b="1" dirty="0">
                <a:solidFill>
                  <a:srgbClr val="FFFFFF"/>
                </a:solidFill>
                <a:latin typeface="Arial" charset="0"/>
                <a:ea typeface="宋体" charset="0"/>
                <a:cs typeface="宋体" charset="0"/>
              </a:rPr>
              <a:t>Don</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t contribute to or encourage in any way Buddhism, Islam, Hinduism, Mormonism, Jehovah</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s Witnesses or any other false religion.</a:t>
            </a:r>
            <a:r>
              <a:rPr lang="en-US" altLang="zh-CN" sz="3200" dirty="0">
                <a:solidFill>
                  <a:srgbClr val="FFFFFF"/>
                </a:solidFill>
                <a:latin typeface="Arial" charset="0"/>
                <a:ea typeface="宋体" charset="0"/>
                <a:cs typeface="宋体" charset="0"/>
              </a:rPr>
              <a:t> </a:t>
            </a:r>
            <a:endParaRPr lang="en-US" sz="3200" dirty="0">
              <a:solidFill>
                <a:srgbClr val="FFFFFF"/>
              </a:solidFill>
              <a:latin typeface="Arial"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54781284"/>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8443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2"/>
          <p:cNvSpPr>
            <a:spLocks noGrp="1" noChangeArrowheads="1"/>
          </p:cNvSpPr>
          <p:nvPr>
            <p:ph type="title" idx="4294967295"/>
          </p:nvPr>
        </p:nvSpPr>
        <p:spPr>
          <a:xfrm>
            <a:off x="3200400" y="228600"/>
            <a:ext cx="2743200"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Title</a:t>
            </a:r>
          </a:p>
        </p:txBody>
      </p:sp>
      <p:sp>
        <p:nvSpPr>
          <p:cNvPr id="185346" name="Text Box 4"/>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298</a:t>
            </a:r>
          </a:p>
        </p:txBody>
      </p:sp>
      <p:sp>
        <p:nvSpPr>
          <p:cNvPr id="185347" name="Text Box 6"/>
          <p:cNvSpPr txBox="1">
            <a:spLocks noChangeArrowheads="1"/>
          </p:cNvSpPr>
          <p:nvPr/>
        </p:nvSpPr>
        <p:spPr bwMode="auto">
          <a:xfrm>
            <a:off x="1676400" y="1592263"/>
            <a:ext cx="5791200" cy="4000500"/>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The Greek title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en-US" altLang="zh-CN" sz="3200" b="1" i="1" u="none" strike="noStrike" kern="1200" cap="none" spc="0" normalizeH="0" baseline="0" noProof="0" dirty="0">
                <a:ln>
                  <a:noFill/>
                </a:ln>
                <a:solidFill>
                  <a:srgbClr val="FFFFFF"/>
                </a:solidFill>
                <a:effectLst/>
                <a:uLnTx/>
                <a:uFillTx/>
                <a:latin typeface="Arial" charset="0"/>
                <a:ea typeface="宋体" charset="0"/>
                <a:cs typeface="宋体" charset="0"/>
              </a:rPr>
              <a:t>Second of John</a:t>
            </a: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 follows the standard practice of naming the General Epistles after their authors and distinguishes this epistle from John</a:t>
            </a:r>
            <a:r>
              <a:rPr kumimoji="0" lang="uk-UA"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s two others </a:t>
            </a:r>
          </a:p>
        </p:txBody>
      </p:sp>
      <p:pic>
        <p:nvPicPr>
          <p:cNvPr id="185348" name="Picture 1" descr="check box on whit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1188" y="260350"/>
            <a:ext cx="2063750" cy="168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3B168FBF-54A3-F53E-C36B-369C927EA9DA}"/>
              </a:ext>
            </a:extLst>
          </p:cNvPr>
          <p:cNvPicPr>
            <a:picLocks noChangeAspect="1"/>
          </p:cNvPicPr>
          <p:nvPr/>
        </p:nvPicPr>
        <p:blipFill>
          <a:blip r:embed="rId5"/>
          <a:stretch>
            <a:fillRect/>
          </a:stretch>
        </p:blipFill>
        <p:spPr>
          <a:xfrm>
            <a:off x="2082428" y="2217812"/>
            <a:ext cx="1841500" cy="419100"/>
          </a:xfrm>
          <a:prstGeom prst="rect">
            <a:avLst/>
          </a:prstGeom>
        </p:spPr>
      </p:pic>
    </p:spTree>
  </p:cSld>
  <p:clrMapOvr>
    <a:overrideClrMapping bg1="dk2" tx1="lt1" bg2="dk1" tx2="lt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Authorship</a:t>
            </a:r>
          </a:p>
        </p:txBody>
      </p:sp>
      <p:sp>
        <p:nvSpPr>
          <p:cNvPr id="187394" name="Text Box 4"/>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a:t>
            </a:r>
          </a:p>
        </p:txBody>
      </p:sp>
      <p:sp>
        <p:nvSpPr>
          <p:cNvPr id="12294" name="Text Box 6"/>
          <p:cNvSpPr txBox="1">
            <a:spLocks noChangeArrowheads="1"/>
          </p:cNvSpPr>
          <p:nvPr/>
        </p:nvSpPr>
        <p:spPr bwMode="auto">
          <a:xfrm>
            <a:off x="304800" y="914400"/>
            <a:ext cx="4113213" cy="4419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600" b="1" u="sng">
                <a:latin typeface="Arial" charset="0"/>
                <a:ea typeface="宋体" charset="0"/>
                <a:cs typeface="宋体" charset="0"/>
              </a:rPr>
              <a:t>External Evidence</a:t>
            </a:r>
          </a:p>
          <a:p>
            <a:pPr algn="ctr" eaLnBrk="1" hangingPunct="1">
              <a:buFont typeface="Wingdings" charset="0"/>
              <a:buNone/>
            </a:pPr>
            <a:r>
              <a:rPr lang="en-US" altLang="zh-CN" sz="2600" b="1">
                <a:latin typeface="Arial" charset="0"/>
                <a:ea typeface="宋体" charset="0"/>
                <a:cs typeface="宋体" charset="0"/>
              </a:rPr>
              <a:t>Church tradition has long viewed this epistle as from the pen of the Apostle John.  He was the leader of the church of Ephesus in Asia Minor &amp; author of the Gospel, 1 John, 3 John &amp; Revelation. </a:t>
            </a:r>
          </a:p>
        </p:txBody>
      </p:sp>
      <p:sp>
        <p:nvSpPr>
          <p:cNvPr id="12295" name="Text Box 7"/>
          <p:cNvSpPr txBox="1">
            <a:spLocks noChangeArrowheads="1"/>
          </p:cNvSpPr>
          <p:nvPr/>
        </p:nvSpPr>
        <p:spPr bwMode="auto">
          <a:xfrm>
            <a:off x="4572000" y="914400"/>
            <a:ext cx="4343400" cy="5943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600" b="1" u="sng" dirty="0">
                <a:latin typeface="Arial" charset="0"/>
                <a:ea typeface="宋体" charset="0"/>
                <a:cs typeface="宋体" charset="0"/>
              </a:rPr>
              <a:t>Internal Evidence</a:t>
            </a:r>
            <a:endParaRPr lang="en-US" altLang="zh-CN" sz="2600" b="1" dirty="0">
              <a:latin typeface="Arial" charset="0"/>
              <a:ea typeface="宋体" charset="0"/>
              <a:cs typeface="宋体" charset="0"/>
            </a:endParaRPr>
          </a:p>
          <a:p>
            <a:pPr algn="ctr" eaLnBrk="1" hangingPunct="1">
              <a:buFont typeface="Wingdings" charset="0"/>
              <a:buChar char="Ø"/>
            </a:pPr>
            <a:r>
              <a:rPr lang="en-US" altLang="zh-CN" sz="2600" b="1" dirty="0">
                <a:latin typeface="Arial" charset="0"/>
                <a:ea typeface="宋体" charset="0"/>
                <a:cs typeface="宋体" charset="0"/>
              </a:rPr>
              <a:t> The designation </a:t>
            </a:r>
            <a:r>
              <a:rPr lang="ru-RU" altLang="zh-CN" sz="2600" b="1" dirty="0">
                <a:latin typeface="Arial" charset="0"/>
                <a:ea typeface="宋体" charset="0"/>
                <a:cs typeface="宋体" charset="0"/>
              </a:rPr>
              <a:t>"</a:t>
            </a:r>
            <a:r>
              <a:rPr lang="en-US" altLang="zh-CN" sz="2600" b="1" dirty="0">
                <a:latin typeface="Arial" charset="0"/>
                <a:ea typeface="宋体" charset="0"/>
                <a:cs typeface="宋体" charset="0"/>
              </a:rPr>
              <a:t>the elder</a:t>
            </a:r>
            <a:r>
              <a:rPr lang="ru-RU" altLang="zh-CN" sz="2600" b="1" dirty="0">
                <a:latin typeface="Arial" charset="0"/>
                <a:ea typeface="宋体" charset="0"/>
                <a:cs typeface="宋体" charset="0"/>
              </a:rPr>
              <a:t>"</a:t>
            </a:r>
            <a:r>
              <a:rPr lang="en-US" altLang="zh-CN" sz="2600" b="1" dirty="0">
                <a:latin typeface="Arial" charset="0"/>
                <a:ea typeface="宋体" charset="0"/>
                <a:cs typeface="宋体" charset="0"/>
              </a:rPr>
              <a:t> (v. 1) has always been considered another designation for John until the rise of liberal scholarship.  </a:t>
            </a:r>
          </a:p>
          <a:p>
            <a:pPr algn="ctr" eaLnBrk="1" hangingPunct="1">
              <a:buFont typeface="Wingdings" charset="0"/>
              <a:buChar char="Ø"/>
            </a:pPr>
            <a:r>
              <a:rPr lang="en-US" altLang="zh-CN" sz="2600" b="1" dirty="0">
                <a:latin typeface="Arial" charset="0"/>
                <a:ea typeface="宋体" charset="0"/>
                <a:cs typeface="宋体" charset="0"/>
              </a:rPr>
              <a:t>Themes such as love, joy, truth, and antichrist, bear remarkable resemblance to emphases in 1 John &amp; the Gospel of John.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1+#ppt_w/2"/>
                                          </p:val>
                                        </p:tav>
                                        <p:tav tm="100000">
                                          <p:val>
                                            <p:strVal val="#ppt_x"/>
                                          </p:val>
                                        </p:tav>
                                      </p:tavLst>
                                    </p:anim>
                                    <p:anim calcmode="lin" valueType="num">
                                      <p:cBhvr additive="base">
                                        <p:cTn id="14"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07950" y="836613"/>
            <a:ext cx="9036050" cy="600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357188" indent="-357188"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pPr>
            <a:r>
              <a:rPr lang="en-US" altLang="zh-CN" b="1" dirty="0">
                <a:solidFill>
                  <a:schemeClr val="bg1"/>
                </a:solidFill>
                <a:latin typeface="Arial" charset="0"/>
                <a:ea typeface="宋体" charset="0"/>
                <a:cs typeface="宋体" charset="0"/>
              </a:rPr>
              <a:t>This letter is the 2</a:t>
            </a:r>
            <a:r>
              <a:rPr lang="en-US" altLang="zh-CN" b="1" baseline="30000" dirty="0">
                <a:solidFill>
                  <a:schemeClr val="bg1"/>
                </a:solidFill>
                <a:latin typeface="Arial" charset="0"/>
                <a:ea typeface="宋体" charset="0"/>
                <a:cs typeface="宋体" charset="0"/>
              </a:rPr>
              <a:t>nd</a:t>
            </a:r>
            <a:r>
              <a:rPr lang="en-US" altLang="zh-CN" b="1" dirty="0">
                <a:solidFill>
                  <a:schemeClr val="bg1"/>
                </a:solidFill>
                <a:latin typeface="Arial" charset="0"/>
                <a:ea typeface="宋体" charset="0"/>
                <a:cs typeface="宋体" charset="0"/>
              </a:rPr>
              <a:t> shortest book in the Bible (245 Greek words while 3 John has 219 Greek words).  However, 2 John has the </a:t>
            </a:r>
            <a:r>
              <a:rPr lang="en-US" altLang="zh-CN" b="1" dirty="0">
                <a:solidFill>
                  <a:srgbClr val="FF0000"/>
                </a:solidFill>
                <a:latin typeface="Arial" charset="0"/>
                <a:ea typeface="宋体" charset="0"/>
                <a:cs typeface="宋体" charset="0"/>
              </a:rPr>
              <a:t>fewest verses</a:t>
            </a:r>
            <a:r>
              <a:rPr lang="en-US" altLang="zh-CN" b="1" dirty="0">
                <a:solidFill>
                  <a:schemeClr val="bg1"/>
                </a:solidFill>
                <a:latin typeface="Arial" charset="0"/>
                <a:ea typeface="宋体" charset="0"/>
                <a:cs typeface="宋体" charset="0"/>
              </a:rPr>
              <a:t> (13 but 15 in 3 John).</a:t>
            </a:r>
          </a:p>
          <a:p>
            <a:pPr eaLnBrk="1" hangingPunct="1">
              <a:buFont typeface="Wingdings" charset="0"/>
              <a:buChar char="Ø"/>
            </a:pPr>
            <a:endParaRPr lang="en-US" altLang="zh-CN" b="1" dirty="0">
              <a:solidFill>
                <a:schemeClr val="bg1"/>
              </a:solidFill>
              <a:latin typeface="Arial" charset="0"/>
              <a:ea typeface="宋体" charset="0"/>
              <a:cs typeface="宋体" charset="0"/>
            </a:endParaRPr>
          </a:p>
          <a:p>
            <a:pPr eaLnBrk="1" hangingPunct="1">
              <a:buFont typeface="Wingdings" charset="0"/>
              <a:buChar char="Ø"/>
            </a:pPr>
            <a:r>
              <a:rPr lang="en-US" altLang="zh-CN" b="1" dirty="0">
                <a:solidFill>
                  <a:schemeClr val="bg1"/>
                </a:solidFill>
                <a:latin typeface="Arial" charset="0"/>
                <a:ea typeface="宋体" charset="0"/>
                <a:cs typeface="宋体" charset="0"/>
              </a:rPr>
              <a:t>This is the only NT letter addressed to a </a:t>
            </a:r>
            <a:r>
              <a:rPr lang="en-US" altLang="zh-CN" b="1" dirty="0">
                <a:solidFill>
                  <a:srgbClr val="FF0000"/>
                </a:solidFill>
                <a:latin typeface="Arial" charset="0"/>
                <a:ea typeface="宋体" charset="0"/>
                <a:cs typeface="宋体" charset="0"/>
              </a:rPr>
              <a:t>woman</a:t>
            </a:r>
            <a:r>
              <a:rPr lang="en-US" altLang="zh-CN" b="1" dirty="0">
                <a:solidFill>
                  <a:schemeClr val="bg1"/>
                </a:solidFill>
                <a:latin typeface="Arial" charset="0"/>
                <a:ea typeface="宋体" charset="0"/>
                <a:cs typeface="宋体" charset="0"/>
              </a:rPr>
              <a:t>.</a:t>
            </a:r>
          </a:p>
          <a:p>
            <a:pPr eaLnBrk="1" hangingPunct="1">
              <a:buFont typeface="Wingdings" charset="0"/>
              <a:buChar char="Ø"/>
            </a:pPr>
            <a:endParaRPr lang="en-US" altLang="zh-CN" b="1" dirty="0">
              <a:solidFill>
                <a:schemeClr val="bg1"/>
              </a:solidFill>
              <a:latin typeface="Arial" charset="0"/>
              <a:ea typeface="宋体" charset="0"/>
              <a:cs typeface="宋体" charset="0"/>
            </a:endParaRPr>
          </a:p>
          <a:p>
            <a:pPr eaLnBrk="1" hangingPunct="1">
              <a:buFont typeface="Wingdings" charset="0"/>
              <a:buChar char="Ø"/>
            </a:pPr>
            <a:r>
              <a:rPr lang="en-US" altLang="zh-CN" b="1" dirty="0">
                <a:solidFill>
                  <a:schemeClr val="bg1"/>
                </a:solidFill>
                <a:latin typeface="Arial" charset="0"/>
                <a:ea typeface="宋体" charset="0"/>
                <a:cs typeface="宋体" charset="0"/>
              </a:rPr>
              <a:t>Verse 10 is the most controversial statement in this short letter.  The issue is whether false teachers should be allowed to: </a:t>
            </a:r>
          </a:p>
          <a:p>
            <a:pPr lvl="1" eaLnBrk="1" hangingPunct="1">
              <a:buFont typeface="Wingdings" charset="0"/>
              <a:buNone/>
            </a:pPr>
            <a:r>
              <a:rPr lang="en-US" altLang="zh-CN" b="1" dirty="0">
                <a:solidFill>
                  <a:schemeClr val="bg1"/>
                </a:solidFill>
                <a:latin typeface="Arial" charset="0"/>
                <a:ea typeface="宋体" charset="0"/>
                <a:cs typeface="宋体" charset="0"/>
              </a:rPr>
              <a:t>	(1) stay in believer</a:t>
            </a:r>
            <a:r>
              <a:rPr lang="uk-UA"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s homes, </a:t>
            </a:r>
          </a:p>
          <a:p>
            <a:pPr lvl="1" eaLnBrk="1" hangingPunct="1">
              <a:buFont typeface="Wingdings" charset="0"/>
              <a:buNone/>
            </a:pPr>
            <a:r>
              <a:rPr lang="en-US" altLang="zh-CN" b="1" dirty="0">
                <a:solidFill>
                  <a:schemeClr val="bg1"/>
                </a:solidFill>
                <a:latin typeface="Arial" charset="0"/>
                <a:ea typeface="宋体" charset="0"/>
                <a:cs typeface="宋体" charset="0"/>
              </a:rPr>
              <a:t>	(2) just enter their homes, or </a:t>
            </a:r>
          </a:p>
          <a:p>
            <a:pPr lvl="1" eaLnBrk="1" hangingPunct="1">
              <a:buFont typeface="Wingdings" charset="0"/>
              <a:buNone/>
            </a:pPr>
            <a:r>
              <a:rPr lang="en-US" altLang="zh-CN" b="1" dirty="0">
                <a:solidFill>
                  <a:schemeClr val="bg1"/>
                </a:solidFill>
                <a:latin typeface="Arial" charset="0"/>
                <a:ea typeface="宋体" charset="0"/>
                <a:cs typeface="宋体" charset="0"/>
              </a:rPr>
              <a:t>	(3) neither.</a:t>
            </a:r>
          </a:p>
          <a:p>
            <a:pPr lvl="1" eaLnBrk="1" hangingPunct="1">
              <a:buFont typeface="Wingdings" charset="0"/>
              <a:buNone/>
            </a:pPr>
            <a:r>
              <a:rPr lang="en-US" altLang="zh-CN" b="1" dirty="0">
                <a:solidFill>
                  <a:schemeClr val="bg1"/>
                </a:solidFill>
                <a:latin typeface="Arial" charset="0"/>
                <a:ea typeface="宋体" charset="0"/>
                <a:cs typeface="宋体" charset="0"/>
              </a:rPr>
              <a:t>  </a:t>
            </a:r>
          </a:p>
          <a:p>
            <a:pPr eaLnBrk="1" hangingPunct="1">
              <a:buFont typeface="Wingdings" charset="0"/>
              <a:buChar char="Ø"/>
            </a:pPr>
            <a:r>
              <a:rPr lang="en-US" altLang="zh-CN" b="1" dirty="0">
                <a:solidFill>
                  <a:schemeClr val="bg1"/>
                </a:solidFill>
                <a:latin typeface="Arial" charset="0"/>
                <a:ea typeface="宋体" charset="0"/>
                <a:cs typeface="宋体" charset="0"/>
              </a:rPr>
              <a:t>The 3</a:t>
            </a:r>
            <a:r>
              <a:rPr lang="en-US" altLang="zh-CN" b="1" baseline="30000" dirty="0">
                <a:solidFill>
                  <a:schemeClr val="bg1"/>
                </a:solidFill>
                <a:latin typeface="Arial" charset="0"/>
                <a:ea typeface="宋体" charset="0"/>
                <a:cs typeface="宋体" charset="0"/>
              </a:rPr>
              <a:t>rd</a:t>
            </a:r>
            <a:r>
              <a:rPr lang="en-US" altLang="zh-CN" b="1" dirty="0">
                <a:solidFill>
                  <a:schemeClr val="bg1"/>
                </a:solidFill>
                <a:latin typeface="Arial" charset="0"/>
                <a:ea typeface="宋体" charset="0"/>
                <a:cs typeface="宋体" charset="0"/>
              </a:rPr>
              <a:t> interpretation is the normal interpretation so that believers are not involved in promoting false teaching even in the slightest sense.</a:t>
            </a:r>
          </a:p>
        </p:txBody>
      </p:sp>
      <p:sp>
        <p:nvSpPr>
          <p:cNvPr id="197635" name="Rectangle 2"/>
          <p:cNvSpPr>
            <a:spLocks noGrp="1" noChangeArrowheads="1"/>
          </p:cNvSpPr>
          <p:nvPr>
            <p:ph type="title" idx="4294967295"/>
          </p:nvPr>
        </p:nvSpPr>
        <p:spPr>
          <a:xfrm>
            <a:off x="2392363" y="84138"/>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Characteristics</a:t>
            </a:r>
          </a:p>
        </p:txBody>
      </p:sp>
      <p:sp>
        <p:nvSpPr>
          <p:cNvPr id="197636"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2">
                                            <p:txEl>
                                              <p:pRg st="2" end="2"/>
                                            </p:txEl>
                                          </p:spTgt>
                                        </p:tgtEl>
                                        <p:attrNameLst>
                                          <p:attrName>style.visibility</p:attrName>
                                        </p:attrNameLst>
                                      </p:cBhvr>
                                      <p:to>
                                        <p:strVal val="visible"/>
                                      </p:to>
                                    </p:set>
                                    <p:anim calcmode="lin" valueType="num">
                                      <p:cBhvr additive="base">
                                        <p:cTn id="7" dur="500" fill="hold"/>
                                        <p:tgtEl>
                                          <p:spTgt spid="174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4" end="4"/>
                                            </p:txEl>
                                          </p:spTgt>
                                        </p:tgtEl>
                                        <p:attrNameLst>
                                          <p:attrName>style.visibility</p:attrName>
                                        </p:attrNameLst>
                                      </p:cBhvr>
                                      <p:to>
                                        <p:strVal val="visible"/>
                                      </p:to>
                                    </p:set>
                                    <p:anim calcmode="lin" valueType="num">
                                      <p:cBhvr additive="base">
                                        <p:cTn id="13"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7412">
                                            <p:txEl>
                                              <p:pRg st="5" end="5"/>
                                            </p:txEl>
                                          </p:spTgt>
                                        </p:tgtEl>
                                        <p:attrNameLst>
                                          <p:attrName>style.visibility</p:attrName>
                                        </p:attrNameLst>
                                      </p:cBhvr>
                                      <p:to>
                                        <p:strVal val="visible"/>
                                      </p:to>
                                    </p:set>
                                    <p:anim calcmode="lin" valueType="num">
                                      <p:cBhvr additive="base">
                                        <p:cTn id="17" dur="500" fill="hold"/>
                                        <p:tgtEl>
                                          <p:spTgt spid="17412">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412">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412">
                                            <p:txEl>
                                              <p:pRg st="6" end="6"/>
                                            </p:txEl>
                                          </p:spTgt>
                                        </p:tgtEl>
                                        <p:attrNameLst>
                                          <p:attrName>style.visibility</p:attrName>
                                        </p:attrNameLst>
                                      </p:cBhvr>
                                      <p:to>
                                        <p:strVal val="visible"/>
                                      </p:to>
                                    </p:set>
                                    <p:anim calcmode="lin" valueType="num">
                                      <p:cBhvr additive="base">
                                        <p:cTn id="2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7412">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412">
                                            <p:txEl>
                                              <p:pRg st="7" end="7"/>
                                            </p:txEl>
                                          </p:spTgt>
                                        </p:tgtEl>
                                        <p:attrNameLst>
                                          <p:attrName>style.visibility</p:attrName>
                                        </p:attrNameLst>
                                      </p:cBhvr>
                                      <p:to>
                                        <p:strVal val="visible"/>
                                      </p:to>
                                    </p:set>
                                    <p:anim calcmode="lin" valueType="num">
                                      <p:cBhvr additive="base">
                                        <p:cTn id="25"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9" end="9"/>
                                            </p:txEl>
                                          </p:spTgt>
                                        </p:tgtEl>
                                        <p:attrNameLst>
                                          <p:attrName>style.visibility</p:attrName>
                                        </p:attrNameLst>
                                      </p:cBhvr>
                                      <p:to>
                                        <p:strVal val="visible"/>
                                      </p:to>
                                    </p:set>
                                    <p:anim calcmode="lin" valueType="num">
                                      <p:cBhvr additive="base">
                                        <p:cTn id="31" dur="500" fill="hold"/>
                                        <p:tgtEl>
                                          <p:spTgt spid="1741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Argument</a:t>
            </a:r>
          </a:p>
        </p:txBody>
      </p:sp>
      <p:sp>
        <p:nvSpPr>
          <p:cNvPr id="199683"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199684" name="Picture 5"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768350"/>
            <a:ext cx="1219200"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5" name="Text Box 4"/>
          <p:cNvSpPr txBox="1">
            <a:spLocks noChangeArrowheads="1"/>
          </p:cNvSpPr>
          <p:nvPr/>
        </p:nvSpPr>
        <p:spPr bwMode="auto">
          <a:xfrm>
            <a:off x="533400" y="1143000"/>
            <a:ext cx="7620000" cy="4848225"/>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chemeClr val="bg1"/>
                </a:solidFill>
                <a:latin typeface="Arial" charset="0"/>
                <a:ea typeface="宋体" charset="0"/>
                <a:cs typeface="宋体" charset="0"/>
              </a:rPr>
              <a:t>John</a:t>
            </a:r>
            <a:r>
              <a:rPr lang="uk-UA"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s 2</a:t>
            </a:r>
            <a:r>
              <a:rPr lang="en-US" altLang="zh-CN" b="1" baseline="30000" dirty="0">
                <a:solidFill>
                  <a:schemeClr val="bg1"/>
                </a:solidFill>
                <a:latin typeface="Arial" charset="0"/>
                <a:ea typeface="宋体" charset="0"/>
                <a:cs typeface="宋体" charset="0"/>
              </a:rPr>
              <a:t>nd</a:t>
            </a:r>
            <a:r>
              <a:rPr lang="en-US" altLang="zh-CN" b="1" dirty="0">
                <a:solidFill>
                  <a:schemeClr val="bg1"/>
                </a:solidFill>
                <a:latin typeface="Arial" charset="0"/>
                <a:ea typeface="宋体" charset="0"/>
                <a:cs typeface="宋体" charset="0"/>
              </a:rPr>
              <a:t> epistle </a:t>
            </a:r>
            <a:r>
              <a:rPr lang="en-US" altLang="zh-CN" b="1" dirty="0">
                <a:solidFill>
                  <a:srgbClr val="FF0000"/>
                </a:solidFill>
                <a:latin typeface="Arial" charset="0"/>
                <a:ea typeface="宋体" charset="0"/>
                <a:cs typeface="宋体" charset="0"/>
              </a:rPr>
              <a:t>warns</a:t>
            </a:r>
            <a:r>
              <a:rPr lang="en-US" altLang="zh-CN" b="1" dirty="0">
                <a:solidFill>
                  <a:schemeClr val="bg1"/>
                </a:solidFill>
                <a:latin typeface="Arial" charset="0"/>
                <a:ea typeface="宋体" charset="0"/>
                <a:cs typeface="宋体" charset="0"/>
              </a:rPr>
              <a:t> a woman zealous in hospitality against providing lodging to false teachers so she </a:t>
            </a:r>
            <a:r>
              <a:rPr lang="en-US" altLang="zh-CN" b="1" dirty="0" err="1">
                <a:solidFill>
                  <a:schemeClr val="bg1"/>
                </a:solidFill>
                <a:latin typeface="Arial" charset="0"/>
                <a:ea typeface="宋体" charset="0"/>
                <a:cs typeface="宋体" charset="0"/>
              </a:rPr>
              <a:t>wouldn</a:t>
            </a:r>
            <a:r>
              <a:rPr lang="uk-UA"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t help spread their destructive doctrines.</a:t>
            </a:r>
          </a:p>
          <a:p>
            <a:pPr algn="ctr" eaLnBrk="1" hangingPunct="1">
              <a:buFont typeface="Wingdings" charset="0"/>
              <a:buNone/>
            </a:pPr>
            <a:r>
              <a:rPr lang="en-US" altLang="zh-CN" b="1" dirty="0">
                <a:solidFill>
                  <a:schemeClr val="bg1"/>
                </a:solidFill>
                <a:latin typeface="Arial" charset="0"/>
                <a:ea typeface="宋体" charset="0"/>
                <a:cs typeface="宋体" charset="0"/>
              </a:rPr>
              <a:t>  </a:t>
            </a:r>
          </a:p>
          <a:p>
            <a:pPr algn="ctr" eaLnBrk="1" hangingPunct="1">
              <a:buFont typeface="Wingdings" charset="0"/>
              <a:buNone/>
            </a:pPr>
            <a:r>
              <a:rPr lang="en-US" altLang="zh-CN" b="1" dirty="0">
                <a:solidFill>
                  <a:schemeClr val="bg1"/>
                </a:solidFill>
                <a:latin typeface="Arial" charset="0"/>
                <a:ea typeface="宋体" charset="0"/>
                <a:cs typeface="宋体" charset="0"/>
              </a:rPr>
              <a:t>His greeting with its </a:t>
            </a:r>
            <a:r>
              <a:rPr lang="en-US" altLang="zh-CN" b="1" dirty="0">
                <a:solidFill>
                  <a:srgbClr val="FF0000"/>
                </a:solidFill>
                <a:latin typeface="Arial" charset="0"/>
                <a:ea typeface="宋体" charset="0"/>
                <a:cs typeface="宋体" charset="0"/>
              </a:rPr>
              <a:t>balance </a:t>
            </a:r>
            <a:r>
              <a:rPr lang="en-US" altLang="zh-CN" b="1" dirty="0">
                <a:solidFill>
                  <a:schemeClr val="bg1"/>
                </a:solidFill>
                <a:latin typeface="Arial" charset="0"/>
                <a:ea typeface="宋体" charset="0"/>
                <a:cs typeface="宋体" charset="0"/>
              </a:rPr>
              <a:t>between truth &amp; love illustrates this point, followed by a commendation of the woman for her love balanced with the importance of truth.</a:t>
            </a:r>
          </a:p>
          <a:p>
            <a:pPr algn="ctr" eaLnBrk="1" hangingPunct="1">
              <a:buFont typeface="Wingdings" charset="0"/>
              <a:buNone/>
            </a:pPr>
            <a:endParaRPr lang="en-US" altLang="zh-CN" b="1" dirty="0">
              <a:solidFill>
                <a:schemeClr val="bg1"/>
              </a:solidFill>
              <a:latin typeface="Arial" charset="0"/>
              <a:ea typeface="宋体" charset="0"/>
              <a:cs typeface="宋体" charset="0"/>
            </a:endParaRPr>
          </a:p>
          <a:p>
            <a:pPr algn="ctr" eaLnBrk="1" hangingPunct="1">
              <a:buFont typeface="Wingdings" charset="0"/>
              <a:buNone/>
            </a:pPr>
            <a:r>
              <a:rPr lang="en-US" altLang="zh-CN" b="1" dirty="0">
                <a:solidFill>
                  <a:schemeClr val="bg1"/>
                </a:solidFill>
                <a:latin typeface="Arial" charset="0"/>
                <a:ea typeface="宋体" charset="0"/>
                <a:cs typeface="宋体" charset="0"/>
              </a:rPr>
              <a:t>Next follows the main teaching of the letter, which warns her to demonstrate her love with discerning limits by </a:t>
            </a:r>
            <a:r>
              <a:rPr lang="en-US" altLang="zh-CN" b="1" dirty="0">
                <a:solidFill>
                  <a:srgbClr val="FF0000"/>
                </a:solidFill>
                <a:latin typeface="Arial" charset="0"/>
                <a:ea typeface="宋体" charset="0"/>
                <a:cs typeface="宋体" charset="0"/>
              </a:rPr>
              <a:t>refusing hospitality</a:t>
            </a:r>
            <a:r>
              <a:rPr lang="en-US" altLang="zh-CN" b="1" dirty="0">
                <a:solidFill>
                  <a:schemeClr val="bg1"/>
                </a:solidFill>
                <a:latin typeface="Arial" charset="0"/>
                <a:ea typeface="宋体" charset="0"/>
                <a:cs typeface="宋体" charset="0"/>
              </a:rPr>
              <a:t> to false teachers.</a:t>
            </a:r>
          </a:p>
        </p:txBody>
      </p:sp>
    </p:spTree>
  </p:cSld>
  <p:clrMapOvr>
    <a:overrideClrMapping bg1="dk2" tx1="lt1" bg2="dk1"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1730" name="Picture 9" descr="sheep and goa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9144000" cy="506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Synthesis</a:t>
            </a:r>
          </a:p>
        </p:txBody>
      </p:sp>
      <p:sp>
        <p:nvSpPr>
          <p:cNvPr id="201732"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19461" name="Text Box 5"/>
          <p:cNvSpPr txBox="1">
            <a:spLocks noChangeArrowheads="1"/>
          </p:cNvSpPr>
          <p:nvPr/>
        </p:nvSpPr>
        <p:spPr bwMode="auto">
          <a:xfrm>
            <a:off x="2133600" y="4957763"/>
            <a:ext cx="66294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7-13		Avoid False Teachers </a:t>
            </a:r>
          </a:p>
        </p:txBody>
      </p:sp>
      <p:sp>
        <p:nvSpPr>
          <p:cNvPr id="19462" name="Text Box 6"/>
          <p:cNvSpPr txBox="1">
            <a:spLocks noChangeArrowheads="1"/>
          </p:cNvSpPr>
          <p:nvPr/>
        </p:nvSpPr>
        <p:spPr bwMode="auto">
          <a:xfrm>
            <a:off x="1014413" y="2747963"/>
            <a:ext cx="5310187"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1-6		Aid True Teachers </a:t>
            </a:r>
          </a:p>
        </p:txBody>
      </p:sp>
      <p:sp>
        <p:nvSpPr>
          <p:cNvPr id="201735" name="Text Box 7"/>
          <p:cNvSpPr txBox="1">
            <a:spLocks noChangeArrowheads="1"/>
          </p:cNvSpPr>
          <p:nvPr/>
        </p:nvSpPr>
        <p:spPr bwMode="auto">
          <a:xfrm>
            <a:off x="3200400" y="1171575"/>
            <a:ext cx="2667000" cy="528638"/>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宋体" charset="0"/>
                <a:cs typeface="宋体" charset="0"/>
              </a:rPr>
              <a:t>Limits to love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the gospel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not aiding those who hinder the gospel</a:t>
            </a: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20922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8840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en-US" b="1">
                <a:latin typeface="Arial" charset="0"/>
                <a:ea typeface="ＭＳ Ｐゴシック" charset="0"/>
                <a:cs typeface="Arial" charset="0"/>
              </a:rPr>
              <a:t>How do Christians aid heresy?</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en-US" b="1" dirty="0">
                <a:latin typeface="Arial" charset="0"/>
                <a:ea typeface="ＭＳ Ｐゴシック" charset="0"/>
                <a:cs typeface="Arial" charset="0"/>
              </a:rPr>
              <a:t>Encouraging itinerate heretics</a:t>
            </a:r>
          </a:p>
          <a:p>
            <a:pPr eaLnBrk="1" hangingPunct="1"/>
            <a:r>
              <a:rPr lang="en-US" b="1" dirty="0">
                <a:latin typeface="Arial" charset="0"/>
                <a:ea typeface="ＭＳ Ｐゴシック" charset="0"/>
                <a:cs typeface="Arial" charset="0"/>
              </a:rPr>
              <a:t>Giving money to cults (YouTube preachers, etc.)</a:t>
            </a:r>
          </a:p>
          <a:p>
            <a:pPr eaLnBrk="1" hangingPunct="1"/>
            <a:r>
              <a:rPr lang="en-US" b="1" dirty="0">
                <a:latin typeface="Arial" charset="0"/>
                <a:ea typeface="ＭＳ Ｐゴシック" charset="0"/>
                <a:cs typeface="Arial" charset="0"/>
              </a:rPr>
              <a:t>Buying heretical books</a:t>
            </a:r>
          </a:p>
          <a:p>
            <a:pPr eaLnBrk="1" hangingPunct="1"/>
            <a:r>
              <a:rPr lang="en-US" b="1" dirty="0">
                <a:latin typeface="Arial" charset="0"/>
                <a:ea typeface="ＭＳ Ｐゴシック" charset="0"/>
                <a:cs typeface="Arial" charset="0"/>
              </a:rPr>
              <a:t>Attending movies that violate Scripture</a:t>
            </a:r>
          </a:p>
          <a:p>
            <a:pPr eaLnBrk="1" hangingPunct="1"/>
            <a:r>
              <a:rPr lang="en-US" b="1" dirty="0">
                <a:latin typeface="Arial" charset="0"/>
                <a:ea typeface="ＭＳ Ｐゴシック" charset="0"/>
                <a:cs typeface="Arial" charset="0"/>
              </a:rPr>
              <a:t>Accepting literature from false evangelists</a:t>
            </a: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37090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29925" y="2451933"/>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Limits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3874897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2622993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algn="ctr">
              <a:defRPr/>
            </a:pPr>
            <a:r>
              <a:rPr lang="en-US" sz="3200" b="1" dirty="0">
                <a:solidFill>
                  <a:srgbClr val="000000"/>
                </a:solidFill>
                <a:latin typeface="Times New Roman"/>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algn="ctr">
              <a:defRPr/>
            </a:pPr>
            <a:r>
              <a:rPr lang="en-US" sz="3200" b="1" i="1" dirty="0">
                <a:solidFill>
                  <a:srgbClr val="000000"/>
                </a:solidFill>
                <a:latin typeface="Times New Roman"/>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algn="ctr">
              <a:defRPr/>
            </a:pPr>
            <a:r>
              <a:rPr lang="en-US" sz="3600" dirty="0">
                <a:solidFill>
                  <a:srgbClr val="FFFFFF"/>
                </a:solidFill>
                <a:latin typeface="Arial"/>
                <a:cs typeface="Arial"/>
              </a:rPr>
              <a:t>What is the origin of evil?</a:t>
            </a: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153a</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a:solidFill>
                  <a:srgbClr val="FFFFFF"/>
                </a:solidFill>
                <a:latin typeface="Arial" charset="0"/>
                <a:cs typeface="Arial" charset="0"/>
              </a:rPr>
              <a:t>World</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Demiurge</a:t>
            </a: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FF"/>
                </a:solidFill>
                <a:latin typeface="Arial"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rgbClr val="FFFFFF"/>
                </a:solidFill>
                <a:latin typeface="Arial"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rgbClr val="FFFFFF"/>
                </a:solidFill>
                <a:latin typeface="Arial"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rgbClr val="FFFFFF"/>
                </a:solidFill>
                <a:latin typeface="Arial" charset="0"/>
                <a:cs typeface="Arial" charset="0"/>
              </a:rPr>
              <a:t>(3) Knowledge</a:t>
            </a: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a:solidFill>
                  <a:srgbClr val="FFFFFF"/>
                </a:solidFill>
                <a:latin typeface="Chalkduster" charset="0"/>
                <a:cs typeface="Chalkduster" charset="0"/>
              </a:rPr>
              <a:t>God</a:t>
            </a:r>
            <a:br>
              <a:rPr lang="en-US" sz="3600">
                <a:solidFill>
                  <a:srgbClr val="FFFFFF"/>
                </a:solidFill>
                <a:latin typeface="Chalkduster" charset="0"/>
                <a:cs typeface="Chalkduster" charset="0"/>
              </a:rPr>
            </a:br>
            <a:r>
              <a:rPr lang="en-US" sz="3600">
                <a:solidFill>
                  <a:srgbClr val="FFFFFF"/>
                </a:solidFill>
                <a:latin typeface="Chalkduster" charset="0"/>
                <a:cs typeface="Chalkduster" charset="0"/>
              </a:rPr>
              <a:t>(Pure Spirit)</a:t>
            </a:r>
          </a:p>
          <a:p>
            <a:pPr algn="ctr" eaLnBrk="1" hangingPunct="1"/>
            <a:endParaRPr lang="en-US" sz="3600">
              <a:solidFill>
                <a:srgbClr val="FFFFFF"/>
              </a:solidFill>
              <a:latin typeface="Chalkduster"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153b</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uk-UA"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Body</a:t>
            </a: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algn="ctr">
              <a:defRPr/>
            </a:pPr>
            <a:endParaRPr lang="en-US" sz="2800" dirty="0">
              <a:solidFill>
                <a:srgbClr val="2D2DB9"/>
              </a:solidFill>
              <a:latin typeface="Bradley Hand ITC TT-Bold"/>
              <a:cs typeface="Bradley Hand ITC TT-Bold"/>
            </a:endParaRPr>
          </a:p>
          <a:p>
            <a:pPr algn="ctr">
              <a:defRPr/>
            </a:pPr>
            <a:r>
              <a:rPr lang="en-US" sz="2800" dirty="0">
                <a:solidFill>
                  <a:srgbClr val="2D2DB9"/>
                </a:solidFill>
                <a:latin typeface="Bradley Hand ITC TT-Bold"/>
                <a:cs typeface="Bradley Hand ITC TT-Bold"/>
              </a:rPr>
              <a:t>Supreme Being </a:t>
            </a:r>
            <a:r>
              <a:rPr lang="ru-RU" sz="2800" dirty="0">
                <a:solidFill>
                  <a:srgbClr val="2D2DB9"/>
                </a:solidFill>
                <a:latin typeface="Bradley Hand ITC TT-Bold"/>
                <a:cs typeface="Bradley Hand ITC TT-Bold"/>
              </a:rPr>
              <a:t>"</a:t>
            </a:r>
            <a:r>
              <a:rPr lang="en-US" sz="2800" dirty="0">
                <a:solidFill>
                  <a:srgbClr val="2D2DB9"/>
                </a:solidFill>
                <a:latin typeface="Bradley Hand ITC TT-Bold"/>
                <a:cs typeface="Bradley Hand ITC TT-Bold"/>
              </a:rPr>
              <a:t>Good</a:t>
            </a:r>
            <a:r>
              <a:rPr lang="ru-RU" sz="2800" dirty="0">
                <a:solidFill>
                  <a:srgbClr val="2D2DB9"/>
                </a:solidFill>
                <a:latin typeface="Bradley Hand ITC TT-Bold"/>
                <a:cs typeface="Bradley Hand ITC TT-Bold"/>
              </a:rPr>
              <a:t>"</a:t>
            </a:r>
            <a:endParaRPr lang="en-US" sz="2800" dirty="0">
              <a:solidFill>
                <a:srgbClr val="2D2DB9"/>
              </a:solidFill>
              <a:latin typeface="Bradley Hand ITC TT-Bold"/>
              <a:cs typeface="Bradley Hand ITC TT-Bold"/>
            </a:endParaRPr>
          </a:p>
          <a:p>
            <a:pPr algn="ctr">
              <a:defRPr/>
            </a:pPr>
            <a:endParaRPr lang="en-US" sz="2800" dirty="0">
              <a:solidFill>
                <a:srgbClr val="2D2DB9"/>
              </a:solidFill>
              <a:latin typeface="Bradley Hand ITC TT-Bold"/>
              <a:cs typeface="Bradley Hand ITC TT-Bold"/>
            </a:endParaRPr>
          </a:p>
          <a:p>
            <a:pPr algn="ctr">
              <a:defRPr/>
            </a:pPr>
            <a:endParaRPr lang="en-US" sz="2800" dirty="0">
              <a:solidFill>
                <a:srgbClr val="2D2DB9"/>
              </a:solidFill>
              <a:latin typeface="Bradley Hand ITC TT-Bold"/>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000000"/>
                  </a:solidFill>
                  <a:latin typeface="Comic Sans MS"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latin typeface="Times New Roman"/>
              <a:ea typeface="ＭＳ Ｐゴシック"/>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latin typeface="Times New Roman"/>
              <a:ea typeface="ＭＳ Ｐゴシック"/>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Man</a:t>
              </a: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153c</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Master, could it be that my seed is under the control of the rulers?</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to him,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you will grieve much </a:t>
            </a:r>
            <a:r>
              <a:rPr lang="en-US" sz="2800" b="1" u="sng" dirty="0">
                <a:latin typeface="Tahoma" charset="0"/>
                <a:ea typeface="ＭＳ Ｐゴシック" charset="0"/>
                <a:cs typeface="ＭＳ Ｐゴシック" charset="0"/>
              </a:rPr>
              <a:t>when you see the kingdom</a:t>
            </a:r>
            <a:r>
              <a:rPr lang="en-US" sz="2800" b="1" dirty="0">
                <a:latin typeface="Tahoma" charset="0"/>
                <a:ea typeface="ＭＳ Ｐゴシック" charset="0"/>
                <a:cs typeface="ＭＳ Ｐゴシック" charset="0"/>
              </a:rPr>
              <a:t> and all its generation.</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When he heard this, Judas said to him,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What good is it that I have received it? For you have set me apart for that generation.</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You will become the thirteenth, and you will be cursed by the other generations—and </a:t>
            </a:r>
            <a:r>
              <a:rPr lang="en-US" sz="2800" b="1" u="sng" dirty="0">
                <a:latin typeface="Tahoma" charset="0"/>
                <a:ea typeface="ＭＳ Ｐゴシック" charset="0"/>
                <a:cs typeface="ＭＳ Ｐゴシック" charset="0"/>
              </a:rPr>
              <a:t>you will come to rule over them</a:t>
            </a:r>
            <a:r>
              <a:rPr lang="en-US" sz="2800" b="1" dirty="0">
                <a:latin typeface="Tahoma" charset="0"/>
                <a:ea typeface="ＭＳ Ｐゴシック" charset="0"/>
                <a:cs typeface="ＭＳ Ｐゴシック" charset="0"/>
              </a:rPr>
              <a:t>. In the last days they will curse </a:t>
            </a:r>
            <a:r>
              <a:rPr lang="en-US" sz="2800" b="1" u="sng" dirty="0">
                <a:latin typeface="Tahoma" charset="0"/>
                <a:ea typeface="ＭＳ Ｐゴシック" charset="0"/>
                <a:cs typeface="ＭＳ Ｐゴシック" charset="0"/>
              </a:rPr>
              <a:t>your ascent [47] to the holy</a:t>
            </a:r>
            <a:r>
              <a:rPr lang="en-US" sz="2800" b="1" dirty="0">
                <a:latin typeface="Tahoma" charset="0"/>
                <a:ea typeface="ＭＳ Ｐゴシック" charset="0"/>
                <a:cs typeface="ＭＳ Ｐゴシック" charset="0"/>
              </a:rPr>
              <a:t> [generation].</a:t>
            </a:r>
            <a:r>
              <a:rPr lang="ru-RU"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14029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to Jesus,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Look, what will those who have been baptized in your name do?</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Truly [I] say to you, Judas, [those who] offer sacrifices to </a:t>
            </a:r>
            <a:r>
              <a:rPr lang="en-US" sz="2800" b="1" dirty="0" err="1">
                <a:latin typeface="Tahoma" charset="0"/>
                <a:ea typeface="ＭＳ Ｐゴシック" charset="0"/>
                <a:cs typeface="ＭＳ Ｐゴシック" charset="0"/>
              </a:rPr>
              <a:t>Saklas</a:t>
            </a:r>
            <a:r>
              <a:rPr lang="en-US" sz="2800" b="1" dirty="0">
                <a:latin typeface="Tahoma" charset="0"/>
                <a:ea typeface="ＭＳ Ｐゴシック" charset="0"/>
                <a:cs typeface="ＭＳ Ｐゴシック" charset="0"/>
              </a:rPr>
              <a:t> [...]God [—three lines missing—] everything that is evil.  But </a:t>
            </a:r>
            <a:r>
              <a:rPr lang="en-US" sz="2800" b="1" u="sng" dirty="0">
                <a:latin typeface="Tahoma" charset="0"/>
                <a:ea typeface="ＭＳ Ｐゴシック" charset="0"/>
                <a:cs typeface="ＭＳ Ｐゴシック" charset="0"/>
              </a:rPr>
              <a:t>you will exceed all of them</a:t>
            </a:r>
            <a:r>
              <a:rPr lang="en-US" sz="2800" b="1" dirty="0">
                <a:latin typeface="Tahoma" charset="0"/>
                <a:ea typeface="ＭＳ Ｐゴシック" charset="0"/>
                <a:cs typeface="ＭＳ Ｐゴシック" charset="0"/>
              </a:rPr>
              <a:t>. For </a:t>
            </a:r>
            <a:r>
              <a:rPr lang="en-US" sz="2800" b="1" u="sng" dirty="0">
                <a:latin typeface="Tahoma" charset="0"/>
                <a:ea typeface="ＭＳ Ｐゴシック" charset="0"/>
                <a:cs typeface="ＭＳ Ｐゴシック" charset="0"/>
              </a:rPr>
              <a:t>you will sacrifice the man that clothes me</a:t>
            </a:r>
            <a:r>
              <a:rPr lang="en-US" sz="2800" b="1" dirty="0">
                <a:latin typeface="Tahoma" charset="0"/>
                <a:ea typeface="ＭＳ Ｐゴシック" charset="0"/>
                <a:cs typeface="ＭＳ Ｐゴシック" charset="0"/>
              </a:rPr>
              <a:t>.</a:t>
            </a:r>
            <a:r>
              <a:rPr lang="ru-RU"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14234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sz="3600">
              <a:latin typeface="Arial Black" charset="0"/>
              <a:ea typeface="ＭＳ Ｐゴシック" charset="0"/>
              <a:cs typeface="ＭＳ Ｐゴシック" charset="0"/>
            </a:endParaRPr>
          </a:p>
        </p:txBody>
      </p:sp>
      <p:sp>
        <p:nvSpPr>
          <p:cNvPr id="144386"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i="1">
                <a:solidFill>
                  <a:srgbClr val="FFFFFF"/>
                </a:solidFill>
                <a:latin typeface="Arial" charset="0"/>
              </a:rPr>
              <a:t>Against Heresies</a:t>
            </a:r>
            <a:r>
              <a:rPr lang="en-US">
                <a:solidFill>
                  <a:srgbClr val="FFFFFF"/>
                </a:solidFill>
                <a:latin typeface="Arial" charset="0"/>
              </a:rPr>
              <a:t> 1.31.1</a:t>
            </a:r>
          </a:p>
        </p:txBody>
      </p:sp>
      <p:pic>
        <p:nvPicPr>
          <p:cNvPr id="144387"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Rectangle 1"/>
          <p:cNvSpPr>
            <a:spLocks noChangeArrowheads="1"/>
          </p:cNvSpPr>
          <p:nvPr/>
        </p:nvSpPr>
        <p:spPr bwMode="auto">
          <a:xfrm>
            <a:off x="2987675" y="471488"/>
            <a:ext cx="6156325" cy="641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lnSpc>
                <a:spcPct val="90000"/>
              </a:lnSpc>
            </a:pPr>
            <a:r>
              <a:rPr lang="en-US" b="1">
                <a:solidFill>
                  <a:srgbClr val="FFFFFF"/>
                </a:solidFill>
                <a:latin typeface="Arial" charset="0"/>
              </a:rPr>
              <a:t>1. Others again declare that Cain derived his being from the Power above, and acknowledge that Esau, Korah, the Sodomites, and all such persons, are related to themselves.  On this account, they add, they have been assailed by the Creator, yet no one of them has suffered injury.  For Sophia was in the habit of carrying off that which belonged to her from them to herself.  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b="1" i="1">
                <a:solidFill>
                  <a:srgbClr val="FFFF00"/>
                </a:solidFill>
                <a:latin typeface="Arial" charset="0"/>
              </a:rPr>
              <a:t>Gospel of Judas</a:t>
            </a:r>
            <a:r>
              <a:rPr lang="en-US" b="1">
                <a:solidFill>
                  <a:srgbClr val="FFFFFF"/>
                </a:solidFill>
                <a:latin typeface="Arial" charset="0"/>
              </a:rPr>
              <a:t>.</a:t>
            </a:r>
          </a:p>
        </p:txBody>
      </p:sp>
      <p:sp>
        <p:nvSpPr>
          <p:cNvPr id="144389"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186b</a:t>
            </a:r>
            <a:endParaRPr lang="en-US" sz="2000" b="1">
              <a:solidFill>
                <a:srgbClr val="FFFFFF"/>
              </a:solidFill>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en-US" sz="4800" dirty="0">
                <a:solidFill>
                  <a:srgbClr val="FFFFFF"/>
                </a:solidFill>
              </a:rPr>
              <a:t>The Nicene Creed </a:t>
            </a:r>
            <a:br>
              <a:rPr lang="en-US" sz="4800" dirty="0">
                <a:solidFill>
                  <a:srgbClr val="FFFFFF"/>
                </a:solidFill>
              </a:rPr>
            </a:br>
            <a:r>
              <a:rPr lang="en-US" sz="4800" dirty="0">
                <a:solidFill>
                  <a:srgbClr val="FFFFFF"/>
                </a:solidFill>
              </a:rPr>
              <a:t>(AD 325)</a:t>
            </a: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862124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en-US" i="1">
                <a:solidFill>
                  <a:schemeClr val="bg1"/>
                </a:solidFill>
                <a:latin typeface="Arial" charset="0"/>
                <a:ea typeface="ＭＳ Ｐゴシック" charset="0"/>
                <a:cs typeface="ＭＳ Ｐゴシック" charset="0"/>
              </a:rPr>
              <a:t>Teachings of the Heretic Arius</a:t>
            </a:r>
          </a:p>
        </p:txBody>
      </p:sp>
      <p:sp>
        <p:nvSpPr>
          <p:cNvPr id="483331" name="Text Box 4"/>
          <p:cNvSpPr txBox="1">
            <a:spLocks noChangeArrowheads="1"/>
          </p:cNvSpPr>
          <p:nvPr/>
        </p:nvSpPr>
        <p:spPr bwMode="auto">
          <a:xfrm>
            <a:off x="0" y="6516689"/>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Tree>
    <p:extLst>
      <p:ext uri="{BB962C8B-B14F-4D97-AF65-F5344CB8AC3E}">
        <p14:creationId xmlns:p14="http://schemas.microsoft.com/office/powerpoint/2010/main" val="899044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en-US" altLang="en-US" sz="4000" dirty="0">
                <a:solidFill>
                  <a:schemeClr val="bg1"/>
                </a:solidFill>
              </a:rPr>
              <a:t>Alexander versus the Heretic Arius</a:t>
            </a: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nvGrpSpPr>
          <p:cNvPr id="17"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5"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spTree>
    <p:extLst>
      <p:ext uri="{BB962C8B-B14F-4D97-AF65-F5344CB8AC3E}">
        <p14:creationId xmlns:p14="http://schemas.microsoft.com/office/powerpoint/2010/main" val="168942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382" y="174384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Limits to Love</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7451932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en-US" altLang="en-US" sz="4800" b="1">
                <a:solidFill>
                  <a:schemeClr val="bg1"/>
                </a:solidFill>
              </a:rPr>
              <a:t>What About Nicea </a:t>
            </a:r>
            <a:br>
              <a:rPr lang="en-US" altLang="en-US" sz="4800" b="1">
                <a:solidFill>
                  <a:schemeClr val="bg1"/>
                </a:solidFill>
              </a:rPr>
            </a:br>
            <a:r>
              <a:rPr lang="en-US" altLang="en-US" sz="4000" b="1">
                <a:solidFill>
                  <a:schemeClr val="bg1"/>
                </a:solidFill>
              </a:rPr>
              <a:t>(AD 325)?</a:t>
            </a:r>
            <a:endParaRPr lang="en-US" altLang="en-US" sz="4800" b="1">
              <a:solidFill>
                <a:schemeClr val="bg1"/>
              </a:solidFill>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Bishops throughout the Eastern Empire gathered &amp; excommunicated Arius of Alexandria</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The Atlas of the Bible and the History of Christianity</a:t>
            </a: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Alexander</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Arius</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Nicea</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7565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AD 325</a:t>
            </a: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Council of Nicaea</a:t>
            </a: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Fiction</a:t>
            </a: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7" name="Text Box 35"/>
          <p:cNvSpPr txBox="1">
            <a:spLocks noChangeArrowheads="1"/>
          </p:cNvSpPr>
          <p:nvPr/>
        </p:nvSpPr>
        <p:spPr bwMode="auto">
          <a:xfrm>
            <a:off x="6858001"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votes</a:t>
            </a: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 votes</a:t>
            </a: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Fact</a:t>
            </a:r>
          </a:p>
        </p:txBody>
      </p:sp>
    </p:spTree>
    <p:extLst>
      <p:ext uri="{BB962C8B-B14F-4D97-AF65-F5344CB8AC3E}">
        <p14:creationId xmlns:p14="http://schemas.microsoft.com/office/powerpoint/2010/main" val="199196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63"/>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Jesus:</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"I and the Father are one"</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Peter:</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"God and Savior Jesus Christ"</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2 Pet. 1:1</a:t>
            </a:r>
          </a:p>
        </p:txBody>
      </p:sp>
      <p:sp>
        <p:nvSpPr>
          <p:cNvPr id="768011" name="Text Box 11"/>
          <p:cNvSpPr txBox="1">
            <a:spLocks noChangeArrowheads="1"/>
          </p:cNvSpPr>
          <p:nvPr/>
        </p:nvSpPr>
        <p:spPr bwMode="auto">
          <a:xfrm>
            <a:off x="1" y="4098963"/>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Father: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"About the Son He says, </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Your throne, O God…</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 Heb. 1:8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63"/>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Paul: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"Christ, who is God over all"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Rom. 9:5</a:t>
            </a:r>
          </a:p>
        </p:txBody>
      </p:sp>
    </p:spTree>
    <p:extLst>
      <p:ext uri="{BB962C8B-B14F-4D97-AF65-F5344CB8AC3E}">
        <p14:creationId xmlns:p14="http://schemas.microsoft.com/office/powerpoint/2010/main" val="948358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1"/>
            <a:ext cx="9144000" cy="838200"/>
          </a:xfrm>
          <a:solidFill>
            <a:schemeClr val="bg2"/>
          </a:solidFill>
          <a:effectLst>
            <a:outerShdw blurRad="63500" dist="35921" dir="2700000" algn="ctr" rotWithShape="0">
              <a:srgbClr val="000000"/>
            </a:outerShdw>
          </a:effectLst>
        </p:spPr>
        <p:txBody>
          <a:bodyPr/>
          <a:lstStyle/>
          <a:p>
            <a:pPr algn="ctr">
              <a:defRPr/>
            </a:pP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Belief in Christ</a:t>
            </a:r>
            <a:r>
              <a:rPr lang="fr-FR"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en-US"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 Deity Before Nicaea</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043" tIns="44238" rIns="90043" bIns="44238" anchor="ctr"/>
          <a:lstStyle/>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Ignatius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"God Himself was manifest in human form" (AD 105)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Clement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"It is fitting that you should think of Jesus Christ as of God" (AD 150)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Irenaeus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"He is God, for the name Emmanuel indicates this" (AD 180)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Tertullian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 Christ our God" (AD 200)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Origen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"No one should be offended that the Savior is also God" (AD 225)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Lactantius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"We believe Him to be God"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(AD 304)</a:t>
            </a:r>
            <a:endParaRPr kumimoji="0" lang="en-US" sz="4000" b="1" i="0" u="none" strike="noStrike" kern="1200" cap="none" spc="0" normalizeH="0" baseline="0" noProof="0" dirty="0">
              <a:ln>
                <a:noFill/>
              </a:ln>
              <a:solidFill>
                <a:srgbClr val="8CF4EA"/>
              </a:solidFill>
              <a:effectLst>
                <a:outerShdw blurRad="38100" dist="38100" dir="2700000" algn="tl">
                  <a:srgbClr val="000000"/>
                </a:outerShdw>
              </a:effectLst>
              <a:uLnTx/>
              <a:uFillTx/>
              <a:latin typeface="Arial" charset="0"/>
              <a:ea typeface="ＭＳ Ｐゴシック" charset="0"/>
              <a:cs typeface="+mn-cs"/>
            </a:endParaRPr>
          </a:p>
        </p:txBody>
      </p:sp>
      <p:sp>
        <p:nvSpPr>
          <p:cNvPr id="1297413" name="Text Box 5"/>
          <p:cNvSpPr txBox="1">
            <a:spLocks noChangeArrowheads="1"/>
          </p:cNvSpPr>
          <p:nvPr/>
        </p:nvSpPr>
        <p:spPr bwMode="auto">
          <a:xfrm>
            <a:off x="4191001" y="6405565"/>
            <a:ext cx="4737385" cy="40010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ＭＳ Ｐゴシック" charset="0"/>
                <a:cs typeface="+mn-cs"/>
              </a:rPr>
              <a:t>Bercot, 93-100 in Garlow &amp; Jones, 94</a:t>
            </a:r>
          </a:p>
        </p:txBody>
      </p:sp>
    </p:spTree>
    <p:extLst>
      <p:ext uri="{BB962C8B-B14F-4D97-AF65-F5344CB8AC3E}">
        <p14:creationId xmlns:p14="http://schemas.microsoft.com/office/powerpoint/2010/main" val="196749747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9483D363-477E-E94B-BFDD-1248B9E11F04}"/>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292100" y="411163"/>
            <a:ext cx="5378450" cy="579437"/>
          </a:xfrm>
          <a:noFill/>
          <a:effectLst>
            <a:outerShdw blurRad="63500" dist="35921" dir="2700000" algn="ctr" rotWithShape="0">
              <a:srgbClr val="000000">
                <a:alpha val="74997"/>
              </a:srgbClr>
            </a:outerShdw>
          </a:effectLst>
        </p:spPr>
        <p:txBody>
          <a:bodyPr wrap="none" anchor="t">
            <a:spAutoFit/>
          </a:bodyPr>
          <a:lstStyle/>
          <a:p>
            <a:r>
              <a:rPr lang="en-US" altLang="en-US" sz="3200" u="sng" dirty="0">
                <a:solidFill>
                  <a:schemeClr val="bg1"/>
                </a:solidFill>
              </a:rPr>
              <a:t>The Nicene Creed (AD 325)</a:t>
            </a: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23671" y="1447800"/>
            <a:ext cx="601158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We believe in one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Father All Governing,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Creator of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visible and invisible;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in one Lord Jesus Christ,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Son of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Light from Light,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true God from true God</a:t>
            </a: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431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BC3D43D9-E5BA-D54F-BE21-9A6109D17C1D}"/>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304800" y="3048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051" y="1617663"/>
            <a:ext cx="7446269"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begotten not created,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of the same essence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as the Father,</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through whom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into being,</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in heaven and on earth;</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Who for us men and for our salvation</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down and was incarnate,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becoming human.</a:t>
            </a:r>
          </a:p>
        </p:txBody>
      </p:sp>
    </p:spTree>
    <p:extLst>
      <p:ext uri="{BB962C8B-B14F-4D97-AF65-F5344CB8AC3E}">
        <p14:creationId xmlns:p14="http://schemas.microsoft.com/office/powerpoint/2010/main" val="2425546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54BE3CF1-796B-6948-AF51-F3CD31B792A2}"/>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533400" y="4572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9071" y="1906588"/>
            <a:ext cx="6627134"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He suffered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the third day he rose,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ascended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into the heavens.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he will come to judge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the living and the dead.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we believe in the Holy Spirit.</a:t>
            </a:r>
          </a:p>
        </p:txBody>
      </p:sp>
    </p:spTree>
    <p:extLst>
      <p:ext uri="{BB962C8B-B14F-4D97-AF65-F5344CB8AC3E}">
        <p14:creationId xmlns:p14="http://schemas.microsoft.com/office/powerpoint/2010/main" val="953328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9473"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pic>
        <p:nvPicPr>
          <p:cNvPr id="489474" name="Picture 4" descr="64 cop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2500" y="5715001"/>
            <a:ext cx="78867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Arian Controversy and Trinitarianism</a:t>
            </a:r>
          </a:p>
        </p:txBody>
      </p:sp>
    </p:spTree>
    <p:extLst>
      <p:ext uri="{BB962C8B-B14F-4D97-AF65-F5344CB8AC3E}">
        <p14:creationId xmlns:p14="http://schemas.microsoft.com/office/powerpoint/2010/main" val="4202098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The Resurgence of Arianism</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426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Contrasts </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In </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2 John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the Apostle John warns against </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supporting </a:t>
            </a:r>
            <a:r>
              <a:rPr kumimoji="0" lang="en-US" altLang="zh-CN" sz="3200" b="1" i="1" u="none" strike="noStrike" kern="1200" cap="none" spc="0" normalizeH="0" baseline="0" noProof="0" dirty="0">
                <a:ln>
                  <a:noFill/>
                </a:ln>
                <a:solidFill>
                  <a:srgbClr val="800000"/>
                </a:solidFill>
                <a:effectLst/>
                <a:uLnTx/>
                <a:uFillTx/>
                <a:latin typeface="Arial" charset="0"/>
                <a:ea typeface="ＭＳ Ｐゴシック" charset="0"/>
              </a:rPr>
              <a:t>false</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 teachers</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In </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3 John</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he gives the </a:t>
            </a:r>
            <a:r>
              <a:rPr kumimoji="0" lang="ru-RU" altLang="zh-CN"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flip-side</a:t>
            </a:r>
            <a:r>
              <a:rPr kumimoji="0" lang="ru-RU" altLang="zh-CN"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believers should </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support </a:t>
            </a:r>
            <a:r>
              <a:rPr kumimoji="0" lang="en-US" altLang="zh-CN" sz="3200" b="1" i="1" u="none" strike="noStrike" kern="1200" cap="none" spc="0" normalizeH="0" baseline="0" noProof="0" dirty="0">
                <a:ln>
                  <a:noFill/>
                </a:ln>
                <a:solidFill>
                  <a:srgbClr val="0000FF"/>
                </a:solidFill>
                <a:effectLst/>
                <a:uLnTx/>
                <a:uFillTx/>
                <a:latin typeface="Arial" charset="0"/>
                <a:ea typeface="ＭＳ Ｐゴシック" charset="0"/>
              </a:rPr>
              <a:t>true</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 missionary teachers</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47730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0" y="1602008"/>
            <a:ext cx="9144000" cy="3771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sz="2800" dirty="0"/>
              <a:t>“Anyone who runs ahead and does not continue in the teaching of Christ does not have God; whoever continues in the teaching has both the Father and the Son.  If anyone comes to you and does not bring this teaching, do not take him into your home or welcome him” (Verses 9-10).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934248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Contrasts </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 name="Table 1"/>
          <p:cNvGraphicFramePr>
            <a:graphicFrameLocks noGrp="1"/>
          </p:cNvGraphicFramePr>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 John</a:t>
                      </a: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3 John</a:t>
                      </a: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Recipient</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 Woman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a:t>
                      </a:r>
                      <a:r>
                        <a:rPr lang="en-US" altLang="zh-CN" sz="2000" b="1" baseline="0" dirty="0">
                          <a:solidFill>
                            <a:schemeClr val="bg1"/>
                          </a:solidFill>
                          <a:effectLst>
                            <a:outerShdw blurRad="50800" dist="101600" dir="2700000" algn="tl" rotWithShape="0">
                              <a:srgbClr val="000000">
                                <a:alpha val="59000"/>
                              </a:srgbClr>
                            </a:outerShdw>
                          </a:effectLst>
                          <a:latin typeface="Arial"/>
                          <a:cs typeface="Arial"/>
                        </a:rPr>
                        <a:t> M</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Names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Anonymous</a:t>
                      </a: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Gaius, </a:t>
                      </a:r>
                      <a:r>
                        <a:rPr lang="en-US" altLang="zh-CN" sz="2000" b="1" dirty="0" err="1">
                          <a:solidFill>
                            <a:schemeClr val="bg1"/>
                          </a:solidFill>
                          <a:effectLst>
                            <a:outerShdw blurRad="50800" dist="101600" dir="2700000" algn="tl" rotWithShape="0">
                              <a:srgbClr val="000000">
                                <a:alpha val="59000"/>
                              </a:srgbClr>
                            </a:outerShdw>
                          </a:effectLst>
                          <a:latin typeface="Arial"/>
                          <a:cs typeface="Arial"/>
                        </a:rPr>
                        <a:t>Diotrephes</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Demetrius</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Mood</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Condemns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Commends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Missionaries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False</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True</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Hospitality/Support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Misplaced</a:t>
                      </a: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effectLst>
                            <a:outerShdw blurRad="50800" dist="101600" dir="2700000" algn="tl" rotWithShape="0">
                              <a:srgbClr val="000000">
                                <a:alpha val="59000"/>
                              </a:srgbClr>
                            </a:outerShdw>
                          </a:effectLst>
                          <a:latin typeface="Arial"/>
                          <a:cs typeface="Arial"/>
                        </a:rPr>
                        <a:t>Missing (</a:t>
                      </a:r>
                      <a:r>
                        <a:rPr lang="en-US" altLang="zh-CN" sz="2000" b="1" dirty="0" err="1">
                          <a:solidFill>
                            <a:schemeClr val="bg1"/>
                          </a:solidFill>
                          <a:effectLst>
                            <a:outerShdw blurRad="50800" dist="101600" dir="2700000" algn="tl" rotWithShape="0">
                              <a:srgbClr val="000000">
                                <a:alpha val="59000"/>
                              </a:srgbClr>
                            </a:outerShdw>
                          </a:effectLst>
                          <a:latin typeface="Arial"/>
                          <a:cs typeface="Arial"/>
                        </a:rPr>
                        <a:t>Diotrephes</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p>
                    <a:p>
                      <a:r>
                        <a:rPr lang="en-US" sz="2000" b="1" dirty="0">
                          <a:solidFill>
                            <a:schemeClr val="bg1"/>
                          </a:solidFill>
                          <a:effectLst>
                            <a:outerShdw blurRad="50800" dist="101600" dir="2700000" algn="tl" rotWithShape="0">
                              <a:srgbClr val="000000">
                                <a:alpha val="59000"/>
                              </a:srgbClr>
                            </a:outerShdw>
                          </a:effectLst>
                          <a:latin typeface="Arial"/>
                          <a:cs typeface="Arial"/>
                        </a:rPr>
                        <a:t>Maintained (Gaius)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Verses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Words (Greek text)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35506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en-US" sz="8000" b="1" dirty="0">
                <a:solidFill>
                  <a:schemeClr val="tx1"/>
                </a:solidFill>
                <a:effectLst/>
                <a:latin typeface="Arial" charset="0"/>
                <a:ea typeface="ＭＳ Ｐゴシック" charset="0"/>
                <a:cs typeface="ＭＳ Ｐゴシック" charset="0"/>
              </a:rPr>
              <a:t>Be Discerning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146570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6858000"/>
            <a:ext cx="9070975" cy="1143000"/>
          </a:xfrm>
        </p:spPr>
        <p:txBody>
          <a:bodyPr/>
          <a:lstStyle/>
          <a:p>
            <a:r>
              <a:rPr lang="en-US" b="1" dirty="0">
                <a:solidFill>
                  <a:schemeClr val="bg2"/>
                </a:solidFill>
              </a:rPr>
              <a:t>Lunar New Year Blessing</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12947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“Blessing”</a:t>
            </a: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5580112" y="1772816"/>
            <a:ext cx="3563888" cy="4740582"/>
            <a:chOff x="5580112" y="1772816"/>
            <a:chExt cx="3563888" cy="4740582"/>
          </a:xfrm>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One</a:t>
              </a:r>
              <a:endParaRPr lang="en-US" sz="6000" b="1" dirty="0"/>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Mouth (=Man)</a:t>
              </a:r>
              <a:endParaRPr lang="en-US" sz="6000" b="1" dirty="0"/>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Garden/Field</a:t>
              </a:r>
              <a:endParaRPr lang="en-US" sz="6000" b="1" dirty="0"/>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580112" y="550535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Divine Prefix</a:t>
              </a:r>
              <a:endParaRPr lang="en-US" sz="6000" b="1" dirty="0"/>
            </a:p>
          </p:txBody>
        </p:sp>
      </p:grpSp>
    </p:spTree>
    <p:extLst>
      <p:ext uri="{BB962C8B-B14F-4D97-AF65-F5344CB8AC3E}">
        <p14:creationId xmlns:p14="http://schemas.microsoft.com/office/powerpoint/2010/main" val="18627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b="1"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400" b="1" kern="0" dirty="0"/>
              <a:t>See Dave Stewart, “</a:t>
            </a:r>
            <a:r>
              <a:rPr lang="en-SG" sz="1400" b="1" dirty="0"/>
              <a:t>The Story of Genesis in the Chinese Characters,” </a:t>
            </a:r>
            <a:r>
              <a:rPr lang="en-SG" sz="1400" b="1" dirty="0" err="1"/>
              <a:t>ShareShare</a:t>
            </a:r>
            <a:r>
              <a:rPr lang="en-SG" sz="1400" b="1" dirty="0"/>
              <a:t> presentation, </a:t>
            </a:r>
            <a:r>
              <a:rPr lang="en-SG" sz="1400" b="1" dirty="0">
                <a:hlinkClick r:id="rId4"/>
              </a:rPr>
              <a:t>https://www.slideshare.net/DaveSinNM/the-story-of-genesis-in-the-chinese-characters?qid=e6e52686-6545-4def-8537-2444d576b004&amp;v=&amp;b=&amp;from_search=1</a:t>
            </a:r>
            <a:r>
              <a:rPr lang="en-SG" sz="1400" b="1" dirty="0"/>
              <a:t>, accessed 20 Jan 2020</a:t>
            </a:r>
          </a:p>
        </p:txBody>
      </p:sp>
    </p:spTree>
    <p:extLst>
      <p:ext uri="{BB962C8B-B14F-4D97-AF65-F5344CB8AC3E}">
        <p14:creationId xmlns:p14="http://schemas.microsoft.com/office/powerpoint/2010/main" val="552658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en-US" sz="6000" b="1" dirty="0"/>
              <a:t>“Create”</a:t>
            </a: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6000" b="1" dirty="0"/>
              <a:t>to create</a:t>
            </a:r>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963455" y="1198797"/>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Create means to speak to dust to give life to a man so he can walk</a:t>
            </a:r>
            <a:endParaRPr lang="en-US" sz="6000" b="1" dirty="0"/>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3600" b="1" dirty="0"/>
              <a:t>Speak = dust, life, man  +  walk/mud</a:t>
            </a:r>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1943141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en-US" sz="6000" b="1" dirty="0"/>
              <a:t>“Devil” &amp; “Tempter”</a:t>
            </a:r>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Devil</a:t>
              </a:r>
              <a:endParaRPr lang="en-US" sz="6000" b="1" dirty="0"/>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Secret</a:t>
              </a:r>
              <a:endParaRPr lang="en-US" sz="6000" b="1" dirty="0"/>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Life</a:t>
              </a:r>
              <a:endParaRPr lang="en-US" sz="6000" b="1" dirty="0"/>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Man</a:t>
              </a:r>
              <a:endParaRPr lang="en-US" sz="6000" b="1" dirty="0"/>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Garden</a:t>
              </a:r>
              <a:endParaRPr lang="en-US" sz="6000" b="1" dirty="0"/>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Tempter</a:t>
              </a:r>
              <a:endParaRPr lang="en-US" sz="6000" b="1" dirty="0"/>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Devil</a:t>
              </a:r>
              <a:endParaRPr lang="en-US" sz="6000" b="1" dirty="0"/>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Cover</a:t>
              </a:r>
              <a:endParaRPr lang="en-US" sz="6000" b="1" dirty="0"/>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Forest/</a:t>
              </a:r>
              <a:br>
                <a:rPr lang="en-US" sz="4000" b="1" dirty="0"/>
              </a:br>
              <a:r>
                <a:rPr lang="en-US" sz="4000" b="1" dirty="0"/>
                <a:t>Two Trees</a:t>
              </a:r>
              <a:endParaRPr lang="en-US" sz="6000" b="1" dirty="0"/>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2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en-US" sz="6000" b="1" dirty="0"/>
              <a:t>“Boat”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The boat was a vessel of eight people</a:t>
            </a:r>
            <a:endParaRPr lang="en-US" sz="6000" b="1" dirty="0"/>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6000" b="1" dirty="0"/>
              <a:t>Boat</a:t>
            </a: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t>Vessel + Eight + People</a:t>
            </a:r>
          </a:p>
        </p:txBody>
      </p:sp>
    </p:spTree>
    <p:extLst>
      <p:ext uri="{BB962C8B-B14F-4D97-AF65-F5344CB8AC3E}">
        <p14:creationId xmlns:p14="http://schemas.microsoft.com/office/powerpoint/2010/main" val="1748914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en-US" sz="6000" b="1" dirty="0"/>
              <a:t>“Righteousness”</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Lamb</a:t>
            </a:r>
            <a:endParaRPr lang="en-US" sz="6000" b="1" dirty="0"/>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I or Me</a:t>
            </a:r>
            <a:endParaRPr lang="en-US" sz="6000" b="1" dirty="0"/>
          </a:p>
        </p:txBody>
      </p:sp>
    </p:spTree>
    <p:extLst>
      <p:ext uri="{BB962C8B-B14F-4D97-AF65-F5344CB8AC3E}">
        <p14:creationId xmlns:p14="http://schemas.microsoft.com/office/powerpoint/2010/main" val="1189422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en-US" b="1" dirty="0">
                <a:solidFill>
                  <a:srgbClr val="FE2700"/>
                </a:solidFill>
              </a:rPr>
              <a:t>Garden of Eden</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West</a:t>
            </a:r>
            <a:endParaRPr lang="en-US" sz="6000" b="1" dirty="0"/>
          </a:p>
        </p:txBody>
      </p:sp>
    </p:spTree>
    <p:extLst>
      <p:ext uri="{BB962C8B-B14F-4D97-AF65-F5344CB8AC3E}">
        <p14:creationId xmlns:p14="http://schemas.microsoft.com/office/powerpoint/2010/main" val="267402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1547664" y="228600"/>
            <a:ext cx="5688631" cy="533400"/>
          </a:xfrm>
          <a:solidFill>
            <a:schemeClr val="bg1"/>
          </a:solidFill>
        </p:spPr>
        <p:txBody>
          <a:bodyPr/>
          <a:lstStyle/>
          <a:p>
            <a:pPr algn="ctr" eaLnBrk="1" hangingPunct="1"/>
            <a:r>
              <a:rPr lang="en-US" sz="3600" b="1" dirty="0">
                <a:solidFill>
                  <a:srgbClr val="FFFFFF"/>
                </a:solidFill>
                <a:latin typeface="Arial" panose="020B0604020202020204" pitchFamily="34" charset="0"/>
                <a:cs typeface="Arial" panose="020B0604020202020204" pitchFamily="34" charset="0"/>
              </a:rPr>
              <a:t>Summary Statement</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03780"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180" name="Text Box 4"/>
          <p:cNvSpPr txBox="1">
            <a:spLocks noChangeArrowheads="1"/>
          </p:cNvSpPr>
          <p:nvPr/>
        </p:nvSpPr>
        <p:spPr bwMode="auto">
          <a:xfrm>
            <a:off x="1835696" y="1268760"/>
            <a:ext cx="5545138" cy="452431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sz="3200" b="1" dirty="0">
                <a:solidFill>
                  <a:srgbClr val="BDBDBD">
                    <a:lumMod val="20000"/>
                    <a:lumOff val="80000"/>
                  </a:srgbClr>
                </a:solidFill>
                <a:latin typeface="Arial"/>
              </a:rPr>
              <a:t>John exhorts </a:t>
            </a:r>
            <a:r>
              <a:rPr lang="en-US" sz="3200" b="1" i="1" dirty="0">
                <a:solidFill>
                  <a:srgbClr val="FFFF00"/>
                </a:solidFill>
                <a:latin typeface="Arial"/>
              </a:rPr>
              <a:t>limitations to love</a:t>
            </a:r>
            <a:r>
              <a:rPr lang="en-US" sz="3200" b="1" dirty="0">
                <a:solidFill>
                  <a:srgbClr val="BDBDBD">
                    <a:lumMod val="20000"/>
                    <a:lumOff val="80000"/>
                  </a:srgbClr>
                </a:solidFill>
                <a:latin typeface="Arial"/>
              </a:rPr>
              <a:t> for a Christian woman and her children who show hospitality to missionaries but need warning not to extend the same to false teachers to warn against </a:t>
            </a:r>
            <a:r>
              <a:rPr lang="en-US" sz="3200" b="1" i="1" dirty="0">
                <a:solidFill>
                  <a:srgbClr val="BDBDBD">
                    <a:lumMod val="20000"/>
                    <a:lumOff val="80000"/>
                  </a:srgbClr>
                </a:solidFill>
                <a:latin typeface="Arial"/>
              </a:rPr>
              <a:t>aiding the spread of destructive heresies.</a:t>
            </a:r>
            <a:r>
              <a:rPr lang="en-US" sz="3200" dirty="0">
                <a:solidFill>
                  <a:srgbClr val="BDBDBD">
                    <a:lumMod val="20000"/>
                    <a:lumOff val="80000"/>
                  </a:srgbClr>
                </a:solidFill>
                <a:latin typeface="Arial"/>
              </a:rPr>
              <a:t> </a:t>
            </a:r>
          </a:p>
        </p:txBody>
      </p:sp>
      <p:sp>
        <p:nvSpPr>
          <p:cNvPr id="6" name="Rectangle 2">
            <a:extLst>
              <a:ext uri="{FF2B5EF4-FFF2-40B4-BE49-F238E27FC236}">
                <a16:creationId xmlns:a16="http://schemas.microsoft.com/office/drawing/2014/main" id="{05FA02CD-9F0A-9B49-9189-10E0CB0EADF3}"/>
              </a:ext>
            </a:extLst>
          </p:cNvPr>
          <p:cNvSpPr txBox="1">
            <a:spLocks noChangeArrowheads="1"/>
          </p:cNvSpPr>
          <p:nvPr/>
        </p:nvSpPr>
        <p:spPr bwMode="auto">
          <a:xfrm>
            <a:off x="0" y="5661248"/>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70535408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en-US" b="1" dirty="0">
                <a:solidFill>
                  <a:schemeClr val="bg2"/>
                </a:solidFill>
              </a:rPr>
              <a:t>One man in a garden = West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West</a:t>
            </a:r>
            <a:endParaRPr lang="en-US" sz="6000" b="1" dirty="0">
              <a:solidFill>
                <a:schemeClr val="bg2"/>
              </a:solidFill>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Enclosure,</a:t>
            </a:r>
            <a:br>
              <a:rPr lang="en-US" sz="4000" b="1" dirty="0">
                <a:solidFill>
                  <a:schemeClr val="bg2"/>
                </a:solidFill>
              </a:rPr>
            </a:br>
            <a:r>
              <a:rPr lang="en-US" sz="4000" b="1" dirty="0">
                <a:solidFill>
                  <a:schemeClr val="bg2"/>
                </a:solidFill>
              </a:rPr>
              <a:t>Garden</a:t>
            </a:r>
            <a:endParaRPr lang="en-US" sz="6000" b="1" dirty="0">
              <a:solidFill>
                <a:schemeClr val="bg2"/>
              </a:solidFill>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Person</a:t>
            </a:r>
            <a:endParaRPr lang="en-US" sz="6000" b="1" dirty="0">
              <a:solidFill>
                <a:schemeClr val="bg2"/>
              </a:solidFill>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One</a:t>
            </a:r>
            <a:endParaRPr lang="en-US" sz="6000" b="1" dirty="0">
              <a:solidFill>
                <a:schemeClr val="bg2"/>
              </a:solidFill>
            </a:endParaRPr>
          </a:p>
        </p:txBody>
      </p:sp>
    </p:spTree>
    <p:extLst>
      <p:ext uri="{BB962C8B-B14F-4D97-AF65-F5344CB8AC3E}">
        <p14:creationId xmlns:p14="http://schemas.microsoft.com/office/powerpoint/2010/main" val="282200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One</a:t>
            </a:r>
            <a:endParaRPr lang="en-US" sz="6000" b="1" dirty="0"/>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676338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3600" b="1" dirty="0">
                <a:solidFill>
                  <a:schemeClr val="bg2"/>
                </a:solidFill>
              </a:rPr>
              <a:t>AD</a:t>
            </a:r>
            <a:endParaRPr lang="en-US" sz="5400" b="1" dirty="0">
              <a:solidFill>
                <a:schemeClr val="bg2"/>
              </a:solidFill>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en-US" sz="3600" b="1" dirty="0">
                <a:solidFill>
                  <a:schemeClr val="bg2"/>
                </a:solidFill>
              </a:rPr>
              <a:t>BC</a:t>
            </a:r>
            <a:endParaRPr lang="en-US" sz="5400" b="1" dirty="0">
              <a:solidFill>
                <a:schemeClr val="bg2"/>
              </a:solidFill>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44000" cy="1930321"/>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2500</a:t>
            </a:r>
            <a:endParaRPr lang="en-US" sz="5400" b="1" dirty="0">
              <a:solidFill>
                <a:schemeClr val="bg2"/>
              </a:solidFill>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1500</a:t>
            </a:r>
            <a:endParaRPr lang="en-US" sz="5400" b="1" dirty="0">
              <a:solidFill>
                <a:srgbClr val="FFFF00"/>
              </a:solidFill>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400</a:t>
            </a:r>
            <a:endParaRPr lang="en-US" sz="5400" b="1" dirty="0">
              <a:solidFill>
                <a:schemeClr val="bg2"/>
              </a:solidFill>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33</a:t>
            </a:r>
            <a:endParaRPr lang="en-US" sz="5400" b="1" dirty="0">
              <a:solidFill>
                <a:srgbClr val="FFFF00"/>
              </a:solidFill>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2000</a:t>
            </a:r>
            <a:endParaRPr lang="en-US" sz="5400" b="1" dirty="0">
              <a:solidFill>
                <a:schemeClr val="bg2"/>
              </a:solidFill>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569907" y="3670661"/>
            <a:ext cx="1534113"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rgbClr val="FFFF00"/>
                </a:solidFill>
              </a:rPr>
              <a:t>Death of Jesus</a:t>
            </a:r>
            <a:endParaRPr lang="en-US" sz="4800" b="1" dirty="0">
              <a:solidFill>
                <a:srgbClr val="FFFF00"/>
              </a:solidFill>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chemeClr val="bg2"/>
                </a:solidFill>
              </a:rPr>
              <a:t>B</a:t>
            </a:r>
            <a:br>
              <a:rPr lang="en-US" sz="3200" b="1" dirty="0">
                <a:solidFill>
                  <a:schemeClr val="bg2"/>
                </a:solidFill>
              </a:rPr>
            </a:br>
            <a:r>
              <a:rPr lang="en-US" sz="3200" b="1" dirty="0">
                <a:solidFill>
                  <a:schemeClr val="bg2"/>
                </a:solidFill>
              </a:rPr>
              <a:t>u</a:t>
            </a:r>
            <a:br>
              <a:rPr lang="en-US" sz="3200" b="1" dirty="0">
                <a:solidFill>
                  <a:schemeClr val="bg2"/>
                </a:solidFill>
              </a:rPr>
            </a:br>
            <a:r>
              <a:rPr lang="en-US" sz="3200" b="1" dirty="0">
                <a:solidFill>
                  <a:schemeClr val="bg2"/>
                </a:solidFill>
              </a:rPr>
              <a:t>d</a:t>
            </a:r>
            <a:br>
              <a:rPr lang="en-US" sz="3200" b="1" dirty="0">
                <a:solidFill>
                  <a:schemeClr val="bg2"/>
                </a:solidFill>
              </a:rPr>
            </a:br>
            <a:r>
              <a:rPr lang="en-US" sz="3200" b="1" dirty="0">
                <a:solidFill>
                  <a:schemeClr val="bg2"/>
                </a:solidFill>
              </a:rPr>
              <a:t>d</a:t>
            </a:r>
            <a:br>
              <a:rPr lang="en-US" sz="3200" b="1" dirty="0">
                <a:solidFill>
                  <a:schemeClr val="bg2"/>
                </a:solidFill>
              </a:rPr>
            </a:br>
            <a:r>
              <a:rPr lang="en-US" sz="3200" b="1" dirty="0">
                <a:solidFill>
                  <a:schemeClr val="bg2"/>
                </a:solidFill>
              </a:rPr>
              <a:t>h</a:t>
            </a:r>
            <a:br>
              <a:rPr lang="en-US" sz="3200" b="1" dirty="0">
                <a:solidFill>
                  <a:schemeClr val="bg2"/>
                </a:solidFill>
              </a:rPr>
            </a:br>
            <a:r>
              <a:rPr lang="en-US" sz="3200" b="1" dirty="0">
                <a:solidFill>
                  <a:schemeClr val="bg2"/>
                </a:solidFill>
              </a:rPr>
              <a:t>a</a:t>
            </a:r>
            <a:endParaRPr lang="en-US" sz="4800" b="1" dirty="0">
              <a:solidFill>
                <a:schemeClr val="bg2"/>
              </a:solidFill>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rgbClr val="FFFF00"/>
                </a:solidFill>
              </a:rPr>
              <a:t>First 5 Books </a:t>
            </a:r>
            <a:br>
              <a:rPr lang="en-US" sz="3200" b="1" dirty="0">
                <a:solidFill>
                  <a:srgbClr val="FFFF00"/>
                </a:solidFill>
              </a:rPr>
            </a:br>
            <a:r>
              <a:rPr lang="en-US" sz="3200" b="1" dirty="0">
                <a:solidFill>
                  <a:srgbClr val="FFFF00"/>
                </a:solidFill>
              </a:rPr>
              <a:t>of Bible Written</a:t>
            </a:r>
            <a:endParaRPr lang="en-US" sz="4800" b="1" dirty="0">
              <a:solidFill>
                <a:srgbClr val="FFFF00"/>
              </a:solidFill>
            </a:endParaRP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chemeClr val="bg2"/>
                </a:solidFill>
              </a:rPr>
              <a:t>Chinese Language First Written</a:t>
            </a:r>
            <a:endParaRPr lang="en-US" sz="4800" b="1" dirty="0">
              <a:solidFill>
                <a:schemeClr val="bg2"/>
              </a:solidFill>
            </a:endParaRPr>
          </a:p>
        </p:txBody>
      </p:sp>
    </p:spTree>
    <p:extLst>
      <p:ext uri="{BB962C8B-B14F-4D97-AF65-F5344CB8AC3E}">
        <p14:creationId xmlns:p14="http://schemas.microsoft.com/office/powerpoint/2010/main" val="2110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en-US" sz="6000" b="1" dirty="0"/>
              <a:t>“Lucky”?</a:t>
            </a: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800" b="1" dirty="0"/>
              <a:t>“Blessing”?</a:t>
            </a:r>
          </a:p>
        </p:txBody>
      </p:sp>
    </p:spTree>
    <p:extLst>
      <p:ext uri="{BB962C8B-B14F-4D97-AF65-F5344CB8AC3E}">
        <p14:creationId xmlns:p14="http://schemas.microsoft.com/office/powerpoint/2010/main" val="7694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en-US" b="1">
                <a:latin typeface="Arial" charset="0"/>
                <a:ea typeface="ＭＳ Ｐゴシック" charset="0"/>
                <a:cs typeface="Arial" charset="0"/>
              </a:rPr>
              <a:t>A Case Study…</a:t>
            </a:r>
          </a:p>
        </p:txBody>
      </p:sp>
      <p:sp>
        <p:nvSpPr>
          <p:cNvPr id="24579" name="Rectangle 3"/>
          <p:cNvSpPr>
            <a:spLocks noGrp="1" noChangeArrowheads="1"/>
          </p:cNvSpPr>
          <p:nvPr>
            <p:ph type="body" idx="1"/>
          </p:nvPr>
        </p:nvSpPr>
        <p:spPr>
          <a:xfrm>
            <a:off x="1173163" y="914400"/>
            <a:ext cx="5075237" cy="3162672"/>
          </a:xfrm>
        </p:spPr>
        <p:txBody>
          <a:bodyPr/>
          <a:lstStyle/>
          <a:p>
            <a:pPr eaLnBrk="1" hangingPunct="1"/>
            <a:r>
              <a:rPr lang="en-US" sz="2800" b="1" dirty="0">
                <a:latin typeface="Arial" charset="0"/>
                <a:ea typeface="ＭＳ Ｐゴシック" charset="0"/>
                <a:cs typeface="Arial" charset="0"/>
              </a:rPr>
              <a:t>Suppose two Jehovah</a:t>
            </a:r>
            <a:r>
              <a:rPr lang="uk-UA" sz="2800" b="1" dirty="0">
                <a:latin typeface="Arial" charset="0"/>
                <a:ea typeface="ＭＳ Ｐゴシック" charset="0"/>
                <a:cs typeface="Arial" charset="0"/>
              </a:rPr>
              <a:t>'</a:t>
            </a:r>
            <a:r>
              <a:rPr lang="en-US" altLang="ja-JP" sz="2800" b="1" dirty="0">
                <a:latin typeface="Arial" charset="0"/>
                <a:ea typeface="ＭＳ Ｐゴシック" charset="0"/>
                <a:cs typeface="Arial" charset="0"/>
              </a:rPr>
              <a:t>s Witnesses come to your door.  Will you invite them inside your home?  Why or why not?</a:t>
            </a:r>
          </a:p>
          <a:p>
            <a:pPr eaLnBrk="1" hangingPunct="1"/>
            <a:r>
              <a:rPr lang="en-US" sz="2800" b="1" dirty="0">
                <a:latin typeface="Arial" charset="0"/>
                <a:ea typeface="ＭＳ Ｐゴシック" charset="0"/>
                <a:cs typeface="Arial" charset="0"/>
              </a:rPr>
              <a:t>Please get into the right group…</a:t>
            </a: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Keep them out</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Let them in</a:t>
            </a: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Podium</a:t>
            </a: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It depends</a:t>
            </a: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4081710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800" b="1" dirty="0">
                <a:solidFill>
                  <a:srgbClr val="FFFFFF"/>
                </a:solidFill>
              </a:rPr>
              <a:t>“Anyone who runs ahead and does not continue in the teaching of Christ does not have God; whoever continues in the teaching has both the Father and the Son.  If anyone comes to you and does not bring this teaching, do not take him into your home or welcome him” (2 John 9-10).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39712261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What</a:t>
            </a:r>
            <a:r>
              <a:rPr lang="uk-UA" altLang="ja-JP"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s the Gospel?</a:t>
            </a:r>
          </a:p>
        </p:txBody>
      </p:sp>
    </p:spTree>
    <p:extLst>
      <p:ext uri="{BB962C8B-B14F-4D97-AF65-F5344CB8AC3E}">
        <p14:creationId xmlns:p14="http://schemas.microsoft.com/office/powerpoint/2010/main" val="1096798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eaLnBrk="0" hangingPunct="0"/>
            <a:endParaRPr lang="en-US">
              <a:solidFill>
                <a:srgbClr val="000000"/>
              </a:solidFill>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dirty="0">
                <a:solidFill>
                  <a:srgbClr val="FFFFFF"/>
                </a:solidFill>
                <a:latin typeface="Arial" charset="0"/>
                <a:ea typeface="ヒラギノ角ゴ Pro W3" charset="0"/>
                <a:cs typeface="ヒラギノ角ゴ Pro W3" charset="0"/>
              </a:rPr>
              <a:t>The </a:t>
            </a:r>
            <a:r>
              <a:rPr lang="en-US" b="1" dirty="0">
                <a:solidFill>
                  <a:srgbClr val="FFFF00"/>
                </a:solidFill>
                <a:latin typeface="Alan Den" charset="0"/>
                <a:ea typeface="ヒラギノ角ゴ Pro W3" charset="0"/>
                <a:cs typeface="Alan Den" charset="0"/>
              </a:rPr>
              <a:t>Full </a:t>
            </a:r>
            <a:r>
              <a:rPr lang="en-US" b="1" dirty="0">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200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Christ died for our sins…</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46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He was buried…</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193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He was raised from the dead on the third day…</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2800" b="0" i="1">
                <a:solidFill>
                  <a:srgbClr val="FFFFFF"/>
                </a:solidFill>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Let me now remind you… of the Good News [Gospel] </a:t>
            </a:r>
            <a:br>
              <a:rPr lang="en-US" dirty="0">
                <a:solidFill>
                  <a:srgbClr val="FFFFFF"/>
                </a:solidFill>
                <a:effectLst>
                  <a:glow rad="152400">
                    <a:srgbClr val="000000">
                      <a:alpha val="99000"/>
                    </a:srgbClr>
                  </a:glow>
                </a:effectLst>
                <a:ea typeface="ヒラギノ角ゴ Pro W3" charset="0"/>
                <a:cs typeface="ヒラギノ角ゴ Pro W3" charset="0"/>
              </a:rPr>
            </a:br>
            <a:r>
              <a:rPr lang="en-US" dirty="0">
                <a:solidFill>
                  <a:srgbClr val="FFFFFF"/>
                </a:solidFill>
                <a:effectLst>
                  <a:glow rad="152400">
                    <a:srgbClr val="000000">
                      <a:alpha val="99000"/>
                    </a:srgbClr>
                  </a:glow>
                </a:effectLst>
                <a:ea typeface="ヒラギノ角ゴ Pro W3" charset="0"/>
                <a:cs typeface="ヒラギノ角ゴ Pro W3" charset="0"/>
              </a:rPr>
              <a:t>I preached to you before…</a:t>
            </a: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 (NLT)</a:t>
            </a:r>
          </a:p>
        </p:txBody>
      </p:sp>
      <p:sp>
        <p:nvSpPr>
          <p:cNvPr id="12"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pPr>
            <a:r>
              <a:rPr lang="en-US" b="1" kern="0" dirty="0">
                <a:solidFill>
                  <a:srgbClr val="FFFFFF"/>
                </a:solidFill>
                <a:latin typeface="Arial" charset="0"/>
              </a:rPr>
              <a:t>68</a:t>
            </a:r>
          </a:p>
        </p:txBody>
      </p:sp>
    </p:spTree>
    <p:extLst>
      <p:ext uri="{BB962C8B-B14F-4D97-AF65-F5344CB8AC3E}">
        <p14:creationId xmlns:p14="http://schemas.microsoft.com/office/powerpoint/2010/main" val="4127590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it really changing our lives?</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6378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i="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341083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48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kingdom life balances love and truth (vv. 1-6) so that neither invalidates the other.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a:extLst>
              <a:ext uri="{FF2B5EF4-FFF2-40B4-BE49-F238E27FC236}">
                <a16:creationId xmlns:a16="http://schemas.microsoft.com/office/drawing/2014/main" id="{06031A49-2158-B148-A00B-82814D04DD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61611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12493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2493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249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2493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249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2493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24937"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2494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24941"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875984"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1249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124946"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124975"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124977"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124978"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124979"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24980"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124983"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124986"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124988"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24989"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12499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2500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7"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25002"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2500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25004"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351719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8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264134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237400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D4ABBF-5B2F-D240-825D-81D81D1A2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2" r="1974"/>
          <a:stretch/>
        </p:blipFill>
        <p:spPr bwMode="auto">
          <a:xfrm>
            <a:off x="4645" y="1270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Rectangle 2"/>
          <p:cNvSpPr>
            <a:spLocks noGrp="1" noChangeArrowheads="1"/>
          </p:cNvSpPr>
          <p:nvPr>
            <p:ph type="title" idx="4294967295"/>
          </p:nvPr>
        </p:nvSpPr>
        <p:spPr>
          <a:xfrm>
            <a:off x="-1" y="228600"/>
            <a:ext cx="9139355" cy="824136"/>
          </a:xfrm>
          <a:noFill/>
          <a:ln w="57150">
            <a:noFill/>
          </a:ln>
        </p:spPr>
        <p:txBody>
          <a:bodyPr anchor="ctr"/>
          <a:lstStyle/>
          <a:p>
            <a:pPr algn="ctr"/>
            <a:r>
              <a:rPr lang="en-US" b="1" kern="1200" dirty="0">
                <a:solidFill>
                  <a:srgbClr val="FFFFFF"/>
                </a:solidFill>
                <a:effectLst>
                  <a:glow rad="165100">
                    <a:srgbClr val="000000">
                      <a:alpha val="99000"/>
                    </a:srgbClr>
                  </a:glow>
                </a:effectLst>
                <a:latin typeface="Arial"/>
                <a:ea typeface="ＭＳ Ｐゴシック" pitchFamily="-107" charset="-128"/>
              </a:rPr>
              <a:t>Date of Writing</a:t>
            </a:r>
          </a:p>
        </p:txBody>
      </p:sp>
      <p:sp>
        <p:nvSpPr>
          <p:cNvPr id="189443" name="Text Box 5"/>
          <p:cNvSpPr txBox="1">
            <a:spLocks noChangeArrowheads="1"/>
          </p:cNvSpPr>
          <p:nvPr/>
        </p:nvSpPr>
        <p:spPr bwMode="auto">
          <a:xfrm>
            <a:off x="33454" y="1268636"/>
            <a:ext cx="9105900" cy="3168352"/>
          </a:xfrm>
          <a:prstGeom prst="rect">
            <a:avLst/>
          </a:prstGeom>
          <a:noFill/>
          <a:ln w="57150">
            <a:noFill/>
          </a:ln>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Most scholars believe that John recorded this epistle about AD 90, although nothing in it excludes an earlier date.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Thus it was written in about AD 85-95. </a:t>
            </a:r>
          </a:p>
        </p:txBody>
      </p:sp>
      <p:sp>
        <p:nvSpPr>
          <p:cNvPr id="189445" name="Text Box 7"/>
          <p:cNvSpPr txBox="1">
            <a:spLocks noChangeArrowheads="1"/>
          </p:cNvSpPr>
          <p:nvPr/>
        </p:nvSpPr>
        <p:spPr bwMode="auto">
          <a:xfrm>
            <a:off x="8413750" y="44450"/>
            <a:ext cx="698500"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r>
              <a:rPr lang="en-US" sz="2400" dirty="0"/>
              <a:t>298</a:t>
            </a:r>
            <a:endParaRPr lang="en-US" dirty="0"/>
          </a:p>
        </p:txBody>
      </p:sp>
    </p:spTree>
    <p:extLst>
      <p:ext uri="{BB962C8B-B14F-4D97-AF65-F5344CB8AC3E}">
        <p14:creationId xmlns:p14="http://schemas.microsoft.com/office/powerpoint/2010/main" val="30857355"/>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a:t>
            </a:r>
            <a:r>
              <a:rPr lang="ru-RU" altLang="ja-JP" sz="3200" dirty="0">
                <a:latin typeface="Aril" charset="0"/>
                <a:ea typeface="ＭＳ Ｐゴシック" charset="0"/>
              </a:rPr>
              <a:t>"</a:t>
            </a:r>
            <a:r>
              <a:rPr lang="en-US" altLang="ja-JP" sz="3200" dirty="0">
                <a:latin typeface="Aril" charset="0"/>
                <a:ea typeface="ＭＳ Ｐゴシック" charset="0"/>
              </a:rPr>
              <a:t>Secret Knowledge</a:t>
            </a:r>
            <a:r>
              <a:rPr lang="ru-RU" altLang="ja-JP" sz="3200" dirty="0">
                <a:latin typeface="Aril" charset="0"/>
                <a:ea typeface="ＭＳ Ｐゴシック" charset="0"/>
              </a:rPr>
              <a:t>"</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468313" y="1066800"/>
            <a:ext cx="80645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i="1" dirty="0">
                <a:solidFill>
                  <a:srgbClr val="FFFFFF"/>
                </a:solidFill>
                <a:effectLst>
                  <a:outerShdw blurRad="38100" dist="38100" dir="2700000" algn="tl">
                    <a:srgbClr val="000000"/>
                  </a:outerShdw>
                </a:effectLst>
                <a:latin typeface="Tahoma" charset="0"/>
              </a:rPr>
              <a:t>Two Types Addressed in 1-3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Docetic</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i="1" dirty="0" err="1">
                <a:solidFill>
                  <a:srgbClr val="FFFFFF"/>
                </a:solidFill>
                <a:effectLst>
                  <a:outerShdw blurRad="38100" dist="38100" dir="2700000" algn="tl">
                    <a:srgbClr val="000000"/>
                  </a:outerShdw>
                </a:effectLst>
                <a:latin typeface="Tahoma" charset="0"/>
              </a:rPr>
              <a:t>dokeo</a:t>
            </a:r>
            <a:r>
              <a:rPr lang="en-US" b="1" dirty="0">
                <a:solidFill>
                  <a:srgbClr val="FFFFFF"/>
                </a:solidFill>
                <a:effectLst>
                  <a:outerShdw blurRad="38100" dist="38100" dir="2700000" algn="tl">
                    <a:srgbClr val="000000"/>
                  </a:outerShdw>
                </a:effectLst>
                <a:latin typeface="Tahoma" charset="0"/>
              </a:rPr>
              <a:t>, </a:t>
            </a:r>
            <a:r>
              <a:rPr lang="ru-RU"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to seem</a:t>
            </a:r>
            <a:r>
              <a:rPr lang="ru-RU"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 </a:t>
            </a:r>
            <a:br>
              <a:rPr lang="en-US" altLang="ja-JP" b="1" dirty="0">
                <a:solidFill>
                  <a:srgbClr val="FFFFFF"/>
                </a:solidFill>
                <a:effectLst>
                  <a:outerShdw blurRad="38100" dist="38100" dir="2700000" algn="tl">
                    <a:srgbClr val="000000"/>
                  </a:outerShdw>
                </a:effectLst>
                <a:latin typeface="Tahoma" charset="0"/>
              </a:rPr>
            </a:br>
            <a:r>
              <a:rPr lang="en-US" altLang="ja-JP" b="1" dirty="0">
                <a:solidFill>
                  <a:srgbClr val="FFFFFF"/>
                </a:solidFill>
                <a:effectLst>
                  <a:outerShdw blurRad="38100" dist="38100" dir="2700000" algn="tl">
                    <a:srgbClr val="000000"/>
                  </a:outerShdw>
                </a:effectLst>
                <a:latin typeface="Tahoma" charset="0"/>
              </a:rPr>
              <a:t>(Christ only </a:t>
            </a:r>
            <a:r>
              <a:rPr lang="en-US" altLang="ja-JP" b="1" i="1" dirty="0">
                <a:solidFill>
                  <a:srgbClr val="FFFFFF"/>
                </a:solidFill>
                <a:effectLst>
                  <a:outerShdw blurRad="38100" dist="38100" dir="2700000" algn="tl">
                    <a:srgbClr val="000000"/>
                  </a:outerShdw>
                </a:effectLst>
                <a:latin typeface="Tahoma" charset="0"/>
              </a:rPr>
              <a:t>seemed</a:t>
            </a:r>
            <a:r>
              <a:rPr lang="en-US" altLang="ja-JP" b="1" dirty="0">
                <a:solidFill>
                  <a:srgbClr val="FFFFFF"/>
                </a:solidFill>
                <a:effectLst>
                  <a:outerShdw blurRad="38100" dist="38100" dir="2700000" algn="tl">
                    <a:srgbClr val="000000"/>
                  </a:outerShdw>
                </a:effectLst>
                <a:latin typeface="Tahoma" charset="0"/>
              </a:rPr>
              <a:t> to be a man)</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Matter is Evil</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Depreciated Materialism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uk-UA"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Humanity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Touched Jesus (1:1)</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Asceticism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Cerinthian</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dirty="0" err="1">
                <a:solidFill>
                  <a:srgbClr val="FFFFFF"/>
                </a:solidFill>
                <a:effectLst>
                  <a:outerShdw blurRad="38100" dist="38100" dir="2700000" algn="tl">
                    <a:srgbClr val="000000"/>
                  </a:outerShdw>
                </a:effectLst>
                <a:latin typeface="Tahoma" charset="0"/>
              </a:rPr>
              <a:t>Cerinthus</a:t>
            </a:r>
            <a:r>
              <a:rPr lang="en-US" b="1" dirty="0">
                <a:solidFill>
                  <a:srgbClr val="FFFFFF"/>
                </a:solidFill>
                <a:effectLst>
                  <a:outerShdw blurRad="38100" dist="38100" dir="2700000" algn="tl">
                    <a:srgbClr val="000000"/>
                  </a:outerShdw>
                </a:effectLst>
                <a:latin typeface="Tahoma" charset="0"/>
              </a:rPr>
              <a:t>, founder in Asia</a:t>
            </a:r>
            <a:br>
              <a:rPr lang="en-US" b="1" dirty="0">
                <a:solidFill>
                  <a:srgbClr val="FFFFFF"/>
                </a:solidFill>
                <a:effectLst>
                  <a:outerShdw blurRad="38100" dist="38100" dir="2700000" algn="tl">
                    <a:srgbClr val="000000"/>
                  </a:outerShdw>
                </a:effectLst>
                <a:latin typeface="Tahoma" charset="0"/>
              </a:rPr>
            </a:br>
            <a:r>
              <a:rPr lang="en-US" b="1" dirty="0">
                <a:solidFill>
                  <a:srgbClr val="FFFFFF"/>
                </a:solidFill>
                <a:effectLst>
                  <a:outerShdw blurRad="38100" dist="38100" dir="2700000" algn="tl">
                    <a:srgbClr val="000000"/>
                  </a:outerShdw>
                </a:effectLst>
                <a:latin typeface="Tahoma" charset="0"/>
              </a:rPr>
              <a:t>(Christ only </a:t>
            </a:r>
            <a:r>
              <a:rPr lang="en-US" b="1" i="1" dirty="0">
                <a:solidFill>
                  <a:srgbClr val="FFFFFF"/>
                </a:solidFill>
                <a:effectLst>
                  <a:outerShdw blurRad="38100" dist="38100" dir="2700000" algn="tl">
                    <a:srgbClr val="000000"/>
                  </a:outerShdw>
                </a:effectLst>
                <a:latin typeface="Tahoma" charset="0"/>
              </a:rPr>
              <a:t>seemed</a:t>
            </a:r>
            <a:r>
              <a:rPr lang="en-US" b="1" dirty="0">
                <a:solidFill>
                  <a:srgbClr val="FFFFFF"/>
                </a:solidFill>
                <a:effectLst>
                  <a:outerShdw blurRad="38100" dist="38100" dir="2700000" algn="tl">
                    <a:srgbClr val="000000"/>
                  </a:outerShdw>
                </a:effectLst>
                <a:latin typeface="Tahoma" charset="0"/>
              </a:rPr>
              <a:t> to be God)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Spirit is Good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Exalted Knowledge (</a:t>
            </a:r>
            <a:r>
              <a:rPr lang="en-US" b="1" i="1" dirty="0">
                <a:solidFill>
                  <a:srgbClr val="FFFFFF"/>
                </a:solidFill>
                <a:effectLst>
                  <a:outerShdw blurRad="38100" dist="38100" dir="2700000" algn="tl">
                    <a:srgbClr val="000000"/>
                  </a:outerShdw>
                </a:effectLst>
                <a:latin typeface="Tahoma" charset="0"/>
              </a:rPr>
              <a:t>gnosis</a:t>
            </a:r>
            <a:r>
              <a:rPr lang="en-US" b="1" dirty="0">
                <a:solidFill>
                  <a:srgbClr val="FFFFFF"/>
                </a:solidFill>
                <a:effectLst>
                  <a:outerShdw blurRad="38100" dist="38100" dir="2700000" algn="tl">
                    <a:srgbClr val="000000"/>
                  </a:outerShdw>
                </a:effectLst>
                <a:latin typeface="Tahoma" charset="0"/>
              </a:rPr>
              <a:t>)</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uk-UA"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Deity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Water &amp; Blood (5:6)</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Pride</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Education exalted</a:t>
            </a:r>
          </a:p>
        </p:txBody>
      </p:sp>
    </p:spTree>
    <p:extLst>
      <p:ext uri="{BB962C8B-B14F-4D97-AF65-F5344CB8AC3E}">
        <p14:creationId xmlns:p14="http://schemas.microsoft.com/office/powerpoint/2010/main" val="4234699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15" name="TextBox 14"/>
          <p:cNvSpPr txBox="1"/>
          <p:nvPr/>
        </p:nvSpPr>
        <p:spPr>
          <a:xfrm>
            <a:off x="5795963" y="5805488"/>
            <a:ext cx="1887537" cy="4619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191497" name="Oval 40"/>
          <p:cNvSpPr>
            <a:spLocks noChangeArrowheads="1"/>
          </p:cNvSpPr>
          <p:nvPr/>
        </p:nvSpPr>
        <p:spPr bwMode="auto">
          <a:xfrm>
            <a:off x="7121525" y="5661025"/>
            <a:ext cx="215900" cy="215900"/>
          </a:xfrm>
          <a:prstGeom prst="ellipse">
            <a:avLst/>
          </a:prstGeom>
          <a:solidFill>
            <a:schemeClr val="accent3"/>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Origin/Recipient</a:t>
            </a:r>
            <a:endParaRPr lang="en-US" sz="3600" b="1">
              <a:solidFill>
                <a:schemeClr val="bg1"/>
              </a:solidFill>
              <a:latin typeface="Arial" charset="0"/>
              <a:ea typeface="ＭＳ Ｐゴシック" charset="0"/>
              <a:cs typeface="Arial"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298-299</a:t>
            </a:r>
          </a:p>
        </p:txBody>
      </p:sp>
      <p:pic>
        <p:nvPicPr>
          <p:cNvPr id="191507" name="Picture 10" descr="wealthy man"/>
          <p:cNvPicPr>
            <a:picLocks noChangeAspect="1" noChangeArrowheads="1"/>
          </p:cNvPicPr>
          <p:nvPr/>
        </p:nvPicPr>
        <p:blipFill>
          <a:blip r:embed="rId4">
            <a:extLst>
              <a:ext uri="{28A0092B-C50C-407E-A947-70E740481C1C}">
                <a14:useLocalDpi xmlns:a14="http://schemas.microsoft.com/office/drawing/2010/main" val="0"/>
              </a:ext>
            </a:extLst>
          </a:blip>
          <a:srcRect r="70631" b="6984"/>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4500563" y="2205038"/>
            <a:ext cx="4194175" cy="1079500"/>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The Chosen Lady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&amp; her children</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(v. 1)</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Times New Roman" charset="0"/>
              <a:ea typeface="ＭＳ Ｐゴシック"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Tree>
    <p:extLst>
      <p:ext uri="{BB962C8B-B14F-4D97-AF65-F5344CB8AC3E}">
        <p14:creationId xmlns:p14="http://schemas.microsoft.com/office/powerpoint/2010/main" val="93656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7657" grpId="0" animBg="1" autoUpdateAnimBg="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Who is </a:t>
            </a:r>
            <a:r>
              <a:rPr lang="ru-RU" altLang="ja-JP" sz="2800" b="1" dirty="0">
                <a:solidFill>
                  <a:srgbClr val="FFFFFF"/>
                </a:solidFill>
                <a:latin typeface="Arial" charset="0"/>
                <a:ea typeface="ＭＳ Ｐゴシック" charset="0"/>
                <a:cs typeface="ＭＳ Ｐゴシック" charset="0"/>
              </a:rPr>
              <a:t>"</a:t>
            </a:r>
            <a:r>
              <a:rPr lang="en-US" altLang="ja-JP" sz="2800" b="1" dirty="0">
                <a:solidFill>
                  <a:srgbClr val="FFFFFF"/>
                </a:solidFill>
                <a:latin typeface="Arial" charset="0"/>
                <a:ea typeface="ＭＳ Ｐゴシック" charset="0"/>
                <a:cs typeface="ＭＳ Ｐゴシック" charset="0"/>
              </a:rPr>
              <a:t>the Chosen Lady &amp; Her children</a:t>
            </a:r>
            <a:r>
              <a:rPr lang="ru-RU" altLang="ja-JP" sz="2800" b="1" dirty="0">
                <a:solidFill>
                  <a:srgbClr val="FFFFFF"/>
                </a:solidFill>
                <a:latin typeface="Arial" charset="0"/>
                <a:ea typeface="ＭＳ Ｐゴシック" charset="0"/>
                <a:cs typeface="ＭＳ Ｐゴシック" charset="0"/>
              </a:rPr>
              <a:t>"</a:t>
            </a:r>
            <a:r>
              <a:rPr lang="en-US" altLang="ja-JP" sz="2800" b="1" dirty="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309191" y="1484313"/>
            <a:ext cx="6647185" cy="4031873"/>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 figure for a local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church</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None/>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The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Virgin Mary</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Char char="Ø"/>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An anonymous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woman</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&amp; her children who opened their home for church services &amp; housed traveling preachers</a:t>
            </a: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512" y="3929732"/>
            <a:ext cx="16002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1618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xEl>
                                              <p:pRg st="2" end="2"/>
                                            </p:txEl>
                                          </p:spTgt>
                                        </p:tgtEl>
                                        <p:attrNameLst>
                                          <p:attrName>style.visibility</p:attrName>
                                        </p:attrNameLst>
                                      </p:cBhvr>
                                      <p:to>
                                        <p:strVal val="visible"/>
                                      </p:to>
                                    </p:set>
                                    <p:anim calcmode="lin" valueType="num">
                                      <p:cBhvr additive="base">
                                        <p:cTn id="13" dur="500" fill="hold"/>
                                        <p:tgtEl>
                                          <p:spTgt spid="163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91">
                                            <p:txEl>
                                              <p:pRg st="4" end="4"/>
                                            </p:txEl>
                                          </p:spTgt>
                                        </p:tgtEl>
                                        <p:attrNameLst>
                                          <p:attrName>style.visibility</p:attrName>
                                        </p:attrNameLst>
                                      </p:cBhvr>
                                      <p:to>
                                        <p:strVal val="visible"/>
                                      </p:to>
                                    </p:set>
                                    <p:anim calcmode="lin" valueType="num">
                                      <p:cBhvr additive="base">
                                        <p:cTn id="19"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00172E"/>
                </a:solidFill>
                <a:latin typeface="Arial" charset="0"/>
                <a:ea typeface="宋体" charset="0"/>
                <a:cs typeface="宋体" charset="0"/>
              </a:rPr>
              <a:t>Before the NT was completed and circulated among the early believers, churches relied on traveling preachers and teachers for truth. </a:t>
            </a: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00172E"/>
                </a:solidFill>
                <a:latin typeface="Arial" charset="0"/>
                <a:ea typeface="宋体" charset="0"/>
                <a:cs typeface="宋体" charset="0"/>
              </a:rPr>
              <a:t>Since inns were unsafe and few, these teachers stayed with Christians.</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Occasion</a:t>
            </a:r>
          </a:p>
        </p:txBody>
      </p:sp>
    </p:spTree>
    <p:extLst>
      <p:ext uri="{BB962C8B-B14F-4D97-AF65-F5344CB8AC3E}">
        <p14:creationId xmlns:p14="http://schemas.microsoft.com/office/powerpoint/2010/main" val="205612561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Many hosts wondered, </a:t>
            </a:r>
            <a:r>
              <a:rPr lang="ru-RU" altLang="zh-CN" sz="3600" b="1" dirty="0">
                <a:solidFill>
                  <a:srgbClr val="00172E"/>
                </a:solidFill>
                <a:latin typeface="Arial" charset="0"/>
                <a:ea typeface="宋体" charset="0"/>
                <a:cs typeface="宋体" charset="0"/>
              </a:rPr>
              <a:t>"</a:t>
            </a:r>
            <a:r>
              <a:rPr lang="en-US" altLang="zh-CN" sz="3600" b="1" i="1" dirty="0">
                <a:solidFill>
                  <a:srgbClr val="00172E"/>
                </a:solidFill>
                <a:latin typeface="Arial" charset="0"/>
                <a:ea typeface="宋体" charset="0"/>
                <a:cs typeface="宋体" charset="0"/>
              </a:rPr>
              <a:t>Which</a:t>
            </a:r>
            <a:r>
              <a:rPr lang="en-US" altLang="zh-CN" sz="3600" b="1" dirty="0">
                <a:solidFill>
                  <a:srgbClr val="00172E"/>
                </a:solidFill>
                <a:latin typeface="Arial" charset="0"/>
                <a:ea typeface="宋体" charset="0"/>
                <a:cs typeface="宋体" charset="0"/>
              </a:rPr>
              <a:t> teachers should I welcome to my home?</a:t>
            </a:r>
            <a:r>
              <a:rPr lang="ru-RU" altLang="zh-CN" sz="3600" b="1" dirty="0">
                <a:solidFill>
                  <a:srgbClr val="00172E"/>
                </a:solidFill>
                <a:latin typeface="Arial" charset="0"/>
                <a:ea typeface="宋体" charset="0"/>
                <a:cs typeface="宋体" charset="0"/>
              </a:rPr>
              <a:t>"</a:t>
            </a:r>
            <a:endParaRPr lang="en-US" altLang="zh-CN" sz="3600" b="1" dirty="0">
              <a:solidFill>
                <a:srgbClr val="00172E"/>
              </a:solidFill>
              <a:latin typeface="Arial" charset="0"/>
              <a:ea typeface="宋体" charset="0"/>
              <a:cs typeface="宋体"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 John commands a hospitable woman to </a:t>
            </a:r>
            <a:r>
              <a:rPr lang="ru-RU" altLang="zh-CN" sz="3600" b="1" dirty="0">
                <a:solidFill>
                  <a:srgbClr val="00172E"/>
                </a:solidFill>
                <a:latin typeface="Arial" charset="0"/>
                <a:ea typeface="宋体" charset="0"/>
                <a:cs typeface="宋体" charset="0"/>
              </a:rPr>
              <a:t>"</a:t>
            </a:r>
            <a:r>
              <a:rPr lang="en-US" altLang="zh-CN" sz="3600" b="1" dirty="0">
                <a:solidFill>
                  <a:srgbClr val="00172E"/>
                </a:solidFill>
                <a:latin typeface="Arial" charset="0"/>
                <a:ea typeface="宋体" charset="0"/>
                <a:cs typeface="宋体" charset="0"/>
              </a:rPr>
              <a:t>put limits on her love</a:t>
            </a:r>
            <a:r>
              <a:rPr lang="ru-RU" altLang="zh-CN" sz="3600" b="1" dirty="0">
                <a:solidFill>
                  <a:srgbClr val="00172E"/>
                </a:solidFill>
                <a:latin typeface="Arial" charset="0"/>
                <a:ea typeface="宋体" charset="0"/>
                <a:cs typeface="宋体" charset="0"/>
              </a:rPr>
              <a:t>"</a:t>
            </a:r>
            <a:r>
              <a:rPr lang="en-US" altLang="zh-CN" sz="3600" b="1" dirty="0">
                <a:solidFill>
                  <a:srgbClr val="00172E"/>
                </a:solidFill>
                <a:latin typeface="Arial" charset="0"/>
                <a:ea typeface="宋体" charset="0"/>
                <a:cs typeface="宋体" charset="0"/>
              </a:rPr>
              <a:t> by refusing to house false teachers or to encourage them in any way.</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Occasion</a:t>
            </a:r>
          </a:p>
        </p:txBody>
      </p:sp>
    </p:spTree>
    <p:extLst>
      <p:ext uri="{BB962C8B-B14F-4D97-AF65-F5344CB8AC3E}">
        <p14:creationId xmlns:p14="http://schemas.microsoft.com/office/powerpoint/2010/main" val="35652152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04800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An anonymous woman and her children are addressed (v. 1), who likely opened their home for church services and housed traveling preachers.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DB9B6F30-9540-AB4A-89C2-6ECB4CE93CE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67282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2 John 1-6</a:t>
            </a:r>
          </a:p>
        </p:txBody>
      </p:sp>
    </p:spTree>
    <p:extLst>
      <p:ext uri="{BB962C8B-B14F-4D97-AF65-F5344CB8AC3E}">
        <p14:creationId xmlns:p14="http://schemas.microsoft.com/office/powerpoint/2010/main" val="1969789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12625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14F476F-9C35-C34B-BA5F-12558EEEA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997" y="1484784"/>
            <a:ext cx="3370484" cy="2249777"/>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idx="4294967295"/>
          </p:nvPr>
        </p:nvSpPr>
        <p:spPr>
          <a:xfrm>
            <a:off x="1752599" y="228600"/>
            <a:ext cx="5987559"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Balancing Love and Truth</a:t>
            </a:r>
          </a:p>
        </p:txBody>
      </p:sp>
      <p:sp>
        <p:nvSpPr>
          <p:cNvPr id="160770" name="Text Box 3"/>
          <p:cNvSpPr txBox="1">
            <a:spLocks noChangeArrowheads="1"/>
          </p:cNvSpPr>
          <p:nvPr/>
        </p:nvSpPr>
        <p:spPr bwMode="auto">
          <a:xfrm>
            <a:off x="8324315" y="44450"/>
            <a:ext cx="7841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297 </a:t>
            </a:r>
          </a:p>
        </p:txBody>
      </p:sp>
      <p:sp>
        <p:nvSpPr>
          <p:cNvPr id="29704" name="Text Box 8"/>
          <p:cNvSpPr txBox="1">
            <a:spLocks noChangeArrowheads="1"/>
          </p:cNvSpPr>
          <p:nvPr/>
        </p:nvSpPr>
        <p:spPr bwMode="auto">
          <a:xfrm>
            <a:off x="1466850" y="1209675"/>
            <a:ext cx="661035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All you need is love…</a:t>
            </a: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 (The Beatles)</a:t>
            </a:r>
            <a:b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br>
            <a:r>
              <a:rPr kumimoji="0" lang="en-US" altLang="ja-JP"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rPr>
              <a:t>Do you agree?  Why or why not?</a:t>
            </a:r>
            <a:endParaRPr kumimoji="0" lang="en-US"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endParaRP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cs typeface="+mn-cs"/>
            </a:endParaRPr>
          </a:p>
        </p:txBody>
      </p:sp>
      <p:sp>
        <p:nvSpPr>
          <p:cNvPr id="29731" name="Text Box 35"/>
          <p:cNvSpPr txBox="1">
            <a:spLocks noChangeArrowheads="1"/>
          </p:cNvSpPr>
          <p:nvPr/>
        </p:nvSpPr>
        <p:spPr bwMode="auto">
          <a:xfrm rot="20693385">
            <a:off x="211476" y="4438332"/>
            <a:ext cx="28520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Mushiness</a:t>
            </a:r>
          </a:p>
        </p:txBody>
      </p:sp>
      <p:sp>
        <p:nvSpPr>
          <p:cNvPr id="29732" name="Text Box 36"/>
          <p:cNvSpPr txBox="1">
            <a:spLocks noChangeArrowheads="1"/>
          </p:cNvSpPr>
          <p:nvPr/>
        </p:nvSpPr>
        <p:spPr bwMode="auto">
          <a:xfrm rot="854386">
            <a:off x="6283335" y="4428424"/>
            <a:ext cx="286354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Harshness</a:t>
            </a:r>
          </a:p>
        </p:txBody>
      </p:sp>
      <p:sp>
        <p:nvSpPr>
          <p:cNvPr id="29733" name="Text Box 37"/>
          <p:cNvSpPr txBox="1">
            <a:spLocks noChangeArrowheads="1"/>
          </p:cNvSpPr>
          <p:nvPr/>
        </p:nvSpPr>
        <p:spPr bwMode="auto">
          <a:xfrm>
            <a:off x="3098478" y="3212976"/>
            <a:ext cx="33910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172E"/>
                </a:solidFill>
                <a:effectLst/>
                <a:uLnTx/>
                <a:uFillTx/>
                <a:latin typeface="Arial Black" panose="020B0604020202020204" pitchFamily="34" charset="0"/>
                <a:ea typeface="ＭＳ Ｐゴシック" charset="0"/>
                <a:cs typeface="Arial Black" panose="020B0604020202020204" pitchFamily="34" charset="0"/>
              </a:rPr>
              <a:t>Balance</a:t>
            </a:r>
          </a:p>
        </p:txBody>
      </p:sp>
      <p:grpSp>
        <p:nvGrpSpPr>
          <p:cNvPr id="3" name="Group 2">
            <a:extLst>
              <a:ext uri="{FF2B5EF4-FFF2-40B4-BE49-F238E27FC236}">
                <a16:creationId xmlns:a16="http://schemas.microsoft.com/office/drawing/2014/main" id="{1ED018F3-1356-D54A-BD2D-AE320F4F6B3A}"/>
              </a:ext>
            </a:extLst>
          </p:cNvPr>
          <p:cNvGrpSpPr/>
          <p:nvPr/>
        </p:nvGrpSpPr>
        <p:grpSpPr>
          <a:xfrm rot="20654668">
            <a:off x="297253" y="5011753"/>
            <a:ext cx="3706118" cy="1910407"/>
            <a:chOff x="433834" y="4992627"/>
            <a:chExt cx="3706118" cy="1910407"/>
          </a:xfrm>
        </p:grpSpPr>
        <p:pic>
          <p:nvPicPr>
            <p:cNvPr id="34" name="Picture 2">
              <a:extLst>
                <a:ext uri="{FF2B5EF4-FFF2-40B4-BE49-F238E27FC236}">
                  <a16:creationId xmlns:a16="http://schemas.microsoft.com/office/drawing/2014/main" id="{DD5521FE-E44B-704D-9185-C9CCD97B6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7">
              <a:extLst>
                <a:ext uri="{FF2B5EF4-FFF2-40B4-BE49-F238E27FC236}">
                  <a16:creationId xmlns:a16="http://schemas.microsoft.com/office/drawing/2014/main" id="{DEA97518-D4BB-354F-8AE2-38226EAA151D}"/>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Love</a:t>
              </a:r>
            </a:p>
          </p:txBody>
        </p:sp>
        <p:sp>
          <p:nvSpPr>
            <p:cNvPr id="38" name="Text Box 37">
              <a:extLst>
                <a:ext uri="{FF2B5EF4-FFF2-40B4-BE49-F238E27FC236}">
                  <a16:creationId xmlns:a16="http://schemas.microsoft.com/office/drawing/2014/main" id="{A64753F8-9FB0-D74A-9E6F-9737A6ABD6B8}"/>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Truth</a:t>
              </a:r>
            </a:p>
          </p:txBody>
        </p:sp>
      </p:grpSp>
      <p:grpSp>
        <p:nvGrpSpPr>
          <p:cNvPr id="40" name="Group 39">
            <a:extLst>
              <a:ext uri="{FF2B5EF4-FFF2-40B4-BE49-F238E27FC236}">
                <a16:creationId xmlns:a16="http://schemas.microsoft.com/office/drawing/2014/main" id="{762E9BA8-7350-6941-8766-4AA3D72A43B3}"/>
              </a:ext>
            </a:extLst>
          </p:cNvPr>
          <p:cNvGrpSpPr/>
          <p:nvPr/>
        </p:nvGrpSpPr>
        <p:grpSpPr>
          <a:xfrm rot="841554">
            <a:off x="5377351" y="5039710"/>
            <a:ext cx="3706118" cy="1910407"/>
            <a:chOff x="433834" y="4992627"/>
            <a:chExt cx="3706118" cy="1910407"/>
          </a:xfrm>
        </p:grpSpPr>
        <p:pic>
          <p:nvPicPr>
            <p:cNvPr id="41" name="Picture 2">
              <a:extLst>
                <a:ext uri="{FF2B5EF4-FFF2-40B4-BE49-F238E27FC236}">
                  <a16:creationId xmlns:a16="http://schemas.microsoft.com/office/drawing/2014/main" id="{7732DFD8-E992-D34E-B7E5-3F18E30472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7">
              <a:extLst>
                <a:ext uri="{FF2B5EF4-FFF2-40B4-BE49-F238E27FC236}">
                  <a16:creationId xmlns:a16="http://schemas.microsoft.com/office/drawing/2014/main" id="{AC61A7E0-7238-4B43-B788-85C5B2DF77E0}"/>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Love</a:t>
              </a:r>
            </a:p>
          </p:txBody>
        </p:sp>
        <p:sp>
          <p:nvSpPr>
            <p:cNvPr id="43" name="Text Box 37">
              <a:extLst>
                <a:ext uri="{FF2B5EF4-FFF2-40B4-BE49-F238E27FC236}">
                  <a16:creationId xmlns:a16="http://schemas.microsoft.com/office/drawing/2014/main" id="{4242FA44-A874-B749-AE57-F17845F314FB}"/>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Truth</a:t>
              </a:r>
            </a:p>
          </p:txBody>
        </p:sp>
      </p:grpSp>
    </p:spTree>
    <p:extLst>
      <p:ext uri="{BB962C8B-B14F-4D97-AF65-F5344CB8AC3E}">
        <p14:creationId xmlns:p14="http://schemas.microsoft.com/office/powerpoint/2010/main" val="13574290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linds(horizont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731"/>
                                        </p:tgtEl>
                                        <p:attrNameLst>
                                          <p:attrName>style.visibility</p:attrName>
                                        </p:attrNameLst>
                                      </p:cBhvr>
                                      <p:to>
                                        <p:strVal val="visible"/>
                                      </p:to>
                                    </p:set>
                                    <p:animEffect transition="in" filter="dissolve">
                                      <p:cBhvr>
                                        <p:cTn id="28" dur="500"/>
                                        <p:tgtEl>
                                          <p:spTgt spid="297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732"/>
                                        </p:tgtEl>
                                        <p:attrNameLst>
                                          <p:attrName>style.visibility</p:attrName>
                                        </p:attrNameLst>
                                      </p:cBhvr>
                                      <p:to>
                                        <p:strVal val="visible"/>
                                      </p:to>
                                    </p:set>
                                    <p:animEffect transition="in" filter="dissolve">
                                      <p:cBhvr>
                                        <p:cTn id="33" dur="500"/>
                                        <p:tgtEl>
                                          <p:spTgt spid="2973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blinds(horizontal)">
                                      <p:cBhvr>
                                        <p:cTn id="38" dur="500"/>
                                        <p:tgtEl>
                                          <p:spTgt spid="409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9733"/>
                                        </p:tgtEl>
                                        <p:attrNameLst>
                                          <p:attrName>style.visibility</p:attrName>
                                        </p:attrNameLst>
                                      </p:cBhvr>
                                      <p:to>
                                        <p:strVal val="visible"/>
                                      </p:to>
                                    </p:set>
                                    <p:animEffect transition="in" filter="blinds(horizontal)">
                                      <p:cBhvr>
                                        <p:cTn id="41" dur="500"/>
                                        <p:tgtEl>
                                          <p:spTgt spid="29733"/>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29698"/>
                                        </p:tgtEl>
                                        <p:attrNameLst>
                                          <p:attrName>style.visibility</p:attrName>
                                        </p:attrNameLst>
                                      </p:cBhvr>
                                      <p:to>
                                        <p:strVal val="visible"/>
                                      </p:to>
                                    </p:set>
                                    <p:animEffect transition="in" filter="dissolve">
                                      <p:cBhvr>
                                        <p:cTn id="45"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John, the elder. I am writing to the chosen lady and to her children, whom I love in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—as does everyone else who knows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because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lives in us and will be with us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John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1152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Grace, mercy, and peace, which come from God the Father and from Jesus Christ—the Son of the Father—will continue to be with us who live in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and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How happy I was to meet some of your children and find them living according to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just as the Father commanded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John 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66749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am writing to remind you, dear friends [Greek: “lady”], that we should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one another. This is not a new commandment, but one we have had from the beginning.  </a:t>
            </a:r>
            <a:r>
              <a:rPr lang="en-US" sz="3600" b="1" baseline="30000" dirty="0">
                <a:effectLst>
                  <a:glow rad="127000">
                    <a:schemeClr val="tx1"/>
                  </a:glow>
                </a:effectLst>
                <a:latin typeface="Arial" charset="0"/>
                <a:ea typeface="ＭＳ Ｐゴシック" charset="0"/>
                <a:cs typeface="ＭＳ Ｐゴシック" charset="0"/>
              </a:rPr>
              <a:t>6</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means doing what God has commanded us, and he has commanded us to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one another, just as you heard from the beginning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22986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Share with God</a:t>
            </a:r>
            <a:r>
              <a:rPr lang="uk-UA" altLang="ja-JP"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s people who are in need. Practice hospitality.</a:t>
            </a: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      					</a:t>
            </a:r>
            <a:r>
              <a:rPr lang="en-US" sz="2800" b="1" dirty="0">
                <a:solidFill>
                  <a:srgbClr val="FFFFFF"/>
                </a:solidFill>
                <a:effectLst>
                  <a:glow rad="101600">
                    <a:schemeClr val="tx1">
                      <a:alpha val="75000"/>
                    </a:schemeClr>
                  </a:glow>
                </a:effectLst>
                <a:latin typeface="Arial"/>
                <a:cs typeface="Arial"/>
              </a:rPr>
              <a:t>Romans 12:13  (NIV)</a:t>
            </a:r>
          </a:p>
        </p:txBody>
      </p:sp>
      <p:sp>
        <p:nvSpPr>
          <p:cNvPr id="627716" name="Text Box 4"/>
          <p:cNvSpPr txBox="1">
            <a:spLocks noChangeArrowheads="1"/>
          </p:cNvSpPr>
          <p:nvPr/>
        </p:nvSpPr>
        <p:spPr bwMode="auto">
          <a:xfrm>
            <a:off x="685800" y="5334000"/>
            <a:ext cx="79248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Offer hospitality to one another without grumbling.</a:t>
            </a: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 </a:t>
            </a:r>
            <a:r>
              <a:rPr lang="en-US" sz="2800" b="1" dirty="0">
                <a:solidFill>
                  <a:srgbClr val="FFFFFF"/>
                </a:solidFill>
                <a:effectLst>
                  <a:glow rad="101600">
                    <a:schemeClr val="tx1">
                      <a:alpha val="75000"/>
                    </a:schemeClr>
                  </a:glow>
                </a:effectLst>
                <a:latin typeface="Arial"/>
                <a:cs typeface="Arial"/>
              </a:rPr>
              <a:t>1 Peter 4:9 (NIV)</a:t>
            </a:r>
          </a:p>
        </p:txBody>
      </p:sp>
      <p:sp>
        <p:nvSpPr>
          <p:cNvPr id="627717" name="Text Box 5"/>
          <p:cNvSpPr txBox="1">
            <a:spLocks noChangeArrowheads="1"/>
          </p:cNvSpPr>
          <p:nvPr/>
        </p:nvSpPr>
        <p:spPr bwMode="auto">
          <a:xfrm>
            <a:off x="2051720" y="3048000"/>
            <a:ext cx="7096472" cy="1200329"/>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ru-RU" sz="3600" b="1" dirty="0">
                <a:solidFill>
                  <a:srgbClr val="FFFFFF"/>
                </a:solidFill>
                <a:effectLst>
                  <a:glow rad="101600">
                    <a:schemeClr val="tx1">
                      <a:alpha val="75000"/>
                    </a:schemeClr>
                  </a:glow>
                  <a:outerShdw blurRad="38100" dist="38100" dir="2700000" algn="tl">
                    <a:srgbClr val="000000"/>
                  </a:outerShdw>
                </a:effectLst>
                <a:latin typeface="Arial"/>
                <a:cs typeface="Arial"/>
              </a:rPr>
              <a:t>"</a:t>
            </a:r>
            <a:r>
              <a:rPr lang="en-US" sz="3600" b="1" dirty="0">
                <a:solidFill>
                  <a:srgbClr val="FFFFFF"/>
                </a:solidFill>
                <a:effectLst>
                  <a:glow rad="101600">
                    <a:schemeClr val="tx1">
                      <a:alpha val="75000"/>
                    </a:schemeClr>
                  </a:glow>
                  <a:outerShdw blurRad="38100" dist="38100" dir="2700000" algn="tl">
                    <a:srgbClr val="000000"/>
                  </a:outerShdw>
                </a:effectLst>
                <a:latin typeface="Arial"/>
                <a:cs typeface="Arial"/>
              </a:rPr>
              <a:t>Now the overseer must be . . . hospitable</a:t>
            </a:r>
            <a:r>
              <a:rPr lang="ru-RU" sz="3600" b="1" dirty="0">
                <a:solidFill>
                  <a:srgbClr val="FFFFFF"/>
                </a:solidFill>
                <a:effectLst>
                  <a:glow rad="101600">
                    <a:schemeClr val="tx1">
                      <a:alpha val="75000"/>
                    </a:schemeClr>
                  </a:glow>
                  <a:outerShdw blurRad="38100" dist="38100" dir="2700000" algn="tl">
                    <a:srgbClr val="000000"/>
                  </a:outerShdw>
                </a:effectLst>
                <a:latin typeface="Arial"/>
                <a:cs typeface="Arial"/>
              </a:rPr>
              <a:t>"</a:t>
            </a:r>
            <a:r>
              <a:rPr lang="en-US" sz="3600" b="1" dirty="0">
                <a:solidFill>
                  <a:srgbClr val="FFFFFF"/>
                </a:solidFill>
                <a:effectLst>
                  <a:glow rad="101600">
                    <a:schemeClr val="tx1">
                      <a:alpha val="75000"/>
                    </a:schemeClr>
                  </a:glow>
                  <a:outerShdw blurRad="38100" dist="38100" dir="2700000" algn="tl">
                    <a:srgbClr val="000000"/>
                  </a:outerShdw>
                </a:effectLst>
                <a:latin typeface="Arial"/>
                <a:cs typeface="Arial"/>
              </a:rPr>
              <a:t>     </a:t>
            </a:r>
            <a:r>
              <a:rPr lang="en-US" sz="2800" b="1" dirty="0">
                <a:solidFill>
                  <a:srgbClr val="FFFFFF"/>
                </a:solidFill>
                <a:effectLst>
                  <a:glow rad="101600">
                    <a:schemeClr val="tx1">
                      <a:alpha val="75000"/>
                    </a:schemeClr>
                  </a:glow>
                  <a:outerShdw blurRad="38100" dist="38100" dir="2700000" algn="tl">
                    <a:srgbClr val="000000"/>
                  </a:outerShdw>
                </a:effectLst>
                <a:latin typeface="Arial"/>
                <a:cs typeface="Arial"/>
              </a:rPr>
              <a:t>1 Timothy 3:2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a:solidFill>
                <a:srgbClr val="000000"/>
              </a:solidFill>
              <a:latin typeface="Arial"/>
              <a:cs typeface="Arial"/>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8739" name="Text Box 3"/>
          <p:cNvSpPr txBox="1">
            <a:spLocks noChangeArrowheads="1"/>
          </p:cNvSpPr>
          <p:nvPr/>
        </p:nvSpPr>
        <p:spPr bwMode="auto">
          <a:xfrm>
            <a:off x="1676400" y="3429000"/>
            <a:ext cx="7467600" cy="3231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228600">
                    <a:schemeClr val="tx1"/>
                  </a:glow>
                </a:effectLst>
                <a:latin typeface="Arial"/>
                <a:cs typeface="Arial"/>
              </a:rPr>
              <a:t>"</a:t>
            </a:r>
            <a:r>
              <a:rPr lang="en-US" sz="3600" b="1" dirty="0">
                <a:solidFill>
                  <a:srgbClr val="FFFFFF"/>
                </a:solidFill>
                <a:effectLst>
                  <a:glow rad="228600">
                    <a:schemeClr val="tx1"/>
                  </a:glow>
                </a:effectLst>
                <a:latin typeface="Arial"/>
                <a:cs typeface="Arial"/>
              </a:rPr>
              <a:t>Do not forget to entertain strangers, for by so doing some people have entertained angels without knowing it.</a:t>
            </a:r>
            <a:r>
              <a:rPr lang="ru-RU" sz="3600" b="1" dirty="0">
                <a:solidFill>
                  <a:srgbClr val="FFFFFF"/>
                </a:solidFill>
                <a:effectLst>
                  <a:glow rad="228600">
                    <a:schemeClr val="tx1"/>
                  </a:glow>
                </a:effectLst>
                <a:latin typeface="Arial"/>
                <a:cs typeface="Arial"/>
              </a:rPr>
              <a:t>"</a:t>
            </a:r>
            <a:r>
              <a:rPr lang="en-US" sz="3600" b="1" dirty="0">
                <a:solidFill>
                  <a:srgbClr val="FFFFFF"/>
                </a:solidFill>
                <a:effectLst>
                  <a:glow rad="228600">
                    <a:schemeClr val="tx1"/>
                  </a:glow>
                </a:effectLst>
                <a:latin typeface="Arial"/>
                <a:cs typeface="Arial"/>
              </a:rPr>
              <a:t> </a:t>
            </a:r>
          </a:p>
          <a:p>
            <a:pPr algn="r">
              <a:spcBef>
                <a:spcPct val="50000"/>
              </a:spcBef>
              <a:defRPr/>
            </a:pPr>
            <a:r>
              <a:rPr lang="en-US" sz="2800" b="1" dirty="0">
                <a:solidFill>
                  <a:srgbClr val="FFFFFF"/>
                </a:solidFill>
                <a:effectLst>
                  <a:glow rad="228600">
                    <a:schemeClr val="tx1"/>
                  </a:glow>
                </a:effectLst>
                <a:latin typeface="Arial"/>
                <a:cs typeface="Arial"/>
              </a:rPr>
              <a:t>Hebrews 13:2</a:t>
            </a:r>
            <a:r>
              <a:rPr lang="en-US" sz="3600" b="1" dirty="0">
                <a:solidFill>
                  <a:srgbClr val="FFFFFF"/>
                </a:solidFill>
                <a:effectLst>
                  <a:glow rad="228600">
                    <a:schemeClr val="tx1"/>
                  </a:glow>
                </a:effectLst>
                <a:latin typeface="Arial"/>
                <a:cs typeface="Arial"/>
              </a:rPr>
              <a:t>  </a:t>
            </a:r>
            <a:r>
              <a:rPr lang="en-US" sz="2800" b="1" dirty="0">
                <a:solidFill>
                  <a:srgbClr val="FFFFFF"/>
                </a:solidFill>
                <a:effectLst>
                  <a:glow rad="228600">
                    <a:schemeClr val="tx1"/>
                  </a:glow>
                </a:effectLst>
                <a:latin typeface="Arial"/>
                <a:cs typeface="Arial"/>
              </a:rPr>
              <a:t>(NIV)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7235" name="Text Box 3"/>
          <p:cNvSpPr txBox="1">
            <a:spLocks noChangeArrowheads="1"/>
          </p:cNvSpPr>
          <p:nvPr/>
        </p:nvSpPr>
        <p:spPr bwMode="auto">
          <a:xfrm>
            <a:off x="4759771" y="228600"/>
            <a:ext cx="4276725" cy="5816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I hope to visit you while passing through and to have you assist me on my journey there [Spain], after I have enjoyed your company for a while.</a:t>
            </a:r>
            <a:r>
              <a:rPr lang="ru-RU" dirty="0"/>
              <a:t>"</a:t>
            </a:r>
            <a:r>
              <a:rPr lang="en-US" dirty="0"/>
              <a:t>  </a:t>
            </a:r>
          </a:p>
          <a:p>
            <a:r>
              <a:rPr lang="en-US" sz="3200" dirty="0"/>
              <a:t>Romans 15:24 (NIV)</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9283" name="Text Box 1027"/>
          <p:cNvSpPr txBox="1">
            <a:spLocks noChangeArrowheads="1"/>
          </p:cNvSpPr>
          <p:nvPr/>
        </p:nvSpPr>
        <p:spPr bwMode="auto">
          <a:xfrm>
            <a:off x="4788024" y="228600"/>
            <a:ext cx="4211960" cy="535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Perhaps I will stay with you awhile, or even spend the winter, so that you can help me on my journey, wherever I go.</a:t>
            </a:r>
            <a:r>
              <a:rPr lang="ru-RU" dirty="0"/>
              <a:t>"</a:t>
            </a:r>
            <a:r>
              <a:rPr lang="en-US" dirty="0"/>
              <a:t>                 	</a:t>
            </a:r>
          </a:p>
          <a:p>
            <a:r>
              <a:rPr lang="en-US" dirty="0"/>
              <a:t>1 Corinthians 16:6</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440"/>
            <a:ext cx="9180512"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3462" y="1602007"/>
            <a:ext cx="896303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One evidence of salvation is continuing to believe that Jesus died in a real body (v. 7), whereas those who deny this “do not have God” (v. 9), likely meaning they lose reward (v. 8).</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a:extLst>
              <a:ext uri="{FF2B5EF4-FFF2-40B4-BE49-F238E27FC236}">
                <a16:creationId xmlns:a16="http://schemas.microsoft.com/office/drawing/2014/main" id="{3311EE03-3F59-404F-A88A-A14105EB13F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85835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0066" name="Text Box 2"/>
          <p:cNvSpPr txBox="1">
            <a:spLocks noChangeArrowheads="1"/>
          </p:cNvSpPr>
          <p:nvPr/>
        </p:nvSpPr>
        <p:spPr bwMode="auto">
          <a:xfrm>
            <a:off x="304800" y="654050"/>
            <a:ext cx="4191000" cy="5324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Do everything you can to help </a:t>
            </a:r>
            <a:r>
              <a:rPr lang="en-US" dirty="0" err="1"/>
              <a:t>Zenas</a:t>
            </a:r>
            <a:r>
              <a:rPr lang="en-US" dirty="0"/>
              <a:t> the lawyer and Apollos on their way and see that they have everything they need.</a:t>
            </a:r>
            <a:r>
              <a:rPr lang="ru-RU" dirty="0"/>
              <a:t>"</a:t>
            </a:r>
            <a:r>
              <a:rPr lang="en-US" dirty="0"/>
              <a:t>                 </a:t>
            </a:r>
          </a:p>
          <a:p>
            <a:r>
              <a:rPr lang="en-US" dirty="0"/>
              <a:t>Titus 3:13 (NIV)</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8282880"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en-US" i="1" dirty="0"/>
              <a:t>Didache</a:t>
            </a:r>
            <a:r>
              <a:rPr lang="en-US" dirty="0"/>
              <a:t> 11:4 </a:t>
            </a:r>
            <a:r>
              <a:rPr lang="ru-RU" dirty="0"/>
              <a:t>"</a:t>
            </a:r>
            <a:r>
              <a:rPr lang="en-US" dirty="0"/>
              <a:t>Let every apostle, when he comes to you, be received as the Lord;</a:t>
            </a:r>
            <a:r>
              <a:rPr lang="ru-RU" dirty="0"/>
              <a:t>"</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251520" y="3581400"/>
            <a:ext cx="8784976"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11:5 </a:t>
            </a:r>
            <a:r>
              <a:rPr lang="ru-RU" i="0" dirty="0"/>
              <a:t>"</a:t>
            </a:r>
            <a:r>
              <a:rPr lang="en-US" i="0" dirty="0"/>
              <a:t>but he shall not abide more than a single day, or if there be need, a second likewise; but if he abides three days, he is a false prophet.</a:t>
            </a:r>
            <a:r>
              <a:rPr lang="ru-RU" i="0" dirty="0"/>
              <a:t>"</a:t>
            </a:r>
            <a:endParaRPr lang="en-US" i="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251520" y="4191000"/>
            <a:ext cx="8750424" cy="2369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11:6 </a:t>
            </a:r>
            <a:r>
              <a:rPr lang="ru-RU" i="0" dirty="0"/>
              <a:t>"</a:t>
            </a:r>
            <a:r>
              <a:rPr lang="en-US" i="0" dirty="0"/>
              <a:t>And when he departs let the apostle receive nothing except bread, until he finds shelter; but if he asks for money, he is a false prophet.</a:t>
            </a:r>
            <a:r>
              <a:rPr lang="ru-RU" i="0" dirty="0"/>
              <a:t>"</a:t>
            </a:r>
            <a:r>
              <a:rPr lang="en-US" i="0"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09600" y="4175125"/>
            <a:ext cx="8077200" cy="2369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12:1 </a:t>
            </a:r>
            <a:r>
              <a:rPr lang="ru-RU" i="0" dirty="0"/>
              <a:t>"</a:t>
            </a:r>
            <a:r>
              <a:rPr lang="en-US" i="0" dirty="0"/>
              <a:t>But let every one that comes in the name of the Lord be received; and then when you have tested him you shall know him.</a:t>
            </a:r>
            <a:r>
              <a:rPr lang="ru-RU" i="0" dirty="0"/>
              <a:t>"</a:t>
            </a:r>
            <a:endParaRPr lang="en-US" i="0" dirty="0"/>
          </a:p>
        </p:txBody>
      </p:sp>
    </p:spTree>
    <p:extLst>
      <p:ext uri="{BB962C8B-B14F-4D97-AF65-F5344CB8AC3E}">
        <p14:creationId xmlns:p14="http://schemas.microsoft.com/office/powerpoint/2010/main" val="2516602916"/>
      </p:ext>
    </p:extLst>
  </p:cSld>
  <p:clrMapOvr>
    <a:masterClrMapping/>
  </p:clrMapOvr>
  <p:transition>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3657600"/>
            <a:ext cx="8077200"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 </a:t>
            </a:r>
            <a:r>
              <a:rPr lang="en-US" i="0" dirty="0"/>
              <a:t>12:2 </a:t>
            </a:r>
            <a:r>
              <a:rPr lang="ru-RU" i="0" dirty="0"/>
              <a:t>"</a:t>
            </a:r>
            <a:r>
              <a:rPr lang="en-US" i="0" dirty="0"/>
              <a:t>If the comer is a traveler, assist him, so far as you are able; but he shall not stay with you more than two or three days, if it be necessary.</a:t>
            </a:r>
            <a:r>
              <a:rPr lang="ru-RU" i="0" dirty="0"/>
              <a:t>"</a:t>
            </a:r>
            <a:r>
              <a:rPr lang="en-US" i="0"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0" y="4814888"/>
            <a:ext cx="914400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ru-RU" i="0" dirty="0">
                <a:solidFill>
                  <a:schemeClr val="bg1"/>
                </a:solidFill>
              </a:rPr>
              <a:t>"</a:t>
            </a:r>
            <a:r>
              <a:rPr lang="en-US" i="0" dirty="0">
                <a:solidFill>
                  <a:schemeClr val="bg1"/>
                </a:solidFill>
              </a:rPr>
              <a:t>Freely you have received, freely give.</a:t>
            </a:r>
            <a:r>
              <a:rPr lang="ru-RU" i="0" dirty="0">
                <a:solidFill>
                  <a:schemeClr val="bg1"/>
                </a:solidFill>
              </a:rPr>
              <a:t>"</a:t>
            </a:r>
            <a:r>
              <a:rPr lang="en-US" i="0" dirty="0">
                <a:solidFill>
                  <a:schemeClr val="bg1"/>
                </a:solidFill>
              </a:rPr>
              <a:t>  </a:t>
            </a:r>
          </a:p>
          <a:p>
            <a:r>
              <a:rPr lang="en-US" i="0" dirty="0">
                <a:solidFill>
                  <a:schemeClr val="bg1"/>
                </a:solidFill>
              </a:rPr>
              <a:t>Matthew 10:7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539552" y="3140968"/>
            <a:ext cx="8208912" cy="3139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0">
                <a:solidFill>
                  <a:schemeClr val="bg1"/>
                </a:solidFill>
                <a:effectLst>
                  <a:glow rad="228600">
                    <a:schemeClr val="tx1"/>
                  </a:glow>
                </a:effectLst>
                <a:latin typeface="Arial"/>
                <a:cs typeface="Arial"/>
              </a:defRPr>
            </a:lvl1pPr>
          </a:lstStyle>
          <a:p>
            <a:r>
              <a:rPr lang="ru-RU" dirty="0"/>
              <a:t>"</a:t>
            </a:r>
            <a:r>
              <a:rPr lang="en-US" dirty="0"/>
              <a:t>This is how we know what love is: Jesus Christ laid down his life for us. And we ought to lay down our lives for our brothers.</a:t>
            </a:r>
            <a:r>
              <a:rPr lang="ru-RU" dirty="0"/>
              <a:t>"</a:t>
            </a:r>
            <a:r>
              <a:rPr lang="en-US" dirty="0"/>
              <a:t> </a:t>
            </a:r>
          </a:p>
          <a:p>
            <a:r>
              <a:rPr lang="en-US" dirty="0"/>
              <a:t>1 John 3:16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7364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7358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is Lord even though he is human, as “many deceivers have gone out into the world. They deny that Jesus Christ came in a real body. Such a person is a deceiver and an antichrist” (v. 7 NLT).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02D6DA25-8092-5048-9892-8B6C3F3B669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423105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2 John 7-13</a:t>
            </a:r>
          </a:p>
        </p:txBody>
      </p:sp>
    </p:spTree>
    <p:extLst>
      <p:ext uri="{BB962C8B-B14F-4D97-AF65-F5344CB8AC3E}">
        <p14:creationId xmlns:p14="http://schemas.microsoft.com/office/powerpoint/2010/main" val="11786426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57595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say this because many deceivers have gone out into the world. They deny that Jesus Christ came in a real body. Such a person is a deceiver and an antichrist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1928901" y="2996952"/>
            <a:ext cx="5019363" cy="3861048"/>
          </a:xfrm>
          <a:prstGeom prst="rect">
            <a:avLst/>
          </a:prstGeom>
        </p:spPr>
      </p:pic>
    </p:spTree>
    <p:extLst>
      <p:ext uri="{BB962C8B-B14F-4D97-AF65-F5344CB8AC3E}">
        <p14:creationId xmlns:p14="http://schemas.microsoft.com/office/powerpoint/2010/main" val="3293504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Watch out that you do not lose what we have worked so hard to achieve. Be diligent so that you receive your full reward.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Anyone who wanders away from this teaching has no relationship with God. But anyone who remains in the teaching of Christ has a relationship with both the Father and the Son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68015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anyone comes to your meeting and does not teach the truth about Christ, </a:t>
            </a:r>
            <a:r>
              <a:rPr lang="en-US" sz="3600" b="1" dirty="0">
                <a:solidFill>
                  <a:srgbClr val="FFFF00"/>
                </a:solidFill>
                <a:effectLst>
                  <a:glow rad="127000">
                    <a:schemeClr val="tx1"/>
                  </a:glow>
                </a:effectLst>
                <a:latin typeface="Arial" charset="0"/>
                <a:ea typeface="ＭＳ Ｐゴシック" charset="0"/>
                <a:cs typeface="ＭＳ Ｐゴシック" charset="0"/>
              </a:rPr>
              <a:t>don</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 invite that person into your home or give any kind of encouragement</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Anyone who encourages such people becomes a partner in their evil work</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8865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en-US" sz="3200" b="1">
                <a:solidFill>
                  <a:srgbClr val="FFFFFF"/>
                </a:solidFill>
                <a:latin typeface="Arial" charset="0"/>
                <a:ea typeface="ＭＳ Ｐゴシック" charset="0"/>
                <a:cs typeface="ＭＳ Ｐゴシック" charset="0"/>
              </a:rPr>
              <a:t>The Meaning of 2 John 10</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Summary of Differing Views</a:t>
            </a: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304</a:t>
            </a:r>
          </a:p>
        </p:txBody>
      </p:sp>
      <p:sp>
        <p:nvSpPr>
          <p:cNvPr id="207877" name="Text Box 6"/>
          <p:cNvSpPr txBox="1">
            <a:spLocks noChangeArrowheads="1"/>
          </p:cNvSpPr>
          <p:nvPr/>
        </p:nvSpPr>
        <p:spPr bwMode="auto">
          <a:xfrm>
            <a:off x="152400" y="2052638"/>
            <a:ext cx="9067800"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chemeClr val="bg1"/>
                </a:solidFill>
                <a:latin typeface="Arial Narrow" charset="0"/>
                <a:ea typeface="宋体" charset="0"/>
                <a:cs typeface="宋体" charset="0"/>
              </a:rPr>
              <a:t>Can False Teachers. .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u="sng" dirty="0">
                <a:solidFill>
                  <a:schemeClr val="bg1"/>
                </a:solidFill>
                <a:latin typeface="Arial Narrow" charset="0"/>
                <a:ea typeface="宋体" charset="0"/>
                <a:cs typeface="宋体" charset="0"/>
              </a:rPr>
              <a:t>View</a:t>
            </a:r>
            <a:r>
              <a:rPr lang="en-US" altLang="zh-CN" sz="2000" b="1" dirty="0">
                <a:solidFill>
                  <a:schemeClr val="bg1"/>
                </a:solidFill>
                <a:latin typeface="Arial Narrow" charset="0"/>
                <a:ea typeface="宋体" charset="0"/>
                <a:cs typeface="宋体" charset="0"/>
              </a:rPr>
              <a:t>	</a:t>
            </a:r>
            <a:r>
              <a:rPr lang="en-US" altLang="zh-CN" sz="2000" b="1" i="1" u="sng" dirty="0">
                <a:solidFill>
                  <a:schemeClr val="bg1"/>
                </a:solidFill>
                <a:latin typeface="Arial Narrow" charset="0"/>
                <a:ea typeface="宋体" charset="0"/>
                <a:cs typeface="宋体" charset="0"/>
              </a:rPr>
              <a:t>Stay</a:t>
            </a:r>
            <a:r>
              <a:rPr lang="en-US" altLang="zh-CN" sz="2000" b="1" u="sng" dirty="0">
                <a:solidFill>
                  <a:schemeClr val="bg1"/>
                </a:solidFill>
                <a:latin typeface="Arial Narrow" charset="0"/>
                <a:ea typeface="宋体" charset="0"/>
                <a:cs typeface="宋体" charset="0"/>
              </a:rPr>
              <a:t> in Believers Homes?</a:t>
            </a:r>
            <a:r>
              <a:rPr lang="en-US" altLang="zh-CN" sz="2000" b="1" dirty="0">
                <a:solidFill>
                  <a:schemeClr val="bg1"/>
                </a:solidFill>
                <a:latin typeface="Arial Narrow" charset="0"/>
                <a:ea typeface="宋体" charset="0"/>
                <a:cs typeface="宋体" charset="0"/>
              </a:rPr>
              <a:t>	</a:t>
            </a:r>
            <a:r>
              <a:rPr lang="en-US" altLang="zh-CN" sz="2000" b="1" i="1" u="sng" dirty="0">
                <a:solidFill>
                  <a:schemeClr val="bg1"/>
                </a:solidFill>
                <a:latin typeface="Arial Narrow" charset="0"/>
                <a:ea typeface="宋体" charset="0"/>
                <a:cs typeface="宋体" charset="0"/>
              </a:rPr>
              <a:t>Enter</a:t>
            </a:r>
            <a:r>
              <a:rPr lang="en-US" altLang="zh-CN" sz="2000" b="1" u="sng" dirty="0">
                <a:solidFill>
                  <a:schemeClr val="bg1"/>
                </a:solidFill>
                <a:latin typeface="Arial Narrow" charset="0"/>
                <a:ea typeface="宋体" charset="0"/>
                <a:cs typeface="宋体" charset="0"/>
              </a:rPr>
              <a:t> Believers</a:t>
            </a:r>
            <a:r>
              <a:rPr lang="uk-UA" altLang="zh-CN" sz="2000" b="1" u="sng" dirty="0">
                <a:solidFill>
                  <a:schemeClr val="bg1"/>
                </a:solidFill>
                <a:latin typeface="Arial Narrow" charset="0"/>
                <a:ea typeface="宋体" charset="0"/>
                <a:cs typeface="宋体" charset="0"/>
              </a:rPr>
              <a:t>'</a:t>
            </a:r>
            <a:r>
              <a:rPr lang="en-US" altLang="zh-CN" sz="2000" b="1" u="sng" dirty="0">
                <a:solidFill>
                  <a:schemeClr val="bg1"/>
                </a:solidFill>
                <a:latin typeface="Arial Narrow" charset="0"/>
                <a:ea typeface="宋体" charset="0"/>
                <a:cs typeface="宋体" charset="0"/>
              </a:rPr>
              <a:t> Homes?</a:t>
            </a:r>
            <a:r>
              <a:rPr lang="en-US" altLang="zh-CN" sz="2000" b="1" dirty="0">
                <a:solidFill>
                  <a:schemeClr val="bg1"/>
                </a:solidFill>
                <a:latin typeface="Arial Narrow" charset="0"/>
                <a:ea typeface="宋体" charset="0"/>
                <a:cs typeface="宋体" charset="0"/>
              </a:rPr>
              <a:t>	</a:t>
            </a:r>
            <a:r>
              <a:rPr lang="en-US" altLang="zh-CN" sz="2000" b="1" u="sng" dirty="0">
                <a:solidFill>
                  <a:schemeClr val="bg1"/>
                </a:solidFill>
                <a:latin typeface="Arial Narrow" charset="0"/>
                <a:ea typeface="宋体" charset="0"/>
                <a:cs typeface="宋体" charset="0"/>
              </a:rPr>
              <a:t>Adherents</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1		Yes			Yes		John R. Stott</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F. F. Bruce</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2		No			Yes		Stanley Toussaint</a:t>
            </a:r>
          </a:p>
          <a:p>
            <a:pPr algn="just" eaLnBrk="1" hangingPunct="1">
              <a:buFont typeface="Wingdings" charset="0"/>
              <a:buNone/>
            </a:pP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3		No			?		I. Howard Marshall</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B. F. Westcott</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Robert Weldon Wilson</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4		No			No		Rick Griffith</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771800" y="472542"/>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625850" y="1406525"/>
            <a:ext cx="1852613" cy="955675"/>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宋体" charset="0"/>
                <a:cs typeface="宋体" charset="0"/>
              </a:rPr>
              <a:t>Key Word</a:t>
            </a:r>
            <a:endPar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rPr>
              <a:t>Limits</a:t>
            </a:r>
          </a:p>
        </p:txBody>
      </p:sp>
      <p:sp>
        <p:nvSpPr>
          <p:cNvPr id="10301" name="Text Box 61"/>
          <p:cNvSpPr txBox="1">
            <a:spLocks noChangeArrowheads="1"/>
          </p:cNvSpPr>
          <p:nvPr/>
        </p:nvSpPr>
        <p:spPr bwMode="auto">
          <a:xfrm>
            <a:off x="304800" y="2895600"/>
            <a:ext cx="8534400" cy="309086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宋体" charset="0"/>
                <a:cs typeface="宋体" charset="0"/>
              </a:rPr>
              <a:t>Key Verse</a:t>
            </a:r>
            <a:endPar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Anyone who runs ahead and does not continue in the teaching of Christ does not have God;  whoever continues in the teaching has both the Father and the Son.  If anyone comes to you and does not bring this teaching, do not take him into your home or welcome him</a:t>
            </a: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(2 John 9-10 NIV).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96366"/>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4958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44208" y="0"/>
            <a:ext cx="2736304" cy="6858000"/>
          </a:xfrm>
        </p:spPr>
        <p:txBody>
          <a:bodyPr/>
          <a:lstStyle/>
          <a:p>
            <a:pPr>
              <a:defRPr/>
            </a:pPr>
            <a:r>
              <a:rPr lang="en-US" sz="7200" dirty="0">
                <a:effectLst>
                  <a:glow rad="127000">
                    <a:schemeClr val="bg1"/>
                  </a:glow>
                </a:effectLst>
              </a:rPr>
              <a:t>Too good to be true the-ology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en-US" sz="6000" dirty="0">
                <a:effectLst>
                  <a:glow rad="127000">
                    <a:schemeClr val="bg1"/>
                  </a:glow>
                </a:effectLst>
              </a:rPr>
              <a:t>Joyce Meyers in her </a:t>
            </a:r>
            <a:br>
              <a:rPr lang="en-US" sz="6000" dirty="0">
                <a:effectLst>
                  <a:glow rad="127000">
                    <a:schemeClr val="bg1"/>
                  </a:glow>
                </a:effectLst>
              </a:rPr>
            </a:br>
            <a:r>
              <a:rPr lang="en-US" sz="6000" dirty="0">
                <a:effectLst>
                  <a:glow rad="127000">
                    <a:schemeClr val="bg1"/>
                  </a:glow>
                </a:effectLst>
              </a:rPr>
              <a:t>$2 million jet,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3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11025</TotalTime>
  <Words>12013</Words>
  <Application>Microsoft Macintosh PowerPoint</Application>
  <PresentationFormat>On-screen Show (4:3)</PresentationFormat>
  <Paragraphs>1239</Paragraphs>
  <Slides>181</Slides>
  <Notes>148</Notes>
  <HiddenSlides>0</HiddenSlides>
  <MMClips>1</MMClips>
  <ScaleCrop>false</ScaleCrop>
  <HeadingPairs>
    <vt:vector size="6" baseType="variant">
      <vt:variant>
        <vt:lpstr>Fonts Used</vt:lpstr>
      </vt:variant>
      <vt:variant>
        <vt:i4>25</vt:i4>
      </vt:variant>
      <vt:variant>
        <vt:lpstr>Theme</vt:lpstr>
      </vt:variant>
      <vt:variant>
        <vt:i4>40</vt:i4>
      </vt:variant>
      <vt:variant>
        <vt:lpstr>Slide Titles</vt:lpstr>
      </vt:variant>
      <vt:variant>
        <vt:i4>181</vt:i4>
      </vt:variant>
    </vt:vector>
  </HeadingPairs>
  <TitlesOfParts>
    <vt:vector size="246" baseType="lpstr">
      <vt:lpstr>26</vt:lpstr>
      <vt:lpstr>Alan Den</vt:lpstr>
      <vt:lpstr>Arail</vt:lpstr>
      <vt:lpstr>Aril</vt:lpstr>
      <vt:lpstr>BONES</vt:lpstr>
      <vt:lpstr>ＭＳ Ｐゴシック</vt:lpstr>
      <vt:lpstr>PerryGothic Regular</vt:lpstr>
      <vt:lpstr>Times</vt:lpstr>
      <vt:lpstr>ヒラギノ角ゴ Pro W3</vt:lpstr>
      <vt:lpstr>Abadi MT Condensed Extra Bold</vt:lpstr>
      <vt:lpstr>Arial</vt:lpstr>
      <vt:lpstr>Arial Black</vt:lpstr>
      <vt:lpstr>Arial Narrow</vt:lpstr>
      <vt:lpstr>Bradley Hand ITC TT-Bold</vt:lpstr>
      <vt:lpstr>Calibri</vt:lpstr>
      <vt:lpstr>Chalkduster</vt:lpstr>
      <vt:lpstr>Comic Sans MS</vt:lpstr>
      <vt:lpstr>Impact</vt:lpstr>
      <vt:lpstr>Lucida Bright</vt:lpstr>
      <vt:lpstr>Monotype Sorts</vt:lpstr>
      <vt:lpstr>Rockwell Extra Bold</vt:lpstr>
      <vt:lpstr>Tahoma</vt:lpstr>
      <vt:lpstr>Times New Roman</vt:lpstr>
      <vt:lpstr>Verdana</vt:lpstr>
      <vt:lpstr>Wingdings</vt:lpstr>
      <vt:lpstr>Dad`s Tie</vt:lpstr>
      <vt:lpstr>Default Design</vt:lpstr>
      <vt:lpstr>Compass</vt:lpstr>
      <vt:lpstr>4_Office Theme</vt:lpstr>
      <vt:lpstr>10_Blank Presentation</vt:lpstr>
      <vt:lpstr>Columns</vt:lpstr>
      <vt:lpstr>1_Default Design</vt:lpstr>
      <vt:lpstr>Textured</vt:lpstr>
      <vt:lpstr>3_Blank Presentation</vt:lpstr>
      <vt:lpstr>3_Default Design</vt:lpstr>
      <vt:lpstr>1_Orbit</vt:lpstr>
      <vt:lpstr>49_Blank Presentation</vt:lpstr>
      <vt:lpstr>21_Blank Presentation</vt:lpstr>
      <vt:lpstr>18_Blank Presentation</vt:lpstr>
      <vt:lpstr>5_Office Theme</vt:lpstr>
      <vt:lpstr>12_Default Design</vt:lpstr>
      <vt:lpstr>29_Blank Presentation</vt:lpstr>
      <vt:lpstr>Glare</vt:lpstr>
      <vt:lpstr>Earth</vt:lpstr>
      <vt:lpstr>5_Default Design</vt:lpstr>
      <vt:lpstr>2_Blank Presentation</vt:lpstr>
      <vt:lpstr>4_Default Design</vt:lpstr>
      <vt:lpstr>1_Dad`s Tie</vt:lpstr>
      <vt:lpstr>8_Blank Presentation</vt:lpstr>
      <vt:lpstr>2_Dad`s Tie</vt:lpstr>
      <vt:lpstr>1_Office Theme</vt:lpstr>
      <vt:lpstr>1_Nature</vt:lpstr>
      <vt:lpstr>50_Blank Presentation</vt:lpstr>
      <vt:lpstr>2_Office Theme</vt:lpstr>
      <vt:lpstr>6_Default Design</vt:lpstr>
      <vt:lpstr>Expedition</vt:lpstr>
      <vt:lpstr>2_Default Design</vt:lpstr>
      <vt:lpstr>Blank Presentation</vt:lpstr>
      <vt:lpstr>4_Blank Presentation</vt:lpstr>
      <vt:lpstr>Candybar</vt:lpstr>
      <vt:lpstr>untitled 1</vt:lpstr>
      <vt:lpstr>7_Default Design</vt:lpstr>
      <vt:lpstr>8_Default Design</vt:lpstr>
      <vt:lpstr>12_Office Theme</vt:lpstr>
      <vt:lpstr>3_Dad`s Tie</vt:lpstr>
      <vt:lpstr>2 John</vt:lpstr>
      <vt:lpstr>Key Word</vt:lpstr>
      <vt:lpstr>Theme</vt:lpstr>
      <vt:lpstr>Key Verses</vt:lpstr>
      <vt:lpstr>Summary Statement</vt:lpstr>
      <vt:lpstr>Kingdom Statement</vt:lpstr>
      <vt:lpstr>Covenant</vt:lpstr>
      <vt:lpstr>Redemption</vt:lpstr>
      <vt:lpstr>Prophecy (Lord, Deity) </vt:lpstr>
      <vt:lpstr>2 John – Summary Chart</vt:lpstr>
      <vt:lpstr>Acrostic Bible – 2 John</vt:lpstr>
      <vt:lpstr>Be Discerning</vt:lpstr>
      <vt:lpstr>A Case Study…</vt:lpstr>
      <vt:lpstr>The Gospel</vt:lpstr>
      <vt:lpstr>How can you live out the gospel?</vt:lpstr>
      <vt:lpstr>I. Aid true teachers (1-6). </vt:lpstr>
      <vt:lpstr>II. Avoid false teachers (7-13).</vt:lpstr>
      <vt:lpstr>Main Idea</vt:lpstr>
      <vt:lpstr>How do Christians aid heresy?</vt:lpstr>
      <vt:lpstr>Black</vt:lpstr>
      <vt:lpstr>Gnosticism: Perplexing Questions</vt:lpstr>
      <vt:lpstr>Essential Components of Gnosticism</vt:lpstr>
      <vt:lpstr>Gnosticism's Concept of Salvation</vt:lpstr>
      <vt:lpstr>The Gospel of Judas</vt:lpstr>
      <vt:lpstr>The Gospel of Judas</vt:lpstr>
      <vt:lpstr>Irenaeus (AD 180)</vt:lpstr>
      <vt:lpstr>The Nicene Creed  (AD 325)</vt:lpstr>
      <vt:lpstr>Teachings of the Heretic Arius</vt:lpstr>
      <vt:lpstr>Alexander versus the Heretic Arius</vt:lpstr>
      <vt:lpstr>What About Nicea  (AD 325)?</vt:lpstr>
      <vt:lpstr>What About Nicaea?</vt:lpstr>
      <vt:lpstr>1st century belief in Deity</vt:lpstr>
      <vt:lpstr>Belief in Christ's Deity Before Nicaea</vt:lpstr>
      <vt:lpstr>The Nicene Creed (AD 325)</vt:lpstr>
      <vt:lpstr>The Nicene Creed (AD 325)</vt:lpstr>
      <vt:lpstr>The Nicene Creed (AD 325)</vt:lpstr>
      <vt:lpstr>The Arian Controversy and Trinitarianism</vt:lpstr>
      <vt:lpstr>The Resurgence of Arianism</vt:lpstr>
      <vt:lpstr>2 John versus 3 John</vt:lpstr>
      <vt:lpstr>2 John versus 3 John</vt:lpstr>
      <vt:lpstr>Be Discerning</vt:lpstr>
      <vt:lpstr>Lunar New Year Blessing</vt:lpstr>
      <vt:lpstr>“Blessing”</vt:lpstr>
      <vt:lpstr>Genesis in Chinese Characters</vt:lpstr>
      <vt:lpstr>“Create”</vt:lpstr>
      <vt:lpstr>“Devil” &amp; “Tempter”</vt:lpstr>
      <vt:lpstr>“Boat”</vt:lpstr>
      <vt:lpstr>“Righteousness”</vt:lpstr>
      <vt:lpstr>Garden of Eden</vt:lpstr>
      <vt:lpstr>One man in a garden = West</vt:lpstr>
      <vt:lpstr>Title</vt:lpstr>
      <vt:lpstr>Timeline</vt:lpstr>
      <vt:lpstr>“Lucky”?</vt:lpstr>
      <vt:lpstr>A Case Study…</vt:lpstr>
      <vt:lpstr>Key Verse</vt:lpstr>
      <vt:lpstr>What's the Gospel?</vt:lpstr>
      <vt:lpstr>The Full Gospel</vt:lpstr>
      <vt:lpstr>The Gospel</vt:lpstr>
      <vt:lpstr>How can you live out the gospel?</vt:lpstr>
      <vt:lpstr>NT Overview (General + Key Words)</vt:lpstr>
      <vt:lpstr>Chapters in NT Books</vt:lpstr>
      <vt:lpstr>Verses in NT Emails</vt:lpstr>
      <vt:lpstr>Date of Writing</vt:lpstr>
      <vt:lpstr>Gnostics Taught a "Secret Knowledge"</vt:lpstr>
      <vt:lpstr>Origin/Recipient</vt:lpstr>
      <vt:lpstr>Who is "the Chosen Lady &amp; Her children"?</vt:lpstr>
      <vt:lpstr>Occasion</vt:lpstr>
      <vt:lpstr>Occasion</vt:lpstr>
      <vt:lpstr>How can you live out the gospel?</vt:lpstr>
      <vt:lpstr>2 John 1-6</vt:lpstr>
      <vt:lpstr>I. Aid true teachers (1-6). </vt:lpstr>
      <vt:lpstr>Balancing Love and Truth</vt:lpstr>
      <vt:lpstr>"This letter is from John, the elder. I am writing to the chosen lady and to her children, whom I love in the truth—as does everyone else who knows the truth—2because the truth lives in us and will be with us forever" (2 John 1-2 NLT).</vt:lpstr>
      <vt:lpstr>"Grace, mercy, and peace, which come from God the Father and from Jesus Christ—the Son of the Father—will continue to be with us who live in truth and love. 4How happy I was to meet some of your children and find them living according to the truth, just as the Father commanded" (2 John 3-4 NLT).</vt:lpstr>
      <vt:lpstr>"I am writing to remind you, dear friends [Greek: “lady”], that we should love one another. This is not a new commandment, but one we have had from the beginning.  6Love means doing what God has commanded us, and he has commanded us to love one another, just as you heard from the beginning"  (2 John 5-6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live out the gospel?</vt:lpstr>
      <vt:lpstr>I. Aid true teachers (1-6). </vt:lpstr>
      <vt:lpstr>2 John 7-13</vt:lpstr>
      <vt:lpstr>II. Avoid false teachers (7-13).</vt:lpstr>
      <vt:lpstr>"I say this because many deceivers have gone out into the world. They deny that Jesus Christ came in a real body. Such a person is a deceiver and an antichrist"  (2 John 7 NLT).</vt:lpstr>
      <vt:lpstr>"Watch out that you do not lose what we have worked so hard to achieve. Be diligent so that you receive your full reward.  9Anyone who wanders away from this teaching has no relationship with God. But anyone who remains in the teaching of Christ has a relationship with both the Father and the Son"  (2 John 8-9 NLT).</vt:lpstr>
      <vt:lpstr>"If anyone comes to your meeting and does not teach the truth about Christ, don't invite that person into your home or give any kind of encouragement.  11Anyone who encourages such people becomes a partner in their evil work"  (2 John 10-11 NLT).</vt:lpstr>
      <vt:lpstr>The Meaning of 2 John 10 Summary of Differing Views</vt:lpstr>
      <vt:lpstr>Keys</vt:lpstr>
      <vt:lpstr>Too good to be true the-ology</vt:lpstr>
      <vt:lpstr>Joyce Meyers in her  $2 million jet, etc.</vt:lpstr>
      <vt:lpstr>Oprah Winfrey</vt:lpstr>
      <vt:lpstr>Joel Osteen</vt:lpstr>
      <vt:lpstr>Motivational Speaking</vt:lpstr>
      <vt:lpstr>World Vision Controversy</vt:lpstr>
      <vt:lpstr>World Vision Controversy</vt:lpstr>
      <vt:lpstr>2 John – Summary Chart</vt:lpstr>
      <vt:lpstr>Follow Up Relationally (12-13)</vt:lpstr>
      <vt:lpstr>How can you live out the gospel?</vt:lpstr>
      <vt:lpstr>Main Idea</vt:lpstr>
      <vt:lpstr>Salvation by Grace Cannot be Lost</vt:lpstr>
      <vt:lpstr>However, Christ promises rewards for perseverance (Rev. 3:11b). </vt:lpstr>
      <vt:lpstr>Rewards can be lost!</vt:lpstr>
      <vt:lpstr>Inheritance Today</vt:lpstr>
      <vt:lpstr>Inheritance from Christ</vt:lpstr>
      <vt:lpstr>The Future Reign of the Servant Kings</vt:lpstr>
      <vt:lpstr>Inheritance in the OT</vt:lpstr>
      <vt:lpstr>Inheritance in the OT</vt:lpstr>
      <vt:lpstr>Inheritance in the OT</vt:lpstr>
      <vt:lpstr>Inheritance in the OT</vt:lpstr>
      <vt:lpstr>Inheritance in the OT</vt:lpstr>
      <vt:lpstr>Inheritance in the NT</vt:lpstr>
      <vt:lpstr>Two Types of Inheritance</vt:lpstr>
      <vt:lpstr>Crowns in the NT</vt:lpstr>
      <vt:lpstr>"And there will be no night there—no need for lamps or sun—for the Lord God will shine on them. And they will reign forever and ever"  (Rev 22:5 NLT).</vt:lpstr>
      <vt:lpstr>Divine Discipline</vt:lpstr>
      <vt:lpstr>The Overcomers (Rev. 2–3)</vt:lpstr>
      <vt:lpstr>Rule with Christ just as he rules with the Father (Rev 3:21-22).</vt:lpstr>
      <vt:lpstr>Laodicea (Rev. 3:14-22)</vt:lpstr>
      <vt:lpstr>The Overcomers (Rev. 2–3)</vt:lpstr>
      <vt:lpstr>Are you ready to rule the world?</vt:lpstr>
      <vt:lpstr>The Rule of Christ</vt:lpstr>
      <vt:lpstr>Our Future (Rev. 19–20)</vt:lpstr>
      <vt:lpstr>Revelation 20:4 (NAU)</vt:lpstr>
      <vt:lpstr>"Do you not know that saints will judge the world?" (1 Cor. 6:2a)</vt:lpstr>
      <vt:lpstr>"If we endure hardship,  we will reign with him"  (2 Tim. 2:12 NLT)</vt:lpstr>
      <vt:lpstr>"Those who are victorious will sit with me on my throne, just as I was victorious and sat with my Father on his throne"  (Rev. 3:21 NLT).</vt:lpstr>
      <vt:lpstr>PowerPoint Presentation</vt:lpstr>
      <vt:lpstr>PowerPoint Presentation</vt:lpstr>
      <vt:lpstr>However, there is still divine discipline…</vt:lpstr>
      <vt:lpstr>Ananias &amp; Sapphira</vt:lpstr>
      <vt:lpstr>Believers Can Be "Disqualified"</vt:lpstr>
      <vt:lpstr>1 Corinthians 11:27-29 (NIV)</vt:lpstr>
      <vt:lpstr>1 Corinthians 11:30-32 (NIV)</vt:lpstr>
      <vt:lpstr>Some sin leads to premature death (1 John 5:16-17 NIV)</vt:lpstr>
      <vt:lpstr>All believers will be clothed with Christ's righteousness</vt:lpstr>
      <vt:lpstr>All believers will enjoy heaven</vt:lpstr>
      <vt:lpstr>Jesus will judge the earth</vt:lpstr>
      <vt:lpstr>Jesus will reward the faithful</vt:lpstr>
      <vt:lpstr>Live Towards Your Future!</vt:lpstr>
      <vt:lpstr>How can you live out the gospel?</vt:lpstr>
      <vt:lpstr>Main Idea</vt:lpstr>
      <vt:lpstr>Outline</vt:lpstr>
      <vt:lpstr>I. Aid true teachers (1-6). </vt:lpstr>
      <vt:lpstr>Well, Charles, when I baptize you…</vt:lpstr>
      <vt:lpstr>Everything that goes under belongs to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Avoid false teachers (7-13).</vt:lpstr>
      <vt:lpstr>Keys</vt:lpstr>
      <vt:lpstr>Summary Statement</vt:lpstr>
      <vt:lpstr>Noah</vt:lpstr>
      <vt:lpstr>Noah</vt:lpstr>
      <vt:lpstr>Atheist Producer Darren Aronofsky</vt:lpstr>
      <vt:lpstr>Noah</vt:lpstr>
      <vt:lpstr>Praise of "Noah"</vt:lpstr>
      <vt:lpstr>Criticism of "Noah"</vt:lpstr>
      <vt:lpstr>How do Christians aid heresy?</vt:lpstr>
      <vt:lpstr>What Does All This Mean?</vt:lpstr>
      <vt:lpstr>Black</vt:lpstr>
      <vt:lpstr>NT Preaching  •  BibleStudyDownloads.org</vt:lpstr>
      <vt:lpstr>Title</vt:lpstr>
      <vt:lpstr>Authorship</vt:lpstr>
      <vt:lpstr>Characteristics</vt:lpstr>
      <vt:lpstr>Argument</vt:lpstr>
      <vt:lpstr>Synthesis</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242</cp:revision>
  <dcterms:created xsi:type="dcterms:W3CDTF">2003-04-21T14:11:52Z</dcterms:created>
  <dcterms:modified xsi:type="dcterms:W3CDTF">2026-04-23T16:45:57Z</dcterms:modified>
</cp:coreProperties>
</file>