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0.xml" ContentType="application/vnd.openxmlformats-officedocument.theme+xml"/>
  <Override PartName="/ppt/slideLayouts/slideLayout166.xml" ContentType="application/vnd.openxmlformats-officedocument.presentationml.slideLayout+xml"/>
  <Override PartName="/ppt/theme/theme2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0.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7.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9.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1.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2.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3.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4.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6.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7.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8.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9.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50.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51.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2.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53.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3.xml" ContentType="application/vnd.openxmlformats-officedocument.themeOverride+xml"/>
  <Override PartName="/ppt/notesSlides/notesSlide76.xml" ContentType="application/vnd.openxmlformats-officedocument.presentationml.notesSlide+xml"/>
  <Override PartName="/ppt/theme/themeOverride4.xml" ContentType="application/vnd.openxmlformats-officedocument.themeOverr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7.xml" ContentType="application/vnd.openxmlformats-officedocument.themeOverr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heme/themeOverride8.xml" ContentType="application/vnd.openxmlformats-officedocument.themeOverr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729" r:id="rId4"/>
    <p:sldMasterId id="2147483812" r:id="rId5"/>
    <p:sldMasterId id="2147483842" r:id="rId6"/>
    <p:sldMasterId id="2147483974" r:id="rId7"/>
    <p:sldMasterId id="2147484048" r:id="rId8"/>
    <p:sldMasterId id="2147484282" r:id="rId9"/>
    <p:sldMasterId id="2147484294" r:id="rId10"/>
    <p:sldMasterId id="2147484306" r:id="rId11"/>
    <p:sldMasterId id="2147484309" r:id="rId12"/>
    <p:sldMasterId id="2147484321" r:id="rId13"/>
    <p:sldMasterId id="2147484323" r:id="rId14"/>
    <p:sldMasterId id="2147484327" r:id="rId15"/>
    <p:sldMasterId id="2147484685" r:id="rId16"/>
    <p:sldMasterId id="2147484697" r:id="rId17"/>
    <p:sldMasterId id="2147484711" r:id="rId18"/>
    <p:sldMasterId id="2147484723" r:id="rId19"/>
    <p:sldMasterId id="2147484735" r:id="rId20"/>
    <p:sldMasterId id="2147484747" r:id="rId21"/>
    <p:sldMasterId id="2147484749" r:id="rId22"/>
    <p:sldMasterId id="2147484761" r:id="rId23"/>
    <p:sldMasterId id="2147484773" r:id="rId24"/>
    <p:sldMasterId id="2147484786" r:id="rId25"/>
    <p:sldMasterId id="2147484798" r:id="rId26"/>
    <p:sldMasterId id="2147484810" r:id="rId27"/>
    <p:sldMasterId id="2147484823" r:id="rId28"/>
    <p:sldMasterId id="2147485760" r:id="rId29"/>
    <p:sldMasterId id="2147485772" r:id="rId30"/>
    <p:sldMasterId id="2147485796" r:id="rId31"/>
    <p:sldMasterId id="2147485810" r:id="rId32"/>
    <p:sldMasterId id="2147485822" r:id="rId33"/>
    <p:sldMasterId id="2147485834" r:id="rId34"/>
    <p:sldMasterId id="2147485845" r:id="rId35"/>
    <p:sldMasterId id="2147485857" r:id="rId36"/>
    <p:sldMasterId id="2147485869" r:id="rId37"/>
    <p:sldMasterId id="2147485881" r:id="rId38"/>
    <p:sldMasterId id="2147485894" r:id="rId39"/>
    <p:sldMasterId id="2147485906" r:id="rId40"/>
    <p:sldMasterId id="2147485920" r:id="rId41"/>
    <p:sldMasterId id="2147485933" r:id="rId42"/>
    <p:sldMasterId id="2147485945" r:id="rId43"/>
    <p:sldMasterId id="2147485957" r:id="rId44"/>
    <p:sldMasterId id="2147485960" r:id="rId45"/>
    <p:sldMasterId id="2147485972" r:id="rId46"/>
    <p:sldMasterId id="2147485983" r:id="rId47"/>
    <p:sldMasterId id="2147485995" r:id="rId48"/>
    <p:sldMasterId id="2147486009" r:id="rId49"/>
    <p:sldMasterId id="2147486021" r:id="rId50"/>
    <p:sldMasterId id="2147486033" r:id="rId51"/>
    <p:sldMasterId id="2147486045" r:id="rId52"/>
    <p:sldMasterId id="2147486057" r:id="rId53"/>
    <p:sldMasterId id="2147486069" r:id="rId54"/>
  </p:sldMasterIdLst>
  <p:notesMasterIdLst>
    <p:notesMasterId r:id="rId284"/>
  </p:notesMasterIdLst>
  <p:sldIdLst>
    <p:sldId id="387" r:id="rId55"/>
    <p:sldId id="375" r:id="rId56"/>
    <p:sldId id="1195" r:id="rId57"/>
    <p:sldId id="376" r:id="rId58"/>
    <p:sldId id="377" r:id="rId59"/>
    <p:sldId id="378" r:id="rId60"/>
    <p:sldId id="379" r:id="rId61"/>
    <p:sldId id="380" r:id="rId62"/>
    <p:sldId id="381" r:id="rId63"/>
    <p:sldId id="382" r:id="rId64"/>
    <p:sldId id="383" r:id="rId65"/>
    <p:sldId id="1203" r:id="rId66"/>
    <p:sldId id="1194" r:id="rId67"/>
    <p:sldId id="1196" r:id="rId68"/>
    <p:sldId id="1197" r:id="rId69"/>
    <p:sldId id="1198" r:id="rId70"/>
    <p:sldId id="1199" r:id="rId71"/>
    <p:sldId id="1216" r:id="rId72"/>
    <p:sldId id="1204" r:id="rId73"/>
    <p:sldId id="1201" r:id="rId74"/>
    <p:sldId id="275" r:id="rId75"/>
    <p:sldId id="290" r:id="rId76"/>
    <p:sldId id="261" r:id="rId77"/>
    <p:sldId id="276" r:id="rId78"/>
    <p:sldId id="262" r:id="rId79"/>
    <p:sldId id="263" r:id="rId80"/>
    <p:sldId id="285" r:id="rId81"/>
    <p:sldId id="265" r:id="rId82"/>
    <p:sldId id="267" r:id="rId83"/>
    <p:sldId id="266" r:id="rId84"/>
    <p:sldId id="268" r:id="rId85"/>
    <p:sldId id="270" r:id="rId86"/>
    <p:sldId id="286" r:id="rId87"/>
    <p:sldId id="271" r:id="rId88"/>
    <p:sldId id="1227" r:id="rId89"/>
    <p:sldId id="394" r:id="rId90"/>
    <p:sldId id="395" r:id="rId91"/>
    <p:sldId id="396" r:id="rId92"/>
    <p:sldId id="272" r:id="rId93"/>
    <p:sldId id="269" r:id="rId94"/>
    <p:sldId id="296" r:id="rId95"/>
    <p:sldId id="260" r:id="rId96"/>
    <p:sldId id="301" r:id="rId97"/>
    <p:sldId id="282" r:id="rId98"/>
    <p:sldId id="1179" r:id="rId99"/>
    <p:sldId id="433" r:id="rId100"/>
    <p:sldId id="1182" r:id="rId101"/>
    <p:sldId id="1185" r:id="rId102"/>
    <p:sldId id="1183" r:id="rId103"/>
    <p:sldId id="1184" r:id="rId104"/>
    <p:sldId id="434" r:id="rId105"/>
    <p:sldId id="1221" r:id="rId106"/>
    <p:sldId id="1202" r:id="rId107"/>
    <p:sldId id="1141" r:id="rId108"/>
    <p:sldId id="391" r:id="rId109"/>
    <p:sldId id="392" r:id="rId110"/>
    <p:sldId id="393" r:id="rId111"/>
    <p:sldId id="300" r:id="rId112"/>
    <p:sldId id="281" r:id="rId113"/>
    <p:sldId id="299" r:id="rId114"/>
    <p:sldId id="259" r:id="rId115"/>
    <p:sldId id="1246" r:id="rId116"/>
    <p:sldId id="1219" r:id="rId117"/>
    <p:sldId id="369" r:id="rId118"/>
    <p:sldId id="1187" r:id="rId119"/>
    <p:sldId id="1223" r:id="rId120"/>
    <p:sldId id="295" r:id="rId121"/>
    <p:sldId id="1209" r:id="rId122"/>
    <p:sldId id="1225" r:id="rId123"/>
    <p:sldId id="284" r:id="rId124"/>
    <p:sldId id="302" r:id="rId125"/>
    <p:sldId id="303" r:id="rId126"/>
    <p:sldId id="5154" r:id="rId127"/>
    <p:sldId id="304" r:id="rId128"/>
    <p:sldId id="1186" r:id="rId129"/>
    <p:sldId id="1222" r:id="rId130"/>
    <p:sldId id="1210" r:id="rId131"/>
    <p:sldId id="1226" r:id="rId132"/>
    <p:sldId id="5160" r:id="rId133"/>
    <p:sldId id="5159" r:id="rId134"/>
    <p:sldId id="5161" r:id="rId135"/>
    <p:sldId id="370" r:id="rId136"/>
    <p:sldId id="1212" r:id="rId137"/>
    <p:sldId id="360" r:id="rId138"/>
    <p:sldId id="1229" r:id="rId139"/>
    <p:sldId id="430" r:id="rId140"/>
    <p:sldId id="287" r:id="rId141"/>
    <p:sldId id="279" r:id="rId142"/>
    <p:sldId id="280" r:id="rId143"/>
    <p:sldId id="288" r:id="rId144"/>
    <p:sldId id="278" r:id="rId145"/>
    <p:sldId id="1233" r:id="rId146"/>
    <p:sldId id="1228" r:id="rId147"/>
    <p:sldId id="297" r:id="rId148"/>
    <p:sldId id="388" r:id="rId149"/>
    <p:sldId id="389" r:id="rId150"/>
    <p:sldId id="374" r:id="rId151"/>
    <p:sldId id="390" r:id="rId152"/>
    <p:sldId id="277" r:id="rId153"/>
    <p:sldId id="313" r:id="rId154"/>
    <p:sldId id="311" r:id="rId155"/>
    <p:sldId id="312" r:id="rId156"/>
    <p:sldId id="314" r:id="rId157"/>
    <p:sldId id="361" r:id="rId158"/>
    <p:sldId id="362" r:id="rId159"/>
    <p:sldId id="363" r:id="rId160"/>
    <p:sldId id="364" r:id="rId161"/>
    <p:sldId id="365" r:id="rId162"/>
    <p:sldId id="366" r:id="rId163"/>
    <p:sldId id="1218" r:id="rId164"/>
    <p:sldId id="371" r:id="rId165"/>
    <p:sldId id="1193" r:id="rId166"/>
    <p:sldId id="1247" r:id="rId167"/>
    <p:sldId id="385" r:id="rId168"/>
    <p:sldId id="1235" r:id="rId169"/>
    <p:sldId id="1234" r:id="rId170"/>
    <p:sldId id="1192" r:id="rId171"/>
    <p:sldId id="1232" r:id="rId172"/>
    <p:sldId id="5155" r:id="rId173"/>
    <p:sldId id="1191" r:id="rId174"/>
    <p:sldId id="1217" r:id="rId175"/>
    <p:sldId id="1236" r:id="rId176"/>
    <p:sldId id="1190" r:id="rId177"/>
    <p:sldId id="1224" r:id="rId178"/>
    <p:sldId id="1211" r:id="rId179"/>
    <p:sldId id="1237" r:id="rId180"/>
    <p:sldId id="372" r:id="rId181"/>
    <p:sldId id="1189" r:id="rId182"/>
    <p:sldId id="1230" r:id="rId183"/>
    <p:sldId id="1238" r:id="rId184"/>
    <p:sldId id="386" r:id="rId185"/>
    <p:sldId id="1239" r:id="rId186"/>
    <p:sldId id="1240" r:id="rId187"/>
    <p:sldId id="1188" r:id="rId188"/>
    <p:sldId id="1213" r:id="rId189"/>
    <p:sldId id="5153" r:id="rId190"/>
    <p:sldId id="373" r:id="rId191"/>
    <p:sldId id="428" r:id="rId192"/>
    <p:sldId id="1241" r:id="rId193"/>
    <p:sldId id="1177" r:id="rId194"/>
    <p:sldId id="1142" r:id="rId195"/>
    <p:sldId id="1208" r:id="rId196"/>
    <p:sldId id="1214" r:id="rId197"/>
    <p:sldId id="1207" r:id="rId198"/>
    <p:sldId id="305" r:id="rId199"/>
    <p:sldId id="306" r:id="rId200"/>
    <p:sldId id="307" r:id="rId201"/>
    <p:sldId id="308" r:id="rId202"/>
    <p:sldId id="309" r:id="rId203"/>
    <p:sldId id="315" r:id="rId204"/>
    <p:sldId id="5157" r:id="rId205"/>
    <p:sldId id="534" r:id="rId206"/>
    <p:sldId id="533" r:id="rId207"/>
    <p:sldId id="475" r:id="rId208"/>
    <p:sldId id="2486" r:id="rId209"/>
    <p:sldId id="319" r:id="rId210"/>
    <p:sldId id="320" r:id="rId211"/>
    <p:sldId id="321" r:id="rId212"/>
    <p:sldId id="322" r:id="rId213"/>
    <p:sldId id="323" r:id="rId214"/>
    <p:sldId id="324" r:id="rId215"/>
    <p:sldId id="325" r:id="rId216"/>
    <p:sldId id="326" r:id="rId217"/>
    <p:sldId id="327" r:id="rId218"/>
    <p:sldId id="328" r:id="rId219"/>
    <p:sldId id="329" r:id="rId220"/>
    <p:sldId id="330" r:id="rId221"/>
    <p:sldId id="331" r:id="rId222"/>
    <p:sldId id="332" r:id="rId223"/>
    <p:sldId id="333" r:id="rId224"/>
    <p:sldId id="334" r:id="rId225"/>
    <p:sldId id="335" r:id="rId226"/>
    <p:sldId id="336" r:id="rId227"/>
    <p:sldId id="337" r:id="rId228"/>
    <p:sldId id="338" r:id="rId229"/>
    <p:sldId id="339" r:id="rId230"/>
    <p:sldId id="340" r:id="rId231"/>
    <p:sldId id="341" r:id="rId232"/>
    <p:sldId id="342" r:id="rId233"/>
    <p:sldId id="343" r:id="rId234"/>
    <p:sldId id="344" r:id="rId235"/>
    <p:sldId id="345" r:id="rId236"/>
    <p:sldId id="346" r:id="rId237"/>
    <p:sldId id="347" r:id="rId238"/>
    <p:sldId id="348" r:id="rId239"/>
    <p:sldId id="349" r:id="rId240"/>
    <p:sldId id="350" r:id="rId241"/>
    <p:sldId id="351" r:id="rId242"/>
    <p:sldId id="352" r:id="rId243"/>
    <p:sldId id="353" r:id="rId244"/>
    <p:sldId id="354" r:id="rId245"/>
    <p:sldId id="355" r:id="rId246"/>
    <p:sldId id="356" r:id="rId247"/>
    <p:sldId id="357" r:id="rId248"/>
    <p:sldId id="358" r:id="rId249"/>
    <p:sldId id="359" r:id="rId250"/>
    <p:sldId id="1206" r:id="rId251"/>
    <p:sldId id="1215" r:id="rId252"/>
    <p:sldId id="1242" r:id="rId253"/>
    <p:sldId id="4798" r:id="rId254"/>
    <p:sldId id="4799" r:id="rId255"/>
    <p:sldId id="4804" r:id="rId256"/>
    <p:sldId id="4805" r:id="rId257"/>
    <p:sldId id="4806" r:id="rId258"/>
    <p:sldId id="4807" r:id="rId259"/>
    <p:sldId id="4808" r:id="rId260"/>
    <p:sldId id="4809" r:id="rId261"/>
    <p:sldId id="4810" r:id="rId262"/>
    <p:sldId id="4811" r:id="rId263"/>
    <p:sldId id="4812" r:id="rId264"/>
    <p:sldId id="368" r:id="rId265"/>
    <p:sldId id="1205" r:id="rId266"/>
    <p:sldId id="1244" r:id="rId267"/>
    <p:sldId id="1181" r:id="rId268"/>
    <p:sldId id="289" r:id="rId269"/>
    <p:sldId id="1245" r:id="rId270"/>
    <p:sldId id="412" r:id="rId271"/>
    <p:sldId id="1248" r:id="rId272"/>
    <p:sldId id="1220" r:id="rId273"/>
    <p:sldId id="1249" r:id="rId274"/>
    <p:sldId id="1250" r:id="rId275"/>
    <p:sldId id="1251" r:id="rId276"/>
    <p:sldId id="431" r:id="rId277"/>
    <p:sldId id="274" r:id="rId278"/>
    <p:sldId id="449" r:id="rId279"/>
    <p:sldId id="450" r:id="rId280"/>
    <p:sldId id="529" r:id="rId281"/>
    <p:sldId id="298" r:id="rId282"/>
    <p:sldId id="367" r:id="rId28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387"/>
            <p14:sldId id="375"/>
            <p14:sldId id="1195"/>
            <p14:sldId id="376"/>
            <p14:sldId id="377"/>
            <p14:sldId id="378"/>
            <p14:sldId id="379"/>
            <p14:sldId id="380"/>
            <p14:sldId id="381"/>
            <p14:sldId id="382"/>
            <p14:sldId id="383"/>
            <p14:sldId id="1203"/>
            <p14:sldId id="1194"/>
            <p14:sldId id="1196"/>
            <p14:sldId id="1197"/>
            <p14:sldId id="1198"/>
            <p14:sldId id="1199"/>
            <p14:sldId id="1216"/>
            <p14:sldId id="1204"/>
            <p14:sldId id="1201"/>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94"/>
            <p14:sldId id="395"/>
            <p14:sldId id="396"/>
            <p14:sldId id="272"/>
            <p14:sldId id="269"/>
            <p14:sldId id="296"/>
            <p14:sldId id="260"/>
            <p14:sldId id="301"/>
            <p14:sldId id="282"/>
          </p14:sldIdLst>
        </p14:section>
        <p14:section name="Sermon" id="{FEFF429E-FFEE-514E-9445-136ED27E0A8F}">
          <p14:sldIdLst>
            <p14:sldId id="1179"/>
            <p14:sldId id="433"/>
            <p14:sldId id="1182"/>
            <p14:sldId id="1185"/>
            <p14:sldId id="1183"/>
            <p14:sldId id="1184"/>
            <p14:sldId id="434"/>
            <p14:sldId id="1221"/>
            <p14:sldId id="1202"/>
            <p14:sldId id="1141"/>
            <p14:sldId id="391"/>
            <p14:sldId id="392"/>
            <p14:sldId id="393"/>
            <p14:sldId id="300"/>
            <p14:sldId id="281"/>
            <p14:sldId id="299"/>
            <p14:sldId id="259"/>
            <p14:sldId id="1246"/>
            <p14:sldId id="1219"/>
          </p14:sldIdLst>
        </p14:section>
        <p14:section name="Chapters" id="{959DA88E-D6A3-7349-BCC1-ABDEE4D6DFBC}">
          <p14:sldIdLst>
            <p14:sldId id="369"/>
            <p14:sldId id="1187"/>
            <p14:sldId id="1223"/>
            <p14:sldId id="295"/>
            <p14:sldId id="1209"/>
            <p14:sldId id="1225"/>
            <p14:sldId id="284"/>
            <p14:sldId id="302"/>
            <p14:sldId id="303"/>
            <p14:sldId id="5154"/>
            <p14:sldId id="304"/>
            <p14:sldId id="1186"/>
            <p14:sldId id="1222"/>
            <p14:sldId id="1210"/>
            <p14:sldId id="1226"/>
            <p14:sldId id="5160"/>
            <p14:sldId id="5159"/>
            <p14:sldId id="5161"/>
            <p14:sldId id="370"/>
            <p14:sldId id="1212"/>
            <p14:sldId id="360"/>
            <p14:sldId id="1229"/>
            <p14:sldId id="430"/>
            <p14:sldId id="287"/>
            <p14:sldId id="279"/>
            <p14:sldId id="280"/>
            <p14:sldId id="288"/>
            <p14:sldId id="278"/>
            <p14:sldId id="1233"/>
            <p14:sldId id="1228"/>
            <p14:sldId id="297"/>
            <p14:sldId id="388"/>
            <p14:sldId id="389"/>
            <p14:sldId id="374"/>
            <p14:sldId id="390"/>
            <p14:sldId id="277"/>
            <p14:sldId id="313"/>
            <p14:sldId id="311"/>
            <p14:sldId id="312"/>
            <p14:sldId id="314"/>
            <p14:sldId id="361"/>
            <p14:sldId id="362"/>
            <p14:sldId id="363"/>
            <p14:sldId id="364"/>
            <p14:sldId id="365"/>
            <p14:sldId id="366"/>
            <p14:sldId id="1218"/>
            <p14:sldId id="371"/>
            <p14:sldId id="1193"/>
            <p14:sldId id="1247"/>
            <p14:sldId id="385"/>
            <p14:sldId id="1235"/>
            <p14:sldId id="1234"/>
            <p14:sldId id="1192"/>
            <p14:sldId id="1232"/>
            <p14:sldId id="5155"/>
            <p14:sldId id="1191"/>
            <p14:sldId id="1217"/>
            <p14:sldId id="1236"/>
            <p14:sldId id="1190"/>
            <p14:sldId id="1224"/>
            <p14:sldId id="1211"/>
            <p14:sldId id="1237"/>
            <p14:sldId id="372"/>
            <p14:sldId id="1189"/>
            <p14:sldId id="1230"/>
            <p14:sldId id="1238"/>
            <p14:sldId id="386"/>
            <p14:sldId id="1239"/>
            <p14:sldId id="1240"/>
            <p14:sldId id="1188"/>
            <p14:sldId id="1213"/>
            <p14:sldId id="5153"/>
            <p14:sldId id="373"/>
            <p14:sldId id="428"/>
            <p14:sldId id="1241"/>
            <p14:sldId id="1177"/>
            <p14:sldId id="1142"/>
            <p14:sldId id="1208"/>
            <p14:sldId id="1214"/>
            <p14:sldId id="1207"/>
            <p14:sldId id="305"/>
            <p14:sldId id="306"/>
            <p14:sldId id="307"/>
            <p14:sldId id="308"/>
            <p14:sldId id="309"/>
            <p14:sldId id="315"/>
            <p14:sldId id="5157"/>
            <p14:sldId id="534"/>
            <p14:sldId id="533"/>
            <p14:sldId id="475"/>
            <p14:sldId id="2486"/>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1206"/>
            <p14:sldId id="1215"/>
            <p14:sldId id="1242"/>
            <p14:sldId id="4798"/>
            <p14:sldId id="4799"/>
            <p14:sldId id="4804"/>
            <p14:sldId id="4805"/>
            <p14:sldId id="4806"/>
            <p14:sldId id="4807"/>
            <p14:sldId id="4808"/>
            <p14:sldId id="4809"/>
            <p14:sldId id="4810"/>
            <p14:sldId id="4811"/>
            <p14:sldId id="4812"/>
            <p14:sldId id="368"/>
            <p14:sldId id="1205"/>
            <p14:sldId id="1244"/>
            <p14:sldId id="1181"/>
            <p14:sldId id="289"/>
            <p14:sldId id="1245"/>
            <p14:sldId id="412"/>
          </p14:sldIdLst>
        </p14:section>
        <p14:section name="Conclusion" id="{C19C7D37-CEAE-D146-8495-3A92F08A723E}">
          <p14:sldIdLst>
            <p14:sldId id="1248"/>
            <p14:sldId id="1220"/>
            <p14:sldId id="1249"/>
            <p14:sldId id="1250"/>
            <p14:sldId id="1251"/>
            <p14:sldId id="431"/>
            <p14:sldId id="274"/>
            <p14:sldId id="449"/>
            <p14:sldId id="450"/>
          </p14:sldIdLst>
        </p14:section>
        <p14:section name="Supplements" id="{0EC9B701-27D1-D245-8659-B089EAEE6C16}">
          <p14:sldIdLst>
            <p14:sldId id="529"/>
            <p14:sldId id="298"/>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74" autoAdjust="0"/>
    <p:restoredTop sz="48966" autoAdjust="0"/>
  </p:normalViewPr>
  <p:slideViewPr>
    <p:cSldViewPr>
      <p:cViewPr varScale="1">
        <p:scale>
          <a:sx n="57" d="100"/>
          <a:sy n="57" d="100"/>
        </p:scale>
        <p:origin x="1120" y="472"/>
      </p:cViewPr>
      <p:guideLst>
        <p:guide orient="horz" pos="2160"/>
        <p:guide pos="2880"/>
      </p:guideLst>
    </p:cSldViewPr>
  </p:slideViewPr>
  <p:outlineViewPr>
    <p:cViewPr>
      <p:scale>
        <a:sx n="33" d="100"/>
        <a:sy n="33" d="100"/>
      </p:scale>
      <p:origin x="0" y="-9816"/>
    </p:cViewPr>
  </p:outlineViewPr>
  <p:notesTextViewPr>
    <p:cViewPr>
      <p:scale>
        <a:sx n="215" d="100"/>
        <a:sy n="21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170" Type="http://schemas.openxmlformats.org/officeDocument/2006/relationships/slide" Target="slides/slide116.xml"/><Relationship Id="rId226" Type="http://schemas.openxmlformats.org/officeDocument/2006/relationships/slide" Target="slides/slide172.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279" Type="http://schemas.openxmlformats.org/officeDocument/2006/relationships/slide" Target="slides/slide225.xml"/><Relationship Id="rId43" Type="http://schemas.openxmlformats.org/officeDocument/2006/relationships/slideMaster" Target="slideMasters/slideMaster43.xml"/><Relationship Id="rId139" Type="http://schemas.openxmlformats.org/officeDocument/2006/relationships/slide" Target="slides/slide85.xml"/><Relationship Id="rId85" Type="http://schemas.openxmlformats.org/officeDocument/2006/relationships/slide" Target="slides/slide31.xml"/><Relationship Id="rId150" Type="http://schemas.openxmlformats.org/officeDocument/2006/relationships/slide" Target="slides/slide96.xml"/><Relationship Id="rId171" Type="http://schemas.openxmlformats.org/officeDocument/2006/relationships/slide" Target="slides/slide117.xml"/><Relationship Id="rId192" Type="http://schemas.openxmlformats.org/officeDocument/2006/relationships/slide" Target="slides/slide138.xml"/><Relationship Id="rId206" Type="http://schemas.openxmlformats.org/officeDocument/2006/relationships/slide" Target="slides/slide152.xml"/><Relationship Id="rId227" Type="http://schemas.openxmlformats.org/officeDocument/2006/relationships/slide" Target="slides/slide173.xml"/><Relationship Id="rId248" Type="http://schemas.openxmlformats.org/officeDocument/2006/relationships/slide" Target="slides/slide194.xml"/><Relationship Id="rId269" Type="http://schemas.openxmlformats.org/officeDocument/2006/relationships/slide" Target="slides/slide21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4.xml"/><Relationship Id="rId129" Type="http://schemas.openxmlformats.org/officeDocument/2006/relationships/slide" Target="slides/slide75.xml"/><Relationship Id="rId280" Type="http://schemas.openxmlformats.org/officeDocument/2006/relationships/slide" Target="slides/slide226.xml"/><Relationship Id="rId54" Type="http://schemas.openxmlformats.org/officeDocument/2006/relationships/slideMaster" Target="slideMasters/slideMaster54.xml"/><Relationship Id="rId75" Type="http://schemas.openxmlformats.org/officeDocument/2006/relationships/slide" Target="slides/slide21.xml"/><Relationship Id="rId96" Type="http://schemas.openxmlformats.org/officeDocument/2006/relationships/slide" Target="slides/slide42.xml"/><Relationship Id="rId140" Type="http://schemas.openxmlformats.org/officeDocument/2006/relationships/slide" Target="slides/slide86.xml"/><Relationship Id="rId161" Type="http://schemas.openxmlformats.org/officeDocument/2006/relationships/slide" Target="slides/slide107.xml"/><Relationship Id="rId182" Type="http://schemas.openxmlformats.org/officeDocument/2006/relationships/slide" Target="slides/slide128.xml"/><Relationship Id="rId217" Type="http://schemas.openxmlformats.org/officeDocument/2006/relationships/slide" Target="slides/slide163.xml"/><Relationship Id="rId6" Type="http://schemas.openxmlformats.org/officeDocument/2006/relationships/slideMaster" Target="slideMasters/slideMaster6.xml"/><Relationship Id="rId238" Type="http://schemas.openxmlformats.org/officeDocument/2006/relationships/slide" Target="slides/slide184.xml"/><Relationship Id="rId259" Type="http://schemas.openxmlformats.org/officeDocument/2006/relationships/slide" Target="slides/slide205.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44" Type="http://schemas.openxmlformats.org/officeDocument/2006/relationships/slideMaster" Target="slideMasters/slideMaster44.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172" Type="http://schemas.openxmlformats.org/officeDocument/2006/relationships/slide" Target="slides/slide118.xml"/><Relationship Id="rId193" Type="http://schemas.openxmlformats.org/officeDocument/2006/relationships/slide" Target="slides/slide139.xml"/><Relationship Id="rId207" Type="http://schemas.openxmlformats.org/officeDocument/2006/relationships/slide" Target="slides/slide153.xml"/><Relationship Id="rId228" Type="http://schemas.openxmlformats.org/officeDocument/2006/relationships/slide" Target="slides/slide174.xml"/><Relationship Id="rId249" Type="http://schemas.openxmlformats.org/officeDocument/2006/relationships/slide" Target="slides/slide195.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281" Type="http://schemas.openxmlformats.org/officeDocument/2006/relationships/slide" Target="slides/slide227.xml"/><Relationship Id="rId34" Type="http://schemas.openxmlformats.org/officeDocument/2006/relationships/slideMaster" Target="slideMasters/slideMaster34.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slide" Target="slides/slide185.xml"/><Relationship Id="rId250" Type="http://schemas.openxmlformats.org/officeDocument/2006/relationships/slide" Target="slides/slide196.xml"/><Relationship Id="rId271" Type="http://schemas.openxmlformats.org/officeDocument/2006/relationships/slide" Target="slides/slide21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272" Type="http://schemas.openxmlformats.org/officeDocument/2006/relationships/slide" Target="slides/slide218.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9" Type="http://schemas.openxmlformats.org/officeDocument/2006/relationships/slideMaster" Target="slideMasters/slideMaster9.xml"/><Relationship Id="rId210" Type="http://schemas.openxmlformats.org/officeDocument/2006/relationships/slide" Target="slides/slide156.xml"/><Relationship Id="rId26" Type="http://schemas.openxmlformats.org/officeDocument/2006/relationships/slideMaster" Target="slideMasters/slideMaster26.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275" Type="http://schemas.openxmlformats.org/officeDocument/2006/relationships/slide" Target="slides/slide221.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1.xml"/><Relationship Id="rId286" Type="http://schemas.openxmlformats.org/officeDocument/2006/relationships/viewProps" Target="viewProps.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1.xml"/><Relationship Id="rId276" Type="http://schemas.openxmlformats.org/officeDocument/2006/relationships/slide" Target="slides/slide222.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tableStyles" Target="tableStyles.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107" Type="http://schemas.openxmlformats.org/officeDocument/2006/relationships/slide" Target="slides/slide5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VoyageursWolfProjec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charismanews.com/component/search/?searchword=Jennifer%20LeClaire&amp;ordering=newest&amp;searchphrase=exact&amp;areas%5b0%5d=authors"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various motivations for obedience.</a:t>
            </a:r>
          </a:p>
          <a:p>
            <a:r>
              <a:rPr lang="en-US"/>
              <a:t>We obey traffic laws out of fear of getting a ticket.</a:t>
            </a:r>
          </a:p>
          <a:p>
            <a:r>
              <a:rPr lang="en-US"/>
              <a:t>We obey an organization's rules to avoid getting fired.</a:t>
            </a:r>
          </a:p>
          <a:p>
            <a:endParaRPr lang="en-US"/>
          </a:p>
          <a:p>
            <a:r>
              <a:rPr lang="en-US"/>
              <a:t>But Jesus linked obedience with love thrice in John 14:</a:t>
            </a:r>
          </a:p>
          <a:p>
            <a:endParaRPr lang="en-US"/>
          </a:p>
          <a:p>
            <a:r>
              <a:rPr lang="en-US" sz="1200" b="1" kern="1200">
                <a:solidFill>
                  <a:schemeClr val="tx1"/>
                </a:solidFill>
                <a:effectLst/>
                <a:latin typeface="Times New Roman" charset="0"/>
                <a:ea typeface="ＭＳ Ｐゴシック" charset="0"/>
                <a:cs typeface="Geneva" charset="0"/>
              </a:rPr>
              <a:t>John 14:15</a:t>
            </a:r>
            <a:r>
              <a:rPr lang="en-US" sz="1200" kern="1200">
                <a:solidFill>
                  <a:schemeClr val="tx1"/>
                </a:solidFill>
                <a:effectLst/>
                <a:latin typeface="Times New Roman" charset="0"/>
                <a:ea typeface="ＭＳ Ｐゴシック" charset="0"/>
                <a:cs typeface="Geneva" charset="0"/>
              </a:rPr>
              <a:t>  If you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obey</a:t>
            </a:r>
            <a:r>
              <a:rPr lang="en-US" sz="1200" kern="1200">
                <a:solidFill>
                  <a:schemeClr val="tx1"/>
                </a:solidFill>
                <a:effectLst/>
                <a:latin typeface="Times New Roman" charset="0"/>
                <a:ea typeface="ＭＳ Ｐゴシック" charset="0"/>
                <a:cs typeface="Geneva" charset="0"/>
              </a:rPr>
              <a:t> my commandments.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14:21</a:t>
            </a:r>
            <a:r>
              <a:rPr lang="en-US" sz="1200" kern="1200">
                <a:solidFill>
                  <a:schemeClr val="tx1"/>
                </a:solidFill>
                <a:effectLst/>
                <a:latin typeface="Times New Roman" charset="0"/>
                <a:ea typeface="ＭＳ Ｐゴシック" charset="0"/>
                <a:cs typeface="Geneva" charset="0"/>
              </a:rPr>
              <a:t> Those who accept my commandments and </a:t>
            </a:r>
            <a:r>
              <a:rPr lang="en-US" sz="1200" b="1" kern="1200">
                <a:solidFill>
                  <a:schemeClr val="tx1"/>
                </a:solidFill>
                <a:effectLst/>
                <a:latin typeface="Times New Roman" charset="0"/>
                <a:ea typeface="ＭＳ Ｐゴシック" charset="0"/>
                <a:cs typeface="Geneva" charset="0"/>
              </a:rPr>
              <a:t>obey </a:t>
            </a:r>
            <a:r>
              <a:rPr lang="en-US" sz="1200" kern="1200">
                <a:solidFill>
                  <a:schemeClr val="tx1"/>
                </a:solidFill>
                <a:effectLst/>
                <a:latin typeface="Times New Roman" charset="0"/>
                <a:ea typeface="ＭＳ Ｐゴシック" charset="0"/>
                <a:cs typeface="Geneva" charset="0"/>
              </a:rPr>
              <a:t>them are the ones who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And because they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my Father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I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reveal myself to each of them.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14:24</a:t>
            </a:r>
            <a:r>
              <a:rPr lang="en-US" sz="1200" kern="1200">
                <a:solidFill>
                  <a:schemeClr val="tx1"/>
                </a:solidFill>
                <a:effectLst/>
                <a:latin typeface="Times New Roman" charset="0"/>
                <a:ea typeface="ＭＳ Ｐゴシック" charset="0"/>
                <a:cs typeface="Geneva" charset="0"/>
              </a:rPr>
              <a:t> Anyone who doesn’t </a:t>
            </a:r>
            <a:r>
              <a:rPr lang="en-US" sz="1200" b="1" kern="1200">
                <a:solidFill>
                  <a:schemeClr val="tx1"/>
                </a:solidFill>
                <a:effectLst/>
                <a:latin typeface="Times New Roman" charset="0"/>
                <a:ea typeface="ＭＳ Ｐゴシック" charset="0"/>
                <a:cs typeface="Geneva" charset="0"/>
              </a:rPr>
              <a:t>love me </a:t>
            </a:r>
            <a:r>
              <a:rPr lang="en-US" sz="1200" kern="1200">
                <a:solidFill>
                  <a:schemeClr val="tx1"/>
                </a:solidFill>
                <a:effectLst/>
                <a:latin typeface="Times New Roman" charset="0"/>
                <a:ea typeface="ＭＳ Ｐゴシック" charset="0"/>
                <a:cs typeface="Geneva" charset="0"/>
              </a:rPr>
              <a:t>will not </a:t>
            </a:r>
            <a:r>
              <a:rPr lang="en-US" sz="1200" b="1" kern="1200">
                <a:solidFill>
                  <a:schemeClr val="tx1"/>
                </a:solidFill>
                <a:effectLst/>
                <a:latin typeface="Times New Roman" charset="0"/>
                <a:ea typeface="ＭＳ Ｐゴシック" charset="0"/>
                <a:cs typeface="Geneva" charset="0"/>
              </a:rPr>
              <a:t>obey me</a:t>
            </a:r>
            <a:r>
              <a:rPr lang="en-US" sz="1200" kern="1200">
                <a:solidFill>
                  <a:schemeClr val="tx1"/>
                </a:solidFill>
                <a:effectLst/>
                <a:latin typeface="Times New Roman" charset="0"/>
                <a:ea typeface="ＭＳ Ｐゴシック" charset="0"/>
                <a:cs typeface="Geneva" charset="0"/>
              </a:rPr>
              <a:t>. And remember, my words are not my own. What I am telling you is from the Father who sent </a:t>
            </a:r>
            <a:r>
              <a:rPr lang="en-US" sz="1200" b="1" kern="1200">
                <a:solidFill>
                  <a:schemeClr val="tx1"/>
                </a:solidFill>
                <a:effectLst/>
                <a:latin typeface="Times New Roman" charset="0"/>
                <a:ea typeface="ＭＳ Ｐゴシック" charset="0"/>
                <a:cs typeface="Geneva" charset="0"/>
              </a:rPr>
              <a:t>me</a:t>
            </a:r>
            <a:r>
              <a:rPr lang="en-US" sz="1200" kern="1200">
                <a:solidFill>
                  <a:schemeClr val="tx1"/>
                </a:solidFill>
                <a:effectLst/>
                <a:latin typeface="Times New Roman" charset="0"/>
                <a:ea typeface="ＭＳ Ｐゴシック" charset="0"/>
                <a:cs typeface="Geneva" charset="0"/>
              </a:rPr>
              <a:t>.</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 Like the Gospel of John, so 1 John links these two.</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1</a:t>
            </a:fld>
            <a:endParaRPr lang="en-US"/>
          </a:p>
        </p:txBody>
      </p:sp>
    </p:spTree>
    <p:extLst>
      <p:ext uri="{BB962C8B-B14F-4D97-AF65-F5344CB8AC3E}">
        <p14:creationId xmlns:p14="http://schemas.microsoft.com/office/powerpoint/2010/main" val="165469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27DB7-ADB1-E840-9004-7E6FC1C7CD12}" type="slidenum">
              <a:rPr lang="en-US" sz="1200">
                <a:solidFill>
                  <a:prstClr val="black"/>
                </a:solidFill>
              </a:rPr>
              <a:pPr eaLnBrk="1" hangingPunct="1"/>
              <a:t>10</a:t>
            </a:fld>
            <a:endParaRPr lang="en-US" sz="1200">
              <a:solidFill>
                <a:prstClr val="black"/>
              </a:solidFill>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t>Scholars propose many different outlines for this epistle, mainly because John repeatedly emphasizes love, obedience, and fidelity against heresy. So, how do we put them together?</a:t>
            </a:r>
          </a:p>
          <a:p>
            <a:pPr eaLnBrk="1" hangingPunct="1"/>
            <a:endParaRPr lang="en-US"/>
          </a:p>
          <a:p>
            <a:pPr eaLnBrk="1" hangingPunct="1"/>
            <a:r>
              <a:rPr lang="en-US"/>
              <a:t>My best attempt sees obedience as the "bookends" of the short epistle, with "love" as its heart:</a:t>
            </a:r>
          </a:p>
          <a:p>
            <a:pPr eaLnBrk="1" hangingPunct="1"/>
            <a:r>
              <a:rPr lang="en-US"/>
              <a:t>Movement 1: Obedience is needed (1–2)</a:t>
            </a:r>
          </a:p>
          <a:p>
            <a:pPr eaLnBrk="1" hangingPunct="1"/>
            <a:r>
              <a:rPr lang="en-US"/>
              <a:t>Movement 2: Love is practical (3:1–5:3)</a:t>
            </a:r>
          </a:p>
          <a:p>
            <a:pPr eaLnBrk="1" hangingPunct="1"/>
            <a:r>
              <a:rPr lang="en-US"/>
              <a:t>Movement 3: Obedience is advantageous (5:4-21)</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F3A712-5AE0-EA45-B5A4-B5897554C3FD}"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Dan Brown’s heresy was popular around 2004 but still deceives others today.</a:t>
            </a:r>
          </a:p>
        </p:txBody>
      </p:sp>
    </p:spTree>
    <p:extLst>
      <p:ext uri="{BB962C8B-B14F-4D97-AF65-F5344CB8AC3E}">
        <p14:creationId xmlns:p14="http://schemas.microsoft.com/office/powerpoint/2010/main" val="2346636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805706-63FE-8342-8830-C03AAD8B0F22}"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cs typeface="Arial" panose="020B0604020202020204" pitchFamily="34" charset="0"/>
              </a:rPr>
              <a:t>The real issue is</a:t>
            </a:r>
            <a:r>
              <a:rPr lang="en-US" altLang="ja-JP" dirty="0">
                <a:latin typeface="Arial" panose="020B0604020202020204" pitchFamily="34" charset="0"/>
                <a:cs typeface="Arial" panose="020B0604020202020204" pitchFamily="34" charset="0"/>
              </a:rPr>
              <a:t> the early view of Jesus himself.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2273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941A8-BBBC-7949-92D3-7546780B2BC0}"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17835025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41757016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40198348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114</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D7DEBE-8FC4-7547-880F-D00374E47F27}" type="slidenum">
              <a:rPr lang="en-US" sz="1200">
                <a:solidFill>
                  <a:prstClr val="black"/>
                </a:solidFill>
              </a:rPr>
              <a:pPr eaLnBrk="1" hangingPunct="1"/>
              <a:t>11</a:t>
            </a:fld>
            <a:endParaRPr lang="en-US" sz="1200">
              <a:solidFill>
                <a:prstClr val="black"/>
              </a:solidFill>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t>Light dispels darkness, showing the reality of things.</a:t>
            </a:r>
          </a:p>
          <a:p>
            <a:pPr eaLnBrk="1" hangingPunct="1"/>
            <a:r>
              <a:rPr lang="en-US"/>
              <a:t>Truth shows sin, showing false teaching and practice.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dirty="0">
                <a:effectLst>
                  <a:glow rad="127000">
                    <a:schemeClr val="tx1"/>
                  </a:glow>
                </a:effectLst>
                <a:latin typeface="Arial" charset="0"/>
                <a:ea typeface="ＭＳ Ｐゴシック" charset="0"/>
                <a:cs typeface="ＭＳ Ｐゴシック" charset="0"/>
              </a:rPr>
              <a:t>But then NIV reads in 3:8, “He who does what is sinful is of the devil…” so it goes back to the absolute sense while the other three retain the habitual sense there.</a:t>
            </a:r>
            <a:endParaRPr lang="en-US" b="0" dirty="0"/>
          </a:p>
        </p:txBody>
      </p:sp>
    </p:spTree>
    <p:extLst>
      <p:ext uri="{BB962C8B-B14F-4D97-AF65-F5344CB8AC3E}">
        <p14:creationId xmlns:p14="http://schemas.microsoft.com/office/powerpoint/2010/main" val="32628943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6892094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24118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9779205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7946112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I could name the sermon covering this whole book "Be Loving," but I already used that for Song of Songs, and I am trying to give each message a unique name.</a:t>
            </a:r>
          </a:p>
          <a:p>
            <a:endParaRPr lang="en-US">
              <a:cs typeface="ＭＳ Ｐゴシック" charset="0"/>
            </a:endParaRPr>
          </a:p>
          <a:p>
            <a:r>
              <a:rPr lang="en-US">
                <a:cs typeface="ＭＳ Ｐゴシック" charset="0"/>
              </a:rPr>
              <a:t>But, since love and obedience are so intrinsically linked, one might be substituted for the other.</a:t>
            </a:r>
          </a:p>
        </p:txBody>
      </p:sp>
    </p:spTree>
    <p:extLst>
      <p:ext uri="{BB962C8B-B14F-4D97-AF65-F5344CB8AC3E}">
        <p14:creationId xmlns:p14="http://schemas.microsoft.com/office/powerpoint/2010/main" val="4736390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39752266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85102062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581185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Bible compares us to sheep more than to any other animal. Why is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helpless. They can't fight, as they don't have strength, claws, or speed.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dumb. They may be the stupidest mammal, as they repeat one another's mistakes.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leads them to stray for greener pastures elsewhere, even when they are well-supplied.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So, 1 John can help us as sheep.</a:t>
            </a:r>
          </a:p>
        </p:txBody>
      </p:sp>
    </p:spTree>
    <p:extLst>
      <p:ext uri="{BB962C8B-B14F-4D97-AF65-F5344CB8AC3E}">
        <p14:creationId xmlns:p14="http://schemas.microsoft.com/office/powerpoint/2010/main" val="38772781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7214147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755350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living a defeated life, you will conquer the world—literally!</a:t>
            </a:r>
          </a:p>
        </p:txBody>
      </p:sp>
    </p:spTree>
    <p:extLst>
      <p:ext uri="{BB962C8B-B14F-4D97-AF65-F5344CB8AC3E}">
        <p14:creationId xmlns:p14="http://schemas.microsoft.com/office/powerpoint/2010/main" val="26661240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doubt your state (now and forever), you will </a:t>
            </a:r>
            <a:r>
              <a:rPr lang="en-US" i="1" dirty="0">
                <a:latin typeface="Arial" panose="020B0604020202020204" pitchFamily="34" charset="0"/>
                <a:cs typeface="Arial" panose="020B0604020202020204" pitchFamily="34" charset="0"/>
              </a:rPr>
              <a:t>know</a:t>
            </a:r>
            <a:r>
              <a:rPr lang="en-US" i="0" dirty="0">
                <a:latin typeface="Arial" panose="020B0604020202020204" pitchFamily="34" charset="0"/>
                <a:cs typeface="Arial" panose="020B0604020202020204" pitchFamily="34" charset="0"/>
              </a:rPr>
              <a:t> that you have eternal life!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6844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5B7AAF-700A-2546-88AB-8845C540E7D0}" type="slidenum">
              <a:rPr lang="en-US" sz="1200">
                <a:solidFill>
                  <a:srgbClr val="000000"/>
                </a:solidFill>
                <a:latin typeface="Arial" charset="0"/>
              </a:rPr>
              <a:pPr eaLnBrk="1" hangingPunct="1"/>
              <a:t>145</a:t>
            </a:fld>
            <a:endParaRPr lang="en-US" sz="1200">
              <a:solidFill>
                <a:srgbClr val="000000"/>
              </a:solidFill>
              <a:latin typeface="Arial" charset="0"/>
            </a:endParaRPr>
          </a:p>
        </p:txBody>
      </p:sp>
      <p:sp>
        <p:nvSpPr>
          <p:cNvPr id="327682"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defRPr/>
            </a:pPr>
            <a:r>
              <a:rPr lang="en-US" dirty="0">
                <a:latin typeface="Arial" panose="020B0604020202020204" pitchFamily="34" charset="0"/>
                <a:cs typeface="Arial" panose="020B0604020202020204" pitchFamily="34" charset="0"/>
              </a:rPr>
              <a:t>That’s also</a:t>
            </a:r>
            <a:r>
              <a:rPr lang="en-US" i="1" dirty="0">
                <a:latin typeface="Arial" panose="020B0604020202020204" pitchFamily="34" charset="0"/>
                <a:cs typeface="Arial" panose="020B0604020202020204" pitchFamily="34" charset="0"/>
              </a:rPr>
              <a:t> how long </a:t>
            </a:r>
            <a:r>
              <a:rPr lang="en-US" dirty="0">
                <a:latin typeface="Arial" panose="020B0604020202020204" pitchFamily="34" charset="0"/>
                <a:cs typeface="Arial" panose="020B0604020202020204" pitchFamily="34" charset="0"/>
              </a:rPr>
              <a:t>we can stay with him.  He will come back for us, as 1 Thessalonians 4 says</a:t>
            </a:r>
            <a:r>
              <a:rPr lang="en-S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146</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r>
              <a:rPr lang="en-US" dirty="0">
                <a:latin typeface="Arial" panose="020B0604020202020204" pitchFamily="34" charset="0"/>
                <a:cs typeface="Arial" panose="020B0604020202020204" pitchFamily="34" charset="0"/>
              </a:rPr>
              <a:t>He will come back for us—a future event called “The Catching Up” or the Rapture.  This is in 1 Thessalonians 4 that says…</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READ</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That’s </a:t>
            </a:r>
            <a:r>
              <a:rPr lang="en-US" i="1" dirty="0">
                <a:latin typeface="Arial" panose="020B0604020202020204" pitchFamily="34" charset="0"/>
                <a:cs typeface="Arial" panose="020B0604020202020204" pitchFamily="34" charset="0"/>
              </a:rPr>
              <a:t>how </a:t>
            </a:r>
            <a:r>
              <a:rPr lang="en-US" dirty="0">
                <a:latin typeface="Arial" panose="020B0604020202020204" pitchFamily="34" charset="0"/>
                <a:cs typeface="Arial" panose="020B0604020202020204" pitchFamily="34" charset="0"/>
              </a:rPr>
              <a:t>long Jesus will be a man.  The incarnation forever changed Christ in that the human body that he took on that Christmas night will last “for always.”</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 </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“For always” is also the length of time that we will stay with him.  Since we will be with him “for always,” we can certainly “encourage each other with these words.”</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 </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But are </a:t>
            </a:r>
            <a:r>
              <a:rPr lang="en-US" i="1" dirty="0">
                <a:latin typeface="Arial" panose="020B0604020202020204" pitchFamily="34" charset="0"/>
                <a:cs typeface="Arial" panose="020B0604020202020204" pitchFamily="34" charset="0"/>
              </a:rPr>
              <a:t>you</a:t>
            </a:r>
            <a:r>
              <a:rPr lang="en-US" dirty="0">
                <a:latin typeface="Arial" panose="020B0604020202020204" pitchFamily="34" charset="0"/>
                <a:cs typeface="Arial" panose="020B0604020202020204" pitchFamily="34" charset="0"/>
              </a:rPr>
              <a:t> encouraged?  Are you confident that, when he returns to earth a second time, he will come back for you to be with him “for always”?</a:t>
            </a:r>
            <a:r>
              <a:rPr lang="en-S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147</a:t>
            </a:fld>
            <a:endParaRPr lang="en-US" sz="1200">
              <a:solidFill>
                <a:srgbClr val="000000"/>
              </a:solidFill>
              <a:latin typeface="Calibri"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Do you have the Son?  Then what else do you have?  Life!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Have you believed in the Son?  Then you can </a:t>
            </a:r>
            <a:r>
              <a:rPr lang="en-US" i="1" dirty="0">
                <a:latin typeface="+mn-lt"/>
                <a:cs typeface="ＭＳ Ｐゴシック" charset="0"/>
              </a:rPr>
              <a:t>know</a:t>
            </a:r>
            <a:r>
              <a:rPr lang="en-US" dirty="0">
                <a:latin typeface="+mn-lt"/>
                <a:cs typeface="ＭＳ Ｐゴシック" charset="0"/>
              </a:rPr>
              <a:t> that you have eternal life—not </a:t>
            </a:r>
            <a:r>
              <a:rPr lang="en-US" i="1" dirty="0">
                <a:latin typeface="+mn-lt"/>
                <a:cs typeface="ＭＳ Ｐゴシック" charset="0"/>
              </a:rPr>
              <a:t>wish</a:t>
            </a:r>
            <a:r>
              <a:rPr lang="en-US" dirty="0">
                <a:latin typeface="+mn-lt"/>
                <a:cs typeface="ＭＳ Ｐゴシック" charset="0"/>
              </a:rPr>
              <a:t> for eternal life, not </a:t>
            </a:r>
            <a:r>
              <a:rPr lang="en-US" i="1" dirty="0">
                <a:latin typeface="+mn-lt"/>
                <a:cs typeface="ＭＳ Ｐゴシック" charset="0"/>
              </a:rPr>
              <a:t>hope</a:t>
            </a:r>
            <a:r>
              <a:rPr lang="en-US" dirty="0">
                <a:latin typeface="+mn-lt"/>
                <a:cs typeface="ＭＳ Ｐゴシック" charset="0"/>
              </a:rPr>
              <a:t> for eternal life, not </a:t>
            </a:r>
            <a:r>
              <a:rPr lang="en-US" i="1" dirty="0">
                <a:latin typeface="+mn-lt"/>
                <a:cs typeface="ＭＳ Ｐゴシック" charset="0"/>
              </a:rPr>
              <a:t>work</a:t>
            </a:r>
            <a:r>
              <a:rPr lang="en-US" dirty="0">
                <a:latin typeface="+mn-lt"/>
                <a:cs typeface="ＭＳ Ｐゴシック" charset="0"/>
              </a:rPr>
              <a:t> for eternal life, but </a:t>
            </a:r>
            <a:r>
              <a:rPr lang="en-US" i="1" dirty="0">
                <a:latin typeface="+mn-lt"/>
                <a:cs typeface="ＭＳ Ｐゴシック" charset="0"/>
              </a:rPr>
              <a:t>know</a:t>
            </a:r>
            <a:r>
              <a:rPr lang="en-US" dirty="0">
                <a:latin typeface="+mn-lt"/>
                <a:cs typeface="ＭＳ Ｐゴシック" charset="0"/>
              </a:rPr>
              <a:t> that you have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So the question this Christmas is whether you have the Son.  He invites you into his manger, as it were, to trust him so that you can be with him “for always.”</a:t>
            </a:r>
            <a:r>
              <a:rPr lang="en-SG" dirty="0"/>
              <a:t> </a:t>
            </a:r>
            <a:endParaRPr lang="en-US" dirty="0"/>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148</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are some ways to prevent us from losing our way?</a:t>
            </a:r>
          </a:p>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30645443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149</a:t>
            </a:fld>
            <a:endParaRPr lang="en-US" sz="1200">
              <a:solidFill>
                <a:srgbClr val="000000"/>
              </a:solidFill>
              <a:latin typeface="Calibri"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a:p>
            <a:pPr eaLnBrk="1" hangingPunct="1"/>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150</a:t>
            </a:fld>
            <a:endParaRPr lang="en-US"/>
          </a:p>
        </p:txBody>
      </p:sp>
    </p:spTree>
    <p:extLst>
      <p:ext uri="{BB962C8B-B14F-4D97-AF65-F5344CB8AC3E}">
        <p14:creationId xmlns:p14="http://schemas.microsoft.com/office/powerpoint/2010/main" val="11510507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6080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3358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85A3F-BAFE-1E4B-8B16-7E30731FB9AA}" type="slidenum">
              <a:rPr lang="en-GB" sz="1200">
                <a:solidFill>
                  <a:srgbClr val="FFFFFF"/>
                </a:solidFill>
                <a:latin typeface="Comic Sans MS" charset="0"/>
              </a:rPr>
              <a:pPr eaLnBrk="1" hangingPunct="1"/>
              <a:t>156</a:t>
            </a:fld>
            <a:endParaRPr lang="en-GB" sz="120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17744-DA80-B34E-B400-D6CBF7C28437}" type="slidenum">
              <a:rPr lang="en-US" sz="1200">
                <a:solidFill>
                  <a:srgbClr val="000000"/>
                </a:solidFill>
                <a:latin typeface="Calibri" charset="0"/>
              </a:rPr>
              <a:pPr eaLnBrk="1" hangingPunct="1"/>
              <a:t>157</a:t>
            </a:fld>
            <a:endParaRPr lang="en-US" sz="1200">
              <a:solidFill>
                <a:srgbClr val="000000"/>
              </a:solidFill>
              <a:latin typeface="Calibri"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65770-3049-DC40-BA7A-E5C04F922F8A}" type="slidenum">
              <a:rPr lang="en-GB" sz="1200">
                <a:solidFill>
                  <a:srgbClr val="FFFFFF"/>
                </a:solidFill>
                <a:latin typeface="Comic Sans MS" charset="0"/>
              </a:rPr>
              <a:pPr eaLnBrk="1" hangingPunct="1"/>
              <a:t>158</a:t>
            </a:fld>
            <a:endParaRPr lang="en-GB" sz="1200">
              <a:solidFill>
                <a:srgbClr val="FFFFFF"/>
              </a:solidFill>
              <a:latin typeface="Comic Sans MS"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4132093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B559E-4CF6-F246-8F44-8EDD528B6E5A}" type="slidenum">
              <a:rPr lang="en-GB" sz="1200">
                <a:solidFill>
                  <a:srgbClr val="FFFFFF"/>
                </a:solidFill>
                <a:latin typeface="Comic Sans MS" charset="0"/>
              </a:rPr>
              <a:pPr eaLnBrk="1" hangingPunct="1"/>
              <a:t>159</a:t>
            </a:fld>
            <a:endParaRPr lang="en-GB" sz="1200">
              <a:solidFill>
                <a:srgbClr val="FFFFFF"/>
              </a:solidFill>
              <a:latin typeface="Comic Sans MS"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9CA219-88BF-D444-9DAA-ABAD1AA474E6}" type="slidenum">
              <a:rPr lang="en-GB" sz="1200">
                <a:solidFill>
                  <a:srgbClr val="FFFFFF"/>
                </a:solidFill>
                <a:latin typeface="Comic Sans MS" charset="0"/>
              </a:rPr>
              <a:pPr eaLnBrk="1" hangingPunct="1"/>
              <a:t>161</a:t>
            </a:fld>
            <a:endParaRPr lang="en-GB" sz="120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4450A-1382-9847-A228-3AEE09FC310B}" type="slidenum">
              <a:rPr lang="en-GB" sz="1200">
                <a:solidFill>
                  <a:srgbClr val="FFFFFF"/>
                </a:solidFill>
                <a:latin typeface="Comic Sans MS" charset="0"/>
              </a:rPr>
              <a:pPr eaLnBrk="1" hangingPunct="1"/>
              <a:t>162</a:t>
            </a:fld>
            <a:endParaRPr lang="en-GB" sz="120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F94574-8B2F-134E-B8AE-3824ED43AE8C}" type="slidenum">
              <a:rPr lang="en-US" sz="1200">
                <a:solidFill>
                  <a:srgbClr val="000000"/>
                </a:solidFill>
              </a:rPr>
              <a:pPr eaLnBrk="1" hangingPunct="1"/>
              <a:t>163</a:t>
            </a:fld>
            <a:endParaRPr lang="en-US" sz="120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DB8C6-5944-8A4E-B3ED-155A9AD00407}" type="slidenum">
              <a:rPr lang="en-US" sz="1200">
                <a:solidFill>
                  <a:srgbClr val="000000"/>
                </a:solidFill>
              </a:rPr>
              <a:pPr eaLnBrk="1" hangingPunct="1"/>
              <a:t>164</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B4205-3B0F-A446-A05A-C37AA2D90F5B}"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p:cNvSpPr>
          <p:nvPr>
            <p:ph type="sldImg"/>
          </p:nvPr>
        </p:nvSpPr>
        <p:spPr>
          <a:ln/>
        </p:spPr>
      </p:sp>
      <p:sp>
        <p:nvSpPr>
          <p:cNvPr id="422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In Paul</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4229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86C7CD-109D-9945-8AA0-C5E595E60708}" type="slidenum">
              <a:rPr lang="en-US" sz="1200">
                <a:solidFill>
                  <a:srgbClr val="000000"/>
                </a:solidFill>
                <a:latin typeface="Calibri" charset="0"/>
              </a:rPr>
              <a:pPr eaLnBrk="1" hangingPunct="1"/>
              <a:t>167</a:t>
            </a:fld>
            <a:endParaRPr lang="en-US" sz="1200">
              <a:solidFill>
                <a:srgbClr val="000000"/>
              </a:solidFill>
              <a:latin typeface="Calibri"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D14ECF-385F-2D49-A700-30327E5ABD43}" type="slidenum">
              <a:rPr lang="en-GB" sz="1200">
                <a:solidFill>
                  <a:srgbClr val="FFFFFF"/>
                </a:solidFill>
                <a:latin typeface="Comic Sans MS" charset="0"/>
              </a:rPr>
              <a:pPr eaLnBrk="1" hangingPunct="1"/>
              <a:t>168</a:t>
            </a:fld>
            <a:endParaRPr lang="en-GB" sz="1200">
              <a:solidFill>
                <a:srgbClr val="FFFFFF"/>
              </a:solidFill>
              <a:latin typeface="Comic Sans MS" charset="0"/>
            </a:endParaRPr>
          </a:p>
        </p:txBody>
      </p:sp>
      <p:sp>
        <p:nvSpPr>
          <p:cNvPr id="424962" name="Rectangle 1026"/>
          <p:cNvSpPr>
            <a:spLocks noGrp="1" noRot="1" noChangeAspect="1" noChangeArrowheads="1"/>
          </p:cNvSpPr>
          <p:nvPr>
            <p:ph type="sldImg"/>
          </p:nvPr>
        </p:nvSpPr>
        <p:spPr>
          <a:solidFill>
            <a:srgbClr val="FFFFFF"/>
          </a:solidFill>
          <a:ln/>
        </p:spPr>
      </p:sp>
      <p:sp>
        <p:nvSpPr>
          <p:cNvPr id="424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does NOT say that the Spirit seals us with something else—it says that the Spirit—HE IS THE SEAL HIMSELF!</a:t>
            </a:r>
          </a:p>
          <a:p>
            <a:r>
              <a:rPr lang="en-US" dirty="0">
                <a:latin typeface="Arial" panose="020B0604020202020204" pitchFamily="34" charset="0"/>
                <a:cs typeface="Arial" panose="020B0604020202020204" pitchFamily="34" charset="0"/>
              </a:rPr>
              <a:t>He secures our future salvation as our seal until we are fully redeemed in soul, mind, and body—to God’s praise.</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p:cNvSpPr>
          <p:nvPr>
            <p:ph type="sldImg"/>
          </p:nvPr>
        </p:nvSpPr>
        <p:spPr>
          <a:ln/>
        </p:spPr>
      </p:sp>
      <p:sp>
        <p:nvSpPr>
          <p:cNvPr id="427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Paul used this background to assure his readers of their salvation by noting that the Holy Spirit HIMSELF was the seal of their salvation (Eph. 1:13-14).</a:t>
            </a:r>
          </a:p>
        </p:txBody>
      </p:sp>
      <p:sp>
        <p:nvSpPr>
          <p:cNvPr id="427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5C6285-42DF-3E4F-8561-7B1135F13216}" type="slidenum">
              <a:rPr lang="en-US" sz="1200">
                <a:solidFill>
                  <a:srgbClr val="000000"/>
                </a:solidFill>
                <a:latin typeface="Calibri" charset="0"/>
              </a:rPr>
              <a:pPr eaLnBrk="1" hangingPunct="1"/>
              <a:t>169</a:t>
            </a:fld>
            <a:endParaRPr lang="en-US" sz="1200">
              <a:solidFill>
                <a:srgbClr val="000000"/>
              </a:solidFill>
              <a:latin typeface="Calibri"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p:cNvSpPr>
          <p:nvPr>
            <p:ph type="sldImg"/>
          </p:nvPr>
        </p:nvSpPr>
        <p:spPr>
          <a:ln/>
        </p:spPr>
      </p:sp>
      <p:sp>
        <p:nvSpPr>
          <p:cNvPr id="429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Contrary to what many have affirmed, this does not say that we must PUBLICLY confess Jesus.</a:t>
            </a:r>
          </a:p>
        </p:txBody>
      </p:sp>
      <p:sp>
        <p:nvSpPr>
          <p:cNvPr id="429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4CA303-F329-3248-84CD-CE354CF0A6E7}" type="slidenum">
              <a:rPr lang="en-US" sz="1200">
                <a:solidFill>
                  <a:srgbClr val="000000"/>
                </a:solidFill>
                <a:latin typeface="Calibri" charset="0"/>
              </a:rPr>
              <a:pPr eaLnBrk="1" hangingPunct="1"/>
              <a:t>170</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others rather than for yourself, which is a key trait of false teaching (3:1–5:3 restated).</a:t>
            </a:r>
          </a:p>
        </p:txBody>
      </p:sp>
    </p:spTree>
    <p:extLst>
      <p:ext uri="{BB962C8B-B14F-4D97-AF65-F5344CB8AC3E}">
        <p14:creationId xmlns:p14="http://schemas.microsoft.com/office/powerpoint/2010/main" val="39089562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88C96-5DE2-854A-BE73-403D5A7F51CB}" type="slidenum">
              <a:rPr lang="en-US" sz="1200">
                <a:solidFill>
                  <a:srgbClr val="000000"/>
                </a:solidFill>
                <a:latin typeface="Calibri" charset="0"/>
              </a:rPr>
              <a:pPr eaLnBrk="1" hangingPunct="1"/>
              <a:t>171</a:t>
            </a:fld>
            <a:endParaRPr lang="en-US" sz="1200">
              <a:solidFill>
                <a:srgbClr val="000000"/>
              </a:solidFill>
              <a:latin typeface="Calibri"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9224E2-315E-6540-8987-E9C6D2F4D53F}" type="slidenum">
              <a:rPr lang="en-GB" sz="1200">
                <a:solidFill>
                  <a:srgbClr val="FFFFFF"/>
                </a:solidFill>
                <a:latin typeface="Comic Sans MS" charset="0"/>
              </a:rPr>
              <a:pPr eaLnBrk="1" hangingPunct="1"/>
              <a:t>172</a:t>
            </a:fld>
            <a:endParaRPr lang="en-GB" sz="1200">
              <a:solidFill>
                <a:srgbClr val="FFFFFF"/>
              </a:solidFill>
              <a:latin typeface="Comic Sans MS"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Christians do not have POTENTIAL forgiveness. We have ACTUAL forgiveness NOW!</a:t>
            </a:r>
          </a:p>
          <a:p>
            <a:r>
              <a:rPr lang="en-US" dirty="0">
                <a:latin typeface="Arial" panose="020B0604020202020204" pitchFamily="34" charset="0"/>
                <a:cs typeface="Arial" panose="020B0604020202020204" pitchFamily="34" charset="0"/>
              </a:rPr>
              <a:t>Christians do not hope that SOMEDAY we will gain eternal life. We have eternal life NOW!</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AEE5DF-427B-B140-A97A-C701D1DE0DFA}" type="slidenum">
              <a:rPr lang="en-GB" sz="1200">
                <a:solidFill>
                  <a:srgbClr val="FFFFFF"/>
                </a:solidFill>
                <a:latin typeface="Comic Sans MS" charset="0"/>
              </a:rPr>
              <a:pPr eaLnBrk="1" hangingPunct="1"/>
              <a:t>173</a:t>
            </a:fld>
            <a:endParaRPr lang="en-GB" sz="1200">
              <a:solidFill>
                <a:srgbClr val="FFFFFF"/>
              </a:solidFill>
              <a:latin typeface="Comic Sans MS"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174</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601080-A9ED-A443-9908-A98FB61DC690}" type="slidenum">
              <a:rPr lang="en-US" sz="1200">
                <a:solidFill>
                  <a:srgbClr val="000000"/>
                </a:solidFill>
                <a:latin typeface="Calibri" charset="0"/>
              </a:rPr>
              <a:pPr eaLnBrk="1" hangingPunct="1"/>
              <a:t>177</a:t>
            </a:fld>
            <a:endParaRPr lang="en-US" sz="1200">
              <a:solidFill>
                <a:srgbClr val="000000"/>
              </a:solidFill>
              <a:latin typeface="Calibri"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58336-D164-4B4E-8871-CC386CC9FABE}" type="slidenum">
              <a:rPr lang="en-US" sz="1200">
                <a:solidFill>
                  <a:srgbClr val="000000"/>
                </a:solidFill>
                <a:latin typeface="Calibri" charset="0"/>
              </a:rPr>
              <a:pPr eaLnBrk="1" hangingPunct="1"/>
              <a:t>179</a:t>
            </a:fld>
            <a:endParaRPr lang="en-US" sz="1200">
              <a:solidFill>
                <a:srgbClr val="000000"/>
              </a:solidFill>
              <a:latin typeface="Calibri" charset="0"/>
            </a:endParaRPr>
          </a:p>
        </p:txBody>
      </p:sp>
      <p:sp>
        <p:nvSpPr>
          <p:cNvPr id="444418" name="Rectangle 2"/>
          <p:cNvSpPr>
            <a:spLocks noGrp="1" noRot="1" noChangeAspect="1" noChangeArrowheads="1"/>
          </p:cNvSpPr>
          <p:nvPr>
            <p:ph type="sldImg"/>
          </p:nvPr>
        </p:nvSpPr>
        <p:spPr>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8A9754-FFFE-AA40-BA8A-4E90974EC17B}" type="slidenum">
              <a:rPr lang="en-US" sz="1200">
                <a:solidFill>
                  <a:srgbClr val="000000"/>
                </a:solidFill>
                <a:latin typeface="Calibri" charset="0"/>
              </a:rPr>
              <a:pPr eaLnBrk="1" hangingPunct="1"/>
              <a:t>180</a:t>
            </a:fld>
            <a:endParaRPr lang="en-US" sz="1200">
              <a:solidFill>
                <a:srgbClr val="000000"/>
              </a:solidFill>
              <a:latin typeface="Calibri"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F9F972-1E66-1F4C-80C7-B5770343F786}" type="slidenum">
              <a:rPr lang="en-US" sz="1200">
                <a:solidFill>
                  <a:srgbClr val="000000"/>
                </a:solidFill>
                <a:latin typeface="Calibri" charset="0"/>
              </a:rPr>
              <a:pPr eaLnBrk="1" hangingPunct="1"/>
              <a:t>196</a:t>
            </a:fld>
            <a:endParaRPr lang="en-US" sz="1200">
              <a:solidFill>
                <a:srgbClr val="000000"/>
              </a:solidFill>
              <a:latin typeface="Calibri"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live aimlessly, you will have God lead you as you talk to him.</a:t>
            </a:r>
          </a:p>
        </p:txBody>
      </p:sp>
    </p:spTree>
    <p:extLst>
      <p:ext uri="{BB962C8B-B14F-4D97-AF65-F5344CB8AC3E}">
        <p14:creationId xmlns:p14="http://schemas.microsoft.com/office/powerpoint/2010/main" val="40386990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286532729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extLst>
      <p:ext uri="{BB962C8B-B14F-4D97-AF65-F5344CB8AC3E}">
        <p14:creationId xmlns:p14="http://schemas.microsoft.com/office/powerpoint/2010/main" val="43704316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p:txBody>
      </p:sp>
    </p:spTree>
    <p:extLst>
      <p:ext uri="{BB962C8B-B14F-4D97-AF65-F5344CB8AC3E}">
        <p14:creationId xmlns:p14="http://schemas.microsoft.com/office/powerpoint/2010/main" val="58224343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211</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be a slave to your passions, you will be liberated.</a:t>
            </a:r>
          </a:p>
        </p:txBody>
      </p:sp>
    </p:spTree>
    <p:extLst>
      <p:ext uri="{BB962C8B-B14F-4D97-AF65-F5344CB8AC3E}">
        <p14:creationId xmlns:p14="http://schemas.microsoft.com/office/powerpoint/2010/main" val="111707327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other things having a grip on you, you’ll have trust God like a little child.</a:t>
            </a:r>
          </a:p>
        </p:txBody>
      </p:sp>
    </p:spTree>
    <p:extLst>
      <p:ext uri="{BB962C8B-B14F-4D97-AF65-F5344CB8AC3E}">
        <p14:creationId xmlns:p14="http://schemas.microsoft.com/office/powerpoint/2010/main" val="264122037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14266E-B5CF-4D46-9667-1D69F5B840AD}" type="slidenum">
              <a:rPr lang="en-US" sz="1200">
                <a:solidFill>
                  <a:srgbClr val="000000"/>
                </a:solidFill>
              </a:rPr>
              <a:pPr eaLnBrk="1" hangingPunct="1"/>
              <a:t>215</a:t>
            </a:fld>
            <a:endParaRPr lang="en-US" sz="1200">
              <a:solidFill>
                <a:srgbClr val="000000"/>
              </a:solidFill>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1756519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Col. 3:5 NAU</a:t>
            </a:r>
            <a:r>
              <a:rPr lang="en-US" sz="1200" kern="1200">
                <a:solidFill>
                  <a:schemeClr val="tx1"/>
                </a:solidFill>
                <a:effectLst/>
                <a:latin typeface="Times New Roman" charset="0"/>
                <a:ea typeface="ＭＳ Ｐゴシック" charset="0"/>
                <a:cs typeface="Geneva" charset="0"/>
              </a:rPr>
              <a:t>   Therefore consider the members of your earthly body as dead to immorality, impurity, passion, evil desire, and greed, which amounts to idolatry.</a:t>
            </a:r>
            <a:endParaRPr lang="en-US" dirty="0"/>
          </a:p>
          <a:p>
            <a:endParaRPr lang="en-US" dirty="0"/>
          </a:p>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1077214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391754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t>• Who has God put in your path today that you can love practically so he or she will be protected from false teaching?</a:t>
            </a:r>
          </a:p>
          <a:p>
            <a:pPr eaLnBrk="1" hangingPunct="1"/>
            <a:r>
              <a:rPr lang="en-US"/>
              <a:t>• What specifically should you do today to help that person?</a:t>
            </a:r>
          </a:p>
        </p:txBody>
      </p:sp>
    </p:spTree>
    <p:extLst>
      <p:ext uri="{BB962C8B-B14F-4D97-AF65-F5344CB8AC3E}">
        <p14:creationId xmlns:p14="http://schemas.microsoft.com/office/powerpoint/2010/main" val="261563846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1841490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p:txBody>
      </p:sp>
    </p:spTree>
    <p:extLst>
      <p:ext uri="{BB962C8B-B14F-4D97-AF65-F5344CB8AC3E}">
        <p14:creationId xmlns:p14="http://schemas.microsoft.com/office/powerpoint/2010/main" val="142489099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121827251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a:t>
            </a:r>
            <a:r>
              <a:rPr lang="en-US" dirty="0" err="1">
                <a:latin typeface="Arial" panose="020B0604020202020204" pitchFamily="34" charset="0"/>
                <a:cs typeface="Arial" panose="020B0604020202020204" pitchFamily="34" charset="0"/>
              </a:rPr>
              <a:t>spir</a:t>
            </a: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latin typeface="Arial" panose="020B0604020202020204" pitchFamily="34" charset="0"/>
                <a:cs typeface="Arial" panose="020B0604020202020204" pitchFamily="34" charset="0"/>
              </a:rPr>
              <a:t>itually</a:t>
            </a:r>
            <a:r>
              <a:rPr lang="en-US" dirty="0">
                <a:latin typeface="Arial" panose="020B0604020202020204" pitchFamily="34" charset="0"/>
                <a:cs typeface="Arial" panose="020B0604020202020204" pitchFamily="34" charset="0"/>
              </a:rPr>
              <a:t> and benefit greatly by obeying God and loving each other (commands restated).</a:t>
            </a:r>
          </a:p>
        </p:txBody>
      </p:sp>
    </p:spTree>
    <p:extLst>
      <p:ext uri="{BB962C8B-B14F-4D97-AF65-F5344CB8AC3E}">
        <p14:creationId xmlns:p14="http://schemas.microsoft.com/office/powerpoint/2010/main" val="14758273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5EF-978C-3641-8739-A6FDF2FF8892}" type="slidenum">
              <a:rPr lang="en-US" sz="1200"/>
              <a:pPr eaLnBrk="1" hangingPunct="1"/>
              <a:t>224</a:t>
            </a:fld>
            <a:endParaRPr lang="en-US" sz="1200"/>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6804077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23AE9E-72A5-1443-B718-D6A75700C3D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228</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1 John has numerous themes. Among them are love, obedience, false teaching, and fellowship.</a:t>
            </a:r>
          </a:p>
          <a:p>
            <a:endParaRPr lang="en-US"/>
          </a:p>
          <a:p>
            <a:r>
              <a:rPr lang="en-US"/>
              <a:t>• Paul said that love is the greatest trait (1 Cor 13:13), and, likewise, it seems that love is the overall theme in 1 John.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Ephesus also was an early center for the false teaching called Gnosticism, so-called from the Greek word for knowledge, </a:t>
            </a:r>
            <a:r>
              <a:rPr lang="en-US" i="1" dirty="0">
                <a:latin typeface="Arial" panose="020B0604020202020204" pitchFamily="34" charset="0"/>
                <a:cs typeface="Arial" panose="020B0604020202020204" pitchFamily="34" charset="0"/>
              </a:rPr>
              <a:t>gnosis.</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AD 85-95, when John penned this epistle, the seeds of what would become full-blown Gnosticism were planted. This heresy exalted a so-called secret knowledge as the means of salvation. The Greek word for "knowledge" was </a:t>
            </a:r>
            <a:r>
              <a:rPr lang="en-US" i="1"/>
              <a:t>gnosis</a:t>
            </a:r>
            <a:r>
              <a:rPr lang="en-US" i="0"/>
              <a:t>, so this teaching became known as Gnosticism.</a:t>
            </a:r>
          </a:p>
          <a:p>
            <a:endParaRPr lang="en-US" i="0"/>
          </a:p>
          <a:p>
            <a:r>
              <a:rPr lang="en-US" i="0"/>
              <a:t>• John speaks both of love and this gnostic heresy. Linking the two, he tells us that we fight Gnosticism by loving one another. </a:t>
            </a:r>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3</a:t>
            </a:fld>
            <a:endParaRPr lang="en-US"/>
          </a:p>
        </p:txBody>
      </p:sp>
    </p:spTree>
    <p:extLst>
      <p:ext uri="{BB962C8B-B14F-4D97-AF65-F5344CB8AC3E}">
        <p14:creationId xmlns:p14="http://schemas.microsoft.com/office/powerpoint/2010/main" val="3247208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257337-603F-F94E-A3E3-1CE28C2615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96587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92948-299E-034B-BF95-CDF825F28A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and—once again—that Judas will rule over all the other disciples!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93812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311260-067B-A046-8AEF-92D9ADE85487}"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extLst>
      <p:ext uri="{BB962C8B-B14F-4D97-AF65-F5344CB8AC3E}">
        <p14:creationId xmlns:p14="http://schemas.microsoft.com/office/powerpoint/2010/main" val="436052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415027-5C8F-D048-A8CD-A180B07F6321}" type="slidenum">
              <a:rPr lang="en-US" sz="1200"/>
              <a:pPr eaLnBrk="1" hangingPunct="1"/>
              <a:t>39</a:t>
            </a:fld>
            <a:endParaRPr lang="en-US" sz="1200"/>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40</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551795-4CA5-AF47-A2C5-843BA41A139D}" type="slidenum">
              <a:rPr lang="en-US" sz="1200"/>
              <a:pPr eaLnBrk="1" hangingPunct="1"/>
              <a:t>41</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John warns about the </a:t>
            </a:r>
            <a:r>
              <a:rPr lang="en-US" i="0"/>
              <a:t>false teaching of Gnosticism in 1 John 2:26. He then quickly follows with his exhortation to perseverance—presumably continuing in love and obedience.</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79323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p:txBody>
      </p:sp>
    </p:spTree>
    <p:extLst>
      <p:ext uri="{BB962C8B-B14F-4D97-AF65-F5344CB8AC3E}">
        <p14:creationId xmlns:p14="http://schemas.microsoft.com/office/powerpoint/2010/main" val="3449736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Instead of being like sheep, we should be more like wolves! “What?” You say.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Well, wolves have been recently shown to be masters at staying together. A study since 2015 in </a:t>
            </a:r>
            <a:r>
              <a:rPr lang="en-SG" dirty="0">
                <a:latin typeface="Arial" panose="020B0604020202020204" pitchFamily="34" charset="0"/>
                <a:cs typeface="Arial" panose="020B0604020202020204" pitchFamily="34" charset="0"/>
              </a:rPr>
              <a:t>Minnesota has shown that wolf packs avoid each other’s range. Each wolf pack was tracked via GPS by colour and the results show that they all stay within their own domain—too bad Christians cannot stay with the good teaching that we have received. Instead, we tend to be like sheep who veer away.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So this leads to our question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GPS Tracking Shows How Much Wolf Packs Avoid Each Other’s Range</a:t>
            </a:r>
          </a:p>
          <a:p>
            <a:r>
              <a:rPr lang="en-SG" dirty="0">
                <a:latin typeface="Arial" panose="020B0604020202020204" pitchFamily="34" charset="0"/>
                <a:cs typeface="Arial" panose="020B0604020202020204" pitchFamily="34" charset="0"/>
              </a:rPr>
              <a:t>This image of GPS tracking of multiple wolves in six different packs around Voyageurs National Park was created in the framework of the </a:t>
            </a:r>
            <a:r>
              <a:rPr lang="en-SG" dirty="0">
                <a:latin typeface="Arial" panose="020B0604020202020204" pitchFamily="34" charset="0"/>
                <a:cs typeface="Arial" panose="020B0604020202020204" pitchFamily="34" charset="0"/>
                <a:hlinkClick r:id="rId3"/>
              </a:rPr>
              <a:t>Voyageurs Wolf Project</a:t>
            </a:r>
            <a:r>
              <a:rPr lang="en-SG" dirty="0">
                <a:latin typeface="Arial" panose="020B0604020202020204" pitchFamily="34" charset="0"/>
                <a:cs typeface="Arial" panose="020B0604020202020204" pitchFamily="34" charset="0"/>
              </a:rPr>
              <a:t>. It is an excellent illustration of how much wolf packs in general avoid each other’s range.</a:t>
            </a:r>
          </a:p>
          <a:p>
            <a:r>
              <a:rPr lang="en-SG" dirty="0">
                <a:latin typeface="Arial" panose="020B0604020202020204" pitchFamily="34" charset="0"/>
                <a:cs typeface="Arial" panose="020B0604020202020204" pitchFamily="34" charset="0"/>
              </a:rPr>
              <a:t>In Voyageurs National Park a typical wolf pack territory is somewhere around 50-70 square miles but that can vary from year to year. So that’s about the size of the areas marked with the different </a:t>
            </a:r>
            <a:r>
              <a:rPr lang="en-SG" dirty="0" err="1">
                <a:latin typeface="Arial" panose="020B0604020202020204" pitchFamily="34" charset="0"/>
                <a:cs typeface="Arial" panose="020B0604020202020204" pitchFamily="34" charset="0"/>
              </a:rPr>
              <a:t>colors</a:t>
            </a:r>
            <a:r>
              <a:rPr lang="en-SG" dirty="0">
                <a:latin typeface="Arial" panose="020B0604020202020204" pitchFamily="34" charset="0"/>
                <a:cs typeface="Arial" panose="020B0604020202020204" pitchFamily="34" charset="0"/>
              </a:rPr>
              <a:t>. The white line marks the boundary of the national park.</a:t>
            </a:r>
          </a:p>
          <a:p>
            <a:r>
              <a:rPr lang="en-SG" dirty="0">
                <a:latin typeface="Arial" panose="020B0604020202020204" pitchFamily="34" charset="0"/>
                <a:cs typeface="Arial" panose="020B0604020202020204" pitchFamily="34" charset="0"/>
              </a:rPr>
              <a:t>As beautifully demonstrated by the animation, wolf packs generally avoid being around each other unless they are fighting for food that may be in short supply. When that occurs, they may engage in battles with other packs in order to continue have their claim on a given location as well as the food found within it. </a:t>
            </a:r>
          </a:p>
          <a:p>
            <a:r>
              <a:rPr lang="en-SG" dirty="0">
                <a:latin typeface="Arial" panose="020B0604020202020204" pitchFamily="34" charset="0"/>
                <a:cs typeface="Arial" panose="020B0604020202020204" pitchFamily="34" charset="0"/>
              </a:rPr>
              <a:t>Wolves may need to shift their territory due to human activity as well. When people clear out part of their natural habitat they may have to find a new route to get to their food sources. This can also create conflicts among the various wolf packs due to overstepping their bounds.</a:t>
            </a: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earthlymission.com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gps</a:t>
            </a:r>
            <a:r>
              <a:rPr lang="en-US" dirty="0">
                <a:latin typeface="Arial" panose="020B0604020202020204" pitchFamily="34" charset="0"/>
                <a:cs typeface="Arial" panose="020B0604020202020204" pitchFamily="34" charset="0"/>
              </a:rPr>
              <a:t>-tracking-shows-how-much-wolf-packs-avoid-each-others-range/</a:t>
            </a:r>
          </a:p>
          <a:p>
            <a:r>
              <a:rPr lang="en-US" dirty="0">
                <a:latin typeface="Arial" panose="020B0604020202020204" pitchFamily="34" charset="0"/>
                <a:cs typeface="Arial" panose="020B0604020202020204" pitchFamily="34" charset="0"/>
              </a:rPr>
              <a:t>Accessed 8 Jan 2020</a:t>
            </a:r>
          </a:p>
          <a:p>
            <a:r>
              <a:rPr lang="en-SG" dirty="0">
                <a:latin typeface="Arial" panose="020B0604020202020204" pitchFamily="34" charset="0"/>
                <a:cs typeface="Arial" panose="020B0604020202020204" pitchFamily="34" charset="0"/>
              </a:rPr>
              <a:t>About (Facebook page started in 2015)</a:t>
            </a:r>
          </a:p>
          <a:p>
            <a:r>
              <a:rPr lang="en-SG" dirty="0">
                <a:latin typeface="Arial" panose="020B0604020202020204" pitchFamily="34" charset="0"/>
                <a:cs typeface="Arial" panose="020B0604020202020204" pitchFamily="34" charset="0"/>
              </a:rPr>
              <a:t>The Voyageurs Wolf Project studies wolves and their prey (moose, deer, and beavers) during the summer in and around Voyageurs National Park, Minnesota.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What do you want to be known for after you are gone? </a:t>
            </a:r>
          </a:p>
          <a:p>
            <a:endParaRPr lang="en-US"/>
          </a:p>
          <a:p>
            <a:r>
              <a:rPr lang="en-US"/>
              <a:t>I want more than anything to be known as a man of love—one who loved God and people. </a:t>
            </a:r>
          </a:p>
          <a:p>
            <a:endParaRPr lang="en-US"/>
          </a:p>
          <a:p>
            <a:r>
              <a:rPr lang="en-US"/>
              <a:t>As an old man, he focused on the basics, which is common for those who have lived long and finally note what is most important. So, this last surviving apostle, John, writes his first general letter, consistent with what Jesus said of him as "the disciple Jesus loved." </a:t>
            </a:r>
          </a:p>
          <a:p>
            <a:endParaRPr lang="en-US"/>
          </a:p>
          <a:p>
            <a:r>
              <a:rPr lang="en-US" sz="1200" b="1" kern="1200">
                <a:solidFill>
                  <a:schemeClr val="tx1"/>
                </a:solidFill>
                <a:effectLst/>
                <a:latin typeface="Times New Roman" charset="0"/>
                <a:ea typeface="ＭＳ Ｐゴシック" charset="0"/>
                <a:cs typeface="Geneva" charset="0"/>
              </a:rPr>
              <a:t>John 13:23</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was sitting next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table.</a:t>
            </a:r>
            <a:r>
              <a:rPr lang="en-US" sz="1200" kern="1200" baseline="30000">
                <a:solidFill>
                  <a:schemeClr val="tx1"/>
                </a:solidFill>
                <a:effectLst/>
                <a:latin typeface="Times New Roman" charset="0"/>
                <a:ea typeface="ＭＳ Ｐゴシック" charset="0"/>
                <a:cs typeface="Geneva" charset="0"/>
              </a:rPr>
              <a:t>a</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19:26</a:t>
            </a:r>
            <a:r>
              <a:rPr lang="en-US" sz="1200" kern="1200">
                <a:solidFill>
                  <a:schemeClr val="tx1"/>
                </a:solidFill>
                <a:effectLst/>
                <a:latin typeface="Times New Roman" charset="0"/>
                <a:ea typeface="ＭＳ Ｐゴシック" charset="0"/>
                <a:cs typeface="Geneva" charset="0"/>
              </a:rPr>
              <a:t> When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saw his mother standing there beside </a:t>
            </a:r>
            <a:r>
              <a:rPr lang="en-US" sz="1200" b="1" kern="1200">
                <a:solidFill>
                  <a:schemeClr val="tx1"/>
                </a:solidFill>
                <a:effectLst/>
                <a:latin typeface="Times New Roman" charset="0"/>
                <a:ea typeface="ＭＳ Ｐゴシック" charset="0"/>
                <a:cs typeface="Geneva" charset="0"/>
              </a:rPr>
              <a:t>the disciple </a:t>
            </a:r>
            <a:r>
              <a:rPr lang="en-US" sz="1200" kern="1200">
                <a:solidFill>
                  <a:schemeClr val="tx1"/>
                </a:solidFill>
                <a:effectLst/>
                <a:latin typeface="Times New Roman" charset="0"/>
                <a:ea typeface="ＭＳ Ｐゴシック" charset="0"/>
                <a:cs typeface="Geneva" charset="0"/>
              </a:rPr>
              <a:t>he </a:t>
            </a:r>
            <a:r>
              <a:rPr lang="en-US" sz="1200" b="1" kern="1200">
                <a:solidFill>
                  <a:schemeClr val="tx1"/>
                </a:solidFill>
                <a:effectLst/>
                <a:latin typeface="Times New Roman" charset="0"/>
                <a:ea typeface="ＭＳ Ｐゴシック" charset="0"/>
                <a:cs typeface="Geneva" charset="0"/>
              </a:rPr>
              <a:t>loved</a:t>
            </a:r>
            <a:r>
              <a:rPr lang="en-US" sz="1200" kern="1200">
                <a:solidFill>
                  <a:schemeClr val="tx1"/>
                </a:solidFill>
                <a:effectLst/>
                <a:latin typeface="Times New Roman" charset="0"/>
                <a:ea typeface="ＭＳ Ｐゴシック" charset="0"/>
                <a:cs typeface="Geneva" charset="0"/>
              </a:rPr>
              <a:t>, he said to her, “Dear woman, here is your son.”</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20:2</a:t>
            </a:r>
            <a:r>
              <a:rPr lang="en-US" sz="1200" kern="1200">
                <a:solidFill>
                  <a:schemeClr val="tx1"/>
                </a:solidFill>
                <a:effectLst/>
                <a:latin typeface="Times New Roman" charset="0"/>
                <a:ea typeface="ＭＳ Ｐゴシック" charset="0"/>
                <a:cs typeface="Geneva" charset="0"/>
              </a:rPr>
              <a:t> She ran and found Simon Peter and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other </a:t>
            </a:r>
            <a:r>
              <a:rPr lang="en-US" sz="1200" b="1" kern="1200">
                <a:solidFill>
                  <a:schemeClr val="tx1"/>
                </a:solidFill>
                <a:effectLst/>
                <a:latin typeface="Times New Roman" charset="0"/>
                <a:ea typeface="ＭＳ Ｐゴシック" charset="0"/>
                <a:cs typeface="Geneva" charset="0"/>
              </a:rPr>
              <a:t>disciple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whom </a:t>
            </a:r>
            <a:r>
              <a:rPr lang="en-US" sz="1200" b="1" kern="1200">
                <a:solidFill>
                  <a:schemeClr val="tx1"/>
                </a:solidFill>
                <a:effectLst/>
                <a:latin typeface="Times New Roman" charset="0"/>
                <a:ea typeface="ＭＳ Ｐゴシック" charset="0"/>
                <a:cs typeface="Geneva" charset="0"/>
              </a:rPr>
              <a:t>Jesus loved</a:t>
            </a:r>
            <a:r>
              <a:rPr lang="en-US" sz="1200" kern="1200">
                <a:solidFill>
                  <a:schemeClr val="tx1"/>
                </a:solidFill>
                <a:effectLst/>
                <a:latin typeface="Times New Roman" charset="0"/>
                <a:ea typeface="ＭＳ Ｐゴシック" charset="0"/>
                <a:cs typeface="Geneva" charset="0"/>
              </a:rPr>
              <a:t>. She said, “They have taken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Lord’s body out of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tomb, and we don’t know where they have put him!”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21:7</a:t>
            </a:r>
            <a:r>
              <a:rPr lang="en-US" sz="1200" kern="1200">
                <a:solidFill>
                  <a:schemeClr val="tx1"/>
                </a:solidFill>
                <a:effectLst/>
                <a:latin typeface="Times New Roman" charset="0"/>
                <a:ea typeface="ＭＳ Ｐゴシック" charset="0"/>
                <a:cs typeface="Geneva" charset="0"/>
              </a:rPr>
              <a:t>    Then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said to Peter, “It’s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When Simon Peter heard that it was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he put on his tunic (for he had stripped for work), jumped into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water, and headed to shore.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21:20</a:t>
            </a:r>
            <a:r>
              <a:rPr lang="en-US" sz="1200" kern="1200">
                <a:solidFill>
                  <a:schemeClr val="tx1"/>
                </a:solidFill>
                <a:effectLst/>
                <a:latin typeface="Times New Roman" charset="0"/>
                <a:ea typeface="ＭＳ Ｐゴシック" charset="0"/>
                <a:cs typeface="Geneva" charset="0"/>
              </a:rPr>
              <a:t>    Peter turned around and saw behind them </a:t>
            </a:r>
            <a:r>
              <a:rPr lang="en-US" sz="1200" b="1" kern="1200">
                <a:solidFill>
                  <a:schemeClr val="tx1"/>
                </a:solidFill>
                <a:effectLst/>
                <a:latin typeface="Times New Roman" charset="0"/>
                <a:ea typeface="ＭＳ Ｐゴシック" charset="0"/>
                <a:cs typeface="Geneva" charset="0"/>
              </a:rPr>
              <a:t>the disciple Jesus loved</a:t>
            </a:r>
            <a:r>
              <a:rPr lang="en-US" sz="1200" kern="1200">
                <a:solidFill>
                  <a:schemeClr val="tx1"/>
                </a:solidFill>
                <a:effectLst/>
                <a:latin typeface="Times New Roman" charset="0"/>
                <a:ea typeface="ＭＳ Ｐゴシック" charset="0"/>
                <a:cs typeface="Geneva" charset="0"/>
              </a:rPr>
              <a:t>—</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 had leaned over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during supper and asked, “Lord, who will betray you?”</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John's letter, then, focuses us on love as more important than knowledge. We need both love and knowledge, but love is more important. Love is what we really need, and love is one of the best—if not THE best—armor against false teachings like Gnosticism.</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5</a:t>
            </a:fld>
            <a:endParaRPr lang="en-US"/>
          </a:p>
        </p:txBody>
      </p:sp>
    </p:spTree>
    <p:extLst>
      <p:ext uri="{BB962C8B-B14F-4D97-AF65-F5344CB8AC3E}">
        <p14:creationId xmlns:p14="http://schemas.microsoft.com/office/powerpoint/2010/main" val="1082829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How about you? Have you ever been deceived to follow teachings against the Bible? </a:t>
            </a:r>
          </a:p>
          <a:p>
            <a:r>
              <a:rPr lang="en-US" dirty="0">
                <a:latin typeface="Arial" panose="020B0604020202020204" pitchFamily="34" charset="0"/>
                <a:cs typeface="Arial" panose="020B0604020202020204" pitchFamily="34" charset="0"/>
              </a:rPr>
              <a:t>• Have you fallen into the lie that buying something would make you happy? Did it? This is false teaching about material things.</a:t>
            </a:r>
          </a:p>
          <a:p>
            <a:r>
              <a:rPr lang="en-US" dirty="0">
                <a:latin typeface="Arial" panose="020B0604020202020204" pitchFamily="34" charset="0"/>
                <a:cs typeface="Arial" panose="020B0604020202020204" pitchFamily="34" charset="0"/>
              </a:rPr>
              <a:t>• Have you ever seen porn? This teaches falsely about sex.</a:t>
            </a:r>
          </a:p>
          <a:p>
            <a:r>
              <a:rPr lang="en-US" dirty="0">
                <a:latin typeface="Arial" panose="020B0604020202020204" pitchFamily="34" charset="0"/>
                <a:cs typeface="Arial" panose="020B0604020202020204" pitchFamily="34" charset="0"/>
              </a:rPr>
              <a:t>• Have you gotten out of balance too much towards grace or law?</a:t>
            </a:r>
          </a:p>
          <a:p>
            <a:r>
              <a:rPr lang="en-US" dirty="0">
                <a:latin typeface="Arial" panose="020B0604020202020204" pitchFamily="34" charset="0"/>
                <a:cs typeface="Arial" panose="020B0604020202020204" pitchFamily="34" charset="0"/>
              </a:rPr>
              <a:t>• What about now? Are you out of balance in your understanding of God at all right now or do you completely understand God and fully obey him in every way?</a:t>
            </a:r>
          </a:p>
          <a:p>
            <a:r>
              <a:rPr lang="en-US" dirty="0">
                <a:latin typeface="Arial" panose="020B0604020202020204" pitchFamily="34" charset="0"/>
                <a:cs typeface="Arial" panose="020B0604020202020204" pitchFamily="34" charset="0"/>
              </a:rPr>
              <a:t>So you are susceptible to false teaching, aren’t you?</a:t>
            </a:r>
          </a:p>
        </p:txBody>
      </p:sp>
    </p:spTree>
    <p:extLst>
      <p:ext uri="{BB962C8B-B14F-4D97-AF65-F5344CB8AC3E}">
        <p14:creationId xmlns:p14="http://schemas.microsoft.com/office/powerpoint/2010/main" val="3573081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 The first letter from the Apostle John tells us how to stop losing our way—wandering off, drifting—like sheep.</a:t>
            </a:r>
          </a:p>
        </p:txBody>
      </p:sp>
    </p:spTree>
    <p:extLst>
      <p:ext uri="{BB962C8B-B14F-4D97-AF65-F5344CB8AC3E}">
        <p14:creationId xmlns:p14="http://schemas.microsoft.com/office/powerpoint/2010/main" val="3581320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After Jesus left the earth and the church began, many different heresies proliferated very early. Gnosticism was the worst in the second century AD, but its beginnings are seen in letters like Colossians (AD 61) and John’s epistles (AD 85). The teaching of John’s first letter can be summed up as obedience in love combats Early Gnosticism. Early what?</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54</a:t>
            </a:fld>
            <a:endParaRPr lang="en-US"/>
          </a:p>
        </p:txBody>
      </p:sp>
    </p:spTree>
    <p:extLst>
      <p:ext uri="{BB962C8B-B14F-4D97-AF65-F5344CB8AC3E}">
        <p14:creationId xmlns:p14="http://schemas.microsoft.com/office/powerpoint/2010/main" val="757804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sz="1200" dirty="0">
                <a:latin typeface="Arial" charset="0"/>
                <a:ea typeface="ＭＳ Ｐゴシック" charset="0"/>
                <a:cs typeface="ＭＳ Ｐゴシック" charset="0"/>
              </a:rPr>
              <a:t>Dr John Hannah at Dallas Seminary sums it up well: </a:t>
            </a:r>
            <a:r>
              <a:rPr lang="ru-RU"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1200"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—Text from Hannah for this chart [animation brackets mine]</a:t>
            </a: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58</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lived the final decades of his life in the city of Ephesus in Asia Minor (modern-day Western Turkey), which was a key city where Gnosticism prevailed. From here he sent all three of his letters that we find in the 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John’s epistles are among the last writings of the NT. John wrote around AD 85-90 after false teaching began to really invade the Church.</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59</a:t>
            </a:fld>
            <a:endParaRPr lang="en-US"/>
          </a:p>
        </p:txBody>
      </p:sp>
    </p:spTree>
    <p:extLst>
      <p:ext uri="{BB962C8B-B14F-4D97-AF65-F5344CB8AC3E}">
        <p14:creationId xmlns:p14="http://schemas.microsoft.com/office/powerpoint/2010/main" val="1383682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pPr eaLnBrk="1" hangingPunct="1"/>
              <a:t>60</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letter is a hard one to pin down its key emphasis as John repeats several themes.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27DB7-ADB1-E840-9004-7E6FC1C7CD12}" type="slidenum">
              <a:rPr lang="en-US" sz="1200"/>
              <a:pPr eaLnBrk="1" hangingPunct="1"/>
              <a:t>61</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 have a chart on the back side of your notes as my best effort to sum up the entire letter. This is the last page of the digital notes on the website.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embrace Christ's kingdom, what does our life look like?</a:t>
            </a:r>
          </a:p>
          <a:p>
            <a:r>
              <a:rPr lang="en-US"/>
              <a:t>Jesus told us to pray, "Your kingdom come, your will be done, on earth as it is in heaven" (Matt 6:10).</a:t>
            </a:r>
          </a:p>
          <a:p>
            <a:r>
              <a:rPr lang="en-US"/>
              <a:t>Note that the kingdom coming is linked with God's will being done. So, 1 John is consistent with these ideas of doing God's will in obedience and love.</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6</a:t>
            </a:fld>
            <a:endParaRPr lang="en-US"/>
          </a:p>
        </p:txBody>
      </p:sp>
    </p:spTree>
    <p:extLst>
      <p:ext uri="{BB962C8B-B14F-4D97-AF65-F5344CB8AC3E}">
        <p14:creationId xmlns:p14="http://schemas.microsoft.com/office/powerpoint/2010/main" val="21776554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Let’s simplify that chart to answer the key question of the book: How can you avoid straying into false teaching? • The first letter from the Apostle John tells us • three key ways that we can stop losing our way—wandering off, drifting—like sheep.</a:t>
            </a:r>
          </a:p>
        </p:txBody>
      </p:sp>
    </p:spTree>
    <p:extLst>
      <p:ext uri="{BB962C8B-B14F-4D97-AF65-F5344CB8AC3E}">
        <p14:creationId xmlns:p14="http://schemas.microsoft.com/office/powerpoint/2010/main" val="8310457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Jesus was truly man, despite what the Gnostics say—so when you grasp this, you’ll experience genuine relationships and contentment despite the circumstances.</a:t>
            </a:r>
          </a:p>
        </p:txBody>
      </p:sp>
    </p:spTree>
    <p:extLst>
      <p:ext uri="{BB962C8B-B14F-4D97-AF65-F5344CB8AC3E}">
        <p14:creationId xmlns:p14="http://schemas.microsoft.com/office/powerpoint/2010/main" val="574275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71A22-BD65-6049-90E1-563ACA3A9566}" type="slidenum">
              <a:rPr lang="en-US" sz="1200">
                <a:solidFill>
                  <a:srgbClr val="000000"/>
                </a:solidFill>
              </a:rPr>
              <a:pPr eaLnBrk="1" hangingPunct="1"/>
              <a:t>67</a:t>
            </a:fld>
            <a:endParaRPr 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Many Gnostics </a:t>
            </a:r>
            <a:r>
              <a:rPr lang="en-US" altLang="ja-JP" dirty="0">
                <a:latin typeface="Arial" charset="0"/>
                <a:cs typeface="ＭＳ Ｐゴシック" charset="0"/>
              </a:rPr>
              <a:t>denied Jesus was a real man.  Others exalted the spirit so much that they denied his deity.  </a:t>
            </a:r>
            <a:endParaRPr lang="en-US" dirty="0">
              <a:latin typeface="Arial"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70</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 life of J.C. Hall, founder of Hallmark Cards, is a true rags-to-riches story. Born to poor parents, J.C. was quickly put to work, mostly in sales, to help keep himself and his family afloat. Along with his brothers, he began selling postcards in Norfolk, Nebraska. But the postcard business wasn't thriving there. So, with little else than a couple of shoe boxes of postcards, he moved to Missouri to start afresh. Full of innovative ideas, he moved on from postcards to greeting cards. When the store from which he operated burned down in 1915, he and his brothers invested in an engraving business and began printing their own cards.</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But it wasn't just the quality of the cards that burgeoned the business. It was Hall's groundbreaking idea to move the cards from behind the counters, where clerks would pick an "appropriate" card for the customer, out into display cases where customers could see them, handle them, and admire them.</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By the time he died in 1982, Hall had turned two shoe boxes of postcards into a multi-billion dollar company.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Says the Hallmark corporate website, "J.C. Hall took greeting cards out of drawers in retail stores, and into displays that let shoppers see all their choices, dramatically changing the way cards were merchandised."</a:t>
            </a:r>
          </a:p>
          <a:p>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Application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did the same thing when He sent Jesus Christ into the world. That's when the Word of Life was moved from behind the counters, out of the drawers and placed in a display case for all the world to see, handle and admire.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—Illustration Exchange website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71</a:t>
            </a:fld>
            <a:endParaRPr lang="en-US"/>
          </a:p>
        </p:txBody>
      </p:sp>
    </p:spTree>
    <p:extLst>
      <p:ext uri="{BB962C8B-B14F-4D97-AF65-F5344CB8AC3E}">
        <p14:creationId xmlns:p14="http://schemas.microsoft.com/office/powerpoint/2010/main" val="545944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OPTIONAL (SKIP):</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New Roman" charset="0"/>
                <a:ea typeface="ＭＳ Ｐゴシック" charset="0"/>
                <a:cs typeface="Geneva" charset="0"/>
              </a:rPr>
              <a:t>Loving One Another (NLT)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4:7</a:t>
            </a:r>
            <a:r>
              <a:rPr lang="en-US" sz="1200" kern="1200">
                <a:solidFill>
                  <a:schemeClr val="tx1"/>
                </a:solidFill>
                <a:effectLst/>
                <a:latin typeface="Times New Roman" charset="0"/>
                <a:ea typeface="ＭＳ Ｐゴシック" charset="0"/>
                <a:cs typeface="Geneva" charset="0"/>
              </a:rPr>
              <a:t>    Dear friends, let us continue to love one another, for love comes from God. Anyone who loves is a child of God and knows God. </a:t>
            </a:r>
            <a:r>
              <a:rPr lang="en-US" sz="1200" b="1" kern="1200" baseline="30000">
                <a:solidFill>
                  <a:schemeClr val="tx1"/>
                </a:solidFill>
                <a:effectLst/>
                <a:latin typeface="Times New Roman" charset="0"/>
                <a:ea typeface="ＭＳ Ｐゴシック" charset="0"/>
                <a:cs typeface="Geneva" charset="0"/>
              </a:rPr>
              <a:t>8</a:t>
            </a:r>
            <a:r>
              <a:rPr lang="en-US" sz="1200" kern="1200">
                <a:solidFill>
                  <a:schemeClr val="tx1"/>
                </a:solidFill>
                <a:effectLst/>
                <a:latin typeface="Times New Roman" charset="0"/>
                <a:ea typeface="ＭＳ Ｐゴシック" charset="0"/>
                <a:cs typeface="Geneva" charset="0"/>
              </a:rPr>
              <a:t> But anyone who does not love does not know God, for God is love.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4:9</a:t>
            </a:r>
            <a:r>
              <a:rPr lang="en-US" sz="1200" kern="1200">
                <a:solidFill>
                  <a:schemeClr val="tx1"/>
                </a:solidFill>
                <a:effectLst/>
                <a:latin typeface="Times New Roman" charset="0"/>
                <a:ea typeface="ＭＳ Ｐゴシック" charset="0"/>
                <a:cs typeface="Geneva" charset="0"/>
              </a:rPr>
              <a:t>    God showed how much he loved us by sending his one and only Son into the world so that we might have eternal life through him. </a:t>
            </a:r>
            <a:r>
              <a:rPr lang="en-US" sz="1200" b="1" kern="1200" baseline="30000">
                <a:solidFill>
                  <a:schemeClr val="tx1"/>
                </a:solidFill>
                <a:effectLst/>
                <a:latin typeface="Times New Roman" charset="0"/>
                <a:ea typeface="ＭＳ Ｐゴシック" charset="0"/>
                <a:cs typeface="Geneva" charset="0"/>
              </a:rPr>
              <a:t>10</a:t>
            </a:r>
            <a:r>
              <a:rPr lang="en-US" sz="1200" kern="1200">
                <a:solidFill>
                  <a:schemeClr val="tx1"/>
                </a:solidFill>
                <a:effectLst/>
                <a:latin typeface="Times New Roman" charset="0"/>
                <a:ea typeface="ＭＳ Ｐゴシック" charset="0"/>
                <a:cs typeface="Geneva" charset="0"/>
              </a:rPr>
              <a:t> This is real love—not that we loved God, but that he loved us and sent his Son as a sacrifice to take away our sins.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4:11</a:t>
            </a:r>
            <a:r>
              <a:rPr lang="en-US" sz="1200" kern="1200">
                <a:solidFill>
                  <a:schemeClr val="tx1"/>
                </a:solidFill>
                <a:effectLst/>
                <a:latin typeface="Times New Roman" charset="0"/>
                <a:ea typeface="ＭＳ Ｐゴシック" charset="0"/>
                <a:cs typeface="Geneva" charset="0"/>
              </a:rPr>
              <a:t>    Dear friends, since God loved us that much, we surely ought to love each other.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No one has ever seen God. But if we love each other, God lives in us, and his love is brought to full expression in us.</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4:13</a:t>
            </a:r>
            <a:r>
              <a:rPr lang="en-US" sz="1200" kern="1200">
                <a:solidFill>
                  <a:schemeClr val="tx1"/>
                </a:solidFill>
                <a:effectLst/>
                <a:latin typeface="Times New Roman" charset="0"/>
                <a:ea typeface="ＭＳ Ｐゴシック" charset="0"/>
                <a:cs typeface="Geneva" charset="0"/>
              </a:rPr>
              <a:t>    And God has given us his Spirit as proof that we live in him and he in us.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Furthermore, we have seen with our own eyes and now testify that the Father sent his Son to be the Savior of the world.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All who declare that Jesus is the Son of God have God living in them, and they live in God. </a:t>
            </a:r>
            <a:r>
              <a:rPr lang="en-US" sz="1200" b="1" kern="1200" baseline="30000">
                <a:solidFill>
                  <a:schemeClr val="tx1"/>
                </a:solidFill>
                <a:effectLst/>
                <a:latin typeface="Times New Roman" charset="0"/>
                <a:ea typeface="ＭＳ Ｐゴシック" charset="0"/>
                <a:cs typeface="Geneva" charset="0"/>
              </a:rPr>
              <a:t>16</a:t>
            </a:r>
            <a:r>
              <a:rPr lang="en-US" sz="1200" kern="1200">
                <a:solidFill>
                  <a:schemeClr val="tx1"/>
                </a:solidFill>
                <a:effectLst/>
                <a:latin typeface="Times New Roman" charset="0"/>
                <a:ea typeface="ＭＳ Ｐゴシック" charset="0"/>
                <a:cs typeface="Geneva" charset="0"/>
              </a:rPr>
              <a:t> We know how much God loves us, and we have put our trust in his love. God is love, and all who live in love live in God, and God lives in them. </a:t>
            </a:r>
            <a:r>
              <a:rPr lang="en-US" sz="1200" b="1" kern="1200" baseline="30000">
                <a:solidFill>
                  <a:schemeClr val="tx1"/>
                </a:solidFill>
                <a:effectLst/>
                <a:latin typeface="Times New Roman" charset="0"/>
                <a:ea typeface="ＭＳ Ｐゴシック" charset="0"/>
                <a:cs typeface="Geneva" charset="0"/>
              </a:rPr>
              <a:t>17</a:t>
            </a:r>
            <a:r>
              <a:rPr lang="en-US" sz="1200" kern="1200">
                <a:solidFill>
                  <a:schemeClr val="tx1"/>
                </a:solidFill>
                <a:effectLst/>
                <a:latin typeface="Times New Roman" charset="0"/>
                <a:ea typeface="ＭＳ Ｐゴシック" charset="0"/>
                <a:cs typeface="Geneva" charset="0"/>
              </a:rPr>
              <a:t> And as we live in God, our love grows more perfect. So we will not be afraid on the day of judgment, but we can face him with confidence because we live like Jesus here in this world.</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4:18</a:t>
            </a:r>
            <a:r>
              <a:rPr lang="en-US" sz="1200" kern="1200">
                <a:solidFill>
                  <a:schemeClr val="tx1"/>
                </a:solidFill>
                <a:effectLst/>
                <a:latin typeface="Times New Roman" charset="0"/>
                <a:ea typeface="ＭＳ Ｐゴシック" charset="0"/>
                <a:cs typeface="Geneva" charset="0"/>
              </a:rPr>
              <a:t>    Such love has no fear, because perfect love expels all fear. If we are afraid, it is for fear of punishment, and this shows that we have not fully experienced his perfect love. </a:t>
            </a:r>
            <a:r>
              <a:rPr lang="en-US" sz="1200" b="1" kern="1200" baseline="30000">
                <a:solidFill>
                  <a:schemeClr val="tx1"/>
                </a:solidFill>
                <a:effectLst/>
                <a:latin typeface="Times New Roman" charset="0"/>
                <a:ea typeface="ＭＳ Ｐゴシック" charset="0"/>
                <a:cs typeface="Geneva" charset="0"/>
              </a:rPr>
              <a:t>19</a:t>
            </a:r>
            <a:r>
              <a:rPr lang="en-US" sz="1200" kern="1200">
                <a:solidFill>
                  <a:schemeClr val="tx1"/>
                </a:solidFill>
                <a:effectLst/>
                <a:latin typeface="Times New Roman" charset="0"/>
                <a:ea typeface="ＭＳ Ｐゴシック" charset="0"/>
                <a:cs typeface="Geneva" charset="0"/>
              </a:rPr>
              <a:t> We love each other because he loved us first.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4:20</a:t>
            </a:r>
            <a:r>
              <a:rPr lang="en-US" sz="1200" kern="1200">
                <a:solidFill>
                  <a:schemeClr val="tx1"/>
                </a:solidFill>
                <a:effectLst/>
                <a:latin typeface="Times New Roman" charset="0"/>
                <a:ea typeface="ＭＳ Ｐゴシック" charset="0"/>
                <a:cs typeface="Geneva" charset="0"/>
              </a:rPr>
              <a:t>    If someone says, “I love God,” but hates a fellow believer, that person is a liar; for if we don’t love people we can see, how can we love God, whom we cannot see? </a:t>
            </a:r>
            <a:r>
              <a:rPr lang="en-US" sz="1200" b="1" kern="1200" baseline="30000">
                <a:solidFill>
                  <a:schemeClr val="tx1"/>
                </a:solidFill>
                <a:effectLst/>
                <a:latin typeface="Times New Roman" charset="0"/>
                <a:ea typeface="ＭＳ Ｐゴシック" charset="0"/>
                <a:cs typeface="Geneva" charset="0"/>
              </a:rPr>
              <a:t>21</a:t>
            </a:r>
            <a:r>
              <a:rPr lang="en-US" sz="1200" kern="1200">
                <a:solidFill>
                  <a:schemeClr val="tx1"/>
                </a:solidFill>
                <a:effectLst/>
                <a:latin typeface="Times New Roman" charset="0"/>
                <a:ea typeface="ＭＳ Ｐゴシック" charset="0"/>
                <a:cs typeface="Geneva" charset="0"/>
              </a:rPr>
              <a:t> And he has given us this command: Those who love God must also love their fellow believers. </a:t>
            </a:r>
          </a:p>
          <a:p>
            <a:endParaRPr lang="en-US"/>
          </a:p>
          <a:p>
            <a:r>
              <a:rPr lang="en-US"/>
              <a:t>John's emphasis on the new covenant is not for us know more about it, but to practice it.</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7</a:t>
            </a:fld>
            <a:endParaRPr lang="en-US"/>
          </a:p>
        </p:txBody>
      </p:sp>
    </p:spTree>
    <p:extLst>
      <p:ext uri="{BB962C8B-B14F-4D97-AF65-F5344CB8AC3E}">
        <p14:creationId xmlns:p14="http://schemas.microsoft.com/office/powerpoint/2010/main" val="36297541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Wise men sought Jesus at his first coming. Wise people still seek him today.</a:t>
            </a:r>
          </a:p>
        </p:txBody>
      </p:sp>
      <p:sp>
        <p:nvSpPr>
          <p:cNvPr id="337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dirty="0">
                <a:latin typeface="Arial" panose="020B0604020202020204" pitchFamily="34" charset="0"/>
                <a:cs typeface="Arial" panose="020B0604020202020204" pitchFamily="34" charset="0"/>
              </a:rPr>
              <a:t>Do you know </a:t>
            </a:r>
            <a:r>
              <a:rPr lang="en-US" i="1" dirty="0">
                <a:latin typeface="Arial" panose="020B0604020202020204" pitchFamily="34" charset="0"/>
                <a:cs typeface="Arial" panose="020B0604020202020204" pitchFamily="34" charset="0"/>
              </a:rPr>
              <a:t>why</a:t>
            </a:r>
            <a:r>
              <a:rPr lang="en-US" dirty="0">
                <a:latin typeface="Arial" panose="020B0604020202020204" pitchFamily="34" charset="0"/>
                <a:cs typeface="Arial" panose="020B0604020202020204" pitchFamily="34" charset="0"/>
              </a:rPr>
              <a:t> Jesus became a man?  Why did God have to take on human flesh?  Hebrews 2:14 tells us clearly…</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We rightfully think of God becoming man at Christmas—a concept the theologians call the “incarnation.”  This comes from the Latin </a:t>
            </a:r>
            <a:r>
              <a:rPr lang="en-US" i="1" dirty="0">
                <a:latin typeface="Arial" panose="020B0604020202020204" pitchFamily="34" charset="0"/>
                <a:cs typeface="Arial" panose="020B0604020202020204" pitchFamily="34" charset="0"/>
              </a:rPr>
              <a:t>in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carne</a:t>
            </a:r>
            <a:r>
              <a:rPr lang="en-US" dirty="0">
                <a:latin typeface="Arial" panose="020B0604020202020204" pitchFamily="34" charset="0"/>
                <a:cs typeface="Arial" panose="020B0604020202020204" pitchFamily="34" charset="0"/>
              </a:rPr>
              <a:t> that literally means </a:t>
            </a:r>
            <a:r>
              <a:rPr lang="en-US" i="1" dirty="0">
                <a:latin typeface="Arial" panose="020B0604020202020204" pitchFamily="34" charset="0"/>
                <a:cs typeface="Arial" panose="020B0604020202020204" pitchFamily="34" charset="0"/>
              </a:rPr>
              <a:t>in flesh.</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 </a:t>
            </a:r>
          </a:p>
          <a:p>
            <a:pPr eaLnBrk="1" hangingPunct="1">
              <a:spcBef>
                <a:spcPct val="0"/>
              </a:spcBef>
            </a:pPr>
            <a:r>
              <a:rPr lang="en-US" dirty="0">
                <a:latin typeface="Arial" panose="020B0604020202020204" pitchFamily="34" charset="0"/>
                <a:cs typeface="Arial" panose="020B0604020202020204" pitchFamily="34" charset="0"/>
              </a:rPr>
              <a:t>But </a:t>
            </a:r>
            <a:r>
              <a:rPr lang="en-US" i="1" dirty="0">
                <a:latin typeface="Arial" panose="020B0604020202020204" pitchFamily="34" charset="0"/>
                <a:cs typeface="Arial" panose="020B0604020202020204" pitchFamily="34" charset="0"/>
              </a:rPr>
              <a:t>how long</a:t>
            </a:r>
            <a:r>
              <a:rPr lang="en-US" dirty="0">
                <a:latin typeface="Arial" panose="020B0604020202020204" pitchFamily="34" charset="0"/>
                <a:cs typeface="Arial" panose="020B0604020202020204" pitchFamily="34" charset="0"/>
              </a:rPr>
              <a:t>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Realize that you can’t live up to God’s standards in your own strength as you need Christ’s empowerment.</a:t>
            </a:r>
          </a:p>
        </p:txBody>
      </p:sp>
    </p:spTree>
    <p:extLst>
      <p:ext uri="{BB962C8B-B14F-4D97-AF65-F5344CB8AC3E}">
        <p14:creationId xmlns:p14="http://schemas.microsoft.com/office/powerpoint/2010/main" val="27248676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Israel's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got a clog—like sin—that hindered their fellowship with God.</a:t>
            </a:r>
          </a:p>
          <a:p>
            <a:pPr eaLnBrk="1" hangingPunct="1"/>
            <a:r>
              <a:rPr lang="en-US" dirty="0">
                <a:latin typeface="Arial" panose="020B0604020202020204" pitchFamily="34" charset="0"/>
                <a:ea typeface="ＭＳ Ｐゴシック" charset="0"/>
                <a:cs typeface="Arial" panose="020B0604020202020204" pitchFamily="34" charset="0"/>
              </a:rPr>
              <a:t>Did Israelites still have a relationship with God when they sinned?</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did not hinder their relationship with God but their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Common-207</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Summary-31</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Common-208</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SA-15-Inheritance-28</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Summary-32</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95894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81F52-D8A1-84E1-9286-3FD6837CE6E1}"/>
            </a:ext>
          </a:extLst>
        </p:cNvPr>
        <p:cNvGrpSpPr/>
        <p:nvPr/>
      </p:nvGrpSpPr>
      <p:grpSpPr>
        <a:xfrm>
          <a:off x="0" y="0"/>
          <a:ext cx="0" cy="0"/>
          <a:chOff x="0" y="0"/>
          <a:chExt cx="0" cy="0"/>
        </a:xfrm>
      </p:grpSpPr>
      <p:sp>
        <p:nvSpPr>
          <p:cNvPr id="186369" name="Rectangle 7">
            <a:extLst>
              <a:ext uri="{FF2B5EF4-FFF2-40B4-BE49-F238E27FC236}">
                <a16:creationId xmlns:a16="http://schemas.microsoft.com/office/drawing/2014/main" id="{EC2C33AA-D3F2-3209-2289-37549BEF5EA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a:extLst>
              <a:ext uri="{FF2B5EF4-FFF2-40B4-BE49-F238E27FC236}">
                <a16:creationId xmlns:a16="http://schemas.microsoft.com/office/drawing/2014/main" id="{7E543141-88B4-5CB8-6B95-DC4A995695DA}"/>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462D21F2-EB31-EEDB-0E0A-A2AC858AAC7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Common-208</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SA-15-Inheritance-28</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Summary-32</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28380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redemption is not based on our works, we can be assured of its reality.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5:11</a:t>
            </a:r>
            <a:r>
              <a:rPr lang="en-US" sz="1200" kern="1200">
                <a:solidFill>
                  <a:schemeClr val="tx1"/>
                </a:solidFill>
                <a:effectLst/>
                <a:latin typeface="Times New Roman" charset="0"/>
                <a:ea typeface="ＭＳ Ｐゴシック" charset="0"/>
                <a:cs typeface="Geneva" charset="0"/>
              </a:rPr>
              <a:t>    And this is what God has testified: He has given us eternal life, and this life is in his Son.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Whoever has the Son has life; whoever does not have God’s Son does not have life.</a:t>
            </a:r>
            <a:endParaRPr lang="en-US"/>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5:13</a:t>
            </a:r>
            <a:r>
              <a:rPr lang="en-US" sz="1200" kern="1200">
                <a:solidFill>
                  <a:schemeClr val="tx1"/>
                </a:solidFill>
                <a:effectLst/>
                <a:latin typeface="Times New Roman" charset="0"/>
                <a:ea typeface="ＭＳ Ｐゴシック" charset="0"/>
                <a:cs typeface="Geneva" charset="0"/>
              </a:rPr>
              <a:t>    I have written this to you who believe in the name of the Son of God, so that you may know you have eternal life.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And we are confident that he hears us whenever we ask for anything that pleases him.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And since we know he hears us when we make our requests, we also know that he will give us what we ask for.</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8</a:t>
            </a:fld>
            <a:endParaRPr lang="en-US"/>
          </a:p>
        </p:txBody>
      </p:sp>
    </p:spTree>
    <p:extLst>
      <p:ext uri="{BB962C8B-B14F-4D97-AF65-F5344CB8AC3E}">
        <p14:creationId xmlns:p14="http://schemas.microsoft.com/office/powerpoint/2010/main" val="12172818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Both worldliness and deception will shift you over to the enemy’s camp.</a:t>
            </a:r>
          </a:p>
        </p:txBody>
      </p:sp>
    </p:spTree>
    <p:extLst>
      <p:ext uri="{BB962C8B-B14F-4D97-AF65-F5344CB8AC3E}">
        <p14:creationId xmlns:p14="http://schemas.microsoft.com/office/powerpoint/2010/main" val="16594860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87</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88</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89</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90</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F32B68-6E4A-8342-B144-D03E80FF8421}" type="slidenum">
              <a:rPr lang="en-US" sz="1200"/>
              <a:pPr eaLnBrk="1" hangingPunct="1"/>
              <a:t>91</a:t>
            </a:fld>
            <a:endParaRPr lang="en-US" sz="1200"/>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Common-466</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dirty="0">
                <a:latin typeface="Times New Roman" charset="0"/>
                <a:ea typeface="ＭＳ Ｐゴシック" charset="0"/>
                <a:cs typeface="ＭＳ Ｐゴシック" charset="0"/>
              </a:rPr>
              <a:t>NS-01-Matt1-12-slide308</a:t>
            </a: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92</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How are we deceived? That which is against Jesus deceives us into thinking it is real and helpful.</a:t>
            </a:r>
          </a:p>
        </p:txBody>
      </p:sp>
    </p:spTree>
    <p:extLst>
      <p:ext uri="{BB962C8B-B14F-4D97-AF65-F5344CB8AC3E}">
        <p14:creationId xmlns:p14="http://schemas.microsoft.com/office/powerpoint/2010/main" val="24676063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sz="1200" kern="1200">
                <a:solidFill>
                  <a:schemeClr val="tx1"/>
                </a:solidFill>
                <a:effectLst/>
                <a:latin typeface="Times New Roman" charset="0"/>
                <a:ea typeface="ＭＳ Ｐゴシック" charset="0"/>
                <a:cs typeface="Geneva" charset="0"/>
              </a:rPr>
              <a:t>2:19. Of the false teachers John had in mind, he wrote, They went out from us. The word “us” here is most naturally taken as the apostolic first person plural of this epistle (see 1:1-5; 4:6). “Us” contrasts with the “you” in 2:20-21, which referred to the readers. It does not make sense that the false teachers had left the churches to which the readers belonged. If they had, how were they still a problem? On the other hand if, like the legalists of Acts 15, they had seceded from the apostolic churches of Jerusalem and Judea, then they were a particular threat to the readers because they came to them claiming roots in the soil out of which Christianity arose. Thus John was eager to deny any connection with them."</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Zane C. Hodges, </a:t>
            </a:r>
            <a:r>
              <a:rPr lang="en-US" sz="1200" i="1" kern="1200">
                <a:solidFill>
                  <a:schemeClr val="tx1"/>
                </a:solidFill>
                <a:effectLst/>
                <a:latin typeface="Times New Roman" charset="0"/>
                <a:ea typeface="ＭＳ Ｐゴシック" charset="0"/>
                <a:cs typeface="Geneva" charset="0"/>
              </a:rPr>
              <a:t>1 John</a:t>
            </a:r>
            <a:r>
              <a:rPr lang="en-US" sz="1200" kern="1200">
                <a:solidFill>
                  <a:schemeClr val="tx1"/>
                </a:solidFill>
                <a:effectLst/>
                <a:latin typeface="Times New Roman" charset="0"/>
                <a:ea typeface="ＭＳ Ｐゴシック" charset="0"/>
                <a:cs typeface="Geneva" charset="0"/>
              </a:rPr>
              <a:t> *(The Bible Knowledge Commentary; eds. John F. Walvoord and Roy B. Zuck; Accordance electronic ed. 2 vols.; Wheaton: Victor Books, 1983), 2:891.</a:t>
            </a:r>
          </a:p>
          <a:p>
            <a:r>
              <a:rPr lang="en-US" sz="1200" kern="1200">
                <a:solidFill>
                  <a:schemeClr val="tx1"/>
                </a:solidFill>
                <a:effectLst/>
                <a:latin typeface="Times New Roman" charset="0"/>
                <a:ea typeface="ＭＳ Ｐゴシック" charset="0"/>
                <a:cs typeface="Geneva" charset="0"/>
              </a:rPr>
              <a:t>___________</a:t>
            </a:r>
          </a:p>
          <a:p>
            <a:r>
              <a:rPr lang="en-US" sz="1200" i="0" kern="1200">
                <a:solidFill>
                  <a:schemeClr val="tx1"/>
                </a:solidFill>
                <a:effectLst/>
                <a:latin typeface="Times New Roman" charset="0"/>
                <a:ea typeface="ＭＳ Ｐゴシック" charset="0"/>
                <a:cs typeface="Geneva" charset="0"/>
              </a:rPr>
              <a:t>Reformers see FOUR TESTS OF SALVATION IN 1 JOHN. For example,</a:t>
            </a:r>
          </a:p>
          <a:p>
            <a:r>
              <a:rPr lang="en-US" sz="1200" i="0" kern="1200">
                <a:solidFill>
                  <a:schemeClr val="tx1"/>
                </a:solidFill>
                <a:effectLst/>
                <a:latin typeface="Times New Roman" charset="0"/>
                <a:ea typeface="ＭＳ Ｐゴシック" charset="0"/>
                <a:cs typeface="Geneva" charset="0"/>
              </a:rPr>
              <a:t>"Test 1: True Christians Never Depart from the Apostles’ Teaching</a:t>
            </a:r>
          </a:p>
          <a:p>
            <a:r>
              <a:rPr lang="en-US" sz="1200" i="0" kern="1200">
                <a:solidFill>
                  <a:schemeClr val="tx1"/>
                </a:solidFill>
                <a:effectLst/>
                <a:latin typeface="Times New Roman" charset="0"/>
                <a:ea typeface="ＭＳ Ｐゴシック" charset="0"/>
                <a:cs typeface="Geneva" charset="0"/>
              </a:rPr>
              <a:t>In 1 John 2:19-20, the apostle declares, “They went out from us, but they did not really belong to us. For if they had belonged to us, they would have remained with us; but their going showed that none of them belonged to us.” Lloyd-Jones says, “The fact that they had gone out proves that they had never really belonged; they were merely within the realm of the church, and appeared to be Christian.”1635</a:t>
            </a:r>
          </a:p>
          <a:p>
            <a:endParaRPr lang="en-US" sz="1200" i="0" kern="1200">
              <a:solidFill>
                <a:schemeClr val="tx1"/>
              </a:solidFill>
              <a:effectLst/>
              <a:latin typeface="Times New Roman" charset="0"/>
              <a:ea typeface="ＭＳ Ｐゴシック" charset="0"/>
              <a:cs typeface="Geneva" charset="0"/>
            </a:endParaRPr>
          </a:p>
          <a:p>
            <a:r>
              <a:rPr lang="en-US" sz="1200" i="0" kern="1200">
                <a:solidFill>
                  <a:schemeClr val="tx1"/>
                </a:solidFill>
                <a:effectLst/>
                <a:latin typeface="Times New Roman" charset="0"/>
                <a:ea typeface="ＭＳ Ｐゴシック" charset="0"/>
                <a:cs typeface="Geneva" charset="0"/>
              </a:rPr>
              <a:t>Lloyd-Jones is identifying “us” with all Christians. However, elsewhere in the epistle John distinguishes between “us,” that is, the apostolic circle, and “you,” the believers to whom he is writing. For example, in 1:3 he says, “We proclaim to you what we [the apostles] have seen and heard.” And in 1:5 he asserts, “This is the message we have heard from Him and declare to you that you may have fellowship with us.” And in 4:6 he says, “We [i.e., the apostles] are from God, and whoever knows God listens to us; whoever is not from God [like Cerinthus and other false apostles] does not listen to us.” The “us” of 2:19-20 is, therefore, a reference to the apostles in particular and not the readers of the epistle in general."</a:t>
            </a:r>
          </a:p>
          <a:p>
            <a:r>
              <a:rPr lang="en-US" sz="1200" i="0" kern="1200">
                <a:solidFill>
                  <a:schemeClr val="tx1"/>
                </a:solidFill>
                <a:effectLst/>
                <a:latin typeface="Times New Roman" charset="0"/>
                <a:ea typeface="ＭＳ Ｐゴシック" charset="0"/>
                <a:cs typeface="Geneva" charset="0"/>
              </a:rPr>
              <a:t>—Joseph Dillow, </a:t>
            </a:r>
            <a:r>
              <a:rPr lang="en-US" sz="1200" i="1" kern="1200">
                <a:solidFill>
                  <a:schemeClr val="tx1"/>
                </a:solidFill>
                <a:effectLst/>
                <a:latin typeface="Times New Roman" charset="0"/>
                <a:ea typeface="ＭＳ Ｐゴシック" charset="0"/>
                <a:cs typeface="Geneva" charset="0"/>
              </a:rPr>
              <a:t>Final Destiny, </a:t>
            </a:r>
            <a:r>
              <a:rPr lang="en-US" sz="1200" i="0" kern="1200">
                <a:solidFill>
                  <a:schemeClr val="tx1"/>
                </a:solidFill>
                <a:effectLst/>
                <a:latin typeface="Times New Roman" charset="0"/>
                <a:ea typeface="ＭＳ Ｐゴシック" charset="0"/>
                <a:cs typeface="Geneva" charset="0"/>
              </a:rPr>
              <a:t>474</a:t>
            </a:r>
            <a:endParaRPr lang="en-US" sz="1200" kern="1200">
              <a:solidFill>
                <a:schemeClr val="tx1"/>
              </a:solidFill>
              <a:effectLst/>
              <a:latin typeface="Times New Roman" charset="0"/>
              <a:ea typeface="ＭＳ Ｐゴシック" charset="0"/>
              <a:cs typeface="Geneva" charset="0"/>
            </a:endParaRPr>
          </a:p>
          <a:p>
            <a:endParaRPr lang="en-US" sz="1200" kern="1200">
              <a:solidFill>
                <a:schemeClr val="tx1"/>
              </a:solidFill>
              <a:effectLst/>
              <a:latin typeface="Times New Roman" charset="0"/>
              <a:ea typeface="ＭＳ Ｐゴシック" charset="0"/>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916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gives at least five reasons for writing. One key reason is to protect the readers from heresy: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2:26 NLT</a:t>
            </a:r>
            <a:r>
              <a:rPr lang="en-US" sz="1200" kern="1200">
                <a:solidFill>
                  <a:schemeClr val="tx1"/>
                </a:solidFill>
                <a:effectLst/>
                <a:latin typeface="Times New Roman" charset="0"/>
                <a:ea typeface="ＭＳ Ｐゴシック" charset="0"/>
                <a:cs typeface="Geneva" charset="0"/>
              </a:rPr>
              <a:t>   I am writing these things to warn you about those who want to lead you astray.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Times New Roman" charset="0"/>
              <a:ea typeface="ＭＳ Ｐゴシック" charset="0"/>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charset="0"/>
                <a:ea typeface="ＭＳ Ｐゴシック" charset="0"/>
                <a:cs typeface="Geneva" charset="0"/>
              </a:rPr>
              <a:t>We protect that which we love. We protect those whom we love.</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9</a:t>
            </a:fld>
            <a:endParaRPr lang="en-US"/>
          </a:p>
        </p:txBody>
      </p:sp>
    </p:spTree>
    <p:extLst>
      <p:ext uri="{BB962C8B-B14F-4D97-AF65-F5344CB8AC3E}">
        <p14:creationId xmlns:p14="http://schemas.microsoft.com/office/powerpoint/2010/main" val="2262331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John-50</a:t>
            </a:r>
          </a:p>
          <a:p>
            <a:r>
              <a:rPr lang="en-US" dirty="0">
                <a:latin typeface="Arial" panose="020B0604020202020204" pitchFamily="34" charset="0"/>
                <a:cs typeface="Arial" panose="020B0604020202020204" pitchFamily="34" charset="0"/>
              </a:rPr>
              <a:t>HS-04-Sealing, Indwelling-48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90087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B4795-1523-E846-8155-1D235A0348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NS-08-2Cor-76</a:t>
            </a:r>
          </a:p>
          <a:p>
            <a:r>
              <a:rPr lang="en-US" dirty="0">
                <a:latin typeface="Arial" panose="020B0604020202020204" pitchFamily="34" charset="0"/>
                <a:cs typeface="Arial" panose="020B0604020202020204" pitchFamily="34" charset="0"/>
              </a:rPr>
              <a:t>NS-23-1 John-94</a:t>
            </a:r>
          </a:p>
          <a:p>
            <a:r>
              <a:rPr lang="en-US" dirty="0">
                <a:latin typeface="Arial" panose="020B0604020202020204" pitchFamily="34" charset="0"/>
                <a:cs typeface="Arial" panose="020B0604020202020204" pitchFamily="34" charset="0"/>
              </a:rPr>
              <a:t>HS-04-Sealing, Indwelling-49</a:t>
            </a:r>
          </a:p>
        </p:txBody>
      </p:sp>
    </p:spTree>
    <p:extLst>
      <p:ext uri="{BB962C8B-B14F-4D97-AF65-F5344CB8AC3E}">
        <p14:creationId xmlns:p14="http://schemas.microsoft.com/office/powerpoint/2010/main" val="3428619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John-95</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John-96</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NS-23-1 John-97</a:t>
            </a:r>
          </a:p>
          <a:p>
            <a:r>
              <a:rPr lang="en-US"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Gnostic-like false teachers would include Oprah Winfrey, consistently named one of the most influential women in the world.</a:t>
            </a:r>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says the type of things that are nebulous and thus difficult to refute.</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2:25 on the timer at 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=oq6ejJqpOTs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also http://</a:t>
            </a:r>
            <a:r>
              <a:rPr lang="en-US" dirty="0" err="1">
                <a:latin typeface="Arial" panose="020B0604020202020204" pitchFamily="34" charset="0"/>
                <a:cs typeface="Arial" panose="020B0604020202020204" pitchFamily="34" charset="0"/>
              </a:rPr>
              <a:t>www.jesus</a:t>
            </a:r>
            <a:r>
              <a:rPr lang="en-US" dirty="0">
                <a:latin typeface="Arial" panose="020B0604020202020204" pitchFamily="34" charset="0"/>
                <a:cs typeface="Arial" panose="020B0604020202020204" pitchFamily="34" charset="0"/>
              </a:rPr>
              <a:t>-is-</a:t>
            </a:r>
            <a:r>
              <a:rPr lang="en-US" dirty="0" err="1">
                <a:latin typeface="Arial" panose="020B0604020202020204" pitchFamily="34" charset="0"/>
                <a:cs typeface="Arial" panose="020B0604020202020204" pitchFamily="34" charset="0"/>
              </a:rPr>
              <a:t>savior.com</a:t>
            </a:r>
            <a:r>
              <a:rPr lang="en-US" dirty="0">
                <a:latin typeface="Arial" panose="020B0604020202020204" pitchFamily="34" charset="0"/>
                <a:cs typeface="Arial" panose="020B0604020202020204" pitchFamily="34" charset="0"/>
              </a:rPr>
              <a:t>/Wolves/</a:t>
            </a:r>
            <a:r>
              <a:rPr lang="en-US" dirty="0" err="1">
                <a:latin typeface="Arial" panose="020B0604020202020204" pitchFamily="34" charset="0"/>
                <a:cs typeface="Arial" panose="020B0604020202020204" pitchFamily="34" charset="0"/>
              </a:rPr>
              <a:t>oprah-fool.htm</a:t>
            </a:r>
            <a:r>
              <a:rPr lang="en-US">
                <a:latin typeface="Arial" panose="020B0604020202020204" pitchFamily="34" charset="0"/>
                <a:cs typeface="Arial" panose="020B0604020202020204" pitchFamily="34" charset="0"/>
              </a:rPr>
              <a:t> where she denies Christ as the only way to God.</a:t>
            </a:r>
            <a:endParaRPr lang="en-US" dirty="0">
              <a:latin typeface="Arial" panose="020B0604020202020204" pitchFamily="34" charset="0"/>
              <a:cs typeface="Arial" panose="020B0604020202020204" pitchFamily="34" charset="0"/>
            </a:endParaRP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panose="020B0604020202020204" pitchFamily="34" charset="0"/>
                <a:cs typeface="Arial" panose="020B0604020202020204" pitchFamily="34" charset="0"/>
              </a:rPr>
              <a:t>Many false teachers claim to be Christians and then redefine it. The real issue is Jesus—the “elephant in the room” whom they rarely discuss—certainly not his death and resurrection and return!</a:t>
            </a:r>
          </a:p>
          <a:p>
            <a:r>
              <a:rPr lang="en-US" b="0" dirty="0">
                <a:latin typeface="Arial" panose="020B0604020202020204" pitchFamily="34" charset="0"/>
                <a:cs typeface="Arial" panose="020B0604020202020204" pitchFamily="34" charset="0"/>
              </a:rPr>
              <a:t>________</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Oprah Winfrey: ‘I Am a Christian’ </a:t>
            </a:r>
          </a:p>
          <a:p>
            <a:r>
              <a:rPr lang="en-US" dirty="0">
                <a:latin typeface="Arial" panose="020B0604020202020204" pitchFamily="34" charset="0"/>
                <a:cs typeface="Arial" panose="020B0604020202020204" pitchFamily="34" charset="0"/>
              </a:rPr>
              <a:t>2:20PM EDT 4/26/2012 </a:t>
            </a:r>
            <a:r>
              <a:rPr lang="en-US" dirty="0">
                <a:latin typeface="Arial" panose="020B0604020202020204" pitchFamily="34" charset="0"/>
                <a:cs typeface="Arial" panose="020B0604020202020204" pitchFamily="34" charset="0"/>
                <a:hlinkClick r:id="rId3"/>
              </a:rPr>
              <a:t>Jennifer LeClaire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www.charismanews.com</a:t>
            </a:r>
            <a:r>
              <a:rPr lang="en-US" dirty="0">
                <a:latin typeface="Arial" panose="020B0604020202020204" pitchFamily="34" charset="0"/>
                <a:cs typeface="Arial" panose="020B0604020202020204" pitchFamily="34" charset="0"/>
              </a:rPr>
              <a:t>/us/33290-oprah-winfrey-i-am-a-christian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Winfrey: Jesus Did Not Come To Die On The Cross</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www.curezone.com</a:t>
            </a:r>
            <a:r>
              <a:rPr lang="en-US" dirty="0">
                <a:latin typeface="Arial" panose="020B0604020202020204" pitchFamily="34" charset="0"/>
                <a:cs typeface="Arial" panose="020B0604020202020204" pitchFamily="34" charset="0"/>
              </a:rPr>
              <a:t>/forums/</a:t>
            </a:r>
            <a:r>
              <a:rPr lang="en-US" dirty="0" err="1">
                <a:latin typeface="Arial" panose="020B0604020202020204" pitchFamily="34" charset="0"/>
                <a:cs typeface="Arial" panose="020B0604020202020204" pitchFamily="34" charset="0"/>
              </a:rPr>
              <a:t>am.asp?i</a:t>
            </a:r>
            <a:r>
              <a:rPr lang="en-US"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4/22/26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4/22/26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4/22/26</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4/22/26</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4/22/26</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4/22/26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4/22/26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4/22/26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4/22/26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275751496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170045351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45985521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10989539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327678726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303396622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85210115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426629743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336186778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33762203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30411842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94255801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76685041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252819817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39483448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19438765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271349783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204732158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382383525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990753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231787528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95241063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2D21F476-66F2-DF44-987F-CB64FD8D42FF}" type="slidenum">
              <a:rPr lang="en-US"/>
              <a:pPr>
                <a:defRPr/>
              </a:pPr>
              <a:t>‹#›</a:t>
            </a:fld>
            <a:endParaRPr lang="en-US"/>
          </a:p>
        </p:txBody>
      </p:sp>
    </p:spTree>
    <p:extLst>
      <p:ext uri="{BB962C8B-B14F-4D97-AF65-F5344CB8AC3E}">
        <p14:creationId xmlns:p14="http://schemas.microsoft.com/office/powerpoint/2010/main" val="33791178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D799DE22-9CED-9B4A-A4B3-EBCA500361C0}" type="slidenum">
              <a:rPr lang="en-US"/>
              <a:pPr>
                <a:defRPr/>
              </a:pPr>
              <a:t>‹#›</a:t>
            </a:fld>
            <a:endParaRPr lang="en-US"/>
          </a:p>
        </p:txBody>
      </p:sp>
    </p:spTree>
    <p:extLst>
      <p:ext uri="{BB962C8B-B14F-4D97-AF65-F5344CB8AC3E}">
        <p14:creationId xmlns:p14="http://schemas.microsoft.com/office/powerpoint/2010/main" val="4206359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07F5930-FBDF-2149-861A-22A331B1845D}" type="slidenum">
              <a:rPr lang="en-US"/>
              <a:pPr>
                <a:defRPr/>
              </a:pPr>
              <a:t>‹#›</a:t>
            </a:fld>
            <a:endParaRPr lang="en-US"/>
          </a:p>
        </p:txBody>
      </p:sp>
    </p:spTree>
    <p:extLst>
      <p:ext uri="{BB962C8B-B14F-4D97-AF65-F5344CB8AC3E}">
        <p14:creationId xmlns:p14="http://schemas.microsoft.com/office/powerpoint/2010/main" val="6736831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9370E4B5-BA55-634B-958A-3044DB8F67E8}" type="slidenum">
              <a:rPr lang="en-US"/>
              <a:pPr>
                <a:defRPr/>
              </a:pPr>
              <a:t>‹#›</a:t>
            </a:fld>
            <a:endParaRPr lang="en-US"/>
          </a:p>
        </p:txBody>
      </p:sp>
    </p:spTree>
    <p:extLst>
      <p:ext uri="{BB962C8B-B14F-4D97-AF65-F5344CB8AC3E}">
        <p14:creationId xmlns:p14="http://schemas.microsoft.com/office/powerpoint/2010/main" val="37828376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E4321A1C-9A5D-7744-BED6-EB2653A745D8}" type="slidenum">
              <a:rPr lang="en-US"/>
              <a:pPr>
                <a:defRPr/>
              </a:pPr>
              <a:t>‹#›</a:t>
            </a:fld>
            <a:endParaRPr lang="en-US"/>
          </a:p>
        </p:txBody>
      </p:sp>
    </p:spTree>
    <p:extLst>
      <p:ext uri="{BB962C8B-B14F-4D97-AF65-F5344CB8AC3E}">
        <p14:creationId xmlns:p14="http://schemas.microsoft.com/office/powerpoint/2010/main" val="2346549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CC023111-8F00-EB48-80FF-DAE01DED566E}" type="slidenum">
              <a:rPr lang="en-US"/>
              <a:pPr>
                <a:defRPr/>
              </a:pPr>
              <a:t>‹#›</a:t>
            </a:fld>
            <a:endParaRPr lang="en-US"/>
          </a:p>
        </p:txBody>
      </p:sp>
    </p:spTree>
    <p:extLst>
      <p:ext uri="{BB962C8B-B14F-4D97-AF65-F5344CB8AC3E}">
        <p14:creationId xmlns:p14="http://schemas.microsoft.com/office/powerpoint/2010/main" val="219007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9DE9914-02D4-B54C-9A70-D740DF3E4433}" type="slidenum">
              <a:rPr lang="en-US"/>
              <a:pPr>
                <a:defRPr/>
              </a:pPr>
              <a:t>‹#›</a:t>
            </a:fld>
            <a:endParaRPr lang="en-US"/>
          </a:p>
        </p:txBody>
      </p:sp>
    </p:spTree>
    <p:extLst>
      <p:ext uri="{BB962C8B-B14F-4D97-AF65-F5344CB8AC3E}">
        <p14:creationId xmlns:p14="http://schemas.microsoft.com/office/powerpoint/2010/main" val="712293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921A4DE-3A71-6849-8D71-46DAB5789949}" type="slidenum">
              <a:rPr lang="en-US"/>
              <a:pPr>
                <a:defRPr/>
              </a:pPr>
              <a:t>‹#›</a:t>
            </a:fld>
            <a:endParaRPr lang="en-US"/>
          </a:p>
        </p:txBody>
      </p:sp>
    </p:spTree>
    <p:extLst>
      <p:ext uri="{BB962C8B-B14F-4D97-AF65-F5344CB8AC3E}">
        <p14:creationId xmlns:p14="http://schemas.microsoft.com/office/powerpoint/2010/main" val="16994727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199D650-6077-1346-9C59-CA5ED12D7E37}" type="slidenum">
              <a:rPr lang="en-US"/>
              <a:pPr>
                <a:defRPr/>
              </a:pPr>
              <a:t>‹#›</a:t>
            </a:fld>
            <a:endParaRPr lang="en-US"/>
          </a:p>
        </p:txBody>
      </p:sp>
    </p:spTree>
    <p:extLst>
      <p:ext uri="{BB962C8B-B14F-4D97-AF65-F5344CB8AC3E}">
        <p14:creationId xmlns:p14="http://schemas.microsoft.com/office/powerpoint/2010/main" val="42859389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68B989A-1651-274E-81D5-47ADEE2A2B4D}" type="slidenum">
              <a:rPr lang="en-US"/>
              <a:pPr>
                <a:defRPr/>
              </a:pPr>
              <a:t>‹#›</a:t>
            </a:fld>
            <a:endParaRPr lang="en-US"/>
          </a:p>
        </p:txBody>
      </p:sp>
    </p:spTree>
    <p:extLst>
      <p:ext uri="{BB962C8B-B14F-4D97-AF65-F5344CB8AC3E}">
        <p14:creationId xmlns:p14="http://schemas.microsoft.com/office/powerpoint/2010/main" val="31929266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5CD41C4-9953-D549-B8FB-D5410292267F}" type="slidenum">
              <a:rPr lang="en-US"/>
              <a:pPr>
                <a:defRPr/>
              </a:pPr>
              <a:t>‹#›</a:t>
            </a:fld>
            <a:endParaRPr lang="en-US"/>
          </a:p>
        </p:txBody>
      </p:sp>
    </p:spTree>
    <p:extLst>
      <p:ext uri="{BB962C8B-B14F-4D97-AF65-F5344CB8AC3E}">
        <p14:creationId xmlns:p14="http://schemas.microsoft.com/office/powerpoint/2010/main" val="3337460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71ED2ED-2136-214F-86A7-8274B5E8FAF4}" type="slidenum">
              <a:rPr lang="en-US"/>
              <a:pPr>
                <a:defRPr/>
              </a:pPr>
              <a:t>‹#›</a:t>
            </a:fld>
            <a:endParaRPr lang="en-US"/>
          </a:p>
        </p:txBody>
      </p:sp>
    </p:spTree>
    <p:extLst>
      <p:ext uri="{BB962C8B-B14F-4D97-AF65-F5344CB8AC3E}">
        <p14:creationId xmlns:p14="http://schemas.microsoft.com/office/powerpoint/2010/main" val="3794556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C9A5AC-4EE3-584D-8596-35CB6DE49E52}" type="slidenum">
              <a:rPr lang="en-US"/>
              <a:pPr>
                <a:defRPr/>
              </a:pPr>
              <a:t>‹#›</a:t>
            </a:fld>
            <a:endParaRPr lang="en-US"/>
          </a:p>
        </p:txBody>
      </p:sp>
    </p:spTree>
    <p:extLst>
      <p:ext uri="{BB962C8B-B14F-4D97-AF65-F5344CB8AC3E}">
        <p14:creationId xmlns:p14="http://schemas.microsoft.com/office/powerpoint/2010/main" val="28443117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E542C01-2D71-B844-A664-6DF4155B129B}" type="slidenum">
              <a:rPr lang="en-US"/>
              <a:pPr>
                <a:defRPr/>
              </a:pPr>
              <a:t>‹#›</a:t>
            </a:fld>
            <a:endParaRPr lang="en-US"/>
          </a:p>
        </p:txBody>
      </p:sp>
    </p:spTree>
    <p:extLst>
      <p:ext uri="{BB962C8B-B14F-4D97-AF65-F5344CB8AC3E}">
        <p14:creationId xmlns:p14="http://schemas.microsoft.com/office/powerpoint/2010/main" val="9911122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8CD0D5-F1F5-9942-8C7C-79F8442B3BF1}" type="slidenum">
              <a:rPr lang="en-US"/>
              <a:pPr>
                <a:defRPr/>
              </a:pPr>
              <a:t>‹#›</a:t>
            </a:fld>
            <a:endParaRPr lang="en-US"/>
          </a:p>
        </p:txBody>
      </p:sp>
    </p:spTree>
    <p:extLst>
      <p:ext uri="{BB962C8B-B14F-4D97-AF65-F5344CB8AC3E}">
        <p14:creationId xmlns:p14="http://schemas.microsoft.com/office/powerpoint/2010/main" val="37666770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2DAFDF-95AB-A943-8657-43C66E4E227B}" type="slidenum">
              <a:rPr lang="en-US"/>
              <a:pPr>
                <a:defRPr/>
              </a:pPr>
              <a:t>‹#›</a:t>
            </a:fld>
            <a:endParaRPr lang="en-US"/>
          </a:p>
        </p:txBody>
      </p:sp>
    </p:spTree>
    <p:extLst>
      <p:ext uri="{BB962C8B-B14F-4D97-AF65-F5344CB8AC3E}">
        <p14:creationId xmlns:p14="http://schemas.microsoft.com/office/powerpoint/2010/main" val="1774795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96BF229-A951-074A-BCC3-5A790CE2AEF5}" type="slidenum">
              <a:rPr lang="en-US"/>
              <a:pPr>
                <a:defRPr/>
              </a:pPr>
              <a:t>‹#›</a:t>
            </a:fld>
            <a:endParaRPr lang="en-US"/>
          </a:p>
        </p:txBody>
      </p:sp>
    </p:spTree>
    <p:extLst>
      <p:ext uri="{BB962C8B-B14F-4D97-AF65-F5344CB8AC3E}">
        <p14:creationId xmlns:p14="http://schemas.microsoft.com/office/powerpoint/2010/main" val="11698606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0177C3-DE6D-104C-9E13-1317B5E9B74A}" type="slidenum">
              <a:rPr lang="en-US"/>
              <a:pPr>
                <a:defRPr/>
              </a:pPr>
              <a:t>‹#›</a:t>
            </a:fld>
            <a:endParaRPr lang="en-US"/>
          </a:p>
        </p:txBody>
      </p:sp>
    </p:spTree>
    <p:extLst>
      <p:ext uri="{BB962C8B-B14F-4D97-AF65-F5344CB8AC3E}">
        <p14:creationId xmlns:p14="http://schemas.microsoft.com/office/powerpoint/2010/main" val="2002560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98A779-20BC-2C49-B46F-F58BE9CC8C99}" type="slidenum">
              <a:rPr lang="en-US"/>
              <a:pPr>
                <a:defRPr/>
              </a:pPr>
              <a:t>‹#›</a:t>
            </a:fld>
            <a:endParaRPr lang="en-US"/>
          </a:p>
        </p:txBody>
      </p:sp>
    </p:spTree>
    <p:extLst>
      <p:ext uri="{BB962C8B-B14F-4D97-AF65-F5344CB8AC3E}">
        <p14:creationId xmlns:p14="http://schemas.microsoft.com/office/powerpoint/2010/main" val="17280976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3154989-779F-C943-BF78-09DCCAA8D3A1}" type="slidenum">
              <a:rPr lang="en-US"/>
              <a:pPr>
                <a:defRPr/>
              </a:pPr>
              <a:t>‹#›</a:t>
            </a:fld>
            <a:endParaRPr lang="en-US"/>
          </a:p>
        </p:txBody>
      </p:sp>
    </p:spTree>
    <p:extLst>
      <p:ext uri="{BB962C8B-B14F-4D97-AF65-F5344CB8AC3E}">
        <p14:creationId xmlns:p14="http://schemas.microsoft.com/office/powerpoint/2010/main" val="681362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F62B970-E6F9-2F4F-AB9B-6E514D293E8D}" type="slidenum">
              <a:rPr lang="en-US"/>
              <a:pPr>
                <a:defRPr/>
              </a:pPr>
              <a:t>‹#›</a:t>
            </a:fld>
            <a:endParaRPr lang="en-US"/>
          </a:p>
        </p:txBody>
      </p:sp>
    </p:spTree>
    <p:extLst>
      <p:ext uri="{BB962C8B-B14F-4D97-AF65-F5344CB8AC3E}">
        <p14:creationId xmlns:p14="http://schemas.microsoft.com/office/powerpoint/2010/main" val="20214671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6332E1-B513-5048-A657-E8D9D465D4C3}" type="slidenum">
              <a:rPr lang="en-US"/>
              <a:pPr>
                <a:defRPr/>
              </a:pPr>
              <a:t>‹#›</a:t>
            </a:fld>
            <a:endParaRPr lang="en-US"/>
          </a:p>
        </p:txBody>
      </p:sp>
    </p:spTree>
    <p:extLst>
      <p:ext uri="{BB962C8B-B14F-4D97-AF65-F5344CB8AC3E}">
        <p14:creationId xmlns:p14="http://schemas.microsoft.com/office/powerpoint/2010/main" val="14195243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88628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37BDD-B327-ED4E-8D7C-945C89AF149F}" type="slidenum">
              <a:rPr lang="en-US"/>
              <a:pPr>
                <a:defRPr/>
              </a:pPr>
              <a:t>‹#›</a:t>
            </a:fld>
            <a:endParaRPr lang="en-US"/>
          </a:p>
        </p:txBody>
      </p:sp>
    </p:spTree>
    <p:extLst>
      <p:ext uri="{BB962C8B-B14F-4D97-AF65-F5344CB8AC3E}">
        <p14:creationId xmlns:p14="http://schemas.microsoft.com/office/powerpoint/2010/main" val="6072357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2431A-441D-5A4E-B1BD-C3D167E10DEE}" type="slidenum">
              <a:rPr lang="en-US"/>
              <a:pPr>
                <a:defRPr/>
              </a:pPr>
              <a:t>‹#›</a:t>
            </a:fld>
            <a:endParaRPr lang="en-US"/>
          </a:p>
        </p:txBody>
      </p:sp>
    </p:spTree>
    <p:extLst>
      <p:ext uri="{BB962C8B-B14F-4D97-AF65-F5344CB8AC3E}">
        <p14:creationId xmlns:p14="http://schemas.microsoft.com/office/powerpoint/2010/main" val="59162646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4FC5A4-C2DE-A94F-9D2C-6614809FFCEA}" type="slidenum">
              <a:rPr lang="en-US"/>
              <a:pPr>
                <a:defRPr/>
              </a:pPr>
              <a:t>‹#›</a:t>
            </a:fld>
            <a:endParaRPr lang="en-US"/>
          </a:p>
        </p:txBody>
      </p:sp>
    </p:spTree>
    <p:extLst>
      <p:ext uri="{BB962C8B-B14F-4D97-AF65-F5344CB8AC3E}">
        <p14:creationId xmlns:p14="http://schemas.microsoft.com/office/powerpoint/2010/main" val="24561697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D93F5-BFD2-7049-A847-8814EA7F1D40}" type="slidenum">
              <a:rPr lang="en-US"/>
              <a:pPr>
                <a:defRPr/>
              </a:pPr>
              <a:t>‹#›</a:t>
            </a:fld>
            <a:endParaRPr lang="en-US"/>
          </a:p>
        </p:txBody>
      </p:sp>
    </p:spTree>
    <p:extLst>
      <p:ext uri="{BB962C8B-B14F-4D97-AF65-F5344CB8AC3E}">
        <p14:creationId xmlns:p14="http://schemas.microsoft.com/office/powerpoint/2010/main" val="391830900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0EEFC-6E5F-6A4B-9764-6AF16C51E15B}" type="slidenum">
              <a:rPr lang="en-US"/>
              <a:pPr>
                <a:defRPr/>
              </a:pPr>
              <a:t>‹#›</a:t>
            </a:fld>
            <a:endParaRPr lang="en-US"/>
          </a:p>
        </p:txBody>
      </p:sp>
    </p:spTree>
    <p:extLst>
      <p:ext uri="{BB962C8B-B14F-4D97-AF65-F5344CB8AC3E}">
        <p14:creationId xmlns:p14="http://schemas.microsoft.com/office/powerpoint/2010/main" val="285248986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6722-ACEF-644F-9BF0-691F93A0EC78}" type="slidenum">
              <a:rPr lang="en-US"/>
              <a:pPr>
                <a:defRPr/>
              </a:pPr>
              <a:t>‹#›</a:t>
            </a:fld>
            <a:endParaRPr lang="en-US"/>
          </a:p>
        </p:txBody>
      </p:sp>
    </p:spTree>
    <p:extLst>
      <p:ext uri="{BB962C8B-B14F-4D97-AF65-F5344CB8AC3E}">
        <p14:creationId xmlns:p14="http://schemas.microsoft.com/office/powerpoint/2010/main" val="339611795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4263F8-5F0A-B243-A349-ACFFB9D1CA93}" type="slidenum">
              <a:rPr lang="en-US"/>
              <a:pPr>
                <a:defRPr/>
              </a:pPr>
              <a:t>‹#›</a:t>
            </a:fld>
            <a:endParaRPr lang="en-US"/>
          </a:p>
        </p:txBody>
      </p:sp>
    </p:spTree>
    <p:extLst>
      <p:ext uri="{BB962C8B-B14F-4D97-AF65-F5344CB8AC3E}">
        <p14:creationId xmlns:p14="http://schemas.microsoft.com/office/powerpoint/2010/main" val="82004521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3D9C0-F6D8-5948-A484-CFF7597DEBFE}" type="slidenum">
              <a:rPr lang="en-US"/>
              <a:pPr>
                <a:defRPr/>
              </a:pPr>
              <a:t>‹#›</a:t>
            </a:fld>
            <a:endParaRPr lang="en-US"/>
          </a:p>
        </p:txBody>
      </p:sp>
    </p:spTree>
    <p:extLst>
      <p:ext uri="{BB962C8B-B14F-4D97-AF65-F5344CB8AC3E}">
        <p14:creationId xmlns:p14="http://schemas.microsoft.com/office/powerpoint/2010/main" val="328902910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264A3-D849-2042-850D-E28F89FFDBA5}" type="slidenum">
              <a:rPr lang="en-US"/>
              <a:pPr>
                <a:defRPr/>
              </a:pPr>
              <a:t>‹#›</a:t>
            </a:fld>
            <a:endParaRPr lang="en-US"/>
          </a:p>
        </p:txBody>
      </p:sp>
    </p:spTree>
    <p:extLst>
      <p:ext uri="{BB962C8B-B14F-4D97-AF65-F5344CB8AC3E}">
        <p14:creationId xmlns:p14="http://schemas.microsoft.com/office/powerpoint/2010/main" val="386400662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FFBBA-8654-8E4A-AC7A-7E6D51EE4F86}" type="slidenum">
              <a:rPr lang="en-US"/>
              <a:pPr>
                <a:defRPr/>
              </a:pPr>
              <a:t>‹#›</a:t>
            </a:fld>
            <a:endParaRPr lang="en-US"/>
          </a:p>
        </p:txBody>
      </p:sp>
    </p:spTree>
    <p:extLst>
      <p:ext uri="{BB962C8B-B14F-4D97-AF65-F5344CB8AC3E}">
        <p14:creationId xmlns:p14="http://schemas.microsoft.com/office/powerpoint/2010/main" val="15652920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2E9BF-AF7F-EB49-AC9D-96CBFA6F82C4}" type="slidenum">
              <a:rPr lang="en-US"/>
              <a:pPr>
                <a:defRPr/>
              </a:pPr>
              <a:t>‹#›</a:t>
            </a:fld>
            <a:endParaRPr lang="en-US"/>
          </a:p>
        </p:txBody>
      </p:sp>
    </p:spTree>
    <p:extLst>
      <p:ext uri="{BB962C8B-B14F-4D97-AF65-F5344CB8AC3E}">
        <p14:creationId xmlns:p14="http://schemas.microsoft.com/office/powerpoint/2010/main" val="43050214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6902710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683963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7338307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25074651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1686379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3289963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36698838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653765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436334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527062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25202250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5C0CD90D-F739-2249-AFD2-B839922A3D03}"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370236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7949193F-19F6-724E-9030-6EE1C5320A4D}"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2486359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DA1D5286-CE11-3E41-AE0D-688B164EED2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19959697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659CE9F1-EC39-7B45-AC96-A58F7618407E}"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82518306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423B6DD7-835B-FF4E-8A27-CD2F26849EC4}"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6819469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B0A02118-CBAC-3944-BD79-435BF1DC185C}"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05636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0352925-88A5-DF4B-A942-6E198EDF8F9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987403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2A036CB-8897-8843-8543-067864576849}"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93343661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326A93D-3EBB-1B43-AC05-E3147CDAA49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0363793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9DEB803-542E-774C-BA5C-5B2DD2D46A7B}"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506544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F52CC84-33FF-424F-BBE4-A68722D3037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64331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AB6291C2-7E52-9649-90DA-8C1B8EE0B46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65750614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33649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48245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007825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22387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89980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34351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09147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82479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684393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9113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7283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734767D-21F3-C64E-A3EE-F92263538D25}"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0616024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ABC18E29-5D90-2C43-8924-301C55EBD1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75097677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6576A64-1EFC-8945-8375-BF7B8EC639A8}"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0385523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74B8115-B604-D143-B757-856862A7C207}"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12943815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FF4FD6D-8AEB-5747-96AC-08AA5DFD54F3}"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23583261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3BBCEDC-11E4-164B-A310-8A3999C7633E}"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6668667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D97420D-5FDD-9745-B264-B4410CA03A5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6945257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12FE4BE-E266-AD4B-BDDE-5BB6FD99CA8B}"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58661207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56BA966-C307-4B48-9F7F-99A36085EF76}"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40970586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15E4025-FCEF-C742-9028-1721B6199BD3}"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36925250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80318BB-A5DF-2B44-8086-084F29A681C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87953446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843DB7E-7FC7-7545-BCEB-EFBA89664858}"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3001650"/>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B98F37A6-482A-214F-947E-7D20BAAE6A56}" type="slidenum">
              <a:rPr lang="en-US"/>
              <a:pPr>
                <a:defRPr/>
              </a:pPr>
              <a:t>‹#›</a:t>
            </a:fld>
            <a:endParaRPr lang="en-US"/>
          </a:p>
        </p:txBody>
      </p:sp>
    </p:spTree>
    <p:extLst>
      <p:ext uri="{BB962C8B-B14F-4D97-AF65-F5344CB8AC3E}">
        <p14:creationId xmlns:p14="http://schemas.microsoft.com/office/powerpoint/2010/main" val="24781421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C05D4925-EE87-D74D-B2B5-35A66F66897C}" type="slidenum">
              <a:rPr lang="en-US"/>
              <a:pPr>
                <a:defRPr/>
              </a:pPr>
              <a:t>‹#›</a:t>
            </a:fld>
            <a:endParaRPr lang="en-US"/>
          </a:p>
        </p:txBody>
      </p:sp>
    </p:spTree>
    <p:extLst>
      <p:ext uri="{BB962C8B-B14F-4D97-AF65-F5344CB8AC3E}">
        <p14:creationId xmlns:p14="http://schemas.microsoft.com/office/powerpoint/2010/main" val="2894431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711983F7-B4AF-5F4D-9886-B84FEC5AC335}" type="slidenum">
              <a:rPr lang="en-US"/>
              <a:pPr>
                <a:defRPr/>
              </a:pPr>
              <a:t>‹#›</a:t>
            </a:fld>
            <a:endParaRPr lang="en-US"/>
          </a:p>
        </p:txBody>
      </p:sp>
    </p:spTree>
    <p:extLst>
      <p:ext uri="{BB962C8B-B14F-4D97-AF65-F5344CB8AC3E}">
        <p14:creationId xmlns:p14="http://schemas.microsoft.com/office/powerpoint/2010/main" val="263065281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8CC65DAE-E829-0C49-8B96-0AECFABC9974}" type="slidenum">
              <a:rPr lang="en-US"/>
              <a:pPr>
                <a:defRPr/>
              </a:pPr>
              <a:t>‹#›</a:t>
            </a:fld>
            <a:endParaRPr lang="en-US"/>
          </a:p>
        </p:txBody>
      </p:sp>
    </p:spTree>
    <p:extLst>
      <p:ext uri="{BB962C8B-B14F-4D97-AF65-F5344CB8AC3E}">
        <p14:creationId xmlns:p14="http://schemas.microsoft.com/office/powerpoint/2010/main" val="353446927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422E385C-5E91-894C-B20E-0CB26CEAB554}" type="slidenum">
              <a:rPr lang="en-US"/>
              <a:pPr>
                <a:defRPr/>
              </a:pPr>
              <a:t>‹#›</a:t>
            </a:fld>
            <a:endParaRPr lang="en-US"/>
          </a:p>
        </p:txBody>
      </p:sp>
    </p:spTree>
    <p:extLst>
      <p:ext uri="{BB962C8B-B14F-4D97-AF65-F5344CB8AC3E}">
        <p14:creationId xmlns:p14="http://schemas.microsoft.com/office/powerpoint/2010/main" val="41286523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BB361C1-D841-CD4C-B173-A6C11638C030}" type="slidenum">
              <a:rPr lang="en-GB"/>
              <a:pPr>
                <a:defRPr/>
              </a:pPr>
              <a:t>‹#›</a:t>
            </a:fld>
            <a:endParaRPr lang="en-GB"/>
          </a:p>
        </p:txBody>
      </p:sp>
    </p:spTree>
    <p:extLst>
      <p:ext uri="{BB962C8B-B14F-4D97-AF65-F5344CB8AC3E}">
        <p14:creationId xmlns:p14="http://schemas.microsoft.com/office/powerpoint/2010/main" val="5126949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97D05BDB-F422-0442-B07A-0A0844A07E3C}" type="slidenum">
              <a:rPr lang="en-US"/>
              <a:pPr>
                <a:defRPr/>
              </a:pPr>
              <a:t>‹#›</a:t>
            </a:fld>
            <a:endParaRPr lang="en-US"/>
          </a:p>
        </p:txBody>
      </p:sp>
    </p:spTree>
    <p:extLst>
      <p:ext uri="{BB962C8B-B14F-4D97-AF65-F5344CB8AC3E}">
        <p14:creationId xmlns:p14="http://schemas.microsoft.com/office/powerpoint/2010/main" val="297119015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E3CD5209-47F9-3E44-81A3-99DBD13602C2}" type="slidenum">
              <a:rPr lang="en-US"/>
              <a:pPr>
                <a:defRPr/>
              </a:pPr>
              <a:t>‹#›</a:t>
            </a:fld>
            <a:endParaRPr lang="en-US"/>
          </a:p>
        </p:txBody>
      </p:sp>
    </p:spTree>
    <p:extLst>
      <p:ext uri="{BB962C8B-B14F-4D97-AF65-F5344CB8AC3E}">
        <p14:creationId xmlns:p14="http://schemas.microsoft.com/office/powerpoint/2010/main" val="294365799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61CDB27E-2EE7-B04F-A82F-1350EEA8EDD3}" type="slidenum">
              <a:rPr lang="en-US"/>
              <a:pPr>
                <a:defRPr/>
              </a:pPr>
              <a:t>‹#›</a:t>
            </a:fld>
            <a:endParaRPr lang="en-US"/>
          </a:p>
        </p:txBody>
      </p:sp>
    </p:spTree>
    <p:extLst>
      <p:ext uri="{BB962C8B-B14F-4D97-AF65-F5344CB8AC3E}">
        <p14:creationId xmlns:p14="http://schemas.microsoft.com/office/powerpoint/2010/main" val="227560210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E71978D2-F390-E947-B53D-D7423B891AAA}" type="slidenum">
              <a:rPr lang="en-US"/>
              <a:pPr>
                <a:defRPr/>
              </a:pPr>
              <a:t>‹#›</a:t>
            </a:fld>
            <a:endParaRPr lang="en-US"/>
          </a:p>
        </p:txBody>
      </p:sp>
    </p:spTree>
    <p:extLst>
      <p:ext uri="{BB962C8B-B14F-4D97-AF65-F5344CB8AC3E}">
        <p14:creationId xmlns:p14="http://schemas.microsoft.com/office/powerpoint/2010/main" val="146413161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4B19A295-3FF2-A342-9DED-F51E90807E59}" type="slidenum">
              <a:rPr lang="en-US"/>
              <a:pPr>
                <a:defRPr/>
              </a:pPr>
              <a:t>‹#›</a:t>
            </a:fld>
            <a:endParaRPr lang="en-US"/>
          </a:p>
        </p:txBody>
      </p:sp>
    </p:spTree>
    <p:extLst>
      <p:ext uri="{BB962C8B-B14F-4D97-AF65-F5344CB8AC3E}">
        <p14:creationId xmlns:p14="http://schemas.microsoft.com/office/powerpoint/2010/main" val="427480687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5C1DB9E8-13F8-3A41-A308-699FA30EDDB1}" type="slidenum">
              <a:rPr lang="en-US"/>
              <a:pPr>
                <a:defRPr/>
              </a:pPr>
              <a:t>‹#›</a:t>
            </a:fld>
            <a:endParaRPr lang="en-US"/>
          </a:p>
        </p:txBody>
      </p:sp>
    </p:spTree>
    <p:extLst>
      <p:ext uri="{BB962C8B-B14F-4D97-AF65-F5344CB8AC3E}">
        <p14:creationId xmlns:p14="http://schemas.microsoft.com/office/powerpoint/2010/main" val="183284957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64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3279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18241153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79864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7187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4DFF3AD-95B0-BC48-93FF-EE1FEEBE3822}" type="slidenum">
              <a:rPr lang="en-US"/>
              <a:pPr>
                <a:defRPr/>
              </a:pPr>
              <a:t>‹#›</a:t>
            </a:fld>
            <a:endParaRPr lang="en-US"/>
          </a:p>
        </p:txBody>
      </p:sp>
    </p:spTree>
    <p:extLst>
      <p:ext uri="{BB962C8B-B14F-4D97-AF65-F5344CB8AC3E}">
        <p14:creationId xmlns:p14="http://schemas.microsoft.com/office/powerpoint/2010/main" val="807402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94204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72F0D48-619C-CC47-9850-0B999C0F159C}" type="slidenum">
              <a:rPr lang="en-US"/>
              <a:pPr>
                <a:defRPr/>
              </a:pPr>
              <a:t>‹#›</a:t>
            </a:fld>
            <a:endParaRPr lang="en-US"/>
          </a:p>
        </p:txBody>
      </p:sp>
    </p:spTree>
    <p:extLst>
      <p:ext uri="{BB962C8B-B14F-4D97-AF65-F5344CB8AC3E}">
        <p14:creationId xmlns:p14="http://schemas.microsoft.com/office/powerpoint/2010/main" val="8189808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1B02C1B-F1E4-7A43-A100-3B3501C1106C}" type="slidenum">
              <a:rPr lang="en-US"/>
              <a:pPr>
                <a:defRPr/>
              </a:pPr>
              <a:t>‹#›</a:t>
            </a:fld>
            <a:endParaRPr lang="en-US"/>
          </a:p>
        </p:txBody>
      </p:sp>
    </p:spTree>
    <p:extLst>
      <p:ext uri="{BB962C8B-B14F-4D97-AF65-F5344CB8AC3E}">
        <p14:creationId xmlns:p14="http://schemas.microsoft.com/office/powerpoint/2010/main" val="16828135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EC85A6A-88E2-1849-BF05-FA44D0CC897E}" type="slidenum">
              <a:rPr lang="en-US"/>
              <a:pPr>
                <a:defRPr/>
              </a:pPr>
              <a:t>‹#›</a:t>
            </a:fld>
            <a:endParaRPr lang="en-US"/>
          </a:p>
        </p:txBody>
      </p:sp>
    </p:spTree>
    <p:extLst>
      <p:ext uri="{BB962C8B-B14F-4D97-AF65-F5344CB8AC3E}">
        <p14:creationId xmlns:p14="http://schemas.microsoft.com/office/powerpoint/2010/main" val="6049326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A452A3E1-B37E-3D4E-98D7-FA436658EE4A}" type="slidenum">
              <a:rPr lang="en-US"/>
              <a:pPr>
                <a:defRPr/>
              </a:pPr>
              <a:t>‹#›</a:t>
            </a:fld>
            <a:endParaRPr lang="en-US"/>
          </a:p>
        </p:txBody>
      </p:sp>
    </p:spTree>
    <p:extLst>
      <p:ext uri="{BB962C8B-B14F-4D97-AF65-F5344CB8AC3E}">
        <p14:creationId xmlns:p14="http://schemas.microsoft.com/office/powerpoint/2010/main" val="15422979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D3905244-CA99-5243-BEB6-6E02A0C81C1F}" type="slidenum">
              <a:rPr lang="en-US"/>
              <a:pPr>
                <a:defRPr/>
              </a:pPr>
              <a:t>‹#›</a:t>
            </a:fld>
            <a:endParaRPr lang="en-US"/>
          </a:p>
        </p:txBody>
      </p:sp>
    </p:spTree>
    <p:extLst>
      <p:ext uri="{BB962C8B-B14F-4D97-AF65-F5344CB8AC3E}">
        <p14:creationId xmlns:p14="http://schemas.microsoft.com/office/powerpoint/2010/main" val="419625535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6C289429-64FB-474E-9456-9528A00A2B99}" type="slidenum">
              <a:rPr lang="en-US"/>
              <a:pPr>
                <a:defRPr/>
              </a:pPr>
              <a:t>‹#›</a:t>
            </a:fld>
            <a:endParaRPr lang="en-US"/>
          </a:p>
        </p:txBody>
      </p:sp>
    </p:spTree>
    <p:extLst>
      <p:ext uri="{BB962C8B-B14F-4D97-AF65-F5344CB8AC3E}">
        <p14:creationId xmlns:p14="http://schemas.microsoft.com/office/powerpoint/2010/main" val="34426587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690215D-2F07-4546-A38E-546F526B136E}" type="slidenum">
              <a:rPr lang="en-US"/>
              <a:pPr>
                <a:defRPr/>
              </a:pPr>
              <a:t>‹#›</a:t>
            </a:fld>
            <a:endParaRPr lang="en-US"/>
          </a:p>
        </p:txBody>
      </p:sp>
    </p:spTree>
    <p:extLst>
      <p:ext uri="{BB962C8B-B14F-4D97-AF65-F5344CB8AC3E}">
        <p14:creationId xmlns:p14="http://schemas.microsoft.com/office/powerpoint/2010/main" val="24584171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9740871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25457532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5063997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719210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1252054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B9A8714-996A-2742-84AA-210E77C45278}" type="slidenum">
              <a:rPr lang="en-US"/>
              <a:pPr>
                <a:defRPr/>
              </a:pPr>
              <a:t>‹#›</a:t>
            </a:fld>
            <a:endParaRPr lang="en-US"/>
          </a:p>
        </p:txBody>
      </p:sp>
    </p:spTree>
    <p:extLst>
      <p:ext uri="{BB962C8B-B14F-4D97-AF65-F5344CB8AC3E}">
        <p14:creationId xmlns:p14="http://schemas.microsoft.com/office/powerpoint/2010/main" val="9419208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41948491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41309268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33347931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27504085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30657681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24727603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22493598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24458478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26379099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114066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21BBB9E-8797-CF42-B3B7-74D0B6CC63CA}" type="slidenum">
              <a:rPr lang="en-US"/>
              <a:pPr>
                <a:defRPr/>
              </a:pPr>
              <a:t>‹#›</a:t>
            </a:fld>
            <a:endParaRPr lang="en-US"/>
          </a:p>
        </p:txBody>
      </p:sp>
    </p:spTree>
    <p:extLst>
      <p:ext uri="{BB962C8B-B14F-4D97-AF65-F5344CB8AC3E}">
        <p14:creationId xmlns:p14="http://schemas.microsoft.com/office/powerpoint/2010/main" val="302322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18819815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37280554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9243366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418719834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30724418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191408186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40559789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151058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CC8B882-55AF-5448-B086-3C0CAB8011DD}" type="slidenum">
              <a:rPr lang="en-US"/>
              <a:pPr>
                <a:defRPr/>
              </a:pPr>
              <a:t>‹#›</a:t>
            </a:fld>
            <a:endParaRPr lang="en-US"/>
          </a:p>
        </p:txBody>
      </p:sp>
    </p:spTree>
    <p:extLst>
      <p:ext uri="{BB962C8B-B14F-4D97-AF65-F5344CB8AC3E}">
        <p14:creationId xmlns:p14="http://schemas.microsoft.com/office/powerpoint/2010/main" val="15349030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A6CF4-BFE6-AF4F-9F42-EED9CD35C8F0}" type="slidenum">
              <a:rPr lang="en-US"/>
              <a:pPr>
                <a:defRPr/>
              </a:pPr>
              <a:t>‹#›</a:t>
            </a:fld>
            <a:endParaRPr lang="en-US"/>
          </a:p>
        </p:txBody>
      </p:sp>
    </p:spTree>
    <p:extLst>
      <p:ext uri="{BB962C8B-B14F-4D97-AF65-F5344CB8AC3E}">
        <p14:creationId xmlns:p14="http://schemas.microsoft.com/office/powerpoint/2010/main" val="624835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E53DF-BE68-9E40-BAC5-A66438EE0429}" type="slidenum">
              <a:rPr lang="en-US"/>
              <a:pPr>
                <a:defRPr/>
              </a:pPr>
              <a:t>‹#›</a:t>
            </a:fld>
            <a:endParaRPr lang="en-US"/>
          </a:p>
        </p:txBody>
      </p:sp>
    </p:spTree>
    <p:extLst>
      <p:ext uri="{BB962C8B-B14F-4D97-AF65-F5344CB8AC3E}">
        <p14:creationId xmlns:p14="http://schemas.microsoft.com/office/powerpoint/2010/main" val="416286701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EE4D7-37AB-A541-AF02-760A2536EA6D}" type="slidenum">
              <a:rPr lang="en-US"/>
              <a:pPr>
                <a:defRPr/>
              </a:pPr>
              <a:t>‹#›</a:t>
            </a:fld>
            <a:endParaRPr lang="en-US"/>
          </a:p>
        </p:txBody>
      </p:sp>
    </p:spTree>
    <p:extLst>
      <p:ext uri="{BB962C8B-B14F-4D97-AF65-F5344CB8AC3E}">
        <p14:creationId xmlns:p14="http://schemas.microsoft.com/office/powerpoint/2010/main" val="3679649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107D33-06C1-9346-AD37-42528A834F40}" type="slidenum">
              <a:rPr lang="en-US"/>
              <a:pPr>
                <a:defRPr/>
              </a:pPr>
              <a:t>‹#›</a:t>
            </a:fld>
            <a:endParaRPr lang="en-US"/>
          </a:p>
        </p:txBody>
      </p:sp>
    </p:spTree>
    <p:extLst>
      <p:ext uri="{BB962C8B-B14F-4D97-AF65-F5344CB8AC3E}">
        <p14:creationId xmlns:p14="http://schemas.microsoft.com/office/powerpoint/2010/main" val="5668315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09176-17DD-D347-A286-E82C2111C240}" type="slidenum">
              <a:rPr lang="en-US"/>
              <a:pPr>
                <a:defRPr/>
              </a:pPr>
              <a:t>‹#›</a:t>
            </a:fld>
            <a:endParaRPr lang="en-US"/>
          </a:p>
        </p:txBody>
      </p:sp>
    </p:spTree>
    <p:extLst>
      <p:ext uri="{BB962C8B-B14F-4D97-AF65-F5344CB8AC3E}">
        <p14:creationId xmlns:p14="http://schemas.microsoft.com/office/powerpoint/2010/main" val="27299297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15B18E-5E57-534C-B97C-4479C9E39402}" type="slidenum">
              <a:rPr lang="en-US"/>
              <a:pPr>
                <a:defRPr/>
              </a:pPr>
              <a:t>‹#›</a:t>
            </a:fld>
            <a:endParaRPr lang="en-US"/>
          </a:p>
        </p:txBody>
      </p:sp>
    </p:spTree>
    <p:extLst>
      <p:ext uri="{BB962C8B-B14F-4D97-AF65-F5344CB8AC3E}">
        <p14:creationId xmlns:p14="http://schemas.microsoft.com/office/powerpoint/2010/main" val="191051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24869106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5CC1BD-4FE6-D841-A331-6BFA718798D4}" type="slidenum">
              <a:rPr lang="en-US"/>
              <a:pPr>
                <a:defRPr/>
              </a:pPr>
              <a:t>‹#›</a:t>
            </a:fld>
            <a:endParaRPr lang="en-US"/>
          </a:p>
        </p:txBody>
      </p:sp>
    </p:spTree>
    <p:extLst>
      <p:ext uri="{BB962C8B-B14F-4D97-AF65-F5344CB8AC3E}">
        <p14:creationId xmlns:p14="http://schemas.microsoft.com/office/powerpoint/2010/main" val="6139900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A79FA2-7438-AF47-AD51-8AB3EF0E2853}" type="slidenum">
              <a:rPr lang="en-US"/>
              <a:pPr>
                <a:defRPr/>
              </a:pPr>
              <a:t>‹#›</a:t>
            </a:fld>
            <a:endParaRPr lang="en-US"/>
          </a:p>
        </p:txBody>
      </p:sp>
    </p:spTree>
    <p:extLst>
      <p:ext uri="{BB962C8B-B14F-4D97-AF65-F5344CB8AC3E}">
        <p14:creationId xmlns:p14="http://schemas.microsoft.com/office/powerpoint/2010/main" val="13582566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E0ABB-0E4B-5641-BEAC-794F6222C703}" type="slidenum">
              <a:rPr lang="en-US"/>
              <a:pPr>
                <a:defRPr/>
              </a:pPr>
              <a:t>‹#›</a:t>
            </a:fld>
            <a:endParaRPr lang="en-US"/>
          </a:p>
        </p:txBody>
      </p:sp>
    </p:spTree>
    <p:extLst>
      <p:ext uri="{BB962C8B-B14F-4D97-AF65-F5344CB8AC3E}">
        <p14:creationId xmlns:p14="http://schemas.microsoft.com/office/powerpoint/2010/main" val="38144968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E1D262-2989-7E46-B227-5CA855CB080C}" type="slidenum">
              <a:rPr lang="en-US"/>
              <a:pPr>
                <a:defRPr/>
              </a:pPr>
              <a:t>‹#›</a:t>
            </a:fld>
            <a:endParaRPr lang="en-US"/>
          </a:p>
        </p:txBody>
      </p:sp>
    </p:spTree>
    <p:extLst>
      <p:ext uri="{BB962C8B-B14F-4D97-AF65-F5344CB8AC3E}">
        <p14:creationId xmlns:p14="http://schemas.microsoft.com/office/powerpoint/2010/main" val="1530091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C8D6D-7BA0-1847-A585-A102BC7909D5}" type="slidenum">
              <a:rPr lang="en-US"/>
              <a:pPr>
                <a:defRPr/>
              </a:pPr>
              <a:t>‹#›</a:t>
            </a:fld>
            <a:endParaRPr lang="en-US"/>
          </a:p>
        </p:txBody>
      </p:sp>
    </p:spTree>
    <p:extLst>
      <p:ext uri="{BB962C8B-B14F-4D97-AF65-F5344CB8AC3E}">
        <p14:creationId xmlns:p14="http://schemas.microsoft.com/office/powerpoint/2010/main" val="22658036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4/22/26</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4/22/26</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4/22/26</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4/22/26</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4/22/26</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4/22/26</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4/22/26</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4/22/26</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4/22/26</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4/22/26</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4/22/26</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350475155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384296504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74103690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2129571598"/>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718809901"/>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341730227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1838162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1877990979"/>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395382093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403091883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62538287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362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3453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739707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212188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45698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674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826079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58678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592489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25436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6300650A-7852-F741-9327-F18326440C7F}" type="slidenum">
              <a:rPr lang="en-US"/>
              <a:pPr>
                <a:defRPr/>
              </a:pPr>
              <a:t>‹#›</a:t>
            </a:fld>
            <a:endParaRPr lang="en-US"/>
          </a:p>
        </p:txBody>
      </p:sp>
    </p:spTree>
    <p:extLst>
      <p:ext uri="{BB962C8B-B14F-4D97-AF65-F5344CB8AC3E}">
        <p14:creationId xmlns:p14="http://schemas.microsoft.com/office/powerpoint/2010/main" val="3626768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2300912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D34F538-2BDE-A240-99DA-A167D4D32287}" type="slidenum">
              <a:rPr lang="en-US"/>
              <a:pPr>
                <a:defRPr/>
              </a:pPr>
              <a:t>‹#›</a:t>
            </a:fld>
            <a:endParaRPr lang="en-US" sz="1400"/>
          </a:p>
        </p:txBody>
      </p:sp>
    </p:spTree>
    <p:extLst>
      <p:ext uri="{BB962C8B-B14F-4D97-AF65-F5344CB8AC3E}">
        <p14:creationId xmlns:p14="http://schemas.microsoft.com/office/powerpoint/2010/main" val="421529112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39C5A38-DEB2-F444-8C00-0CA8CE7B548E}" type="slidenum">
              <a:rPr lang="en-US"/>
              <a:pPr>
                <a:defRPr/>
              </a:pPr>
              <a:t>‹#›</a:t>
            </a:fld>
            <a:endParaRPr lang="en-US" sz="1400"/>
          </a:p>
        </p:txBody>
      </p:sp>
    </p:spTree>
    <p:extLst>
      <p:ext uri="{BB962C8B-B14F-4D97-AF65-F5344CB8AC3E}">
        <p14:creationId xmlns:p14="http://schemas.microsoft.com/office/powerpoint/2010/main" val="21248009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E9A1867-0BDC-F746-9CBB-BA4DBA494941}" type="slidenum">
              <a:rPr lang="en-US"/>
              <a:pPr>
                <a:defRPr/>
              </a:pPr>
              <a:t>‹#›</a:t>
            </a:fld>
            <a:endParaRPr lang="en-US" sz="1400"/>
          </a:p>
        </p:txBody>
      </p:sp>
    </p:spTree>
    <p:extLst>
      <p:ext uri="{BB962C8B-B14F-4D97-AF65-F5344CB8AC3E}">
        <p14:creationId xmlns:p14="http://schemas.microsoft.com/office/powerpoint/2010/main" val="5094684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81976CE-6A56-5645-AB0C-784ECE387CE6}" type="slidenum">
              <a:rPr lang="en-US"/>
              <a:pPr>
                <a:defRPr/>
              </a:pPr>
              <a:t>‹#›</a:t>
            </a:fld>
            <a:endParaRPr lang="en-US" sz="1400"/>
          </a:p>
        </p:txBody>
      </p:sp>
    </p:spTree>
    <p:extLst>
      <p:ext uri="{BB962C8B-B14F-4D97-AF65-F5344CB8AC3E}">
        <p14:creationId xmlns:p14="http://schemas.microsoft.com/office/powerpoint/2010/main" val="28736677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4C1DAD-F848-AC4D-B2CF-BFFADFC1A547}" type="slidenum">
              <a:rPr lang="en-US"/>
              <a:pPr>
                <a:defRPr/>
              </a:pPr>
              <a:t>‹#›</a:t>
            </a:fld>
            <a:endParaRPr lang="en-US" sz="1400"/>
          </a:p>
        </p:txBody>
      </p:sp>
    </p:spTree>
    <p:extLst>
      <p:ext uri="{BB962C8B-B14F-4D97-AF65-F5344CB8AC3E}">
        <p14:creationId xmlns:p14="http://schemas.microsoft.com/office/powerpoint/2010/main" val="7063606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07049E8-9BB0-1647-8094-74FAAF7B12E4}" type="slidenum">
              <a:rPr lang="en-US"/>
              <a:pPr>
                <a:defRPr/>
              </a:pPr>
              <a:t>‹#›</a:t>
            </a:fld>
            <a:endParaRPr lang="en-US" sz="1400"/>
          </a:p>
        </p:txBody>
      </p:sp>
    </p:spTree>
    <p:extLst>
      <p:ext uri="{BB962C8B-B14F-4D97-AF65-F5344CB8AC3E}">
        <p14:creationId xmlns:p14="http://schemas.microsoft.com/office/powerpoint/2010/main" val="2217722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126076-8D2F-1F44-A66F-11064277788C}" type="slidenum">
              <a:rPr lang="en-US"/>
              <a:pPr>
                <a:defRPr/>
              </a:pPr>
              <a:t>‹#›</a:t>
            </a:fld>
            <a:endParaRPr lang="en-US" sz="1400"/>
          </a:p>
        </p:txBody>
      </p:sp>
    </p:spTree>
    <p:extLst>
      <p:ext uri="{BB962C8B-B14F-4D97-AF65-F5344CB8AC3E}">
        <p14:creationId xmlns:p14="http://schemas.microsoft.com/office/powerpoint/2010/main" val="22615372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C14C28A-3F2F-C342-8F83-25EA3B21CDA0}" type="slidenum">
              <a:rPr lang="en-US"/>
              <a:pPr>
                <a:defRPr/>
              </a:pPr>
              <a:t>‹#›</a:t>
            </a:fld>
            <a:endParaRPr lang="en-US" sz="1400"/>
          </a:p>
        </p:txBody>
      </p:sp>
    </p:spTree>
    <p:extLst>
      <p:ext uri="{BB962C8B-B14F-4D97-AF65-F5344CB8AC3E}">
        <p14:creationId xmlns:p14="http://schemas.microsoft.com/office/powerpoint/2010/main" val="15829427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F7C377-5DD5-4246-9073-9224CC8E963E}" type="slidenum">
              <a:rPr lang="en-US"/>
              <a:pPr>
                <a:defRPr/>
              </a:pPr>
              <a:t>‹#›</a:t>
            </a:fld>
            <a:endParaRPr lang="en-US" sz="1400"/>
          </a:p>
        </p:txBody>
      </p:sp>
    </p:spTree>
    <p:extLst>
      <p:ext uri="{BB962C8B-B14F-4D97-AF65-F5344CB8AC3E}">
        <p14:creationId xmlns:p14="http://schemas.microsoft.com/office/powerpoint/2010/main" val="194116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B94183B-847F-1644-8162-7EBB3E286B08}" type="slidenum">
              <a:rPr lang="en-US"/>
              <a:pPr>
                <a:defRPr/>
              </a:pPr>
              <a:t>‹#›</a:t>
            </a:fld>
            <a:endParaRPr lang="en-US" sz="1400"/>
          </a:p>
        </p:txBody>
      </p:sp>
    </p:spTree>
    <p:extLst>
      <p:ext uri="{BB962C8B-B14F-4D97-AF65-F5344CB8AC3E}">
        <p14:creationId xmlns:p14="http://schemas.microsoft.com/office/powerpoint/2010/main" val="267303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473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6964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40150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09690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15477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24768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1164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2753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41253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4120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76822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83387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2964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3091984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927210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6342609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398573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14929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3169046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58211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3028196814"/>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5165084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721803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065970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927463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76808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520667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041206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1808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38095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4133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47612242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275578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07936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54328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953102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04980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77267032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8706420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6865765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09332358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758401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203444332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08650608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20646425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16002237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7543879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3797416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73394902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446999"/>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676732"/>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196227"/>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1054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5011023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834146"/>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425045"/>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65322"/>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281987"/>
      </p:ext>
    </p:extLst>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261051"/>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619187"/>
      </p:ext>
    </p:extLst>
  </p:cSld>
  <p:clrMapOvr>
    <a:masterClrMapping/>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091790"/>
      </p:ext>
    </p:extLst>
  </p:cSld>
  <p:clrMapOvr>
    <a:masterClrMapping/>
  </p:clrMapOvr>
  <p:transitio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910181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0788812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27089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337312226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422488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6488031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0785002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0845820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114025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0569907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6450877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4/22/26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1434864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22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7088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1894982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91235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83847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61127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624124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56865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978530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12282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2796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444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234853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949797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1746278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531698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553575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219618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4/22/26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60438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4/22/26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2021684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4/22/26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177390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4/22/26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4219422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4/22/26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690079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4/22/26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584577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4/22/26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2625326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4/22/26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3429868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4/22/26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3805307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4/22/26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2165531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4/22/26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54176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4209856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3CB2F65-7AF7-4742-A393-2516CEC6BDA8}" type="slidenum">
              <a:rPr lang="en-US"/>
              <a:pPr>
                <a:defRPr/>
              </a:pPr>
              <a:t>‹#›</a:t>
            </a:fld>
            <a:endParaRPr lang="en-US"/>
          </a:p>
        </p:txBody>
      </p:sp>
    </p:spTree>
    <p:extLst>
      <p:ext uri="{BB962C8B-B14F-4D97-AF65-F5344CB8AC3E}">
        <p14:creationId xmlns:p14="http://schemas.microsoft.com/office/powerpoint/2010/main" val="394123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26FA07EE-3810-204D-8813-6C3AAEBAE17B}" type="slidenum">
              <a:rPr lang="en-US"/>
              <a:pPr>
                <a:defRPr/>
              </a:pPr>
              <a:t>‹#›</a:t>
            </a:fld>
            <a:endParaRPr lang="en-US"/>
          </a:p>
        </p:txBody>
      </p:sp>
    </p:spTree>
    <p:extLst>
      <p:ext uri="{BB962C8B-B14F-4D97-AF65-F5344CB8AC3E}">
        <p14:creationId xmlns:p14="http://schemas.microsoft.com/office/powerpoint/2010/main" val="1449801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EDA49B5-7BDB-C947-A060-EFC45B223A70}" type="slidenum">
              <a:rPr lang="en-US"/>
              <a:pPr>
                <a:defRPr/>
              </a:pPr>
              <a:t>‹#›</a:t>
            </a:fld>
            <a:endParaRPr lang="en-US"/>
          </a:p>
        </p:txBody>
      </p:sp>
    </p:spTree>
    <p:extLst>
      <p:ext uri="{BB962C8B-B14F-4D97-AF65-F5344CB8AC3E}">
        <p14:creationId xmlns:p14="http://schemas.microsoft.com/office/powerpoint/2010/main" val="3316959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271EA60-6259-0147-8113-215544DB58EF}" type="slidenum">
              <a:rPr lang="en-US"/>
              <a:pPr>
                <a:defRPr/>
              </a:pPr>
              <a:t>‹#›</a:t>
            </a:fld>
            <a:endParaRPr lang="en-US"/>
          </a:p>
        </p:txBody>
      </p:sp>
    </p:spTree>
    <p:extLst>
      <p:ext uri="{BB962C8B-B14F-4D97-AF65-F5344CB8AC3E}">
        <p14:creationId xmlns:p14="http://schemas.microsoft.com/office/powerpoint/2010/main" val="937087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539FBEA-1D62-3A41-9075-F18577D38C39}" type="slidenum">
              <a:rPr lang="en-US"/>
              <a:pPr>
                <a:defRPr/>
              </a:pPr>
              <a:t>‹#›</a:t>
            </a:fld>
            <a:endParaRPr lang="en-US"/>
          </a:p>
        </p:txBody>
      </p:sp>
    </p:spTree>
    <p:extLst>
      <p:ext uri="{BB962C8B-B14F-4D97-AF65-F5344CB8AC3E}">
        <p14:creationId xmlns:p14="http://schemas.microsoft.com/office/powerpoint/2010/main" val="2511334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BE3D28-AC4C-344B-8D53-6635D8F05550}" type="slidenum">
              <a:rPr lang="en-US"/>
              <a:pPr>
                <a:defRPr/>
              </a:pPr>
              <a:t>‹#›</a:t>
            </a:fld>
            <a:endParaRPr lang="en-US"/>
          </a:p>
        </p:txBody>
      </p:sp>
    </p:spTree>
    <p:extLst>
      <p:ext uri="{BB962C8B-B14F-4D97-AF65-F5344CB8AC3E}">
        <p14:creationId xmlns:p14="http://schemas.microsoft.com/office/powerpoint/2010/main" val="2039262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CEBB20CE-0AF4-1E48-AA97-8AC81F81EE92}" type="slidenum">
              <a:rPr lang="en-US"/>
              <a:pPr>
                <a:defRPr/>
              </a:pPr>
              <a:t>‹#›</a:t>
            </a:fld>
            <a:endParaRPr lang="en-US"/>
          </a:p>
        </p:txBody>
      </p:sp>
    </p:spTree>
    <p:extLst>
      <p:ext uri="{BB962C8B-B14F-4D97-AF65-F5344CB8AC3E}">
        <p14:creationId xmlns:p14="http://schemas.microsoft.com/office/powerpoint/2010/main" val="862390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FA0B1325-28B8-D84B-8D94-13F349AF5D65}" type="slidenum">
              <a:rPr lang="en-US"/>
              <a:pPr>
                <a:defRPr/>
              </a:pPr>
              <a:t>‹#›</a:t>
            </a:fld>
            <a:endParaRPr lang="en-US"/>
          </a:p>
        </p:txBody>
      </p:sp>
    </p:spTree>
    <p:extLst>
      <p:ext uri="{BB962C8B-B14F-4D97-AF65-F5344CB8AC3E}">
        <p14:creationId xmlns:p14="http://schemas.microsoft.com/office/powerpoint/2010/main" val="10641651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5C0C8F-9B61-EA43-A7FF-AEA575690CB7}" type="slidenum">
              <a:rPr lang="en-US"/>
              <a:pPr>
                <a:defRPr/>
              </a:pPr>
              <a:t>‹#›</a:t>
            </a:fld>
            <a:endParaRPr lang="en-US"/>
          </a:p>
        </p:txBody>
      </p:sp>
    </p:spTree>
    <p:extLst>
      <p:ext uri="{BB962C8B-B14F-4D97-AF65-F5344CB8AC3E}">
        <p14:creationId xmlns:p14="http://schemas.microsoft.com/office/powerpoint/2010/main" val="126944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5A13EBED-0235-B749-A322-02CD7B59C546}" type="slidenum">
              <a:rPr lang="en-US"/>
              <a:pPr>
                <a:defRPr/>
              </a:pPr>
              <a:t>‹#›</a:t>
            </a:fld>
            <a:endParaRPr lang="en-US"/>
          </a:p>
        </p:txBody>
      </p:sp>
    </p:spTree>
    <p:extLst>
      <p:ext uri="{BB962C8B-B14F-4D97-AF65-F5344CB8AC3E}">
        <p14:creationId xmlns:p14="http://schemas.microsoft.com/office/powerpoint/2010/main" val="4201624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4670895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4/22/26</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33932401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2297908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21922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1809927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669549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075931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770940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14312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26016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784199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3374618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147303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2830977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4/22/26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4/22/26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4/22/26</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4/22/26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4/22/26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9.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20.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6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2.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3.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24.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5.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6.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7.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8.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9.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30.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5.jpe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34.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8.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5.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6.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0.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7.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theme" Target="../theme/theme41.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42.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3.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17.xml"/><Relationship Id="rId1" Type="http://schemas.openxmlformats.org/officeDocument/2006/relationships/slideLayout" Target="../slideLayouts/slideLayout41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2.jpe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5.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image" Target="../media/image3.jpe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theme" Target="../theme/theme46.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5.jpe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7.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image" Target="../media/image6.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slideLayout" Target="../slideLayouts/slideLayout462.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9.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50.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11.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51.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2.pn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52.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53.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54.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4/22/26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4/22/26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FB4E8B0F-CE89-DD45-8B35-520116E012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43" r:id="rId1"/>
    <p:sldLayoutId id="2147485644" r:id="rId2"/>
    <p:sldLayoutId id="2147485645" r:id="rId3"/>
    <p:sldLayoutId id="2147485646" r:id="rId4"/>
    <p:sldLayoutId id="2147485647" r:id="rId5"/>
    <p:sldLayoutId id="2147485648" r:id="rId6"/>
    <p:sldLayoutId id="2147485649" r:id="rId7"/>
    <p:sldLayoutId id="2147485650" r:id="rId8"/>
    <p:sldLayoutId id="2147485651" r:id="rId9"/>
    <p:sldLayoutId id="2147485652" r:id="rId10"/>
    <p:sldLayoutId id="21474856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a:defRPr/>
            </a:pPr>
            <a:fld id="{9D0BEB1D-05AC-264A-9AEA-D90780F74C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 id="2147485674" r:id="rId8"/>
    <p:sldLayoutId id="2147485675" r:id="rId9"/>
    <p:sldLayoutId id="2147485676" r:id="rId10"/>
    <p:sldLayoutId id="2147485677"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FB88AF7A-5686-2448-942B-36ADCA886B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78" r:id="rId1"/>
    <p:sldLayoutId id="2147485679" r:id="rId2"/>
    <p:sldLayoutId id="2147485680" r:id="rId3"/>
    <p:sldLayoutId id="2147485681" r:id="rId4"/>
    <p:sldLayoutId id="2147485682" r:id="rId5"/>
    <p:sldLayoutId id="2147485683" r:id="rId6"/>
    <p:sldLayoutId id="2147485684" r:id="rId7"/>
    <p:sldLayoutId id="2147485685" r:id="rId8"/>
    <p:sldLayoutId id="2147485686" r:id="rId9"/>
    <p:sldLayoutId id="2147485687" r:id="rId10"/>
    <p:sldLayoutId id="2147485688"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D641AB35-9EA1-214D-BA70-E7B440121B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4EBC290-C1DA-7F41-8F83-9C352AE3B9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pPr>
                <a:defRPr/>
              </a:pPr>
              <a:t>‹#›</a:t>
            </a:fld>
            <a:endParaRPr lang="en-US"/>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485701"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128"/>
                <a:cs typeface="ＭＳ Ｐゴシック" charset="-128"/>
              </a:defRPr>
            </a:lvl1pPr>
          </a:lstStyle>
          <a:p>
            <a:pPr>
              <a:defRPr/>
            </a:pPr>
            <a:fld id="{28F3ADA8-37FB-464C-9742-B321BEC545F4}" type="slidenum">
              <a:rPr lang="en-US"/>
              <a:pPr>
                <a:defRPr/>
              </a:pPr>
              <a:t>‹#›</a:t>
            </a:fld>
            <a:endParaRPr lang="en-US"/>
          </a:p>
        </p:txBody>
      </p:sp>
      <p:sp>
        <p:nvSpPr>
          <p:cNvPr id="2160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60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16072" name="Group 8"/>
          <p:cNvGrpSpPr>
            <a:grpSpLocks/>
          </p:cNvGrpSpPr>
          <p:nvPr/>
        </p:nvGrpSpPr>
        <p:grpSpPr bwMode="auto">
          <a:xfrm>
            <a:off x="228600" y="457200"/>
            <a:ext cx="1246188" cy="1371600"/>
            <a:chOff x="144" y="288"/>
            <a:chExt cx="785" cy="864"/>
          </a:xfrm>
        </p:grpSpPr>
        <p:sp>
          <p:nvSpPr>
            <p:cNvPr id="2160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160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 id="214748571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Tree>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B52CD97B-BD76-B24C-9274-C42A07D568BD}" type="slidenum">
              <a:rPr lang="en-US"/>
              <a:pPr>
                <a:defRPr/>
              </a:pPr>
              <a:t>‹#›</a:t>
            </a:fld>
            <a:endParaRPr lang="en-US"/>
          </a:p>
        </p:txBody>
      </p:sp>
      <p:sp>
        <p:nvSpPr>
          <p:cNvPr id="2426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26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42696" name="Group 8"/>
          <p:cNvGrpSpPr>
            <a:grpSpLocks/>
          </p:cNvGrpSpPr>
          <p:nvPr/>
        </p:nvGrpSpPr>
        <p:grpSpPr bwMode="auto">
          <a:xfrm>
            <a:off x="228600" y="457200"/>
            <a:ext cx="1246188" cy="1371600"/>
            <a:chOff x="144" y="288"/>
            <a:chExt cx="785" cy="864"/>
          </a:xfrm>
        </p:grpSpPr>
        <p:sp>
          <p:nvSpPr>
            <p:cNvPr id="2426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6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2427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25" r:id="rId1"/>
    <p:sldLayoutId id="2147485726" r:id="rId2"/>
    <p:sldLayoutId id="2147485727" r:id="rId3"/>
    <p:sldLayoutId id="2147485728" r:id="rId4"/>
    <p:sldLayoutId id="2147485729" r:id="rId5"/>
    <p:sldLayoutId id="2147485730" r:id="rId6"/>
    <p:sldLayoutId id="2147485731" r:id="rId7"/>
    <p:sldLayoutId id="2147485732" r:id="rId8"/>
    <p:sldLayoutId id="2147485733" r:id="rId9"/>
    <p:sldLayoutId id="2147485734" r:id="rId10"/>
    <p:sldLayoutId id="2147485735" r:id="rId11"/>
    <p:sldLayoutId id="214748573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128"/>
                <a:cs typeface="ＭＳ Ｐゴシック" charset="-128"/>
              </a:defRPr>
            </a:lvl1pPr>
          </a:lstStyle>
          <a:p>
            <a:pPr>
              <a:defRPr/>
            </a:pPr>
            <a:fld id="{3D7F91A5-698D-C441-A9D3-124AABBC5A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37" r:id="rId1"/>
    <p:sldLayoutId id="2147485738" r:id="rId2"/>
    <p:sldLayoutId id="2147485739" r:id="rId3"/>
    <p:sldLayoutId id="2147485740" r:id="rId4"/>
    <p:sldLayoutId id="2147485741" r:id="rId5"/>
    <p:sldLayoutId id="2147485742" r:id="rId6"/>
    <p:sldLayoutId id="2147485743" r:id="rId7"/>
    <p:sldLayoutId id="2147485744" r:id="rId8"/>
    <p:sldLayoutId id="2147485745" r:id="rId9"/>
    <p:sldLayoutId id="2147485746" r:id="rId10"/>
    <p:sldLayoutId id="214748574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4/22/26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pPr>
                <a:defRPr/>
              </a:pPr>
              <a:t>‹#›</a:t>
            </a:fld>
            <a:endParaRPr lang="en-US"/>
          </a:p>
        </p:txBody>
      </p:sp>
    </p:spTree>
    <p:extLst>
      <p:ext uri="{BB962C8B-B14F-4D97-AF65-F5344CB8AC3E}">
        <p14:creationId xmlns:p14="http://schemas.microsoft.com/office/powerpoint/2010/main" val="4082876470"/>
      </p:ext>
    </p:extLst>
  </p:cSld>
  <p:clrMap bg1="dk2" tx1="lt1" bg2="dk1" tx2="lt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pPr>
                <a:defRPr/>
              </a:pPr>
              <a:t>‹#›</a:t>
            </a:fld>
            <a:endParaRPr lang="en-US"/>
          </a:p>
        </p:txBody>
      </p:sp>
    </p:spTree>
    <p:extLst>
      <p:ext uri="{BB962C8B-B14F-4D97-AF65-F5344CB8AC3E}">
        <p14:creationId xmlns:p14="http://schemas.microsoft.com/office/powerpoint/2010/main" val="2997761195"/>
      </p:ext>
    </p:extLst>
  </p:cSld>
  <p:clrMap bg1="dk2" tx1="lt1" bg2="dk1" tx2="lt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 id="214748589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419B916-2D8E-3141-AADE-373A05E7A06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7EAD64F1-5E18-6949-8A53-4928D1BF01CC}" type="slidenum">
              <a:rPr lang="en-US"/>
              <a:pPr>
                <a:defRPr/>
              </a:pPr>
              <a:t>‹#›</a:t>
            </a:fld>
            <a:endParaRPr lang="en-US"/>
          </a:p>
        </p:txBody>
      </p:sp>
    </p:spTree>
    <p:extLst>
      <p:ext uri="{BB962C8B-B14F-4D97-AF65-F5344CB8AC3E}">
        <p14:creationId xmlns:p14="http://schemas.microsoft.com/office/powerpoint/2010/main" val="3904105116"/>
      </p:ext>
    </p:extLst>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4/22/26</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79360116"/>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defTabSz="914400" eaLnBrk="0" fontAlgn="base" hangingPunct="0">
              <a:spcBef>
                <a:spcPct val="0"/>
              </a:spcBef>
              <a:spcAft>
                <a:spcPct val="0"/>
              </a:spcAft>
              <a:defRPr/>
            </a:pPr>
            <a:fld id="{977D730E-3C25-984A-A481-7283FF0A8A2A}" type="slidenum">
              <a:rPr lang="en-US">
                <a:solidFill>
                  <a:srgbClr val="FFFFFF"/>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806502"/>
      </p:ext>
    </p:extLst>
  </p:cSld>
  <p:clrMap bg1="dk2" tx1="lt1" bg2="dk1" tx2="lt2" accent1="accent1" accent2="accent2" accent3="accent3" accent4="accent4" accent5="accent5" accent6="accent6" hlink="hlink" folHlink="folHlink"/>
  <p:sldLayoutIdLst>
    <p:sldLayoutId id="2147485973" r:id="rId1"/>
    <p:sldLayoutId id="2147485974" r:id="rId2"/>
    <p:sldLayoutId id="2147485975" r:id="rId3"/>
    <p:sldLayoutId id="2147485976" r:id="rId4"/>
    <p:sldLayoutId id="2147485977" r:id="rId5"/>
    <p:sldLayoutId id="2147485978" r:id="rId6"/>
    <p:sldLayoutId id="2147485979" r:id="rId7"/>
    <p:sldLayoutId id="2147485980" r:id="rId8"/>
    <p:sldLayoutId id="2147485981" r:id="rId9"/>
    <p:sldLayoutId id="2147485982"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6349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38DBF267-AA34-DC41-BE67-56449330354F}" type="slidenum">
              <a:rPr lang="en-US"/>
              <a:pPr>
                <a:defRPr/>
              </a:pPr>
              <a:t>‹#›</a:t>
            </a:fld>
            <a:endParaRPr lang="en-US" sz="1400"/>
          </a:p>
        </p:txBody>
      </p:sp>
      <p:sp>
        <p:nvSpPr>
          <p:cNvPr id="6350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931905"/>
      </p:ext>
    </p:extLst>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6198320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90588273"/>
      </p:ext>
    </p:extLst>
  </p:cSld>
  <p:clrMap bg1="lt1" tx1="dk1" bg2="lt2" tx2="dk2" accent1="accent1" accent2="accent2" accent3="accent3" accent4="accent4" accent5="accent5" accent6="accent6" hlink="hlink" folHlink="folHlink"/>
  <p:sldLayoutIdLst>
    <p:sldLayoutId id="2147486010" r:id="rId1"/>
    <p:sldLayoutId id="2147486011" r:id="rId2"/>
    <p:sldLayoutId id="2147486012" r:id="rId3"/>
    <p:sldLayoutId id="2147486013" r:id="rId4"/>
    <p:sldLayoutId id="2147486014" r:id="rId5"/>
    <p:sldLayoutId id="2147486015" r:id="rId6"/>
    <p:sldLayoutId id="2147486016" r:id="rId7"/>
    <p:sldLayoutId id="2147486017" r:id="rId8"/>
    <p:sldLayoutId id="2147486018" r:id="rId9"/>
    <p:sldLayoutId id="2147486019" r:id="rId10"/>
    <p:sldLayoutId id="214748602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96150747"/>
      </p:ext>
    </p:extLst>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516301886"/>
      </p:ext>
    </p:extLst>
  </p:cSld>
  <p:clrMap bg1="lt1" tx1="dk1" bg2="lt2" tx2="dk2" accent1="accent1" accent2="accent2" accent3="accent3" accent4="accent4" accent5="accent5" accent6="accent6" hlink="hlink" folHlink="folHlink"/>
  <p:sldLayoutIdLst>
    <p:sldLayoutId id="2147486034" r:id="rId1"/>
    <p:sldLayoutId id="2147486035" r:id="rId2"/>
    <p:sldLayoutId id="2147486036" r:id="rId3"/>
    <p:sldLayoutId id="2147486037" r:id="rId4"/>
    <p:sldLayoutId id="2147486038" r:id="rId5"/>
    <p:sldLayoutId id="2147486039" r:id="rId6"/>
    <p:sldLayoutId id="2147486040" r:id="rId7"/>
    <p:sldLayoutId id="2147486041" r:id="rId8"/>
    <p:sldLayoutId id="2147486042" r:id="rId9"/>
    <p:sldLayoutId id="2147486043" r:id="rId10"/>
    <p:sldLayoutId id="214748604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183704797"/>
      </p:ext>
    </p:extLst>
  </p:cSld>
  <p:clrMap bg1="lt1" tx1="dk1" bg2="lt2" tx2="dk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89052696"/>
      </p:ext>
    </p:extLst>
  </p:cSld>
  <p:clrMap bg1="lt1" tx1="dk1" bg2="lt2" tx2="dk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50055675"/>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68BD2FD7-4B84-C544-99DF-7A6C77D3FE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4/22/26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383.xml"/><Relationship Id="rId4" Type="http://schemas.openxmlformats.org/officeDocument/2006/relationships/image" Target="../media/image88.png"/></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01.xml"/><Relationship Id="rId1" Type="http://schemas.openxmlformats.org/officeDocument/2006/relationships/slideLayout" Target="../slideLayouts/slideLayout383.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2.xml"/><Relationship Id="rId1" Type="http://schemas.openxmlformats.org/officeDocument/2006/relationships/slideLayout" Target="../slideLayouts/slideLayout395.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3.xml"/><Relationship Id="rId1" Type="http://schemas.openxmlformats.org/officeDocument/2006/relationships/slideLayout" Target="../slideLayouts/slideLayout382.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382.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5.xml"/><Relationship Id="rId1" Type="http://schemas.openxmlformats.org/officeDocument/2006/relationships/slideLayout" Target="../slideLayouts/slideLayout38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6.xml"/><Relationship Id="rId1" Type="http://schemas.openxmlformats.org/officeDocument/2006/relationships/slideLayout" Target="../slideLayouts/slideLayout36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7.xml"/><Relationship Id="rId1" Type="http://schemas.openxmlformats.org/officeDocument/2006/relationships/slideLayout" Target="../slideLayouts/slideLayout369.xml"/></Relationships>
</file>

<file path=ppt/slides/_rels/slide11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0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69.xml"/></Relationships>
</file>

<file path=ppt/slides/_rels/slide1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1.xml"/><Relationship Id="rId1" Type="http://schemas.openxmlformats.org/officeDocument/2006/relationships/slideLayout" Target="../slideLayouts/slideLayout369.xml"/></Relationships>
</file>

<file path=ppt/slides/_rels/slide1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2.xml"/><Relationship Id="rId1" Type="http://schemas.openxmlformats.org/officeDocument/2006/relationships/slideLayout" Target="../slideLayouts/slideLayout369.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3.xml"/><Relationship Id="rId1" Type="http://schemas.openxmlformats.org/officeDocument/2006/relationships/slideLayout" Target="../slideLayouts/slideLayout36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69.xml"/></Relationships>
</file>

<file path=ppt/slides/_rels/slide1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4.xml"/><Relationship Id="rId1" Type="http://schemas.openxmlformats.org/officeDocument/2006/relationships/slideLayout" Target="../slideLayouts/slideLayout36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6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69.xml"/></Relationships>
</file>

<file path=ppt/slides/_rels/slide1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7.xml"/><Relationship Id="rId1" Type="http://schemas.openxmlformats.org/officeDocument/2006/relationships/slideLayout" Target="../slideLayouts/slideLayout36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8.xml"/><Relationship Id="rId1" Type="http://schemas.openxmlformats.org/officeDocument/2006/relationships/slideLayout" Target="../slideLayouts/slideLayout369.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9.xml"/><Relationship Id="rId1" Type="http://schemas.openxmlformats.org/officeDocument/2006/relationships/slideLayout" Target="../slideLayouts/slideLayout36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6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1.xml"/><Relationship Id="rId1" Type="http://schemas.openxmlformats.org/officeDocument/2006/relationships/slideLayout" Target="../slideLayouts/slideLayout369.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2.xml"/><Relationship Id="rId1" Type="http://schemas.openxmlformats.org/officeDocument/2006/relationships/slideLayout" Target="../slideLayouts/slideLayout36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6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2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0.xml"/></Relationships>
</file>

<file path=ppt/slides/_rels/slide1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7.xml"/><Relationship Id="rId1" Type="http://schemas.openxmlformats.org/officeDocument/2006/relationships/slideLayout" Target="../slideLayouts/slideLayout369.xml"/></Relationships>
</file>

<file path=ppt/slides/_rels/slide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8.xml"/><Relationship Id="rId1" Type="http://schemas.openxmlformats.org/officeDocument/2006/relationships/slideLayout" Target="../slideLayouts/slideLayout369.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1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9.xml"/><Relationship Id="rId1" Type="http://schemas.openxmlformats.org/officeDocument/2006/relationships/slideLayout" Target="../slideLayouts/slideLayout369.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0.xml"/><Relationship Id="rId1" Type="http://schemas.openxmlformats.org/officeDocument/2006/relationships/slideLayout" Target="../slideLayouts/slideLayout36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69.xml"/></Relationships>
</file>

<file path=ppt/slides/_rels/slide1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1.xml"/><Relationship Id="rId1" Type="http://schemas.openxmlformats.org/officeDocument/2006/relationships/slideLayout" Target="../slideLayouts/slideLayout369.xml"/></Relationships>
</file>

<file path=ppt/slides/_rels/slide1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2.xml"/><Relationship Id="rId1" Type="http://schemas.openxmlformats.org/officeDocument/2006/relationships/slideLayout" Target="../slideLayouts/slideLayout369.xml"/></Relationships>
</file>

<file path=ppt/slides/_rels/slide1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3.xml"/><Relationship Id="rId1" Type="http://schemas.openxmlformats.org/officeDocument/2006/relationships/slideLayout" Target="../slideLayouts/slideLayout36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69.xml"/></Relationships>
</file>

<file path=ppt/slides/_rels/slide1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5.xml"/><Relationship Id="rId1" Type="http://schemas.openxmlformats.org/officeDocument/2006/relationships/slideLayout" Target="../slideLayouts/slideLayout369.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89.xml"/><Relationship Id="rId1" Type="http://schemas.openxmlformats.org/officeDocument/2006/relationships/themeOverride" Target="../theme/themeOverride7.xml"/><Relationship Id="rId4" Type="http://schemas.openxmlformats.org/officeDocument/2006/relationships/image" Target="../media/image108.png"/></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7.xml"/><Relationship Id="rId1" Type="http://schemas.openxmlformats.org/officeDocument/2006/relationships/slideLayout" Target="../slideLayouts/slideLayout89.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8.xml"/><Relationship Id="rId1" Type="http://schemas.openxmlformats.org/officeDocument/2006/relationships/slideLayout" Target="../slideLayouts/slideLayout9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9.xml"/><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0.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69.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1.xml"/><Relationship Id="rId1" Type="http://schemas.openxmlformats.org/officeDocument/2006/relationships/slideLayout" Target="../slideLayouts/slideLayout1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2.xml"/><Relationship Id="rId1" Type="http://schemas.openxmlformats.org/officeDocument/2006/relationships/slideLayout" Target="../slideLayouts/slideLayout120.xml"/></Relationships>
</file>

<file path=ppt/slides/_rels/slide1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3.xml"/><Relationship Id="rId1" Type="http://schemas.openxmlformats.org/officeDocument/2006/relationships/slideLayout" Target="../slideLayouts/slideLayout433.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4.xml"/><Relationship Id="rId1" Type="http://schemas.openxmlformats.org/officeDocument/2006/relationships/slideLayout" Target="../slideLayouts/slideLayout43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2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7.xml"/><Relationship Id="rId1" Type="http://schemas.openxmlformats.org/officeDocument/2006/relationships/slideLayout" Target="../slideLayouts/slideLayout12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5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9.xml"/><Relationship Id="rId1" Type="http://schemas.openxmlformats.org/officeDocument/2006/relationships/slideLayout" Target="../slideLayouts/slideLayout120.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0.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69.xml"/></Relationships>
</file>

<file path=ppt/slides/_rels/slide16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1.xml"/><Relationship Id="rId1" Type="http://schemas.openxmlformats.org/officeDocument/2006/relationships/slideLayout" Target="../slideLayouts/slideLayout120.xml"/></Relationships>
</file>

<file path=ppt/slides/_rels/slide1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2.xml"/><Relationship Id="rId1" Type="http://schemas.openxmlformats.org/officeDocument/2006/relationships/slideLayout" Target="../slideLayouts/slideLayout120.xml"/></Relationships>
</file>

<file path=ppt/slides/_rels/slide1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3.xml"/><Relationship Id="rId1" Type="http://schemas.openxmlformats.org/officeDocument/2006/relationships/slideLayout" Target="../slideLayouts/slideLayout156.xml"/><Relationship Id="rId4" Type="http://schemas.openxmlformats.org/officeDocument/2006/relationships/image" Target="../media/image124.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4.xml"/><Relationship Id="rId1" Type="http://schemas.openxmlformats.org/officeDocument/2006/relationships/slideLayout" Target="../slideLayouts/slideLayout166.xml"/></Relationships>
</file>

<file path=ppt/slides/_rels/slide1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5.xml"/><Relationship Id="rId1" Type="http://schemas.openxmlformats.org/officeDocument/2006/relationships/slideLayout" Target="../slideLayouts/slideLayout150.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6.xml"/><Relationship Id="rId1" Type="http://schemas.openxmlformats.org/officeDocument/2006/relationships/slideLayout" Target="../slideLayouts/slideLayout17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7.xml"/><Relationship Id="rId1" Type="http://schemas.openxmlformats.org/officeDocument/2006/relationships/slideLayout" Target="../slideLayouts/slideLayout12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8.xml"/><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6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9.xml"/><Relationship Id="rId1" Type="http://schemas.openxmlformats.org/officeDocument/2006/relationships/slideLayout" Target="../slideLayouts/slideLayout17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0.xml"/><Relationship Id="rId1" Type="http://schemas.openxmlformats.org/officeDocument/2006/relationships/slideLayout" Target="../slideLayouts/slideLayout149.xml"/></Relationships>
</file>

<file path=ppt/slides/_rels/slide1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1.xml"/><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2.xml"/><Relationship Id="rId1" Type="http://schemas.openxmlformats.org/officeDocument/2006/relationships/slideLayout" Target="../slideLayouts/slideLayout120.xml"/></Relationships>
</file>

<file path=ppt/slides/_rels/slide1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3.xml"/><Relationship Id="rId1" Type="http://schemas.openxmlformats.org/officeDocument/2006/relationships/slideLayout" Target="../slideLayouts/slideLayout184.xml"/></Relationships>
</file>

<file path=ppt/slides/_rels/slide17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90.xml"/></Relationships>
</file>

<file path=ppt/slides/_rels/slide17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4.xml"/><Relationship Id="rId1" Type="http://schemas.openxmlformats.org/officeDocument/2006/relationships/slideLayout" Target="../slideLayouts/slideLayout201.xml"/><Relationship Id="rId4" Type="http://schemas.openxmlformats.org/officeDocument/2006/relationships/image" Target="../media/image135.jpeg"/></Relationships>
</file>

<file path=ppt/slides/_rels/slide17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0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5.xml"/><Relationship Id="rId1" Type="http://schemas.openxmlformats.org/officeDocument/2006/relationships/slideLayout" Target="../slideLayouts/slideLayout20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69.xml"/></Relationships>
</file>

<file path=ppt/slides/_rels/slide1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6.xml"/><Relationship Id="rId1" Type="http://schemas.openxmlformats.org/officeDocument/2006/relationships/slideLayout" Target="../slideLayouts/slideLayout21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227.xml"/><Relationship Id="rId4" Type="http://schemas.openxmlformats.org/officeDocument/2006/relationships/image" Target="../media/image141.png"/></Relationships>
</file>

<file path=ppt/slides/_rels/slide18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1.xml"/></Relationships>
</file>

<file path=ppt/slides/_rels/slide18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41.xml"/></Relationships>
</file>

<file path=ppt/slides/_rels/slide18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1.xml"/></Relationships>
</file>

<file path=ppt/slides/_rels/slide1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41.xml"/></Relationships>
</file>

<file path=ppt/slides/_rels/slide18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1.xml"/></Relationships>
</file>

<file path=ppt/slides/_rels/slide18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41.xml"/></Relationships>
</file>

<file path=ppt/slides/_rels/slide18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1.xml"/></Relationships>
</file>

<file path=ppt/slides/_rels/slide18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34.xml"/></Relationships>
</file>

<file path=ppt/slides/_rels/slide19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49.jpeg"/><Relationship Id="rId1" Type="http://schemas.openxmlformats.org/officeDocument/2006/relationships/slideLayout" Target="../slideLayouts/slideLayout13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49.jpeg"/><Relationship Id="rId1" Type="http://schemas.openxmlformats.org/officeDocument/2006/relationships/slideLayout" Target="../slideLayouts/slideLayout13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3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7.xml"/><Relationship Id="rId1" Type="http://schemas.openxmlformats.org/officeDocument/2006/relationships/slideLayout" Target="../slideLayouts/slideLayout201.xml"/></Relationships>
</file>

<file path=ppt/slides/_rels/slide19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8.xml"/><Relationship Id="rId1" Type="http://schemas.openxmlformats.org/officeDocument/2006/relationships/slideLayout" Target="../slideLayouts/slideLayout369.xml"/></Relationships>
</file>

<file path=ppt/slides/_rels/slide19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9.xml"/><Relationship Id="rId1" Type="http://schemas.openxmlformats.org/officeDocument/2006/relationships/slideLayout" Target="../slideLayouts/slideLayout36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0.xml"/><Relationship Id="rId1" Type="http://schemas.openxmlformats.org/officeDocument/2006/relationships/slideLayout" Target="../slideLayouts/slideLayout3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1.xml"/><Relationship Id="rId1" Type="http://schemas.openxmlformats.org/officeDocument/2006/relationships/slideLayout" Target="../slideLayouts/slideLayout45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2.xml"/><Relationship Id="rId1" Type="http://schemas.openxmlformats.org/officeDocument/2006/relationships/slideLayout" Target="../slideLayouts/slideLayout463.xml"/><Relationship Id="rId4" Type="http://schemas.openxmlformats.org/officeDocument/2006/relationships/image" Target="../media/image160.png"/></Relationships>
</file>

<file path=ppt/slides/_rels/slide2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3.xml"/><Relationship Id="rId1" Type="http://schemas.openxmlformats.org/officeDocument/2006/relationships/slideLayout" Target="../slideLayouts/slideLayout480.xml"/></Relationships>
</file>

<file path=ppt/slides/_rels/slide20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74.xml"/><Relationship Id="rId1" Type="http://schemas.openxmlformats.org/officeDocument/2006/relationships/slideLayout" Target="../slideLayouts/slideLayout485.xml"/><Relationship Id="rId4" Type="http://schemas.openxmlformats.org/officeDocument/2006/relationships/image" Target="../media/image163.png"/></Relationships>
</file>

<file path=ppt/slides/_rels/slide20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5.xml"/><Relationship Id="rId1" Type="http://schemas.openxmlformats.org/officeDocument/2006/relationships/slideLayout" Target="../slideLayouts/slideLayout485.xml"/><Relationship Id="rId4" Type="http://schemas.openxmlformats.org/officeDocument/2006/relationships/image" Target="../media/image165.png"/></Relationships>
</file>

<file path=ppt/slides/_rels/slide2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0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6.xml"/><Relationship Id="rId1" Type="http://schemas.openxmlformats.org/officeDocument/2006/relationships/slideLayout" Target="../slideLayouts/slideLayout369.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508.xml"/><Relationship Id="rId1" Type="http://schemas.openxmlformats.org/officeDocument/2006/relationships/themeOverride" Target="../theme/themeOverride8.xml"/><Relationship Id="rId4" Type="http://schemas.openxmlformats.org/officeDocument/2006/relationships/image" Target="../media/image169.png"/></Relationships>
</file>

<file path=ppt/slides/_rels/slide2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8.xml"/><Relationship Id="rId1" Type="http://schemas.openxmlformats.org/officeDocument/2006/relationships/slideLayout" Target="../slideLayouts/slideLayout451.xml"/></Relationships>
</file>

<file path=ppt/slides/_rels/slide20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9.xml"/><Relationship Id="rId1" Type="http://schemas.openxmlformats.org/officeDocument/2006/relationships/slideLayout" Target="../slideLayouts/slideLayout52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0.xml"/><Relationship Id="rId1" Type="http://schemas.openxmlformats.org/officeDocument/2006/relationships/slideLayout" Target="../slideLayouts/slideLayout524.xml"/></Relationships>
</file>

<file path=ppt/slides/_rels/slide2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1.xml"/><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2.xml"/><Relationship Id="rId1" Type="http://schemas.openxmlformats.org/officeDocument/2006/relationships/slideLayout" Target="../slideLayouts/slideLayout369.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89.xml"/></Relationships>
</file>

<file path=ppt/slides/_rels/slide2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4.xml"/><Relationship Id="rId1" Type="http://schemas.openxmlformats.org/officeDocument/2006/relationships/slideLayout" Target="../slideLayouts/slideLayout369.xml"/></Relationships>
</file>

<file path=ppt/slides/_rels/slide21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5.xml"/><Relationship Id="rId1" Type="http://schemas.openxmlformats.org/officeDocument/2006/relationships/slideLayout" Target="../slideLayouts/slideLayout2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21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6.xml"/><Relationship Id="rId1" Type="http://schemas.openxmlformats.org/officeDocument/2006/relationships/slideLayout" Target="../slideLayouts/slideLayout369.xml"/></Relationships>
</file>

<file path=ppt/slides/_rels/slide21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87.xml"/><Relationship Id="rId1" Type="http://schemas.openxmlformats.org/officeDocument/2006/relationships/slideLayout" Target="../slideLayouts/slideLayout369.xml"/></Relationships>
</file>

<file path=ppt/slides/_rels/slide2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8.xml"/><Relationship Id="rId1" Type="http://schemas.openxmlformats.org/officeDocument/2006/relationships/slideLayout" Target="../slideLayouts/slideLayout369.xml"/></Relationships>
</file>

<file path=ppt/slides/_rels/slide2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9.xml"/><Relationship Id="rId1" Type="http://schemas.openxmlformats.org/officeDocument/2006/relationships/slideLayout" Target="../slideLayouts/slideLayout36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0.xml"/><Relationship Id="rId1" Type="http://schemas.openxmlformats.org/officeDocument/2006/relationships/slideLayout" Target="../slideLayouts/slideLayout369.xml"/></Relationships>
</file>

<file path=ppt/slides/_rels/slide2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1.xml"/><Relationship Id="rId1" Type="http://schemas.openxmlformats.org/officeDocument/2006/relationships/slideLayout" Target="../slideLayouts/slideLayout369.xml"/></Relationships>
</file>

<file path=ppt/slides/_rels/slide2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2.xml"/><Relationship Id="rId1" Type="http://schemas.openxmlformats.org/officeDocument/2006/relationships/slideLayout" Target="../slideLayouts/slideLayout369.xml"/></Relationships>
</file>

<file path=ppt/slides/_rels/slide2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3.xml"/><Relationship Id="rId1" Type="http://schemas.openxmlformats.org/officeDocument/2006/relationships/slideLayout" Target="../slideLayouts/slideLayout369.xml"/></Relationships>
</file>

<file path=ppt/slides/_rels/slide2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2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5.xml"/><Relationship Id="rId1" Type="http://schemas.openxmlformats.org/officeDocument/2006/relationships/slideLayout" Target="../slideLayouts/slideLayout369.xml"/><Relationship Id="rId4" Type="http://schemas.openxmlformats.org/officeDocument/2006/relationships/image" Target="../media/image180.png"/></Relationships>
</file>

<file path=ppt/slides/_rels/slide2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6.xml"/><Relationship Id="rId1" Type="http://schemas.openxmlformats.org/officeDocument/2006/relationships/slideLayout" Target="../slideLayouts/slideLayout445.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2.xml"/></Relationships>
</file>

<file path=ppt/slides/_rels/slide22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8.xml"/><Relationship Id="rId1" Type="http://schemas.openxmlformats.org/officeDocument/2006/relationships/slideLayout" Target="../slideLayouts/slideLayout47.xml"/><Relationship Id="rId4" Type="http://schemas.openxmlformats.org/officeDocument/2006/relationships/image" Target="../media/image180.png"/></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33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336.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34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369.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369.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369.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69.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3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9.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69.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69.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369.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36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69.xml"/><Relationship Id="rId1" Type="http://schemas.openxmlformats.org/officeDocument/2006/relationships/themeOverride" Target="../theme/themeOverr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330.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330.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330.xml"/><Relationship Id="rId5" Type="http://schemas.openxmlformats.org/officeDocument/2006/relationships/image" Target="../media/image58.jpeg"/><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81.xml"/></Relationships>
</file>

<file path=ppt/slides/_rels/slide6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0.xml"/><Relationship Id="rId1" Type="http://schemas.openxmlformats.org/officeDocument/2006/relationships/slideLayout" Target="../slideLayouts/slideLayout369.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36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369.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36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36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6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8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60.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2.xml"/><Relationship Id="rId1" Type="http://schemas.openxmlformats.org/officeDocument/2006/relationships/slideLayout" Target="../slideLayouts/slideLayout369.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369.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369.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36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59.xml"/><Relationship Id="rId1" Type="http://schemas.openxmlformats.org/officeDocument/2006/relationships/themeOverride" Target="../theme/themeOverride3.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8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59.xml"/><Relationship Id="rId1" Type="http://schemas.openxmlformats.org/officeDocument/2006/relationships/themeOverride" Target="../theme/themeOverride4.xml"/><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59.xml"/><Relationship Id="rId1" Type="http://schemas.openxmlformats.org/officeDocument/2006/relationships/themeOverride" Target="../theme/themeOverride5.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52.xml"/><Relationship Id="rId1" Type="http://schemas.openxmlformats.org/officeDocument/2006/relationships/themeOverride" Target="../theme/themeOverride6.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369.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201.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369.xml"/></Relationships>
</file>

<file path=ppt/slides/_rels/slide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2.xml"/><Relationship Id="rId1" Type="http://schemas.openxmlformats.org/officeDocument/2006/relationships/slideLayout" Target="../slideLayouts/slideLayout369.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81.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369.xml"/></Relationships>
</file>

<file path=ppt/slides/_rels/slide9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90.xml"/><Relationship Id="rId1" Type="http://schemas.openxmlformats.org/officeDocument/2006/relationships/slideLayout" Target="../slideLayouts/slideLayout30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13.xml"/></Relationships>
</file>

<file path=ppt/slides/_rels/slide99.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400"/>
          <a:stretch/>
        </p:blipFill>
        <p:spPr>
          <a:xfrm>
            <a:off x="0" y="34530"/>
            <a:ext cx="9144000" cy="6350503"/>
          </a:xfrm>
          <a:prstGeom prst="rect">
            <a:avLst/>
          </a:prstGeom>
          <a:solidFill>
            <a:srgbClr val="FFFFFF"/>
          </a:solidFill>
        </p:spPr>
      </p:pic>
      <p:sp>
        <p:nvSpPr>
          <p:cNvPr id="5" name="Title 4"/>
          <p:cNvSpPr>
            <a:spLocks noGrp="1"/>
          </p:cNvSpPr>
          <p:nvPr>
            <p:ph type="title" idx="4294967295"/>
          </p:nvPr>
        </p:nvSpPr>
        <p:spPr>
          <a:xfrm>
            <a:off x="323528" y="34531"/>
            <a:ext cx="8060432" cy="1988840"/>
          </a:xfrm>
        </p:spPr>
        <p:txBody>
          <a:bodyPr anchor="ctr"/>
          <a:lstStyle/>
          <a:p>
            <a:r>
              <a:rPr lang="en-US" sz="11500" b="1" dirty="0">
                <a:solidFill>
                  <a:schemeClr val="bg1"/>
                </a:solidFill>
              </a:rPr>
              <a:t>1 John</a:t>
            </a:r>
          </a:p>
        </p:txBody>
      </p:sp>
      <p:sp>
        <p:nvSpPr>
          <p:cNvPr id="6" name="Title 4"/>
          <p:cNvSpPr txBox="1">
            <a:spLocks/>
          </p:cNvSpPr>
          <p:nvPr/>
        </p:nvSpPr>
        <p:spPr bwMode="auto">
          <a:xfrm>
            <a:off x="876400" y="1772816"/>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r>
              <a:rPr lang="en-US" sz="4800" b="1" i="1" dirty="0">
                <a:solidFill>
                  <a:srgbClr val="FFFFFF"/>
                </a:solidFill>
              </a:rPr>
              <a:t>Obedience in Love</a:t>
            </a:r>
          </a:p>
        </p:txBody>
      </p:sp>
      <p:sp>
        <p:nvSpPr>
          <p:cNvPr id="7" name="Rectangle 6">
            <a:extLst>
              <a:ext uri="{FF2B5EF4-FFF2-40B4-BE49-F238E27FC236}">
                <a16:creationId xmlns:a16="http://schemas.microsoft.com/office/drawing/2014/main" id="{97FCCD60-15CA-9C4E-A051-EBD7C2398A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1580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1 John – Summary Chart</a:t>
            </a:r>
          </a:p>
        </p:txBody>
      </p:sp>
      <p:sp>
        <p:nvSpPr>
          <p:cNvPr id="311299"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Obedience in Love Combats Early Gnosticism</a:t>
                </a:r>
                <a:endParaRPr lang="en-US" altLang="zh-CN" dirty="0">
                  <a:solidFill>
                    <a:srgbClr val="FFFFFF"/>
                  </a:solidFill>
                  <a:latin typeface="Arial" charset="0"/>
                  <a:ea typeface="宋体" charset="0"/>
                  <a:cs typeface="宋体"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ctr"/>
                <a:endParaRPr lang="en-US">
                  <a:solidFill>
                    <a:srgbClr val="003366"/>
                  </a:solidFill>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Necessity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Characteristics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Love</a:t>
                </a:r>
                <a:endParaRPr lang="en-US" altLang="zh-CN">
                  <a:solidFill>
                    <a:srgbClr val="FFFFFF"/>
                  </a:solidFill>
                  <a:latin typeface="Arial" charset="0"/>
                  <a:ea typeface="宋体" charset="0"/>
                  <a:cs typeface="宋体"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Benefits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Chapters 1–2</a:t>
                </a: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b="1">
                    <a:solidFill>
                      <a:srgbClr val="FFFFFF"/>
                    </a:solidFill>
                    <a:latin typeface="Arial Narrow" charset="0"/>
                    <a:ea typeface="宋体" charset="0"/>
                    <a:cs typeface="宋体" charset="0"/>
                  </a:rPr>
                  <a:t>Humanity of Christ</a:t>
                </a:r>
              </a:p>
              <a:p>
                <a:pPr algn="ctr" eaLnBrk="0" hangingPunct="0">
                  <a:lnSpc>
                    <a:spcPct val="80000"/>
                  </a:lnSpc>
                </a:pPr>
                <a:r>
                  <a:rPr lang="en-US" altLang="zh-CN" b="1">
                    <a:solidFill>
                      <a:srgbClr val="FFFFFF"/>
                    </a:solidFill>
                    <a:latin typeface="Arial Narrow" charset="0"/>
                    <a:ea typeface="宋体" charset="0"/>
                    <a:cs typeface="宋体" charset="0"/>
                  </a:rPr>
                  <a:t>Prerequisites to obedience</a:t>
                </a:r>
              </a:p>
              <a:p>
                <a:pPr algn="ctr" eaLnBrk="0" hangingPunct="0">
                  <a:lnSpc>
                    <a:spcPct val="80000"/>
                  </a:lnSpc>
                </a:pPr>
                <a:r>
                  <a:rPr lang="en-US" altLang="zh-CN" b="1">
                    <a:solidFill>
                      <a:srgbClr val="FFFFFF"/>
                    </a:solidFill>
                    <a:latin typeface="Arial Narrow" charset="0"/>
                    <a:ea typeface="宋体" charset="0"/>
                    <a:cs typeface="宋体" charset="0"/>
                  </a:rPr>
                  <a:t>Hindrances to obedience</a:t>
                </a: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70000"/>
                  </a:lnSpc>
                </a:pPr>
                <a:r>
                  <a:rPr lang="en-US" altLang="zh-CN" b="1">
                    <a:solidFill>
                      <a:srgbClr val="FFFFFF"/>
                    </a:solidFill>
                    <a:latin typeface="Arial Narrow" charset="0"/>
                    <a:ea typeface="宋体" charset="0"/>
                    <a:cs typeface="宋体" charset="0"/>
                  </a:rPr>
                  <a:t> </a:t>
                </a: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sin</a:t>
                </a:r>
              </a:p>
              <a:p>
                <a:pPr algn="ctr" eaLnBrk="0" hangingPunct="0">
                  <a:lnSpc>
                    <a:spcPct val="70000"/>
                  </a:lnSpc>
                </a:pP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hate believers</a:t>
                </a:r>
              </a:p>
              <a:p>
                <a:pPr algn="ctr" eaLnBrk="0" hangingPunct="0">
                  <a:lnSpc>
                    <a:spcPct val="70000"/>
                  </a:lnSpc>
                </a:pPr>
                <a:r>
                  <a:rPr lang="en-US" altLang="zh-CN" sz="2000" b="1">
                    <a:solidFill>
                      <a:srgbClr val="FFFFFF"/>
                    </a:solidFill>
                    <a:latin typeface="Arial Narrow" charset="0"/>
                    <a:ea typeface="宋体" charset="0"/>
                    <a:cs typeface="宋体" charset="0"/>
                  </a:rPr>
                  <a:t>Compassion</a:t>
                </a:r>
              </a:p>
              <a:p>
                <a:pPr algn="ctr" eaLnBrk="0" hangingPunct="0">
                  <a:lnSpc>
                    <a:spcPct val="70000"/>
                  </a:lnSpc>
                </a:pPr>
                <a:r>
                  <a:rPr lang="en-US" altLang="zh-CN" sz="2000" b="1">
                    <a:solidFill>
                      <a:srgbClr val="FFFFFF"/>
                    </a:solidFill>
                    <a:latin typeface="Arial Narrow" charset="0"/>
                    <a:ea typeface="宋体" charset="0"/>
                    <a:cs typeface="宋体" charset="0"/>
                  </a:rPr>
                  <a:t>Confidence before God</a:t>
                </a:r>
              </a:p>
              <a:p>
                <a:pPr algn="ctr" eaLnBrk="0" hangingPunct="0">
                  <a:lnSpc>
                    <a:spcPct val="70000"/>
                  </a:lnSpc>
                </a:pPr>
                <a:r>
                  <a:rPr lang="en-US" altLang="zh-CN" sz="2000" b="1">
                    <a:solidFill>
                      <a:srgbClr val="FFFFFF"/>
                    </a:solidFill>
                    <a:latin typeface="Arial Narrow" charset="0"/>
                    <a:ea typeface="宋体" charset="0"/>
                    <a:cs typeface="宋体" charset="0"/>
                  </a:rPr>
                  <a:t>Obey apostolic teaching</a:t>
                </a:r>
              </a:p>
              <a:p>
                <a:pPr algn="ctr" eaLnBrk="0" hangingPunct="0">
                  <a:lnSpc>
                    <a:spcPct val="70000"/>
                  </a:lnSpc>
                </a:pPr>
                <a:r>
                  <a:rPr lang="en-US" altLang="zh-CN" sz="2000" b="1">
                    <a:solidFill>
                      <a:srgbClr val="FFFFFF"/>
                    </a:solidFill>
                    <a:latin typeface="Arial Narrow" charset="0"/>
                    <a:ea typeface="宋体" charset="0"/>
                    <a:cs typeface="宋体" charset="0"/>
                  </a:rPr>
                  <a:t>Care for believers</a:t>
                </a:r>
              </a:p>
              <a:p>
                <a:pPr algn="ctr" eaLnBrk="0" hangingPunct="0">
                  <a:lnSpc>
                    <a:spcPct val="70000"/>
                  </a:lnSpc>
                </a:pPr>
                <a:r>
                  <a:rPr lang="en-US" altLang="zh-CN" sz="2000" b="1">
                    <a:solidFill>
                      <a:srgbClr val="FFFFFF"/>
                    </a:solidFill>
                    <a:latin typeface="Arial Narrow" charset="0"/>
                    <a:ea typeface="宋体" charset="0"/>
                    <a:cs typeface="宋体" charset="0"/>
                  </a:rPr>
                  <a:t>Obey God</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s commands</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sz="2200" b="1">
                    <a:solidFill>
                      <a:srgbClr val="FFFFFF"/>
                    </a:solidFill>
                    <a:latin typeface="Arial Narrow" charset="0"/>
                    <a:ea typeface="宋体" charset="0"/>
                    <a:cs typeface="宋体" charset="0"/>
                  </a:rPr>
                  <a:t>Victory over the world</a:t>
                </a:r>
              </a:p>
              <a:p>
                <a:pPr algn="ctr" eaLnBrk="0" hangingPunct="0">
                  <a:lnSpc>
                    <a:spcPct val="80000"/>
                  </a:lnSpc>
                </a:pPr>
                <a:r>
                  <a:rPr lang="en-US" altLang="zh-CN" sz="2200" b="1">
                    <a:solidFill>
                      <a:srgbClr val="FFFFFF"/>
                    </a:solidFill>
                    <a:latin typeface="Arial Narrow" charset="0"/>
                    <a:ea typeface="宋体" charset="0"/>
                    <a:cs typeface="宋体" charset="0"/>
                  </a:rPr>
                  <a:t>Assurance of salvation</a:t>
                </a:r>
              </a:p>
              <a:p>
                <a:pPr algn="ctr" eaLnBrk="0" hangingPunct="0">
                  <a:lnSpc>
                    <a:spcPct val="80000"/>
                  </a:lnSpc>
                </a:pPr>
                <a:r>
                  <a:rPr lang="en-US" altLang="zh-CN" sz="2200" b="1">
                    <a:solidFill>
                      <a:srgbClr val="FFFFFF"/>
                    </a:solidFill>
                    <a:latin typeface="Arial Narrow" charset="0"/>
                    <a:ea typeface="宋体" charset="0"/>
                    <a:cs typeface="宋体" charset="0"/>
                  </a:rPr>
                  <a:t>Guidance in prayer</a:t>
                </a:r>
              </a:p>
              <a:p>
                <a:pPr algn="ctr" eaLnBrk="0" hangingPunct="0">
                  <a:lnSpc>
                    <a:spcPct val="80000"/>
                  </a:lnSpc>
                </a:pPr>
                <a:r>
                  <a:rPr lang="en-US" altLang="zh-CN" sz="2200" b="1">
                    <a:solidFill>
                      <a:srgbClr val="FFFFFF"/>
                    </a:solidFill>
                    <a:latin typeface="Arial Narrow" charset="0"/>
                    <a:ea typeface="宋体" charset="0"/>
                    <a:cs typeface="宋体" charset="0"/>
                  </a:rPr>
                  <a:t>Freedom from sin</a:t>
                </a:r>
              </a:p>
              <a:p>
                <a:pPr algn="ctr" eaLnBrk="0" hangingPunct="0">
                  <a:lnSpc>
                    <a:spcPct val="80000"/>
                  </a:lnSpc>
                </a:pPr>
                <a:r>
                  <a:rPr lang="en-US" altLang="zh-CN" sz="2200" b="1">
                    <a:solidFill>
                      <a:srgbClr val="FFFFFF"/>
                    </a:solidFill>
                    <a:latin typeface="Arial Narrow" charset="0"/>
                    <a:ea typeface="宋体" charset="0"/>
                    <a:cs typeface="宋体" charset="0"/>
                  </a:rPr>
                  <a:t>Fidelity to God</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48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Ephesus to Asia Minor Churches</a:t>
                </a:r>
                <a:endParaRPr lang="en-US" altLang="zh-CN" dirty="0">
                  <a:solidFill>
                    <a:srgbClr val="FFFFFF"/>
                  </a:solidFill>
                  <a:latin typeface="Arial" charset="0"/>
                  <a:ea typeface="宋体" charset="0"/>
                  <a:cs typeface="宋体"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48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AD 85-95</a:t>
                </a:r>
                <a:endParaRPr lang="en-US" altLang="zh-CN">
                  <a:solidFill>
                    <a:srgbClr val="FFFFFF"/>
                  </a:solidFill>
                  <a:latin typeface="Arial" charset="0"/>
                  <a:ea typeface="宋体" charset="0"/>
                  <a:cs typeface="宋体"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003366"/>
                  </a:solidFill>
                </a:endParaRPr>
              </a:p>
            </p:txBody>
          </p:sp>
        </p:grpSp>
      </p:grpSp>
    </p:spTree>
    <p:extLst>
      <p:ext uri="{BB962C8B-B14F-4D97-AF65-F5344CB8AC3E}">
        <p14:creationId xmlns:p14="http://schemas.microsoft.com/office/powerpoint/2010/main" val="27043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Winfrey’s Influence</a:t>
            </a: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22 million viewers each day!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Named most influential celebrity two years in a row (2012-2013)</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256556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"All that is divine, my heart is open to you..."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"The universe is not interested in your struggles and your pain and your sorrow..."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"My heart is open to find the flow, the flow, the flow, the flow that is my life."</a:t>
            </a: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391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“I am not talking about religion. I am a Christian. That is my faith. I'm not asking you to be a Christian. If you want to be one I can show you how. But it is not required. I have respect for all faiths. All faiths. But what I'm talking about is not faith or religion. I'm talking about spirituality,” Winfrey said.</a:t>
            </a: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560563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One commented on her…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“Take a few moments and imagine a religion where Jesus did not come to die on the cross, where there is no heaven, no hell, no sin, no salvation, no doctrine, where all spiritual paths in the world are equally valid and where ‘god’ is in you and in everything else you see.</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That is the religion of Oprah Winfrey.</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It is also the New Age ‘one world religion’ that many other spiritual gurus throughout the world have been trying to bring to fruition.”</a:t>
            </a:r>
          </a:p>
        </p:txBody>
      </p:sp>
    </p:spTree>
    <p:extLst>
      <p:ext uri="{BB962C8B-B14F-4D97-AF65-F5344CB8AC3E}">
        <p14:creationId xmlns:p14="http://schemas.microsoft.com/office/powerpoint/2010/main" val="345819545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49186" name="Picture 6"/>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Rectangle 2"/>
          <p:cNvSpPr>
            <a:spLocks noGrp="1" noChangeArrowheads="1"/>
          </p:cNvSpPr>
          <p:nvPr>
            <p:ph type="title"/>
          </p:nvPr>
        </p:nvSpPr>
        <p:spPr>
          <a:xfrm>
            <a:off x="0" y="762000"/>
            <a:ext cx="9144000" cy="4724400"/>
          </a:xfrm>
          <a:effectLst>
            <a:outerShdw blurRad="63500" dist="107763" dir="13500000" algn="ctr" rotWithShape="0">
              <a:srgbClr val="000000">
                <a:alpha val="74998"/>
              </a:srgbClr>
            </a:outerShdw>
          </a:effectLst>
        </p:spPr>
        <p:txBody>
          <a:bodyPr/>
          <a:lstStyle/>
          <a:p>
            <a:pPr eaLnBrk="1" hangingPunct="1">
              <a:defRPr/>
            </a:pPr>
            <a:r>
              <a:rPr lang="en-US" sz="8800" b="1" i="1">
                <a:solidFill>
                  <a:schemeClr val="tx1"/>
                </a:solidFill>
                <a:latin typeface="Arial Black" charset="0"/>
                <a:ea typeface="ＭＳ Ｐゴシック" charset="0"/>
                <a:cs typeface="ＭＳ Ｐゴシック" charset="0"/>
              </a:rPr>
              <a:t>Debunking</a:t>
            </a:r>
            <a:br>
              <a:rPr lang="en-US" sz="8800" b="1" i="1">
                <a:solidFill>
                  <a:schemeClr val="tx1"/>
                </a:solidFill>
                <a:latin typeface="Arial Black" charset="0"/>
                <a:ea typeface="ＭＳ Ｐゴシック" charset="0"/>
                <a:cs typeface="ＭＳ Ｐゴシック" charset="0"/>
              </a:rPr>
            </a:br>
            <a:r>
              <a:rPr lang="en-US" sz="6600" b="1" i="1">
                <a:solidFill>
                  <a:schemeClr val="tx1"/>
                </a:solidFill>
                <a:latin typeface="Arial Black" charset="0"/>
                <a:ea typeface="ＭＳ Ｐゴシック" charset="0"/>
                <a:cs typeface="ＭＳ Ｐゴシック" charset="0"/>
              </a:rPr>
              <a:t>The Da Vinci Code</a:t>
            </a:r>
            <a:endParaRPr lang="en-US" b="1">
              <a:solidFill>
                <a:schemeClr val="tx1"/>
              </a:solidFill>
              <a:latin typeface="Arial Black" charset="0"/>
              <a:ea typeface="ＭＳ Ｐゴシック" charset="0"/>
              <a:cs typeface="ＭＳ Ｐゴシック" charset="0"/>
            </a:endParaRPr>
          </a:p>
        </p:txBody>
      </p:sp>
      <p:sp>
        <p:nvSpPr>
          <p:cNvPr id="349188" name="Text Box 3"/>
          <p:cNvSpPr txBox="1">
            <a:spLocks noChangeArrowheads="1"/>
          </p:cNvSpPr>
          <p:nvPr/>
        </p:nvSpPr>
        <p:spPr bwMode="auto">
          <a:xfrm>
            <a:off x="0" y="6165304"/>
            <a:ext cx="9144000" cy="769938"/>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26" charset="0"/>
                <a:ea typeface="ＭＳ Ｐゴシック" charset="0"/>
              </a:rPr>
              <a:t>A Seminar by Dr. Rick Griffith, Singapore Bible College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26" charset="0"/>
                <a:ea typeface="ＭＳ Ｐゴシック" charset="0"/>
              </a:rPr>
              <a:t>A free download at BibleStudyDownloads.org Theology link</a:t>
            </a:r>
            <a:endParaRPr kumimoji="0" lang="en-US" sz="2400" b="1" i="0" u="none" strike="noStrike" kern="1200" cap="none" spc="0" normalizeH="0" baseline="0" noProof="0" dirty="0">
              <a:ln>
                <a:noFill/>
              </a:ln>
              <a:solidFill>
                <a:srgbClr val="FFFFFF"/>
              </a:solidFill>
              <a:effectLst/>
              <a:uLnTx/>
              <a:uFillTx/>
              <a:latin typeface="26" charset="0"/>
              <a:ea typeface="ＭＳ Ｐゴシック" charset="0"/>
            </a:endParaRPr>
          </a:p>
        </p:txBody>
      </p:sp>
      <p:sp>
        <p:nvSpPr>
          <p:cNvPr id="34918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295a</a:t>
            </a:r>
          </a:p>
        </p:txBody>
      </p:sp>
    </p:spTree>
    <p:extLst>
      <p:ext uri="{BB962C8B-B14F-4D97-AF65-F5344CB8AC3E}">
        <p14:creationId xmlns:p14="http://schemas.microsoft.com/office/powerpoint/2010/main" val="13017234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en-US" sz="3600">
                <a:solidFill>
                  <a:schemeClr val="tx1"/>
                </a:solidFill>
                <a:latin typeface="Coolvetica" charset="0"/>
                <a:ea typeface="ＭＳ Ｐゴシック" charset="0"/>
                <a:cs typeface="ＭＳ Ｐゴシック" charset="0"/>
              </a:rPr>
              <a:t>44 Languages!</a:t>
            </a:r>
            <a:endParaRPr lang="en-US" sz="3600">
              <a:latin typeface="Arial" charset="0"/>
              <a:ea typeface="ＭＳ Ｐゴシック" charset="0"/>
              <a:cs typeface="ＭＳ Ｐゴシック"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295a</a:t>
            </a: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en-US" sz="5400">
                <a:solidFill>
                  <a:srgbClr val="CC3300"/>
                </a:solidFill>
                <a:latin typeface="Arial" charset="0"/>
                <a:ea typeface="ＭＳ Ｐゴシック" charset="0"/>
                <a:cs typeface="ＭＳ Ｐゴシック" charset="0"/>
              </a:rPr>
              <a:t>Who is Jesus Christ… really?</a:t>
            </a:r>
            <a:endParaRPr lang="en-US">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Only human</a:t>
            </a: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God-Man</a:t>
            </a:r>
          </a:p>
        </p:txBody>
      </p:sp>
      <p:sp>
        <p:nvSpPr>
          <p:cNvPr id="765959" name="Text Box 7"/>
          <p:cNvSpPr txBox="1">
            <a:spLocks noChangeArrowheads="1"/>
          </p:cNvSpPr>
          <p:nvPr/>
        </p:nvSpPr>
        <p:spPr bwMode="auto">
          <a:xfrm>
            <a:off x="533400" y="381000"/>
            <a:ext cx="1933575"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26" charset="0"/>
                <a:ea typeface="ＭＳ Ｐゴシック" charset="0"/>
              </a:rPr>
              <a:t>Brown:</a:t>
            </a:r>
          </a:p>
        </p:txBody>
      </p:sp>
      <p:sp>
        <p:nvSpPr>
          <p:cNvPr id="765960" name="Text Box 8"/>
          <p:cNvSpPr txBox="1">
            <a:spLocks noChangeArrowheads="1"/>
          </p:cNvSpPr>
          <p:nvPr/>
        </p:nvSpPr>
        <p:spPr bwMode="auto">
          <a:xfrm>
            <a:off x="4572000" y="381000"/>
            <a:ext cx="1595438"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26" charset="0"/>
                <a:ea typeface="ＭＳ Ｐゴシック" charset="0"/>
              </a:rPr>
              <a:t>Bible:</a:t>
            </a:r>
          </a:p>
        </p:txBody>
      </p:sp>
      <p:sp>
        <p:nvSpPr>
          <p:cNvPr id="35328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295a</a:t>
            </a:r>
          </a:p>
        </p:txBody>
      </p:sp>
    </p:spTree>
    <p:extLst>
      <p:ext uri="{BB962C8B-B14F-4D97-AF65-F5344CB8AC3E}">
        <p14:creationId xmlns:p14="http://schemas.microsoft.com/office/powerpoint/2010/main" val="478676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4"/>
          <p:cNvSpPr>
            <a:spLocks noGrp="1" noChangeArrowheads="1"/>
          </p:cNvSpPr>
          <p:nvPr>
            <p:ph type="ctrTitle"/>
          </p:nvPr>
        </p:nvSpPr>
        <p:spPr>
          <a:xfrm>
            <a:off x="2133600" y="171450"/>
            <a:ext cx="6934200" cy="1295400"/>
          </a:xfrm>
          <a:noFill/>
        </p:spPr>
        <p:txBody>
          <a:bodyPr/>
          <a:lstStyle/>
          <a:p>
            <a:pPr eaLnBrk="1" hangingPunct="1"/>
            <a:r>
              <a:rPr lang="en-US" sz="2800" i="1">
                <a:latin typeface="Arial Black" charset="0"/>
                <a:ea typeface="ＭＳ Ｐゴシック" charset="0"/>
                <a:cs typeface="ＭＳ Ｐゴシック" charset="0"/>
              </a:rPr>
              <a:t>Brown</a:t>
            </a:r>
            <a:r>
              <a:rPr lang="fr-FR" altLang="ja-JP" sz="2800" i="1">
                <a:latin typeface="Arial Black" charset="0"/>
                <a:ea typeface="ＭＳ Ｐゴシック" charset="0"/>
                <a:cs typeface="ＭＳ Ｐゴシック" charset="0"/>
              </a:rPr>
              <a:t>'</a:t>
            </a:r>
            <a:r>
              <a:rPr lang="en-US" altLang="ja-JP" sz="2800" i="1">
                <a:latin typeface="Arial Black" charset="0"/>
                <a:ea typeface="ＭＳ Ｐゴシック" charset="0"/>
                <a:cs typeface="ＭＳ Ｐゴシック" charset="0"/>
              </a:rPr>
              <a:t>s view of Jesus through "historian" Leigh Teabing…</a:t>
            </a:r>
            <a:endParaRPr lang="en-US" sz="3600">
              <a:latin typeface="Arial Black"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2089990" name="Rectangle 6"/>
          <p:cNvSpPr>
            <a:spLocks noChangeArrowheads="1"/>
          </p:cNvSpPr>
          <p:nvPr/>
        </p:nvSpPr>
        <p:spPr bwMode="auto">
          <a:xfrm>
            <a:off x="3429000" y="1619250"/>
            <a:ext cx="5715000" cy="5049838"/>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"My dear," </a:t>
            </a:r>
            <a:r>
              <a:rPr kumimoji="0" lang="en-US" sz="2400" b="0" i="0" u="none" strike="noStrike" kern="1200" cap="none" spc="0" normalizeH="0" baseline="0" noProof="0" dirty="0" err="1">
                <a:ln>
                  <a:noFill/>
                </a:ln>
                <a:solidFill>
                  <a:srgbClr val="FFFFFF"/>
                </a:solidFill>
                <a:effectLst/>
                <a:uLnTx/>
                <a:uFillTx/>
                <a:latin typeface="Arial Black" charset="0"/>
                <a:ea typeface="ＭＳ Ｐゴシック" charset="0"/>
              </a:rPr>
              <a:t>Teabing</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declared, "until [AD 325], Jesus was viewed by His followers as a mortal prophet... a great and powerful man, but a </a:t>
            </a:r>
            <a:r>
              <a:rPr kumimoji="0" lang="en-US" sz="2400" b="0" i="1" u="none" strike="noStrike" kern="1200" cap="none" spc="0" normalizeH="0" baseline="0" noProof="0" dirty="0">
                <a:ln>
                  <a:noFill/>
                </a:ln>
                <a:solidFill>
                  <a:srgbClr val="FFFFFF"/>
                </a:solidFill>
                <a:effectLst/>
                <a:uLnTx/>
                <a:uFillTx/>
                <a:latin typeface="Arial Black" charset="0"/>
                <a:ea typeface="ＭＳ Ｐゴシック" charset="0"/>
              </a:rPr>
              <a:t>man</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nonetheless. A mortal." </a:t>
            </a:r>
            <a:b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[Sophie:] "Not the Son of God?" </a:t>
            </a:r>
            <a:b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"Right," </a:t>
            </a:r>
            <a:r>
              <a:rPr kumimoji="0" lang="en-US" sz="2400" b="0" i="0" u="none" strike="noStrike" kern="1200" cap="none" spc="0" normalizeH="0" baseline="0" noProof="0" dirty="0" err="1">
                <a:ln>
                  <a:noFill/>
                </a:ln>
                <a:solidFill>
                  <a:srgbClr val="FFFFFF"/>
                </a:solidFill>
                <a:effectLst/>
                <a:uLnTx/>
                <a:uFillTx/>
                <a:latin typeface="Arial Black" charset="0"/>
                <a:ea typeface="ＭＳ Ｐゴシック" charset="0"/>
              </a:rPr>
              <a:t>Teabing</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said. "Jesus</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establishment as </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the Son of God</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was officially proposed and voted on by the Council of Nicaea."</a:t>
            </a:r>
            <a:endParaRPr kumimoji="0" lang="en-US" sz="1800" b="0" i="0" u="none" strike="noStrike" kern="1200" cap="none" spc="0" normalizeH="0" baseline="0" noProof="0" dirty="0">
              <a:ln>
                <a:noFill/>
              </a:ln>
              <a:solidFill>
                <a:srgbClr val="FFFFFF"/>
              </a:solidFill>
              <a:effectLst/>
              <a:uLnTx/>
              <a:uFillTx/>
              <a:latin typeface="Arial Black" charset="0"/>
              <a:ea typeface="ＭＳ Ｐゴシック" charset="0"/>
            </a:endParaRPr>
          </a:p>
        </p:txBody>
      </p:sp>
      <p:sp>
        <p:nvSpPr>
          <p:cNvPr id="355333" name="Text Box 7"/>
          <p:cNvSpPr txBox="1">
            <a:spLocks noChangeArrowheads="1"/>
          </p:cNvSpPr>
          <p:nvPr/>
        </p:nvSpPr>
        <p:spPr bwMode="auto">
          <a:xfrm>
            <a:off x="76200" y="63087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26" charset="0"/>
                <a:ea typeface="ＭＳ Ｐゴシック" charset="0"/>
              </a:rPr>
              <a:t>DVC, 197</a:t>
            </a:r>
          </a:p>
        </p:txBody>
      </p:sp>
      <p:sp>
        <p:nvSpPr>
          <p:cNvPr id="355334"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295d</a:t>
            </a:r>
          </a:p>
        </p:txBody>
      </p:sp>
    </p:spTree>
    <p:extLst>
      <p:ext uri="{BB962C8B-B14F-4D97-AF65-F5344CB8AC3E}">
        <p14:creationId xmlns:p14="http://schemas.microsoft.com/office/powerpoint/2010/main" val="4155299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105" charset="0"/>
                <a:ea typeface="ＭＳ Ｐゴシック" charset="0"/>
              </a:rPr>
              <a:t>"The Bible is a product of man, my dear. Not of God… [It] has evolved through countless translations, additions, and revisions. History has never had a definitive version of the book." </a:t>
            </a:r>
          </a:p>
        </p:txBody>
      </p:sp>
      <p:sp>
        <p:nvSpPr>
          <p:cNvPr id="357382"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26" charset="0"/>
                <a:ea typeface="ＭＳ Ｐゴシック" charset="0"/>
              </a:rPr>
              <a:t>DVC, 195</a:t>
            </a: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295f</a:t>
            </a: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en-US" altLang="ja-JP"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Saying that Dan Brown</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 book is about Christianity is like saying </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Finding </a:t>
            </a:r>
            <a:r>
              <a:rPr lang="en-US" sz="3200" b="1" dirty="0" err="1">
                <a:solidFill>
                  <a:schemeClr val="tx1"/>
                </a:solidFill>
                <a:latin typeface="Arial" charset="0"/>
                <a:ea typeface="ＭＳ Ｐゴシック" charset="0"/>
                <a:cs typeface="ＭＳ Ｐゴシック" charset="0"/>
              </a:rPr>
              <a:t>Nemo</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is about marine biology.</a:t>
            </a:r>
            <a:r>
              <a:rPr lang="en-US" altLang="ja-JP" sz="3200" b="1" dirty="0">
                <a:solidFill>
                  <a:schemeClr val="tx1"/>
                </a:solidFill>
                <a:latin typeface="Arial" charset="0"/>
                <a:ea typeface="ＭＳ Ｐゴシック" charset="0"/>
                <a:cs typeface="ＭＳ Ｐゴシック" charset="0"/>
              </a:rPr>
              <a:t>"</a:t>
            </a:r>
            <a:endParaRPr lang="en-US" dirty="0">
              <a:solidFill>
                <a:schemeClr val="tx1"/>
              </a:solidFill>
              <a:latin typeface="Times" charset="0"/>
              <a:ea typeface="ＭＳ Ｐゴシック" charset="0"/>
              <a:cs typeface="ＭＳ Ｐゴシック"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algn="r" eaLnBrk="1" hangingPunct="1">
              <a:defRPr/>
            </a:pPr>
            <a:r>
              <a:rPr lang="en-US" sz="1600" b="1">
                <a:latin typeface="Arial" pitchFamily="-105" charset="0"/>
                <a:ea typeface="+mn-ea"/>
                <a:cs typeface="+mn-cs"/>
              </a:rPr>
              <a:t>Kenneth Boa &amp; John Alan Turner, </a:t>
            </a:r>
            <a:r>
              <a:rPr lang="en-US" sz="1600" b="1" i="1">
                <a:latin typeface="Arial" pitchFamily="-105" charset="0"/>
                <a:ea typeface="+mn-ea"/>
                <a:cs typeface="+mn-cs"/>
              </a:rPr>
              <a:t>The Gospel According to the Da Vinci Code</a:t>
            </a:r>
          </a:p>
        </p:txBody>
      </p:sp>
      <p:sp>
        <p:nvSpPr>
          <p:cNvPr id="2391044" name="Text Box 4"/>
          <p:cNvSpPr txBox="1">
            <a:spLocks noChangeArrowheads="1"/>
          </p:cNvSpPr>
          <p:nvPr/>
        </p:nvSpPr>
        <p:spPr bwMode="auto">
          <a:xfrm>
            <a:off x="838200" y="2133600"/>
            <a:ext cx="7254875" cy="206216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We have just as much evidence to suggest that Jesus was married to Mary Magdalene as we have that clown fish talk.</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latin typeface="Arial" charset="0"/>
              </a:rPr>
              <a:t>Acrostic Bible – 1 John</a:t>
            </a: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lain"/>
            </a:pPr>
            <a:r>
              <a:rPr lang="en-US" b="1">
                <a:solidFill>
                  <a:srgbClr val="FFFF00"/>
                </a:solidFill>
                <a:latin typeface="Arail" charset="0"/>
                <a:cs typeface="Arail" charset="0"/>
              </a:rPr>
              <a:t>L</a:t>
            </a:r>
            <a:r>
              <a:rPr lang="en-US" b="1">
                <a:solidFill>
                  <a:srgbClr val="FFFFFF"/>
                </a:solidFill>
                <a:latin typeface="Arail" charset="0"/>
                <a:cs typeface="Arail" charset="0"/>
              </a:rPr>
              <a:t>iving in the Light</a:t>
            </a:r>
          </a:p>
          <a:p>
            <a:pPr eaLnBrk="1" hangingPunct="1">
              <a:buFontTx/>
              <a:buAutoNum type="arabicPlain"/>
            </a:pPr>
            <a:r>
              <a:rPr lang="en-US" b="1">
                <a:solidFill>
                  <a:srgbClr val="FFFF00"/>
                </a:solidFill>
                <a:latin typeface="Arail" charset="0"/>
                <a:cs typeface="Arail" charset="0"/>
              </a:rPr>
              <a:t>I</a:t>
            </a:r>
            <a:r>
              <a:rPr lang="en-US" b="1">
                <a:solidFill>
                  <a:srgbClr val="FFFFFF"/>
                </a:solidFill>
                <a:latin typeface="Arail" charset="0"/>
                <a:cs typeface="Arail" charset="0"/>
              </a:rPr>
              <a:t>mportance of our Advocate</a:t>
            </a:r>
          </a:p>
          <a:p>
            <a:pPr eaLnBrk="1" hangingPunct="1">
              <a:buFontTx/>
              <a:buAutoNum type="arabicPlain"/>
            </a:pPr>
            <a:r>
              <a:rPr lang="en-US" b="1">
                <a:solidFill>
                  <a:srgbClr val="FFFF00"/>
                </a:solidFill>
                <a:latin typeface="Arail" charset="0"/>
                <a:cs typeface="Arail" charset="0"/>
              </a:rPr>
              <a:t>G</a:t>
            </a:r>
            <a:r>
              <a:rPr lang="en-US" b="1">
                <a:solidFill>
                  <a:srgbClr val="FFFFFF"/>
                </a:solidFill>
                <a:latin typeface="Arail" charset="0"/>
                <a:cs typeface="Arail" charset="0"/>
              </a:rPr>
              <a:t>od</a:t>
            </a:r>
            <a:r>
              <a:rPr lang="fr-FR" altLang="ja-JP" b="1">
                <a:solidFill>
                  <a:srgbClr val="FFFFFF"/>
                </a:solidFill>
                <a:latin typeface="Arail" charset="0"/>
                <a:cs typeface="Arail" charset="0"/>
              </a:rPr>
              <a:t>'</a:t>
            </a:r>
            <a:r>
              <a:rPr lang="en-US" b="1">
                <a:solidFill>
                  <a:srgbClr val="FFFFFF"/>
                </a:solidFill>
                <a:latin typeface="Arail" charset="0"/>
                <a:cs typeface="Arail" charset="0"/>
              </a:rPr>
              <a:t>s children avoid sin</a:t>
            </a:r>
          </a:p>
          <a:p>
            <a:pPr eaLnBrk="1" hangingPunct="1">
              <a:buFontTx/>
              <a:buAutoNum type="arabicPlain"/>
            </a:pPr>
            <a:r>
              <a:rPr lang="en-US" b="1">
                <a:solidFill>
                  <a:srgbClr val="FFFF00"/>
                </a:solidFill>
                <a:latin typeface="Arail" charset="0"/>
                <a:cs typeface="Arail" charset="0"/>
              </a:rPr>
              <a:t>H</a:t>
            </a:r>
            <a:r>
              <a:rPr lang="en-US" b="1">
                <a:solidFill>
                  <a:srgbClr val="FFFFFF"/>
                </a:solidFill>
                <a:latin typeface="Arail" charset="0"/>
                <a:cs typeface="Arail" charset="0"/>
              </a:rPr>
              <a:t>ow Christians should love</a:t>
            </a:r>
          </a:p>
          <a:p>
            <a:pPr eaLnBrk="1" hangingPunct="1">
              <a:buFontTx/>
              <a:buAutoNum type="arabicPlain"/>
            </a:pPr>
            <a:r>
              <a:rPr lang="en-US" b="1">
                <a:solidFill>
                  <a:srgbClr val="FFFF00"/>
                </a:solidFill>
                <a:latin typeface="Arail" charset="0"/>
                <a:cs typeface="Arail" charset="0"/>
              </a:rPr>
              <a:t>T</a:t>
            </a:r>
            <a:r>
              <a:rPr lang="en-US" b="1">
                <a:solidFill>
                  <a:srgbClr val="FFFFFF"/>
                </a:solidFill>
                <a:latin typeface="Arail" charset="0"/>
                <a:cs typeface="Arail" charset="0"/>
              </a:rPr>
              <a:t>rue witness in believers</a:t>
            </a: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b="1" dirty="0">
                <a:solidFill>
                  <a:srgbClr val="000000"/>
                </a:solidFill>
                <a:latin typeface="Arail" charset="0"/>
                <a:cs typeface="Arail" charset="0"/>
              </a:rPr>
              <a:t>FIRST JOHN</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29737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044329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3</a:t>
            </a:r>
          </a:p>
        </p:txBody>
      </p:sp>
    </p:spTree>
    <p:extLst>
      <p:ext uri="{BB962C8B-B14F-4D97-AF65-F5344CB8AC3E}">
        <p14:creationId xmlns:p14="http://schemas.microsoft.com/office/powerpoint/2010/main" val="31989986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Don’t sin (3:1-10)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1821322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0"/>
            <a:ext cx="9144000" cy="39703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1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See what great love the Father has lavished on us, that we should be called children of God! And that is what we are! The reason the world does not know us is that it did not know him.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2 </a:t>
            </a:r>
            <a:r>
              <a:rPr kumimoji="0" lang="en-SG" sz="2800" b="1" i="0" u="none" strike="noStrike" kern="1200" cap="none" spc="0" normalizeH="0" baseline="0" noProof="0" dirty="0">
                <a:ln>
                  <a:noFill/>
                </a:ln>
                <a:solidFill>
                  <a:srgbClr val="0070C0"/>
                </a:solidFill>
                <a:effectLst/>
                <a:uLnTx/>
                <a:uFillTx/>
                <a:latin typeface="Arial" charset="0"/>
                <a:ea typeface="ＭＳ Ｐゴシック" charset="0"/>
                <a:cs typeface="+mn-cs"/>
              </a:rPr>
              <a:t>Dear friends, now we are children of God, and what we will be has not yet been made known. But we know that when Christ appears, we shall be like him, for we shall see him as he is.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3 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All who have this hope in him purify themselves, just as he is pure.</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40539E71-E0B8-D944-A810-B856BB135505}"/>
              </a:ext>
            </a:extLst>
          </p:cNvPr>
          <p:cNvSpPr/>
          <p:nvPr/>
        </p:nvSpPr>
        <p:spPr>
          <a:xfrm>
            <a:off x="2490529" y="5601359"/>
            <a:ext cx="3775393" cy="646331"/>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1 John 3:1-3 NIV</a:t>
            </a:r>
            <a:endParaRPr kumimoji="0" lang="th-TH"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ordia New" panose="020B0304020202020204" pitchFamily="34" charset="-34"/>
            </a:endParaRPr>
          </a:p>
        </p:txBody>
      </p:sp>
    </p:spTree>
    <p:extLst>
      <p:ext uri="{BB962C8B-B14F-4D97-AF65-F5344CB8AC3E}">
        <p14:creationId xmlns:p14="http://schemas.microsoft.com/office/powerpoint/2010/main" val="35752768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a:latin typeface="Arial" charset="0"/>
                <a:ea typeface="ＭＳ Ｐゴシック" charset="0"/>
              </a:rPr>
              <a:t>How much can a believer sin </a:t>
            </a:r>
            <a:br>
              <a:rPr lang="en-US" sz="4000" b="1">
                <a:latin typeface="Arial" charset="0"/>
                <a:ea typeface="ＭＳ Ｐゴシック" charset="0"/>
              </a:rPr>
            </a:br>
            <a:r>
              <a:rPr lang="en-US" sz="4000" b="1">
                <a:latin typeface="Arial" charset="0"/>
                <a:ea typeface="ＭＳ Ｐゴシック" charset="0"/>
              </a:rPr>
              <a:t>(1 John 3:4)?</a:t>
            </a: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NLT (cf. NIV)</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is breaking God’s law, for all sin is contrary to the law of God.”</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Absolute</a:t>
            </a: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NAU (cf. NET)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practices sin</a:t>
            </a:r>
            <a:r>
              <a:rPr lang="en-US" sz="2800" b="1" dirty="0">
                <a:effectLst>
                  <a:glow rad="292100">
                    <a:srgbClr val="000000"/>
                  </a:glow>
                </a:effectLst>
                <a:latin typeface="Arial" charset="0"/>
                <a:ea typeface="ＭＳ Ｐゴシック" charset="0"/>
                <a:cs typeface="ＭＳ Ｐゴシック" charset="0"/>
              </a:rPr>
              <a:t> also practices lawlessness; and sin is lawlessness.”</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Habitual</a:t>
            </a: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Both translations are possible in the Greek text. </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However, wouldn't it be lawless to sin even once? </a:t>
            </a:r>
          </a:p>
        </p:txBody>
      </p:sp>
    </p:spTree>
    <p:extLst>
      <p:ext uri="{BB962C8B-B14F-4D97-AF65-F5344CB8AC3E}">
        <p14:creationId xmlns:p14="http://schemas.microsoft.com/office/powerpoint/2010/main" val="2275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3:6)?</a:t>
            </a: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Anyone who continues to live in him will not sin. But anyone who </a:t>
            </a:r>
            <a:r>
              <a:rPr lang="en-US" sz="2800" b="1" dirty="0">
                <a:solidFill>
                  <a:srgbClr val="FFFF00"/>
                </a:solidFill>
                <a:effectLst>
                  <a:glow rad="292100">
                    <a:srgbClr val="000000"/>
                  </a:glow>
                </a:effectLst>
                <a:latin typeface="Arial" charset="0"/>
                <a:ea typeface="ＭＳ Ｐゴシック" charset="0"/>
                <a:cs typeface="ＭＳ Ｐゴシック" charset="0"/>
              </a:rPr>
              <a:t>keeps on sinning</a:t>
            </a:r>
            <a:r>
              <a:rPr lang="en-US" sz="2800" b="1" dirty="0">
                <a:effectLst>
                  <a:glow rad="292100">
                    <a:srgbClr val="000000"/>
                  </a:glow>
                </a:effectLst>
                <a:latin typeface="Arial" charset="0"/>
                <a:ea typeface="ＭＳ Ｐゴシック" charset="0"/>
                <a:cs typeface="ＭＳ Ｐゴシック" charset="0"/>
              </a:rPr>
              <a:t> does not know him or understand who he is</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"No one who abides in Him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no one who sins has seen Him or knows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20726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Each of the preceding four translations are inconsistent in rendering verses 4 and 6.</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How? In one place each is absolute but then each is habitual in another.</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BOTTOM LINE: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We sin when we follow Satan</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rather than God!</a:t>
            </a:r>
          </a:p>
        </p:txBody>
      </p:sp>
    </p:spTree>
    <p:extLst>
      <p:ext uri="{BB962C8B-B14F-4D97-AF65-F5344CB8AC3E}">
        <p14:creationId xmlns:p14="http://schemas.microsoft.com/office/powerpoint/2010/main" val="256589596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Don’t hate believers (3:11-15)</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8769620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1743347"/>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the message you have heard from the beginning: We should love one another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John 3:11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"DARKNESS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cannot drive out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DARKNESS</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Only light can do that.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cannot drive out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Only love can do that."</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 Martin Luther King, Jr.—</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en-US" sz="2800" b="1" i="1" dirty="0">
                <a:effectLst>
                  <a:glow rad="127000">
                    <a:schemeClr val="tx1"/>
                  </a:glow>
                </a:effectLst>
                <a:latin typeface="Arial" charset="0"/>
                <a:ea typeface="ＭＳ Ｐゴシック" charset="0"/>
                <a:cs typeface="ＭＳ Ｐゴシック" charset="0"/>
              </a:rPr>
              <a:t>Hatred of people is from Satan.</a:t>
            </a:r>
          </a:p>
        </p:txBody>
      </p:sp>
    </p:spTree>
    <p:extLst>
      <p:ext uri="{BB962C8B-B14F-4D97-AF65-F5344CB8AC3E}">
        <p14:creationId xmlns:p14="http://schemas.microsoft.com/office/powerpoint/2010/main" val="33432414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Obedient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Show compassion (3:16-20)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68806639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know what real love is because Jesus gave up his life for us. So we also ought to give up our lives for our brothers and sisters.  </a:t>
            </a:r>
            <a:r>
              <a:rPr lang="en-US" sz="3600" b="1" baseline="30000" dirty="0">
                <a:effectLst>
                  <a:glow rad="127000">
                    <a:schemeClr val="tx1"/>
                  </a:glow>
                </a:effectLst>
                <a:latin typeface="Arial" charset="0"/>
                <a:ea typeface="ＭＳ Ｐゴシック" charset="0"/>
                <a:cs typeface="ＭＳ Ｐゴシック" charset="0"/>
              </a:rPr>
              <a:t>17 </a:t>
            </a:r>
            <a:r>
              <a:rPr lang="en-US" sz="3600" b="1" dirty="0">
                <a:effectLst>
                  <a:glow rad="127000">
                    <a:schemeClr val="tx1"/>
                  </a:glow>
                </a:effectLst>
                <a:latin typeface="Arial" charset="0"/>
                <a:ea typeface="ＭＳ Ｐゴシック" charset="0"/>
                <a:cs typeface="ＭＳ Ｐゴシック" charset="0"/>
              </a:rPr>
              <a:t>If someone has enough money to live well and sees a brother or sister in need but shows no compassion—how can God’s love be in that person?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510000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let’s not merely say that we love each other; let us show the truth by our actions.  </a:t>
            </a:r>
            <a:r>
              <a:rPr lang="en-US" sz="3600" b="1" baseline="30000" dirty="0">
                <a:effectLst>
                  <a:glow rad="127000">
                    <a:schemeClr val="tx1"/>
                  </a:glow>
                </a:effectLst>
                <a:latin typeface="Arial" charset="0"/>
                <a:ea typeface="ＭＳ Ｐゴシック" charset="0"/>
                <a:cs typeface="ＭＳ Ｐゴシック" charset="0"/>
              </a:rPr>
              <a:t>19 </a:t>
            </a:r>
            <a:r>
              <a:rPr lang="en-US" sz="3600" b="1" dirty="0">
                <a:effectLst>
                  <a:glow rad="127000">
                    <a:schemeClr val="tx1"/>
                  </a:glow>
                </a:effectLst>
                <a:latin typeface="Arial" charset="0"/>
                <a:ea typeface="ＭＳ Ｐゴシック" charset="0"/>
                <a:cs typeface="ＭＳ Ｐゴシック" charset="0"/>
              </a:rPr>
              <a:t>Our actions will show that we belong to the truth, so we will be confident when we stand before God.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Even if we feel guilty, God is greater than our feelings, and he knows everything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3:18-20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4893645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Be confident before God (3:21-24)</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47278597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if we don’t feel guilty, we can come to God with bold confidence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7935181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we will receive from him whatever we ask because we obey him and do the things that please him"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3:22 NLT).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this is his commandment: We must believe in the name of his Son, Jesus Christ, and love one another, just as he commanded us.  </a:t>
            </a:r>
            <a:r>
              <a:rPr lang="en-US" sz="3600" b="1" baseline="30000" dirty="0">
                <a:effectLst>
                  <a:glow rad="127000">
                    <a:schemeClr val="tx1"/>
                  </a:glow>
                </a:effectLst>
                <a:latin typeface="Arial" charset="0"/>
                <a:ea typeface="ＭＳ Ｐゴシック" charset="0"/>
                <a:cs typeface="ＭＳ Ｐゴシック" charset="0"/>
              </a:rPr>
              <a:t>24 </a:t>
            </a:r>
            <a:r>
              <a:rPr lang="en-US" sz="3600" b="1" dirty="0">
                <a:effectLst>
                  <a:glow rad="127000">
                    <a:schemeClr val="tx1"/>
                  </a:glow>
                </a:effectLst>
                <a:latin typeface="Arial" charset="0"/>
                <a:ea typeface="ＭＳ Ｐゴシック" charset="0"/>
                <a:cs typeface="ＭＳ Ｐゴシック" charset="0"/>
              </a:rPr>
              <a:t>Those who obey God’s commandments remain in fellowship with him, and he with them. And we know he lives in us because the Spirit he gave us lives in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473851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4</a:t>
            </a:r>
          </a:p>
        </p:txBody>
      </p:sp>
    </p:spTree>
    <p:extLst>
      <p:ext uri="{BB962C8B-B14F-4D97-AF65-F5344CB8AC3E}">
        <p14:creationId xmlns:p14="http://schemas.microsoft.com/office/powerpoint/2010/main" val="16250527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apostolic teaching (4:1-6)</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6231191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011" y="5589240"/>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Test the spirits (4:1)</a:t>
            </a:r>
          </a:p>
        </p:txBody>
      </p:sp>
    </p:spTree>
    <p:extLst>
      <p:ext uri="{BB962C8B-B14F-4D97-AF65-F5344CB8AC3E}">
        <p14:creationId xmlns:p14="http://schemas.microsoft.com/office/powerpoint/2010/main" val="15569611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7190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63137" y="363443"/>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Dear friends, do not believe everyone who claims to speak by the Spirit. You must test them to see if the spirit they have comes from God. For there are many false prophets in the world.  </a:t>
            </a:r>
            <a:r>
              <a:rPr lang="en-SG" sz="3600" b="1" baseline="30000" dirty="0">
                <a:effectLst>
                  <a:glow rad="127000">
                    <a:schemeClr val="tx1"/>
                  </a:glow>
                </a:effectLst>
                <a:latin typeface="Arial" charset="0"/>
                <a:ea typeface="ＭＳ Ｐゴシック" charset="0"/>
                <a:cs typeface="ＭＳ Ｐゴシック" charset="0"/>
              </a:rPr>
              <a:t>2</a:t>
            </a:r>
            <a:r>
              <a:rPr lang="en-SG" sz="3600" b="1" dirty="0">
                <a:effectLst>
                  <a:glow rad="127000">
                    <a:schemeClr val="tx1"/>
                  </a:glow>
                </a:effectLst>
                <a:latin typeface="Arial" charset="0"/>
                <a:ea typeface="ＭＳ Ｐゴシック" charset="0"/>
                <a:cs typeface="ＭＳ Ｐゴシック" charset="0"/>
              </a:rPr>
              <a:t>This is how we know if they have the Spirit of God: If a person claiming to be a prophet acknowledges that Jesus Christ came in a real body, that person has the Spirit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6133930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0287" y="332656"/>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if someone claims to be a prophet and does not acknowledge the truth about Jesus, that person is not from God. Such a person has the spirit of the Antichrist, which you heard is coming into the world and indeed is already here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106003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you belong to God, my dear children. You have already won a victory over those people, because the Spirit who lives in you is greater than the spirit who lives in the world.  </a:t>
            </a:r>
            <a:br>
              <a:rPr lang="en-SG" sz="3600" b="1" dirty="0">
                <a:effectLst>
                  <a:glow rad="127000">
                    <a:schemeClr val="tx1"/>
                  </a:glow>
                </a:effectLst>
                <a:latin typeface="Arial" charset="0"/>
                <a:ea typeface="ＭＳ Ｐゴシック" charset="0"/>
                <a:cs typeface="ＭＳ Ｐゴシック" charset="0"/>
              </a:rPr>
            </a:br>
            <a:r>
              <a:rPr lang="en-SG" sz="3600" b="1" baseline="30000" dirty="0">
                <a:effectLst>
                  <a:glow rad="127000">
                    <a:schemeClr val="tx1"/>
                  </a:glow>
                </a:effectLst>
                <a:latin typeface="Arial" charset="0"/>
                <a:ea typeface="ＭＳ Ｐゴシック" charset="0"/>
                <a:cs typeface="ＭＳ Ｐゴシック" charset="0"/>
              </a:rPr>
              <a:t>5 </a:t>
            </a:r>
            <a:r>
              <a:rPr lang="en-SG" sz="3600" b="1" dirty="0">
                <a:effectLst>
                  <a:glow rad="127000">
                    <a:schemeClr val="tx1"/>
                  </a:glow>
                </a:effectLst>
                <a:latin typeface="Arial" charset="0"/>
                <a:ea typeface="ＭＳ Ｐゴシック" charset="0"/>
                <a:cs typeface="ＭＳ Ｐゴシック" charset="0"/>
              </a:rPr>
              <a:t>Those people belong to this world, so they speak from the world’s viewpoint, and the world listens to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211957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we belong to God, and those who know God listen to us. If they do not belong to God, they do not listen to us. That is how we know if someone has the Spirit of truth or the spirit of deception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5005023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Care for believers (4:7-21)</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260468685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3429000"/>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let us continue to love one another, for love comes from God. Anyone who loves is a child of God and knows God.  </a:t>
            </a:r>
            <a:r>
              <a:rPr lang="en-US" sz="3600" b="1" baseline="30000" dirty="0">
                <a:effectLst>
                  <a:glow rad="127000">
                    <a:schemeClr val="tx1"/>
                  </a:glow>
                </a:effectLst>
                <a:latin typeface="Arial" charset="0"/>
                <a:ea typeface="ＭＳ Ｐゴシック" charset="0"/>
                <a:cs typeface="ＭＳ Ｐゴシック" charset="0"/>
              </a:rPr>
              <a:t>8 </a:t>
            </a:r>
            <a:r>
              <a:rPr lang="en-US" sz="3600" b="1" dirty="0">
                <a:effectLst>
                  <a:glow rad="127000">
                    <a:schemeClr val="tx1"/>
                  </a:glow>
                </a:effectLst>
                <a:latin typeface="Arial" charset="0"/>
                <a:ea typeface="ＭＳ Ｐゴシック" charset="0"/>
                <a:cs typeface="ＭＳ Ｐゴシック" charset="0"/>
              </a:rPr>
              <a:t>But anyone who does not love does not know God, for God is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4:7-8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7423925"/>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715008" y="5375141"/>
            <a:ext cx="292099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charset="0"/>
                <a:ea typeface="ＭＳ Ｐゴシック" charset="0"/>
              </a:rPr>
              <a:t>1 JOHN 4:19</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1670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charset="0"/>
                <a:ea typeface="ＭＳ Ｐゴシック" charset="0"/>
              </a:rPr>
              <a:t>WE LOVE EACH OTHER BECAUSE HE LOVED US </a:t>
            </a:r>
            <a:r>
              <a:rPr kumimoji="0" lang="en-US" sz="11500" b="1" i="0" u="none" strike="noStrike" kern="1200" cap="none" spc="0" normalizeH="0" baseline="0" noProof="0" dirty="0">
                <a:ln>
                  <a:noFill/>
                </a:ln>
                <a:solidFill>
                  <a:srgbClr val="FF0000"/>
                </a:solidFill>
                <a:effectLst/>
                <a:uLnTx/>
                <a:uFillTx/>
                <a:latin typeface="Times New Roman" charset="0"/>
                <a:ea typeface="ＭＳ Ｐゴシック" charset="0"/>
              </a:rPr>
              <a:t>FIRST</a:t>
            </a:r>
            <a:endParaRPr kumimoji="0" lang="en-US" sz="4800" b="1" i="0" u="none" strike="noStrike" kern="1200" cap="none" spc="0" normalizeH="0" baseline="0" noProof="0" dirty="0">
              <a:ln>
                <a:noFill/>
              </a:ln>
              <a:solidFill>
                <a:srgbClr val="FF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121632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5</a:t>
            </a:r>
          </a:p>
        </p:txBody>
      </p:sp>
    </p:spTree>
    <p:extLst>
      <p:ext uri="{BB962C8B-B14F-4D97-AF65-F5344CB8AC3E}">
        <p14:creationId xmlns:p14="http://schemas.microsoft.com/office/powerpoint/2010/main" val="39667386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Care for believers (4:7-21)</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God’s commands (5:1-3)</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26973361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Everyone who believes that Jesus is the Christ has become a child of God. And everyone who loves the Father loves his children, too.  </a:t>
            </a:r>
            <a:r>
              <a:rPr lang="en-US" sz="3600" b="1" baseline="30000" dirty="0">
                <a:effectLst>
                  <a:glow rad="127000">
                    <a:schemeClr val="tx1"/>
                  </a:glow>
                </a:effectLst>
                <a:latin typeface="Arial" charset="0"/>
                <a:ea typeface="ＭＳ Ｐゴシック" charset="0"/>
                <a:cs typeface="ＭＳ Ｐゴシック" charset="0"/>
              </a:rPr>
              <a:t>2 </a:t>
            </a:r>
            <a:r>
              <a:rPr lang="en-US" sz="3600" b="1" dirty="0">
                <a:effectLst>
                  <a:glow rad="127000">
                    <a:schemeClr val="tx1"/>
                  </a:glow>
                </a:effectLst>
                <a:latin typeface="Arial" charset="0"/>
                <a:ea typeface="ＭＳ Ｐゴシック" charset="0"/>
                <a:cs typeface="ＭＳ Ｐゴシック" charset="0"/>
              </a:rPr>
              <a:t>We know we love God’s children if we love God and obey his commandments.  </a:t>
            </a:r>
            <a:r>
              <a:rPr lang="en-US" sz="3600" b="1" baseline="30000" dirty="0">
                <a:effectLst>
                  <a:glow rad="127000">
                    <a:schemeClr val="tx1"/>
                  </a:glow>
                </a:effectLst>
                <a:latin typeface="Arial" charset="0"/>
                <a:ea typeface="ＭＳ Ｐゴシック" charset="0"/>
                <a:cs typeface="ＭＳ Ｐゴシック" charset="0"/>
              </a:rPr>
              <a:t>3 </a:t>
            </a:r>
            <a:r>
              <a:rPr lang="en-US" sz="3600" b="1" dirty="0">
                <a:effectLst>
                  <a:glow rad="127000">
                    <a:schemeClr val="tx1"/>
                  </a:glow>
                </a:effectLst>
                <a:latin typeface="Arial" charset="0"/>
                <a:ea typeface="ＭＳ Ｐゴシック" charset="0"/>
                <a:cs typeface="ＭＳ Ｐゴシック" charset="0"/>
              </a:rPr>
              <a:t>Loving God means keeping his commandments, and his commandments are not burdensome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21785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5912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FF"/>
                </a:solidFill>
                <a:effectLst>
                  <a:glow rad="127000">
                    <a:srgbClr val="000000"/>
                  </a:glow>
                </a:effectLst>
                <a:latin typeface="Arial" charset="0"/>
                <a:ea typeface="ＭＳ Ｐゴシック" charset="0"/>
                <a:cs typeface="ＭＳ Ｐゴシック" charset="0"/>
              </a:rPr>
              <a:t>Realize that obedience produces </a:t>
            </a:r>
            <a:br>
              <a:rPr lang="en-US" sz="3600" b="1" kern="0" dirty="0">
                <a:solidFill>
                  <a:srgbClr val="FFFFFF"/>
                </a:solidFill>
                <a:effectLst>
                  <a:glow rad="127000">
                    <a:srgbClr val="000000"/>
                  </a:glow>
                </a:effectLst>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what you really </a:t>
            </a:r>
            <a:r>
              <a:rPr lang="en-US" sz="3600" b="1" kern="0" dirty="0">
                <a:solidFill>
                  <a:srgbClr val="FFFF00"/>
                </a:solidFill>
                <a:effectLst>
                  <a:glow rad="127000">
                    <a:srgbClr val="000000"/>
                  </a:glow>
                </a:effectLst>
                <a:latin typeface="Arial" charset="0"/>
                <a:ea typeface="ＭＳ Ｐゴシック" charset="0"/>
                <a:cs typeface="ＭＳ Ｐゴシック" charset="0"/>
              </a:rPr>
              <a:t>need</a:t>
            </a:r>
            <a:r>
              <a:rPr lang="en-US" sz="3600" b="1" kern="0" dirty="0">
                <a:solidFill>
                  <a:srgbClr val="FFFFFF"/>
                </a:solidFill>
                <a:effectLst>
                  <a:glow rad="127000">
                    <a:srgbClr val="000000"/>
                  </a:glow>
                </a:effectLst>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5:4-21</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402540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en-US" sz="2800" b="1" i="1" dirty="0">
                <a:effectLst>
                  <a:glow rad="127000">
                    <a:schemeClr val="tx1"/>
                  </a:glow>
                </a:effectLst>
                <a:latin typeface="Arial" charset="0"/>
                <a:ea typeface="ＭＳ Ｐゴシック" charset="0"/>
                <a:cs typeface="ＭＳ Ｐゴシック" charset="0"/>
              </a:rPr>
              <a:t>— Francis Chan —</a:t>
            </a: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The Bible says that when we obey God’s commands, we benefit. I think we naturally assume that if we look out for our own interests and concerns, we will be happy. But people who sacrifice for others will tell you that seasons of giving are the most rewarding of their lives.</a:t>
            </a:r>
          </a:p>
        </p:txBody>
      </p:sp>
    </p:spTree>
    <p:extLst>
      <p:ext uri="{BB962C8B-B14F-4D97-AF65-F5344CB8AC3E}">
        <p14:creationId xmlns:p14="http://schemas.microsoft.com/office/powerpoint/2010/main" val="126724771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Victory over the world system (5:4-5)</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72954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every child of God defeats this evil world, and we achieve this victory through our faith.  </a:t>
            </a:r>
            <a:r>
              <a:rPr lang="en-US" sz="3600" b="1" baseline="30000" dirty="0">
                <a:effectLst>
                  <a:glow rad="127000">
                    <a:schemeClr val="tx1"/>
                  </a:glow>
                </a:effectLst>
                <a:latin typeface="Arial" charset="0"/>
                <a:ea typeface="ＭＳ Ｐゴシック" charset="0"/>
                <a:cs typeface="ＭＳ Ｐゴシック" charset="0"/>
              </a:rPr>
              <a:t>5 </a:t>
            </a:r>
            <a:r>
              <a:rPr lang="en-US" sz="3600" b="1" dirty="0">
                <a:effectLst>
                  <a:glow rad="127000">
                    <a:schemeClr val="tx1"/>
                  </a:glow>
                </a:effectLst>
                <a:latin typeface="Arial" charset="0"/>
                <a:ea typeface="ＭＳ Ｐゴシック" charset="0"/>
                <a:cs typeface="ＭＳ Ｐゴシック" charset="0"/>
              </a:rPr>
              <a:t>And who can win this battle against the world? Only those who believe that Jesus is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066433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Assurance of salvation (5:6-13)</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98956416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title" idx="4294967295"/>
          </p:nvPr>
        </p:nvSpPr>
        <p:spPr>
          <a:xfrm>
            <a:off x="0" y="0"/>
            <a:ext cx="9144000" cy="1143000"/>
          </a:xfrm>
        </p:spPr>
        <p:txBody>
          <a:bodyPr/>
          <a:lstStyle/>
          <a:p>
            <a:r>
              <a:rPr lang="en-US" sz="4000" b="1">
                <a:latin typeface="Arial" charset="0"/>
                <a:ea typeface="ＭＳ Ｐゴシック" charset="0"/>
              </a:rPr>
              <a:t>Jesus Will Return to Earth</a:t>
            </a:r>
          </a:p>
        </p:txBody>
      </p:sp>
      <p:pic>
        <p:nvPicPr>
          <p:cNvPr id="32665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63" y="1125538"/>
            <a:ext cx="9132888"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908050"/>
          </a:xfrm>
        </p:spPr>
        <p:txBody>
          <a:bodyPr/>
          <a:lstStyle/>
          <a:p>
            <a:r>
              <a:rPr lang="en-US" sz="4000" b="1">
                <a:latin typeface="Arial" charset="0"/>
                <a:ea typeface="ＭＳ Ｐゴシック" charset="0"/>
              </a:rPr>
              <a:t>The Rapture (The “Catching Up”)</a:t>
            </a:r>
          </a:p>
        </p:txBody>
      </p:sp>
      <p:pic>
        <p:nvPicPr>
          <p:cNvPr id="32870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1225"/>
            <a:ext cx="9204325" cy="591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Then, together with them, we who are still alive and remain on the earth will be caught up in the clouds to meet the Lord in the air. Then we will be with the Lord forever.  So encourage each other with these words” (1 Thess. 4:16-18 </a:t>
            </a:r>
            <a:r>
              <a:rPr lang="en-US" sz="2400" b="1" dirty="0">
                <a:effectLst>
                  <a:glow rad="292100">
                    <a:srgbClr val="000000"/>
                  </a:glow>
                </a:effectLst>
                <a:latin typeface="Arial" charset="0"/>
                <a:ea typeface="ＭＳ Ｐゴシック" charset="0"/>
                <a:cs typeface="ＭＳ Ｐゴシック" charset="0"/>
              </a:rPr>
              <a:t>NLT</a:t>
            </a:r>
            <a:r>
              <a:rPr lang="en-US" sz="2800" b="1" dirty="0">
                <a:effectLst>
                  <a:glow rad="292100">
                    <a:srgbClr val="000000"/>
                  </a:glo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en-US" dirty="0">
                <a:solidFill>
                  <a:schemeClr val="bg1"/>
                </a:solidFill>
                <a:effectLst>
                  <a:glow rad="101600">
                    <a:schemeClr val="tx1"/>
                  </a:glow>
                </a:effectLst>
                <a:latin typeface="Chalkboard SE Bold"/>
                <a:cs typeface="Chalkboard SE Bold"/>
              </a:rPr>
              <a:t>God’s Gift (1 John 5:12-13)</a:t>
            </a: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en-US" altLang="zh-CN" sz="3200" dirty="0">
                <a:solidFill>
                  <a:srgbClr val="FFFFFF"/>
                </a:solidFill>
                <a:effectLst>
                  <a:glow rad="127000">
                    <a:srgbClr val="000000">
                      <a:alpha val="99000"/>
                    </a:srgbClr>
                  </a:glow>
                </a:effectLst>
                <a:latin typeface="Chalkboard SE Bold"/>
                <a:ea typeface="宋体" charset="0"/>
                <a:cs typeface="Chalkboard SE Bold"/>
              </a:rPr>
              <a:t>"And this is what God has testified: </a:t>
            </a:r>
            <a:br>
              <a:rPr lang="en-US" altLang="zh-CN" sz="3200" dirty="0">
                <a:solidFill>
                  <a:srgbClr val="FFFFFF"/>
                </a:solidFill>
                <a:effectLst>
                  <a:glow rad="127000">
                    <a:srgbClr val="000000">
                      <a:alpha val="99000"/>
                    </a:srgbClr>
                  </a:glow>
                </a:effectLst>
                <a:latin typeface="Chalkboard SE Bold"/>
                <a:ea typeface="宋体" charset="0"/>
                <a:cs typeface="Chalkboard SE Bold"/>
              </a:rPr>
            </a:br>
            <a:r>
              <a:rPr lang="en-US" altLang="zh-CN" sz="3200" dirty="0">
                <a:solidFill>
                  <a:srgbClr val="FFFF00"/>
                </a:solidFill>
                <a:effectLst>
                  <a:glow rad="127000">
                    <a:srgbClr val="000000">
                      <a:alpha val="99000"/>
                    </a:srgbClr>
                  </a:glow>
                </a:effectLst>
                <a:latin typeface="Chalkboard SE Bold"/>
                <a:ea typeface="宋体" charset="0"/>
                <a:cs typeface="Chalkboard SE Bold"/>
              </a:rPr>
              <a:t>He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has given us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and this life is in his Son.  </a:t>
            </a:r>
            <a:r>
              <a:rPr lang="en-US" altLang="zh-CN" sz="3200" baseline="30000" dirty="0">
                <a:solidFill>
                  <a:srgbClr val="FFFF00"/>
                </a:solidFill>
                <a:effectLst>
                  <a:glow rad="127000">
                    <a:srgbClr val="000000">
                      <a:alpha val="99000"/>
                    </a:srgbClr>
                  </a:glow>
                </a:effectLst>
                <a:latin typeface="Chalkboard SE Bold"/>
                <a:ea typeface="宋体" charset="0"/>
                <a:cs typeface="Chalkboard SE Bold"/>
              </a:rPr>
              <a:t>12</a:t>
            </a:r>
            <a:r>
              <a:rPr lang="en-US" altLang="zh-CN" sz="3200" dirty="0">
                <a:solidFill>
                  <a:srgbClr val="FFFF00"/>
                </a:solidFill>
                <a:effectLst>
                  <a:glow rad="127000">
                    <a:srgbClr val="000000">
                      <a:alpha val="99000"/>
                    </a:srgbClr>
                  </a:glow>
                </a:effectLst>
                <a:latin typeface="Chalkboard SE Bold"/>
                <a:ea typeface="宋体" charset="0"/>
                <a:cs typeface="Chalkboard SE Bold"/>
              </a:rPr>
              <a:t>Whoever has the Son has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whoever does not have God’s Son does not have life. </a:t>
            </a: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13</a:t>
            </a:r>
            <a:r>
              <a:rPr lang="en-US" altLang="zh-CN" sz="3200" dirty="0">
                <a:solidFill>
                  <a:srgbClr val="FFFFFF"/>
                </a:solidFill>
                <a:effectLst>
                  <a:glow rad="127000">
                    <a:srgbClr val="000000">
                      <a:alpha val="99000"/>
                    </a:srgbClr>
                  </a:glow>
                </a:effectLst>
                <a:latin typeface="Chalkboard SE Bold"/>
                <a:ea typeface="宋体" charset="0"/>
                <a:cs typeface="Chalkboard SE Bold"/>
              </a:rPr>
              <a:t>I have written this to you who believe in the name of the Son of God, so that you may </a:t>
            </a:r>
            <a:r>
              <a:rPr lang="en-US" altLang="zh-CN" sz="3200" dirty="0">
                <a:solidFill>
                  <a:srgbClr val="FFFF00"/>
                </a:solidFill>
                <a:effectLst>
                  <a:glow rad="127000">
                    <a:srgbClr val="000000">
                      <a:alpha val="99000"/>
                    </a:srgbClr>
                  </a:glow>
                </a:effectLst>
                <a:latin typeface="Chalkboard SE Bold"/>
                <a:ea typeface="宋体" charset="0"/>
                <a:cs typeface="Chalkboard SE Bold"/>
              </a:rPr>
              <a:t>know</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you have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en-US" sz="3600" b="1" i="1" dirty="0">
                <a:solidFill>
                  <a:schemeClr val="bg1"/>
                </a:solidFill>
                <a:effectLst>
                  <a:glow rad="177800">
                    <a:schemeClr val="tx1"/>
                  </a:glow>
                </a:effectLst>
                <a:latin typeface="Arial"/>
                <a:cs typeface="Arial"/>
              </a:rPr>
              <a:t>A Prayer</a:t>
            </a:r>
          </a:p>
        </p:txBody>
      </p:sp>
      <p:sp>
        <p:nvSpPr>
          <p:cNvPr id="3" name="Title 1"/>
          <p:cNvSpPr txBox="1">
            <a:spLocks/>
          </p:cNvSpPr>
          <p:nvPr/>
        </p:nvSpPr>
        <p:spPr bwMode="auto">
          <a:xfrm>
            <a:off x="107504" y="116632"/>
            <a:ext cx="4773446" cy="6624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en-US" sz="3600" b="1" i="1" dirty="0">
                <a:solidFill>
                  <a:prstClr val="white"/>
                </a:solidFill>
                <a:effectLst>
                  <a:glow rad="177800">
                    <a:prstClr val="black"/>
                  </a:glow>
                </a:effectLst>
                <a:latin typeface="Arial"/>
                <a:cs typeface="Arial"/>
              </a:rPr>
              <a:t>“Jesus, thank you for the promise of eternal life by simple trust in you.  </a:t>
            </a:r>
            <a:br>
              <a:rPr lang="en-US" sz="3600" b="1" i="1" dirty="0">
                <a:solidFill>
                  <a:prstClr val="white"/>
                </a:solidFill>
                <a:effectLst>
                  <a:glow rad="177800">
                    <a:prstClr val="black"/>
                  </a:glow>
                </a:effectLst>
                <a:latin typeface="Arial"/>
                <a:cs typeface="Arial"/>
              </a:rPr>
            </a:br>
            <a:r>
              <a:rPr lang="en-US" sz="3600" b="1" i="1" dirty="0">
                <a:solidFill>
                  <a:prstClr val="white"/>
                </a:solidFill>
                <a:effectLst>
                  <a:glow rad="177800">
                    <a:prstClr val="black"/>
                  </a:glow>
                </a:effectLst>
                <a:latin typeface="Arial"/>
                <a:cs typeface="Arial"/>
              </a:rPr>
              <a:t>I trust you now that you are indeed who you said you were—God’s Son—and I thank you by faith for giving me eternal life.  Amen.”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Believe in Christ’s humanity for fellowship and joy (1:1-4).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Depend on Jesus (1:5–2:14).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Avoid two hindrances to obedience to fight early Gnosticism (2:15-29).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en-US" sz="8800" b="1" dirty="0"/>
              <a:t>Eternal Security</a:t>
            </a: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“Once Saved, Always Saved”</a:t>
            </a: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ETERNAL</a:t>
            </a: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SECURITY</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en-US" sz="4800" b="1">
                <a:solidFill>
                  <a:schemeClr val="tx2"/>
                </a:solidFill>
                <a:effectLst>
                  <a:outerShdw blurRad="38100" dist="38100" dir="2700000" algn="tl" rotWithShape="0">
                    <a:srgbClr val="000000"/>
                  </a:outerShdw>
                </a:effectLst>
                <a:latin typeface="Arial"/>
                <a:ea typeface="ＭＳ Ｐゴシック" charset="-128"/>
                <a:cs typeface="Arial"/>
              </a:rPr>
              <a:t>Some Despise Security</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mn-ea"/>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mn-ea"/>
              <a:cs typeface="+mn-cs"/>
            </a:endParaRPr>
          </a:p>
        </p:txBody>
      </p:sp>
      <p:sp>
        <p:nvSpPr>
          <p:cNvPr id="3" name="TextBox 2"/>
          <p:cNvSpPr txBox="1"/>
          <p:nvPr/>
        </p:nvSpPr>
        <p:spPr>
          <a:xfrm>
            <a:off x="4664365" y="259159"/>
            <a:ext cx="4479634" cy="52629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MY TEACHING OF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ETERNAL SECURITY</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ALSO KNOWN AS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ONCE SAVED ALWAYS SAVED</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OR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THE PERSEVERANCE OF THE SAINTS</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IS THE BEST LIE I'VE EVER DEVISED AGAINST THE RIGHTEOUS. CHANCES ARE, IF YOU ARE LIKE MOST, I WILL DECEIVE AND RECAPTURE YOU TOO.</a:t>
            </a: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1480357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MS PGothic" panose="020B0600070205080204" pitchFamily="34" charset="-128"/>
                <a:ea typeface="MS PGothic" panose="020B0600070205080204" pitchFamily="34" charset="-128"/>
                <a:cs typeface="+mn-cs"/>
              </a:endParaRPr>
            </a:p>
          </p:txBody>
        </p:sp>
      </p:grpSp>
      <p:sp>
        <p:nvSpPr>
          <p:cNvPr id="5" name="TextBox 4"/>
          <p:cNvSpPr txBox="1"/>
          <p:nvPr/>
        </p:nvSpPr>
        <p:spPr>
          <a:xfrm>
            <a:off x="4431888" y="1293912"/>
            <a:ext cx="4573416"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t>YOU CAN </a:t>
            </a:r>
            <a:b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br>
            <a: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t>TRUST ME! I'M AN ETERNAL SECURITY TEACHER.</a:t>
            </a:r>
            <a:endParaRPr kumimoji="0" lang="en-SG"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endParaRPr>
          </a:p>
        </p:txBody>
      </p:sp>
    </p:spTree>
    <p:extLst>
      <p:ext uri="{BB962C8B-B14F-4D97-AF65-F5344CB8AC3E}">
        <p14:creationId xmlns:p14="http://schemas.microsoft.com/office/powerpoint/2010/main" val="23840753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2913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34925" y="883057"/>
          <a:ext cx="9109075" cy="5591736"/>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58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54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a:t>
                      </a:r>
                      <a:br>
                        <a:rPr lang="en-US" sz="2400" b="1" dirty="0">
                          <a:effectLst/>
                          <a:latin typeface="Arial"/>
                          <a:ea typeface="Times New Roman"/>
                          <a:cs typeface="Arial"/>
                        </a:rPr>
                      </a:br>
                      <a:r>
                        <a:rPr lang="en-US" sz="2400" b="1" dirty="0">
                          <a:effectLst/>
                          <a:latin typeface="Arial"/>
                          <a:ea typeface="Times New Roman"/>
                          <a:cs typeface="Arial"/>
                        </a:rPr>
                        <a:t>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739">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security or 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67</a:t>
            </a:r>
          </a:p>
        </p:txBody>
      </p:sp>
    </p:spTree>
    <p:extLst>
      <p:ext uri="{BB962C8B-B14F-4D97-AF65-F5344CB8AC3E}">
        <p14:creationId xmlns:p14="http://schemas.microsoft.com/office/powerpoint/2010/main" val="156007862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4445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34925" y="784225"/>
          <a:ext cx="9109074" cy="6292340"/>
        </p:xfrm>
        <a:graphic>
          <a:graphicData uri="http://schemas.openxmlformats.org/drawingml/2006/table">
            <a:tbl>
              <a:tblPr/>
              <a:tblGrid>
                <a:gridCol w="2232387">
                  <a:extLst>
                    <a:ext uri="{9D8B030D-6E8A-4147-A177-3AD203B41FA5}">
                      <a16:colId xmlns:a16="http://schemas.microsoft.com/office/drawing/2014/main" val="20000"/>
                    </a:ext>
                  </a:extLst>
                </a:gridCol>
                <a:gridCol w="3024768">
                  <a:extLst>
                    <a:ext uri="{9D8B030D-6E8A-4147-A177-3AD203B41FA5}">
                      <a16:colId xmlns:a16="http://schemas.microsoft.com/office/drawing/2014/main" val="20001"/>
                    </a:ext>
                  </a:extLst>
                </a:gridCol>
                <a:gridCol w="3851919">
                  <a:extLst>
                    <a:ext uri="{9D8B030D-6E8A-4147-A177-3AD203B41FA5}">
                      <a16:colId xmlns:a16="http://schemas.microsoft.com/office/drawing/2014/main" val="20002"/>
                    </a:ext>
                  </a:extLst>
                </a:gridCol>
              </a:tblGrid>
              <a:tr h="7449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0634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214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or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214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04290">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1387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“Now I Belong to Jesus”</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950401489"/>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Theological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a:defRPr/>
            </a:pPr>
            <a:endParaRPr lang="en-US" sz="1800">
              <a:solidFill>
                <a:srgbClr val="000000"/>
              </a:solidFill>
              <a:latin typeface="Arial"/>
              <a:ea typeface="+mn-ea"/>
              <a:cs typeface="+mn-cs"/>
            </a:endParaRPr>
          </a:p>
        </p:txBody>
      </p:sp>
      <p:grpSp>
        <p:nvGrpSpPr>
          <p:cNvPr id="403458"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sz="1800">
                <a:solidFill>
                  <a:srgbClr val="000000"/>
                </a:solidFill>
                <a:latin typeface="Arial" charset="0"/>
                <a:ea typeface="+mn-ea"/>
                <a:cs typeface="+mn-cs"/>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sz="1800">
                <a:solidFill>
                  <a:srgbClr val="000000"/>
                </a:solidFill>
                <a:latin typeface="Arial" charset="0"/>
                <a:ea typeface="+mn-ea"/>
                <a:cs typeface="+mn-cs"/>
              </a:endParaRPr>
            </a:p>
          </p:txBody>
        </p:sp>
      </p:grpSp>
      <p:grpSp>
        <p:nvGrpSpPr>
          <p:cNvPr id="403459"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sz="1800">
              <a:solidFill>
                <a:srgbClr val="000000"/>
              </a:solidFill>
              <a:latin typeface="Arial" charset="0"/>
              <a:ea typeface="+mn-ea"/>
              <a:cs typeface="+mn-cs"/>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sz="1800">
              <a:solidFill>
                <a:srgbClr val="000000"/>
              </a:solidFill>
              <a:latin typeface="Arial" charset="0"/>
              <a:ea typeface="+mn-ea"/>
              <a:cs typeface="+mn-cs"/>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4000" b="1" i="1">
                <a:solidFill>
                  <a:srgbClr val="FFFFFF"/>
                </a:solidFill>
                <a:latin typeface="Arial"/>
                <a:ea typeface="+mn-ea"/>
                <a:cs typeface="+mn-cs"/>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en-US" sz="4000" b="1" i="1">
                <a:solidFill>
                  <a:srgbClr val="FFFFFF"/>
                </a:solidFill>
                <a:latin typeface="Arial"/>
                <a:ea typeface="+mn-ea"/>
                <a:cs typeface="+mn-cs"/>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4000" b="1" i="1">
                <a:solidFill>
                  <a:srgbClr val="FFFFFF"/>
                </a:solidFill>
                <a:latin typeface="Arial"/>
                <a:ea typeface="+mn-ea"/>
                <a:cs typeface="+mn-cs"/>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en-US" sz="4000" b="1" i="1">
                <a:solidFill>
                  <a:srgbClr val="FFFFFF"/>
                </a:solidFill>
                <a:latin typeface="Arial"/>
                <a:ea typeface="+mn-ea"/>
                <a:cs typeface="+mn-cs"/>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spcBef>
                <a:spcPct val="50000"/>
              </a:spcBef>
              <a:defRPr/>
            </a:pPr>
            <a:r>
              <a:rPr lang="en-US" sz="1400" b="1">
                <a:solidFill>
                  <a:srgbClr val="FFFFFF"/>
                </a:solidFill>
                <a:latin typeface="Arial"/>
                <a:ea typeface="+mn-ea"/>
                <a:cs typeface="+mn-cs"/>
              </a:rPr>
              <a:t>H. Wayne House, </a:t>
            </a:r>
            <a:r>
              <a:rPr lang="en-US" sz="1400" b="1" i="1">
                <a:solidFill>
                  <a:srgbClr val="FFFFFF"/>
                </a:solidFill>
                <a:latin typeface="Arial"/>
                <a:ea typeface="+mn-ea"/>
                <a:cs typeface="+mn-cs"/>
              </a:rPr>
              <a:t>Charts of Christian Theology and Doctrine</a:t>
            </a:r>
            <a:r>
              <a:rPr lang="en-US" sz="1400" b="1">
                <a:solidFill>
                  <a:srgbClr val="FFFFFF"/>
                </a:solidFill>
                <a:latin typeface="Arial"/>
                <a:ea typeface="+mn-ea"/>
                <a:cs typeface="+mn-cs"/>
              </a:rPr>
              <a:t>, 45</a:t>
            </a:r>
          </a:p>
        </p:txBody>
      </p:sp>
      <p:sp>
        <p:nvSpPr>
          <p:cNvPr id="2" name="Title 1"/>
          <p:cNvSpPr>
            <a:spLocks noGrp="1"/>
          </p:cNvSpPr>
          <p:nvPr>
            <p:ph type="title" idx="4294967295"/>
          </p:nvPr>
        </p:nvSpPr>
        <p:spPr>
          <a:xfrm>
            <a:off x="76200" y="108966"/>
            <a:ext cx="8091921" cy="1143000"/>
          </a:xfrm>
          <a:ln>
            <a:miter lim="800000"/>
            <a:headEnd/>
            <a:tailEnd/>
          </a:ln>
        </p:spPr>
        <p:txBody>
          <a:bodyPr/>
          <a:lstStyle/>
          <a:p>
            <a:pPr algn="l" eaLnBrk="1" hangingPunct="1">
              <a:defRPr/>
            </a:pPr>
            <a:r>
              <a:rPr lang="en-US" b="1" dirty="0">
                <a:effectLst>
                  <a:glow rad="228600">
                    <a:schemeClr val="tx1"/>
                  </a:glow>
                </a:effectLst>
                <a:ea typeface="+mj-ea"/>
                <a:cs typeface="+mj-cs"/>
              </a:rPr>
              <a:t>The Work of the Triune God Supports Security</a:t>
            </a:r>
          </a:p>
        </p:txBody>
      </p:sp>
      <p:sp>
        <p:nvSpPr>
          <p:cNvPr id="403479"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The Work of God the Father</a:t>
            </a: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Election</a:t>
            </a: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Obey God’s commands (5:1-3)</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Work of Christ the Son</a:t>
            </a: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a:defRPr/>
            </a:pPr>
            <a:r>
              <a:rPr lang="en-SG" sz="2400" b="1" dirty="0"/>
              <a:t>“My sheep listen to my voice; I know them, and they follow me. </a:t>
            </a:r>
            <a:r>
              <a:rPr lang="en-SG" sz="2400" b="1" baseline="30000" dirty="0"/>
              <a:t>28</a:t>
            </a:r>
            <a:r>
              <a:rPr lang="en-SG" sz="2400" b="1" dirty="0"/>
              <a:t>I give them eternal life, and they shall never perish; no one can snatch them out of my hand. </a:t>
            </a:r>
            <a:r>
              <a:rPr lang="en-SG" sz="2400" b="1" baseline="30000" dirty="0"/>
              <a:t>29</a:t>
            </a:r>
            <a:r>
              <a:rPr lang="en-SG" sz="2400" b="1" dirty="0"/>
              <a:t>My Father, who has given them to me, is greater than all; no one can snatch them out of my Father’s hand” (John 10:27-29 NLT)</a:t>
            </a:r>
            <a:endParaRPr lang="en-US" sz="2400" b="1" dirty="0">
              <a:effectLst>
                <a:glow rad="127000">
                  <a:schemeClr val="tx1"/>
                </a:glow>
              </a:effectLst>
              <a:latin typeface="Arial" charset="0"/>
              <a:ea typeface="ＭＳ Ｐゴシック" charset="0"/>
              <a:cs typeface="ＭＳ Ｐゴシック" charset="0"/>
            </a:endParaRP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0"/>
            <a:ext cx="7772400" cy="1143000"/>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Subject</a:t>
            </a: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000000"/>
                </a:solidFill>
                <a:latin typeface="Helvetica" charset="0"/>
                <a:cs typeface="Helvetica" charset="0"/>
              </a:rPr>
              <a:t>How do we </a:t>
            </a:r>
            <a:r>
              <a:rPr lang="en-US" sz="3600" b="1">
                <a:solidFill>
                  <a:srgbClr val="660066"/>
                </a:solidFill>
                <a:latin typeface="Helvetica" charset="0"/>
                <a:cs typeface="Helvetica" charset="0"/>
              </a:rPr>
              <a:t>know </a:t>
            </a:r>
            <a:r>
              <a:rPr lang="en-US" sz="3600" b="1">
                <a:solidFill>
                  <a:srgbClr val="000000"/>
                </a:solidFill>
                <a:latin typeface="Helvetica" charset="0"/>
                <a:cs typeface="Helvetica" charset="0"/>
              </a:rPr>
              <a:t>Jesus has given us eternal life? </a:t>
            </a: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a:spcBef>
                <a:spcPct val="20000"/>
              </a:spcBef>
              <a:defRPr/>
            </a:pPr>
            <a:r>
              <a:rPr lang="en-US" b="1" kern="0" dirty="0">
                <a:solidFill>
                  <a:srgbClr val="FFFFFF"/>
                </a:solidFill>
                <a:latin typeface="Adventure" pitchFamily="82" charset="0"/>
                <a:ea typeface="ＭＳ Ｐゴシック" charset="-128"/>
                <a:cs typeface="ＭＳ Ｐゴシック" charset="-128"/>
              </a:rPr>
              <a:t>Can we </a:t>
            </a:r>
            <a:r>
              <a:rPr lang="en-US" b="1" i="1" kern="0" dirty="0">
                <a:solidFill>
                  <a:srgbClr val="FFFFFF"/>
                </a:solidFill>
                <a:latin typeface="Adventure" pitchFamily="82" charset="0"/>
                <a:ea typeface="ＭＳ Ｐゴシック" charset="-128"/>
                <a:cs typeface="ＭＳ Ｐゴシック" charset="-128"/>
              </a:rPr>
              <a:t>know</a:t>
            </a:r>
            <a:r>
              <a:rPr lang="en-US" b="1" kern="0" dirty="0">
                <a:solidFill>
                  <a:srgbClr val="FFFFFF"/>
                </a:solidFill>
                <a:latin typeface="Adventure" pitchFamily="82" charset="0"/>
                <a:ea typeface="ＭＳ Ｐゴシック" charset="-128"/>
                <a:cs typeface="ＭＳ Ｐゴシック" charset="-128"/>
              </a:rPr>
              <a:t>?</a:t>
            </a: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000000"/>
                </a:solidFill>
                <a:latin typeface="Arial" charset="0"/>
              </a:rPr>
              <a:t>296a</a:t>
            </a:r>
          </a:p>
        </p:txBody>
      </p:sp>
    </p:spTree>
  </p:cSld>
  <p:clrMapOvr>
    <a:masterClrMapping/>
  </p:clrMapOvr>
  <p:transition spd="slow">
    <p:push dir="d"/>
  </p:transition>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algn="l" eaLnBrk="1" hangingPunct="1">
              <a:defRPr/>
            </a:pPr>
            <a:r>
              <a:rPr lang="en-US" sz="4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An Astonishing Claim!</a:t>
            </a:r>
            <a:r>
              <a:rPr lang="en-US" sz="4800" b="1" dirty="0">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 </a:t>
            </a: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ja-JP" altLang="en-US" sz="3600" b="1" dirty="0">
                <a:solidFill>
                  <a:srgbClr val="FFFFFF"/>
                </a:solidFill>
                <a:effectLst>
                  <a:outerShdw blurRad="38100" dist="38100" dir="2700000" algn="tl">
                    <a:srgbClr val="000000"/>
                  </a:outerShdw>
                </a:effectLst>
                <a:latin typeface="Helvetica" charset="0"/>
                <a:cs typeface="Helvetica" charset="0"/>
              </a:rPr>
              <a:t>“</a:t>
            </a:r>
            <a:r>
              <a:rPr lang="en-US" sz="3600" b="1" dirty="0">
                <a:solidFill>
                  <a:srgbClr val="FFFFFF"/>
                </a:solidFill>
                <a:effectLst>
                  <a:outerShdw blurRad="38100" dist="38100" dir="2700000" algn="tl">
                    <a:srgbClr val="000000"/>
                  </a:outerShdw>
                </a:effectLst>
                <a:latin typeface="Helvetica" charset="0"/>
                <a:cs typeface="Helvetica" charset="0"/>
              </a:rPr>
              <a:t>I tell you the truth, those who listen to my message and believe in God who sent me </a:t>
            </a:r>
            <a:r>
              <a:rPr lang="en-US" sz="3600" b="1" dirty="0">
                <a:solidFill>
                  <a:srgbClr val="FFFF00"/>
                </a:solidFill>
                <a:latin typeface="Helvetica" charset="0"/>
                <a:cs typeface="Helvetica" charset="0"/>
              </a:rPr>
              <a:t>have eternal life</a:t>
            </a:r>
            <a:r>
              <a:rPr lang="en-US" sz="3600" b="1" dirty="0">
                <a:solidFill>
                  <a:srgbClr val="FFFFFF"/>
                </a:solidFill>
                <a:effectLst>
                  <a:outerShdw blurRad="38100" dist="38100" dir="2700000" algn="tl">
                    <a:srgbClr val="000000"/>
                  </a:outerShdw>
                </a:effectLst>
                <a:latin typeface="Helvetica" charset="0"/>
                <a:cs typeface="Helvetica" charset="0"/>
              </a:rPr>
              <a:t>. They will never be condemned for their sins, but they have already passed from death into life</a:t>
            </a:r>
            <a:r>
              <a:rPr lang="ja-JP" altLang="en-US" sz="3600" b="1" dirty="0">
                <a:solidFill>
                  <a:srgbClr val="FFFFFF"/>
                </a:solidFill>
                <a:effectLst>
                  <a:outerShdw blurRad="38100" dist="38100" dir="2700000" algn="tl">
                    <a:srgbClr val="000000"/>
                  </a:outerShdw>
                </a:effectLst>
                <a:latin typeface="Helvetica" charset="0"/>
                <a:cs typeface="Helvetica" charset="0"/>
              </a:rPr>
              <a:t>”</a:t>
            </a:r>
            <a:endParaRPr lang="en-US" sz="3600" b="1" dirty="0">
              <a:solidFill>
                <a:srgbClr val="FFFFFF"/>
              </a:solidFill>
              <a:effectLst>
                <a:outerShdw blurRad="38100" dist="38100" dir="2700000" algn="tl">
                  <a:srgbClr val="000000"/>
                </a:outerShdw>
              </a:effectLst>
              <a:latin typeface="Helvetica" charset="0"/>
              <a:cs typeface="Helvetica" charset="0"/>
            </a:endParaRPr>
          </a:p>
          <a:p>
            <a:pPr algn="r" eaLnBrk="1" hangingPunct="1">
              <a:defRPr/>
            </a:pPr>
            <a:r>
              <a:rPr lang="en-US" sz="3600" b="1" dirty="0">
                <a:solidFill>
                  <a:srgbClr val="FFFFFF"/>
                </a:solidFill>
                <a:effectLst>
                  <a:outerShdw blurRad="38100" dist="38100" dir="2700000" algn="tl">
                    <a:srgbClr val="000000"/>
                  </a:outerShdw>
                </a:effectLst>
                <a:latin typeface="Helvetica" charset="0"/>
                <a:cs typeface="Helvetica" charset="0"/>
              </a:rPr>
              <a:t> </a:t>
            </a:r>
            <a:br>
              <a:rPr lang="en-US" sz="3600" b="1" dirty="0">
                <a:solidFill>
                  <a:srgbClr val="FFFFFF"/>
                </a:solidFill>
                <a:effectLst>
                  <a:outerShdw blurRad="38100" dist="38100" dir="2700000" algn="tl">
                    <a:srgbClr val="000000"/>
                  </a:outerShdw>
                </a:effectLst>
                <a:latin typeface="Helvetica" charset="0"/>
                <a:cs typeface="Helvetica" charset="0"/>
              </a:rPr>
            </a:br>
            <a:r>
              <a:rPr lang="en-US" sz="3600" b="1" dirty="0">
                <a:solidFill>
                  <a:srgbClr val="FFFFFF"/>
                </a:solidFill>
                <a:effectLst>
                  <a:outerShdw blurRad="38100" dist="38100" dir="2700000" algn="tl">
                    <a:srgbClr val="000000"/>
                  </a:outerShdw>
                </a:effectLst>
                <a:latin typeface="Helvetica" charset="0"/>
                <a:cs typeface="Helvetica" charset="0"/>
              </a:rPr>
              <a:t>–– John 5:24</a:t>
            </a: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algn="l" eaLnBrk="1" hangingPunct="1">
              <a:defRPr/>
            </a:pPr>
            <a:r>
              <a:rPr lang="en-US" sz="4000" b="1" dirty="0">
                <a:effectLst>
                  <a:glow rad="177800">
                    <a:schemeClr val="tx1">
                      <a:alpha val="75000"/>
                    </a:schemeClr>
                  </a:glow>
                </a:effectLst>
                <a:ea typeface="+mj-ea"/>
                <a:cs typeface="+mj-cs"/>
              </a:rPr>
              <a:t>The Sealing Work of the Spirit</a:t>
            </a: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39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39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91595" y="767754"/>
            <a:ext cx="5680648" cy="5445068"/>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"Having believed, you were marked in him with a seal, the promised Holy Spirit,  </a:t>
            </a: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who is a deposit guaranteeing our inheritance until the redemption of those who are God’s possession—to the praise of his glory" (Eph. 1:13-14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712" y="-26230"/>
            <a:ext cx="9272662" cy="695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908720"/>
            <a:ext cx="7772400" cy="5556250"/>
          </a:xfrm>
        </p:spPr>
        <p:txBody>
          <a:bodyPr/>
          <a:lstStyle/>
          <a:p>
            <a:pPr>
              <a:defRPr/>
            </a:pPr>
            <a: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dirty="0">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Freedom from habitual sin (5:18-20)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lang="en-US" sz="4000" b="1" kern="0" dirty="0">
                <a:solidFill>
                  <a:srgbClr val="FFFFFF"/>
                </a:solidFill>
                <a:effectLst>
                  <a:glow rad="127000">
                    <a:srgbClr val="000000"/>
                  </a:glow>
                </a:effectLst>
                <a:latin typeface="Arial" charset="0"/>
                <a:ea typeface="ＭＳ Ｐゴシック" charset="0"/>
                <a:cs typeface="ＭＳ Ｐゴシック" charset="0"/>
              </a:rPr>
              <a:t>. Realize that obedience </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976331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23528" y="5589240"/>
            <a:ext cx="8424936" cy="792088"/>
          </a:xfrm>
          <a:ln>
            <a:miter lim="800000"/>
            <a:headEnd/>
            <a:tailEnd/>
          </a:ln>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"If you confess with your mouth that Jesus is Lord and believe in your heart that God raised him from the dead, you will be saved. </a:t>
            </a:r>
            <a:r>
              <a:rPr lang="en-US" sz="40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10</a:t>
            </a: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For it is by believing in your heart that you are made right with God, and it is by confessing with your mouth that you are saved”</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en-US" sz="6000" b="1">
                <a:solidFill>
                  <a:schemeClr val="tx1"/>
                </a:solidFill>
                <a:latin typeface="Arial" charset="0"/>
              </a:rPr>
              <a:t>The Nature of Salvation</a:t>
            </a: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algn="ctr">
              <a:defRPr/>
            </a:pPr>
            <a:r>
              <a:rPr lang="en-US" sz="4000" b="1" i="1" kern="0" dirty="0">
                <a:solidFill>
                  <a:srgbClr val="000000"/>
                </a:solidFill>
                <a:latin typeface="Arial"/>
                <a:ea typeface="+mn-ea"/>
                <a:cs typeface="+mn-cs"/>
              </a:rPr>
              <a:t>Our deliverance from sin proves our security</a:t>
            </a:r>
          </a:p>
        </p:txBody>
      </p:sp>
      <p:sp>
        <p:nvSpPr>
          <p:cNvPr id="43008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296b</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Believer’s Standing Before God Proves Security</a:t>
            </a:r>
          </a:p>
        </p:txBody>
      </p:sp>
      <p:sp>
        <p:nvSpPr>
          <p:cNvPr id="43213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296b</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Biblical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296c</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971550" y="152400"/>
            <a:ext cx="6840538" cy="609600"/>
          </a:xfrm>
          <a:solidFill>
            <a:srgbClr val="000000"/>
          </a:solidFill>
        </p:spPr>
        <p:txBody>
          <a:bodyPr anchor="ctr"/>
          <a:lstStyle/>
          <a:p>
            <a:pPr algn="ctr" eaLnBrk="1" hangingPunct="1"/>
            <a:r>
              <a:rPr lang="en-US" sz="3200">
                <a:solidFill>
                  <a:srgbClr val="FFFFFF"/>
                </a:solidFill>
                <a:latin typeface="Arial" charset="0"/>
              </a:rPr>
              <a:t>Assurance in 1 John 5:11-13</a:t>
            </a:r>
          </a:p>
        </p:txBody>
      </p:sp>
      <p:sp>
        <p:nvSpPr>
          <p:cNvPr id="436228" name="Text Box 3"/>
          <p:cNvSpPr txBox="1">
            <a:spLocks noChangeArrowheads="1"/>
          </p:cNvSpPr>
          <p:nvPr/>
        </p:nvSpPr>
        <p:spPr bwMode="auto">
          <a:xfrm>
            <a:off x="8213725" y="115888"/>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296c</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a:solidFill>
                  <a:srgbClr val="003366"/>
                </a:solidFill>
                <a:latin typeface="Arial"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i="1">
                <a:solidFill>
                  <a:srgbClr val="003366"/>
                </a:solidFill>
                <a:latin typeface="Arial" charset="0"/>
                <a:cs typeface="Arial" charset="0"/>
              </a:rPr>
              <a:t>ever</a:t>
            </a:r>
            <a:r>
              <a:rPr lang="en-US" b="1">
                <a:solidFill>
                  <a:srgbClr val="003366"/>
                </a:solidFill>
                <a:latin typeface="Arial"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i="1" u="sng">
                <a:solidFill>
                  <a:srgbClr val="003366"/>
                </a:solidFill>
                <a:latin typeface="Arial" charset="0"/>
                <a:cs typeface="Arial" charset="0"/>
              </a:rPr>
              <a:t>ever</a:t>
            </a:r>
            <a:r>
              <a:rPr lang="en-US" b="1">
                <a:solidFill>
                  <a:srgbClr val="003366"/>
                </a:solidFill>
                <a:latin typeface="Arial" charset="0"/>
                <a:cs typeface="Arial" charset="0"/>
              </a:rPr>
              <a:t> 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fr-FR"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sp>
        <p:nvSpPr>
          <p:cNvPr id="439299" name="Text Box 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145</a:t>
            </a:r>
          </a:p>
        </p:txBody>
      </p:sp>
      <p:graphicFrame>
        <p:nvGraphicFramePr>
          <p:cNvPr id="165892"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fr-FR"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by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22" name="Picture 4" descr="Finish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dirty="0">
                <a:effectLst>
                  <a:outerShdw blurRad="38100" dist="38100" dir="2700000" algn="tl">
                    <a:srgbClr val="FFFFFF"/>
                  </a:outerShdw>
                </a:effectLst>
                <a:ea typeface="ＭＳ Ｐゴシック" charset="-128"/>
                <a:cs typeface="ＭＳ Ｐゴシック" charset="-128"/>
              </a:rPr>
              <a:t>"It is finished"</a:t>
            </a:r>
            <a:endParaRPr lang="en-US" dirty="0">
              <a:effectLst>
                <a:outerShdw blurRad="38100" dist="38100" dir="2700000" algn="tl">
                  <a:srgbClr val="FFFFFF"/>
                </a:outerShdw>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a:defRPr/>
            </a:pPr>
            <a:r>
              <a:rPr lang="en-US" sz="11700" dirty="0">
                <a:solidFill>
                  <a:srgbClr val="FF0000"/>
                </a:solidFill>
                <a:effectLst>
                  <a:glow rad="228600">
                    <a:srgbClr val="0A2E2E"/>
                  </a:glow>
                </a:effectLst>
                <a:latin typeface="Impact" pitchFamily="-112" charset="0"/>
                <a:ea typeface="ＭＳ Ｐゴシック" charset="-128"/>
                <a:cs typeface="ＭＳ Ｐゴシック" charset="-128"/>
              </a:rPr>
              <a:t>Legal</a:t>
            </a:r>
          </a:p>
        </p:txBody>
      </p:sp>
      <p:sp>
        <p:nvSpPr>
          <p:cNvPr id="440325" name="Text Box 7"/>
          <p:cNvSpPr txBox="1">
            <a:spLocks noChangeArrowheads="1"/>
          </p:cNvSpPr>
          <p:nvPr/>
        </p:nvSpPr>
        <p:spPr bwMode="auto">
          <a:xfrm>
            <a:off x="5257800" y="3167063"/>
            <a:ext cx="3730625" cy="3081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u="sng">
                <a:solidFill>
                  <a:srgbClr val="FFFFFF"/>
                </a:solidFill>
                <a:latin typeface="Arial" charset="0"/>
                <a:cs typeface="Arial" charset="0"/>
              </a:rPr>
              <a:t>Justice (3:25-26)</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The fairness of God where He punishes sin in an individual himself or in a Sinless Substitute (Jesus Christ)</a:t>
            </a:r>
            <a:endParaRPr lang="en-US" sz="4000">
              <a:solidFill>
                <a:srgbClr val="FFFFFF"/>
              </a:solidFill>
              <a:cs typeface="Arial" charset="0"/>
            </a:endParaRPr>
          </a:p>
        </p:txBody>
      </p:sp>
      <p:sp>
        <p:nvSpPr>
          <p:cNvPr id="440326" name="Text Box 8"/>
          <p:cNvSpPr txBox="1">
            <a:spLocks noChangeArrowheads="1"/>
          </p:cNvSpPr>
          <p:nvPr/>
        </p:nvSpPr>
        <p:spPr bwMode="auto">
          <a:xfrm>
            <a:off x="5083175" y="76200"/>
            <a:ext cx="3908425"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u="sng">
                <a:solidFill>
                  <a:srgbClr val="FFFFFF"/>
                </a:solidFill>
                <a:latin typeface="Arial" charset="0"/>
                <a:cs typeface="Arial" charset="0"/>
              </a:rPr>
              <a:t>Justification (3:24)</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God</a:t>
            </a:r>
            <a:r>
              <a:rPr lang="fr-FR" sz="2800" b="1">
                <a:solidFill>
                  <a:srgbClr val="FFFFFF"/>
                </a:solidFill>
                <a:latin typeface="Arial" charset="0"/>
                <a:cs typeface="Arial" charset="0"/>
              </a:rPr>
              <a:t>'</a:t>
            </a:r>
            <a:r>
              <a:rPr lang="en-US" sz="2800" b="1">
                <a:solidFill>
                  <a:srgbClr val="FFFFFF"/>
                </a:solidFill>
                <a:latin typeface="Arial" charset="0"/>
                <a:cs typeface="Arial" charset="0"/>
              </a:rPr>
              <a:t>s act of declaring us "not guilty" for our sins, making us right with him</a:t>
            </a:r>
          </a:p>
        </p:txBody>
      </p:sp>
      <p:sp>
        <p:nvSpPr>
          <p:cNvPr id="440327" name="Text Box 9"/>
          <p:cNvSpPr txBox="1">
            <a:spLocks noChangeArrowheads="1"/>
          </p:cNvSpPr>
          <p:nvPr/>
        </p:nvSpPr>
        <p:spPr bwMode="auto">
          <a:xfrm>
            <a:off x="-49213" y="-76200"/>
            <a:ext cx="885826"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720000"/>
                </a:solidFill>
                <a:latin typeface="Arial" charset="0"/>
                <a:cs typeface="Arial" charset="0"/>
              </a:rPr>
              <a:t>155h</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lstStyle/>
          <a:p>
            <a:pPr marL="342900" indent="-342900" algn="ctr">
              <a:spcBef>
                <a:spcPct val="20000"/>
              </a:spcBef>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Paid </a:t>
            </a:r>
          </a:p>
          <a:p>
            <a:pPr marL="342900" indent="-342900" algn="ctr">
              <a:spcBef>
                <a:spcPct val="20000"/>
              </a:spcBef>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in Full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en-US" cap="none">
                <a:ea typeface="ＭＳ Ｐゴシック" charset="-128"/>
                <a:cs typeface="ＭＳ Ｐゴシック" charset="-128"/>
              </a:rPr>
              <a:t>Grace is…</a:t>
            </a: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en-US" sz="4000" b="1">
                <a:solidFill>
                  <a:srgbClr val="FFFFCC"/>
                </a:solidFill>
                <a:effectLst>
                  <a:outerShdw blurRad="38100" dist="38100" dir="2700000" algn="tl">
                    <a:srgbClr val="000000"/>
                  </a:outerShdw>
                </a:effectLst>
                <a:latin typeface="Arial MT" charset="0"/>
                <a:ea typeface="Arial MT" charset="0"/>
                <a:cs typeface="Arial MT" charset="0"/>
              </a:rPr>
              <a:t>Romans 3</a:t>
            </a:r>
            <a:r>
              <a:rPr lang="en-US" sz="4000" b="1">
                <a:solidFill>
                  <a:srgbClr val="FFFFCC"/>
                </a:solidFill>
                <a:effectLst>
                  <a:outerShdw blurRad="38100" dist="38100" dir="2700000" algn="tl">
                    <a:srgbClr val="000000"/>
                  </a:outerShdw>
                </a:effectLst>
                <a:latin typeface="Arial" charset="0"/>
                <a:ea typeface="Arial" charset="0"/>
                <a:cs typeface="Arial" charset="0"/>
              </a:rPr>
              <a:t>:24</a:t>
            </a: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G</a:t>
            </a:r>
            <a:r>
              <a:rPr lang="en-US" sz="4800" b="1" dirty="0">
                <a:solidFill>
                  <a:srgbClr val="000000"/>
                </a:solidFill>
                <a:effectLst>
                  <a:glow rad="266700">
                    <a:schemeClr val="tx1">
                      <a:alpha val="75000"/>
                    </a:schemeClr>
                  </a:glow>
                </a:effectLst>
                <a:ea typeface="ＭＳ Ｐゴシック" charset="-128"/>
                <a:cs typeface="ＭＳ Ｐゴシック" charset="-128"/>
              </a:rPr>
              <a:t>od</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R</a:t>
            </a:r>
            <a:r>
              <a:rPr lang="en-US" sz="4800" b="1" dirty="0">
                <a:solidFill>
                  <a:srgbClr val="000000"/>
                </a:solidFill>
                <a:effectLst>
                  <a:glow rad="266700">
                    <a:schemeClr val="tx1">
                      <a:alpha val="75000"/>
                    </a:schemeClr>
                  </a:glow>
                </a:effectLst>
                <a:ea typeface="ＭＳ Ｐゴシック" charset="-128"/>
                <a:cs typeface="ＭＳ Ｐゴシック" charset="-128"/>
              </a:rPr>
              <a:t>iches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A</a:t>
            </a:r>
            <a:r>
              <a:rPr lang="en-US" sz="4800" b="1" dirty="0">
                <a:solidFill>
                  <a:srgbClr val="000000"/>
                </a:solidFill>
                <a:effectLst>
                  <a:glow rad="266700">
                    <a:schemeClr val="tx1">
                      <a:alpha val="75000"/>
                    </a:schemeClr>
                  </a:glow>
                </a:effectLst>
                <a:ea typeface="ＭＳ Ｐゴシック" charset="-128"/>
                <a:cs typeface="ＭＳ Ｐゴシック" charset="-128"/>
              </a:rPr>
              <a:t>t</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C</a:t>
            </a:r>
            <a:r>
              <a:rPr lang="en-US" sz="4800" b="1" dirty="0">
                <a:solidFill>
                  <a:srgbClr val="000000"/>
                </a:solidFill>
                <a:effectLst>
                  <a:glow rad="266700">
                    <a:schemeClr val="tx1">
                      <a:alpha val="75000"/>
                    </a:schemeClr>
                  </a:glow>
                </a:effectLst>
                <a:ea typeface="ＭＳ Ｐゴシック" charset="-128"/>
                <a:cs typeface="ＭＳ Ｐゴシック" charset="-128"/>
              </a:rPr>
              <a:t>hrist</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E</a:t>
            </a:r>
            <a:r>
              <a:rPr lang="en-US" sz="4800" b="1" dirty="0">
                <a:solidFill>
                  <a:srgbClr val="000000"/>
                </a:solidFill>
                <a:effectLst>
                  <a:glow rad="266700">
                    <a:schemeClr val="tx1">
                      <a:alpha val="75000"/>
                    </a:schemeClr>
                  </a:glow>
                </a:effectLst>
                <a:ea typeface="ＭＳ Ｐゴシック" charset="-128"/>
                <a:cs typeface="ＭＳ Ｐゴシック" charset="-128"/>
              </a:rPr>
              <a:t>xpense</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dirty="0">
                <a:solidFill>
                  <a:schemeClr val="tx1"/>
                </a:solidFill>
                <a:effectLst>
                  <a:outerShdw blurRad="38100" dist="38100" dir="2700000" algn="tl">
                    <a:srgbClr val="8C0000"/>
                  </a:outerShdw>
                </a:effectLst>
                <a:ea typeface="ＭＳ Ｐゴシック" charset="-128"/>
                <a:cs typeface="ＭＳ Ｐゴシック" charset="-128"/>
              </a:rPr>
              <a:t>No Condemnation (Rom 8:1)!</a:t>
            </a:r>
            <a:endParaRPr lang="en-US" sz="3600" b="1" dirty="0">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Arial" charset="0"/>
                <a:cs typeface="Arial" charset="0"/>
              </a:rPr>
              <a:t>154b</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 and love others and you’ll have what you really need instead of false teaching.</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3872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defRPr/>
            </a:pPr>
            <a:r>
              <a:rPr lang="en-US" sz="4800" b="1" u="sng">
                <a:solidFill>
                  <a:schemeClr val="tx1"/>
                </a:solidFill>
                <a:effectLst>
                  <a:outerShdw blurRad="38100" dist="38100" dir="2700000" algn="tl">
                    <a:srgbClr val="000000"/>
                  </a:outerShdw>
                </a:effectLst>
                <a:latin typeface="Arial" charset="0"/>
                <a:ea typeface="ＭＳ Ｐゴシック" charset="-128"/>
              </a:rPr>
              <a:t>Security in Romans 8</a:t>
            </a:r>
            <a:endParaRPr lang="en-US" sz="5400">
              <a:effectLst>
                <a:outerShdw blurRad="38100" dist="38100" dir="2700000" algn="tl">
                  <a:srgbClr val="000000"/>
                </a:outerShdw>
              </a:effectLst>
              <a:latin typeface="Arial" charset="0"/>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eaLnBrk="1" hangingPunct="1"/>
            <a:endParaRPr lang="en-US">
              <a:solidFill>
                <a:srgbClr val="FFFFFF"/>
              </a:solidFill>
              <a:latin typeface="Arial" charset="0"/>
              <a:cs typeface="Arial" charset="0"/>
            </a:endParaRPr>
          </a:p>
          <a:p>
            <a:pPr eaLnBrk="1" hangingPunct="1"/>
            <a:endParaRPr lang="en-US">
              <a:solidFill>
                <a:srgbClr val="FFFFFF"/>
              </a:solidFill>
              <a:latin typeface="Arial" charset="0"/>
              <a:cs typeface="Arial" charset="0"/>
            </a:endParaRPr>
          </a:p>
          <a:p>
            <a:pPr eaLnBrk="1" hangingPunct="1"/>
            <a:endParaRPr lang="en-US">
              <a:solidFill>
                <a:srgbClr val="FFFFFF"/>
              </a:solidFill>
              <a:latin typeface="Arial" charset="0"/>
              <a:cs typeface="Arial" charset="0"/>
            </a:endParaRPr>
          </a:p>
        </p:txBody>
      </p:sp>
      <p:sp>
        <p:nvSpPr>
          <p:cNvPr id="384005" name="Text Box 5"/>
          <p:cNvSpPr txBox="1">
            <a:spLocks noChangeArrowheads="1"/>
          </p:cNvSpPr>
          <p:nvPr/>
        </p:nvSpPr>
        <p:spPr bwMode="auto">
          <a:xfrm>
            <a:off x="250825" y="1535113"/>
            <a:ext cx="8763000" cy="4154487"/>
          </a:xfrm>
          <a:prstGeom prst="rect">
            <a:avLst/>
          </a:prstGeom>
          <a:noFill/>
          <a:ln w="9525">
            <a:noFill/>
            <a:miter lim="800000"/>
            <a:headEnd/>
            <a:tailEnd/>
          </a:ln>
          <a:effectLst/>
        </p:spPr>
        <p:txBody>
          <a:bodyPr>
            <a:spAutoFit/>
          </a:bodyPr>
          <a:lstStyle/>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not condemned––no Christian will go to hell (8:1)</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set free from the law of sin and death (8:2)</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possess the Spirit of Christ (8:9) </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The Spirit will give us glorified bodies (8:11)</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adopted into God</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family (8:14, 16, 17, 21, 23)</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receive the redemption of our bodies (8:23)</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have hope that will be fulfilled (8:24-25)</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be conformed to Christ</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likeness (8:29)</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All the predestined will eventually be glorified (8:30)</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Nothing can separate us from God</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love (8:35-39)</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already more than conquerors over sin (8:37)</a:t>
            </a:r>
          </a:p>
        </p:txBody>
      </p:sp>
      <p:sp>
        <p:nvSpPr>
          <p:cNvPr id="384006" name="Text Box 6"/>
          <p:cNvSpPr txBox="1">
            <a:spLocks noChangeArrowheads="1"/>
          </p:cNvSpPr>
          <p:nvPr/>
        </p:nvSpPr>
        <p:spPr bwMode="auto">
          <a:xfrm>
            <a:off x="82296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Arial" charset="0"/>
                <a:cs typeface="Arial" charset="0"/>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nvGraphicFramePr>
        <p:xfrm>
          <a:off x="0" y="1450975"/>
          <a:ext cx="8077200" cy="4814902"/>
        </p:xfrm>
        <a:graphic>
          <a:graphicData uri="http://schemas.openxmlformats.org/drawingml/2006/table">
            <a:tbl>
              <a:tblPr/>
              <a:tblGrid>
                <a:gridCol w="11876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146846">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14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DOCTRINE OF...</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374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1886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27473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Future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I shall be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447521"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a:solidFill>
                  <a:schemeClr val="bg1"/>
                </a:solidFill>
                <a:latin typeface="Arial" charset="0"/>
                <a:ea typeface="ＭＳ Ｐゴシック" charset="0"/>
                <a:cs typeface="Times New Roman" charset="0"/>
              </a:rPr>
              <a:t>Roman's 3 Tenses of Salvation </a:t>
            </a:r>
          </a:p>
        </p:txBody>
      </p:sp>
      <p:pic>
        <p:nvPicPr>
          <p:cNvPr id="447522"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25" y="3357563"/>
            <a:ext cx="14509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523"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0188" y="1600200"/>
            <a:ext cx="1185862"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524" name="Text Box 71"/>
          <p:cNvSpPr txBox="1">
            <a:spLocks noChangeArrowheads="1"/>
          </p:cNvSpPr>
          <p:nvPr/>
        </p:nvSpPr>
        <p:spPr bwMode="auto">
          <a:xfrm>
            <a:off x="8274050" y="14288"/>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155a</a:t>
            </a:r>
          </a:p>
        </p:txBody>
      </p:sp>
      <p:pic>
        <p:nvPicPr>
          <p:cNvPr id="447525"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80363" y="5048250"/>
            <a:ext cx="1055687"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526" name="TextBox 2"/>
          <p:cNvSpPr txBox="1">
            <a:spLocks noChangeArrowheads="1"/>
          </p:cNvSpPr>
          <p:nvPr/>
        </p:nvSpPr>
        <p:spPr bwMode="auto">
          <a:xfrm>
            <a:off x="9525" y="6372225"/>
            <a:ext cx="80914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FF"/>
                </a:solidFill>
                <a:latin typeface="Arial" charset="0"/>
                <a:cs typeface="Times New Roman" charset="0"/>
              </a:rPr>
              <a:t>Adapted from Kay Arthur, </a:t>
            </a:r>
            <a:r>
              <a:rPr lang="en-US" sz="1800" b="1" i="1">
                <a:solidFill>
                  <a:srgbClr val="FFFFFF"/>
                </a:solidFill>
                <a:latin typeface="Arial" charset="0"/>
                <a:cs typeface="Times New Roman" charset="0"/>
              </a:rPr>
              <a:t>1 Peter: In &amp; Out</a:t>
            </a:r>
            <a:r>
              <a:rPr lang="en-US" sz="1800" b="1">
                <a:solidFill>
                  <a:srgbClr val="FFFFFF"/>
                </a:solidFill>
                <a:latin typeface="Arial" charset="0"/>
                <a:cs typeface="Times New Roman" charset="0"/>
              </a:rPr>
              <a:t> (Precept Ministries, 1990), 13</a:t>
            </a:r>
            <a:endParaRPr lang="en-US" sz="1800" b="1">
              <a:solidFill>
                <a:srgbClr val="FFFFFF"/>
              </a:solidFill>
              <a:latin typeface="Arial" charset="0"/>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448514"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Text Box 4"/>
          <p:cNvSpPr txBox="1">
            <a:spLocks noChangeArrowheads="1"/>
          </p:cNvSpPr>
          <p:nvPr/>
        </p:nvSpPr>
        <p:spPr bwMode="auto">
          <a:xfrm>
            <a:off x="900113" y="3443288"/>
            <a:ext cx="7254875" cy="1570037"/>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6000" b="1" dirty="0">
                <a:solidFill>
                  <a:srgbClr val="FFFFFF"/>
                </a:solidFill>
                <a:latin typeface="Arial" charset="0"/>
                <a:cs typeface="ＭＳ Ｐゴシック" charset="-128"/>
              </a:rPr>
              <a:t>Blessed Assurance</a:t>
            </a:r>
          </a:p>
          <a:p>
            <a:pPr algn="ctr">
              <a:defRPr/>
            </a:pPr>
            <a:r>
              <a:rPr lang="en-US" sz="3600" b="1" dirty="0">
                <a:solidFill>
                  <a:srgbClr val="FFFFFF"/>
                </a:solidFill>
                <a:latin typeface="Arial" charset="0"/>
                <a:cs typeface="ＭＳ Ｐゴシック" charset="-128"/>
              </a:rPr>
              <a:t>Fanny Crosby</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449538"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4"/>
          <p:cNvSpPr txBox="1">
            <a:spLocks noChangeArrowheads="1"/>
          </p:cNvSpPr>
          <p:nvPr/>
        </p:nvSpPr>
        <p:spPr bwMode="auto">
          <a:xfrm>
            <a:off x="298450" y="758825"/>
            <a:ext cx="8693150" cy="228917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Blessed assurance, Jesus is mine!</a:t>
            </a:r>
          </a:p>
          <a:p>
            <a:pPr>
              <a:defRPr/>
            </a:pPr>
            <a:r>
              <a:rPr lang="en-US" dirty="0"/>
              <a:t>O what a foretaste of glory divine!</a:t>
            </a:r>
          </a:p>
          <a:p>
            <a:pPr>
              <a:defRPr/>
            </a:pPr>
            <a:r>
              <a:rPr lang="en-US" dirty="0"/>
              <a:t>Heir of salvation, purchase of God,</a:t>
            </a:r>
          </a:p>
          <a:p>
            <a:pPr>
              <a:defRPr/>
            </a:pPr>
            <a:r>
              <a:rPr lang="en-US" dirty="0"/>
              <a:t>born of His Spirit, washed in His blood.</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450562"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This is my story, this is my song,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praising my Savior all the day long;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This is my story, this is my song,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praising my Savior all the day long</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451586" name="Picture 3" descr="Fire &amp; Ice 035"/>
          <p:cNvPicPr>
            <a:picLocks noChangeAspect="1" noChangeArrowheads="1"/>
          </p:cNvPicPr>
          <p:nvPr/>
        </p:nvPicPr>
        <p:blipFill>
          <a:blip r:embed="rId2">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76200" y="835025"/>
            <a:ext cx="9023350" cy="228917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Perfect submission, all is at rest,</a:t>
            </a:r>
          </a:p>
          <a:p>
            <a:pPr>
              <a:defRPr/>
            </a:pPr>
            <a:r>
              <a:rPr lang="en-US" dirty="0"/>
              <a:t>I in my Savior am happy and blest;</a:t>
            </a:r>
          </a:p>
          <a:p>
            <a:pPr>
              <a:defRPr/>
            </a:pPr>
            <a:r>
              <a:rPr lang="en-US" dirty="0"/>
              <a:t>Watching and waiting looking above,</a:t>
            </a:r>
          </a:p>
          <a:p>
            <a:pPr>
              <a:defRPr/>
            </a:pPr>
            <a:r>
              <a:rPr lang="en-US" dirty="0"/>
              <a:t>filled with His goodness, lost in His love.</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452610"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This is my story, this is my song,</a:t>
            </a:r>
          </a:p>
          <a:p>
            <a:pPr>
              <a:defRPr/>
            </a:pPr>
            <a:r>
              <a:rPr lang="en-US" dirty="0"/>
              <a:t>praising my Savior all the day long;</a:t>
            </a:r>
          </a:p>
          <a:p>
            <a:pPr>
              <a:defRPr/>
            </a:pPr>
            <a:r>
              <a:rPr lang="en-US" dirty="0"/>
              <a:t>This is my story, this is my song,</a:t>
            </a:r>
          </a:p>
          <a:p>
            <a:pPr>
              <a:defRPr/>
            </a:pPr>
            <a:r>
              <a:rPr lang="en-US" dirty="0"/>
              <a:t>praising my Savior all the day long</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453634" name="Picture 3" descr="Fire &amp; Ice 028"/>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457200" y="1066800"/>
            <a:ext cx="8235950" cy="2838450"/>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Perfect submission, perfect delight!</a:t>
            </a:r>
          </a:p>
          <a:p>
            <a:pPr>
              <a:defRPr/>
            </a:pPr>
            <a:r>
              <a:rPr lang="en-US" dirty="0"/>
              <a:t>Visions of rapture now burst </a:t>
            </a:r>
            <a:br>
              <a:rPr lang="en-US" dirty="0"/>
            </a:br>
            <a:r>
              <a:rPr lang="en-US" dirty="0"/>
              <a:t>on my sight;</a:t>
            </a:r>
          </a:p>
          <a:p>
            <a:pPr>
              <a:defRPr/>
            </a:pPr>
            <a:r>
              <a:rPr lang="en-US" dirty="0"/>
              <a:t>Angels descending bring from above</a:t>
            </a:r>
          </a:p>
          <a:p>
            <a:pPr>
              <a:defRPr/>
            </a:pPr>
            <a:r>
              <a:rPr lang="en-US" dirty="0"/>
              <a:t>echoes of mercy, whispers of love.</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454658"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This is my story, this is my song,</a:t>
            </a:r>
          </a:p>
          <a:p>
            <a:pPr>
              <a:defRPr/>
            </a:pPr>
            <a:r>
              <a:rPr lang="en-US" dirty="0"/>
              <a:t>praising my Savior all the day long;</a:t>
            </a:r>
          </a:p>
          <a:p>
            <a:pPr>
              <a:defRPr/>
            </a:pPr>
            <a:r>
              <a:rPr lang="en-US" dirty="0"/>
              <a:t>This is my story, this is my song,</a:t>
            </a:r>
          </a:p>
          <a:p>
            <a:pPr>
              <a:defRPr/>
            </a:pPr>
            <a:r>
              <a:rPr lang="en-US" dirty="0"/>
              <a:t>praising my Savior all the day long</a:t>
            </a: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en-US">
                <a:solidFill>
                  <a:schemeClr val="bg1"/>
                </a:solidFill>
              </a:rPr>
              <a:t>A Parable on Romans 8:28-30</a:t>
            </a:r>
            <a:endParaRPr kumimoji="0" lang="en-US" sz="4800">
              <a:solidFill>
                <a:schemeClr val="bg1"/>
              </a:solidFill>
            </a:endParaRPr>
          </a:p>
        </p:txBody>
      </p:sp>
      <p:sp>
        <p:nvSpPr>
          <p:cNvPr id="455683"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600" b="1" i="1">
                <a:solidFill>
                  <a:srgbClr val="E9F313"/>
                </a:solidFill>
                <a:latin typeface="Helvetica" charset="0"/>
                <a:ea typeface="ＭＳ Ｐゴシック" charset="-128"/>
                <a:cs typeface="ＭＳ Ｐゴシック" charset="-128"/>
              </a:rPr>
              <a:t>One day</a:t>
            </a:r>
            <a:r>
              <a:rPr kumimoji="1" lang="en-US" sz="3600" b="1">
                <a:solidFill>
                  <a:srgbClr val="F3F1E4"/>
                </a:solidFill>
                <a:latin typeface="Helvetica" charset="0"/>
                <a:ea typeface="ＭＳ Ｐゴシック" charset="-128"/>
                <a:cs typeface="ＭＳ Ｐゴシック" charset="-128"/>
              </a:rPr>
              <a:t> a very </a:t>
            </a:r>
            <a:r>
              <a:rPr kumimoji="1" lang="en-US" sz="3600" b="1" i="1">
                <a:solidFill>
                  <a:srgbClr val="E9F313"/>
                </a:solidFill>
                <a:latin typeface="Helvetica" charset="0"/>
                <a:ea typeface="ＭＳ Ｐゴシック" charset="-128"/>
                <a:cs typeface="ＭＳ Ｐゴシック" charset="-128"/>
              </a:rPr>
              <a:t>wise</a:t>
            </a:r>
            <a:r>
              <a:rPr kumimoji="1" lang="en-US" sz="3600" b="1">
                <a:solidFill>
                  <a:srgbClr val="F3F1E4"/>
                </a:solidFill>
                <a:latin typeface="Helvetica" charset="0"/>
                <a:ea typeface="ＭＳ Ｐゴシック" charset="-128"/>
                <a:cs typeface="ＭＳ Ｐゴシック" charset="-128"/>
              </a:rPr>
              <a:t> and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skillful sculptor</a:t>
            </a:r>
            <a:r>
              <a:rPr kumimoji="1" lang="en-US" sz="3600" b="1">
                <a:solidFill>
                  <a:srgbClr val="F3F1E4"/>
                </a:solidFill>
                <a:latin typeface="Helvetica" charset="0"/>
                <a:ea typeface="ＭＳ Ｐゴシック" charset="-128"/>
                <a:cs typeface="ＭＳ Ｐゴシック" charset="-128"/>
              </a:rPr>
              <a:t> desired to make a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beautiful marble statute</a:t>
            </a:r>
            <a:r>
              <a:rPr kumimoji="1" lang="en-US" sz="3600" b="1">
                <a:solidFill>
                  <a:srgbClr val="F3F1E4"/>
                </a:solidFill>
                <a:latin typeface="Helvetica" charset="0"/>
                <a:ea typeface="ＭＳ Ｐゴシック" charset="-128"/>
                <a:cs typeface="ＭＳ Ｐゴシック" charset="-128"/>
              </a:rPr>
              <a:t>…</a:t>
            </a:r>
          </a:p>
        </p:txBody>
      </p:sp>
      <p:sp>
        <p:nvSpPr>
          <p:cNvPr id="455685" name="Text Box 12"/>
          <p:cNvSpPr txBox="1">
            <a:spLocks noChangeArrowheads="1"/>
          </p:cNvSpPr>
          <p:nvPr/>
        </p:nvSpPr>
        <p:spPr bwMode="auto">
          <a:xfrm>
            <a:off x="8061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Application</a:t>
            </a:r>
            <a:endParaRPr lang="en-US" sz="200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304641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How</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can you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show love</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to another believer so that heresy might be thwarted?</a:t>
            </a:r>
          </a:p>
          <a:p>
            <a:pPr marL="454025" marR="0" lvl="0" indent="-454025"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endParaRPr>
          </a:p>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Whom</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do you know that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needs</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to see Christian love shown in order to turn from false teaching? </a:t>
            </a: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184726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6" name="Rectangle 3"/>
          <p:cNvSpPr>
            <a:spLocks noGrp="1" noChangeArrowheads="1"/>
          </p:cNvSpPr>
          <p:nvPr>
            <p:ph type="title"/>
          </p:nvPr>
        </p:nvSpPr>
        <p:spPr>
          <a:xfrm>
            <a:off x="76200" y="5943600"/>
            <a:ext cx="7772400" cy="762000"/>
          </a:xfrm>
        </p:spPr>
        <p:txBody>
          <a:bodyPr anchor="t"/>
          <a:lstStyle/>
          <a:p>
            <a:pPr algn="l" eaLnBrk="1" hangingPunct="1">
              <a:spcBef>
                <a:spcPct val="20000"/>
              </a:spcBef>
              <a:buFontTx/>
              <a:buChar char="•"/>
            </a:pPr>
            <a:r>
              <a:rPr kumimoji="0" lang="en-US" sz="3200">
                <a:solidFill>
                  <a:schemeClr val="tx1"/>
                </a:solidFill>
                <a:latin typeface="Helvetica" charset="0"/>
                <a:ea typeface="ＭＳ Ｐゴシック" charset="0"/>
                <a:cs typeface="ＭＳ Ｐゴシック" charset="0"/>
              </a:rPr>
              <a:t> Foreknowledge</a:t>
            </a:r>
          </a:p>
        </p:txBody>
      </p:sp>
      <p:sp>
        <p:nvSpPr>
          <p:cNvPr id="456707"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From among the </a:t>
            </a:r>
            <a:r>
              <a:rPr kumimoji="1" lang="en-US" sz="3200" b="1" i="1">
                <a:solidFill>
                  <a:srgbClr val="E9F313"/>
                </a:solidFill>
                <a:latin typeface="Helvetica" pitchFamily="-112" charset="0"/>
                <a:ea typeface="ＭＳ Ｐゴシック"/>
                <a:cs typeface="ＭＳ Ｐゴシック"/>
              </a:rPr>
              <a:t>many possibilities</a:t>
            </a:r>
            <a:r>
              <a:rPr kumimoji="1" lang="en-US" sz="3200" b="1">
                <a:solidFill>
                  <a:srgbClr val="F3F1E4"/>
                </a:solidFill>
                <a:latin typeface="Helvetica" pitchFamily="-112" charset="0"/>
                <a:ea typeface="ＭＳ Ｐゴシック"/>
                <a:cs typeface="ＭＳ Ｐゴシック"/>
              </a:rPr>
              <a:t> in the marble quarry he </a:t>
            </a:r>
            <a:r>
              <a:rPr kumimoji="1" lang="en-US" sz="3200" b="1" i="1">
                <a:solidFill>
                  <a:srgbClr val="E9F313"/>
                </a:solidFill>
                <a:latin typeface="Helvetica" pitchFamily="-112" charset="0"/>
                <a:ea typeface="ＭＳ Ｐゴシック"/>
                <a:cs typeface="ＭＳ Ｐゴシック"/>
              </a:rPr>
              <a:t>selected one rough stone</a:t>
            </a:r>
            <a:r>
              <a:rPr kumimoji="1" lang="en-US" sz="3200" b="1">
                <a:solidFill>
                  <a:srgbClr val="F3F1E4"/>
                </a:solidFill>
                <a:latin typeface="Helvetica" pitchFamily="-112" charset="0"/>
                <a:ea typeface="ＭＳ Ｐゴシック"/>
                <a:cs typeface="ＭＳ Ｐゴシック"/>
              </a:rPr>
              <a:t> which he would use for this purpose.</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lstStyle/>
          <a:p>
            <a:endParaRPr lang="en-US"/>
          </a:p>
        </p:txBody>
      </p:sp>
      <p:sp>
        <p:nvSpPr>
          <p:cNvPr id="456710" name="Text Box 9"/>
          <p:cNvSpPr txBox="1">
            <a:spLocks noChangeArrowheads="1"/>
          </p:cNvSpPr>
          <p:nvPr/>
        </p:nvSpPr>
        <p:spPr bwMode="auto">
          <a:xfrm>
            <a:off x="8264525" y="0"/>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dissolve">
                                      <p:cBhvr>
                                        <p:cTn id="7" dur="500"/>
                                        <p:tgtEl>
                                          <p:spTgt spid="1435656"/>
                                        </p:tgtEl>
                                      </p:cBhvr>
                                    </p:animEffect>
                                  </p:childTnLst>
                                </p:cTn>
                              </p:par>
                            </p:childTnLst>
                          </p:cTn>
                        </p:par>
                        <p:par>
                          <p:cTn id="8" fill="hold" nodeType="afterGroup">
                            <p:stCondLst>
                              <p:cond delay="500"/>
                            </p:stCondLst>
                            <p:childTnLst>
                              <p:par>
                                <p:cTn id="9" presetID="51" presetClass="entr" presetSubtype="0" fill="hold" grpId="1" nodeType="afterEffect">
                                  <p:stCondLst>
                                    <p:cond delay="0"/>
                                  </p:stCondLst>
                                  <p:childTnLst>
                                    <p:set>
                                      <p:cBhvr>
                                        <p:cTn id="10" dur="1" fill="hold">
                                          <p:stCondLst>
                                            <p:cond delay="0"/>
                                          </p:stCondLst>
                                        </p:cTn>
                                        <p:tgtEl>
                                          <p:spTgt spid="1435656"/>
                                        </p:tgtEl>
                                        <p:attrNameLst>
                                          <p:attrName>style.visibility</p:attrName>
                                        </p:attrNameLst>
                                      </p:cBhvr>
                                      <p:to>
                                        <p:strVal val="visible"/>
                                      </p:to>
                                    </p:set>
                                    <p:animEffect transition="in" filter="fade">
                                      <p:cBhvr>
                                        <p:cTn id="11" dur="1155" decel="100000"/>
                                        <p:tgtEl>
                                          <p:spTgt spid="1435656"/>
                                        </p:tgtEl>
                                      </p:cBhvr>
                                    </p:animEffect>
                                    <p:animScale>
                                      <p:cBhvr>
                                        <p:cTn id="12" dur="1155" decel="100000"/>
                                        <p:tgtEl>
                                          <p:spTgt spid="1435656"/>
                                        </p:tgtEl>
                                      </p:cBhvr>
                                      <p:from x="10000" y="10000"/>
                                      <p:to x="200000" y="450000"/>
                                    </p:animScale>
                                    <p:animScale>
                                      <p:cBhvr>
                                        <p:cTn id="13" dur="1845" accel="100000" fill="hold">
                                          <p:stCondLst>
                                            <p:cond delay="1155"/>
                                          </p:stCondLst>
                                        </p:cTn>
                                        <p:tgtEl>
                                          <p:spTgt spid="1435656"/>
                                        </p:tgtEl>
                                      </p:cBhvr>
                                      <p:from x="200000" y="450000"/>
                                      <p:to x="100000" y="100000"/>
                                    </p:animScale>
                                    <p:set>
                                      <p:cBhvr>
                                        <p:cTn id="14" dur="1155" fill="hold"/>
                                        <p:tgtEl>
                                          <p:spTgt spid="1435656"/>
                                        </p:tgtEl>
                                        <p:attrNameLst>
                                          <p:attrName>ppt_x</p:attrName>
                                        </p:attrNameLst>
                                      </p:cBhvr>
                                      <p:to>
                                        <p:strVal val="(0.5)"/>
                                      </p:to>
                                    </p:set>
                                    <p:anim from="(0.5)" to="(#ppt_x)" calcmode="lin" valueType="num">
                                      <p:cBhvr>
                                        <p:cTn id="15" dur="1845" accel="100000" fill="hold">
                                          <p:stCondLst>
                                            <p:cond delay="1155"/>
                                          </p:stCondLst>
                                        </p:cTn>
                                        <p:tgtEl>
                                          <p:spTgt spid="1435656"/>
                                        </p:tgtEl>
                                        <p:attrNameLst>
                                          <p:attrName>ppt_x</p:attrName>
                                        </p:attrNameLst>
                                      </p:cBhvr>
                                    </p:anim>
                                    <p:set>
                                      <p:cBhvr>
                                        <p:cTn id="16" dur="1155" fill="hold"/>
                                        <p:tgtEl>
                                          <p:spTgt spid="1435656"/>
                                        </p:tgtEl>
                                        <p:attrNameLst>
                                          <p:attrName>ppt_y</p:attrName>
                                        </p:attrNameLst>
                                      </p:cBhvr>
                                      <p:to>
                                        <p:strVal val="(#ppt_y+0.4)"/>
                                      </p:to>
                                    </p:set>
                                    <p:anim from="(#ppt_y+0.4)" to="(#ppt_y)" calcmode="lin" valueType="num">
                                      <p:cBhvr>
                                        <p:cTn id="17"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P spid="1435656"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0" name="Rectangle 2"/>
          <p:cNvSpPr>
            <a:spLocks noGrp="1" noChangeArrowheads="1"/>
          </p:cNvSpPr>
          <p:nvPr>
            <p:ph type="title"/>
          </p:nvPr>
        </p:nvSpPr>
        <p:spPr>
          <a:xfrm>
            <a:off x="0" y="6096000"/>
            <a:ext cx="7772400" cy="762000"/>
          </a:xfrm>
        </p:spPr>
        <p:txBody>
          <a:bodyPr anchor="t"/>
          <a:lstStyle/>
          <a:p>
            <a:pPr algn="l" eaLnBrk="1" hangingPunct="1">
              <a:spcBef>
                <a:spcPct val="20000"/>
              </a:spcBef>
              <a:buFontTx/>
              <a:buChar char="•"/>
            </a:pPr>
            <a:r>
              <a:rPr kumimoji="0" lang="en-US" sz="3200">
                <a:solidFill>
                  <a:schemeClr val="tx1"/>
                </a:solidFill>
                <a:latin typeface="Helvetica" charset="0"/>
                <a:ea typeface="ＭＳ Ｐゴシック" charset="0"/>
                <a:cs typeface="ＭＳ Ｐゴシック" charset="0"/>
              </a:rPr>
              <a:t> Predestination</a:t>
            </a:r>
          </a:p>
        </p:txBody>
      </p:sp>
      <p:sp>
        <p:nvSpPr>
          <p:cNvPr id="457731"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He </a:t>
            </a:r>
            <a:r>
              <a:rPr kumimoji="1" lang="en-US" sz="3200" b="1">
                <a:solidFill>
                  <a:srgbClr val="E9F313"/>
                </a:solidFill>
                <a:latin typeface="Helvetica" pitchFamily="-112" charset="0"/>
                <a:ea typeface="ＭＳ Ｐゴシック"/>
                <a:cs typeface="ＭＳ Ｐゴシック"/>
              </a:rPr>
              <a:t>marked it</a:t>
            </a:r>
            <a:r>
              <a:rPr kumimoji="1" lang="en-US" sz="3200" b="1">
                <a:solidFill>
                  <a:srgbClr val="F3F1E4"/>
                </a:solidFill>
                <a:latin typeface="Helvetica" pitchFamily="-112" charset="0"/>
                <a:ea typeface="ＭＳ Ｐゴシック"/>
                <a:cs typeface="ＭＳ Ｐゴシック"/>
              </a:rPr>
              <a:t> and thereby </a:t>
            </a:r>
            <a:r>
              <a:rPr kumimoji="1" lang="en-US" sz="3200" b="1">
                <a:solidFill>
                  <a:srgbClr val="E9F313"/>
                </a:solidFill>
                <a:latin typeface="Helvetica" pitchFamily="-112" charset="0"/>
                <a:ea typeface="ＭＳ Ｐゴシック"/>
                <a:cs typeface="ＭＳ Ｐゴシック"/>
              </a:rPr>
              <a:t>destined it</a:t>
            </a:r>
            <a:r>
              <a:rPr kumimoji="1" lang="en-US" sz="3200" b="1">
                <a:solidFill>
                  <a:srgbClr val="F3F1E4"/>
                </a:solidFill>
                <a:latin typeface="Helvetica" pitchFamily="-112" charset="0"/>
                <a:ea typeface="ＭＳ Ｐゴシック"/>
                <a:cs typeface="ＭＳ Ｐゴシック"/>
              </a:rPr>
              <a:t> for the beautiful finished product which he had in mind.  That mark </a:t>
            </a:r>
            <a:r>
              <a:rPr kumimoji="1" lang="en-US" sz="3200" b="1">
                <a:solidFill>
                  <a:srgbClr val="E9F313"/>
                </a:solidFill>
                <a:latin typeface="Helvetica" pitchFamily="-112" charset="0"/>
                <a:ea typeface="ＭＳ Ｐゴシック"/>
                <a:cs typeface="ＭＳ Ｐゴシック"/>
              </a:rPr>
              <a:t>preserved it</a:t>
            </a:r>
            <a:r>
              <a:rPr kumimoji="1" lang="en-US" sz="3200" b="1">
                <a:solidFill>
                  <a:srgbClr val="F3F1E4"/>
                </a:solidFill>
                <a:latin typeface="Helvetica" pitchFamily="-112" charset="0"/>
                <a:ea typeface="ＭＳ Ｐゴシック"/>
                <a:cs typeface="ＭＳ Ｐゴシック"/>
              </a:rPr>
              <a:t> from being discarded and destroyed.</a:t>
            </a:r>
          </a:p>
        </p:txBody>
      </p:sp>
      <p:pic>
        <p:nvPicPr>
          <p:cNvPr id="1436679" name="Picture 7" descr="mar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4" name="Text Box 9"/>
          <p:cNvSpPr txBox="1">
            <a:spLocks noChangeArrowheads="1"/>
          </p:cNvSpPr>
          <p:nvPr/>
        </p:nvSpPr>
        <p:spPr bwMode="auto">
          <a:xfrm>
            <a:off x="8188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10" descr="other stone raw black lightning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698" name="Rectangle 2"/>
          <p:cNvSpPr>
            <a:spLocks noGrp="1" noChangeArrowheads="1"/>
          </p:cNvSpPr>
          <p:nvPr>
            <p:ph type="title"/>
          </p:nvPr>
        </p:nvSpPr>
        <p:spPr>
          <a:xfrm>
            <a:off x="0" y="6172200"/>
            <a:ext cx="77724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Calling and justification</a:t>
            </a:r>
          </a:p>
        </p:txBody>
      </p:sp>
      <p:sp>
        <p:nvSpPr>
          <p:cNvPr id="458755"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i="1">
                <a:solidFill>
                  <a:srgbClr val="E9F313"/>
                </a:solidFill>
                <a:latin typeface="Helvetica" pitchFamily="-112" charset="0"/>
                <a:ea typeface="ＭＳ Ｐゴシック"/>
                <a:cs typeface="ＭＳ Ｐゴシック"/>
              </a:rPr>
              <a:t>Sometime later</a:t>
            </a:r>
            <a:r>
              <a:rPr kumimoji="1" lang="en-US" sz="3200" b="1">
                <a:solidFill>
                  <a:srgbClr val="F3F1E4"/>
                </a:solidFill>
                <a:latin typeface="Helvetica" pitchFamily="-112" charset="0"/>
                <a:ea typeface="ＭＳ Ｐゴシック"/>
                <a:cs typeface="ＭＳ Ｐゴシック"/>
              </a:rPr>
              <a:t> he sent his </a:t>
            </a:r>
            <a:r>
              <a:rPr kumimoji="1" lang="en-US" sz="3200" b="1" i="1">
                <a:solidFill>
                  <a:srgbClr val="E9F313"/>
                </a:solidFill>
                <a:latin typeface="Helvetica" pitchFamily="-112" charset="0"/>
                <a:ea typeface="ＭＳ Ｐゴシック"/>
                <a:cs typeface="ＭＳ Ｐゴシック"/>
              </a:rPr>
              <a:t>helper</a:t>
            </a:r>
            <a:r>
              <a:rPr kumimoji="1" lang="en-US" sz="3200" b="1">
                <a:solidFill>
                  <a:srgbClr val="F3F1E4"/>
                </a:solidFill>
                <a:latin typeface="Helvetica" pitchFamily="-112" charset="0"/>
                <a:ea typeface="ＭＳ Ｐゴシック"/>
                <a:cs typeface="ＭＳ Ｐゴシック"/>
              </a:rPr>
              <a:t> to fetch the stone and place it on his own work table.</a:t>
            </a:r>
          </a:p>
        </p:txBody>
      </p:sp>
      <p:pic>
        <p:nvPicPr>
          <p:cNvPr id="458757"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8758" name="Text Box 12"/>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9778"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8726" name="Rectangle 6"/>
          <p:cNvSpPr>
            <a:spLocks noChangeArrowheads="1"/>
          </p:cNvSpPr>
          <p:nvPr/>
        </p:nvSpPr>
        <p:spPr bwMode="auto">
          <a:xfrm>
            <a:off x="3581400" y="685800"/>
            <a:ext cx="5715000"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Then the </a:t>
            </a:r>
            <a:r>
              <a:rPr kumimoji="1" lang="en-US" sz="3200" b="1" i="1">
                <a:solidFill>
                  <a:srgbClr val="E9F313"/>
                </a:solidFill>
                <a:latin typeface="Helvetica" pitchFamily="-112" charset="0"/>
                <a:ea typeface="ＭＳ Ｐゴシック"/>
                <a:cs typeface="ＭＳ Ｐゴシック"/>
              </a:rPr>
              <a:t>sculptor began to chisel, rasp, and file</a:t>
            </a:r>
            <a:r>
              <a:rPr kumimoji="1" lang="en-US" sz="3200" b="1">
                <a:solidFill>
                  <a:srgbClr val="F3F1E4"/>
                </a:solidFill>
                <a:latin typeface="Helvetica" pitchFamily="-112" charset="0"/>
                <a:ea typeface="ＭＳ Ｐゴシック"/>
                <a:cs typeface="ＭＳ Ｐゴシック"/>
              </a:rPr>
              <a:t> on that block of rough stone shaping into the </a:t>
            </a:r>
            <a:r>
              <a:rPr kumimoji="1" lang="en-US" sz="3200" b="1" i="1">
                <a:solidFill>
                  <a:srgbClr val="E9F313"/>
                </a:solidFill>
                <a:latin typeface="Helvetica" pitchFamily="-112" charset="0"/>
                <a:ea typeface="ＭＳ Ｐゴシック"/>
                <a:cs typeface="ＭＳ Ｐゴシック"/>
              </a:rPr>
              <a:t>likeness of the clay model</a:t>
            </a:r>
            <a:r>
              <a:rPr kumimoji="1" lang="en-US" sz="3200" b="1">
                <a:solidFill>
                  <a:srgbClr val="F3F1E4"/>
                </a:solidFill>
                <a:latin typeface="Helvetica" pitchFamily="-112" charset="0"/>
                <a:ea typeface="ＭＳ Ｐゴシック"/>
                <a:cs typeface="ＭＳ Ｐゴシック"/>
              </a:rPr>
              <a:t> that served as his pattern.  In the process, however, he did </a:t>
            </a:r>
            <a:r>
              <a:rPr kumimoji="1" lang="en-US" sz="3200" b="1" i="1">
                <a:solidFill>
                  <a:srgbClr val="E9F313"/>
                </a:solidFill>
                <a:latin typeface="Helvetica" pitchFamily="-112" charset="0"/>
                <a:ea typeface="ＭＳ Ｐゴシック"/>
                <a:cs typeface="ＭＳ Ｐゴシック"/>
              </a:rPr>
              <a:t>nothing to ruin the stone</a:t>
            </a:r>
            <a:r>
              <a:rPr kumimoji="1" lang="en-US" sz="3200" b="1">
                <a:solidFill>
                  <a:srgbClr val="F3F1E4"/>
                </a:solidFill>
                <a:latin typeface="Helvetica" pitchFamily="-112" charset="0"/>
                <a:ea typeface="ＭＳ Ｐゴシック"/>
                <a:cs typeface="ＭＳ Ｐゴシック"/>
              </a:rPr>
              <a:t> and he saw to it that </a:t>
            </a:r>
            <a:br>
              <a:rPr kumimoji="1" lang="en-US" sz="3200" b="1">
                <a:solidFill>
                  <a:srgbClr val="F3F1E4"/>
                </a:solidFill>
                <a:latin typeface="Helvetica" pitchFamily="-112" charset="0"/>
                <a:ea typeface="ＭＳ Ｐゴシック"/>
                <a:cs typeface="ＭＳ Ｐゴシック"/>
              </a:rPr>
            </a:br>
            <a:r>
              <a:rPr kumimoji="1" lang="en-US" sz="3200" b="1" i="1">
                <a:solidFill>
                  <a:srgbClr val="E9F313"/>
                </a:solidFill>
                <a:latin typeface="Helvetica" pitchFamily="-112" charset="0"/>
                <a:ea typeface="ＭＳ Ｐゴシック"/>
                <a:cs typeface="ＭＳ Ｐゴシック"/>
              </a:rPr>
              <a:t>no one else marred</a:t>
            </a:r>
            <a:r>
              <a:rPr kumimoji="1" lang="en-US" sz="3200" b="1">
                <a:solidFill>
                  <a:srgbClr val="F3F1E4"/>
                </a:solidFill>
                <a:latin typeface="Helvetica" pitchFamily="-112" charset="0"/>
                <a:ea typeface="ＭＳ Ｐゴシック"/>
                <a:cs typeface="ＭＳ Ｐゴシック"/>
              </a:rPr>
              <a:t> it either.</a:t>
            </a:r>
          </a:p>
        </p:txBody>
      </p:sp>
      <p:pic>
        <p:nvPicPr>
          <p:cNvPr id="459780"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8722" name="Rectangle 2"/>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Progressive sanctification &amp; eternal security</a:t>
            </a:r>
          </a:p>
        </p:txBody>
      </p:sp>
      <p:sp>
        <p:nvSpPr>
          <p:cNvPr id="459782" name="Text Box 9"/>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02"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40772" name="Rectangle 4"/>
          <p:cNvSpPr>
            <a:spLocks noChangeArrowheads="1"/>
          </p:cNvSpPr>
          <p:nvPr/>
        </p:nvSpPr>
        <p:spPr bwMode="auto">
          <a:xfrm>
            <a:off x="4343400" y="457200"/>
            <a:ext cx="4953000"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Then one day </a:t>
            </a:r>
            <a:r>
              <a:rPr kumimoji="1" lang="en-US" sz="3200" b="1" i="1">
                <a:solidFill>
                  <a:srgbClr val="E9F313"/>
                </a:solidFill>
                <a:latin typeface="Helvetica" pitchFamily="-112" charset="0"/>
                <a:ea typeface="ＭＳ Ｐゴシック"/>
                <a:cs typeface="ＭＳ Ｐゴシック"/>
              </a:rPr>
              <a:t>his work was done</a:t>
            </a:r>
            <a:r>
              <a:rPr kumimoji="1" lang="en-US" sz="3200" b="1">
                <a:solidFill>
                  <a:srgbClr val="F3F1E4"/>
                </a:solidFill>
                <a:latin typeface="Helvetica" pitchFamily="-112" charset="0"/>
                <a:ea typeface="ＭＳ Ｐゴシック"/>
                <a:cs typeface="ＭＳ Ｐゴシック"/>
              </a:rPr>
              <a:t>.  The </a:t>
            </a:r>
            <a:r>
              <a:rPr kumimoji="1" lang="en-US" sz="3200" b="1" i="1">
                <a:solidFill>
                  <a:srgbClr val="E9F313"/>
                </a:solidFill>
                <a:latin typeface="Helvetica" pitchFamily="-112" charset="0"/>
                <a:ea typeface="ＭＳ Ｐゴシック"/>
                <a:cs typeface="ＭＳ Ｐゴシック"/>
              </a:rPr>
              <a:t>statue</a:t>
            </a:r>
            <a:r>
              <a:rPr kumimoji="1" lang="en-US" sz="3200" b="1">
                <a:solidFill>
                  <a:srgbClr val="F3F1E4"/>
                </a:solidFill>
                <a:latin typeface="Helvetica" pitchFamily="-112" charset="0"/>
                <a:ea typeface="ＭＳ Ｐゴシック"/>
                <a:cs typeface="ＭＳ Ｐゴシック"/>
              </a:rPr>
              <a:t> was </a:t>
            </a:r>
            <a:r>
              <a:rPr kumimoji="1" lang="en-US" sz="3200" b="1" i="1">
                <a:solidFill>
                  <a:srgbClr val="E9F313"/>
                </a:solidFill>
                <a:latin typeface="Helvetica" pitchFamily="-112" charset="0"/>
                <a:ea typeface="ＭＳ Ｐゴシック"/>
                <a:cs typeface="ＭＳ Ｐゴシック"/>
              </a:rPr>
              <a:t>complete</a:t>
            </a:r>
            <a:r>
              <a:rPr kumimoji="1" lang="en-US" sz="3200" b="1">
                <a:solidFill>
                  <a:srgbClr val="F3F1E4"/>
                </a:solidFill>
                <a:latin typeface="Helvetica" pitchFamily="-112" charset="0"/>
                <a:ea typeface="ＭＳ Ｐゴシック"/>
                <a:cs typeface="ＭＳ Ｐゴシック"/>
              </a:rPr>
              <a:t> with all its features finely honed in </a:t>
            </a:r>
            <a:r>
              <a:rPr kumimoji="1" lang="en-US" sz="3200" b="1" i="1">
                <a:solidFill>
                  <a:srgbClr val="E9F313"/>
                </a:solidFill>
                <a:latin typeface="Helvetica" pitchFamily="-112" charset="0"/>
                <a:ea typeface="ＭＳ Ｐゴシック"/>
                <a:cs typeface="ＭＳ Ｐゴシック"/>
              </a:rPr>
              <a:t>full conformity</a:t>
            </a:r>
            <a:r>
              <a:rPr kumimoji="1" lang="en-US" sz="3200" b="1">
                <a:solidFill>
                  <a:srgbClr val="F3F1E4"/>
                </a:solidFill>
                <a:latin typeface="Helvetica" pitchFamily="-112" charset="0"/>
                <a:ea typeface="ＭＳ Ｐゴシック"/>
                <a:cs typeface="ＭＳ Ｐゴシック"/>
              </a:rPr>
              <a:t> with his clay model.  The time had come to </a:t>
            </a:r>
            <a:r>
              <a:rPr kumimoji="1" lang="en-US" sz="3200" b="1" i="1">
                <a:solidFill>
                  <a:srgbClr val="E9F313"/>
                </a:solidFill>
                <a:latin typeface="Helvetica" pitchFamily="-112" charset="0"/>
                <a:ea typeface="ＭＳ Ｐゴシック"/>
                <a:cs typeface="ＭＳ Ｐゴシック"/>
              </a:rPr>
              <a:t>remove it</a:t>
            </a:r>
            <a:r>
              <a:rPr kumimoji="1" lang="en-US" sz="3200" b="1">
                <a:solidFill>
                  <a:srgbClr val="F3F1E4"/>
                </a:solidFill>
                <a:latin typeface="Helvetica" pitchFamily="-112" charset="0"/>
                <a:ea typeface="ＭＳ Ｐゴシック"/>
                <a:cs typeface="ＭＳ Ｐゴシック"/>
              </a:rPr>
              <a:t> from the clutter of the work bench and </a:t>
            </a:r>
            <a:r>
              <a:rPr kumimoji="1" lang="en-US" sz="3200" b="1" i="1">
                <a:solidFill>
                  <a:srgbClr val="E9F313"/>
                </a:solidFill>
                <a:latin typeface="Helvetica" pitchFamily="-112" charset="0"/>
                <a:ea typeface="ＭＳ Ｐゴシック"/>
                <a:cs typeface="ＭＳ Ｐゴシック"/>
              </a:rPr>
              <a:t>take it to the palace court</a:t>
            </a:r>
            <a:r>
              <a:rPr kumimoji="1" lang="en-US" sz="3200" b="1">
                <a:solidFill>
                  <a:srgbClr val="F3F1E4"/>
                </a:solidFill>
                <a:latin typeface="Helvetica" pitchFamily="-112" charset="0"/>
                <a:ea typeface="ＭＳ Ｐゴシック"/>
                <a:cs typeface="ＭＳ Ｐゴシック"/>
              </a:rPr>
              <a:t> where it would be </a:t>
            </a:r>
            <a:r>
              <a:rPr kumimoji="1" lang="en-US" sz="3200" b="1" i="1">
                <a:solidFill>
                  <a:srgbClr val="E9F313"/>
                </a:solidFill>
                <a:latin typeface="Helvetica" pitchFamily="-112" charset="0"/>
                <a:ea typeface="ＭＳ Ｐゴシック"/>
                <a:cs typeface="ＭＳ Ｐゴシック"/>
              </a:rPr>
              <a:t>unveiled for public display</a:t>
            </a:r>
            <a:r>
              <a:rPr kumimoji="1" lang="en-US" sz="3200" b="1">
                <a:solidFill>
                  <a:srgbClr val="F3F1E4"/>
                </a:solidFill>
                <a:latin typeface="Helvetica" pitchFamily="-112" charset="0"/>
                <a:ea typeface="ＭＳ Ｐゴシック"/>
                <a:cs typeface="ＭＳ Ｐゴシック"/>
              </a:rPr>
              <a:t>. </a:t>
            </a:r>
          </a:p>
        </p:txBody>
      </p:sp>
      <p:pic>
        <p:nvPicPr>
          <p:cNvPr id="460804" name="Picture 8" descr="YUG32001316"/>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0774" name="Rectangle 6"/>
          <p:cNvSpPr>
            <a:spLocks noGrp="1" noChangeArrowheads="1"/>
          </p:cNvSpPr>
          <p:nvPr>
            <p:ph type="title"/>
          </p:nvPr>
        </p:nvSpPr>
        <p:spPr>
          <a:xfrm>
            <a:off x="76200" y="62484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Rapture</a:t>
            </a:r>
          </a:p>
        </p:txBody>
      </p:sp>
      <p:sp>
        <p:nvSpPr>
          <p:cNvPr id="460806" name="Text Box 10"/>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26"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rgbClr val="F3F1E4"/>
                </a:solidFill>
                <a:latin typeface="Helvetica" pitchFamily="-112" charset="0"/>
                <a:ea typeface="ＭＳ Ｐゴシック"/>
                <a:cs typeface="ＭＳ Ｐゴシック"/>
              </a:rPr>
              <a:t>And all those who passed by smiled their approval and gave accolades of praise to the wise and skillful sculptor.</a:t>
            </a:r>
          </a:p>
        </p:txBody>
      </p:sp>
      <p:sp>
        <p:nvSpPr>
          <p:cNvPr id="1441797" name="Rectangle 5"/>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Glorification</a:t>
            </a:r>
          </a:p>
        </p:txBody>
      </p:sp>
      <p:pic>
        <p:nvPicPr>
          <p:cNvPr id="461829"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b="1">
                <a:solidFill>
                  <a:srgbClr val="F3F1E4"/>
                </a:solidFill>
                <a:latin typeface="Helvetica" pitchFamily="-112" charset="0"/>
                <a:ea typeface="ＭＳ Ｐゴシック"/>
                <a:cs typeface="ＭＳ Ｐゴシック"/>
              </a:rPr>
              <a:t>155p</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en-US" altLang="ja-JP" sz="4800" dirty="0">
                <a:ea typeface="ＭＳ Ｐゴシック" charset="-128"/>
                <a:cs typeface="ＭＳ Ｐゴシック" charset="-128"/>
              </a:rPr>
              <a:t>"In all things God works for good…" (8:28-30)</a:t>
            </a:r>
            <a:endParaRPr lang="en-US" sz="6000"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Predestined</a:t>
            </a: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Called</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Glorified</a:t>
            </a:r>
          </a:p>
        </p:txBody>
      </p:sp>
      <p:sp>
        <p:nvSpPr>
          <p:cNvPr id="378890" name="Text Box 10"/>
          <p:cNvSpPr txBox="1">
            <a:spLocks noChangeArrowheads="1"/>
          </p:cNvSpPr>
          <p:nvPr/>
        </p:nvSpPr>
        <p:spPr bwMode="auto">
          <a:xfrm>
            <a:off x="8153400" y="76200"/>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ＭＳ Ｐゴシック" charset="-128"/>
                <a:cs typeface="ＭＳ Ｐゴシック" charset="-128"/>
              </a:rPr>
              <a:t>155p</a:t>
            </a: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Foreknew</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Justified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Guidance in prayer (5:14-17)</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85891385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we are confident that he hears us whenever we ask for anything that pleases him.  </a:t>
            </a: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And since we know he hears us when we make our requests, we also know that he will give us what we ask for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703627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4634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see a Christian brother or sister sinning in a way that does not lead to death, you should pray, and God will give that person life. </a:t>
            </a: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6"/>
            <a:ext cx="9144000" cy="324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But there is a sin that leads to death, and I am not saying you should pray for those who commit it.  </a:t>
            </a:r>
            <a:r>
              <a:rPr lang="en-US" sz="3600" b="1" kern="0" baseline="30000" dirty="0">
                <a:effectLst>
                  <a:glow rad="127000">
                    <a:schemeClr val="tx1"/>
                  </a:glow>
                </a:effectLst>
                <a:latin typeface="Arial" charset="0"/>
                <a:ea typeface="ＭＳ Ｐゴシック" charset="0"/>
                <a:cs typeface="ＭＳ Ｐゴシック" charset="0"/>
              </a:rPr>
              <a:t>17 </a:t>
            </a:r>
            <a:r>
              <a:rPr lang="en-US" sz="3600" b="1" kern="0" dirty="0">
                <a:effectLst>
                  <a:glow rad="127000">
                    <a:schemeClr val="tx1"/>
                  </a:glow>
                </a:effectLst>
                <a:latin typeface="Arial" charset="0"/>
                <a:ea typeface="ＭＳ Ｐゴシック" charset="0"/>
                <a:cs typeface="ＭＳ Ｐゴシック" charset="0"/>
              </a:rPr>
              <a:t>All wicked actions are sin, but not every sin leads to death</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(1 John 5:16-17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36262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46684"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Love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
        <p:nvSpPr>
          <p:cNvPr id="8"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Tree>
    <p:extLst>
      <p:ext uri="{BB962C8B-B14F-4D97-AF65-F5344CB8AC3E}">
        <p14:creationId xmlns:p14="http://schemas.microsoft.com/office/powerpoint/2010/main" val="4043139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6279808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78123667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4463626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530788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2959232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170568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(1 Cor 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7656438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5309"/>
          <a:stretch/>
        </p:blipFill>
        <p:spPr>
          <a:xfrm>
            <a:off x="6372484" y="812376"/>
            <a:ext cx="280583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Believers Can Be “Disqualified”</a:t>
            </a: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you realize that in a race everyone runs, but only one person gets the prize? So run to win!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athletes are disciplined in their training. They do it to win a prize that will fade away, but we do it for an eternal prize.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26</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I run with purpose in every step. I am not just shadowboxing.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27</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discipline my body like an athlete, training it to do what it should. Otherwise,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 fear that after preaching to others I myself might be disqualified</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9:24-27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4994163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Christ promises rewards for perseverance (Rev.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am coming soon. Hold on to what you have, so that no one will take away your crown</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(NLT).</a:t>
            </a:r>
          </a:p>
        </p:txBody>
      </p:sp>
    </p:spTree>
    <p:extLst>
      <p:ext uri="{BB962C8B-B14F-4D97-AF65-F5344CB8AC3E}">
        <p14:creationId xmlns:p14="http://schemas.microsoft.com/office/powerpoint/2010/main" val="1304201069"/>
      </p:ext>
    </p:extLst>
  </p:cSld>
  <p:clrMapOvr>
    <a:overrideClrMapping bg1="lt1" tx1="dk1" bg2="lt2" tx2="dk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Watch out that you do not lose what we have worked so hard to achieve. Be diligent so that you receive your full reward</a:t>
            </a:r>
            <a:r>
              <a:rPr kumimoji="0" lang="ru-RU"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 (2 John 8 </a:t>
            </a:r>
            <a:r>
              <a:rPr kumimoji="0" lang="en-US" sz="28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NLT</a:t>
            </a: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a:t>
            </a:r>
          </a:p>
        </p:txBody>
      </p:sp>
    </p:spTree>
    <p:extLst>
      <p:ext uri="{BB962C8B-B14F-4D97-AF65-F5344CB8AC3E}">
        <p14:creationId xmlns:p14="http://schemas.microsoft.com/office/powerpoint/2010/main" val="212029383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11:27-29</a:t>
            </a:r>
            <a:r>
              <a:rPr lang="en-US" sz="3600" u="sng" dirty="0">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Therefore, whoever eats the bread or drinks the cup of the Lord in an unworthy manner will be guilty of sinning against the body and blood of the Lord.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28</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 man ought to examine himself before he eats of the bread and drinks of the cup.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For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eats and drinks without recognizing the body of the Lord eats and drinks judgment on himself</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21080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124200" y="152400"/>
            <a:ext cx="2819400" cy="609600"/>
          </a:xfrm>
          <a:solidFill>
            <a:srgbClr val="000000"/>
          </a:solidFill>
        </p:spPr>
        <p:txBody>
          <a:bodyPr anchor="ctr"/>
          <a:lstStyle/>
          <a:p>
            <a:pPr algn="ctr" eaLnBrk="1" hangingPunct="1"/>
            <a:r>
              <a:rPr lang="en-US" sz="2800">
                <a:solidFill>
                  <a:schemeClr val="bg1"/>
                </a:solidFill>
                <a:latin typeface="Arial" charset="0"/>
              </a:rPr>
              <a:t>Title</a:t>
            </a:r>
          </a:p>
        </p:txBody>
      </p:sp>
      <p:sp>
        <p:nvSpPr>
          <p:cNvPr id="361475"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61476" name="Text Box 6"/>
          <p:cNvSpPr txBox="1">
            <a:spLocks noChangeArrowheads="1"/>
          </p:cNvSpPr>
          <p:nvPr/>
        </p:nvSpPr>
        <p:spPr bwMode="auto">
          <a:xfrm>
            <a:off x="1828800" y="1592263"/>
            <a:ext cx="5562600" cy="400050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latin typeface="Arial" charset="0"/>
                <a:ea typeface="宋体" charset="0"/>
                <a:cs typeface="宋体" charset="0"/>
              </a:rPr>
              <a:t>The Greek title ( </a:t>
            </a:r>
            <a:r>
              <a:rPr lang="en-US" altLang="zh-CN" sz="3200" b="1" dirty="0">
                <a:latin typeface="Bwgrkl" charset="0"/>
                <a:ea typeface="宋体" charset="0"/>
                <a:cs typeface="宋体" charset="0"/>
              </a:rPr>
              <a:t> </a:t>
            </a:r>
            <a:r>
              <a:rPr lang="en-US" altLang="zh-CN" sz="3200" b="1" dirty="0">
                <a:latin typeface="Bwgrki" panose="02000400000000000000" pitchFamily="2" charset="0"/>
                <a:ea typeface="宋体" charset="0"/>
                <a:cs typeface="宋体" charset="0"/>
              </a:rPr>
              <a:t>vIwa,nnou av  </a:t>
            </a:r>
            <a:r>
              <a:rPr lang="en-US" altLang="zh-CN" sz="3200" b="1" i="1" dirty="0">
                <a:latin typeface="Arial" charset="0"/>
                <a:ea typeface="宋体" charset="0"/>
                <a:cs typeface="宋体" charset="0"/>
              </a:rPr>
              <a:t>First of John</a:t>
            </a:r>
            <a:r>
              <a:rPr lang="en-US" altLang="zh-CN" sz="3200" b="1" dirty="0">
                <a:latin typeface="Arial" charset="0"/>
                <a:ea typeface="宋体" charset="0"/>
                <a:cs typeface="宋体" charset="0"/>
              </a:rPr>
              <a:t>) follows the standard practice of naming the General Epistles after their authors and distinguishes this epistle from John</a:t>
            </a:r>
            <a:r>
              <a:rPr lang="fr-FR" altLang="zh-CN" sz="3200" b="1" dirty="0">
                <a:latin typeface="Arial" charset="0"/>
                <a:ea typeface="宋体" charset="0"/>
                <a:cs typeface="宋体" charset="0"/>
              </a:rPr>
              <a:t>'</a:t>
            </a:r>
            <a:r>
              <a:rPr lang="en-US" altLang="zh-CN" sz="3200" b="1" dirty="0">
                <a:latin typeface="Arial" charset="0"/>
                <a:ea typeface="宋体" charset="0"/>
                <a:cs typeface="宋体" charset="0"/>
              </a:rPr>
              <a:t>s two others.</a:t>
            </a: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072" y="1640744"/>
            <a:ext cx="2171328"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11:30-32</a:t>
            </a:r>
            <a:r>
              <a:rPr lang="en-US" sz="3600" u="sng" dirty="0">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30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That is why many among you are weak and sick, and a number of you have fallen asleep</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31</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But if we judged ourselves, we would not come under judgment.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When we are judged by the Lord, we are being disciplined so that we will not be condemned with the world.  </a:t>
            </a:r>
          </a:p>
        </p:txBody>
      </p:sp>
    </p:spTree>
    <p:extLst>
      <p:ext uri="{BB962C8B-B14F-4D97-AF65-F5344CB8AC3E}">
        <p14:creationId xmlns:p14="http://schemas.microsoft.com/office/powerpoint/2010/main" val="21568472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tx1"/>
                </a:solidFill>
                <a:effectLst>
                  <a:glow rad="228600">
                    <a:schemeClr val="bg1"/>
                  </a:glow>
                </a:effectLst>
              </a:rPr>
              <a:t>“</a:t>
            </a:r>
            <a:r>
              <a:rPr lang="en-SG" sz="2800" dirty="0">
                <a:solidFill>
                  <a:schemeClr val="tx1"/>
                </a:solidFill>
                <a:effectLst>
                  <a:glow rad="228600">
                    <a:schemeClr val="bg1"/>
                  </a:glow>
                </a:effectLst>
              </a:rPr>
              <a:t>If anyone sees his brother commit a sin that does not lead to death, he should pray and God will give him life. I refer to those whose sin does not lead to death. </a:t>
            </a:r>
            <a:r>
              <a:rPr lang="en-SG" sz="2800" dirty="0">
                <a:solidFill>
                  <a:srgbClr val="800000"/>
                </a:solidFill>
                <a:effectLst>
                  <a:glow rad="228600">
                    <a:schemeClr val="bg1"/>
                  </a:glow>
                </a:effectLst>
              </a:rPr>
              <a:t>There is a sin that leads to death. I am not saying that he should pray about that.</a:t>
            </a:r>
            <a:r>
              <a:rPr lang="en-SG" sz="2800" dirty="0">
                <a:solidFill>
                  <a:schemeClr val="tx1"/>
                </a:solidFill>
                <a:effectLst>
                  <a:glow rad="228600">
                    <a:schemeClr val="bg1"/>
                  </a:glow>
                </a:effectLst>
              </a:rPr>
              <a:t>  </a:t>
            </a:r>
            <a:r>
              <a:rPr lang="en-SG" sz="2800" baseline="30000" dirty="0">
                <a:solidFill>
                  <a:schemeClr val="tx1"/>
                </a:solidFill>
                <a:effectLst>
                  <a:glow rad="228600">
                    <a:schemeClr val="bg1"/>
                  </a:glow>
                </a:effectLst>
              </a:rPr>
              <a:t>17</a:t>
            </a:r>
            <a:r>
              <a:rPr lang="en-SG" sz="2800" dirty="0">
                <a:solidFill>
                  <a:schemeClr val="tx1"/>
                </a:solidFill>
                <a:effectLst>
                  <a:glow rad="228600">
                    <a:schemeClr val="bg1"/>
                  </a:glow>
                </a:effectLst>
              </a:rPr>
              <a:t>All wrongdoing is sin, and there is sin that does not lead to death</a:t>
            </a:r>
            <a:r>
              <a:rPr lang="en-US" sz="2800" dirty="0">
                <a:solidFill>
                  <a:schemeClr val="tx1"/>
                </a:solidFill>
                <a:effectLst>
                  <a:glow rad="228600">
                    <a:schemeClr val="bg1"/>
                  </a:glow>
                </a:effectLst>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7291567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endParaRPr lang="en-US" sz="4000" b="1" kern="0" dirty="0">
              <a:solidFill>
                <a:srgbClr val="FFFF00"/>
              </a:solidFill>
              <a:effectLst>
                <a:glow rad="127000">
                  <a:schemeClr val="tx1"/>
                </a:glow>
              </a:effectLst>
              <a:latin typeface="Arial" charset="0"/>
              <a:ea typeface="ＭＳ Ｐゴシック" charset="0"/>
              <a:cs typeface="ＭＳ Ｐゴシック" charset="0"/>
            </a:endParaRP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Freedom from habitual sin (5:18-20)</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56922744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5:18)?</a:t>
            </a: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We know that God’s children do not make a </a:t>
            </a:r>
            <a:r>
              <a:rPr lang="en-US" sz="2800" b="1" dirty="0">
                <a:solidFill>
                  <a:srgbClr val="FFFF00"/>
                </a:solidFill>
                <a:effectLst>
                  <a:glow rad="292100">
                    <a:srgbClr val="000000"/>
                  </a:glow>
                </a:effectLst>
                <a:latin typeface="Arial" charset="0"/>
                <a:ea typeface="ＭＳ Ｐゴシック" charset="0"/>
                <a:cs typeface="ＭＳ Ｐゴシック" charset="0"/>
              </a:rPr>
              <a:t>practice of sinning</a:t>
            </a:r>
            <a:r>
              <a:rPr lang="en-US" sz="2800" b="1" dirty="0">
                <a:effectLst>
                  <a:glow rad="292100">
                    <a:srgbClr val="000000"/>
                  </a:glow>
                </a:effectLst>
                <a:latin typeface="Arial" charset="0"/>
                <a:ea typeface="ＭＳ Ｐゴシック" charset="0"/>
                <a:cs typeface="ＭＳ Ｐゴシック" charset="0"/>
              </a:rPr>
              <a:t>, for God’s Son holds them securely, and the evil one cannot touch them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"We know that no one who is born of God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but He who was born of God keeps him, and the evil one does not touch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3522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p>
          <a:p>
            <a:pPr>
              <a:defRPr/>
            </a:pPr>
            <a:r>
              <a:rPr lang="en-US" sz="4000" b="1" kern="0" dirty="0">
                <a:effectLst>
                  <a:glow rad="127000">
                    <a:schemeClr val="tx1"/>
                  </a:glow>
                </a:effectLst>
                <a:latin typeface="Arial" charset="0"/>
                <a:ea typeface="ＭＳ Ｐゴシック" charset="0"/>
                <a:cs typeface="ＭＳ Ｐゴシック" charset="0"/>
              </a:rPr>
              <a:t>Freedom from habitual sin (5:18-20)</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884552227"/>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"Keep yourself from idols"</a:t>
            </a:r>
          </a:p>
        </p:txBody>
      </p:sp>
      <p:sp>
        <p:nvSpPr>
          <p:cNvPr id="5" name="Title 4"/>
          <p:cNvSpPr>
            <a:spLocks noGrp="1"/>
          </p:cNvSpPr>
          <p:nvPr>
            <p:ph type="title" idx="4294967295"/>
          </p:nvPr>
        </p:nvSpPr>
        <p:spPr>
          <a:xfrm>
            <a:off x="5105400" y="6229350"/>
            <a:ext cx="3810000" cy="584200"/>
          </a:xfrm>
        </p:spPr>
        <p:txBody>
          <a:bodyPr>
            <a:spAutoFit/>
          </a:bodyPr>
          <a:lstStyle/>
          <a:p>
            <a:pPr algn="l" eaLnBrk="1" hangingPunct="1">
              <a:spcBef>
                <a:spcPct val="50000"/>
              </a:spcBef>
              <a:defRPr/>
            </a:pP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5:21 (NIV)</a:t>
            </a: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34676"/>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29543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(3:1–5:3 )</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Realize that obedience produces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you really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478260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1355725"/>
          </a:xfrm>
          <a:prstGeom prst="rect">
            <a:avLst/>
          </a:prstGeom>
          <a:noFill/>
          <a:ln w="9525">
            <a:noFill/>
            <a:miter lim="800000"/>
            <a:headEnd/>
            <a:tailEnd/>
          </a:ln>
          <a:effectLst/>
        </p:spPr>
        <p:txBody>
          <a:bodyPr>
            <a:spAutoFit/>
          </a:bodyPr>
          <a:lstStyle/>
          <a:p>
            <a:pPr algn="ctr">
              <a:spcBef>
                <a:spcPct val="50000"/>
              </a:spcBef>
              <a:defRPr/>
            </a:pPr>
            <a:r>
              <a:rPr lang="en-US" sz="4000" b="1" i="1" dirty="0">
                <a:solidFill>
                  <a:srgbClr val="FFFFFF"/>
                </a:solidFill>
                <a:effectLst>
                  <a:glow rad="228600">
                    <a:schemeClr val="tx1"/>
                  </a:glow>
                </a:effectLst>
                <a:latin typeface="Arial"/>
                <a:ea typeface="+mn-ea"/>
                <a:cs typeface="Arial"/>
              </a:rPr>
              <a:t>John the Apostle</a:t>
            </a:r>
          </a:p>
        </p:txBody>
      </p:sp>
      <p:sp>
        <p:nvSpPr>
          <p:cNvPr id="5" name="Title 4"/>
          <p:cNvSpPr>
            <a:spLocks noGrp="1"/>
          </p:cNvSpPr>
          <p:nvPr>
            <p:ph type="title" idx="4294967295"/>
          </p:nvPr>
        </p:nvSpPr>
        <p:spPr>
          <a:xfrm>
            <a:off x="250825" y="4724400"/>
            <a:ext cx="8664575" cy="2062163"/>
          </a:xfrm>
        </p:spPr>
        <p:txBody>
          <a:bodyPr>
            <a:spAutoFit/>
          </a:bodyPr>
          <a:lstStyle/>
          <a:p>
            <a:pPr algn="l" eaLnBrk="1" hangingPunct="1">
              <a:spcBef>
                <a:spcPct val="50000"/>
              </a:spcBef>
              <a:defRPr/>
            </a:pPr>
            <a:r>
              <a:rPr lang="en-US" sz="3200" b="1" dirty="0">
                <a:solidFill>
                  <a:srgbClr val="FFFFFF"/>
                </a:solidFill>
                <a:effectLst>
                  <a:glow rad="228600">
                    <a:schemeClr val="tx1"/>
                  </a:glow>
                </a:effectLst>
                <a:latin typeface="Arial"/>
                <a:ea typeface="ＭＳ Ｐゴシック" charset="0"/>
                <a:cs typeface="Arial"/>
              </a:rPr>
              <a:t>"</a:t>
            </a:r>
            <a:r>
              <a:rPr lang="en-US" sz="3200" b="1" dirty="0">
                <a:solidFill>
                  <a:srgbClr val="FFFFFF"/>
                </a:solidFill>
                <a:effectLst>
                  <a:glow rad="228600">
                    <a:schemeClr val="tx1"/>
                  </a:glow>
                </a:effectLst>
                <a:latin typeface="Arial"/>
                <a:cs typeface="Arial"/>
              </a:rPr>
              <a:t>Peter and the other disciple started out for the tomb.  </a:t>
            </a:r>
            <a:r>
              <a:rPr lang="en-US" sz="3200" b="1" baseline="30000" dirty="0">
                <a:solidFill>
                  <a:srgbClr val="FFFFFF"/>
                </a:solidFill>
                <a:effectLst>
                  <a:glow rad="228600">
                    <a:schemeClr val="tx1"/>
                  </a:glow>
                </a:effectLst>
                <a:latin typeface="Arial"/>
                <a:cs typeface="Arial"/>
              </a:rPr>
              <a:t>4</a:t>
            </a:r>
            <a:r>
              <a:rPr lang="en-US" sz="3200" b="1" dirty="0">
                <a:solidFill>
                  <a:srgbClr val="FFFFFF"/>
                </a:solidFill>
                <a:effectLst>
                  <a:glow rad="228600">
                    <a:schemeClr val="tx1"/>
                  </a:glow>
                </a:effectLst>
                <a:latin typeface="Arial"/>
                <a:cs typeface="Arial"/>
              </a:rPr>
              <a:t>They were both running, but the other disciple outran Peter and reached the tomb first" (</a:t>
            </a:r>
            <a:r>
              <a:rPr lang="en-US" sz="3200" b="1" dirty="0">
                <a:solidFill>
                  <a:srgbClr val="FFFFFF"/>
                </a:solidFill>
                <a:effectLst>
                  <a:glow rad="228600">
                    <a:schemeClr val="tx1"/>
                  </a:glow>
                </a:effectLst>
                <a:latin typeface="Arial"/>
                <a:ea typeface="ＭＳ Ｐゴシック" charset="0"/>
                <a:cs typeface="Arial"/>
              </a:rPr>
              <a:t>John 20:3-4 NLT).</a:t>
            </a:r>
          </a:p>
        </p:txBody>
      </p:sp>
    </p:spTree>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Believe in Christ’s humanity for fellowship and joy (1:1-4).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Depend on Jesus (1:5–2:14).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Avoid two hindrances to obedience to fight early Gnosticism (2:15-29).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56997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God’s commands (5:1-3)</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263877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Freedom from habitual sin (5:18-20)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669579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 and love others and you’ll have what you really need instead of false teaching.</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6768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Application</a:t>
            </a:r>
            <a:endParaRPr lang="en-US" sz="200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304641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How</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can you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show love</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another believer so that heresy might be thwarted?</a:t>
            </a:r>
          </a:p>
          <a:p>
            <a:pPr marL="454025" indent="-454025" algn="ctr" eaLnBrk="1" hangingPunct="1">
              <a:buFont typeface="Wingdings" charset="0"/>
              <a:buNone/>
              <a:defRPr/>
            </a:pPr>
            <a:endParaRPr lang="en-US" altLang="zh-CN" sz="3200" b="1" dirty="0">
              <a:solidFill>
                <a:schemeClr val="accent3"/>
              </a:solidFill>
              <a:effectLst>
                <a:outerShdw blurRad="38100" dist="38100" dir="2700000" algn="tl">
                  <a:srgbClr val="000000">
                    <a:alpha val="43137"/>
                  </a:srgbClr>
                </a:outerShdw>
              </a:effectLst>
              <a:latin typeface="Arial" charset="0"/>
              <a:cs typeface="宋体" charset="0"/>
            </a:endParaRPr>
          </a:p>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Whom</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do you know that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needs</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see Christian love shown in order to turn from false teaching?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783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pic>
        <p:nvPicPr>
          <p:cNvPr id="41779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6"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The NT Canon in the First Four Centuries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SimSun" charset="0"/>
              </a:rPr>
              <a:t>H. Wayne House, </a:t>
            </a:r>
            <a:r>
              <a:rPr kumimoji="0" lang="en-US" altLang="zh-CN" sz="1800" b="0" i="1" u="none" strike="noStrike" kern="1200" cap="none" spc="0" normalizeH="0" baseline="0" noProof="0">
                <a:ln>
                  <a:noFill/>
                </a:ln>
                <a:solidFill>
                  <a:srgbClr val="FFFFFF"/>
                </a:solidFill>
                <a:effectLst/>
                <a:uLnTx/>
                <a:uFillTx/>
                <a:latin typeface="Arial" charset="0"/>
                <a:ea typeface="SimSun" charset="0"/>
                <a:cs typeface="SimSun" charset="0"/>
              </a:rPr>
              <a:t>Chronological &amp; Background Charts to the NT</a:t>
            </a:r>
            <a:endParaRPr kumimoji="0" lang="en-US" sz="18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7797"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For Further Details see...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05011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Authorship</a:t>
            </a:r>
          </a:p>
        </p:txBody>
      </p:sp>
      <p:sp>
        <p:nvSpPr>
          <p:cNvPr id="363523"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2295" name="Text Box 7"/>
          <p:cNvSpPr txBox="1">
            <a:spLocks noChangeArrowheads="1"/>
          </p:cNvSpPr>
          <p:nvPr/>
        </p:nvSpPr>
        <p:spPr bwMode="auto">
          <a:xfrm>
            <a:off x="152400" y="1143000"/>
            <a:ext cx="8839200" cy="5715000"/>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u="sng" dirty="0">
                <a:solidFill>
                  <a:srgbClr val="000000"/>
                </a:solidFill>
                <a:latin typeface="Arial" charset="0"/>
                <a:ea typeface="宋体" charset="0"/>
                <a:cs typeface="宋体" charset="0"/>
              </a:rPr>
              <a:t>External Evidence</a:t>
            </a:r>
          </a:p>
          <a:p>
            <a:pPr eaLnBrk="1" hangingPunct="1">
              <a:buFont typeface="Wingdings" charset="0"/>
              <a:buNone/>
            </a:pPr>
            <a:r>
              <a:rPr lang="en-US" altLang="zh-CN" sz="2000" b="1" dirty="0">
                <a:solidFill>
                  <a:srgbClr val="000000"/>
                </a:solidFill>
                <a:latin typeface="Arial Narrow" charset="0"/>
                <a:ea typeface="宋体" charset="0"/>
                <a:cs typeface="宋体" charset="0"/>
              </a:rPr>
              <a:t>The letter of 1 John is the best attested of all the General Epistles.</a:t>
            </a:r>
          </a:p>
          <a:p>
            <a:pPr eaLnBrk="1" hangingPunct="1">
              <a:buFont typeface="Wingdings" charset="0"/>
              <a:buNone/>
            </a:pPr>
            <a:r>
              <a:rPr lang="en-US" altLang="zh-CN" sz="2000" b="1" dirty="0">
                <a:solidFill>
                  <a:srgbClr val="000000"/>
                </a:solidFill>
                <a:latin typeface="Arial Narrow" charset="0"/>
                <a:ea typeface="宋体" charset="0"/>
                <a:cs typeface="宋体" charset="0"/>
              </a:rPr>
              <a:t> </a:t>
            </a:r>
          </a:p>
          <a:p>
            <a:pPr eaLnBrk="1" hangingPunct="1">
              <a:buFont typeface="Wingdings" charset="0"/>
              <a:buNone/>
            </a:pPr>
            <a:r>
              <a:rPr lang="en-US" altLang="zh-CN" sz="2800" b="1" dirty="0">
                <a:solidFill>
                  <a:srgbClr val="000000"/>
                </a:solidFill>
                <a:latin typeface="Arial Narrow" charset="0"/>
                <a:ea typeface="宋体" charset="0"/>
                <a:cs typeface="宋体" charset="0"/>
              </a:rPr>
              <a:t>1.	The evidence for Johannine authorship is very early after its composition, beginning with John</a:t>
            </a:r>
            <a:r>
              <a:rPr lang="fr-FR" altLang="zh-CN" sz="2800" b="1" dirty="0">
                <a:solidFill>
                  <a:srgbClr val="000000"/>
                </a:solidFill>
                <a:latin typeface="Arial Narrow" charset="0"/>
                <a:ea typeface="宋体" charset="0"/>
                <a:cs typeface="宋体" charset="0"/>
              </a:rPr>
              <a:t>'</a:t>
            </a:r>
            <a:r>
              <a:rPr lang="en-US" altLang="zh-CN" sz="2800" b="1" dirty="0">
                <a:solidFill>
                  <a:srgbClr val="000000"/>
                </a:solidFill>
                <a:latin typeface="Arial Narrow" charset="0"/>
                <a:ea typeface="宋体" charset="0"/>
                <a:cs typeface="宋体" charset="0"/>
              </a:rPr>
              <a:t>s contemporary for 20 years, Polycarp.  Irenaeus quoted John</a:t>
            </a:r>
            <a:r>
              <a:rPr lang="fr-FR" altLang="zh-CN" sz="2800" b="1" dirty="0">
                <a:solidFill>
                  <a:srgbClr val="000000"/>
                </a:solidFill>
                <a:latin typeface="Arial Narrow" charset="0"/>
                <a:ea typeface="宋体" charset="0"/>
                <a:cs typeface="宋体" charset="0"/>
              </a:rPr>
              <a:t>'</a:t>
            </a:r>
            <a:r>
              <a:rPr lang="en-US" altLang="zh-CN" sz="2800" b="1" dirty="0">
                <a:solidFill>
                  <a:srgbClr val="000000"/>
                </a:solidFill>
                <a:latin typeface="Arial Narrow" charset="0"/>
                <a:ea typeface="宋体" charset="0"/>
                <a:cs typeface="宋体" charset="0"/>
              </a:rPr>
              <a:t>s epistle and credited John with the work. Many other Church Fathers also accepted Johannine authorship: Clement of Alexandria (AD 155-215), Tertullian (AD 150-222), Origen (AD 185-253), Cyprian (AD 200-258) and all Latin and Greek Fathers.  The Muratorian Canon and Old Syriac Version also attributed 1 John to John.</a:t>
            </a: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00050"/>
            <a:ext cx="21082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 calcmode="lin" valueType="num">
                                      <p:cBhvr additive="base">
                                        <p:cTn id="7" dur="500" fill="hold"/>
                                        <p:tgtEl>
                                          <p:spTgt spid="122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5">
                                            <p:txEl>
                                              <p:pRg st="1" end="1"/>
                                            </p:txEl>
                                          </p:spTgt>
                                        </p:tgtEl>
                                        <p:attrNameLst>
                                          <p:attrName>style.visibility</p:attrName>
                                        </p:attrNameLst>
                                      </p:cBhvr>
                                      <p:to>
                                        <p:strVal val="visible"/>
                                      </p:to>
                                    </p:set>
                                    <p:anim calcmode="lin" valueType="num">
                                      <p:cBhvr additive="base">
                                        <p:cTn id="13" dur="500" fill="hold"/>
                                        <p:tgtEl>
                                          <p:spTgt spid="122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5">
                                            <p:txEl>
                                              <p:pRg st="3" end="3"/>
                                            </p:txEl>
                                          </p:spTgt>
                                        </p:tgtEl>
                                        <p:attrNameLst>
                                          <p:attrName>style.visibility</p:attrName>
                                        </p:attrNameLst>
                                      </p:cBhvr>
                                      <p:to>
                                        <p:strVal val="visible"/>
                                      </p:to>
                                    </p:set>
                                    <p:anim calcmode="lin" valueType="num">
                                      <p:cBhvr additive="base">
                                        <p:cTn id="19" dur="500" fill="hold"/>
                                        <p:tgtEl>
                                          <p:spTgt spid="1229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Authorship</a:t>
            </a:r>
          </a:p>
        </p:txBody>
      </p:sp>
      <p:sp>
        <p:nvSpPr>
          <p:cNvPr id="36557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27652" name="Text Box 4"/>
          <p:cNvSpPr txBox="1">
            <a:spLocks noChangeArrowheads="1"/>
          </p:cNvSpPr>
          <p:nvPr/>
        </p:nvSpPr>
        <p:spPr bwMode="auto">
          <a:xfrm>
            <a:off x="152400" y="914400"/>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u="sng" dirty="0">
                <a:solidFill>
                  <a:srgbClr val="000000"/>
                </a:solidFill>
                <a:latin typeface="Arial" charset="0"/>
                <a:ea typeface="宋体" charset="0"/>
                <a:cs typeface="宋体" charset="0"/>
              </a:rPr>
              <a:t>External Evidence</a:t>
            </a:r>
          </a:p>
          <a:p>
            <a:pPr eaLnBrk="1" hangingPunct="1">
              <a:buFont typeface="Wingdings" charset="0"/>
              <a:buNone/>
            </a:pPr>
            <a:r>
              <a:rPr lang="en-US" altLang="zh-CN" sz="2000" b="1" dirty="0">
                <a:solidFill>
                  <a:srgbClr val="000000"/>
                </a:solidFill>
                <a:latin typeface="Arial Narrow" charset="0"/>
                <a:ea typeface="宋体" charset="0"/>
                <a:cs typeface="宋体" charset="0"/>
              </a:rPr>
              <a:t>The letter of 1 John is the best attested of all the General Epistles.</a:t>
            </a:r>
          </a:p>
          <a:p>
            <a:pPr eaLnBrk="1" hangingPunct="1">
              <a:buFont typeface="Wingdings" charset="0"/>
              <a:buNone/>
            </a:pPr>
            <a:r>
              <a:rPr lang="en-US" altLang="zh-CN" sz="2000" b="1" dirty="0">
                <a:solidFill>
                  <a:srgbClr val="000000"/>
                </a:solidFill>
                <a:latin typeface="Arial Narrow" charset="0"/>
                <a:ea typeface="宋体" charset="0"/>
                <a:cs typeface="宋体" charset="0"/>
              </a:rPr>
              <a:t> </a:t>
            </a:r>
          </a:p>
          <a:p>
            <a:pPr eaLnBrk="1" hangingPunct="1">
              <a:buFont typeface="Wingdings" charset="0"/>
              <a:buNone/>
            </a:pPr>
            <a:r>
              <a:rPr lang="en-US" altLang="zh-CN" sz="2800" b="1" dirty="0">
                <a:solidFill>
                  <a:srgbClr val="000000"/>
                </a:solidFill>
                <a:latin typeface="Arial Narrow" charset="0"/>
                <a:ea typeface="宋体" charset="0"/>
                <a:cs typeface="宋体" charset="0"/>
              </a:rPr>
              <a:t>The major opposing views are: </a:t>
            </a:r>
          </a:p>
          <a:p>
            <a:pPr marL="454025" indent="-454025" eaLnBrk="1" hangingPunct="1">
              <a:buFont typeface="Wingdings" charset="0"/>
              <a:buNone/>
            </a:pPr>
            <a:r>
              <a:rPr lang="en-US" altLang="zh-CN" sz="2800" b="1" dirty="0">
                <a:solidFill>
                  <a:srgbClr val="000000"/>
                </a:solidFill>
                <a:latin typeface="Arial Narrow" charset="0"/>
                <a:ea typeface="宋体" charset="0"/>
                <a:cs typeface="宋体" charset="0"/>
              </a:rPr>
              <a:t>(a) that a 2nd "John" penned the epistle who was known either as "John the Elder" or possibly "John the Presbyter," and </a:t>
            </a:r>
          </a:p>
          <a:p>
            <a:pPr marL="454025" indent="-454025" eaLnBrk="1" hangingPunct="1">
              <a:buFont typeface="Wingdings" charset="0"/>
              <a:buNone/>
            </a:pPr>
            <a:r>
              <a:rPr lang="en-US" altLang="zh-CN" sz="2800" b="1" dirty="0">
                <a:solidFill>
                  <a:srgbClr val="000000"/>
                </a:solidFill>
                <a:latin typeface="Arial Narrow" charset="0"/>
                <a:ea typeface="宋体" charset="0"/>
                <a:cs typeface="宋体" charset="0"/>
              </a:rPr>
              <a:t>(b) that a disciple of John wrote the book.  In one statement, Papias seems to make a distinction between "John the Elder" and "John the Apostle"; however, elsewhere he uses the term "elder" to refer to the original apostles, so the “two men" should be interpreted as one and the same.</a:t>
            </a:r>
          </a:p>
        </p:txBody>
      </p:sp>
      <p:pic>
        <p:nvPicPr>
          <p:cNvPr id="365572" name="Picture 5"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57200"/>
            <a:ext cx="21082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3" end="3"/>
                                            </p:txEl>
                                          </p:spTgt>
                                        </p:tgtEl>
                                        <p:attrNameLst>
                                          <p:attrName>style.visibility</p:attrName>
                                        </p:attrNameLst>
                                      </p:cBhvr>
                                      <p:to>
                                        <p:strVal val="visible"/>
                                      </p:to>
                                    </p:set>
                                    <p:anim calcmode="lin" valueType="num">
                                      <p:cBhvr additive="base">
                                        <p:cTn id="7" dur="500" fill="hold"/>
                                        <p:tgtEl>
                                          <p:spTgt spid="2765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4" end="4"/>
                                            </p:txEl>
                                          </p:spTgt>
                                        </p:tgtEl>
                                        <p:attrNameLst>
                                          <p:attrName>style.visibility</p:attrName>
                                        </p:attrNameLst>
                                      </p:cBhvr>
                                      <p:to>
                                        <p:strVal val="visible"/>
                                      </p:to>
                                    </p:set>
                                    <p:anim calcmode="lin" valueType="num">
                                      <p:cBhvr additive="base">
                                        <p:cTn id="13"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2">
                                            <p:txEl>
                                              <p:pRg st="5" end="5"/>
                                            </p:txEl>
                                          </p:spTgt>
                                        </p:tgtEl>
                                        <p:attrNameLst>
                                          <p:attrName>style.visibility</p:attrName>
                                        </p:attrNameLst>
                                      </p:cBhvr>
                                      <p:to>
                                        <p:strVal val="visible"/>
                                      </p:to>
                                    </p:set>
                                    <p:anim calcmode="lin" valueType="num">
                                      <p:cBhvr additive="base">
                                        <p:cTn id="19"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cs typeface="Arial" charset="0"/>
              </a:rPr>
              <a:t>291</a:t>
            </a: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762000"/>
            <a:ext cx="5999162" cy="338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Text Box 6"/>
          <p:cNvSpPr txBox="1">
            <a:spLocks noChangeArrowheads="1"/>
          </p:cNvSpPr>
          <p:nvPr/>
        </p:nvSpPr>
        <p:spPr bwMode="auto">
          <a:xfrm>
            <a:off x="0" y="762000"/>
            <a:ext cx="3581400" cy="6096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u="sng" dirty="0">
                <a:latin typeface="Arial" charset="0"/>
                <a:cs typeface="Arial" charset="0"/>
              </a:rPr>
              <a:t>Internal Evidence</a:t>
            </a:r>
          </a:p>
          <a:p>
            <a:pPr algn="ctr" eaLnBrk="1" hangingPunct="1">
              <a:buFont typeface="Wingdings" charset="0"/>
              <a:buNone/>
            </a:pPr>
            <a:endParaRPr lang="en-US" altLang="zh-CN" sz="14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 The epistle itself supports the strong tradition for Johannine authorship.</a:t>
            </a:r>
          </a:p>
          <a:p>
            <a:pPr algn="ctr" eaLnBrk="1" hangingPunct="1">
              <a:buFont typeface="Wingdings" charset="0"/>
              <a:buChar char="Ø"/>
            </a:pPr>
            <a:endParaRPr lang="en-US" altLang="zh-CN" sz="12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He is not mentioned by name, but he is an eyewitness (1:1-4) with great authority shown in his assertiveness (2:19; 4:6, 14).</a:t>
            </a:r>
          </a:p>
          <a:p>
            <a:pPr algn="ctr" eaLnBrk="1" hangingPunct="1">
              <a:buFont typeface="Wingdings" charset="0"/>
              <a:buChar char="Ø"/>
            </a:pPr>
            <a:endParaRPr lang="en-US" altLang="zh-CN" sz="14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The style is also very similar to that of the 4th Gospel.</a:t>
            </a:r>
          </a:p>
        </p:txBody>
      </p:sp>
      <p:sp>
        <p:nvSpPr>
          <p:cNvPr id="13320" name="Text Box 8"/>
          <p:cNvSpPr txBox="1">
            <a:spLocks noChangeArrowheads="1"/>
          </p:cNvSpPr>
          <p:nvPr/>
        </p:nvSpPr>
        <p:spPr bwMode="auto">
          <a:xfrm>
            <a:off x="3581400" y="3962400"/>
            <a:ext cx="5562600" cy="28956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a:solidFill>
                  <a:schemeClr val="bg1"/>
                </a:solidFill>
                <a:latin typeface="Arial" charset="0"/>
                <a:cs typeface="Arial" charset="0"/>
              </a:rPr>
              <a:t>ESV 1 John 1:1 That which was from the beginning, which we have heard, which we have seen with our eyes, which we looked upon and have touched with our hands, concerning the word of life.</a:t>
            </a: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en-US" sz="2800">
                <a:solidFill>
                  <a:schemeClr val="bg1"/>
                </a:solidFill>
                <a:latin typeface="Arial" charset="0"/>
                <a:cs typeface="Arial"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Date</a:t>
            </a:r>
          </a:p>
        </p:txBody>
      </p:sp>
      <p:sp>
        <p:nvSpPr>
          <p:cNvPr id="36966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4342" name="Text Box 6"/>
          <p:cNvSpPr txBox="1">
            <a:spLocks noChangeArrowheads="1"/>
          </p:cNvSpPr>
          <p:nvPr/>
        </p:nvSpPr>
        <p:spPr bwMode="auto">
          <a:xfrm>
            <a:off x="539552" y="1524000"/>
            <a:ext cx="7992888" cy="4524315"/>
          </a:xfrm>
          <a:prstGeom prst="rect">
            <a:avLst/>
          </a:prstGeom>
          <a:solidFill>
            <a:srgbClr val="0A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Most conservative scholars date 1 John from AD 80-97 and liberals date it soon after AD 90-110.</a:t>
            </a:r>
          </a:p>
          <a:p>
            <a:pPr marL="454025" indent="-454025" eaLnBrk="1" hangingPunct="1">
              <a:buFont typeface="Wingdings" charset="0"/>
              <a:buNone/>
            </a:pPr>
            <a:r>
              <a:rPr lang="en-US" altLang="zh-CN" b="1" dirty="0">
                <a:solidFill>
                  <a:srgbClr val="FFFFFF"/>
                </a:solidFill>
                <a:latin typeface="Arial" charset="0"/>
                <a:ea typeface="宋体" charset="0"/>
                <a:cs typeface="宋体" charset="0"/>
              </a:rPr>
              <a:t>  </a:t>
            </a: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The epistle does not mention any persecution, which lasted during Domitian</a:t>
            </a:r>
            <a:r>
              <a:rPr lang="fr-FR" altLang="zh-CN" b="1" dirty="0">
                <a:solidFill>
                  <a:srgbClr val="FFFFFF"/>
                </a:solidFill>
                <a:latin typeface="Arial" charset="0"/>
                <a:ea typeface="宋体" charset="0"/>
                <a:cs typeface="宋体" charset="0"/>
              </a:rPr>
              <a:t>'</a:t>
            </a:r>
            <a:r>
              <a:rPr lang="en-US" altLang="zh-CN" b="1" dirty="0">
                <a:solidFill>
                  <a:srgbClr val="FFFFFF"/>
                </a:solidFill>
                <a:latin typeface="Arial" charset="0"/>
                <a:ea typeface="宋体" charset="0"/>
                <a:cs typeface="宋体" charset="0"/>
              </a:rPr>
              <a:t>s reign (AD 81-96).  </a:t>
            </a:r>
          </a:p>
          <a:p>
            <a:pPr marL="454025" indent="-454025" eaLnBrk="1" hangingPunct="1">
              <a:buFont typeface="Wingdings" charset="0"/>
              <a:buNone/>
            </a:pPr>
            <a:endParaRPr lang="en-US" altLang="zh-CN" b="1" dirty="0">
              <a:solidFill>
                <a:srgbClr val="FFFFFF"/>
              </a:solidFill>
              <a:latin typeface="Arial" charset="0"/>
              <a:ea typeface="宋体" charset="0"/>
              <a:cs typeface="宋体" charset="0"/>
            </a:endParaRP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This may suggest a date just before AD 81 or after AD 96.  At any rate, John was a old man in his eighties or older when he wrote.  </a:t>
            </a:r>
          </a:p>
          <a:p>
            <a:pPr marL="454025" indent="-454025" eaLnBrk="1" hangingPunct="1">
              <a:buFont typeface="Wingdings" charset="0"/>
              <a:buNone/>
            </a:pPr>
            <a:endParaRPr lang="en-US" altLang="zh-CN" b="1" dirty="0">
              <a:solidFill>
                <a:srgbClr val="FFFFFF"/>
              </a:solidFill>
              <a:latin typeface="Arial" charset="0"/>
              <a:ea typeface="宋体" charset="0"/>
              <a:cs typeface="宋体" charset="0"/>
            </a:endParaRP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This course uses a date of AD 85-95 as it likely preceded Revelation (AD 95-96).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rgbClr val="FFFF00"/>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Origin/Recipients</a:t>
            </a:r>
            <a:endParaRPr lang="en-US" sz="3600" b="1">
              <a:solidFill>
                <a:schemeClr val="bg1"/>
              </a:solidFill>
              <a:latin typeface="Arial" charset="0"/>
              <a:ea typeface="ＭＳ Ｐゴシック" charset="0"/>
              <a:cs typeface="Arial" charset="0"/>
            </a:endParaRPr>
          </a:p>
        </p:txBody>
      </p:sp>
      <p:sp>
        <p:nvSpPr>
          <p:cNvPr id="371728" name="Text Box 8"/>
          <p:cNvSpPr txBox="1">
            <a:spLocks noChangeArrowheads="1"/>
          </p:cNvSpPr>
          <p:nvPr/>
        </p:nvSpPr>
        <p:spPr bwMode="auto">
          <a:xfrm>
            <a:off x="8337550" y="92075"/>
            <a:ext cx="6985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291</a:t>
            </a: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7657" name="Text Box 9"/>
          <p:cNvSpPr txBox="1">
            <a:spLocks noChangeArrowheads="1"/>
          </p:cNvSpPr>
          <p:nvPr/>
        </p:nvSpPr>
        <p:spPr bwMode="auto">
          <a:xfrm>
            <a:off x="611188" y="946150"/>
            <a:ext cx="8418512" cy="2554288"/>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The admonition to keep oneself from idols (5:21) substantiates the tradition of John writing from </a:t>
            </a:r>
            <a:r>
              <a:rPr lang="en-US" altLang="ja-JP" sz="3200" b="1">
                <a:solidFill>
                  <a:srgbClr val="FFFF00"/>
                </a:solidFill>
                <a:latin typeface="Arial" charset="0"/>
              </a:rPr>
              <a:t>Ephesus</a:t>
            </a:r>
            <a:r>
              <a:rPr lang="en-US" altLang="ja-JP" sz="3200" b="1">
                <a:solidFill>
                  <a:srgbClr val="FFFFFF"/>
                </a:solidFill>
                <a:latin typeface="Arial" charset="0"/>
              </a:rPr>
              <a:t> since idols were prominent in the pagan Greco-Roman culture but rare in Palestine.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ea typeface="宋体" charset="0"/>
              <a:cs typeface="宋体" charset="0"/>
            </a:endParaRPr>
          </a:p>
        </p:txBody>
      </p:sp>
      <p:sp>
        <p:nvSpPr>
          <p:cNvPr id="37376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6388" name="Text Box 4"/>
          <p:cNvSpPr txBox="1">
            <a:spLocks noChangeArrowheads="1"/>
          </p:cNvSpPr>
          <p:nvPr/>
        </p:nvSpPr>
        <p:spPr bwMode="auto">
          <a:xfrm>
            <a:off x="228600" y="1871663"/>
            <a:ext cx="8610600" cy="3081337"/>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a:solidFill>
                  <a:srgbClr val="FFFFFF"/>
                </a:solidFill>
                <a:latin typeface="Arial" charset="0"/>
                <a:ea typeface="宋体" charset="0"/>
                <a:cs typeface="宋体" charset="0"/>
              </a:rPr>
              <a:t>	Although Gnosticism did not develop into its worst form until the 2nd century, an early form of Gnosticism is evident in this letter.  </a:t>
            </a:r>
          </a:p>
          <a:p>
            <a:pPr algn="ctr" eaLnBrk="1" hangingPunct="1">
              <a:buFont typeface="Wingdings" charset="0"/>
              <a:buNone/>
            </a:pPr>
            <a:endParaRPr lang="en-US" altLang="zh-CN" sz="2800" b="1">
              <a:solidFill>
                <a:srgbClr val="FFFFFF"/>
              </a:solidFill>
              <a:latin typeface="Arial" charset="0"/>
              <a:ea typeface="宋体" charset="0"/>
              <a:cs typeface="宋体" charset="0"/>
            </a:endParaRPr>
          </a:p>
          <a:p>
            <a:pPr algn="ctr" eaLnBrk="1" hangingPunct="1">
              <a:buFont typeface="Wingdings" charset="0"/>
              <a:buNone/>
            </a:pPr>
            <a:r>
              <a:rPr lang="en-US" altLang="zh-CN" sz="2800" b="1">
                <a:solidFill>
                  <a:srgbClr val="FFFFFF"/>
                </a:solidFill>
                <a:latin typeface="Arial" charset="0"/>
                <a:ea typeface="宋体" charset="0"/>
                <a:cs typeface="宋体" charset="0"/>
              </a:rPr>
              <a:t>Gnosticism had two basic heretical elements: </a:t>
            </a:r>
          </a:p>
          <a:p>
            <a:pPr algn="ctr" eaLnBrk="1" hangingPunct="1">
              <a:buFont typeface="Wingdings" charset="0"/>
              <a:buAutoNum type="arabicPeriod"/>
            </a:pPr>
            <a:r>
              <a:rPr lang="en-US" altLang="zh-CN" sz="2800" b="1">
                <a:solidFill>
                  <a:srgbClr val="FFFFFF"/>
                </a:solidFill>
                <a:latin typeface="Arial" charset="0"/>
                <a:ea typeface="宋体" charset="0"/>
                <a:cs typeface="宋体" charset="0"/>
              </a:rPr>
              <a:t>the exaltation of intellect (</a:t>
            </a:r>
            <a:r>
              <a:rPr lang="en-US" altLang="zh-CN" sz="2800" b="1" i="1">
                <a:solidFill>
                  <a:srgbClr val="FFFFFF"/>
                </a:solidFill>
                <a:latin typeface="Arial" charset="0"/>
                <a:ea typeface="宋体" charset="0"/>
                <a:cs typeface="宋体" charset="0"/>
              </a:rPr>
              <a:t>gnosis</a:t>
            </a:r>
            <a:r>
              <a:rPr lang="en-US" altLang="zh-CN" sz="2800" b="1">
                <a:solidFill>
                  <a:srgbClr val="FFFFFF"/>
                </a:solidFill>
                <a:latin typeface="Arial" charset="0"/>
                <a:ea typeface="宋体" charset="0"/>
                <a:cs typeface="宋体" charset="0"/>
              </a:rPr>
              <a:t>), and </a:t>
            </a:r>
          </a:p>
          <a:p>
            <a:pPr algn="ctr" eaLnBrk="1" hangingPunct="1">
              <a:buFont typeface="Wingdings" charset="0"/>
              <a:buAutoNum type="arabicPeriod"/>
            </a:pPr>
            <a:r>
              <a:rPr lang="en-US" altLang="zh-CN" sz="2800" b="1">
                <a:solidFill>
                  <a:srgbClr val="FFFFFF"/>
                </a:solidFill>
                <a:latin typeface="Arial" charset="0"/>
                <a:ea typeface="宋体" charset="0"/>
                <a:cs typeface="宋体" charset="0"/>
              </a:rPr>
              <a:t>the belief that matter is inherently evil.</a:t>
            </a: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672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000000"/>
                </a:solidFill>
                <a:latin typeface="Arial" charset="0"/>
                <a:ea typeface="宋体" charset="0"/>
                <a:cs typeface="宋体" charset="0"/>
              </a:rPr>
              <a:t>John combats two forms of Gnostic teaching in his letter:</a:t>
            </a: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rgbClr val="FFFFFF"/>
                </a:solidFill>
                <a:latin typeface="Arial" charset="0"/>
                <a:ea typeface="宋体" charset="0"/>
                <a:cs typeface="宋体" charset="0"/>
              </a:rPr>
              <a:t>Docetic Gnosticism denied the </a:t>
            </a:r>
            <a:r>
              <a:rPr lang="en-US" altLang="zh-CN" b="1" i="1">
                <a:solidFill>
                  <a:srgbClr val="FFFFFF"/>
                </a:solidFill>
                <a:latin typeface="Arial" charset="0"/>
                <a:ea typeface="宋体" charset="0"/>
                <a:cs typeface="宋体" charset="0"/>
              </a:rPr>
              <a:t>humanity</a:t>
            </a:r>
            <a:r>
              <a:rPr lang="en-US" altLang="zh-CN" b="1">
                <a:solidFill>
                  <a:srgbClr val="FFFFFF"/>
                </a:solidFill>
                <a:latin typeface="Arial" charset="0"/>
                <a:ea typeface="宋体" charset="0"/>
                <a:cs typeface="宋体" charset="0"/>
              </a:rPr>
              <a:t> of Christ (4:2-3), saying that he only </a:t>
            </a:r>
            <a:r>
              <a:rPr lang="en-US" altLang="zh-CN" b="1" i="1">
                <a:solidFill>
                  <a:srgbClr val="FFFFFF"/>
                </a:solidFill>
                <a:latin typeface="Arial" charset="0"/>
                <a:ea typeface="宋体" charset="0"/>
                <a:cs typeface="宋体" charset="0"/>
              </a:rPr>
              <a:t>seemed</a:t>
            </a:r>
            <a:r>
              <a:rPr lang="en-US" altLang="zh-CN" b="1">
                <a:solidFill>
                  <a:srgbClr val="FFFFFF"/>
                </a:solidFill>
                <a:latin typeface="Arial" charset="0"/>
                <a:ea typeface="宋体" charset="0"/>
                <a:cs typeface="宋体" charset="0"/>
              </a:rPr>
              <a:t> to be human, so John wrote that he actually touched Jesus (1:1).</a:t>
            </a: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cs typeface="Times New Roman" charset="0"/>
            </a:endParaRPr>
          </a:p>
        </p:txBody>
      </p:sp>
      <p:sp>
        <p:nvSpPr>
          <p:cNvPr id="375814"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FFFFFF"/>
                </a:solidFill>
                <a:latin typeface="Arial" charset="0"/>
                <a:ea typeface="宋体" charset="0"/>
                <a:cs typeface="宋体" charset="0"/>
              </a:rPr>
              <a:t>Cerinthian Gnosticism denied the </a:t>
            </a:r>
            <a:r>
              <a:rPr lang="en-US" altLang="zh-CN" b="1" i="1">
                <a:solidFill>
                  <a:srgbClr val="FFFFFF"/>
                </a:solidFill>
                <a:latin typeface="Arial" charset="0"/>
                <a:ea typeface="宋体" charset="0"/>
                <a:cs typeface="宋体" charset="0"/>
              </a:rPr>
              <a:t>deity</a:t>
            </a:r>
            <a:r>
              <a:rPr lang="en-US" altLang="zh-CN" b="1">
                <a:solidFill>
                  <a:srgbClr val="FFFFFF"/>
                </a:solidFill>
                <a:latin typeface="Arial" charset="0"/>
                <a:ea typeface="宋体" charset="0"/>
                <a:cs typeface="宋体" charset="0"/>
              </a:rPr>
              <a:t> of Christ.  Cerinthus, who lived near John in Asia Minor, taught that Jesus was only a man upon whom "the Christ" descended at His baptism but left before His crucifixion.  John replied that Jesus Christ came both by water (His baptism) </a:t>
            </a:r>
            <a:r>
              <a:rPr lang="en-US" altLang="zh-CN" b="1" i="1">
                <a:solidFill>
                  <a:srgbClr val="FFFFFF"/>
                </a:solidFill>
                <a:latin typeface="Arial" charset="0"/>
                <a:ea typeface="宋体" charset="0"/>
                <a:cs typeface="宋体" charset="0"/>
              </a:rPr>
              <a:t>and</a:t>
            </a:r>
            <a:r>
              <a:rPr lang="en-US" altLang="zh-CN" b="1">
                <a:solidFill>
                  <a:srgbClr val="FFFFFF"/>
                </a:solidFill>
                <a:latin typeface="Arial" charset="0"/>
                <a:ea typeface="宋体" charset="0"/>
                <a:cs typeface="宋体" charset="0"/>
              </a:rPr>
              <a:t> by blood (His death), thus refuting Cerinthus (5:7).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 Obedience in Love Combats Early Gnosticism</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4418462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cs typeface="Times New Roman" charset="0"/>
            </a:endParaRPr>
          </a:p>
        </p:txBody>
      </p:sp>
      <p:sp>
        <p:nvSpPr>
          <p:cNvPr id="377859"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chemeClr val="bg1"/>
                </a:solidFill>
                <a:latin typeface="Arial" charset="0"/>
                <a:ea typeface="宋体" charset="0"/>
                <a:cs typeface="宋体" charset="0"/>
              </a:rPr>
              <a:t>The practical outworking of Gnosticism fell into two camps.</a:t>
            </a: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chemeClr val="bg1"/>
                </a:solidFill>
                <a:latin typeface="Arial" charset="0"/>
                <a:ea typeface="宋体" charset="0"/>
                <a:cs typeface="宋体" charset="0"/>
              </a:rPr>
              <a:t>Some Gnostics reasoned that since matter is evil, one should avoid it at all costs, resulting in </a:t>
            </a:r>
            <a:r>
              <a:rPr lang="en-US" altLang="zh-CN" b="1" u="sng" dirty="0">
                <a:solidFill>
                  <a:schemeClr val="bg1"/>
                </a:solidFill>
                <a:latin typeface="Arial" charset="0"/>
                <a:ea typeface="宋体" charset="0"/>
                <a:cs typeface="宋体" charset="0"/>
              </a:rPr>
              <a:t>asceticism</a:t>
            </a:r>
            <a:r>
              <a:rPr lang="en-US" altLang="zh-CN" b="1" dirty="0">
                <a:solidFill>
                  <a:schemeClr val="bg1"/>
                </a:solidFill>
                <a:latin typeface="Arial" charset="0"/>
                <a:ea typeface="宋体" charset="0"/>
                <a:cs typeface="宋体" charset="0"/>
              </a:rPr>
              <a:t>—living alone like a monk untouched by material things. </a:t>
            </a:r>
          </a:p>
          <a:p>
            <a:pPr algn="ctr" eaLnBrk="1" hangingPunct="1">
              <a:buFont typeface="Wingdings" charset="0"/>
              <a:buNone/>
            </a:pPr>
            <a:endParaRPr lang="en-US" altLang="zh-CN" b="1" dirty="0">
              <a:solidFill>
                <a:schemeClr val="bg1"/>
              </a:solidFill>
              <a:latin typeface="Arial" charset="0"/>
              <a:ea typeface="宋体" charset="0"/>
              <a:cs typeface="宋体" charset="0"/>
            </a:endParaRPr>
          </a:p>
          <a:p>
            <a:pPr algn="ctr" eaLnBrk="1" hangingPunct="1">
              <a:buFont typeface="Wingdings" charset="0"/>
              <a:buNone/>
            </a:pPr>
            <a:r>
              <a:rPr lang="en-US" altLang="zh-CN" b="1" dirty="0">
                <a:solidFill>
                  <a:schemeClr val="bg1"/>
                </a:solidFill>
                <a:latin typeface="Arial" charset="0"/>
                <a:ea typeface="宋体" charset="0"/>
                <a:cs typeface="宋体" charset="0"/>
              </a:rPr>
              <a:t>In his letter John attempts to defeat asceticism by encouraging fellowship among believers (1:7).</a:t>
            </a: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solidFill>
                  <a:schemeClr val="bg1"/>
                </a:solidFill>
                <a:latin typeface="Arial" charset="0"/>
                <a:ea typeface="宋体" charset="0"/>
                <a:cs typeface="宋体" charset="0"/>
              </a:rPr>
              <a:t>Other Gnostics were fatalistic. They reasoned that no one can change the fact that matter is evil, so any type of </a:t>
            </a:r>
            <a:r>
              <a:rPr lang="en-US" altLang="zh-CN" b="1" u="sng" dirty="0">
                <a:solidFill>
                  <a:schemeClr val="bg1"/>
                </a:solidFill>
                <a:latin typeface="Arial" charset="0"/>
                <a:ea typeface="宋体" charset="0"/>
                <a:cs typeface="宋体" charset="0"/>
              </a:rPr>
              <a:t>immorality</a:t>
            </a:r>
            <a:r>
              <a:rPr lang="en-US" altLang="zh-CN" b="1" dirty="0">
                <a:solidFill>
                  <a:schemeClr val="bg1"/>
                </a:solidFill>
                <a:latin typeface="Arial" charset="0"/>
                <a:ea typeface="宋体" charset="0"/>
                <a:cs typeface="宋体" charset="0"/>
              </a:rPr>
              <a:t> is OK.  </a:t>
            </a:r>
          </a:p>
          <a:p>
            <a:pPr algn="ctr" eaLnBrk="1" hangingPunct="1"/>
            <a:endParaRPr lang="en-US" altLang="zh-CN" b="1" dirty="0">
              <a:solidFill>
                <a:schemeClr val="bg1"/>
              </a:solidFill>
              <a:latin typeface="Arial" charset="0"/>
              <a:ea typeface="宋体" charset="0"/>
              <a:cs typeface="宋体" charset="0"/>
            </a:endParaRPr>
          </a:p>
          <a:p>
            <a:pPr algn="ctr" eaLnBrk="1" hangingPunct="1"/>
            <a:r>
              <a:rPr lang="en-US" altLang="zh-CN" b="1" dirty="0">
                <a:solidFill>
                  <a:schemeClr val="bg1"/>
                </a:solidFill>
                <a:latin typeface="Arial" charset="0"/>
                <a:ea typeface="宋体" charset="0"/>
                <a:cs typeface="宋体" charset="0"/>
              </a:rPr>
              <a:t>John specifically responded to this latter philosophy.  His letter shows that obedience to God</a:t>
            </a:r>
            <a:r>
              <a:rPr lang="fr-FR"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commands, especially by loving others, is the best rebuttal to the practices of Gnosticism.   He also sought to defeat immorality by exhorting obedience and righteousness.</a:t>
            </a: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Characteristics</a:t>
            </a:r>
            <a:endParaRPr lang="en-US" sz="2800">
              <a:solidFill>
                <a:schemeClr val="bg1"/>
              </a:solidFill>
              <a:latin typeface="Arial" charset="0"/>
              <a:ea typeface="宋体" charset="0"/>
              <a:cs typeface="宋体" charset="0"/>
            </a:endParaRPr>
          </a:p>
        </p:txBody>
      </p:sp>
      <p:sp>
        <p:nvSpPr>
          <p:cNvPr id="379907"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292</a:t>
            </a:r>
          </a:p>
        </p:txBody>
      </p:sp>
      <p:sp>
        <p:nvSpPr>
          <p:cNvPr id="19463" name="Text Box 7"/>
          <p:cNvSpPr txBox="1">
            <a:spLocks noChangeArrowheads="1"/>
          </p:cNvSpPr>
          <p:nvPr/>
        </p:nvSpPr>
        <p:spPr bwMode="auto">
          <a:xfrm>
            <a:off x="533400" y="1120775"/>
            <a:ext cx="80772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Ø"/>
              <a:defRPr/>
            </a:pP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Absolute</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statements (e.g., 3:6).</a:t>
            </a:r>
          </a:p>
          <a:p>
            <a:pPr algn="ct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t>
            </a:r>
          </a:p>
          <a:p>
            <a:pPr algn="ctr" eaLnBrk="1" hangingPunct="1">
              <a:buFont typeface="Wingdings" charset="0"/>
              <a:buChar char="Ø"/>
              <a:defRPr/>
            </a:pP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Abiding</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in Christ is clearly seen as obeying God</a:t>
            </a:r>
            <a:r>
              <a:rPr lang="fr-FR"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s commands and loving one</a:t>
            </a:r>
            <a:r>
              <a:rPr lang="fr-FR"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s brothers (2:28–4:16). </a:t>
            </a:r>
          </a:p>
          <a:p>
            <a:pPr algn="ct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Teaching by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contrast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(antithetical parallelism) is abundant as John sees everything as black or white.</a:t>
            </a:r>
          </a:p>
          <a:p>
            <a:pPr algn="ct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The style is very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simple but profound</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in meaning.  Concepts are frequently repeated, but not monotonously.</a:t>
            </a:r>
          </a:p>
          <a:p>
            <a:pPr algn="ct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It surprisingly has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not one Old Testament quotation</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and only one incident (Cain, 3:12). </a:t>
            </a: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3">
                                            <p:txEl>
                                              <p:pRg st="4" end="4"/>
                                            </p:txEl>
                                          </p:spTgt>
                                        </p:tgtEl>
                                        <p:attrNameLst>
                                          <p:attrName>style.visibility</p:attrName>
                                        </p:attrNameLst>
                                      </p:cBhvr>
                                      <p:to>
                                        <p:strVal val="visible"/>
                                      </p:to>
                                    </p:set>
                                    <p:anim calcmode="lin" valueType="num">
                                      <p:cBhvr additive="base">
                                        <p:cTn id="19" dur="500" fill="hold"/>
                                        <p:tgtEl>
                                          <p:spTgt spid="1946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3">
                                            <p:txEl>
                                              <p:pRg st="6" end="6"/>
                                            </p:txEl>
                                          </p:spTgt>
                                        </p:tgtEl>
                                        <p:attrNameLst>
                                          <p:attrName>style.visibility</p:attrName>
                                        </p:attrNameLst>
                                      </p:cBhvr>
                                      <p:to>
                                        <p:strVal val="visible"/>
                                      </p:to>
                                    </p:set>
                                    <p:anim calcmode="lin" valueType="num">
                                      <p:cBhvr additive="base">
                                        <p:cTn id="25"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3">
                                            <p:txEl>
                                              <p:pRg st="8" end="8"/>
                                            </p:txEl>
                                          </p:spTgt>
                                        </p:tgtEl>
                                        <p:attrNameLst>
                                          <p:attrName>style.visibility</p:attrName>
                                        </p:attrNameLst>
                                      </p:cBhvr>
                                      <p:to>
                                        <p:strVal val="visible"/>
                                      </p:to>
                                    </p:set>
                                    <p:anim calcmode="lin" valueType="num">
                                      <p:cBhvr additive="base">
                                        <p:cTn id="31"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Summary Statement </a:t>
            </a:r>
            <a:endParaRPr lang="en-US" sz="2800">
              <a:solidFill>
                <a:schemeClr val="bg1"/>
              </a:solidFill>
              <a:latin typeface="Arial" charset="0"/>
              <a:cs typeface="Times New Roman" charset="0"/>
            </a:endParaRPr>
          </a:p>
        </p:txBody>
      </p:sp>
      <p:sp>
        <p:nvSpPr>
          <p:cNvPr id="384003" name="Text Box 7"/>
          <p:cNvSpPr txBox="1">
            <a:spLocks noChangeArrowheads="1"/>
          </p:cNvSpPr>
          <p:nvPr/>
        </p:nvSpPr>
        <p:spPr bwMode="auto">
          <a:xfrm>
            <a:off x="152400" y="2185988"/>
            <a:ext cx="8763000" cy="253841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ea typeface="宋体" charset="0"/>
                <a:cs typeface="宋体" charset="0"/>
              </a:rPr>
              <a:t>John writes a general letter encouraging his readers to </a:t>
            </a:r>
            <a:r>
              <a:rPr lang="en-US" altLang="zh-CN" sz="3200" b="1" i="1">
                <a:solidFill>
                  <a:srgbClr val="FFFFFF"/>
                </a:solidFill>
                <a:latin typeface="Arial" charset="0"/>
                <a:ea typeface="宋体" charset="0"/>
                <a:cs typeface="宋体" charset="0"/>
              </a:rPr>
              <a:t>obey God</a:t>
            </a:r>
            <a:r>
              <a:rPr lang="fr-FR" altLang="zh-CN" sz="3200" b="1" i="1">
                <a:solidFill>
                  <a:srgbClr val="FFFFFF"/>
                </a:solidFill>
                <a:latin typeface="Arial" charset="0"/>
                <a:ea typeface="宋体" charset="0"/>
                <a:cs typeface="宋体" charset="0"/>
              </a:rPr>
              <a:t>'</a:t>
            </a:r>
            <a:r>
              <a:rPr lang="en-US" altLang="zh-CN" sz="3200" b="1" i="1">
                <a:solidFill>
                  <a:srgbClr val="FFFFFF"/>
                </a:solidFill>
                <a:latin typeface="Arial" charset="0"/>
                <a:ea typeface="宋体" charset="0"/>
                <a:cs typeface="宋体" charset="0"/>
              </a:rPr>
              <a:t>s commands by loving others</a:t>
            </a:r>
            <a:r>
              <a:rPr lang="en-US" altLang="zh-CN" sz="3200" b="1">
                <a:solidFill>
                  <a:srgbClr val="FFFFFF"/>
                </a:solidFill>
                <a:latin typeface="Arial" charset="0"/>
                <a:ea typeface="宋体" charset="0"/>
                <a:cs typeface="宋体" charset="0"/>
              </a:rPr>
              <a:t> in order to protect them from </a:t>
            </a:r>
            <a:r>
              <a:rPr lang="en-US" altLang="zh-CN" sz="3200" b="1" i="1">
                <a:solidFill>
                  <a:srgbClr val="FFFFFF"/>
                </a:solidFill>
                <a:latin typeface="Arial" charset="0"/>
                <a:ea typeface="宋体" charset="0"/>
                <a:cs typeface="宋体" charset="0"/>
              </a:rPr>
              <a:t>early Gnosticism </a:t>
            </a:r>
            <a:r>
              <a:rPr lang="en-US" altLang="zh-CN" sz="3200" b="1">
                <a:solidFill>
                  <a:srgbClr val="FFFFFF"/>
                </a:solidFill>
                <a:latin typeface="Arial" charset="0"/>
                <a:ea typeface="宋体" charset="0"/>
                <a:cs typeface="宋体" charset="0"/>
              </a:rPr>
              <a:t>that denied either Christ</a:t>
            </a:r>
            <a:r>
              <a:rPr lang="fr-FR" altLang="zh-CN" sz="3200" b="1">
                <a:solidFill>
                  <a:srgbClr val="FFFFFF"/>
                </a:solidFill>
                <a:latin typeface="Arial" charset="0"/>
                <a:ea typeface="宋体" charset="0"/>
                <a:cs typeface="宋体" charset="0"/>
              </a:rPr>
              <a:t>'</a:t>
            </a:r>
            <a:r>
              <a:rPr lang="en-US" altLang="zh-CN" sz="3200" b="1">
                <a:solidFill>
                  <a:srgbClr val="FFFFFF"/>
                </a:solidFill>
                <a:latin typeface="Arial" charset="0"/>
                <a:ea typeface="宋体" charset="0"/>
                <a:cs typeface="宋体" charset="0"/>
              </a:rPr>
              <a:t>s deity or humanity. </a:t>
            </a: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5" name="Text Box 3"/>
          <p:cNvSpPr txBox="1">
            <a:spLocks noChangeArrowheads="1"/>
          </p:cNvSpPr>
          <p:nvPr/>
        </p:nvSpPr>
        <p:spPr bwMode="auto">
          <a:xfrm>
            <a:off x="8416925"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a:cs typeface="Arial"/>
              </a:rPr>
              <a:t>We witnessed</a:t>
            </a:r>
            <a:r>
              <a:rPr lang="en-US" sz="1400" b="1" dirty="0">
                <a:latin typeface="Arial"/>
                <a:cs typeface="Arial"/>
              </a:rPr>
              <a:t> </a:t>
            </a:r>
            <a:br>
              <a:rPr lang="en-US" sz="1400" b="1" dirty="0">
                <a:latin typeface="Arial"/>
                <a:cs typeface="Arial"/>
              </a:rPr>
            </a:br>
            <a:r>
              <a:rPr lang="en-US" sz="1400" b="1" dirty="0">
                <a:latin typeface="Arial"/>
                <a:cs typeface="Arial"/>
              </a:rPr>
              <a:t>the Word of life</a:t>
            </a: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chemeClr val="tx2"/>
                </a:solidFill>
                <a:latin typeface="Arial"/>
                <a:cs typeface="Arial"/>
              </a:rPr>
              <a:t>Therefore, we have</a:t>
            </a:r>
            <a:br>
              <a:rPr lang="en-US" sz="1400" b="1" dirty="0">
                <a:solidFill>
                  <a:srgbClr val="FFFF00"/>
                </a:solidFill>
                <a:latin typeface="Arial"/>
                <a:cs typeface="Arial"/>
              </a:rPr>
            </a:br>
            <a:r>
              <a:rPr lang="en-US" sz="1400" b="1" dirty="0">
                <a:solidFill>
                  <a:srgbClr val="FFFF00"/>
                </a:solidFill>
                <a:latin typeface="Arial"/>
                <a:cs typeface="Arial"/>
              </a:rPr>
              <a:t> fellowship with Him</a:t>
            </a:r>
            <a:endParaRPr lang="en-US" sz="1400" b="1" dirty="0">
              <a:latin typeface="Arial"/>
              <a:cs typeface="Arial"/>
            </a:endParaRPr>
          </a:p>
        </p:txBody>
      </p:sp>
      <p:sp>
        <p:nvSpPr>
          <p:cNvPr id="310276" name="Title 1"/>
          <p:cNvSpPr txBox="1">
            <a:spLocks/>
          </p:cNvSpPr>
          <p:nvPr/>
        </p:nvSpPr>
        <p:spPr bwMode="auto">
          <a:xfrm>
            <a:off x="7019925" y="5373688"/>
            <a:ext cx="1979613"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a:solidFill>
                  <a:schemeClr val="tx2"/>
                </a:solidFill>
                <a:latin typeface="Helvetica" charset="0"/>
                <a:cs typeface="Geneva" charset="0"/>
              </a:rPr>
              <a:t>Edited from Roy Zuck's Adaptation of Lenski</a:t>
            </a:r>
          </a:p>
        </p:txBody>
      </p:sp>
      <p:sp>
        <p:nvSpPr>
          <p:cNvPr id="310277" name="Title 1"/>
          <p:cNvSpPr>
            <a:spLocks noGrp="1"/>
          </p:cNvSpPr>
          <p:nvPr>
            <p:ph type="title"/>
          </p:nvPr>
        </p:nvSpPr>
        <p:spPr>
          <a:xfrm>
            <a:off x="250825" y="4076700"/>
            <a:ext cx="2247900" cy="2112963"/>
          </a:xfrm>
        </p:spPr>
        <p:txBody>
          <a:bodyPr/>
          <a:lstStyle/>
          <a:p>
            <a:pPr algn="ctr"/>
            <a:r>
              <a:rPr lang="en-US" sz="3200">
                <a:latin typeface="Helvetica" charset="0"/>
              </a:rPr>
              <a:t>Ascending Spiral Structure in 1 John</a:t>
            </a: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we should </a:t>
            </a:r>
            <a:br>
              <a:rPr lang="en-US" sz="1400" b="1" dirty="0">
                <a:latin typeface="Arial"/>
                <a:cs typeface="Arial"/>
              </a:rPr>
            </a:br>
            <a:r>
              <a:rPr lang="en-US" sz="1400" b="1" dirty="0">
                <a:solidFill>
                  <a:srgbClr val="FFFF00"/>
                </a:solidFill>
                <a:latin typeface="Arial"/>
                <a:cs typeface="Arial"/>
              </a:rPr>
              <a:t>walk in the light</a:t>
            </a: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we should </a:t>
            </a:r>
            <a:br>
              <a:rPr lang="en-US" sz="1400" b="1" dirty="0">
                <a:latin typeface="Arial"/>
                <a:cs typeface="Arial"/>
              </a:rPr>
            </a:br>
            <a:r>
              <a:rPr lang="en-US" sz="1400" b="1" dirty="0">
                <a:solidFill>
                  <a:srgbClr val="FFFF00"/>
                </a:solidFill>
                <a:latin typeface="Arial"/>
                <a:cs typeface="Arial"/>
              </a:rPr>
              <a:t>love the brothers</a:t>
            </a: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remain in Him </a:t>
            </a:r>
            <a:br>
              <a:rPr lang="en-US" sz="1400" b="1" dirty="0">
                <a:solidFill>
                  <a:srgbClr val="FFFF00"/>
                </a:solidFill>
                <a:latin typeface="Arial"/>
                <a:cs typeface="Arial"/>
              </a:rPr>
            </a:br>
            <a:r>
              <a:rPr lang="en-US" sz="1400" b="1" dirty="0">
                <a:solidFill>
                  <a:srgbClr val="FFFFFF"/>
                </a:solidFill>
                <a:latin typeface="Arial"/>
                <a:cs typeface="Arial"/>
              </a:rPr>
              <a:t>while heretics depart, deny &amp; deceive</a:t>
            </a: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chemeClr val="tx2"/>
                </a:solidFill>
                <a:latin typeface="Arial"/>
                <a:cs typeface="Arial"/>
              </a:rPr>
              <a:t>you</a:t>
            </a:r>
            <a:r>
              <a:rPr lang="en-US" sz="1400" b="1" dirty="0">
                <a:solidFill>
                  <a:srgbClr val="FFFF00"/>
                </a:solidFill>
                <a:latin typeface="Arial"/>
                <a:cs typeface="Arial"/>
              </a:rPr>
              <a:t> </a:t>
            </a:r>
            <a:r>
              <a:rPr lang="en-US" sz="1400" b="1" dirty="0">
                <a:solidFill>
                  <a:srgbClr val="FFFFFF"/>
                </a:solidFill>
                <a:latin typeface="Arial"/>
                <a:cs typeface="Arial"/>
              </a:rPr>
              <a:t>should practice righteousness</a:t>
            </a:r>
            <a:br>
              <a:rPr lang="en-US" sz="1400" b="1" dirty="0">
                <a:solidFill>
                  <a:srgbClr val="FFFFFF"/>
                </a:solidFill>
                <a:latin typeface="Arial"/>
                <a:cs typeface="Arial"/>
              </a:rPr>
            </a:br>
            <a:r>
              <a:rPr lang="en-US" sz="1400" b="1" dirty="0">
                <a:solidFill>
                  <a:srgbClr val="FFFFFF"/>
                </a:solidFill>
                <a:latin typeface="Arial"/>
                <a:cs typeface="Arial"/>
              </a:rPr>
              <a:t>because </a:t>
            </a:r>
            <a:r>
              <a:rPr lang="en-US" sz="1400" b="1" dirty="0">
                <a:solidFill>
                  <a:srgbClr val="FFFF00"/>
                </a:solidFill>
                <a:latin typeface="Arial"/>
                <a:cs typeface="Arial"/>
              </a:rPr>
              <a:t>you are born of Him</a:t>
            </a: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love others born of Him</a:t>
            </a: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test the spirits to see if they are</a:t>
            </a:r>
            <a:br>
              <a:rPr lang="en-US" sz="1400" b="1" dirty="0">
                <a:solidFill>
                  <a:srgbClr val="FFFF00"/>
                </a:solidFill>
                <a:latin typeface="Arial"/>
                <a:cs typeface="Arial"/>
              </a:rPr>
            </a:br>
            <a:r>
              <a:rPr lang="en-US" sz="1400" b="1" dirty="0">
                <a:solidFill>
                  <a:srgbClr val="FFFF00"/>
                </a:solidFill>
                <a:latin typeface="Arial"/>
                <a:cs typeface="Arial"/>
              </a:rPr>
              <a:t>spirits of God</a:t>
            </a: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since you have the Spirit of God,  </a:t>
            </a:r>
            <a:r>
              <a:rPr lang="en-US" sz="1400" b="1" dirty="0">
                <a:solidFill>
                  <a:srgbClr val="FFFFFF"/>
                </a:solidFill>
                <a:latin typeface="Arial"/>
                <a:cs typeface="Arial"/>
              </a:rPr>
              <a:t>love the </a:t>
            </a:r>
            <a:br>
              <a:rPr lang="en-US" sz="1400" b="1" dirty="0">
                <a:solidFill>
                  <a:srgbClr val="FFFFFF"/>
                </a:solidFill>
                <a:latin typeface="Arial"/>
                <a:cs typeface="Arial"/>
              </a:rPr>
            </a:br>
            <a:r>
              <a:rPr lang="en-US" sz="1400" b="1" dirty="0">
                <a:solidFill>
                  <a:srgbClr val="FFFFFF"/>
                </a:solidFill>
                <a:latin typeface="Arial"/>
                <a:cs typeface="Arial"/>
              </a:rPr>
              <a:t>brothers and</a:t>
            </a:r>
            <a:r>
              <a:rPr lang="en-US" sz="1400" b="1" dirty="0">
                <a:solidFill>
                  <a:srgbClr val="FFFF00"/>
                </a:solidFill>
                <a:latin typeface="Arial"/>
                <a:cs typeface="Arial"/>
              </a:rPr>
              <a:t> believe that Jesus is the Christ</a:t>
            </a: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your faith overcomes the world</a:t>
            </a: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have several witnesses</a:t>
            </a: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en-US" sz="1600" b="1" dirty="0"/>
              <a:t>Therefore, </a:t>
            </a:r>
            <a:r>
              <a:rPr lang="en-US" sz="1600" b="1" dirty="0">
                <a:solidFill>
                  <a:srgbClr val="FFFF00"/>
                </a:solidFill>
              </a:rPr>
              <a:t>you know Him</a:t>
            </a:r>
          </a:p>
        </p:txBody>
      </p:sp>
      <p:pic>
        <p:nvPicPr>
          <p:cNvPr id="310288" name="Picture 2" descr="Screen Shot 2013-04-23 at 12.04.21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1:1-2</a:t>
            </a:r>
          </a:p>
        </p:txBody>
      </p:sp>
      <p:sp>
        <p:nvSpPr>
          <p:cNvPr id="19" name="Title 1"/>
          <p:cNvSpPr txBox="1">
            <a:spLocks/>
          </p:cNvSpPr>
          <p:nvPr/>
        </p:nvSpPr>
        <p:spPr bwMode="auto">
          <a:xfrm>
            <a:off x="5580063" y="5589588"/>
            <a:ext cx="10795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1:3-4</a:t>
            </a:r>
          </a:p>
        </p:txBody>
      </p:sp>
      <p:sp>
        <p:nvSpPr>
          <p:cNvPr id="20" name="Title 1"/>
          <p:cNvSpPr txBox="1">
            <a:spLocks/>
          </p:cNvSpPr>
          <p:nvPr/>
        </p:nvSpPr>
        <p:spPr bwMode="auto">
          <a:xfrm>
            <a:off x="5724525" y="501332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1:5–2:6</a:t>
            </a:r>
          </a:p>
        </p:txBody>
      </p:sp>
      <p:sp>
        <p:nvSpPr>
          <p:cNvPr id="21" name="Title 1"/>
          <p:cNvSpPr txBox="1">
            <a:spLocks/>
          </p:cNvSpPr>
          <p:nvPr/>
        </p:nvSpPr>
        <p:spPr bwMode="auto">
          <a:xfrm>
            <a:off x="5940425" y="436562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2:7-17</a:t>
            </a:r>
          </a:p>
        </p:txBody>
      </p:sp>
      <p:sp>
        <p:nvSpPr>
          <p:cNvPr id="22" name="Title 1"/>
          <p:cNvSpPr txBox="1">
            <a:spLocks/>
          </p:cNvSpPr>
          <p:nvPr/>
        </p:nvSpPr>
        <p:spPr bwMode="auto">
          <a:xfrm>
            <a:off x="6227763" y="3789363"/>
            <a:ext cx="1081087"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2:18-28</a:t>
            </a:r>
          </a:p>
        </p:txBody>
      </p:sp>
      <p:sp>
        <p:nvSpPr>
          <p:cNvPr id="23" name="Title 1"/>
          <p:cNvSpPr txBox="1">
            <a:spLocks/>
          </p:cNvSpPr>
          <p:nvPr/>
        </p:nvSpPr>
        <p:spPr bwMode="auto">
          <a:xfrm>
            <a:off x="6372225" y="3213100"/>
            <a:ext cx="1439863"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2:29–3:10</a:t>
            </a:r>
          </a:p>
        </p:txBody>
      </p:sp>
      <p:sp>
        <p:nvSpPr>
          <p:cNvPr id="24" name="Title 1"/>
          <p:cNvSpPr txBox="1">
            <a:spLocks/>
          </p:cNvSpPr>
          <p:nvPr/>
        </p:nvSpPr>
        <p:spPr bwMode="auto">
          <a:xfrm>
            <a:off x="6516688" y="2708275"/>
            <a:ext cx="10795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3:11-24</a:t>
            </a:r>
          </a:p>
        </p:txBody>
      </p:sp>
      <p:sp>
        <p:nvSpPr>
          <p:cNvPr id="25" name="Title 1"/>
          <p:cNvSpPr txBox="1">
            <a:spLocks/>
          </p:cNvSpPr>
          <p:nvPr/>
        </p:nvSpPr>
        <p:spPr bwMode="auto">
          <a:xfrm>
            <a:off x="6659563" y="2205038"/>
            <a:ext cx="1081087"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4:1-6</a:t>
            </a:r>
          </a:p>
        </p:txBody>
      </p:sp>
      <p:sp>
        <p:nvSpPr>
          <p:cNvPr id="26" name="Title 1"/>
          <p:cNvSpPr txBox="1">
            <a:spLocks/>
          </p:cNvSpPr>
          <p:nvPr/>
        </p:nvSpPr>
        <p:spPr bwMode="auto">
          <a:xfrm>
            <a:off x="6875463" y="1700213"/>
            <a:ext cx="108108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4:7–5:3</a:t>
            </a:r>
          </a:p>
        </p:txBody>
      </p:sp>
      <p:sp>
        <p:nvSpPr>
          <p:cNvPr id="27" name="Title 1"/>
          <p:cNvSpPr txBox="1">
            <a:spLocks/>
          </p:cNvSpPr>
          <p:nvPr/>
        </p:nvSpPr>
        <p:spPr bwMode="auto">
          <a:xfrm>
            <a:off x="6948488" y="1196975"/>
            <a:ext cx="1079500"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5:4-5</a:t>
            </a:r>
          </a:p>
        </p:txBody>
      </p:sp>
      <p:sp>
        <p:nvSpPr>
          <p:cNvPr id="28" name="Title 1"/>
          <p:cNvSpPr txBox="1">
            <a:spLocks/>
          </p:cNvSpPr>
          <p:nvPr/>
        </p:nvSpPr>
        <p:spPr bwMode="auto">
          <a:xfrm>
            <a:off x="7235825" y="692150"/>
            <a:ext cx="1081088"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5:6-12</a:t>
            </a:r>
          </a:p>
        </p:txBody>
      </p:sp>
      <p:sp>
        <p:nvSpPr>
          <p:cNvPr id="29" name="Title 1"/>
          <p:cNvSpPr txBox="1">
            <a:spLocks/>
          </p:cNvSpPr>
          <p:nvPr/>
        </p:nvSpPr>
        <p:spPr bwMode="auto">
          <a:xfrm>
            <a:off x="7524750" y="188913"/>
            <a:ext cx="10795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5:13-21</a:t>
            </a:r>
          </a:p>
        </p:txBody>
      </p:sp>
      <p:sp>
        <p:nvSpPr>
          <p:cNvPr id="310301" name="Text Box 7"/>
          <p:cNvSpPr txBox="1">
            <a:spLocks noChangeArrowheads="1"/>
          </p:cNvSpPr>
          <p:nvPr/>
        </p:nvSpPr>
        <p:spPr bwMode="auto">
          <a:xfrm>
            <a:off x="8482013" y="-26988"/>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Outline</a:t>
            </a:r>
            <a:endParaRPr lang="en-US" sz="2800">
              <a:solidFill>
                <a:schemeClr val="bg1"/>
              </a:solidFill>
              <a:latin typeface="Arial" charset="0"/>
              <a:cs typeface="Times New Roman" charset="0"/>
            </a:endParaRPr>
          </a:p>
        </p:txBody>
      </p:sp>
      <p:sp>
        <p:nvSpPr>
          <p:cNvPr id="386051" name="Text Box 3"/>
          <p:cNvSpPr txBox="1">
            <a:spLocks noChangeArrowheads="1"/>
          </p:cNvSpPr>
          <p:nvPr/>
        </p:nvSpPr>
        <p:spPr bwMode="auto">
          <a:xfrm>
            <a:off x="7612063"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293-294</a:t>
            </a: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eaLnBrk="1" hangingPunct="1"/>
            <a:r>
              <a:rPr lang="en-US" altLang="zh-CN" sz="2800" b="1" dirty="0">
                <a:solidFill>
                  <a:schemeClr val="bg1"/>
                </a:solidFill>
                <a:latin typeface="Arial" charset="0"/>
                <a:ea typeface="宋体" charset="0"/>
                <a:cs typeface="宋体" charset="0"/>
              </a:rPr>
              <a:t>I.	One way to be protected from early Gnosticism was to </a:t>
            </a:r>
            <a:r>
              <a:rPr lang="en-US" altLang="zh-CN" sz="2800" b="1" dirty="0">
                <a:solidFill>
                  <a:srgbClr val="FFFF00"/>
                </a:solidFill>
                <a:latin typeface="Arial" charset="0"/>
                <a:ea typeface="宋体" charset="0"/>
                <a:cs typeface="宋体" charset="0"/>
              </a:rPr>
              <a:t>obey</a:t>
            </a:r>
            <a:r>
              <a:rPr lang="en-US" altLang="zh-CN" sz="2800" b="1" dirty="0">
                <a:solidFill>
                  <a:schemeClr val="bg1"/>
                </a:solidFill>
                <a:latin typeface="Arial" charset="0"/>
                <a:ea typeface="宋体" charset="0"/>
                <a:cs typeface="宋体" charset="0"/>
              </a:rPr>
              <a:t> God's commands (1 John 1–2) .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41338" eaLnBrk="1" hangingPunct="1"/>
            <a:r>
              <a:rPr lang="en-US" altLang="zh-CN" sz="2800" b="1" dirty="0">
                <a:solidFill>
                  <a:schemeClr val="bg1"/>
                </a:solidFill>
                <a:latin typeface="Arial" charset="0"/>
                <a:ea typeface="宋体" charset="0"/>
                <a:cs typeface="宋体" charset="0"/>
              </a:rPr>
              <a:t>II.	Another way to be protected from early Gnosticism was to </a:t>
            </a:r>
            <a:r>
              <a:rPr lang="en-US" altLang="zh-CN" sz="2800" b="1" dirty="0">
                <a:solidFill>
                  <a:srgbClr val="FFFF00"/>
                </a:solidFill>
                <a:latin typeface="Arial" charset="0"/>
                <a:ea typeface="宋体" charset="0"/>
                <a:cs typeface="宋体" charset="0"/>
              </a:rPr>
              <a:t>love</a:t>
            </a:r>
            <a:r>
              <a:rPr lang="en-US" altLang="zh-CN" sz="2800" b="1" dirty="0">
                <a:solidFill>
                  <a:schemeClr val="bg1"/>
                </a:solidFill>
                <a:latin typeface="Arial" charset="0"/>
                <a:ea typeface="宋体" charset="0"/>
                <a:cs typeface="宋体" charset="0"/>
              </a:rPr>
              <a:t> others (3:1–5:3).</a:t>
            </a:r>
          </a:p>
        </p:txBody>
      </p:sp>
      <p:sp>
        <p:nvSpPr>
          <p:cNvPr id="22538" name="Text Box 10"/>
          <p:cNvSpPr txBox="1">
            <a:spLocks noChangeArrowheads="1"/>
          </p:cNvSpPr>
          <p:nvPr/>
        </p:nvSpPr>
        <p:spPr bwMode="auto">
          <a:xfrm>
            <a:off x="179512" y="4175398"/>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eaLnBrk="1" hangingPunct="1"/>
            <a:r>
              <a:rPr lang="en-US" altLang="zh-CN" sz="2800" b="1" dirty="0">
                <a:solidFill>
                  <a:schemeClr val="bg1"/>
                </a:solidFill>
                <a:latin typeface="Arial" charset="0"/>
                <a:ea typeface="宋体" charset="0"/>
                <a:cs typeface="宋体" charset="0"/>
              </a:rPr>
              <a:t>III. The benefit of obedience is what we really </a:t>
            </a:r>
            <a:r>
              <a:rPr lang="en-US" altLang="zh-CN" sz="2800" b="1" dirty="0">
                <a:solidFill>
                  <a:srgbClr val="FFFF00"/>
                </a:solidFill>
                <a:latin typeface="Arial" charset="0"/>
                <a:ea typeface="宋体" charset="0"/>
                <a:cs typeface="宋体" charset="0"/>
              </a:rPr>
              <a:t>need</a:t>
            </a:r>
            <a:r>
              <a:rPr lang="en-US" altLang="zh-CN" sz="2800" b="1" dirty="0">
                <a:solidFill>
                  <a:schemeClr val="bg1"/>
                </a:solidFill>
                <a:latin typeface="Arial" charset="0"/>
                <a:ea typeface="宋体" charset="0"/>
                <a:cs typeface="宋体" charset="0"/>
              </a:rPr>
              <a:t> instead of early Gnosticism (5:4-21).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246769"/>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36513" y="-27384"/>
            <a:ext cx="9208737"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Arial" panose="020B0604020202020204" pitchFamily="34" charset="0"/>
                <a:ea typeface="ＭＳ Ｐゴシック" charset="0"/>
                <a:cs typeface="Arial" panose="020B0604020202020204" pitchFamily="34" charset="0"/>
              </a:rPr>
              <a:t>Judas said,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Master, could it be that my seed is under the control of the rulers?</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Jesus answered and said to him,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you will grieve much </a:t>
            </a:r>
            <a:r>
              <a:rPr lang="en-US" sz="2800" b="1" u="sng" dirty="0">
                <a:latin typeface="Arial" panose="020B0604020202020204" pitchFamily="34" charset="0"/>
                <a:ea typeface="ＭＳ Ｐゴシック" charset="0"/>
                <a:cs typeface="Arial" panose="020B0604020202020204" pitchFamily="34" charset="0"/>
              </a:rPr>
              <a:t>when you see the kingdom</a:t>
            </a:r>
            <a:r>
              <a:rPr lang="en-US" sz="2800" b="1" dirty="0">
                <a:latin typeface="Arial" panose="020B0604020202020204" pitchFamily="34" charset="0"/>
                <a:ea typeface="ＭＳ Ｐゴシック" charset="0"/>
                <a:cs typeface="Arial" panose="020B0604020202020204" pitchFamily="34" charset="0"/>
              </a:rPr>
              <a:t> and all its generation.</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When he heard this, Judas said to him,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What good is it that I have received it? For you have set me apart for that generation.</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Jesus answered and said,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You will become the thirteenth, and you will be cursed by the other generations—and </a:t>
            </a:r>
            <a:r>
              <a:rPr lang="en-US" sz="2800" b="1" u="sng" dirty="0">
                <a:latin typeface="Arial" panose="020B0604020202020204" pitchFamily="34" charset="0"/>
                <a:ea typeface="ＭＳ Ｐゴシック" charset="0"/>
                <a:cs typeface="Arial" panose="020B0604020202020204" pitchFamily="34" charset="0"/>
              </a:rPr>
              <a:t>you will come to rule over them</a:t>
            </a:r>
            <a:r>
              <a:rPr lang="en-US" sz="2800" b="1" dirty="0">
                <a:latin typeface="Arial" panose="020B0604020202020204" pitchFamily="34" charset="0"/>
                <a:ea typeface="ＭＳ Ｐゴシック" charset="0"/>
                <a:cs typeface="Arial" panose="020B0604020202020204" pitchFamily="34" charset="0"/>
              </a:rPr>
              <a:t>. In the last days they will curse </a:t>
            </a:r>
            <a:r>
              <a:rPr lang="en-US" sz="2800" b="1" u="sng" dirty="0">
                <a:latin typeface="Arial" panose="020B0604020202020204" pitchFamily="34" charset="0"/>
                <a:ea typeface="ＭＳ Ｐゴシック" charset="0"/>
                <a:cs typeface="Arial" panose="020B0604020202020204" pitchFamily="34" charset="0"/>
              </a:rPr>
              <a:t>your ascent [47] to the holy</a:t>
            </a:r>
            <a:r>
              <a:rPr lang="en-US" sz="2800" b="1" dirty="0">
                <a:latin typeface="Arial" panose="020B0604020202020204" pitchFamily="34" charset="0"/>
                <a:ea typeface="ＭＳ Ｐゴシック" charset="0"/>
                <a:cs typeface="Arial" panose="020B0604020202020204" pitchFamily="34" charset="0"/>
              </a:rPr>
              <a:t> [generation].</a:t>
            </a:r>
            <a:r>
              <a:rPr lang="ru-RU" altLang="ja-JP" sz="2800" b="1" dirty="0">
                <a:latin typeface="Arial" panose="020B0604020202020204" pitchFamily="34" charset="0"/>
                <a:ea typeface="ＭＳ Ｐゴシック" charset="0"/>
                <a:cs typeface="Arial" panose="020B0604020202020204" pitchFamily="34" charset="0"/>
              </a:rPr>
              <a:t>"</a:t>
            </a:r>
            <a:endParaRPr lang="en-US" sz="2800" b="1" dirty="0">
              <a:latin typeface="Arial" panose="020B0604020202020204" pitchFamily="34" charset="0"/>
              <a:ea typeface="ＭＳ Ｐゴシック" charset="0"/>
              <a:cs typeface="Arial" panose="020B0604020202020204" pitchFamily="34" charset="0"/>
            </a:endParaRP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186a</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63289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a:extLst>
              <a:ext uri="{FF2B5EF4-FFF2-40B4-BE49-F238E27FC236}">
                <a16:creationId xmlns:a16="http://schemas.microsoft.com/office/drawing/2014/main" id="{AFFBAC87-7044-114F-8B2E-F881EEE98424}"/>
              </a:ext>
            </a:extLst>
          </p:cNvPr>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36513" y="-27384"/>
            <a:ext cx="9208737"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b="1" dirty="0">
                <a:latin typeface="Arial" panose="020B0604020202020204" pitchFamily="34" charset="0"/>
                <a:ea typeface="ＭＳ Ｐゴシック" charset="0"/>
                <a:cs typeface="Arial" panose="020B0604020202020204" pitchFamily="34" charset="0"/>
              </a:rPr>
              <a:t>Judas said to Jesus, </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Look, what will those who have been baptized in your name do?</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Jesus said, </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Truly [I] say to you, Judas, [those who] offer sacrifices to </a:t>
            </a:r>
            <a:r>
              <a:rPr lang="en-US" b="1" dirty="0" err="1">
                <a:latin typeface="Arial" panose="020B0604020202020204" pitchFamily="34" charset="0"/>
                <a:ea typeface="ＭＳ Ｐゴシック" charset="0"/>
                <a:cs typeface="Arial" panose="020B0604020202020204" pitchFamily="34" charset="0"/>
              </a:rPr>
              <a:t>Saklas</a:t>
            </a:r>
            <a:r>
              <a:rPr lang="en-US" b="1" dirty="0">
                <a:latin typeface="Arial" panose="020B0604020202020204" pitchFamily="34" charset="0"/>
                <a:ea typeface="ＭＳ Ｐゴシック" charset="0"/>
                <a:cs typeface="Arial" panose="020B0604020202020204" pitchFamily="34" charset="0"/>
              </a:rPr>
              <a:t> [...]God [—three lines missing—] everything that is evil.  But </a:t>
            </a:r>
            <a:r>
              <a:rPr lang="en-US" b="1" u="sng" dirty="0">
                <a:latin typeface="Arial" panose="020B0604020202020204" pitchFamily="34" charset="0"/>
                <a:ea typeface="ＭＳ Ｐゴシック" charset="0"/>
                <a:cs typeface="Arial" panose="020B0604020202020204" pitchFamily="34" charset="0"/>
              </a:rPr>
              <a:t>you will exceed all of them</a:t>
            </a:r>
            <a:r>
              <a:rPr lang="en-US" b="1" dirty="0">
                <a:latin typeface="Arial" panose="020B0604020202020204" pitchFamily="34" charset="0"/>
                <a:ea typeface="ＭＳ Ｐゴシック" charset="0"/>
                <a:cs typeface="Arial" panose="020B0604020202020204" pitchFamily="34" charset="0"/>
              </a:rPr>
              <a:t>. For </a:t>
            </a:r>
            <a:r>
              <a:rPr lang="en-US" b="1" u="sng" dirty="0">
                <a:latin typeface="Arial" panose="020B0604020202020204" pitchFamily="34" charset="0"/>
                <a:ea typeface="ＭＳ Ｐゴシック" charset="0"/>
                <a:cs typeface="Arial" panose="020B0604020202020204" pitchFamily="34" charset="0"/>
              </a:rPr>
              <a:t>you will sacrifice the man that clothes me</a:t>
            </a:r>
            <a:r>
              <a:rPr lang="en-US" b="1" dirty="0">
                <a:latin typeface="Arial" panose="020B0604020202020204" pitchFamily="34" charset="0"/>
                <a:ea typeface="ＭＳ Ｐゴシック" charset="0"/>
                <a:cs typeface="Arial" panose="020B0604020202020204" pitchFamily="34" charset="0"/>
              </a:rPr>
              <a:t>.</a:t>
            </a:r>
            <a:r>
              <a:rPr lang="ru-RU" altLang="ja-JP"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186a</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04008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rPr>
              <a:t>Against Heresies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kumimoji="0" lang="en-US" sz="2400" b="1" i="1" u="none" strike="noStrike" kern="1200" cap="none" spc="0" normalizeH="0" baseline="0" noProof="0">
                <a:ln>
                  <a:noFill/>
                </a:ln>
                <a:solidFill>
                  <a:srgbClr val="FFFF00"/>
                </a:solidFill>
                <a:effectLst/>
                <a:uLnTx/>
                <a:uFillTx/>
                <a:latin typeface="Arial" charset="0"/>
                <a:ea typeface="ＭＳ Ｐゴシック" charset="0"/>
              </a:rPr>
              <a:t>Gospel of Judas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186b</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668265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dirty="0">
                <a:solidFill>
                  <a:schemeClr val="bg1"/>
                </a:solidFill>
                <a:latin typeface="Arial" charset="0"/>
                <a:ea typeface="宋体" charset="0"/>
                <a:cs typeface="宋体" charset="0"/>
              </a:rPr>
              <a:t>Synthesis</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293</a:t>
            </a:r>
          </a:p>
        </p:txBody>
      </p:sp>
      <p:sp>
        <p:nvSpPr>
          <p:cNvPr id="23556" name="Text Box 4"/>
          <p:cNvSpPr txBox="1">
            <a:spLocks noChangeArrowheads="1"/>
          </p:cNvSpPr>
          <p:nvPr/>
        </p:nvSpPr>
        <p:spPr bwMode="auto">
          <a:xfrm>
            <a:off x="1257300" y="3925888"/>
            <a:ext cx="58674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3:1–5:3	Characteristics of love</a:t>
            </a:r>
          </a:p>
        </p:txBody>
      </p:sp>
      <p:sp>
        <p:nvSpPr>
          <p:cNvPr id="23557" name="Text Box 5"/>
          <p:cNvSpPr txBox="1">
            <a:spLocks noChangeArrowheads="1"/>
          </p:cNvSpPr>
          <p:nvPr/>
        </p:nvSpPr>
        <p:spPr bwMode="auto">
          <a:xfrm>
            <a:off x="457200" y="1909763"/>
            <a:ext cx="51054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1–2	Necessity of obedience</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Obedience in love combats early Gnosticism</a:t>
            </a:r>
          </a:p>
        </p:txBody>
      </p:sp>
      <p:sp>
        <p:nvSpPr>
          <p:cNvPr id="23559" name="Text Box 7"/>
          <p:cNvSpPr txBox="1">
            <a:spLocks noChangeArrowheads="1"/>
          </p:cNvSpPr>
          <p:nvPr/>
        </p:nvSpPr>
        <p:spPr bwMode="auto">
          <a:xfrm>
            <a:off x="2819400" y="5943600"/>
            <a:ext cx="58674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5:4-21	Benefits of obedience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“I am writing these things to you about those who are trying to lead you astray… </a:t>
            </a:r>
            <a:br>
              <a:rPr lang="en-US" sz="3200" b="1" dirty="0">
                <a:solidFill>
                  <a:srgbClr val="FFFFFF"/>
                </a:solidFill>
              </a:rPr>
            </a:br>
            <a:r>
              <a:rPr lang="en-US" sz="3200" b="1" dirty="0">
                <a:solidFill>
                  <a:srgbClr val="FFFFFF"/>
                </a:solidFill>
              </a:rPr>
              <a:t>And now, dear children, continue in him, so that when he appears we may be confident and unashamed before him at his coming” </a:t>
            </a:r>
            <a:br>
              <a:rPr lang="en-US" sz="3200" b="1" dirty="0">
                <a:solidFill>
                  <a:srgbClr val="FFFFFF"/>
                </a:solidFill>
              </a:rPr>
            </a:br>
            <a:r>
              <a:rPr lang="en-US" sz="3200" b="1" dirty="0">
                <a:solidFill>
                  <a:srgbClr val="FFFFFF"/>
                </a:solidFill>
              </a:rPr>
              <a:t>(2:26, 28).</a:t>
            </a:r>
            <a:r>
              <a:rPr lang="en-US" sz="3200" dirty="0">
                <a:solidFill>
                  <a:srgbClr val="FFFFFF"/>
                </a:solidFill>
              </a:rPr>
              <a:t>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
        <p:nvSpPr>
          <p:cNvPr id="7"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Tree>
    <p:extLst>
      <p:ext uri="{BB962C8B-B14F-4D97-AF65-F5344CB8AC3E}">
        <p14:creationId xmlns:p14="http://schemas.microsoft.com/office/powerpoint/2010/main" val="2692685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678113"/>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 and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to provide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assurance</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salvation (5:13)</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061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2"/>
          <p:cNvSpPr>
            <a:spLocks noGrp="1" noChangeArrowheads="1"/>
          </p:cNvSpPr>
          <p:nvPr>
            <p:ph type="title" idx="4294967295"/>
          </p:nvPr>
        </p:nvSpPr>
        <p:spPr>
          <a:xfrm>
            <a:off x="971550" y="152400"/>
            <a:ext cx="6840538" cy="609600"/>
          </a:xfrm>
          <a:solidFill>
            <a:srgbClr val="000000"/>
          </a:solidFill>
        </p:spPr>
        <p:txBody>
          <a:bodyPr anchor="ctr"/>
          <a:lstStyle/>
          <a:p>
            <a:pPr algn="ctr" eaLnBrk="1" hangingPunct="1"/>
            <a:r>
              <a:rPr lang="en-US" sz="3200">
                <a:solidFill>
                  <a:srgbClr val="FFFFFF"/>
                </a:solidFill>
                <a:latin typeface="Arial" charset="0"/>
              </a:rPr>
              <a:t>Assurance in 1 John 5:11-13</a:t>
            </a:r>
          </a:p>
        </p:txBody>
      </p:sp>
      <p:sp>
        <p:nvSpPr>
          <p:cNvPr id="306180" name="Text Box 3"/>
          <p:cNvSpPr txBox="1">
            <a:spLocks noChangeArrowheads="1"/>
          </p:cNvSpPr>
          <p:nvPr/>
        </p:nvSpPr>
        <p:spPr bwMode="auto">
          <a:xfrm>
            <a:off x="8150225" y="22860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a:latin typeface="Arial"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i="1">
                <a:latin typeface="Arial" charset="0"/>
                <a:cs typeface="Arial" charset="0"/>
              </a:rPr>
              <a:t>ever</a:t>
            </a:r>
            <a:r>
              <a:rPr lang="en-US" b="1">
                <a:latin typeface="Arial"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i="1" u="sng">
                <a:latin typeface="Arial" charset="0"/>
                <a:cs typeface="Arial" charset="0"/>
              </a:rPr>
              <a:t>ever</a:t>
            </a:r>
            <a:r>
              <a:rPr lang="en-US" b="1">
                <a:latin typeface="Arial" charset="0"/>
                <a:cs typeface="Arial" charset="0"/>
              </a:rPr>
              <a:t> 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sp>
        <p:nvSpPr>
          <p:cNvPr id="31334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3348" name="Text Box 42"/>
          <p:cNvSpPr txBox="1">
            <a:spLocks noChangeArrowheads="1"/>
          </p:cNvSpPr>
          <p:nvPr/>
        </p:nvSpPr>
        <p:spPr bwMode="auto">
          <a:xfrm>
            <a:off x="3403600" y="533400"/>
            <a:ext cx="1852613" cy="955675"/>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Key Word</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Love</a:t>
            </a: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6"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5397" name="Text Box 42"/>
          <p:cNvSpPr txBox="1">
            <a:spLocks noChangeArrowheads="1"/>
          </p:cNvSpPr>
          <p:nvPr/>
        </p:nvSpPr>
        <p:spPr bwMode="auto">
          <a:xfrm>
            <a:off x="-20638" y="6484938"/>
            <a:ext cx="9164638"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000" b="1">
                <a:solidFill>
                  <a:srgbClr val="FFFFFF"/>
                </a:solidFill>
                <a:latin typeface="Arial" charset="0"/>
                <a:ea typeface="宋体" charset="0"/>
                <a:cs typeface="宋体" charset="0"/>
              </a:rPr>
              <a:t>Both Nero (AD 60s) and Domitian (AD 90s) tested love for God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a:solidFill>
                  <a:schemeClr val="bg1"/>
                </a:solidFill>
                <a:effectLst>
                  <a:outerShdw blurRad="38100" dist="38100" dir="2700000" algn="tl">
                    <a:srgbClr val="DDDDDD"/>
                  </a:outerShdw>
                </a:effectLst>
                <a:latin typeface="Arial" charset="0"/>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987" name="Text Box 3"/>
          <p:cNvSpPr txBox="1">
            <a:spLocks noChangeArrowheads="1"/>
          </p:cNvSpPr>
          <p:nvPr/>
        </p:nvSpPr>
        <p:spPr bwMode="auto">
          <a:xfrm>
            <a:off x="487363" y="1020763"/>
            <a:ext cx="8110537" cy="5035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chemeClr val="bg1"/>
                </a:solidFill>
                <a:latin typeface="Arial" charset="0"/>
              </a:rPr>
              <a:t>I love You, Lord, and I lift my voice</a:t>
            </a:r>
          </a:p>
          <a:p>
            <a:pPr algn="ctr" eaLnBrk="1" hangingPunct="1"/>
            <a:r>
              <a:rPr lang="en-US" sz="3600" b="1">
                <a:solidFill>
                  <a:schemeClr val="bg1"/>
                </a:solidFill>
                <a:latin typeface="Arial" charset="0"/>
              </a:rPr>
              <a:t>to worship You, O my soul rejoice.</a:t>
            </a:r>
          </a:p>
          <a:p>
            <a:pPr algn="ctr" eaLnBrk="1" hangingPunct="1"/>
            <a:r>
              <a:rPr lang="en-US" sz="3600" b="1">
                <a:solidFill>
                  <a:schemeClr val="bg1"/>
                </a:solidFill>
                <a:latin typeface="Arial" charset="0"/>
              </a:rPr>
              <a:t>Take joy, my King, in what You hear,</a:t>
            </a:r>
          </a:p>
          <a:p>
            <a:pPr algn="ctr" eaLnBrk="1" hangingPunct="1"/>
            <a:r>
              <a:rPr lang="en-US" sz="3600" b="1">
                <a:solidFill>
                  <a:schemeClr val="bg1"/>
                </a:solidFill>
                <a:latin typeface="Arial" charset="0"/>
              </a:rPr>
              <a:t>may it be a sweet, </a:t>
            </a:r>
            <a:br>
              <a:rPr lang="en-US" sz="3600" b="1">
                <a:solidFill>
                  <a:schemeClr val="bg1"/>
                </a:solidFill>
                <a:latin typeface="Arial" charset="0"/>
              </a:rPr>
            </a:br>
            <a:r>
              <a:rPr lang="en-US" sz="3600" b="1">
                <a:solidFill>
                  <a:schemeClr val="bg1"/>
                </a:solidFill>
                <a:latin typeface="Arial" charset="0"/>
              </a:rPr>
              <a:t>sweet sound in Your ear.</a:t>
            </a:r>
          </a:p>
          <a:p>
            <a:pPr algn="ctr" eaLnBrk="1" hangingPunct="1"/>
            <a:r>
              <a:rPr lang="en-US" sz="3600" b="1" i="1">
                <a:solidFill>
                  <a:schemeClr val="bg1"/>
                </a:solidFill>
                <a:latin typeface="Arial" charset="0"/>
              </a:rPr>
              <a:t>(repeat) </a:t>
            </a:r>
          </a:p>
          <a:p>
            <a:pPr algn="ctr" eaLnBrk="1" hangingPunct="1"/>
            <a:endParaRPr lang="en-US" sz="3600" b="1">
              <a:solidFill>
                <a:schemeClr val="bg1"/>
              </a:solidFill>
              <a:latin typeface="Arial" charset="0"/>
            </a:endParaRPr>
          </a:p>
          <a:p>
            <a:pPr algn="ctr" eaLnBrk="1" hangingPunct="1"/>
            <a:r>
              <a:rPr lang="en-US" sz="3600" b="1">
                <a:solidFill>
                  <a:schemeClr val="bg1"/>
                </a:solidFill>
                <a:latin typeface="Arial" charset="0"/>
              </a:rPr>
              <a:t>May it be a sweet, </a:t>
            </a:r>
            <a:br>
              <a:rPr lang="en-US" sz="3600" b="1">
                <a:solidFill>
                  <a:schemeClr val="bg1"/>
                </a:solidFill>
                <a:latin typeface="Arial" charset="0"/>
              </a:rPr>
            </a:br>
            <a:r>
              <a:rPr lang="en-US" sz="3600" b="1">
                <a:solidFill>
                  <a:schemeClr val="bg1"/>
                </a:solidFill>
                <a:latin typeface="Arial" charset="0"/>
              </a:rPr>
              <a:t>sweet sound in Your ear.</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Obedient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694807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r>
              <a:rPr lang="en-US" b="1" dirty="0"/>
              <a:t>Summary Statement</a:t>
            </a:r>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a:spcBef>
                <a:spcPct val="0"/>
              </a:spcBef>
              <a:buNone/>
            </a:pPr>
            <a:r>
              <a:rPr lang="en-US" sz="4000" b="1" dirty="0">
                <a:effectLst>
                  <a:glow rad="127000">
                    <a:srgbClr val="000000"/>
                  </a:glow>
                </a:effectLst>
                <a:latin typeface="Arial" charset="0"/>
              </a:rPr>
              <a:t>The benefit of obedience and love is what we really need instead of early Gnosticism</a:t>
            </a:r>
          </a:p>
        </p:txBody>
      </p:sp>
      <p:sp>
        <p:nvSpPr>
          <p:cNvPr id="4"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4440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en-SG" sz="3200" b="1" dirty="0"/>
              <a:t>GPS Tracking Shows How Much Wolf Packs Avoid Each Other’s Range</a:t>
            </a:r>
            <a:endParaRPr lang="en-US" sz="3200" b="1" dirty="0">
              <a:effectLst>
                <a:glow rad="127000">
                  <a:schemeClr val="tx1"/>
                </a:glow>
              </a:effectLst>
              <a:latin typeface="Arial" charset="0"/>
              <a:ea typeface="ＭＳ Ｐゴシック" charset="0"/>
              <a:cs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84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Have you strayed?</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Buying?</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Porn?</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Law v. </a:t>
            </a:r>
            <a:r>
              <a:rPr lang="en-US" sz="4800" b="1" dirty="0">
                <a:solidFill>
                  <a:srgbClr val="FFFFFF"/>
                </a:solidFill>
                <a:effectLst>
                  <a:glow rad="127000">
                    <a:srgbClr val="000000"/>
                  </a:glow>
                </a:effectLst>
                <a:latin typeface="Arial" charset="0"/>
                <a:ea typeface="ＭＳ Ｐゴシック" charset="0"/>
                <a:cs typeface="ＭＳ Ｐゴシック" charset="0"/>
              </a:rPr>
              <a:t>Grace</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Imbalanced?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41923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 Obedience in Love Combats Early Gnosticism</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2013555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153a</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God</a:t>
            </a:r>
            <a:b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br>
            <a: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(Pure Spirit)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153b</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Supreme Being </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Good</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omic Sans MS" charset="0"/>
                  <a:ea typeface="ＭＳ Ｐゴシック"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153c</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7657" name="Text Box 9"/>
          <p:cNvSpPr txBox="1">
            <a:spLocks noChangeArrowheads="1"/>
          </p:cNvSpPr>
          <p:nvPr/>
        </p:nvSpPr>
        <p:spPr bwMode="auto">
          <a:xfrm>
            <a:off x="3924300" y="995363"/>
            <a:ext cx="4968875" cy="1570037"/>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A general letter sent from the aged John in Ephesus</a:t>
            </a:r>
            <a:endParaRPr lang="en-US" sz="3200" b="1">
              <a:solidFill>
                <a:srgbClr val="FFFFFF"/>
              </a:solidFill>
              <a:latin typeface="Arial"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Origin/Destination</a:t>
            </a:r>
            <a:endParaRPr lang="en-US" sz="3600" b="1">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02103" name="Text Box 8"/>
          <p:cNvSpPr txBox="1">
            <a:spLocks noChangeArrowheads="1"/>
          </p:cNvSpPr>
          <p:nvPr/>
        </p:nvSpPr>
        <p:spPr bwMode="auto">
          <a:xfrm>
            <a:off x="8410575" y="920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969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969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969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696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969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9696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9696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9697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9697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9697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29697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97006"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97008"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97009"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97010"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97011"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97014"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97017"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970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970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29702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9703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6"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9703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9703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9703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81" grpId="0" animBg="1"/>
      <p:bldP spid="99" grpId="0" animBg="1"/>
      <p:bldP spid="100" grpId="0" animBg="1"/>
      <p:bldP spid="101" grpId="0" animBg="1"/>
      <p:bldP spid="102" grpId="0" animBg="1"/>
      <p:bldP spid="103" grpId="0" animBg="1"/>
      <p:bldP spid="1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twin themes of obedience (1:1–2:29; 5:4-21) and love (3:1–5:3) best show the positive impact Christ’s kingdom has on our lives.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br>
              <a:rPr lang="en-US" b="1" dirty="0">
                <a:solidFill>
                  <a:srgbClr val="FFFFFF"/>
                </a:solidFill>
                <a:cs typeface="Arial" charset="0"/>
              </a:rPr>
            </a:br>
            <a:r>
              <a:rPr lang="en-US" b="1" dirty="0">
                <a:solidFill>
                  <a:srgbClr val="FFFFFF"/>
                </a:solidFill>
                <a:cs typeface="Arial" charset="0"/>
              </a:rPr>
              <a:t>290</a:t>
            </a: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31981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986588"/>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 and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to provide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assurance</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salvation (5:13)</a:t>
            </a:r>
          </a:p>
          <a:p>
            <a:pPr marL="419100" indent="-419100">
              <a:buFont typeface="Wingdings" charset="2"/>
              <a:buAutoNum type="arabicPeriod"/>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This makes 1 John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hard to sum up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in one theme or purpose and difficult to outline, especially since the subjects overlap.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But the general theme of obedience, especially shown by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loving</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others,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sums up all</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the above purposes. </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These benefits are many, but the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immediate benefit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obedience by love is its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protection</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from early Gnosticism.</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2468">
                                            <p:txEl>
                                              <p:pRg st="8" end="8"/>
                                            </p:txEl>
                                          </p:spTgt>
                                        </p:tgtEl>
                                        <p:attrNameLst>
                                          <p:attrName>style.visibility</p:attrName>
                                        </p:attrNameLst>
                                      </p:cBhvr>
                                      <p:to>
                                        <p:strVal val="visible"/>
                                      </p:to>
                                    </p:set>
                                    <p:animEffect transition="in" filter="blinds(horizontal)">
                                      <p:cBhvr>
                                        <p:cTn id="43" dur="500"/>
                                        <p:tgtEl>
                                          <p:spTgt spid="62468">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2468">
                                            <p:txEl>
                                              <p:pRg st="9" end="9"/>
                                            </p:txEl>
                                          </p:spTgt>
                                        </p:tgtEl>
                                        <p:attrNameLst>
                                          <p:attrName>style.visibility</p:attrName>
                                        </p:attrNameLst>
                                      </p:cBhvr>
                                      <p:to>
                                        <p:strVal val="visible"/>
                                      </p:to>
                                    </p:set>
                                    <p:animEffect transition="in" filter="blinds(horizontal)">
                                      <p:cBhvr>
                                        <p:cTn id="48" dur="500"/>
                                        <p:tgtEl>
                                          <p:spTgt spid="62468">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2468">
                                            <p:txEl>
                                              <p:pRg st="11" end="11"/>
                                            </p:txEl>
                                          </p:spTgt>
                                        </p:tgtEl>
                                        <p:attrNameLst>
                                          <p:attrName>style.visibility</p:attrName>
                                        </p:attrNameLst>
                                      </p:cBhvr>
                                      <p:to>
                                        <p:strVal val="visible"/>
                                      </p:to>
                                    </p:set>
                                    <p:animEffect transition="in" filter="blinds(horizontal)">
                                      <p:cBhvr>
                                        <p:cTn id="53" dur="500"/>
                                        <p:tgtEl>
                                          <p:spTgt spid="6246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1 John – Summary Chart</a:t>
            </a:r>
          </a:p>
        </p:txBody>
      </p:sp>
      <p:sp>
        <p:nvSpPr>
          <p:cNvPr id="311299"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Obedience in Love Combats Early Gnosticism</a:t>
                </a:r>
                <a:endParaRPr lang="en-US" altLang="zh-CN" dirty="0">
                  <a:solidFill>
                    <a:srgbClr val="FFFFFF"/>
                  </a:solidFill>
                  <a:latin typeface="Arial" charset="0"/>
                  <a:ea typeface="宋体" charset="0"/>
                  <a:cs typeface="宋体"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algn="ctr"/>
                <a:endParaRPr lang="en-US"/>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Necessity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Characteristics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Love</a:t>
                </a:r>
                <a:endParaRPr lang="en-US" altLang="zh-CN">
                  <a:solidFill>
                    <a:srgbClr val="FFFFFF"/>
                  </a:solidFill>
                  <a:latin typeface="Arial" charset="0"/>
                  <a:ea typeface="宋体" charset="0"/>
                  <a:cs typeface="宋体"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Benefits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Chapters 1–2</a:t>
                </a: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b="1">
                    <a:solidFill>
                      <a:srgbClr val="FFFFFF"/>
                    </a:solidFill>
                    <a:latin typeface="Arial Narrow" charset="0"/>
                    <a:ea typeface="宋体" charset="0"/>
                    <a:cs typeface="宋体" charset="0"/>
                  </a:rPr>
                  <a:t>Humanity of Christ</a:t>
                </a:r>
              </a:p>
              <a:p>
                <a:pPr algn="ctr" eaLnBrk="0" hangingPunct="0">
                  <a:lnSpc>
                    <a:spcPct val="80000"/>
                  </a:lnSpc>
                </a:pPr>
                <a:r>
                  <a:rPr lang="en-US" altLang="zh-CN" b="1">
                    <a:solidFill>
                      <a:srgbClr val="FFFFFF"/>
                    </a:solidFill>
                    <a:latin typeface="Arial Narrow" charset="0"/>
                    <a:ea typeface="宋体" charset="0"/>
                    <a:cs typeface="宋体" charset="0"/>
                  </a:rPr>
                  <a:t>Prerequisites to obedience</a:t>
                </a:r>
              </a:p>
              <a:p>
                <a:pPr algn="ctr" eaLnBrk="0" hangingPunct="0">
                  <a:lnSpc>
                    <a:spcPct val="80000"/>
                  </a:lnSpc>
                </a:pPr>
                <a:r>
                  <a:rPr lang="en-US" altLang="zh-CN" b="1">
                    <a:solidFill>
                      <a:srgbClr val="FFFFFF"/>
                    </a:solidFill>
                    <a:latin typeface="Arial Narrow" charset="0"/>
                    <a:ea typeface="宋体" charset="0"/>
                    <a:cs typeface="宋体" charset="0"/>
                  </a:rPr>
                  <a:t>Hindrances to obedience</a:t>
                </a: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70000"/>
                  </a:lnSpc>
                </a:pPr>
                <a:r>
                  <a:rPr lang="en-US" altLang="zh-CN" b="1">
                    <a:solidFill>
                      <a:srgbClr val="FFFFFF"/>
                    </a:solidFill>
                    <a:latin typeface="Arial Narrow" charset="0"/>
                    <a:ea typeface="宋体" charset="0"/>
                    <a:cs typeface="宋体" charset="0"/>
                  </a:rPr>
                  <a:t> </a:t>
                </a: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sin</a:t>
                </a:r>
              </a:p>
              <a:p>
                <a:pPr algn="ctr" eaLnBrk="0" hangingPunct="0">
                  <a:lnSpc>
                    <a:spcPct val="70000"/>
                  </a:lnSpc>
                </a:pP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hate believers</a:t>
                </a:r>
              </a:p>
              <a:p>
                <a:pPr algn="ctr" eaLnBrk="0" hangingPunct="0">
                  <a:lnSpc>
                    <a:spcPct val="70000"/>
                  </a:lnSpc>
                </a:pPr>
                <a:r>
                  <a:rPr lang="en-US" altLang="zh-CN" sz="2000" b="1">
                    <a:solidFill>
                      <a:srgbClr val="FFFFFF"/>
                    </a:solidFill>
                    <a:latin typeface="Arial Narrow" charset="0"/>
                    <a:ea typeface="宋体" charset="0"/>
                    <a:cs typeface="宋体" charset="0"/>
                  </a:rPr>
                  <a:t>Compassion</a:t>
                </a:r>
              </a:p>
              <a:p>
                <a:pPr algn="ctr" eaLnBrk="0" hangingPunct="0">
                  <a:lnSpc>
                    <a:spcPct val="70000"/>
                  </a:lnSpc>
                </a:pPr>
                <a:r>
                  <a:rPr lang="en-US" altLang="zh-CN" sz="2000" b="1">
                    <a:solidFill>
                      <a:srgbClr val="FFFFFF"/>
                    </a:solidFill>
                    <a:latin typeface="Arial Narrow" charset="0"/>
                    <a:ea typeface="宋体" charset="0"/>
                    <a:cs typeface="宋体" charset="0"/>
                  </a:rPr>
                  <a:t>Confidence before God</a:t>
                </a:r>
              </a:p>
              <a:p>
                <a:pPr algn="ctr" eaLnBrk="0" hangingPunct="0">
                  <a:lnSpc>
                    <a:spcPct val="70000"/>
                  </a:lnSpc>
                </a:pPr>
                <a:r>
                  <a:rPr lang="en-US" altLang="zh-CN" sz="2000" b="1">
                    <a:solidFill>
                      <a:srgbClr val="FFFFFF"/>
                    </a:solidFill>
                    <a:latin typeface="Arial Narrow" charset="0"/>
                    <a:ea typeface="宋体" charset="0"/>
                    <a:cs typeface="宋体" charset="0"/>
                  </a:rPr>
                  <a:t>Obey apostolic teaching</a:t>
                </a:r>
              </a:p>
              <a:p>
                <a:pPr algn="ctr" eaLnBrk="0" hangingPunct="0">
                  <a:lnSpc>
                    <a:spcPct val="70000"/>
                  </a:lnSpc>
                </a:pPr>
                <a:r>
                  <a:rPr lang="en-US" altLang="zh-CN" sz="2000" b="1">
                    <a:solidFill>
                      <a:srgbClr val="FFFFFF"/>
                    </a:solidFill>
                    <a:latin typeface="Arial Narrow" charset="0"/>
                    <a:ea typeface="宋体" charset="0"/>
                    <a:cs typeface="宋体" charset="0"/>
                  </a:rPr>
                  <a:t>Care for believers</a:t>
                </a:r>
              </a:p>
              <a:p>
                <a:pPr algn="ctr" eaLnBrk="0" hangingPunct="0">
                  <a:lnSpc>
                    <a:spcPct val="70000"/>
                  </a:lnSpc>
                </a:pPr>
                <a:r>
                  <a:rPr lang="en-US" altLang="zh-CN" sz="2000" b="1">
                    <a:solidFill>
                      <a:srgbClr val="FFFFFF"/>
                    </a:solidFill>
                    <a:latin typeface="Arial Narrow" charset="0"/>
                    <a:ea typeface="宋体" charset="0"/>
                    <a:cs typeface="宋体" charset="0"/>
                  </a:rPr>
                  <a:t>Obey God</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s commands</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sz="2200" b="1">
                    <a:solidFill>
                      <a:srgbClr val="FFFFFF"/>
                    </a:solidFill>
                    <a:latin typeface="Arial Narrow" charset="0"/>
                    <a:ea typeface="宋体" charset="0"/>
                    <a:cs typeface="宋体" charset="0"/>
                  </a:rPr>
                  <a:t>Victory over the world</a:t>
                </a:r>
              </a:p>
              <a:p>
                <a:pPr algn="ctr" eaLnBrk="0" hangingPunct="0">
                  <a:lnSpc>
                    <a:spcPct val="80000"/>
                  </a:lnSpc>
                </a:pPr>
                <a:r>
                  <a:rPr lang="en-US" altLang="zh-CN" sz="2200" b="1">
                    <a:solidFill>
                      <a:srgbClr val="FFFFFF"/>
                    </a:solidFill>
                    <a:latin typeface="Arial Narrow" charset="0"/>
                    <a:ea typeface="宋体" charset="0"/>
                    <a:cs typeface="宋体" charset="0"/>
                  </a:rPr>
                  <a:t>Assurance of salvation</a:t>
                </a:r>
              </a:p>
              <a:p>
                <a:pPr algn="ctr" eaLnBrk="0" hangingPunct="0">
                  <a:lnSpc>
                    <a:spcPct val="80000"/>
                  </a:lnSpc>
                </a:pPr>
                <a:r>
                  <a:rPr lang="en-US" altLang="zh-CN" sz="2200" b="1">
                    <a:solidFill>
                      <a:srgbClr val="FFFFFF"/>
                    </a:solidFill>
                    <a:latin typeface="Arial Narrow" charset="0"/>
                    <a:ea typeface="宋体" charset="0"/>
                    <a:cs typeface="宋体" charset="0"/>
                  </a:rPr>
                  <a:t>Guidance in prayer</a:t>
                </a:r>
              </a:p>
              <a:p>
                <a:pPr algn="ctr" eaLnBrk="0" hangingPunct="0">
                  <a:lnSpc>
                    <a:spcPct val="80000"/>
                  </a:lnSpc>
                </a:pPr>
                <a:r>
                  <a:rPr lang="en-US" altLang="zh-CN" sz="2200" b="1">
                    <a:solidFill>
                      <a:srgbClr val="FFFFFF"/>
                    </a:solidFill>
                    <a:latin typeface="Arial Narrow" charset="0"/>
                    <a:ea typeface="宋体" charset="0"/>
                    <a:cs typeface="宋体" charset="0"/>
                  </a:rPr>
                  <a:t>Freedom from sin</a:t>
                </a:r>
              </a:p>
              <a:p>
                <a:pPr algn="ctr" eaLnBrk="0" hangingPunct="0">
                  <a:lnSpc>
                    <a:spcPct val="80000"/>
                  </a:lnSpc>
                </a:pPr>
                <a:r>
                  <a:rPr lang="en-US" altLang="zh-CN" sz="2200" b="1">
                    <a:solidFill>
                      <a:srgbClr val="FFFFFF"/>
                    </a:solidFill>
                    <a:latin typeface="Arial Narrow" charset="0"/>
                    <a:ea typeface="宋体" charset="0"/>
                    <a:cs typeface="宋体" charset="0"/>
                  </a:rPr>
                  <a:t>Fidelity to God</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Ephesus to Asia Minor Churches</a:t>
                </a:r>
                <a:endParaRPr lang="en-US" altLang="zh-CN">
                  <a:solidFill>
                    <a:srgbClr val="FFFFFF"/>
                  </a:solidFill>
                  <a:latin typeface="Arial" charset="0"/>
                  <a:ea typeface="宋体" charset="0"/>
                  <a:cs typeface="宋体"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AD 85-95</a:t>
                </a:r>
                <a:endParaRPr lang="en-US" altLang="zh-CN">
                  <a:solidFill>
                    <a:srgbClr val="FFFFFF"/>
                  </a:solidFill>
                  <a:latin typeface="Arial" charset="0"/>
                  <a:ea typeface="宋体" charset="0"/>
                  <a:cs typeface="宋体"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6789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1680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1</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Believe in Christ’s humanity for fellowship and joy (1:1-4).</a:t>
            </a:r>
          </a:p>
        </p:txBody>
      </p:sp>
    </p:spTree>
    <p:extLst>
      <p:ext uri="{BB962C8B-B14F-4D97-AF65-F5344CB8AC3E}">
        <p14:creationId xmlns:p14="http://schemas.microsoft.com/office/powerpoint/2010/main" val="2396820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the one who existed from the beginning, whom we have heard and seen. We saw him with our own eyes and touched him with our own hands. He is the Word of life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"Secret Knowledge"</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a:solidFill>
                  <a:srgbClr val="FFFFFF"/>
                </a:solidFill>
                <a:effectLst>
                  <a:outerShdw blurRad="38100" dist="38100" dir="2700000" algn="tl">
                    <a:srgbClr val="000000"/>
                  </a:outerShdw>
                </a:effectLst>
                <a:latin typeface="Tahoma" charset="0"/>
              </a:rPr>
              <a:t>Two Types Addressed in 1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en-US" altLang="ja-JP" b="1" dirty="0">
                <a:solidFill>
                  <a:srgbClr val="FFFFFF"/>
                </a:solidFill>
                <a:effectLst>
                  <a:outerShdw blurRad="38100" dist="38100" dir="2700000" algn="tl">
                    <a:srgbClr val="000000"/>
                  </a:outerShdw>
                </a:effectLst>
                <a:latin typeface="Tahoma" charset="0"/>
              </a:rPr>
              <a:t>"to seem"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0"/>
            <a:ext cx="457369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one who is life itself was revealed to us, and we have seen him. And now we testify and proclaim to you that he is the one who is eternal life. He was with the Father, and then he was revealed to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what we ourselves have actually seen and heard so that you may have </a:t>
            </a:r>
            <a:r>
              <a:rPr lang="en-US" sz="3600" b="1" dirty="0">
                <a:solidFill>
                  <a:srgbClr val="FFFF00"/>
                </a:solidFill>
                <a:effectLst>
                  <a:glow rad="127000">
                    <a:schemeClr val="tx1"/>
                  </a:glow>
                </a:effectLst>
                <a:latin typeface="Arial" charset="0"/>
                <a:ea typeface="ＭＳ Ｐゴシック" charset="0"/>
                <a:cs typeface="ＭＳ Ｐゴシック" charset="0"/>
              </a:rPr>
              <a:t>fellowship</a:t>
            </a:r>
            <a:r>
              <a:rPr lang="en-US" sz="3600" b="1" dirty="0">
                <a:effectLst>
                  <a:glow rad="127000">
                    <a:schemeClr val="tx1"/>
                  </a:glow>
                </a:effectLst>
                <a:latin typeface="Arial" charset="0"/>
                <a:ea typeface="ＭＳ Ｐゴシック" charset="0"/>
                <a:cs typeface="ＭＳ Ｐゴシック" charset="0"/>
              </a:rPr>
              <a:t> with us. And our fellowship is with the Father and with his Son, Jesus Christ.  </a:t>
            </a:r>
            <a:r>
              <a:rPr lang="en-US" sz="3600" b="1" baseline="30000" dirty="0">
                <a:effectLst>
                  <a:glow rad="127000">
                    <a:schemeClr val="tx1"/>
                  </a:glow>
                </a:effectLst>
                <a:latin typeface="Arial" charset="0"/>
                <a:ea typeface="ＭＳ Ｐゴシック" charset="0"/>
                <a:cs typeface="ＭＳ Ｐゴシック" charset="0"/>
              </a:rPr>
              <a:t>4 </a:t>
            </a:r>
            <a:r>
              <a:rPr lang="en-US" sz="3600" b="1" dirty="0">
                <a:effectLst>
                  <a:glow rad="127000">
                    <a:schemeClr val="tx1"/>
                  </a:glow>
                </a:effectLst>
                <a:latin typeface="Arial" charset="0"/>
                <a:ea typeface="ＭＳ Ｐゴシック" charset="0"/>
                <a:cs typeface="ＭＳ Ｐゴシック" charset="0"/>
              </a:rPr>
              <a:t>We are writing these things so that you may fully share our </a:t>
            </a:r>
            <a:r>
              <a:rPr lang="en-US" sz="3600" b="1" dirty="0">
                <a:solidFill>
                  <a:srgbClr val="FFFF00"/>
                </a:solidFill>
                <a:effectLst>
                  <a:glow rad="127000">
                    <a:schemeClr val="tx1"/>
                  </a:glow>
                </a:effectLst>
                <a:latin typeface="Arial" charset="0"/>
                <a:ea typeface="ＭＳ Ｐゴシック" charset="0"/>
                <a:cs typeface="ＭＳ Ｐゴシック" charset="0"/>
              </a:rPr>
              <a:t>joy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New covenant truth is best seen in our behavior (4:7-21).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0454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John taught that God showcased Jesus</a:t>
            </a:r>
            <a:endParaRPr lang="en-US" sz="4000" dirty="0">
              <a:latin typeface="Aril" charset="0"/>
              <a:ea typeface="ＭＳ Ｐゴシック"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dirty="0">
                <a:solidFill>
                  <a:schemeClr val="tx1"/>
                </a:solidFill>
                <a:latin typeface="Arial"/>
                <a:ea typeface="ＭＳ Ｐゴシック" charset="0"/>
                <a:cs typeface="Arial"/>
              </a:rPr>
              <a:t>God did the same thing when He sent Jesus Christ into the world. That's when the Word of Life was moved from behind the counters, out of the drawers and placed in a display case for all the world to see, handle and admire. </a:t>
            </a:r>
          </a:p>
          <a:p>
            <a:pPr>
              <a:defRPr/>
            </a:pPr>
            <a:r>
              <a:rPr lang="en-US" sz="2000" dirty="0">
                <a:solidFill>
                  <a:schemeClr val="tx1"/>
                </a:solidFill>
                <a:latin typeface="Arial"/>
                <a:ea typeface="ＭＳ Ｐゴシック" charset="0"/>
                <a:cs typeface="Arial"/>
              </a:rPr>
              <a:t> </a:t>
            </a:r>
          </a:p>
          <a:p>
            <a:pPr>
              <a:defRPr/>
            </a:pPr>
            <a:r>
              <a:rPr lang="en-US" sz="2000" dirty="0">
                <a:solidFill>
                  <a:schemeClr val="tx1"/>
                </a:solidFill>
                <a:latin typeface="Arial"/>
                <a:ea typeface="ＭＳ Ｐゴシック" charset="0"/>
                <a:cs typeface="Arial"/>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endParaRPr lang="en-US" sz="2800" dirty="0">
              <a:latin typeface="Arial"/>
              <a:ea typeface="ＭＳ Ｐゴシック"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4000" dirty="0">
                <a:solidFill>
                  <a:schemeClr val="tx1"/>
                </a:solidFill>
                <a:latin typeface="Arial"/>
                <a:ea typeface="ＭＳ Ｐゴシック" charset="0"/>
                <a:cs typeface="Arial"/>
              </a:rPr>
              <a:t>JC Hall</a:t>
            </a:r>
            <a:endParaRPr lang="en-US" sz="4800" dirty="0">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1600" dirty="0">
                <a:solidFill>
                  <a:schemeClr val="tx1"/>
                </a:solidFill>
                <a:latin typeface="Arial"/>
                <a:ea typeface="ＭＳ Ｐゴシック" charset="0"/>
                <a:cs typeface="Arial"/>
              </a:rPr>
              <a:t>Illustration Exchange 26 June 2013</a:t>
            </a:r>
            <a:endParaRPr lang="en-US" sz="20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God Became Man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en-US">
                <a:latin typeface="Apple Chancery" charset="0"/>
                <a:ea typeface="ＭＳ Ｐゴシック" charset="0"/>
                <a:cs typeface="Apple Chancery" charset="0"/>
              </a:rPr>
              <a:t>The Nativity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en-US" sz="6000" dirty="0">
                <a:solidFill>
                  <a:srgbClr val="FFFFFF"/>
                </a:solidFill>
                <a:latin typeface="Monotype Corsiva" charset="0"/>
                <a:ea typeface="ＭＳ Ｐゴシック" charset="0"/>
                <a:cs typeface="Monotype Corsiva" charset="0"/>
              </a:rPr>
              <a:t>Wise Men Still Seek Him</a:t>
            </a: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Monotype Corsiva" charset="0"/>
                <a:ea typeface="ＭＳ Ｐゴシック" charset="0"/>
                <a:cs typeface="Monotype Corsiva" charset="0"/>
              </a:rPr>
              <a:t>Matthew 2:1-12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5" name="Title 1"/>
          <p:cNvSpPr>
            <a:spLocks noGrp="1"/>
          </p:cNvSpPr>
          <p:nvPr>
            <p:ph type="title"/>
          </p:nvPr>
        </p:nvSpPr>
        <p:spPr>
          <a:xfrm>
            <a:off x="0" y="5961384"/>
            <a:ext cx="9252520" cy="707886"/>
          </a:xfrm>
          <a:ln>
            <a:miter lim="800000"/>
            <a:headEnd/>
            <a:tailEnd/>
          </a:ln>
        </p:spPr>
        <p:txBody>
          <a:bodyPr>
            <a:spAutoFit/>
          </a:bodyPr>
          <a:lstStyle/>
          <a:p>
            <a:pPr defTabSz="457200" eaLnBrk="1" hangingPunct="1">
              <a:defRPr/>
            </a:pPr>
            <a:r>
              <a:rPr lang="en-US" sz="4000" kern="1200" dirty="0">
                <a:solidFill>
                  <a:srgbClr val="FFFFFF"/>
                </a:solidFill>
                <a:effectLst>
                  <a:glow rad="127000">
                    <a:srgbClr val="000000">
                      <a:alpha val="99000"/>
                    </a:srgbClr>
                  </a:glow>
                </a:effectLst>
                <a:latin typeface="Chalkboard SE Bold"/>
                <a:ea typeface="宋体" charset="0"/>
                <a:cs typeface="Chalkboard SE Bold"/>
              </a:rPr>
              <a:t>Hebrews 2:14 (NLT)</a:t>
            </a:r>
          </a:p>
        </p:txBody>
      </p:sp>
      <p:sp>
        <p:nvSpPr>
          <p:cNvPr id="4" name="Title 1"/>
          <p:cNvSpPr txBox="1">
            <a:spLocks/>
          </p:cNvSpPr>
          <p:nvPr/>
        </p:nvSpPr>
        <p:spPr bwMode="auto">
          <a:xfrm>
            <a:off x="0" y="272837"/>
            <a:ext cx="3275856" cy="452431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Because God’s children are human beings—made of flesh and blood—the Son also became flesh and blood.</a:t>
            </a:r>
          </a:p>
        </p:txBody>
      </p:sp>
      <p:sp>
        <p:nvSpPr>
          <p:cNvPr id="5" name="Title 1"/>
          <p:cNvSpPr txBox="1">
            <a:spLocks/>
          </p:cNvSpPr>
          <p:nvPr/>
        </p:nvSpPr>
        <p:spPr bwMode="auto">
          <a:xfrm>
            <a:off x="5004048" y="272837"/>
            <a:ext cx="4157709" cy="452431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For only as a human being could he die, and only by dying could he break the power of the devil, who had the power of death.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Depend on Jesus (1:5–2:14).</a:t>
            </a:r>
          </a:p>
        </p:txBody>
      </p:sp>
    </p:spTree>
    <p:extLst>
      <p:ext uri="{BB962C8B-B14F-4D97-AF65-F5344CB8AC3E}">
        <p14:creationId xmlns:p14="http://schemas.microsoft.com/office/powerpoint/2010/main" val="202313387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message we heard from Jesus and now declare to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God is light, and there is no darkness in him at all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2174939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3923928" cy="676308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we are lying if we say we have fellowship with God but go on living in spiritual darkness; we are not practicing the truth.</a:t>
            </a: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4716016" y="-27384"/>
            <a:ext cx="4430116" cy="6885384"/>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baseline="30000" dirty="0">
                <a:solidFill>
                  <a:schemeClr val="tx1"/>
                </a:solidFill>
                <a:effectLst/>
                <a:latin typeface="Arial" charset="0"/>
                <a:ea typeface="ＭＳ Ｐゴシック" charset="0"/>
                <a:cs typeface="ＭＳ Ｐゴシック" charset="0"/>
              </a:rPr>
              <a:t>7 </a:t>
            </a:r>
            <a:r>
              <a:rPr lang="en-US" sz="3600" b="1" kern="0" dirty="0">
                <a:solidFill>
                  <a:schemeClr val="tx1"/>
                </a:solidFill>
                <a:effectLst/>
                <a:latin typeface="Arial" charset="0"/>
                <a:ea typeface="ＭＳ Ｐゴシック" charset="0"/>
                <a:cs typeface="ＭＳ Ｐゴシック" charset="0"/>
              </a:rPr>
              <a:t>But if we are living in the light, as God is in the light, then we have fellowship with each other, and the blood of Jesus, his Son, cleanses us from all sin</a:t>
            </a:r>
            <a:r>
              <a:rPr lang="ru-RU" sz="3600" b="1" kern="0" dirty="0">
                <a:solidFill>
                  <a:schemeClr val="tx1"/>
                </a:solidFill>
                <a:effectLst/>
                <a:latin typeface="Arial" charset="0"/>
                <a:ea typeface="ＭＳ Ｐゴシック" charset="0"/>
                <a:cs typeface="ＭＳ Ｐゴシック" charset="0"/>
              </a:rPr>
              <a:t>"</a:t>
            </a:r>
            <a:r>
              <a:rPr lang="en-US" sz="3600" b="1" kern="0" dirty="0">
                <a:solidFill>
                  <a:schemeClr val="tx1"/>
                </a:solidFill>
                <a:effectLst/>
                <a:latin typeface="Arial" charset="0"/>
                <a:ea typeface="ＭＳ Ｐゴシック" charset="0"/>
                <a:cs typeface="ＭＳ Ｐゴシック" charset="0"/>
              </a:rPr>
              <a:t> </a:t>
            </a:r>
            <a:br>
              <a:rPr lang="en-US" sz="3600" b="1" kern="0" dirty="0">
                <a:solidFill>
                  <a:schemeClr val="tx1"/>
                </a:solidFill>
                <a:effectLst/>
                <a:latin typeface="Arial" charset="0"/>
                <a:ea typeface="ＭＳ Ｐゴシック" charset="0"/>
                <a:cs typeface="ＭＳ Ｐゴシック" charset="0"/>
              </a:rPr>
            </a:br>
            <a:r>
              <a:rPr lang="en-US" sz="3600" b="1" kern="0" dirty="0">
                <a:solidFill>
                  <a:schemeClr val="tx1"/>
                </a:solidFill>
                <a:effectLst/>
                <a:latin typeface="Arial" charset="0"/>
                <a:ea typeface="ＭＳ Ｐゴシック" charset="0"/>
                <a:cs typeface="ＭＳ Ｐゴシック" charset="0"/>
              </a:rPr>
              <a:t>(1 John 1:6-7 </a:t>
            </a:r>
            <a:r>
              <a:rPr lang="en-US" sz="3200" b="1" kern="0" dirty="0">
                <a:solidFill>
                  <a:schemeClr val="tx1"/>
                </a:solidFill>
                <a:effectLst/>
                <a:latin typeface="Arial" charset="0"/>
                <a:ea typeface="ＭＳ Ｐゴシック" charset="0"/>
                <a:cs typeface="ＭＳ Ｐゴシック" charset="0"/>
              </a:rPr>
              <a:t>NLT</a:t>
            </a:r>
            <a:r>
              <a:rPr lang="en-US" sz="3600" b="1" kern="0"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 y="1844824"/>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44624"/>
            <a:ext cx="421365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we claim we have no sin, we are only fooling ourselves and not living in the truth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4879225" y="69338"/>
            <a:ext cx="421365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If we claim we have not sinned, we are calling God a liar and showing that his word has no place in our hearts</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(1 John 1:10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16794"/>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0405384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“the sacrifice that atones for our sins—and not only our sins but the sins of all the world” (2:2 NLT), with assurance and security of salvation (5:11-15).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71857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312962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a:extLst>
            <a:ext uri="{FF2B5EF4-FFF2-40B4-BE49-F238E27FC236}">
              <a16:creationId xmlns:a16="http://schemas.microsoft.com/office/drawing/2014/main" id="{AC456420-3902-ABB8-7488-7E505DB2148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DBFF9E31-764D-CDBA-8493-59A42BE0BD9D}"/>
              </a:ext>
            </a:extLst>
          </p:cNvPr>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a:extLst>
              <a:ext uri="{FF2B5EF4-FFF2-40B4-BE49-F238E27FC236}">
                <a16:creationId xmlns:a16="http://schemas.microsoft.com/office/drawing/2014/main" id="{188D50C2-8DB4-A6ED-3E37-0C0254C449A2}"/>
              </a:ext>
            </a:extLst>
          </p:cNvPr>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a:extLst>
              <a:ext uri="{FF2B5EF4-FFF2-40B4-BE49-F238E27FC236}">
                <a16:creationId xmlns:a16="http://schemas.microsoft.com/office/drawing/2014/main" id="{A4D90671-3551-EEFB-4C59-AAB0BEA294AB}"/>
              </a:ext>
            </a:extLst>
          </p:cNvPr>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a:extLst>
              <a:ext uri="{FF2B5EF4-FFF2-40B4-BE49-F238E27FC236}">
                <a16:creationId xmlns:a16="http://schemas.microsoft.com/office/drawing/2014/main" id="{3BB13D9B-0E68-48BF-ED9E-7D59ED9D5215}"/>
              </a:ext>
            </a:extLst>
          </p:cNvPr>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a:extLst>
              <a:ext uri="{FF2B5EF4-FFF2-40B4-BE49-F238E27FC236}">
                <a16:creationId xmlns:a16="http://schemas.microsoft.com/office/drawing/2014/main" id="{9FB8B3BF-4C2F-30DD-6C42-EEEAEE59AFC1}"/>
              </a:ext>
            </a:extLst>
          </p:cNvPr>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a:extLst>
              <a:ext uri="{FF2B5EF4-FFF2-40B4-BE49-F238E27FC236}">
                <a16:creationId xmlns:a16="http://schemas.microsoft.com/office/drawing/2014/main" id="{AAC2F5C2-D8D1-15B6-63A0-A381E285EF5B}"/>
              </a:ext>
            </a:extLst>
          </p:cNvPr>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a:extLst>
              <a:ext uri="{FF2B5EF4-FFF2-40B4-BE49-F238E27FC236}">
                <a16:creationId xmlns:a16="http://schemas.microsoft.com/office/drawing/2014/main" id="{E89A02D3-F877-1EC2-BEF0-CC998232C945}"/>
              </a:ext>
            </a:extLst>
          </p:cNvPr>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a:extLst>
              <a:ext uri="{FF2B5EF4-FFF2-40B4-BE49-F238E27FC236}">
                <a16:creationId xmlns:a16="http://schemas.microsoft.com/office/drawing/2014/main" id="{D7B00989-FE10-6610-D966-1CE1C4DE64CC}"/>
              </a:ext>
            </a:extLst>
          </p:cNvPr>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a:extLst>
              <a:ext uri="{FF2B5EF4-FFF2-40B4-BE49-F238E27FC236}">
                <a16:creationId xmlns:a16="http://schemas.microsoft.com/office/drawing/2014/main" id="{7D9539A1-6236-7A77-0FA8-89E8EEEB43B5}"/>
              </a:ext>
            </a:extLst>
          </p:cNvPr>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a:extLst>
              <a:ext uri="{FF2B5EF4-FFF2-40B4-BE49-F238E27FC236}">
                <a16:creationId xmlns:a16="http://schemas.microsoft.com/office/drawing/2014/main" id="{B0818996-02C7-9139-654B-7D2CE71174EB}"/>
              </a:ext>
            </a:extLst>
          </p:cNvPr>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a:extLst>
              <a:ext uri="{FF2B5EF4-FFF2-40B4-BE49-F238E27FC236}">
                <a16:creationId xmlns:a16="http://schemas.microsoft.com/office/drawing/2014/main" id="{D31476F0-178B-EC85-D22F-0206FA839960}"/>
              </a:ext>
            </a:extLst>
          </p:cNvPr>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a:extLst>
              <a:ext uri="{FF2B5EF4-FFF2-40B4-BE49-F238E27FC236}">
                <a16:creationId xmlns:a16="http://schemas.microsoft.com/office/drawing/2014/main" id="{6EB037C0-3147-7E95-BA6E-750DEDCB2197}"/>
              </a:ext>
            </a:extLst>
          </p:cNvPr>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026300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2</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My dear children, </a:t>
            </a:r>
            <a:r>
              <a:rPr lang="en-US" sz="3600" b="1" dirty="0">
                <a:solidFill>
                  <a:srgbClr val="FFFF00"/>
                </a:solidFill>
                <a:effectLst>
                  <a:glow rad="127000">
                    <a:schemeClr val="tx1"/>
                  </a:glow>
                </a:effectLst>
                <a:latin typeface="Arial" charset="0"/>
                <a:ea typeface="ＭＳ Ｐゴシック" charset="0"/>
                <a:cs typeface="ＭＳ Ｐゴシック" charset="0"/>
              </a:rPr>
              <a:t>I am writing this to you so that you will not sin</a:t>
            </a:r>
            <a:r>
              <a:rPr lang="en-US" sz="3600" b="1" dirty="0">
                <a:effectLst>
                  <a:glow rad="127000">
                    <a:schemeClr val="tx1"/>
                  </a:glow>
                </a:effectLst>
                <a:latin typeface="Arial" charset="0"/>
                <a:ea typeface="ＭＳ Ｐゴシック" charset="0"/>
                <a:cs typeface="ＭＳ Ｐゴシック" charset="0"/>
              </a:rPr>
              <a:t>. But if anyone does sin, we have an </a:t>
            </a:r>
            <a:r>
              <a:rPr lang="en-US" sz="3600" b="1" dirty="0">
                <a:solidFill>
                  <a:srgbClr val="FFFF00"/>
                </a:solidFill>
                <a:effectLst>
                  <a:glow rad="127000">
                    <a:schemeClr val="tx1"/>
                  </a:glow>
                </a:effectLst>
                <a:latin typeface="Arial" charset="0"/>
                <a:ea typeface="ＭＳ Ｐゴシック" charset="0"/>
                <a:cs typeface="ＭＳ Ｐゴシック" charset="0"/>
              </a:rPr>
              <a:t>advocate</a:t>
            </a:r>
            <a:r>
              <a:rPr lang="en-US" sz="3600" b="1" dirty="0">
                <a:effectLst>
                  <a:glow rad="127000">
                    <a:schemeClr val="tx1"/>
                  </a:glow>
                </a:effectLst>
                <a:latin typeface="Arial" charset="0"/>
                <a:ea typeface="ＭＳ Ｐゴシック" charset="0"/>
                <a:cs typeface="ＭＳ Ｐゴシック" charset="0"/>
              </a:rPr>
              <a:t> who pleads our case before the Father. He is Jesus Christ, the one who is truly righteous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6531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340768"/>
          </a:xfrm>
        </p:spPr>
        <p:txBody>
          <a:bodyPr/>
          <a:lstStyle/>
          <a:p>
            <a:pPr eaLnBrk="1" hangingPunct="1">
              <a:defRPr/>
            </a:pPr>
            <a:r>
              <a:rPr lang="en-US" sz="2400" b="1" dirty="0">
                <a:solidFill>
                  <a:schemeClr val="tx1"/>
                </a:solidFill>
                <a:effectLst>
                  <a:glow rad="152400">
                    <a:srgbClr val="000000"/>
                  </a:glow>
                </a:effectLst>
              </a:rPr>
              <a:t>“Who then will condemn us? No one—for Christ Jesus died for us and was raised to life for us, and he is sitting in the place of honor at God’s right hand, pleading for us.”</a:t>
            </a:r>
            <a:endParaRPr lang="en-US" sz="3200" b="1" dirty="0">
              <a:solidFill>
                <a:schemeClr val="tx1"/>
              </a:solidFill>
              <a:effectLst>
                <a:glow rad="1524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Romans 8:34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(NLT)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a:t>
            </a: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9674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himself is the sacrifice that atones for our sins—and not only our sins but the sins of all the world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effectLst>
                  <a:glow rad="228600">
                    <a:schemeClr val="accent4">
                      <a:satMod val="175000"/>
                    </a:schemeClr>
                  </a:glow>
                </a:effectLst>
              </a:rPr>
              <a:t>Depend on Jesus (1:5–2:14).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Avoid two hindrances to obedience to fight early Gnosticism (2:15-29).</a:t>
            </a:r>
          </a:p>
        </p:txBody>
      </p:sp>
    </p:spTree>
    <p:extLst>
      <p:ext uri="{BB962C8B-B14F-4D97-AF65-F5344CB8AC3E}">
        <p14:creationId xmlns:p14="http://schemas.microsoft.com/office/powerpoint/2010/main" val="388040606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32656"/>
            <a:ext cx="9144000" cy="838200"/>
          </a:xfrm>
        </p:spPr>
        <p:txBody>
          <a:bodyPr/>
          <a:lstStyle/>
          <a:p>
            <a:pPr algn="ctr">
              <a:defRPr/>
            </a:pPr>
            <a:r>
              <a:rPr lang="en-US" b="1" dirty="0">
                <a:effectLst>
                  <a:glow rad="190500">
                    <a:schemeClr val="bg1"/>
                  </a:glow>
                </a:effectLst>
                <a:latin typeface="Arial" panose="020B0604020202020204" pitchFamily="34" charset="0"/>
                <a:cs typeface="Arial" panose="020B0604020202020204" pitchFamily="34" charset="0"/>
              </a:rPr>
              <a:t>"Do not love the world" (1 John 2:15)</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49958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“Do not love the world or anything in the world. If anyone loves the world, the love of the Father is not in him.”</a:t>
            </a: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en-US" sz="3200" b="1">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2:15 (NIV)</a:t>
            </a: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defRPr/>
            </a:pPr>
            <a:r>
              <a:rPr lang="en-US" dirty="0"/>
              <a:t>“For everything in the world–the cravings of sinful man, the lust of his eyes and the boasting of what he has and does–comes not from the Father but from the world. The world and its desires pass away, but the man who does the will of God lives forever.” </a:t>
            </a: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1 John 2:16-17 (NIV)</a:t>
            </a: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Trusting Christ as Lord should lead to obedience and love as protection from early Gnosticism and any heresy that denies Jesus as Lord (2:26).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40543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en-US" b="1" dirty="0">
                <a:effectLst>
                  <a:glow rad="190500">
                    <a:schemeClr val="bg1"/>
                  </a:glow>
                </a:effectLst>
              </a:rPr>
              <a:t>"…for the world and its desires are passing away" </a:t>
            </a:r>
            <a:br>
              <a:rPr lang="en-US" b="1" dirty="0">
                <a:effectLst>
                  <a:glow rad="190500">
                    <a:schemeClr val="bg1"/>
                  </a:glow>
                </a:effectLst>
              </a:rPr>
            </a:br>
            <a:r>
              <a:rPr lang="en-US" b="1" dirty="0">
                <a:effectLst>
                  <a:glow rad="190500">
                    <a:schemeClr val="bg1"/>
                  </a:glow>
                </a:effectLst>
              </a:rPr>
              <a:t>(1 John 2:17a)</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ctrTitle"/>
          </p:nvPr>
        </p:nvSpPr>
        <p:spPr>
          <a:xfrm>
            <a:off x="685800" y="533400"/>
            <a:ext cx="8153400" cy="990600"/>
          </a:xfrm>
          <a:noFill/>
        </p:spPr>
        <p:txBody>
          <a:bodyPr/>
          <a:lstStyle/>
          <a:p>
            <a:pPr eaLnBrk="1" hangingPunct="1"/>
            <a:r>
              <a:rPr lang="en-US" altLang="zh-CN" sz="2800" b="1">
                <a:latin typeface="Helvetica" charset="0"/>
                <a:cs typeface="Times New Roman" charset="0"/>
              </a:rPr>
              <a:t>The Things of the World</a:t>
            </a:r>
            <a:br>
              <a:rPr lang="en-US" altLang="zh-CN" sz="2800" b="1">
                <a:latin typeface="Helvetica" charset="0"/>
                <a:cs typeface="Times New Roman" charset="0"/>
              </a:rPr>
            </a:br>
            <a:r>
              <a:rPr lang="en-US" altLang="zh-CN" sz="2000" b="1" i="1">
                <a:latin typeface="Helvetica" charset="0"/>
                <a:cs typeface="Times New Roman" charset="0"/>
              </a:rPr>
              <a:t>Comparing Some Key Texts</a:t>
            </a:r>
            <a:endParaRPr lang="en-US" sz="2000">
              <a:latin typeface="Helvetica" charset="0"/>
              <a:cs typeface="Times New Roman" charset="0"/>
            </a:endParaRPr>
          </a:p>
        </p:txBody>
      </p:sp>
      <p:pic>
        <p:nvPicPr>
          <p:cNvPr id="394242" name="Picture 3" descr="0-8091-411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6" name="Text Box 4"/>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Sources of Temptation</a:t>
            </a:r>
            <a:endParaRPr lang="en-US" sz="1600" b="1" i="1">
              <a:effectLst>
                <a:outerShdw blurRad="38100" dist="38100" dir="2700000" algn="tl">
                  <a:srgbClr val="000000"/>
                </a:outerShdw>
              </a:effectLst>
            </a:endParaRPr>
          </a:p>
        </p:txBody>
      </p:sp>
      <p:sp>
        <p:nvSpPr>
          <p:cNvPr id="5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Eve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(Gen. 3)</a:t>
            </a:r>
            <a:endParaRPr lang="en-US" sz="1600" b="1" i="1">
              <a:effectLst>
                <a:outerShdw blurRad="38100" dist="38100" dir="2700000" algn="tl">
                  <a:srgbClr val="000000"/>
                </a:outerShdw>
              </a:effectLst>
            </a:endParaRPr>
          </a:p>
        </p:txBody>
      </p:sp>
      <p:sp>
        <p:nvSpPr>
          <p:cNvPr id="54278" name="Text Box 6"/>
          <p:cNvSpPr txBox="1">
            <a:spLocks noChangeArrowheads="1"/>
          </p:cNvSpPr>
          <p:nvPr/>
        </p:nvSpPr>
        <p:spPr bwMode="auto">
          <a:xfrm>
            <a:off x="2438400" y="2424113"/>
            <a:ext cx="2590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Ungodly bodily desires (sex outside marriage, gluttony, etc.)</a:t>
            </a:r>
            <a:endParaRPr lang="en-US" sz="1400" b="1" i="1"/>
          </a:p>
        </p:txBody>
      </p:sp>
      <p:sp>
        <p:nvSpPr>
          <p:cNvPr id="5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"Good for food"</a:t>
            </a:r>
            <a:endParaRPr lang="en-US" sz="1400" b="1" i="1"/>
          </a:p>
        </p:txBody>
      </p:sp>
      <p:sp>
        <p:nvSpPr>
          <p:cNvPr id="54280" name="Text Box 8"/>
          <p:cNvSpPr txBox="1">
            <a:spLocks noChangeArrowheads="1"/>
          </p:cNvSpPr>
          <p:nvPr/>
        </p:nvSpPr>
        <p:spPr bwMode="auto">
          <a:xfrm>
            <a:off x="24384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Greed, coveting </a:t>
            </a:r>
            <a:br>
              <a:rPr lang="en-US" sz="1800" b="1">
                <a:latin typeface="Arial" charset="0"/>
              </a:rPr>
            </a:br>
            <a:r>
              <a:rPr lang="en-US" sz="1800" b="1">
                <a:latin typeface="Arial" charset="0"/>
              </a:rPr>
              <a:t>(10th commandment)</a:t>
            </a:r>
            <a:endParaRPr lang="en-US" sz="1400" b="1" i="1"/>
          </a:p>
        </p:txBody>
      </p:sp>
      <p:sp>
        <p:nvSpPr>
          <p:cNvPr id="5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"Pleasing to the eye"</a:t>
            </a:r>
            <a:endParaRPr lang="en-US" sz="1400" b="1" i="1"/>
          </a:p>
        </p:txBody>
      </p:sp>
      <p:sp>
        <p:nvSpPr>
          <p:cNvPr id="54282" name="Text Box 10"/>
          <p:cNvSpPr txBox="1">
            <a:spLocks noChangeArrowheads="1"/>
          </p:cNvSpPr>
          <p:nvPr/>
        </p:nvSpPr>
        <p:spPr bwMode="auto">
          <a:xfrm>
            <a:off x="24384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Pride &amp; boasting of:</a:t>
            </a:r>
          </a:p>
          <a:p>
            <a:pPr eaLnBrk="1" hangingPunct="1"/>
            <a:r>
              <a:rPr lang="en-US" sz="1800" b="1">
                <a:latin typeface="Arial" charset="0"/>
              </a:rPr>
              <a:t>• occupation</a:t>
            </a:r>
          </a:p>
          <a:p>
            <a:pPr eaLnBrk="1" hangingPunct="1"/>
            <a:r>
              <a:rPr lang="en-US" sz="1800" b="1">
                <a:latin typeface="Arial" charset="0"/>
              </a:rPr>
              <a:t>• position</a:t>
            </a:r>
          </a:p>
          <a:p>
            <a:pPr eaLnBrk="1" hangingPunct="1"/>
            <a:r>
              <a:rPr lang="en-US" sz="1800" b="1">
                <a:latin typeface="Arial" charset="0"/>
              </a:rPr>
              <a:t>• worldly advantages</a:t>
            </a:r>
          </a:p>
          <a:p>
            <a:pPr eaLnBrk="1" hangingPunct="1"/>
            <a:r>
              <a:rPr lang="en-US" sz="1800" b="1">
                <a:latin typeface="Arial" charset="0"/>
              </a:rPr>
              <a:t>• etc.</a:t>
            </a:r>
            <a:endParaRPr lang="en-US" sz="1400" b="1" i="1"/>
          </a:p>
        </p:txBody>
      </p:sp>
      <p:sp>
        <p:nvSpPr>
          <p:cNvPr id="5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"Desirable for gaining wisdom"</a:t>
            </a:r>
            <a:endParaRPr lang="en-US" sz="1400" b="1" i="1"/>
          </a:p>
        </p:txBody>
      </p:sp>
      <p:sp>
        <p:nvSpPr>
          <p:cNvPr id="394251" name="Text Box 12"/>
          <p:cNvSpPr txBox="1">
            <a:spLocks noChangeArrowheads="1"/>
          </p:cNvSpPr>
          <p:nvPr/>
        </p:nvSpPr>
        <p:spPr bwMode="auto">
          <a:xfrm>
            <a:off x="8382000" y="0"/>
            <a:ext cx="99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rPr>
              <a:t>296</a:t>
            </a:r>
            <a:endParaRPr lang="en-US" sz="2000" b="1" i="1"/>
          </a:p>
        </p:txBody>
      </p:sp>
      <p:sp>
        <p:nvSpPr>
          <p:cNvPr id="54285" name="Text Box 13"/>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World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(1 John 2:15-16)</a:t>
            </a:r>
            <a:endParaRPr lang="en-US" sz="1600" b="1" i="1">
              <a:effectLst>
                <a:outerShdw blurRad="38100" dist="38100" dir="2700000" algn="tl">
                  <a:srgbClr val="000000"/>
                </a:outerShdw>
              </a:effectLst>
            </a:endParaRPr>
          </a:p>
        </p:txBody>
      </p:sp>
      <p:sp>
        <p:nvSpPr>
          <p:cNvPr id="54286" name="Text Box 14"/>
          <p:cNvSpPr txBox="1">
            <a:spLocks noChangeArrowheads="1"/>
          </p:cNvSpPr>
          <p:nvPr/>
        </p:nvSpPr>
        <p:spPr bwMode="auto">
          <a:xfrm>
            <a:off x="457200" y="2424113"/>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"Cravings of sinful man"</a:t>
            </a:r>
            <a:endParaRPr lang="en-US" sz="1400" b="1" i="1"/>
          </a:p>
        </p:txBody>
      </p:sp>
      <p:sp>
        <p:nvSpPr>
          <p:cNvPr id="54287" name="Text Box 15"/>
          <p:cNvSpPr txBox="1">
            <a:spLocks noChangeArrowheads="1"/>
          </p:cNvSpPr>
          <p:nvPr/>
        </p:nvSpPr>
        <p:spPr bwMode="auto">
          <a:xfrm>
            <a:off x="457200" y="3887788"/>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"Lust of the eyes"</a:t>
            </a:r>
            <a:endParaRPr lang="en-US" sz="1800" b="1">
              <a:latin typeface="Arial" charset="0"/>
            </a:endParaRPr>
          </a:p>
        </p:txBody>
      </p:sp>
      <p:sp>
        <p:nvSpPr>
          <p:cNvPr id="54288" name="Text Box 16"/>
          <p:cNvSpPr txBox="1">
            <a:spLocks noChangeArrowheads="1"/>
          </p:cNvSpPr>
          <p:nvPr/>
        </p:nvSpPr>
        <p:spPr bwMode="auto">
          <a:xfrm>
            <a:off x="457200" y="4995863"/>
            <a:ext cx="20574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dirty="0">
                <a:latin typeface="Arial" charset="0"/>
              </a:rPr>
              <a:t>"Boasting of what he has </a:t>
            </a:r>
            <a:br>
              <a:rPr lang="en-US" altLang="ja-JP" sz="1800" b="1" dirty="0">
                <a:latin typeface="Arial" charset="0"/>
              </a:rPr>
            </a:br>
            <a:r>
              <a:rPr lang="en-US" altLang="ja-JP" sz="1800" b="1" dirty="0">
                <a:latin typeface="Arial" charset="0"/>
              </a:rPr>
              <a:t>and does"</a:t>
            </a:r>
            <a:endParaRPr lang="en-US" sz="1800" b="1" dirty="0">
              <a:latin typeface="Arial" charset="0"/>
            </a:endParaRPr>
          </a:p>
        </p:txBody>
      </p:sp>
      <p:sp>
        <p:nvSpPr>
          <p:cNvPr id="54289" name="Text Box 17"/>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Christ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(Matt. 4)</a:t>
            </a:r>
            <a:endParaRPr lang="en-US" sz="1600" b="1" i="1">
              <a:effectLst>
                <a:outerShdw blurRad="38100" dist="38100" dir="2700000" algn="tl">
                  <a:srgbClr val="000000"/>
                </a:outerShdw>
              </a:effectLst>
            </a:endParaRPr>
          </a:p>
        </p:txBody>
      </p:sp>
      <p:sp>
        <p:nvSpPr>
          <p:cNvPr id="54290" name="Text Box 18"/>
          <p:cNvSpPr txBox="1">
            <a:spLocks noChangeArrowheads="1"/>
          </p:cNvSpPr>
          <p:nvPr/>
        </p:nvSpPr>
        <p:spPr bwMode="auto">
          <a:xfrm>
            <a:off x="6781800" y="242411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Stones to bread</a:t>
            </a:r>
            <a:endParaRPr lang="en-US" sz="1400" b="1" i="1"/>
          </a:p>
        </p:txBody>
      </p:sp>
      <p:sp>
        <p:nvSpPr>
          <p:cNvPr id="54291" name="Text Box 19"/>
          <p:cNvSpPr txBox="1">
            <a:spLocks noChangeArrowheads="1"/>
          </p:cNvSpPr>
          <p:nvPr/>
        </p:nvSpPr>
        <p:spPr bwMode="auto">
          <a:xfrm>
            <a:off x="6781800" y="3887788"/>
            <a:ext cx="21050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Possess all kingdoms</a:t>
            </a:r>
            <a:endParaRPr lang="en-US" sz="1400" b="1" i="1"/>
          </a:p>
        </p:txBody>
      </p:sp>
      <p:sp>
        <p:nvSpPr>
          <p:cNvPr id="54292" name="Text Box 20"/>
          <p:cNvSpPr txBox="1">
            <a:spLocks noChangeArrowheads="1"/>
          </p:cNvSpPr>
          <p:nvPr/>
        </p:nvSpPr>
        <p:spPr bwMode="auto">
          <a:xfrm>
            <a:off x="6781800" y="4995863"/>
            <a:ext cx="210502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Acclaim by men</a:t>
            </a:r>
          </a:p>
          <a:p>
            <a:pPr eaLnBrk="1" hangingPunct="1"/>
            <a:r>
              <a:rPr lang="en-US" sz="1800" b="1">
                <a:latin typeface="Arial" charset="0"/>
              </a:rPr>
              <a:t>(</a:t>
            </a:r>
            <a:r>
              <a:rPr lang="en-US" altLang="ja-JP" sz="1800" b="1">
                <a:latin typeface="Arial" charset="0"/>
              </a:rPr>
              <a:t>"throw yourself from the temple")</a:t>
            </a:r>
            <a:endParaRPr lang="en-US" sz="1400"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 calcmode="lin" valueType="num">
                                      <p:cBhvr>
                                        <p:cTn id="9" dur="1000" fill="hold"/>
                                        <p:tgtEl>
                                          <p:spTgt spid="542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42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4278"/>
                                        </p:tgtEl>
                                        <p:attrNameLst>
                                          <p:attrName>style.visibility</p:attrName>
                                        </p:attrNameLst>
                                      </p:cBhvr>
                                      <p:to>
                                        <p:strVal val="visible"/>
                                      </p:to>
                                    </p:set>
                                    <p:anim calcmode="lin" valueType="num">
                                      <p:cBhvr>
                                        <p:cTn id="15" dur="1000" fill="hold"/>
                                        <p:tgtEl>
                                          <p:spTgt spid="54278"/>
                                        </p:tgtEl>
                                        <p:attrNameLst>
                                          <p:attrName>ppt_w</p:attrName>
                                        </p:attrNameLst>
                                      </p:cBhvr>
                                      <p:tavLst>
                                        <p:tav tm="0">
                                          <p:val>
                                            <p:fltVal val="0"/>
                                          </p:val>
                                        </p:tav>
                                        <p:tav tm="100000">
                                          <p:val>
                                            <p:strVal val="#ppt_w"/>
                                          </p:val>
                                        </p:tav>
                                      </p:tavLst>
                                    </p:anim>
                                    <p:anim calcmode="lin" valueType="num">
                                      <p:cBhvr>
                                        <p:cTn id="16" dur="1000" fill="hold"/>
                                        <p:tgtEl>
                                          <p:spTgt spid="54278"/>
                                        </p:tgtEl>
                                        <p:attrNameLst>
                                          <p:attrName>ppt_h</p:attrName>
                                        </p:attrNameLst>
                                      </p:cBhvr>
                                      <p:tavLst>
                                        <p:tav tm="0">
                                          <p:val>
                                            <p:fltVal val="0"/>
                                          </p:val>
                                        </p:tav>
                                        <p:tav tm="100000">
                                          <p:val>
                                            <p:strVal val="#ppt_h"/>
                                          </p:val>
                                        </p:tav>
                                      </p:tavLst>
                                    </p:anim>
                                    <p:anim calcmode="lin" valueType="num">
                                      <p:cBhvr>
                                        <p:cTn id="17" dur="1000" fill="hold"/>
                                        <p:tgtEl>
                                          <p:spTgt spid="5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4279"/>
                                        </p:tgtEl>
                                        <p:attrNameLst>
                                          <p:attrName>style.visibility</p:attrName>
                                        </p:attrNameLst>
                                      </p:cBhvr>
                                      <p:to>
                                        <p:strVal val="visible"/>
                                      </p:to>
                                    </p:set>
                                    <p:anim calcmode="lin" valueType="num">
                                      <p:cBhvr>
                                        <p:cTn id="23" dur="1000" fill="hold"/>
                                        <p:tgtEl>
                                          <p:spTgt spid="54279"/>
                                        </p:tgtEl>
                                        <p:attrNameLst>
                                          <p:attrName>ppt_w</p:attrName>
                                        </p:attrNameLst>
                                      </p:cBhvr>
                                      <p:tavLst>
                                        <p:tav tm="0">
                                          <p:val>
                                            <p:fltVal val="0"/>
                                          </p:val>
                                        </p:tav>
                                        <p:tav tm="100000">
                                          <p:val>
                                            <p:strVal val="#ppt_w"/>
                                          </p:val>
                                        </p:tav>
                                      </p:tavLst>
                                    </p:anim>
                                    <p:anim calcmode="lin" valueType="num">
                                      <p:cBhvr>
                                        <p:cTn id="24" dur="1000" fill="hold"/>
                                        <p:tgtEl>
                                          <p:spTgt spid="54279"/>
                                        </p:tgtEl>
                                        <p:attrNameLst>
                                          <p:attrName>ppt_h</p:attrName>
                                        </p:attrNameLst>
                                      </p:cBhvr>
                                      <p:tavLst>
                                        <p:tav tm="0">
                                          <p:val>
                                            <p:fltVal val="0"/>
                                          </p:val>
                                        </p:tav>
                                        <p:tav tm="100000">
                                          <p:val>
                                            <p:strVal val="#ppt_h"/>
                                          </p:val>
                                        </p:tav>
                                      </p:tavLst>
                                    </p:anim>
                                    <p:anim calcmode="lin" valueType="num">
                                      <p:cBhvr>
                                        <p:cTn id="25" dur="1000" fill="hold"/>
                                        <p:tgtEl>
                                          <p:spTgt spid="5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4287"/>
                                        </p:tgtEl>
                                        <p:attrNameLst>
                                          <p:attrName>style.visibility</p:attrName>
                                        </p:attrNameLst>
                                      </p:cBhvr>
                                      <p:to>
                                        <p:strVal val="visible"/>
                                      </p:to>
                                    </p:set>
                                    <p:anim calcmode="lin" valueType="num">
                                      <p:cBhvr>
                                        <p:cTn id="31" dur="1000" fill="hold"/>
                                        <p:tgtEl>
                                          <p:spTgt spid="54287"/>
                                        </p:tgtEl>
                                        <p:attrNameLst>
                                          <p:attrName>ppt_w</p:attrName>
                                        </p:attrNameLst>
                                      </p:cBhvr>
                                      <p:tavLst>
                                        <p:tav tm="0">
                                          <p:val>
                                            <p:fltVal val="0"/>
                                          </p:val>
                                        </p:tav>
                                        <p:tav tm="100000">
                                          <p:val>
                                            <p:strVal val="#ppt_w"/>
                                          </p:val>
                                        </p:tav>
                                      </p:tavLst>
                                    </p:anim>
                                    <p:anim calcmode="lin" valueType="num">
                                      <p:cBhvr>
                                        <p:cTn id="32" dur="1000" fill="hold"/>
                                        <p:tgtEl>
                                          <p:spTgt spid="54287"/>
                                        </p:tgtEl>
                                        <p:attrNameLst>
                                          <p:attrName>ppt_h</p:attrName>
                                        </p:attrNameLst>
                                      </p:cBhvr>
                                      <p:tavLst>
                                        <p:tav tm="0">
                                          <p:val>
                                            <p:fltVal val="0"/>
                                          </p:val>
                                        </p:tav>
                                        <p:tav tm="100000">
                                          <p:val>
                                            <p:strVal val="#ppt_h"/>
                                          </p:val>
                                        </p:tav>
                                      </p:tavLst>
                                    </p:anim>
                                    <p:anim calcmode="lin" valueType="num">
                                      <p:cBhvr>
                                        <p:cTn id="33" dur="1000" fill="hold"/>
                                        <p:tgtEl>
                                          <p:spTgt spid="542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4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4280"/>
                                        </p:tgtEl>
                                        <p:attrNameLst>
                                          <p:attrName>style.visibility</p:attrName>
                                        </p:attrNameLst>
                                      </p:cBhvr>
                                      <p:to>
                                        <p:strVal val="visible"/>
                                      </p:to>
                                    </p:set>
                                    <p:anim calcmode="lin" valueType="num">
                                      <p:cBhvr>
                                        <p:cTn id="39" dur="1000" fill="hold"/>
                                        <p:tgtEl>
                                          <p:spTgt spid="54280"/>
                                        </p:tgtEl>
                                        <p:attrNameLst>
                                          <p:attrName>ppt_w</p:attrName>
                                        </p:attrNameLst>
                                      </p:cBhvr>
                                      <p:tavLst>
                                        <p:tav tm="0">
                                          <p:val>
                                            <p:fltVal val="0"/>
                                          </p:val>
                                        </p:tav>
                                        <p:tav tm="100000">
                                          <p:val>
                                            <p:strVal val="#ppt_w"/>
                                          </p:val>
                                        </p:tav>
                                      </p:tavLst>
                                    </p:anim>
                                    <p:anim calcmode="lin" valueType="num">
                                      <p:cBhvr>
                                        <p:cTn id="40" dur="1000" fill="hold"/>
                                        <p:tgtEl>
                                          <p:spTgt spid="54280"/>
                                        </p:tgtEl>
                                        <p:attrNameLst>
                                          <p:attrName>ppt_h</p:attrName>
                                        </p:attrNameLst>
                                      </p:cBhvr>
                                      <p:tavLst>
                                        <p:tav tm="0">
                                          <p:val>
                                            <p:fltVal val="0"/>
                                          </p:val>
                                        </p:tav>
                                        <p:tav tm="100000">
                                          <p:val>
                                            <p:strVal val="#ppt_h"/>
                                          </p:val>
                                        </p:tav>
                                      </p:tavLst>
                                    </p:anim>
                                    <p:anim calcmode="lin" valueType="num">
                                      <p:cBhvr>
                                        <p:cTn id="41" dur="1000" fill="hold"/>
                                        <p:tgtEl>
                                          <p:spTgt spid="5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4281"/>
                                        </p:tgtEl>
                                        <p:attrNameLst>
                                          <p:attrName>style.visibility</p:attrName>
                                        </p:attrNameLst>
                                      </p:cBhvr>
                                      <p:to>
                                        <p:strVal val="visible"/>
                                      </p:to>
                                    </p:set>
                                    <p:anim calcmode="lin" valueType="num">
                                      <p:cBhvr>
                                        <p:cTn id="47" dur="1000" fill="hold"/>
                                        <p:tgtEl>
                                          <p:spTgt spid="54281"/>
                                        </p:tgtEl>
                                        <p:attrNameLst>
                                          <p:attrName>ppt_w</p:attrName>
                                        </p:attrNameLst>
                                      </p:cBhvr>
                                      <p:tavLst>
                                        <p:tav tm="0">
                                          <p:val>
                                            <p:fltVal val="0"/>
                                          </p:val>
                                        </p:tav>
                                        <p:tav tm="100000">
                                          <p:val>
                                            <p:strVal val="#ppt_w"/>
                                          </p:val>
                                        </p:tav>
                                      </p:tavLst>
                                    </p:anim>
                                    <p:anim calcmode="lin" valueType="num">
                                      <p:cBhvr>
                                        <p:cTn id="48" dur="1000" fill="hold"/>
                                        <p:tgtEl>
                                          <p:spTgt spid="54281"/>
                                        </p:tgtEl>
                                        <p:attrNameLst>
                                          <p:attrName>ppt_h</p:attrName>
                                        </p:attrNameLst>
                                      </p:cBhvr>
                                      <p:tavLst>
                                        <p:tav tm="0">
                                          <p:val>
                                            <p:fltVal val="0"/>
                                          </p:val>
                                        </p:tav>
                                        <p:tav tm="100000">
                                          <p:val>
                                            <p:strVal val="#ppt_h"/>
                                          </p:val>
                                        </p:tav>
                                      </p:tavLst>
                                    </p:anim>
                                    <p:anim calcmode="lin" valueType="num">
                                      <p:cBhvr>
                                        <p:cTn id="49" dur="1000" fill="hold"/>
                                        <p:tgtEl>
                                          <p:spTgt spid="5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4288"/>
                                        </p:tgtEl>
                                        <p:attrNameLst>
                                          <p:attrName>style.visibility</p:attrName>
                                        </p:attrNameLst>
                                      </p:cBhvr>
                                      <p:to>
                                        <p:strVal val="visible"/>
                                      </p:to>
                                    </p:set>
                                    <p:anim calcmode="lin" valueType="num">
                                      <p:cBhvr>
                                        <p:cTn id="55" dur="1000" fill="hold"/>
                                        <p:tgtEl>
                                          <p:spTgt spid="54288"/>
                                        </p:tgtEl>
                                        <p:attrNameLst>
                                          <p:attrName>ppt_w</p:attrName>
                                        </p:attrNameLst>
                                      </p:cBhvr>
                                      <p:tavLst>
                                        <p:tav tm="0">
                                          <p:val>
                                            <p:fltVal val="0"/>
                                          </p:val>
                                        </p:tav>
                                        <p:tav tm="100000">
                                          <p:val>
                                            <p:strVal val="#ppt_w"/>
                                          </p:val>
                                        </p:tav>
                                      </p:tavLst>
                                    </p:anim>
                                    <p:anim calcmode="lin" valueType="num">
                                      <p:cBhvr>
                                        <p:cTn id="56" dur="1000" fill="hold"/>
                                        <p:tgtEl>
                                          <p:spTgt spid="54288"/>
                                        </p:tgtEl>
                                        <p:attrNameLst>
                                          <p:attrName>ppt_h</p:attrName>
                                        </p:attrNameLst>
                                      </p:cBhvr>
                                      <p:tavLst>
                                        <p:tav tm="0">
                                          <p:val>
                                            <p:fltVal val="0"/>
                                          </p:val>
                                        </p:tav>
                                        <p:tav tm="100000">
                                          <p:val>
                                            <p:strVal val="#ppt_h"/>
                                          </p:val>
                                        </p:tav>
                                      </p:tavLst>
                                    </p:anim>
                                    <p:anim calcmode="lin" valueType="num">
                                      <p:cBhvr>
                                        <p:cTn id="57" dur="1000" fill="hold"/>
                                        <p:tgtEl>
                                          <p:spTgt spid="5428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4282"/>
                                        </p:tgtEl>
                                        <p:attrNameLst>
                                          <p:attrName>style.visibility</p:attrName>
                                        </p:attrNameLst>
                                      </p:cBhvr>
                                      <p:to>
                                        <p:strVal val="visible"/>
                                      </p:to>
                                    </p:set>
                                    <p:anim calcmode="lin" valueType="num">
                                      <p:cBhvr>
                                        <p:cTn id="63" dur="1000" fill="hold"/>
                                        <p:tgtEl>
                                          <p:spTgt spid="54282"/>
                                        </p:tgtEl>
                                        <p:attrNameLst>
                                          <p:attrName>ppt_w</p:attrName>
                                        </p:attrNameLst>
                                      </p:cBhvr>
                                      <p:tavLst>
                                        <p:tav tm="0">
                                          <p:val>
                                            <p:fltVal val="0"/>
                                          </p:val>
                                        </p:tav>
                                        <p:tav tm="100000">
                                          <p:val>
                                            <p:strVal val="#ppt_w"/>
                                          </p:val>
                                        </p:tav>
                                      </p:tavLst>
                                    </p:anim>
                                    <p:anim calcmode="lin" valueType="num">
                                      <p:cBhvr>
                                        <p:cTn id="64" dur="1000" fill="hold"/>
                                        <p:tgtEl>
                                          <p:spTgt spid="54282"/>
                                        </p:tgtEl>
                                        <p:attrNameLst>
                                          <p:attrName>ppt_h</p:attrName>
                                        </p:attrNameLst>
                                      </p:cBhvr>
                                      <p:tavLst>
                                        <p:tav tm="0">
                                          <p:val>
                                            <p:fltVal val="0"/>
                                          </p:val>
                                        </p:tav>
                                        <p:tav tm="100000">
                                          <p:val>
                                            <p:strVal val="#ppt_h"/>
                                          </p:val>
                                        </p:tav>
                                      </p:tavLst>
                                    </p:anim>
                                    <p:anim calcmode="lin" valueType="num">
                                      <p:cBhvr>
                                        <p:cTn id="65" dur="1000" fill="hold"/>
                                        <p:tgtEl>
                                          <p:spTgt spid="5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4283"/>
                                        </p:tgtEl>
                                        <p:attrNameLst>
                                          <p:attrName>style.visibility</p:attrName>
                                        </p:attrNameLst>
                                      </p:cBhvr>
                                      <p:to>
                                        <p:strVal val="visible"/>
                                      </p:to>
                                    </p:set>
                                    <p:anim calcmode="lin" valueType="num">
                                      <p:cBhvr>
                                        <p:cTn id="71" dur="1000" fill="hold"/>
                                        <p:tgtEl>
                                          <p:spTgt spid="54283"/>
                                        </p:tgtEl>
                                        <p:attrNameLst>
                                          <p:attrName>ppt_w</p:attrName>
                                        </p:attrNameLst>
                                      </p:cBhvr>
                                      <p:tavLst>
                                        <p:tav tm="0">
                                          <p:val>
                                            <p:fltVal val="0"/>
                                          </p:val>
                                        </p:tav>
                                        <p:tav tm="100000">
                                          <p:val>
                                            <p:strVal val="#ppt_w"/>
                                          </p:val>
                                        </p:tav>
                                      </p:tavLst>
                                    </p:anim>
                                    <p:anim calcmode="lin" valueType="num">
                                      <p:cBhvr>
                                        <p:cTn id="72" dur="1000" fill="hold"/>
                                        <p:tgtEl>
                                          <p:spTgt spid="54283"/>
                                        </p:tgtEl>
                                        <p:attrNameLst>
                                          <p:attrName>ppt_h</p:attrName>
                                        </p:attrNameLst>
                                      </p:cBhvr>
                                      <p:tavLst>
                                        <p:tav tm="0">
                                          <p:val>
                                            <p:fltVal val="0"/>
                                          </p:val>
                                        </p:tav>
                                        <p:tav tm="100000">
                                          <p:val>
                                            <p:strVal val="#ppt_h"/>
                                          </p:val>
                                        </p:tav>
                                      </p:tavLst>
                                    </p:anim>
                                    <p:anim calcmode="lin" valueType="num">
                                      <p:cBhvr>
                                        <p:cTn id="73" dur="1000" fill="hold"/>
                                        <p:tgtEl>
                                          <p:spTgt spid="5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28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54290"/>
                                        </p:tgtEl>
                                        <p:attrNameLst>
                                          <p:attrName>style.visibility</p:attrName>
                                        </p:attrNameLst>
                                      </p:cBhvr>
                                      <p:to>
                                        <p:strVal val="visible"/>
                                      </p:to>
                                    </p:set>
                                    <p:anim calcmode="lin" valueType="num">
                                      <p:cBhvr>
                                        <p:cTn id="83" dur="1000" fill="hold"/>
                                        <p:tgtEl>
                                          <p:spTgt spid="54290"/>
                                        </p:tgtEl>
                                        <p:attrNameLst>
                                          <p:attrName>ppt_w</p:attrName>
                                        </p:attrNameLst>
                                      </p:cBhvr>
                                      <p:tavLst>
                                        <p:tav tm="0">
                                          <p:val>
                                            <p:fltVal val="0"/>
                                          </p:val>
                                        </p:tav>
                                        <p:tav tm="100000">
                                          <p:val>
                                            <p:strVal val="#ppt_w"/>
                                          </p:val>
                                        </p:tav>
                                      </p:tavLst>
                                    </p:anim>
                                    <p:anim calcmode="lin" valueType="num">
                                      <p:cBhvr>
                                        <p:cTn id="84" dur="1000" fill="hold"/>
                                        <p:tgtEl>
                                          <p:spTgt spid="54290"/>
                                        </p:tgtEl>
                                        <p:attrNameLst>
                                          <p:attrName>ppt_h</p:attrName>
                                        </p:attrNameLst>
                                      </p:cBhvr>
                                      <p:tavLst>
                                        <p:tav tm="0">
                                          <p:val>
                                            <p:fltVal val="0"/>
                                          </p:val>
                                        </p:tav>
                                        <p:tav tm="100000">
                                          <p:val>
                                            <p:strVal val="#ppt_h"/>
                                          </p:val>
                                        </p:tav>
                                      </p:tavLst>
                                    </p:anim>
                                    <p:anim calcmode="lin" valueType="num">
                                      <p:cBhvr>
                                        <p:cTn id="85" dur="1000" fill="hold"/>
                                        <p:tgtEl>
                                          <p:spTgt spid="54290"/>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5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54291"/>
                                        </p:tgtEl>
                                        <p:attrNameLst>
                                          <p:attrName>style.visibility</p:attrName>
                                        </p:attrNameLst>
                                      </p:cBhvr>
                                      <p:to>
                                        <p:strVal val="visible"/>
                                      </p:to>
                                    </p:set>
                                    <p:anim calcmode="lin" valueType="num">
                                      <p:cBhvr>
                                        <p:cTn id="91" dur="1000" fill="hold"/>
                                        <p:tgtEl>
                                          <p:spTgt spid="54291"/>
                                        </p:tgtEl>
                                        <p:attrNameLst>
                                          <p:attrName>ppt_w</p:attrName>
                                        </p:attrNameLst>
                                      </p:cBhvr>
                                      <p:tavLst>
                                        <p:tav tm="0">
                                          <p:val>
                                            <p:fltVal val="0"/>
                                          </p:val>
                                        </p:tav>
                                        <p:tav tm="100000">
                                          <p:val>
                                            <p:strVal val="#ppt_w"/>
                                          </p:val>
                                        </p:tav>
                                      </p:tavLst>
                                    </p:anim>
                                    <p:anim calcmode="lin" valueType="num">
                                      <p:cBhvr>
                                        <p:cTn id="92" dur="1000" fill="hold"/>
                                        <p:tgtEl>
                                          <p:spTgt spid="54291"/>
                                        </p:tgtEl>
                                        <p:attrNameLst>
                                          <p:attrName>ppt_h</p:attrName>
                                        </p:attrNameLst>
                                      </p:cBhvr>
                                      <p:tavLst>
                                        <p:tav tm="0">
                                          <p:val>
                                            <p:fltVal val="0"/>
                                          </p:val>
                                        </p:tav>
                                        <p:tav tm="100000">
                                          <p:val>
                                            <p:strVal val="#ppt_h"/>
                                          </p:val>
                                        </p:tav>
                                      </p:tavLst>
                                    </p:anim>
                                    <p:anim calcmode="lin" valueType="num">
                                      <p:cBhvr>
                                        <p:cTn id="93" dur="1000" fill="hold"/>
                                        <p:tgtEl>
                                          <p:spTgt spid="54291"/>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542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54292"/>
                                        </p:tgtEl>
                                        <p:attrNameLst>
                                          <p:attrName>style.visibility</p:attrName>
                                        </p:attrNameLst>
                                      </p:cBhvr>
                                      <p:to>
                                        <p:strVal val="visible"/>
                                      </p:to>
                                    </p:set>
                                    <p:anim calcmode="lin" valueType="num">
                                      <p:cBhvr>
                                        <p:cTn id="99" dur="1000" fill="hold"/>
                                        <p:tgtEl>
                                          <p:spTgt spid="54292"/>
                                        </p:tgtEl>
                                        <p:attrNameLst>
                                          <p:attrName>ppt_w</p:attrName>
                                        </p:attrNameLst>
                                      </p:cBhvr>
                                      <p:tavLst>
                                        <p:tav tm="0">
                                          <p:val>
                                            <p:fltVal val="0"/>
                                          </p:val>
                                        </p:tav>
                                        <p:tav tm="100000">
                                          <p:val>
                                            <p:strVal val="#ppt_w"/>
                                          </p:val>
                                        </p:tav>
                                      </p:tavLst>
                                    </p:anim>
                                    <p:anim calcmode="lin" valueType="num">
                                      <p:cBhvr>
                                        <p:cTn id="100" dur="1000" fill="hold"/>
                                        <p:tgtEl>
                                          <p:spTgt spid="54292"/>
                                        </p:tgtEl>
                                        <p:attrNameLst>
                                          <p:attrName>ppt_h</p:attrName>
                                        </p:attrNameLst>
                                      </p:cBhvr>
                                      <p:tavLst>
                                        <p:tav tm="0">
                                          <p:val>
                                            <p:fltVal val="0"/>
                                          </p:val>
                                        </p:tav>
                                        <p:tav tm="100000">
                                          <p:val>
                                            <p:strVal val="#ppt_h"/>
                                          </p:val>
                                        </p:tav>
                                      </p:tavLst>
                                    </p:anim>
                                    <p:anim calcmode="lin" valueType="num">
                                      <p:cBhvr>
                                        <p:cTn id="101" dur="1000" fill="hold"/>
                                        <p:tgtEl>
                                          <p:spTgt spid="54292"/>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542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79" grpId="0"/>
      <p:bldP spid="54280" grpId="0"/>
      <p:bldP spid="54281" grpId="0"/>
      <p:bldP spid="54282" grpId="0"/>
      <p:bldP spid="54283" grpId="0"/>
      <p:bldP spid="54286" grpId="0"/>
      <p:bldP spid="54287" grpId="0"/>
      <p:bldP spid="54288" grpId="0"/>
      <p:bldP spid="54289" grpId="0" animBg="1"/>
      <p:bldP spid="54290" grpId="0"/>
      <p:bldP spid="54291" grpId="0"/>
      <p:bldP spid="5429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Deception</a:t>
            </a: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 </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(2:18-29)</a:t>
            </a: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Worldliness</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(2:15-17)</a:t>
            </a: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Avoid two hindrances to obedience to fight early Gnosticism (2:15-29).</a:t>
            </a:r>
          </a:p>
        </p:txBody>
      </p:sp>
    </p:spTree>
    <p:extLst>
      <p:ext uri="{BB962C8B-B14F-4D97-AF65-F5344CB8AC3E}">
        <p14:creationId xmlns:p14="http://schemas.microsoft.com/office/powerpoint/2010/main" val="444904970"/>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9116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Dear children, the last hour is here. You have heard that the Antichrist is coming, and already many such antichrists have appeared. From this </a:t>
            </a:r>
            <a:r>
              <a:rPr lang="en-US" sz="3200" b="1" dirty="0">
                <a:solidFill>
                  <a:srgbClr val="FFFF00"/>
                </a:solidFill>
                <a:effectLst>
                  <a:glow rad="127000">
                    <a:schemeClr val="tx1"/>
                  </a:glow>
                </a:effectLst>
                <a:latin typeface="Arial" charset="0"/>
                <a:ea typeface="ＭＳ Ｐゴシック" charset="0"/>
                <a:cs typeface="ＭＳ Ｐゴシック" charset="0"/>
              </a:rPr>
              <a:t>we</a:t>
            </a:r>
            <a:r>
              <a:rPr lang="en-US" sz="3200" b="1" dirty="0">
                <a:effectLst>
                  <a:glow rad="127000">
                    <a:schemeClr val="tx1"/>
                  </a:glow>
                </a:effectLst>
                <a:latin typeface="Arial" charset="0"/>
                <a:ea typeface="ＭＳ Ｐゴシック" charset="0"/>
                <a:cs typeface="ＭＳ Ｐゴシック" charset="0"/>
              </a:rPr>
              <a:t> know that the last hour has come.  </a:t>
            </a:r>
            <a:r>
              <a:rPr lang="en-US" sz="3200" b="1" baseline="30000" dirty="0">
                <a:effectLst>
                  <a:glow rad="127000">
                    <a:schemeClr val="tx1"/>
                  </a:glow>
                </a:effectLst>
                <a:latin typeface="Arial" charset="0"/>
                <a:ea typeface="ＭＳ Ｐゴシック" charset="0"/>
                <a:cs typeface="ＭＳ Ｐゴシック" charset="0"/>
              </a:rPr>
              <a:t>19 </a:t>
            </a:r>
            <a:r>
              <a:rPr lang="en-US" sz="3200" b="1" dirty="0">
                <a:effectLst>
                  <a:glow rad="127000">
                    <a:schemeClr val="tx1"/>
                  </a:glow>
                </a:effectLst>
                <a:latin typeface="Arial" charset="0"/>
                <a:ea typeface="ＭＳ Ｐゴシック" charset="0"/>
                <a:cs typeface="ＭＳ Ｐゴシック" charset="0"/>
              </a:rPr>
              <a:t>These people left </a:t>
            </a:r>
            <a:r>
              <a:rPr lang="en-US" sz="3200" b="1" dirty="0">
                <a:solidFill>
                  <a:srgbClr val="FFFF00"/>
                </a:solidFill>
                <a:effectLst>
                  <a:glow rad="127000">
                    <a:schemeClr val="tx1"/>
                  </a:glow>
                </a:effectLst>
                <a:latin typeface="Arial" charset="0"/>
                <a:ea typeface="ＭＳ Ｐゴシック" charset="0"/>
                <a:cs typeface="ＭＳ Ｐゴシック" charset="0"/>
              </a:rPr>
              <a:t>our</a:t>
            </a:r>
            <a:r>
              <a:rPr lang="en-US" sz="3200" b="1" dirty="0">
                <a:effectLst>
                  <a:glow rad="127000">
                    <a:schemeClr val="tx1"/>
                  </a:glow>
                </a:effectLst>
                <a:latin typeface="Arial" charset="0"/>
                <a:ea typeface="ＭＳ Ｐゴシック" charset="0"/>
                <a:cs typeface="ＭＳ Ｐゴシック" charset="0"/>
              </a:rPr>
              <a:t> churches, but they never really belonged with </a:t>
            </a:r>
            <a:r>
              <a:rPr lang="en-US" sz="3200" b="1" dirty="0">
                <a:solidFill>
                  <a:srgbClr val="FFFF00"/>
                </a:solidFill>
                <a:effectLst>
                  <a:glow rad="127000">
                    <a:schemeClr val="tx1"/>
                  </a:glow>
                </a:effectLst>
                <a:latin typeface="Arial" charset="0"/>
                <a:ea typeface="ＭＳ Ｐゴシック" charset="0"/>
                <a:cs typeface="ＭＳ Ｐゴシック" charset="0"/>
              </a:rPr>
              <a:t>us</a:t>
            </a:r>
            <a:r>
              <a:rPr lang="en-US" sz="3200" b="1" dirty="0">
                <a:effectLst>
                  <a:glow rad="127000">
                    <a:schemeClr val="tx1"/>
                  </a:glow>
                </a:effectLst>
                <a:latin typeface="Arial" charset="0"/>
                <a:ea typeface="ＭＳ Ｐゴシック" charset="0"/>
                <a:cs typeface="ＭＳ Ｐゴシック" charset="0"/>
              </a:rPr>
              <a:t>; otherwise they would have stayed with </a:t>
            </a:r>
            <a:r>
              <a:rPr lang="en-US" sz="3200" b="1" dirty="0">
                <a:solidFill>
                  <a:srgbClr val="FFFF00"/>
                </a:solidFill>
                <a:effectLst>
                  <a:glow rad="127000">
                    <a:schemeClr val="tx1"/>
                  </a:glow>
                </a:effectLst>
                <a:latin typeface="Arial" charset="0"/>
                <a:ea typeface="ＭＳ Ｐゴシック" charset="0"/>
                <a:cs typeface="ＭＳ Ｐゴシック" charset="0"/>
              </a:rPr>
              <a:t>us</a:t>
            </a:r>
            <a:r>
              <a:rPr lang="en-US" sz="3200" b="1" dirty="0">
                <a:effectLst>
                  <a:glow rad="127000">
                    <a:schemeClr val="tx1"/>
                  </a:glow>
                </a:effectLst>
                <a:latin typeface="Arial" charset="0"/>
                <a:ea typeface="ＭＳ Ｐゴシック" charset="0"/>
                <a:cs typeface="ＭＳ Ｐゴシック" charset="0"/>
              </a:rPr>
              <a:t>. When they left, it proved that they did not belong with </a:t>
            </a:r>
            <a:r>
              <a:rPr lang="en-US" sz="3200" b="1" dirty="0">
                <a:solidFill>
                  <a:srgbClr val="FFFF00"/>
                </a:solidFill>
                <a:effectLst>
                  <a:glow rad="127000">
                    <a:schemeClr val="tx1"/>
                  </a:glow>
                </a:effectLst>
                <a:latin typeface="Arial" charset="0"/>
                <a:ea typeface="ＭＳ Ｐゴシック" charset="0"/>
                <a:cs typeface="ＭＳ Ｐゴシック" charset="0"/>
              </a:rPr>
              <a:t>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(1 John 2:18-19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541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nSpc>
                <a:spcPct val="90000"/>
              </a:lnSpc>
            </a:pPr>
            <a:r>
              <a:rPr kumimoji="0" lang="en-US" sz="4000" b="1" i="1">
                <a:latin typeface="Arial Black" charset="0"/>
                <a:ea typeface="宋体" charset="0"/>
                <a:cs typeface="宋体" charset="0"/>
              </a:rPr>
              <a:t>What is the relationship of the anointing of the Spirit to indwelling?</a:t>
            </a:r>
            <a:r>
              <a:rPr kumimoji="0" lang="en-US" sz="4000">
                <a:latin typeface="Arial Black" charset="0"/>
                <a:ea typeface="宋体" charset="0"/>
                <a:cs typeface="宋体" charset="0"/>
              </a:rPr>
              <a:t> </a:t>
            </a:r>
            <a:endParaRPr kumimoji="0" lang="en-US" sz="4000">
              <a:latin typeface="Arial Black" charset="0"/>
              <a:ea typeface="ＭＳ Ｐゴシック" charset="0"/>
              <a:cs typeface="ＭＳ Ｐゴシック"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Controversial Issues about the Indwelling of the Holy Spirit</a:t>
            </a:r>
            <a:r>
              <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5804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2205038"/>
            <a:ext cx="7772400" cy="4032250"/>
          </a:xfrm>
        </p:spPr>
        <p:txBody>
          <a:bodyPr anchor="t"/>
          <a:lstStyle/>
          <a:p>
            <a:pPr algn="l">
              <a:defRPr/>
            </a:pPr>
            <a:r>
              <a:rPr lang="ru-RU" baseline="30000" dirty="0">
                <a:latin typeface="Arial"/>
                <a:cs typeface="Arial"/>
              </a:rPr>
              <a:t>"</a:t>
            </a:r>
            <a:r>
              <a:rPr lang="en-US" dirty="0">
                <a:latin typeface="Arial"/>
                <a:cs typeface="Arial"/>
              </a:rPr>
              <a:t>Now it is God who makes both us and you stand firm in Christ.  </a:t>
            </a:r>
            <a:r>
              <a:rPr lang="en-US" dirty="0">
                <a:solidFill>
                  <a:srgbClr val="FFFF00"/>
                </a:solidFill>
                <a:latin typeface="Arial"/>
                <a:cs typeface="Arial"/>
              </a:rPr>
              <a:t>He anointed us</a:t>
            </a:r>
            <a:r>
              <a:rPr lang="en-US" dirty="0">
                <a:latin typeface="Arial"/>
                <a:cs typeface="Arial"/>
              </a:rPr>
              <a:t>,  </a:t>
            </a:r>
            <a:r>
              <a:rPr lang="en-US" baseline="30000" dirty="0">
                <a:latin typeface="Arial"/>
                <a:cs typeface="Arial"/>
              </a:rPr>
              <a:t>22</a:t>
            </a:r>
            <a:r>
              <a:rPr lang="en-US" dirty="0">
                <a:latin typeface="Arial"/>
                <a:cs typeface="Arial"/>
              </a:rPr>
              <a:t>set his seal of ownership on us, and put his Spirit in our hearts as a deposit, guaranteeing what is to come</a:t>
            </a:r>
            <a:r>
              <a:rPr lang="ru-RU" dirty="0">
                <a:latin typeface="Arial"/>
                <a:cs typeface="Arial"/>
              </a:rPr>
              <a:t>"</a:t>
            </a:r>
            <a:r>
              <a:rPr lang="en-US" dirty="0">
                <a:latin typeface="Arial"/>
                <a:cs typeface="Arial"/>
              </a:rPr>
              <a:t> (2 Cor. 1:21-22 NIV)</a:t>
            </a:r>
            <a:endParaRPr lang="en-US" dirty="0">
              <a:latin typeface="Arial"/>
              <a:ea typeface="+mn-ea"/>
              <a:cs typeface="Arial"/>
            </a:endParaRPr>
          </a:p>
        </p:txBody>
      </p:sp>
      <p:sp>
        <p:nvSpPr>
          <p:cNvPr id="311299"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BE4F45C7-F47B-5EB5-D05A-952017A0DB07}"/>
              </a:ext>
            </a:extLst>
          </p:cNvPr>
          <p:cNvSpPr txBox="1"/>
          <p:nvPr/>
        </p:nvSpPr>
        <p:spPr>
          <a:xfrm>
            <a:off x="2257425" y="-828675"/>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552407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baseline="30000" dirty="0">
                <a:latin typeface="Arial"/>
                <a:cs typeface="Arial"/>
              </a:rPr>
              <a:t>"</a:t>
            </a:r>
            <a:r>
              <a:rPr lang="en-US" dirty="0">
                <a:latin typeface="Arial"/>
                <a:ea typeface="+mn-ea"/>
                <a:cs typeface="Arial"/>
              </a:rPr>
              <a:t>But </a:t>
            </a:r>
            <a:r>
              <a:rPr lang="en-US" dirty="0">
                <a:solidFill>
                  <a:srgbClr val="FFFF00"/>
                </a:solidFill>
                <a:latin typeface="Arial"/>
                <a:ea typeface="+mn-ea"/>
                <a:cs typeface="Arial"/>
              </a:rPr>
              <a:t>you have an anointing</a:t>
            </a:r>
            <a:r>
              <a:rPr lang="en-US" dirty="0">
                <a:latin typeface="Arial"/>
                <a:ea typeface="+mn-ea"/>
                <a:cs typeface="Arial"/>
              </a:rPr>
              <a:t> from the Holy One, and all of you know the truth…</a:t>
            </a:r>
            <a:r>
              <a:rPr lang="en-US" baseline="30000" dirty="0">
                <a:latin typeface="Arial"/>
                <a:cs typeface="Arial"/>
              </a:rPr>
              <a:t>27</a:t>
            </a:r>
            <a:r>
              <a:rPr lang="en-US" dirty="0">
                <a:latin typeface="Arial"/>
                <a:cs typeface="Arial"/>
              </a:rPr>
              <a:t>As for you, </a:t>
            </a:r>
            <a:r>
              <a:rPr lang="en-US" dirty="0">
                <a:solidFill>
                  <a:srgbClr val="FFFF00"/>
                </a:solidFill>
                <a:latin typeface="Arial"/>
                <a:cs typeface="Arial"/>
              </a:rPr>
              <a:t>the anointing you received from him remains in you</a:t>
            </a:r>
            <a:r>
              <a:rPr lang="en-US" dirty="0">
                <a:latin typeface="Arial"/>
                <a:cs typeface="Arial"/>
              </a:rPr>
              <a:t>, and you do not need anyone to teach you. But as his anointing teaches you about all things and as that anointing is real, not counterfeit—just as it has taught you, remain in him</a:t>
            </a:r>
            <a:r>
              <a:rPr lang="ru-RU" dirty="0">
                <a:latin typeface="Arial"/>
                <a:cs typeface="Arial"/>
              </a:rPr>
              <a:t>"</a:t>
            </a:r>
            <a:r>
              <a:rPr lang="en-US" dirty="0">
                <a:latin typeface="Arial"/>
                <a:cs typeface="Arial"/>
              </a:rPr>
              <a:t> (1 John 2:20, 27)</a:t>
            </a:r>
            <a:endParaRPr lang="en-US"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618373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Ryrie on the Anointing</a:t>
            </a: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en-US" dirty="0">
                <a:latin typeface="Arial"/>
                <a:cs typeface="Arial"/>
              </a:rPr>
              <a:t>The difference between the anointing and indwelling seems to lie in their distinct purposes.  The </a:t>
            </a:r>
            <a:r>
              <a:rPr lang="en-US" dirty="0">
                <a:solidFill>
                  <a:srgbClr val="FFFF00"/>
                </a:solidFill>
                <a:latin typeface="Arial"/>
                <a:cs typeface="Arial"/>
              </a:rPr>
              <a:t>indwelling</a:t>
            </a:r>
            <a:r>
              <a:rPr lang="en-US" dirty="0">
                <a:latin typeface="Arial"/>
                <a:cs typeface="Arial"/>
              </a:rPr>
              <a:t> brings the </a:t>
            </a:r>
            <a:r>
              <a:rPr lang="en-US" dirty="0">
                <a:solidFill>
                  <a:srgbClr val="FFFF00"/>
                </a:solidFill>
                <a:latin typeface="Arial"/>
                <a:cs typeface="Arial"/>
              </a:rPr>
              <a:t>presence</a:t>
            </a:r>
            <a:r>
              <a:rPr lang="en-US" dirty="0">
                <a:latin typeface="Arial"/>
                <a:cs typeface="Arial"/>
              </a:rPr>
              <a:t> of God into the life of the believer.  The </a:t>
            </a:r>
            <a:r>
              <a:rPr lang="en-US" dirty="0">
                <a:solidFill>
                  <a:srgbClr val="FFFF00"/>
                </a:solidFill>
                <a:latin typeface="Arial"/>
                <a:cs typeface="Arial"/>
              </a:rPr>
              <a:t>anointing</a:t>
            </a:r>
            <a:r>
              <a:rPr lang="en-US" dirty="0">
                <a:latin typeface="Arial"/>
                <a:cs typeface="Arial"/>
              </a:rPr>
              <a:t>, as far as the believer is concerned, is that he </a:t>
            </a:r>
            <a:r>
              <a:rPr lang="en-US" dirty="0">
                <a:solidFill>
                  <a:srgbClr val="FFFF00"/>
                </a:solidFill>
                <a:latin typeface="Arial"/>
                <a:cs typeface="Arial"/>
              </a:rPr>
              <a:t>might be taught</a:t>
            </a:r>
            <a:r>
              <a:rPr lang="en-US" dirty="0">
                <a:latin typeface="Arial"/>
                <a:cs typeface="Arial"/>
              </a:rPr>
              <a:t> (1 John 2:20, 27).  Actually, this seems to be the only purpose specified in the believer</a:t>
            </a:r>
            <a:r>
              <a:rPr lang="uk-UA" dirty="0">
                <a:latin typeface="Arial"/>
                <a:cs typeface="Arial"/>
              </a:rPr>
              <a:t>'</a:t>
            </a:r>
            <a:r>
              <a:rPr lang="en-US" dirty="0">
                <a:latin typeface="Arial"/>
                <a:cs typeface="Arial"/>
              </a:rPr>
              <a:t>s case.</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39872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Ryrie on the Anointing</a:t>
            </a:r>
          </a:p>
        </p:txBody>
      </p:sp>
      <p:sp>
        <p:nvSpPr>
          <p:cNvPr id="625667" name="Rectangle 3"/>
          <p:cNvSpPr>
            <a:spLocks noGrp="1" noChangeArrowheads="1"/>
          </p:cNvSpPr>
          <p:nvPr>
            <p:ph type="subTitle" idx="1"/>
          </p:nvPr>
        </p:nvSpPr>
        <p:spPr>
          <a:xfrm>
            <a:off x="685800" y="1628800"/>
            <a:ext cx="7772400" cy="4464050"/>
          </a:xfrm>
        </p:spPr>
        <p:txBody>
          <a:bodyPr anchor="t"/>
          <a:lstStyle/>
          <a:p>
            <a:pPr algn="l">
              <a:defRPr/>
            </a:pPr>
            <a:r>
              <a:rPr lang="ru-RU" dirty="0">
                <a:latin typeface="Arial"/>
                <a:cs typeface="Arial"/>
              </a:rPr>
              <a:t>"</a:t>
            </a:r>
            <a:r>
              <a:rPr lang="en-US" dirty="0">
                <a:latin typeface="Arial"/>
                <a:cs typeface="Arial"/>
              </a:rPr>
              <a:t>However, if one may use the example of the anointing of Christ [Luke 4:18; Acts 4:27; 10:38; Heb. 1:9] and of Old Testament priests [Exod. 30:32-33; cf. kings 1 Sam. 10:1; Zech 4:14], then another purpose emerges—that of </a:t>
            </a:r>
            <a:r>
              <a:rPr lang="en-US" dirty="0">
                <a:solidFill>
                  <a:srgbClr val="FFFF00"/>
                </a:solidFill>
                <a:latin typeface="Arial"/>
                <a:cs typeface="Arial"/>
              </a:rPr>
              <a:t>service</a:t>
            </a:r>
            <a:r>
              <a:rPr lang="en-US" dirty="0">
                <a:latin typeface="Arial"/>
                <a:cs typeface="Arial"/>
              </a:rPr>
              <a:t>.  But…the full experience of the anointing depends on being filled with the Spirit</a:t>
            </a:r>
            <a:r>
              <a:rPr lang="ru-RU" dirty="0">
                <a:latin typeface="Arial"/>
                <a:cs typeface="Arial"/>
              </a:rPr>
              <a:t>"</a:t>
            </a:r>
            <a:endParaRPr lang="en-US" dirty="0">
              <a:latin typeface="Arial"/>
              <a:cs typeface="Arial"/>
            </a:endParaRPr>
          </a:p>
          <a:p>
            <a:pPr algn="r">
              <a:defRPr/>
            </a:pPr>
            <a:r>
              <a:rPr lang="en-US" i="0" dirty="0">
                <a:latin typeface="Arial"/>
                <a:cs typeface="Arial"/>
              </a:rPr>
              <a:t>(Ryrie, </a:t>
            </a:r>
            <a:r>
              <a:rPr lang="en-US" dirty="0">
                <a:latin typeface="Arial"/>
                <a:cs typeface="Arial"/>
              </a:rPr>
              <a:t>The Holy Spirit, </a:t>
            </a:r>
            <a:r>
              <a:rPr lang="en-US" i="0" dirty="0">
                <a:latin typeface="Arial"/>
                <a:cs typeface="Arial"/>
              </a:rPr>
              <a:t>73).</a:t>
            </a:r>
            <a:endParaRPr lang="en-US" i="0" dirty="0">
              <a:latin typeface="Arial"/>
              <a:ea typeface="+mn-ea"/>
              <a:cs typeface="Arial"/>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08365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Key Verse</a:t>
            </a: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sp>
        <p:nvSpPr>
          <p:cNvPr id="28677" name="Text Box 5"/>
          <p:cNvSpPr txBox="1">
            <a:spLocks noChangeArrowheads="1"/>
          </p:cNvSpPr>
          <p:nvPr/>
        </p:nvSpPr>
        <p:spPr bwMode="auto">
          <a:xfrm>
            <a:off x="304800" y="2895600"/>
            <a:ext cx="8534400" cy="26638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John</a:t>
            </a:r>
            <a:r>
              <a:rPr kumimoji="0" lang="fr-FR"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a:t>
            </a:r>
            <a:r>
              <a:rPr kumimoji="0" lang="en-US"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s Key Purpose in Writing</a:t>
            </a:r>
            <a:endPar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"I am writing these things to you about those </a:t>
            </a:r>
            <a:r>
              <a:rPr kumimoji="0" lang="en-US" altLang="zh-CN" sz="2800" b="1" i="0" u="none" strike="noStrike" kern="1200" cap="none" spc="0" normalizeH="0" baseline="0" noProof="0" dirty="0">
                <a:ln>
                  <a:noFill/>
                </a:ln>
                <a:solidFill>
                  <a:srgbClr val="800080"/>
                </a:solidFill>
                <a:effectLst/>
                <a:uLnTx/>
                <a:uFillTx/>
                <a:latin typeface="Arial" charset="0"/>
                <a:ea typeface="宋体" charset="0"/>
                <a:cs typeface="宋体" charset="0"/>
              </a:rPr>
              <a:t>who are trying to lead you astray</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And now, dear children, </a:t>
            </a:r>
            <a:r>
              <a:rPr kumimoji="0" lang="en-US" altLang="zh-CN" sz="2800" b="1" i="0" u="none" strike="noStrike" kern="1200" cap="none" spc="0" normalizeH="0" baseline="0" noProof="0" dirty="0">
                <a:ln>
                  <a:noFill/>
                </a:ln>
                <a:solidFill>
                  <a:srgbClr val="800080"/>
                </a:solidFill>
                <a:effectLst/>
                <a:uLnTx/>
                <a:uFillTx/>
                <a:latin typeface="Arial" charset="0"/>
                <a:ea typeface="宋体" charset="0"/>
                <a:cs typeface="宋体" charset="0"/>
              </a:rPr>
              <a:t>continue in him</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so that when he appears we may be confident and unashamed before him at his coming" (1 John 2:26, 28).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14474</TotalTime>
  <Words>17991</Words>
  <Application>Microsoft Macintosh PowerPoint</Application>
  <PresentationFormat>On-screen Show (4:3)</PresentationFormat>
  <Paragraphs>1723</Paragraphs>
  <Slides>229</Slides>
  <Notes>198</Notes>
  <HiddenSlides>0</HiddenSlides>
  <MMClips>0</MMClips>
  <ScaleCrop>false</ScaleCrop>
  <HeadingPairs>
    <vt:vector size="6" baseType="variant">
      <vt:variant>
        <vt:lpstr>Fonts Used</vt:lpstr>
      </vt:variant>
      <vt:variant>
        <vt:i4>32</vt:i4>
      </vt:variant>
      <vt:variant>
        <vt:lpstr>Theme</vt:lpstr>
      </vt:variant>
      <vt:variant>
        <vt:i4>54</vt:i4>
      </vt:variant>
      <vt:variant>
        <vt:lpstr>Slide Titles</vt:lpstr>
      </vt:variant>
      <vt:variant>
        <vt:i4>229</vt:i4>
      </vt:variant>
    </vt:vector>
  </HeadingPairs>
  <TitlesOfParts>
    <vt:vector size="315" baseType="lpstr">
      <vt:lpstr>26</vt:lpstr>
      <vt:lpstr>Adventure</vt:lpstr>
      <vt:lpstr>Arail</vt:lpstr>
      <vt:lpstr>Arial MT</vt:lpstr>
      <vt:lpstr>Aril</vt:lpstr>
      <vt:lpstr>BONES</vt:lpstr>
      <vt:lpstr>Coolvetica</vt:lpstr>
      <vt:lpstr>MS PGothic</vt:lpstr>
      <vt:lpstr>MS PGothic</vt:lpstr>
      <vt:lpstr>Osaka</vt:lpstr>
      <vt:lpstr>Times</vt:lpstr>
      <vt:lpstr>Apple Chancery</vt:lpstr>
      <vt:lpstr>Arial</vt:lpstr>
      <vt:lpstr>Arial Black</vt:lpstr>
      <vt:lpstr>Arial Narrow</vt:lpstr>
      <vt:lpstr>Bradley Hand ITC TT-Bold</vt:lpstr>
      <vt:lpstr>Bwgrki</vt:lpstr>
      <vt:lpstr>Bwgrkl</vt:lpstr>
      <vt:lpstr>Calibri</vt:lpstr>
      <vt:lpstr>Chalkboard SE Bold</vt:lpstr>
      <vt:lpstr>Chalkduster</vt:lpstr>
      <vt:lpstr>Comic Sans MS</vt:lpstr>
      <vt:lpstr>Copperplate Gothic Light</vt:lpstr>
      <vt:lpstr>Helvetica</vt:lpstr>
      <vt:lpstr>Helvetica Neue</vt:lpstr>
      <vt:lpstr>Impact</vt:lpstr>
      <vt:lpstr>Lucida Grande</vt:lpstr>
      <vt:lpstr>Monotype Corsiva</vt:lpstr>
      <vt:lpstr>Monotype Sorts</vt:lpstr>
      <vt:lpstr>Tahoma</vt:lpstr>
      <vt:lpstr>Times New Roman</vt:lpstr>
      <vt:lpstr>Wingdings</vt:lpstr>
      <vt:lpstr>Capsules</vt:lpstr>
      <vt:lpstr>Selling a Product or Service</vt:lpstr>
      <vt:lpstr>Default Design</vt:lpstr>
      <vt:lpstr>1_Default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1_Orbit</vt:lpstr>
      <vt:lpstr>49_Blank Presentation</vt:lpstr>
      <vt:lpstr>Koi</vt:lpstr>
      <vt:lpstr>2_Default Design</vt:lpstr>
      <vt:lpstr>3_Default Design</vt:lpstr>
      <vt:lpstr>4_Default Design</vt:lpstr>
      <vt:lpstr>Blank Presentation</vt:lpstr>
      <vt:lpstr>1_Capsules</vt:lpstr>
      <vt:lpstr>Cascade</vt:lpstr>
      <vt:lpstr>Slit</vt:lpstr>
      <vt:lpstr>untitled 1</vt:lpstr>
      <vt:lpstr>3_Cascade</vt:lpstr>
      <vt:lpstr>12_Default Design</vt:lpstr>
      <vt:lpstr>4_Blank Presentation</vt:lpstr>
      <vt:lpstr>5_Blank Presentation</vt:lpstr>
      <vt:lpstr>3_Ribbons</vt:lpstr>
      <vt:lpstr>1_Office Theme</vt:lpstr>
      <vt:lpstr>1_Nature</vt:lpstr>
      <vt:lpstr>ZESTY</vt:lpstr>
      <vt:lpstr>Frame</vt:lpstr>
      <vt:lpstr>6_Default Design</vt:lpstr>
      <vt:lpstr>Textured</vt:lpstr>
      <vt:lpstr>6_Blank Presentation</vt:lpstr>
      <vt:lpstr>7_Default Design</vt:lpstr>
      <vt:lpstr>50_Blank Presentation</vt:lpstr>
      <vt:lpstr>3_Blank Presentation</vt:lpstr>
      <vt:lpstr>5_Default Design</vt:lpstr>
      <vt:lpstr>2_Office Theme</vt:lpstr>
      <vt:lpstr>51_Blank Presentation</vt:lpstr>
      <vt:lpstr>1_Koi</vt:lpstr>
      <vt:lpstr>SPLATS</vt:lpstr>
      <vt:lpstr>Nature</vt:lpstr>
      <vt:lpstr>16_Blank Presentation</vt:lpstr>
      <vt:lpstr>9_Default Design</vt:lpstr>
      <vt:lpstr>14_Blank Presentation</vt:lpstr>
      <vt:lpstr>1_Earth</vt:lpstr>
      <vt:lpstr>10_Default Design</vt:lpstr>
      <vt:lpstr>4_Office Theme</vt:lpstr>
      <vt:lpstr>7_Blank Presentation</vt:lpstr>
      <vt:lpstr>1 John</vt:lpstr>
      <vt:lpstr>Key Word</vt:lpstr>
      <vt:lpstr>Theme</vt:lpstr>
      <vt:lpstr>Key Verse</vt:lpstr>
      <vt:lpstr>Summary Statement</vt:lpstr>
      <vt:lpstr>Kingdom Statement</vt:lpstr>
      <vt:lpstr>Covenant</vt:lpstr>
      <vt:lpstr>Redemption</vt:lpstr>
      <vt:lpstr>Prophecy (Lord, Deity) </vt:lpstr>
      <vt:lpstr>1 John – Summary Chart</vt:lpstr>
      <vt:lpstr>Acrostic Bible – 1 John</vt:lpstr>
      <vt:lpstr>Be Obedient</vt:lpstr>
      <vt:lpstr>Sheep tend to stray.</vt:lpstr>
      <vt:lpstr>How can you avoid straying into false teaching?</vt:lpstr>
      <vt:lpstr>I. Obey God’s commands (1–2). </vt:lpstr>
      <vt:lpstr>II. Love others (3:1–5:3). </vt:lpstr>
      <vt:lpstr>Benefits of Obedience:</vt:lpstr>
      <vt:lpstr>Main Idea of the Letter</vt:lpstr>
      <vt:lpstr>Application</vt:lpstr>
      <vt:lpstr>Black</vt:lpstr>
      <vt:lpstr>Title</vt:lpstr>
      <vt:lpstr>"Peter and the other disciple started out for the tomb.  4They were both running, but the other disciple outran Peter and reached the tomb first" (John 20:3-4 NLT).</vt:lpstr>
      <vt:lpstr>Authorship</vt:lpstr>
      <vt:lpstr>Authorship</vt:lpstr>
      <vt:lpstr>Authorship</vt:lpstr>
      <vt:lpstr>Date</vt:lpstr>
      <vt:lpstr>Origin/Recipients</vt:lpstr>
      <vt:lpstr>Occasion</vt:lpstr>
      <vt:lpstr>Occasion</vt:lpstr>
      <vt:lpstr>Occasion</vt:lpstr>
      <vt:lpstr>Characteristics</vt:lpstr>
      <vt:lpstr>Summary Statement </vt:lpstr>
      <vt:lpstr>Ascending Spiral Structure in 1 John</vt:lpstr>
      <vt:lpstr>Outline</vt:lpstr>
      <vt:lpstr>Argument</vt:lpstr>
      <vt:lpstr>The Gospel of Judas</vt:lpstr>
      <vt:lpstr>The Gospel of Judas</vt:lpstr>
      <vt:lpstr>Irenaeus (AD 180)</vt:lpstr>
      <vt:lpstr>Synthesis</vt:lpstr>
      <vt:lpstr>Argument</vt:lpstr>
      <vt:lpstr>Assurance in 1 John 5:11-13</vt:lpstr>
      <vt:lpstr>Key Word</vt:lpstr>
      <vt:lpstr>Key Word</vt:lpstr>
      <vt:lpstr>I Love You, Lord 1/1</vt:lpstr>
      <vt:lpstr>Be Obedient</vt:lpstr>
      <vt:lpstr>We are sheep.</vt:lpstr>
      <vt:lpstr>Sheep tend to stray.</vt:lpstr>
      <vt:lpstr>Lost sheep get lonely.</vt:lpstr>
      <vt:lpstr>Sheep tend to return.</vt:lpstr>
      <vt:lpstr>But straying has a price.</vt:lpstr>
      <vt:lpstr>GPS Tracking Shows How Much Wolf Packs Avoid Each Other’s Range</vt:lpstr>
      <vt:lpstr>Have you strayed?</vt:lpstr>
      <vt:lpstr>How can you avoid straying into false teaching?</vt:lpstr>
      <vt:lpstr>Theme</vt:lpstr>
      <vt:lpstr>Gnosticism: Perplexing Questions</vt:lpstr>
      <vt:lpstr>Essential Components of Gnosticism</vt:lpstr>
      <vt:lpstr>Gnosticism's Concept of Salvation</vt:lpstr>
      <vt:lpstr>Origin/Destination</vt:lpstr>
      <vt:lpstr>NT Overview (General + Key Words)</vt:lpstr>
      <vt:lpstr>Argument</vt:lpstr>
      <vt:lpstr>1 John – Summary Chart</vt:lpstr>
      <vt:lpstr>How can you avoid straying into false teaching?</vt:lpstr>
      <vt:lpstr>HOW CAN YOU…</vt:lpstr>
      <vt:lpstr>Slides on  1 John 1</vt:lpstr>
      <vt:lpstr>I. Obey God’s commands  (1 John 1–2). </vt:lpstr>
      <vt:lpstr>"We proclaim to you the one who existed from the beginning, whom we have heard and seen. We saw him with our own eyes and touched him with our own hands. He is the Word of life"  (1 John 1:1 NLT).</vt:lpstr>
      <vt:lpstr>Gnostics Taught a "Secret Knowledge"</vt:lpstr>
      <vt:lpstr>"This one who is life itself was revealed to us, and we have seen him. And now we testify and proclaim to you that he is the one who is eternal life. He was with the Father, and then he was revealed to us"  (1 John 1:2 NLT).</vt:lpstr>
      <vt:lpstr>"We proclaim to you what we ourselves have actually seen and heard so that you may have fellowship with us. And our fellowship is with the Father and with his Son, Jesus Christ.  4 We are writing these things so that you may fully share our joy"  (1 John 1:3-4 NLT).</vt:lpstr>
      <vt:lpstr>John taught that God showcased Jesus</vt:lpstr>
      <vt:lpstr>God Became Man</vt:lpstr>
      <vt:lpstr>The Nativity</vt:lpstr>
      <vt:lpstr>Wise Men Still Seek Him</vt:lpstr>
      <vt:lpstr>Hebrews 2:14 (NLT)</vt:lpstr>
      <vt:lpstr>I. Obey God’s commands  (1 John 1–2). </vt:lpstr>
      <vt:lpstr>"This is the message we heard from Jesus and now declare to you:  God is light, and there is no darkness in him at all" (1 John 1:5 NLT).</vt:lpstr>
      <vt:lpstr>"So we are lying if we say we have fellowship with God but go on living in spiritual darkness; we are not practicing the truth.</vt:lpstr>
      <vt:lpstr>"If we claim we have no sin, we are only fooling ourselves and not living in the truth"  (1 John 1:8 NLT).</vt:lpstr>
      <vt:lpstr>OT Forgiveness of Sin</vt:lpstr>
      <vt:lpstr>NT Forgiveness of Sin</vt:lpstr>
      <vt:lpstr>NT Forgiveness of Sin</vt:lpstr>
      <vt:lpstr>Slides on  1 John 2</vt:lpstr>
      <vt:lpstr>"My dear children, I am writing this to you so that you will not sin. But if anyone does sin, we have an advocate who pleads our case before the Father. He is Jesus Christ, the one who is truly righteous" (1 John 2:1 NLT).</vt:lpstr>
      <vt:lpstr>“Who then will condemn us? No one—for Christ Jesus died for us and was raised to life for us, and he is sitting in the place of honor at God’s right hand, pleading for us.”</vt:lpstr>
      <vt:lpstr>"He himself is the sacrifice that atones for our sins—and not only our sins but the sins of all the world"  (1 John 2:2 NLT).</vt:lpstr>
      <vt:lpstr>I. Obey God’s commands  (1 John 1–2). </vt:lpstr>
      <vt:lpstr>"Do not love the world" (1 John 2:15)</vt:lpstr>
      <vt:lpstr>1 John 2:15 (NIV)</vt:lpstr>
      <vt:lpstr>1 John 2:16-17 (NIV)</vt:lpstr>
      <vt:lpstr>"…for the world and its desires are passing away"  (1 John 2:17a)</vt:lpstr>
      <vt:lpstr>The Things of the World Comparing Some Key Texts</vt:lpstr>
      <vt:lpstr>PowerPoint Presentation</vt:lpstr>
      <vt:lpstr>"Dear children, the last hour is here. You have heard that the Antichrist is coming, and already many such antichrists have appeared. From this we know that the last hour has come.  19 These people left our churches, but they never really belonged with us; otherwise they would have stayed with us. When they left, it proved that they did not belong with us" (1 John 2:18-19 NLT).</vt:lpstr>
      <vt:lpstr>PowerPoint Presentation</vt:lpstr>
      <vt:lpstr>The Anointing of the Spirit</vt:lpstr>
      <vt:lpstr>The Anointing of the Spirit</vt:lpstr>
      <vt:lpstr>Ryrie on the Anointing</vt:lpstr>
      <vt:lpstr>Ryrie on the Anointing</vt:lpstr>
      <vt:lpstr>Key Verse</vt:lpstr>
      <vt:lpstr>Oprah Winfrey’s Influence</vt:lpstr>
      <vt:lpstr>Oprah Leads Millions Astray</vt:lpstr>
      <vt:lpstr>Oprah Leads Millions Astray</vt:lpstr>
      <vt:lpstr>Oprah Leads Millions Astray</vt:lpstr>
      <vt:lpstr>Debunking The Da Vinci Code</vt:lpstr>
      <vt:lpstr>44 Languages!</vt:lpstr>
      <vt:lpstr>Who is Jesus Christ… really?</vt:lpstr>
      <vt:lpstr>Brown's view of Jesus through "historian" Leigh Teabing…</vt:lpstr>
      <vt:lpstr>Is the Bible reliable?</vt:lpstr>
      <vt:lpstr>"Saying that Dan Brown's book is about Christianity is like saying 'Finding Nemo' is about marine biology."</vt:lpstr>
      <vt:lpstr>HOW CAN YOU…</vt:lpstr>
      <vt:lpstr>Slides on  1 John 3</vt:lpstr>
      <vt:lpstr>II. Love others (3:1–5:3). </vt:lpstr>
      <vt:lpstr>PowerPoint Presentation</vt:lpstr>
      <vt:lpstr>How much can a believer sin  (1 John 3:4)?</vt:lpstr>
      <vt:lpstr>How much can a believer sin  (1 John 3:6)?</vt:lpstr>
      <vt:lpstr>Each of the preceding four translations are inconsistent in rendering verses 4 and 6.  How? In one place each is absolute but then each is habitual in another.  BOTTOM LINE:  We sin when we follow Satan rather than God!</vt:lpstr>
      <vt:lpstr>II. Love others (3:1–5:3). </vt:lpstr>
      <vt:lpstr>"This is the message you have heard from the beginning: We should love one another"  (1 John 3:11 NLT).</vt:lpstr>
      <vt:lpstr>Hatred of people is from Satan.</vt:lpstr>
      <vt:lpstr>II. Love others (3:1–5:3). </vt:lpstr>
      <vt:lpstr>"We know what real love is because Jesus gave up his life for us. So we also ought to give up our lives for our brothers and sisters.  17 If someone has enough money to live well and sees a brother or sister in need but shows no compassion—how can God’s love be in that person?" (1 John 3:16-17 NLT).</vt:lpstr>
      <vt:lpstr>"Dear children, let’s not merely say that we love each other; let us show the truth by our actions.  19 Our actions will show that we belong to the truth, so we will be confident when we stand before God.   20 Even if we feel guilty, God is greater than our feelings, and he knows everything" (1 John 3:18-20 NLT).</vt:lpstr>
      <vt:lpstr>II. Love others (3:1–5:3). </vt:lpstr>
      <vt:lpstr>"Dear friends, if we don’t feel guilty, we can come to God with bold confidence"  (1 John 3:21 NLT).</vt:lpstr>
      <vt:lpstr>"And we will receive from him whatever we ask because we obey him and do the things that please him"  (1 John 3:22 NLT)."</vt:lpstr>
      <vt:lpstr>"And this is his commandment: We must believe in the name of his Son, Jesus Christ, and love one another, just as he commanded us.  24 Those who obey God’s commandments remain in fellowship with him, and he with them. And we know he lives in us because the Spirit he gave us lives in us"  (1 John 3:23-24 NLT).</vt:lpstr>
      <vt:lpstr>Slides on  1 John 4</vt:lpstr>
      <vt:lpstr>II. Love others (3:1–5:3). </vt:lpstr>
      <vt:lpstr>Test the spirits (4:1)</vt:lpstr>
      <vt:lpstr>"Dear friends, do not believe everyone who claims to speak by the Spirit. You must test them to see if the spirit they have comes from God. For there are many false prophets in the world.  2This is how we know if they have the Spirit of God: If a person claiming to be a prophet acknowledges that Jesus Christ came in a real body, that person has the Spirit of God"  (1 John 4:1-2 NLT).</vt:lpstr>
      <vt:lpstr>"But if someone claims to be a prophet and does not acknowledge the truth about Jesus, that person is not from God. Such a person has the spirit of the Antichrist, which you heard is coming into the world and indeed is already here"  (1 John 4:3 NLT).</vt:lpstr>
      <vt:lpstr>"But you belong to God, my dear children. You have already won a victory over those people, because the Spirit who lives in you is greater than the spirit who lives in the world.   5 Those people belong to this world, so they speak from the world’s viewpoint, and the world listens to them"  (1 John 4:4-5 NLT).</vt:lpstr>
      <vt:lpstr>"But we belong to God, and those who know God listen to us. If they do not belong to God, they do not listen to us. That is how we know if someone has the Spirit of truth or the spirit of deception"  (1 John 4:6 NLT).</vt:lpstr>
      <vt:lpstr>II. Love others (3:1–5:3). </vt:lpstr>
      <vt:lpstr>"Dear friends, let us continue to love one another, for love comes from God. Anyone who loves is a child of God and knows God.  8 But anyone who does not love does not know God, for God is love" (1 John 4:7-8 NLT).</vt:lpstr>
      <vt:lpstr>PowerPoint Presentation</vt:lpstr>
      <vt:lpstr>Slides on  1 John 5</vt:lpstr>
      <vt:lpstr>II. Love others (3:1–5:3). </vt:lpstr>
      <vt:lpstr>"Everyone who believes that Jesus is the Christ has become a child of God. And everyone who loves the Father loves his children, too.  2 We know we love God’s children if we love God and obey his commandments.  3 Loving God means keeping his commandments, and his commandments are not burdensome"  (1 John 5:1-3 NLT).</vt:lpstr>
      <vt:lpstr>HOW CAN YOU…</vt:lpstr>
      <vt:lpstr>— Francis Chan —</vt:lpstr>
      <vt:lpstr>Benefits of Obedience:</vt:lpstr>
      <vt:lpstr>"For every child of God defeats this evil world, and we achieve this victory through our faith.  5 And who can win this battle against the world? Only those who believe that Jesus is the Son of God"  (1 John 5:4-5 NLT).</vt:lpstr>
      <vt:lpstr>Benefits of Obedience:</vt:lpstr>
      <vt:lpstr>Jesus Will Return to Earth</vt:lpstr>
      <vt:lpstr>The Rapture (The “Catching Up”)</vt:lpstr>
      <vt:lpstr>PowerPoint Presentation</vt:lpstr>
      <vt:lpstr>God’s Gift (1 John 5:12-13)</vt:lpstr>
      <vt:lpstr>A Prayer</vt:lpstr>
      <vt:lpstr>Eternal Security</vt:lpstr>
      <vt:lpstr>Eternal Security</vt:lpstr>
      <vt:lpstr>Some Despise Security</vt:lpstr>
      <vt:lpstr>Some Despise Security</vt:lpstr>
      <vt:lpstr>Distinguishing Terms</vt:lpstr>
      <vt:lpstr>Distinguishing Terms</vt:lpstr>
      <vt:lpstr>Theological Support for Eternal Security</vt:lpstr>
      <vt:lpstr>The Work of the Triune God Supports Security</vt:lpstr>
      <vt:lpstr>The Work of God the Father</vt:lpstr>
      <vt:lpstr>Election</vt:lpstr>
      <vt:lpstr>Permanent?</vt:lpstr>
      <vt:lpstr>The Work of Christ the Son</vt:lpstr>
      <vt:lpstr>“My sheep listen to my voice; I know them, and they follow me. 28I give them eternal life, and they shall never perish; no one can snatch them out of my hand. 29My Father, who has given them to me, is greater than all; no one can snatch them out of my Father’s hand” (John 10:27-29 NLT)</vt:lpstr>
      <vt:lpstr>Subject</vt:lpstr>
      <vt:lpstr>An Astonishing Claim! </vt:lpstr>
      <vt:lpstr>Permanent?</vt:lpstr>
      <vt:lpstr>The Sealing Work of the Spirit</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NLT</vt:lpstr>
      <vt:lpstr>The Nature of Salvation</vt:lpstr>
      <vt:lpstr>The Believer’s Standing Before God Proves Security</vt:lpstr>
      <vt:lpstr>Biblical Support for Eternal Security</vt:lpstr>
      <vt:lpstr>Assurance in 1 John 5:11-13</vt:lpstr>
      <vt:lpstr>WE NEED TO ATTAIN GOD'S RIGHTEOUSNESS—BUT HOW?</vt:lpstr>
      <vt:lpstr>Righteousness in Romans</vt:lpstr>
      <vt:lpstr>"It is finished"</vt:lpstr>
      <vt:lpstr>Grace is…</vt:lpstr>
      <vt:lpstr>No Condemnation (Rom 8:1)!</vt:lpstr>
      <vt:lpstr>Security in Romans 8</vt:lpstr>
      <vt:lpstr>Roman's 3 Tenses of Salvation </vt:lpstr>
      <vt:lpstr>Blessed Assurance 1/7</vt:lpstr>
      <vt:lpstr>Blessed Assurance 2/7</vt:lpstr>
      <vt:lpstr>Blessed Assurance 3/7</vt:lpstr>
      <vt:lpstr>Blessed Assurance 4/7</vt:lpstr>
      <vt:lpstr>Blessed Assurance 5/7</vt:lpstr>
      <vt:lpstr>Blessed Assurance 6/7</vt:lpstr>
      <vt:lpstr>Blessed Assurance 7/7</vt:lpstr>
      <vt:lpstr>A Parable on Romans 8:28-30</vt:lpstr>
      <vt:lpstr> Foreknowledge</vt:lpstr>
      <vt:lpstr> Predestination</vt:lpstr>
      <vt:lpstr> Calling and justification</vt:lpstr>
      <vt:lpstr> Progressive sanctification &amp; eternal security</vt:lpstr>
      <vt:lpstr> Rapture</vt:lpstr>
      <vt:lpstr> Glorification</vt:lpstr>
      <vt:lpstr>"In all things God works for good…" (8:28-30)</vt:lpstr>
      <vt:lpstr>Benefits of Obedience:</vt:lpstr>
      <vt:lpstr>"And we are confident that he hears us whenever we ask for anything that pleases him.  15 And since we know he hears us when we make our requests, we also know that he will give us what we ask for" (1 John 5:14-15 NLT).</vt:lpstr>
      <vt:lpstr>"If you see a Christian brother or sister sinning in a way that does not lead to death, you should pray, and God will give that person life. </vt:lpstr>
      <vt:lpstr>However, there is still divine discipline…</vt:lpstr>
      <vt:lpstr>Ananias &amp; Sapphira</vt:lpstr>
      <vt:lpstr>"… the fire will test the quality of each man's work"  (1 Cor. 3:13)</vt:lpstr>
      <vt:lpstr>Lasting Building Materials (3:12a)</vt:lpstr>
      <vt:lpstr>Perishable Building Materials (3:12b)</vt:lpstr>
      <vt:lpstr>"saved as through fire…"  (1 Cor 3:15)</vt:lpstr>
      <vt:lpstr>Believers Can Be “Disqualified”</vt:lpstr>
      <vt:lpstr>Christ promises rewards for perseverance (Rev. 3:11b). </vt:lpstr>
      <vt:lpstr>Rewards can be lost!</vt:lpstr>
      <vt:lpstr>1 Corinthians 11:27-29 (NIV)</vt:lpstr>
      <vt:lpstr>1 Corinthians 11:30-32 (NIV)</vt:lpstr>
      <vt:lpstr>Some sin leads to premature death (1 John 5:16-17 NIV)</vt:lpstr>
      <vt:lpstr>Benefits of Obedience:</vt:lpstr>
      <vt:lpstr>How much can a believer sin  (1 John 5:18)?</vt:lpstr>
      <vt:lpstr>Benefits of Obedience:</vt:lpstr>
      <vt:lpstr>1 John 5:21 (NIV)</vt:lpstr>
      <vt:lpstr>"Dear children, keep away from anything that might take God’s place in your hearts" (1 John 5:21 NLT).</vt:lpstr>
      <vt:lpstr>"Dear children, keep away from anything that might take God’s place in your hearts" (1 John 5:21 NLT).</vt:lpstr>
      <vt:lpstr>How can you avoid straying into false teaching?</vt:lpstr>
      <vt:lpstr>HOW CAN YOU…</vt:lpstr>
      <vt:lpstr>I. Obey God’s commands (1–2). </vt:lpstr>
      <vt:lpstr>II. Love others (3:1–5:3). </vt:lpstr>
      <vt:lpstr>Benefits of Obedience:</vt:lpstr>
      <vt:lpstr>Main Idea of the Letter</vt:lpstr>
      <vt:lpstr>Application</vt:lpstr>
      <vt:lpstr>Black</vt:lpstr>
      <vt:lpstr>NT Preaching  •  BibleStudyDownloads.org</vt:lpstr>
      <vt:lpstr>NT Canon during 1st 4C</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360</cp:revision>
  <cp:lastPrinted>2026-04-09T11:34:13Z</cp:lastPrinted>
  <dcterms:created xsi:type="dcterms:W3CDTF">2003-04-19T16:55:33Z</dcterms:created>
  <dcterms:modified xsi:type="dcterms:W3CDTF">2026-04-22T13:46:14Z</dcterms:modified>
</cp:coreProperties>
</file>