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theme/theme30.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3.xml" ContentType="application/vnd.openxmlformats-officedocument.theme+xml"/>
  <Override PartName="/ppt/slideLayouts/slideLayout363.xml" ContentType="application/vnd.openxmlformats-officedocument.presentationml.slideLayout+xml"/>
  <Override PartName="/ppt/theme/theme34.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8.xml" ContentType="application/vnd.openxmlformats-officedocument.theme+xml"/>
  <Override PartName="/ppt/slideLayouts/slideLayout399.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3.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4.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2" r:id="rId2"/>
    <p:sldMasterId id="2147483670" r:id="rId3"/>
    <p:sldMasterId id="2147483668" r:id="rId4"/>
    <p:sldMasterId id="2147483666" r:id="rId5"/>
    <p:sldMasterId id="2147483664" r:id="rId6"/>
    <p:sldMasterId id="2147483662" r:id="rId7"/>
    <p:sldMasterId id="2147483660" r:id="rId8"/>
    <p:sldMasterId id="2147483656" r:id="rId9"/>
    <p:sldMasterId id="2147483653" r:id="rId10"/>
    <p:sldMasterId id="2147483654" r:id="rId11"/>
    <p:sldMasterId id="2147483674" r:id="rId12"/>
    <p:sldMasterId id="2147483991" r:id="rId13"/>
    <p:sldMasterId id="2147484494" r:id="rId14"/>
    <p:sldMasterId id="2147484898" r:id="rId15"/>
    <p:sldMasterId id="2147486643" r:id="rId16"/>
    <p:sldMasterId id="2147487183" r:id="rId17"/>
    <p:sldMasterId id="2147487763" r:id="rId18"/>
    <p:sldMasterId id="2147487775" r:id="rId19"/>
    <p:sldMasterId id="2147488418" r:id="rId20"/>
    <p:sldMasterId id="2147488430" r:id="rId21"/>
    <p:sldMasterId id="2147488442" r:id="rId22"/>
    <p:sldMasterId id="2147488454" r:id="rId23"/>
    <p:sldMasterId id="2147488466" r:id="rId24"/>
    <p:sldMasterId id="2147488478" r:id="rId25"/>
    <p:sldMasterId id="2147488490" r:id="rId26"/>
    <p:sldMasterId id="2147488504" r:id="rId27"/>
    <p:sldMasterId id="2147488516" r:id="rId28"/>
    <p:sldMasterId id="2147488528" r:id="rId29"/>
    <p:sldMasterId id="2147488542" r:id="rId30"/>
    <p:sldMasterId id="2147488557" r:id="rId31"/>
    <p:sldMasterId id="2147488569" r:id="rId32"/>
    <p:sldMasterId id="2147488583" r:id="rId33"/>
    <p:sldMasterId id="2147488596" r:id="rId34"/>
    <p:sldMasterId id="2147488598" r:id="rId35"/>
    <p:sldMasterId id="2147488610" r:id="rId36"/>
    <p:sldMasterId id="2147488613" r:id="rId37"/>
    <p:sldMasterId id="2147488625" r:id="rId38"/>
    <p:sldMasterId id="2147488637" r:id="rId39"/>
  </p:sldMasterIdLst>
  <p:notesMasterIdLst>
    <p:notesMasterId r:id="rId353"/>
  </p:notesMasterIdLst>
  <p:sldIdLst>
    <p:sldId id="507" r:id="rId40"/>
    <p:sldId id="508" r:id="rId41"/>
    <p:sldId id="1186" r:id="rId42"/>
    <p:sldId id="509" r:id="rId43"/>
    <p:sldId id="510" r:id="rId44"/>
    <p:sldId id="511" r:id="rId45"/>
    <p:sldId id="512" r:id="rId46"/>
    <p:sldId id="513" r:id="rId47"/>
    <p:sldId id="514" r:id="rId48"/>
    <p:sldId id="1235" r:id="rId49"/>
    <p:sldId id="516" r:id="rId50"/>
    <p:sldId id="1228" r:id="rId51"/>
    <p:sldId id="1229" r:id="rId52"/>
    <p:sldId id="3648" r:id="rId53"/>
    <p:sldId id="1222" r:id="rId54"/>
    <p:sldId id="1223" r:id="rId55"/>
    <p:sldId id="1224" r:id="rId56"/>
    <p:sldId id="1267" r:id="rId57"/>
    <p:sldId id="1268" r:id="rId58"/>
    <p:sldId id="1227" r:id="rId59"/>
    <p:sldId id="453" r:id="rId60"/>
    <p:sldId id="3688" r:id="rId61"/>
    <p:sldId id="3647" r:id="rId62"/>
    <p:sldId id="289" r:id="rId63"/>
    <p:sldId id="446" r:id="rId64"/>
    <p:sldId id="447" r:id="rId65"/>
    <p:sldId id="448" r:id="rId66"/>
    <p:sldId id="449" r:id="rId67"/>
    <p:sldId id="450" r:id="rId68"/>
    <p:sldId id="451" r:id="rId69"/>
    <p:sldId id="452" r:id="rId70"/>
    <p:sldId id="290" r:id="rId71"/>
    <p:sldId id="291" r:id="rId72"/>
    <p:sldId id="294" r:id="rId73"/>
    <p:sldId id="347" r:id="rId74"/>
    <p:sldId id="340" r:id="rId75"/>
    <p:sldId id="466" r:id="rId76"/>
    <p:sldId id="295" r:id="rId77"/>
    <p:sldId id="296" r:id="rId78"/>
    <p:sldId id="297" r:id="rId79"/>
    <p:sldId id="467" r:id="rId80"/>
    <p:sldId id="298" r:id="rId81"/>
    <p:sldId id="299" r:id="rId82"/>
    <p:sldId id="300" r:id="rId83"/>
    <p:sldId id="265" r:id="rId84"/>
    <p:sldId id="266" r:id="rId85"/>
    <p:sldId id="267" r:id="rId86"/>
    <p:sldId id="268" r:id="rId87"/>
    <p:sldId id="282" r:id="rId88"/>
    <p:sldId id="269" r:id="rId89"/>
    <p:sldId id="270" r:id="rId90"/>
    <p:sldId id="271" r:id="rId91"/>
    <p:sldId id="272" r:id="rId92"/>
    <p:sldId id="273" r:id="rId93"/>
    <p:sldId id="3689" r:id="rId94"/>
    <p:sldId id="274" r:id="rId95"/>
    <p:sldId id="3690" r:id="rId96"/>
    <p:sldId id="275" r:id="rId97"/>
    <p:sldId id="276" r:id="rId98"/>
    <p:sldId id="285" r:id="rId99"/>
    <p:sldId id="277" r:id="rId100"/>
    <p:sldId id="279" r:id="rId101"/>
    <p:sldId id="280" r:id="rId102"/>
    <p:sldId id="1266" r:id="rId103"/>
    <p:sldId id="281" r:id="rId104"/>
    <p:sldId id="283" r:id="rId105"/>
    <p:sldId id="286" r:id="rId106"/>
    <p:sldId id="345" r:id="rId107"/>
    <p:sldId id="337" r:id="rId108"/>
    <p:sldId id="338" r:id="rId109"/>
    <p:sldId id="302" r:id="rId110"/>
    <p:sldId id="1231" r:id="rId111"/>
    <p:sldId id="303" r:id="rId112"/>
    <p:sldId id="1209" r:id="rId113"/>
    <p:sldId id="1212" r:id="rId114"/>
    <p:sldId id="412" r:id="rId115"/>
    <p:sldId id="1210" r:id="rId116"/>
    <p:sldId id="1211" r:id="rId117"/>
    <p:sldId id="1179" r:id="rId118"/>
    <p:sldId id="3691" r:id="rId119"/>
    <p:sldId id="1141" r:id="rId120"/>
    <p:sldId id="1187" r:id="rId121"/>
    <p:sldId id="1196" r:id="rId122"/>
    <p:sldId id="1197" r:id="rId123"/>
    <p:sldId id="1195" r:id="rId124"/>
    <p:sldId id="1198" r:id="rId125"/>
    <p:sldId id="433" r:id="rId126"/>
    <p:sldId id="443" r:id="rId127"/>
    <p:sldId id="434" r:id="rId128"/>
    <p:sldId id="615" r:id="rId129"/>
    <p:sldId id="354" r:id="rId130"/>
    <p:sldId id="1204" r:id="rId131"/>
    <p:sldId id="1203" r:id="rId132"/>
    <p:sldId id="1200" r:id="rId133"/>
    <p:sldId id="1238" r:id="rId134"/>
    <p:sldId id="335" r:id="rId135"/>
    <p:sldId id="3673" r:id="rId136"/>
    <p:sldId id="3674" r:id="rId137"/>
    <p:sldId id="1250" r:id="rId138"/>
    <p:sldId id="1251" r:id="rId139"/>
    <p:sldId id="1252" r:id="rId140"/>
    <p:sldId id="1253" r:id="rId141"/>
    <p:sldId id="1254" r:id="rId142"/>
    <p:sldId id="1201" r:id="rId143"/>
    <p:sldId id="1232" r:id="rId144"/>
    <p:sldId id="1205" r:id="rId145"/>
    <p:sldId id="1194" r:id="rId146"/>
    <p:sldId id="504" r:id="rId147"/>
    <p:sldId id="256" r:id="rId148"/>
    <p:sldId id="257" r:id="rId149"/>
    <p:sldId id="258" r:id="rId150"/>
    <p:sldId id="305" r:id="rId151"/>
    <p:sldId id="306" r:id="rId152"/>
    <p:sldId id="307" r:id="rId153"/>
    <p:sldId id="517" r:id="rId154"/>
    <p:sldId id="518" r:id="rId155"/>
    <p:sldId id="519" r:id="rId156"/>
    <p:sldId id="520" r:id="rId157"/>
    <p:sldId id="521" r:id="rId158"/>
    <p:sldId id="522" r:id="rId159"/>
    <p:sldId id="523" r:id="rId160"/>
    <p:sldId id="524" r:id="rId161"/>
    <p:sldId id="525" r:id="rId162"/>
    <p:sldId id="526" r:id="rId163"/>
    <p:sldId id="527" r:id="rId164"/>
    <p:sldId id="528" r:id="rId165"/>
    <p:sldId id="529" r:id="rId166"/>
    <p:sldId id="530" r:id="rId167"/>
    <p:sldId id="531" r:id="rId168"/>
    <p:sldId id="532" r:id="rId169"/>
    <p:sldId id="533" r:id="rId170"/>
    <p:sldId id="534" r:id="rId171"/>
    <p:sldId id="535" r:id="rId172"/>
    <p:sldId id="536" r:id="rId173"/>
    <p:sldId id="537" r:id="rId174"/>
    <p:sldId id="538" r:id="rId175"/>
    <p:sldId id="539" r:id="rId176"/>
    <p:sldId id="540" r:id="rId177"/>
    <p:sldId id="541" r:id="rId178"/>
    <p:sldId id="542" r:id="rId179"/>
    <p:sldId id="543" r:id="rId180"/>
    <p:sldId id="544" r:id="rId181"/>
    <p:sldId id="545" r:id="rId182"/>
    <p:sldId id="546" r:id="rId183"/>
    <p:sldId id="547" r:id="rId184"/>
    <p:sldId id="548" r:id="rId185"/>
    <p:sldId id="549" r:id="rId186"/>
    <p:sldId id="550" r:id="rId187"/>
    <p:sldId id="551" r:id="rId188"/>
    <p:sldId id="552" r:id="rId189"/>
    <p:sldId id="553" r:id="rId190"/>
    <p:sldId id="554" r:id="rId191"/>
    <p:sldId id="555" r:id="rId192"/>
    <p:sldId id="556" r:id="rId193"/>
    <p:sldId id="557" r:id="rId194"/>
    <p:sldId id="558" r:id="rId195"/>
    <p:sldId id="559" r:id="rId196"/>
    <p:sldId id="560" r:id="rId197"/>
    <p:sldId id="561" r:id="rId198"/>
    <p:sldId id="343" r:id="rId199"/>
    <p:sldId id="348" r:id="rId200"/>
    <p:sldId id="344" r:id="rId201"/>
    <p:sldId id="1242" r:id="rId202"/>
    <p:sldId id="3677" r:id="rId203"/>
    <p:sldId id="365" r:id="rId204"/>
    <p:sldId id="367" r:id="rId205"/>
    <p:sldId id="368" r:id="rId206"/>
    <p:sldId id="369" r:id="rId207"/>
    <p:sldId id="1255" r:id="rId208"/>
    <p:sldId id="1259" r:id="rId209"/>
    <p:sldId id="1260" r:id="rId210"/>
    <p:sldId id="1262" r:id="rId211"/>
    <p:sldId id="3675" r:id="rId212"/>
    <p:sldId id="264" r:id="rId213"/>
    <p:sldId id="3649" r:id="rId214"/>
    <p:sldId id="3650" r:id="rId215"/>
    <p:sldId id="309" r:id="rId216"/>
    <p:sldId id="1236" r:id="rId217"/>
    <p:sldId id="310" r:id="rId218"/>
    <p:sldId id="353" r:id="rId219"/>
    <p:sldId id="356" r:id="rId220"/>
    <p:sldId id="1263" r:id="rId221"/>
    <p:sldId id="361" r:id="rId222"/>
    <p:sldId id="357" r:id="rId223"/>
    <p:sldId id="358" r:id="rId224"/>
    <p:sldId id="359" r:id="rId225"/>
    <p:sldId id="360" r:id="rId226"/>
    <p:sldId id="362" r:id="rId227"/>
    <p:sldId id="278" r:id="rId228"/>
    <p:sldId id="1213" r:id="rId229"/>
    <p:sldId id="1216" r:id="rId230"/>
    <p:sldId id="1233" r:id="rId231"/>
    <p:sldId id="505" r:id="rId232"/>
    <p:sldId id="3651" r:id="rId233"/>
    <p:sldId id="3652" r:id="rId234"/>
    <p:sldId id="3653" r:id="rId235"/>
    <p:sldId id="3654" r:id="rId236"/>
    <p:sldId id="465" r:id="rId237"/>
    <p:sldId id="311" r:id="rId238"/>
    <p:sldId id="312" r:id="rId239"/>
    <p:sldId id="562" r:id="rId240"/>
    <p:sldId id="375" r:id="rId241"/>
    <p:sldId id="313" r:id="rId242"/>
    <p:sldId id="388" r:id="rId243"/>
    <p:sldId id="381" r:id="rId244"/>
    <p:sldId id="382" r:id="rId245"/>
    <p:sldId id="387" r:id="rId246"/>
    <p:sldId id="314" r:id="rId247"/>
    <p:sldId id="3655" r:id="rId248"/>
    <p:sldId id="389" r:id="rId249"/>
    <p:sldId id="398" r:id="rId250"/>
    <p:sldId id="380" r:id="rId251"/>
    <p:sldId id="401" r:id="rId252"/>
    <p:sldId id="376" r:id="rId253"/>
    <p:sldId id="403" r:id="rId254"/>
    <p:sldId id="378" r:id="rId255"/>
    <p:sldId id="379" r:id="rId256"/>
    <p:sldId id="3656" r:id="rId257"/>
    <p:sldId id="470" r:id="rId258"/>
    <p:sldId id="471" r:id="rId259"/>
    <p:sldId id="472" r:id="rId260"/>
    <p:sldId id="473" r:id="rId261"/>
    <p:sldId id="474" r:id="rId262"/>
    <p:sldId id="475" r:id="rId263"/>
    <p:sldId id="476" r:id="rId264"/>
    <p:sldId id="477" r:id="rId265"/>
    <p:sldId id="478" r:id="rId266"/>
    <p:sldId id="402" r:id="rId267"/>
    <p:sldId id="3657" r:id="rId268"/>
    <p:sldId id="3658" r:id="rId269"/>
    <p:sldId id="3659" r:id="rId270"/>
    <p:sldId id="3660" r:id="rId271"/>
    <p:sldId id="3661" r:id="rId272"/>
    <p:sldId id="3662" r:id="rId273"/>
    <p:sldId id="308" r:id="rId274"/>
    <p:sldId id="3663" r:id="rId275"/>
    <p:sldId id="304" r:id="rId276"/>
    <p:sldId id="3664" r:id="rId277"/>
    <p:sldId id="399" r:id="rId278"/>
    <p:sldId id="1217" r:id="rId279"/>
    <p:sldId id="1221" r:id="rId280"/>
    <p:sldId id="1234" r:id="rId281"/>
    <p:sldId id="506" r:id="rId282"/>
    <p:sldId id="464" r:id="rId283"/>
    <p:sldId id="3665" r:id="rId284"/>
    <p:sldId id="3666" r:id="rId285"/>
    <p:sldId id="3667" r:id="rId286"/>
    <p:sldId id="3668" r:id="rId287"/>
    <p:sldId id="315" r:id="rId288"/>
    <p:sldId id="316" r:id="rId289"/>
    <p:sldId id="565" r:id="rId290"/>
    <p:sldId id="566" r:id="rId291"/>
    <p:sldId id="567" r:id="rId292"/>
    <p:sldId id="568" r:id="rId293"/>
    <p:sldId id="317" r:id="rId294"/>
    <p:sldId id="498" r:id="rId295"/>
    <p:sldId id="1264" r:id="rId296"/>
    <p:sldId id="3669" r:id="rId297"/>
    <p:sldId id="3670" r:id="rId298"/>
    <p:sldId id="3671" r:id="rId299"/>
    <p:sldId id="3672" r:id="rId300"/>
    <p:sldId id="500" r:id="rId301"/>
    <p:sldId id="501" r:id="rId302"/>
    <p:sldId id="502" r:id="rId303"/>
    <p:sldId id="318" r:id="rId304"/>
    <p:sldId id="455" r:id="rId305"/>
    <p:sldId id="3676" r:id="rId306"/>
    <p:sldId id="563" r:id="rId307"/>
    <p:sldId id="1206" r:id="rId308"/>
    <p:sldId id="431" r:id="rId309"/>
    <p:sldId id="1207" r:id="rId310"/>
    <p:sldId id="1237" r:id="rId311"/>
    <p:sldId id="1208" r:id="rId312"/>
    <p:sldId id="432" r:id="rId313"/>
    <p:sldId id="1241" r:id="rId314"/>
    <p:sldId id="1192" r:id="rId315"/>
    <p:sldId id="1190" r:id="rId316"/>
    <p:sldId id="1191" r:id="rId317"/>
    <p:sldId id="320" r:id="rId318"/>
    <p:sldId id="321" r:id="rId319"/>
    <p:sldId id="322" r:id="rId320"/>
    <p:sldId id="323" r:id="rId321"/>
    <p:sldId id="324" r:id="rId322"/>
    <p:sldId id="325" r:id="rId323"/>
    <p:sldId id="326" r:id="rId324"/>
    <p:sldId id="327" r:id="rId325"/>
    <p:sldId id="3678" r:id="rId326"/>
    <p:sldId id="444" r:id="rId327"/>
    <p:sldId id="445" r:id="rId328"/>
    <p:sldId id="3679" r:id="rId329"/>
    <p:sldId id="3680" r:id="rId330"/>
    <p:sldId id="3681" r:id="rId331"/>
    <p:sldId id="3682" r:id="rId332"/>
    <p:sldId id="3683" r:id="rId333"/>
    <p:sldId id="3684" r:id="rId334"/>
    <p:sldId id="3685" r:id="rId335"/>
    <p:sldId id="3686" r:id="rId336"/>
    <p:sldId id="454" r:id="rId337"/>
    <p:sldId id="3687" r:id="rId338"/>
    <p:sldId id="456" r:id="rId339"/>
    <p:sldId id="457" r:id="rId340"/>
    <p:sldId id="458" r:id="rId341"/>
    <p:sldId id="459" r:id="rId342"/>
    <p:sldId id="460" r:id="rId343"/>
    <p:sldId id="461" r:id="rId344"/>
    <p:sldId id="462" r:id="rId345"/>
    <p:sldId id="329" r:id="rId346"/>
    <p:sldId id="328" r:id="rId347"/>
    <p:sldId id="346" r:id="rId348"/>
    <p:sldId id="1239" r:id="rId349"/>
    <p:sldId id="339" r:id="rId350"/>
    <p:sldId id="468" r:id="rId351"/>
    <p:sldId id="503" r:id="rId35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351DDA1-A9A7-9D4D-8DC1-3B523F9F22B2}">
          <p14:sldIdLst>
            <p14:sldId id="507"/>
            <p14:sldId id="508"/>
            <p14:sldId id="1186"/>
            <p14:sldId id="509"/>
            <p14:sldId id="510"/>
            <p14:sldId id="511"/>
            <p14:sldId id="512"/>
            <p14:sldId id="513"/>
            <p14:sldId id="514"/>
            <p14:sldId id="1235"/>
            <p14:sldId id="516"/>
            <p14:sldId id="1228"/>
            <p14:sldId id="1229"/>
            <p14:sldId id="3648"/>
            <p14:sldId id="1222"/>
            <p14:sldId id="1223"/>
            <p14:sldId id="1224"/>
            <p14:sldId id="1267"/>
            <p14:sldId id="1268"/>
            <p14:sldId id="1227"/>
          </p14:sldIdLst>
        </p14:section>
        <p14:section name="Introduction" id="{DA7B7396-59FF-7646-B3CA-E47E5C375277}">
          <p14:sldIdLst>
            <p14:sldId id="453"/>
            <p14:sldId id="3688"/>
            <p14:sldId id="3647"/>
            <p14:sldId id="289"/>
            <p14:sldId id="446"/>
            <p14:sldId id="447"/>
            <p14:sldId id="448"/>
            <p14:sldId id="449"/>
            <p14:sldId id="450"/>
            <p14:sldId id="451"/>
            <p14:sldId id="452"/>
            <p14:sldId id="290"/>
            <p14:sldId id="291"/>
            <p14:sldId id="294"/>
            <p14:sldId id="347"/>
            <p14:sldId id="340"/>
            <p14:sldId id="466"/>
            <p14:sldId id="295"/>
            <p14:sldId id="296"/>
            <p14:sldId id="297"/>
            <p14:sldId id="467"/>
            <p14:sldId id="298"/>
            <p14:sldId id="299"/>
            <p14:sldId id="300"/>
            <p14:sldId id="265"/>
            <p14:sldId id="266"/>
            <p14:sldId id="267"/>
            <p14:sldId id="268"/>
            <p14:sldId id="282"/>
            <p14:sldId id="269"/>
            <p14:sldId id="270"/>
            <p14:sldId id="271"/>
            <p14:sldId id="272"/>
            <p14:sldId id="273"/>
            <p14:sldId id="3689"/>
            <p14:sldId id="274"/>
            <p14:sldId id="3690"/>
            <p14:sldId id="275"/>
            <p14:sldId id="276"/>
            <p14:sldId id="285"/>
            <p14:sldId id="277"/>
            <p14:sldId id="279"/>
            <p14:sldId id="280"/>
            <p14:sldId id="1266"/>
            <p14:sldId id="281"/>
            <p14:sldId id="283"/>
            <p14:sldId id="286"/>
            <p14:sldId id="345"/>
            <p14:sldId id="337"/>
            <p14:sldId id="338"/>
            <p14:sldId id="302"/>
            <p14:sldId id="1231"/>
            <p14:sldId id="303"/>
          </p14:sldIdLst>
        </p14:section>
        <p14:section name="Sermon" id="{7A0B9503-3C4A-6640-B706-B46064BE4EB5}">
          <p14:sldIdLst>
            <p14:sldId id="1209"/>
            <p14:sldId id="1212"/>
            <p14:sldId id="412"/>
            <p14:sldId id="1210"/>
            <p14:sldId id="1211"/>
            <p14:sldId id="1179"/>
            <p14:sldId id="3691"/>
            <p14:sldId id="1141"/>
            <p14:sldId id="1187"/>
            <p14:sldId id="1196"/>
            <p14:sldId id="1197"/>
            <p14:sldId id="1195"/>
            <p14:sldId id="1198"/>
            <p14:sldId id="433"/>
            <p14:sldId id="443"/>
            <p14:sldId id="434"/>
            <p14:sldId id="615"/>
            <p14:sldId id="354"/>
            <p14:sldId id="1204"/>
            <p14:sldId id="1203"/>
            <p14:sldId id="1200"/>
            <p14:sldId id="1238"/>
            <p14:sldId id="335"/>
            <p14:sldId id="3673"/>
            <p14:sldId id="3674"/>
            <p14:sldId id="1250"/>
            <p14:sldId id="1251"/>
            <p14:sldId id="1252"/>
            <p14:sldId id="1253"/>
            <p14:sldId id="1254"/>
            <p14:sldId id="1201"/>
            <p14:sldId id="1232"/>
            <p14:sldId id="1205"/>
            <p14:sldId id="1194"/>
          </p14:sldIdLst>
        </p14:section>
        <p14:section name="Chapters" id="{628F1A05-563A-F541-9240-11603715A18B}">
          <p14:sldIdLst>
            <p14:sldId id="504"/>
            <p14:sldId id="256"/>
            <p14:sldId id="257"/>
            <p14:sldId id="258"/>
            <p14:sldId id="305"/>
            <p14:sldId id="306"/>
            <p14:sldId id="307"/>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343"/>
            <p14:sldId id="348"/>
            <p14:sldId id="344"/>
            <p14:sldId id="1242"/>
            <p14:sldId id="3677"/>
            <p14:sldId id="365"/>
            <p14:sldId id="367"/>
            <p14:sldId id="368"/>
            <p14:sldId id="369"/>
            <p14:sldId id="1255"/>
            <p14:sldId id="1259"/>
            <p14:sldId id="1260"/>
            <p14:sldId id="1262"/>
            <p14:sldId id="3675"/>
            <p14:sldId id="264"/>
            <p14:sldId id="3649"/>
            <p14:sldId id="3650"/>
            <p14:sldId id="309"/>
            <p14:sldId id="1236"/>
            <p14:sldId id="310"/>
            <p14:sldId id="353"/>
            <p14:sldId id="356"/>
            <p14:sldId id="1263"/>
            <p14:sldId id="361"/>
            <p14:sldId id="357"/>
            <p14:sldId id="358"/>
            <p14:sldId id="359"/>
            <p14:sldId id="360"/>
            <p14:sldId id="362"/>
            <p14:sldId id="278"/>
            <p14:sldId id="1213"/>
            <p14:sldId id="1216"/>
            <p14:sldId id="1233"/>
            <p14:sldId id="505"/>
            <p14:sldId id="3651"/>
            <p14:sldId id="3652"/>
            <p14:sldId id="3653"/>
            <p14:sldId id="3654"/>
            <p14:sldId id="465"/>
            <p14:sldId id="311"/>
            <p14:sldId id="312"/>
            <p14:sldId id="562"/>
            <p14:sldId id="375"/>
            <p14:sldId id="313"/>
            <p14:sldId id="388"/>
            <p14:sldId id="381"/>
            <p14:sldId id="382"/>
            <p14:sldId id="387"/>
            <p14:sldId id="314"/>
            <p14:sldId id="3655"/>
            <p14:sldId id="389"/>
            <p14:sldId id="398"/>
            <p14:sldId id="380"/>
            <p14:sldId id="401"/>
            <p14:sldId id="376"/>
            <p14:sldId id="403"/>
            <p14:sldId id="378"/>
            <p14:sldId id="379"/>
            <p14:sldId id="3656"/>
            <p14:sldId id="470"/>
            <p14:sldId id="471"/>
            <p14:sldId id="472"/>
            <p14:sldId id="473"/>
            <p14:sldId id="474"/>
            <p14:sldId id="475"/>
            <p14:sldId id="476"/>
            <p14:sldId id="477"/>
            <p14:sldId id="478"/>
            <p14:sldId id="402"/>
            <p14:sldId id="3657"/>
            <p14:sldId id="3658"/>
            <p14:sldId id="3659"/>
            <p14:sldId id="3660"/>
            <p14:sldId id="3661"/>
            <p14:sldId id="3662"/>
            <p14:sldId id="308"/>
            <p14:sldId id="3663"/>
            <p14:sldId id="304"/>
            <p14:sldId id="3664"/>
            <p14:sldId id="399"/>
            <p14:sldId id="1217"/>
            <p14:sldId id="1221"/>
            <p14:sldId id="1234"/>
            <p14:sldId id="506"/>
            <p14:sldId id="464"/>
            <p14:sldId id="3665"/>
            <p14:sldId id="3666"/>
            <p14:sldId id="3667"/>
            <p14:sldId id="3668"/>
            <p14:sldId id="315"/>
            <p14:sldId id="316"/>
            <p14:sldId id="565"/>
            <p14:sldId id="566"/>
            <p14:sldId id="567"/>
            <p14:sldId id="568"/>
            <p14:sldId id="317"/>
            <p14:sldId id="498"/>
            <p14:sldId id="1264"/>
            <p14:sldId id="3669"/>
            <p14:sldId id="3670"/>
            <p14:sldId id="3671"/>
            <p14:sldId id="3672"/>
            <p14:sldId id="500"/>
            <p14:sldId id="501"/>
            <p14:sldId id="502"/>
            <p14:sldId id="318"/>
            <p14:sldId id="455"/>
            <p14:sldId id="3676"/>
            <p14:sldId id="563"/>
          </p14:sldIdLst>
        </p14:section>
        <p14:section name="Conclusion" id="{E8F96801-1B1C-1A40-A887-6D6691120487}">
          <p14:sldIdLst>
            <p14:sldId id="1206"/>
            <p14:sldId id="431"/>
            <p14:sldId id="1207"/>
            <p14:sldId id="1237"/>
            <p14:sldId id="1208"/>
            <p14:sldId id="432"/>
            <p14:sldId id="1241"/>
            <p14:sldId id="1192"/>
            <p14:sldId id="1190"/>
            <p14:sldId id="1191"/>
          </p14:sldIdLst>
        </p14:section>
        <p14:section name="Supplements" id="{35E5C80B-A5B2-E440-AD58-43EB8CBA3DF9}">
          <p14:sldIdLst>
            <p14:sldId id="320"/>
            <p14:sldId id="321"/>
            <p14:sldId id="322"/>
            <p14:sldId id="323"/>
            <p14:sldId id="324"/>
            <p14:sldId id="325"/>
            <p14:sldId id="326"/>
            <p14:sldId id="327"/>
            <p14:sldId id="3678"/>
            <p14:sldId id="444"/>
            <p14:sldId id="445"/>
            <p14:sldId id="3679"/>
            <p14:sldId id="3680"/>
            <p14:sldId id="3681"/>
            <p14:sldId id="3682"/>
            <p14:sldId id="3683"/>
            <p14:sldId id="3684"/>
            <p14:sldId id="3685"/>
            <p14:sldId id="3686"/>
            <p14:sldId id="454"/>
            <p14:sldId id="3687"/>
            <p14:sldId id="456"/>
            <p14:sldId id="457"/>
            <p14:sldId id="458"/>
            <p14:sldId id="459"/>
            <p14:sldId id="460"/>
            <p14:sldId id="461"/>
            <p14:sldId id="462"/>
            <p14:sldId id="329"/>
            <p14:sldId id="328"/>
            <p14:sldId id="346"/>
            <p14:sldId id="1239"/>
            <p14:sldId id="339"/>
            <p14:sldId id="468"/>
            <p14:sldId id="503"/>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6102"/>
    <a:srgbClr val="133704"/>
    <a:srgbClr val="1B932A"/>
    <a:srgbClr val="567B42"/>
    <a:srgbClr val="62A100"/>
    <a:srgbClr val="DF0025"/>
    <a:srgbClr val="F0FFFB"/>
    <a:srgbClr val="3E3D76"/>
    <a:srgbClr val="FF00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4"/>
    <p:restoredTop sz="82590"/>
  </p:normalViewPr>
  <p:slideViewPr>
    <p:cSldViewPr>
      <p:cViewPr varScale="1">
        <p:scale>
          <a:sx n="92" d="100"/>
          <a:sy n="92" d="100"/>
        </p:scale>
        <p:origin x="176" y="960"/>
      </p:cViewPr>
      <p:guideLst>
        <p:guide orient="horz" pos="2688"/>
        <p:guide pos="2880"/>
      </p:guideLst>
    </p:cSldViewPr>
  </p:slideViewPr>
  <p:outlineViewPr>
    <p:cViewPr>
      <p:scale>
        <a:sx n="33" d="100"/>
        <a:sy n="33" d="100"/>
      </p:scale>
      <p:origin x="0" y="3369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99" Type="http://schemas.openxmlformats.org/officeDocument/2006/relationships/slide" Target="slides/slide260.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324" Type="http://schemas.openxmlformats.org/officeDocument/2006/relationships/slide" Target="slides/slide285.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335" Type="http://schemas.openxmlformats.org/officeDocument/2006/relationships/slide" Target="slides/slide296.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slide" Target="slides/slide240.xml"/><Relationship Id="rId43" Type="http://schemas.openxmlformats.org/officeDocument/2006/relationships/slide" Target="slides/slide4.xml"/><Relationship Id="rId139" Type="http://schemas.openxmlformats.org/officeDocument/2006/relationships/slide" Target="slides/slide100.xml"/><Relationship Id="rId290" Type="http://schemas.openxmlformats.org/officeDocument/2006/relationships/slide" Target="slides/slide251.xml"/><Relationship Id="rId304" Type="http://schemas.openxmlformats.org/officeDocument/2006/relationships/slide" Target="slides/slide265.xml"/><Relationship Id="rId346" Type="http://schemas.openxmlformats.org/officeDocument/2006/relationships/slide" Target="slides/slide307.xml"/><Relationship Id="rId85" Type="http://schemas.openxmlformats.org/officeDocument/2006/relationships/slide" Target="slides/slide46.xml"/><Relationship Id="rId150" Type="http://schemas.openxmlformats.org/officeDocument/2006/relationships/slide" Target="slides/slide111.xml"/><Relationship Id="rId192" Type="http://schemas.openxmlformats.org/officeDocument/2006/relationships/slide" Target="slides/slide153.xml"/><Relationship Id="rId206" Type="http://schemas.openxmlformats.org/officeDocument/2006/relationships/slide" Target="slides/slide167.xml"/><Relationship Id="rId248" Type="http://schemas.openxmlformats.org/officeDocument/2006/relationships/slide" Target="slides/slide209.xml"/><Relationship Id="rId12" Type="http://schemas.openxmlformats.org/officeDocument/2006/relationships/slideMaster" Target="slideMasters/slideMaster12.xml"/><Relationship Id="rId108" Type="http://schemas.openxmlformats.org/officeDocument/2006/relationships/slide" Target="slides/slide69.xml"/><Relationship Id="rId315" Type="http://schemas.openxmlformats.org/officeDocument/2006/relationships/slide" Target="slides/slide276.xml"/><Relationship Id="rId357" Type="http://schemas.openxmlformats.org/officeDocument/2006/relationships/tableStyles" Target="tableStyles.xml"/><Relationship Id="rId54" Type="http://schemas.openxmlformats.org/officeDocument/2006/relationships/slide" Target="slides/slide15.xml"/><Relationship Id="rId96" Type="http://schemas.openxmlformats.org/officeDocument/2006/relationships/slide" Target="slides/slide57.xml"/><Relationship Id="rId161" Type="http://schemas.openxmlformats.org/officeDocument/2006/relationships/slide" Target="slides/slide122.xml"/><Relationship Id="rId217" Type="http://schemas.openxmlformats.org/officeDocument/2006/relationships/slide" Target="slides/slide178.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326" Type="http://schemas.openxmlformats.org/officeDocument/2006/relationships/slide" Target="slides/slide287.xml"/><Relationship Id="rId65" Type="http://schemas.openxmlformats.org/officeDocument/2006/relationships/slide" Target="slides/slide26.xml"/><Relationship Id="rId130" Type="http://schemas.openxmlformats.org/officeDocument/2006/relationships/slide" Target="slides/slide91.xml"/><Relationship Id="rId172" Type="http://schemas.openxmlformats.org/officeDocument/2006/relationships/slide" Target="slides/slide133.xml"/><Relationship Id="rId228" Type="http://schemas.openxmlformats.org/officeDocument/2006/relationships/slide" Target="slides/slide189.xml"/><Relationship Id="rId281" Type="http://schemas.openxmlformats.org/officeDocument/2006/relationships/slide" Target="slides/slide242.xml"/><Relationship Id="rId337" Type="http://schemas.openxmlformats.org/officeDocument/2006/relationships/slide" Target="slides/slide298.xml"/><Relationship Id="rId34" Type="http://schemas.openxmlformats.org/officeDocument/2006/relationships/slideMaster" Target="slideMasters/slideMaster34.xml"/><Relationship Id="rId76" Type="http://schemas.openxmlformats.org/officeDocument/2006/relationships/slide" Target="slides/slide37.xml"/><Relationship Id="rId141" Type="http://schemas.openxmlformats.org/officeDocument/2006/relationships/slide" Target="slides/slide102.xml"/><Relationship Id="rId7" Type="http://schemas.openxmlformats.org/officeDocument/2006/relationships/slideMaster" Target="slideMasters/slideMaster7.xml"/><Relationship Id="rId183" Type="http://schemas.openxmlformats.org/officeDocument/2006/relationships/slide" Target="slides/slide144.xml"/><Relationship Id="rId239" Type="http://schemas.openxmlformats.org/officeDocument/2006/relationships/slide" Target="slides/slide200.xml"/><Relationship Id="rId250" Type="http://schemas.openxmlformats.org/officeDocument/2006/relationships/slide" Target="slides/slide211.xml"/><Relationship Id="rId292" Type="http://schemas.openxmlformats.org/officeDocument/2006/relationships/slide" Target="slides/slide253.xml"/><Relationship Id="rId306" Type="http://schemas.openxmlformats.org/officeDocument/2006/relationships/slide" Target="slides/slide267.xml"/><Relationship Id="rId45" Type="http://schemas.openxmlformats.org/officeDocument/2006/relationships/slide" Target="slides/slide6.xml"/><Relationship Id="rId87" Type="http://schemas.openxmlformats.org/officeDocument/2006/relationships/slide" Target="slides/slide48.xml"/><Relationship Id="rId110" Type="http://schemas.openxmlformats.org/officeDocument/2006/relationships/slide" Target="slides/slide71.xml"/><Relationship Id="rId348" Type="http://schemas.openxmlformats.org/officeDocument/2006/relationships/slide" Target="slides/slide309.xml"/><Relationship Id="rId152" Type="http://schemas.openxmlformats.org/officeDocument/2006/relationships/slide" Target="slides/slide113.xml"/><Relationship Id="rId194" Type="http://schemas.openxmlformats.org/officeDocument/2006/relationships/slide" Target="slides/slide155.xml"/><Relationship Id="rId208" Type="http://schemas.openxmlformats.org/officeDocument/2006/relationships/slide" Target="slides/slide169.xml"/><Relationship Id="rId261" Type="http://schemas.openxmlformats.org/officeDocument/2006/relationships/slide" Target="slides/slide222.xml"/><Relationship Id="rId14" Type="http://schemas.openxmlformats.org/officeDocument/2006/relationships/slideMaster" Target="slideMasters/slideMaster14.xml"/><Relationship Id="rId56" Type="http://schemas.openxmlformats.org/officeDocument/2006/relationships/slide" Target="slides/slide17.xml"/><Relationship Id="rId317" Type="http://schemas.openxmlformats.org/officeDocument/2006/relationships/slide" Target="slides/slide278.xml"/><Relationship Id="rId98" Type="http://schemas.openxmlformats.org/officeDocument/2006/relationships/slide" Target="slides/slide59.xml"/><Relationship Id="rId121" Type="http://schemas.openxmlformats.org/officeDocument/2006/relationships/slide" Target="slides/slide82.xml"/><Relationship Id="rId163" Type="http://schemas.openxmlformats.org/officeDocument/2006/relationships/slide" Target="slides/slide124.xml"/><Relationship Id="rId219" Type="http://schemas.openxmlformats.org/officeDocument/2006/relationships/slide" Target="slides/slide180.xml"/><Relationship Id="rId230" Type="http://schemas.openxmlformats.org/officeDocument/2006/relationships/slide" Target="slides/slide191.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72" Type="http://schemas.openxmlformats.org/officeDocument/2006/relationships/slide" Target="slides/slide233.xml"/><Relationship Id="rId293" Type="http://schemas.openxmlformats.org/officeDocument/2006/relationships/slide" Target="slides/slide254.xml"/><Relationship Id="rId307" Type="http://schemas.openxmlformats.org/officeDocument/2006/relationships/slide" Target="slides/slide268.xml"/><Relationship Id="rId328" Type="http://schemas.openxmlformats.org/officeDocument/2006/relationships/slide" Target="slides/slide289.xml"/><Relationship Id="rId349" Type="http://schemas.openxmlformats.org/officeDocument/2006/relationships/slide" Target="slides/slide310.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283" Type="http://schemas.openxmlformats.org/officeDocument/2006/relationships/slide" Target="slides/slide244.xml"/><Relationship Id="rId318" Type="http://schemas.openxmlformats.org/officeDocument/2006/relationships/slide" Target="slides/slide279.xml"/><Relationship Id="rId339" Type="http://schemas.openxmlformats.org/officeDocument/2006/relationships/slide" Target="slides/slide300.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350" Type="http://schemas.openxmlformats.org/officeDocument/2006/relationships/slide" Target="slides/slide311.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294" Type="http://schemas.openxmlformats.org/officeDocument/2006/relationships/slide" Target="slides/slide255.xml"/><Relationship Id="rId308" Type="http://schemas.openxmlformats.org/officeDocument/2006/relationships/slide" Target="slides/slide269.xml"/><Relationship Id="rId329" Type="http://schemas.openxmlformats.org/officeDocument/2006/relationships/slide" Target="slides/slide290.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340" Type="http://schemas.openxmlformats.org/officeDocument/2006/relationships/slide" Target="slides/slide301.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284" Type="http://schemas.openxmlformats.org/officeDocument/2006/relationships/slide" Target="slides/slide245.xml"/><Relationship Id="rId319" Type="http://schemas.openxmlformats.org/officeDocument/2006/relationships/slide" Target="slides/slide280.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330" Type="http://schemas.openxmlformats.org/officeDocument/2006/relationships/slide" Target="slides/slide291.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351" Type="http://schemas.openxmlformats.org/officeDocument/2006/relationships/slide" Target="slides/slide312.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95" Type="http://schemas.openxmlformats.org/officeDocument/2006/relationships/slide" Target="slides/slide256.xml"/><Relationship Id="rId309" Type="http://schemas.openxmlformats.org/officeDocument/2006/relationships/slide" Target="slides/slide270.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320" Type="http://schemas.openxmlformats.org/officeDocument/2006/relationships/slide" Target="slides/slide281.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341" Type="http://schemas.openxmlformats.org/officeDocument/2006/relationships/slide" Target="slides/slide302.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285" Type="http://schemas.openxmlformats.org/officeDocument/2006/relationships/slide" Target="slides/slide2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310" Type="http://schemas.openxmlformats.org/officeDocument/2006/relationships/slide" Target="slides/slide271.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331" Type="http://schemas.openxmlformats.org/officeDocument/2006/relationships/slide" Target="slides/slide292.xml"/><Relationship Id="rId352" Type="http://schemas.openxmlformats.org/officeDocument/2006/relationships/slide" Target="slides/slide313.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296" Type="http://schemas.openxmlformats.org/officeDocument/2006/relationships/slide" Target="slides/slide257.xml"/><Relationship Id="rId300" Type="http://schemas.openxmlformats.org/officeDocument/2006/relationships/slide" Target="slides/slide261.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321" Type="http://schemas.openxmlformats.org/officeDocument/2006/relationships/slide" Target="slides/slide282.xml"/><Relationship Id="rId342" Type="http://schemas.openxmlformats.org/officeDocument/2006/relationships/slide" Target="slides/slide303.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286" Type="http://schemas.openxmlformats.org/officeDocument/2006/relationships/slide" Target="slides/slide247.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311" Type="http://schemas.openxmlformats.org/officeDocument/2006/relationships/slide" Target="slides/slide272.xml"/><Relationship Id="rId332" Type="http://schemas.openxmlformats.org/officeDocument/2006/relationships/slide" Target="slides/slide293.xml"/><Relationship Id="rId353" Type="http://schemas.openxmlformats.org/officeDocument/2006/relationships/notesMaster" Target="notesMasters/notesMaster1.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297" Type="http://schemas.openxmlformats.org/officeDocument/2006/relationships/slide" Target="slides/slide258.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301" Type="http://schemas.openxmlformats.org/officeDocument/2006/relationships/slide" Target="slides/slide262.xml"/><Relationship Id="rId322" Type="http://schemas.openxmlformats.org/officeDocument/2006/relationships/slide" Target="slides/slide283.xml"/><Relationship Id="rId343" Type="http://schemas.openxmlformats.org/officeDocument/2006/relationships/slide" Target="slides/slide304.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287" Type="http://schemas.openxmlformats.org/officeDocument/2006/relationships/slide" Target="slides/slide248.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312" Type="http://schemas.openxmlformats.org/officeDocument/2006/relationships/slide" Target="slides/slide273.xml"/><Relationship Id="rId333" Type="http://schemas.openxmlformats.org/officeDocument/2006/relationships/slide" Target="slides/slide294.xml"/><Relationship Id="rId354" Type="http://schemas.openxmlformats.org/officeDocument/2006/relationships/presProps" Target="presProps.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298" Type="http://schemas.openxmlformats.org/officeDocument/2006/relationships/slide" Target="slides/slide259.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302" Type="http://schemas.openxmlformats.org/officeDocument/2006/relationships/slide" Target="slides/slide263.xml"/><Relationship Id="rId323" Type="http://schemas.openxmlformats.org/officeDocument/2006/relationships/slide" Target="slides/slide284.xml"/><Relationship Id="rId344" Type="http://schemas.openxmlformats.org/officeDocument/2006/relationships/slide" Target="slides/slide305.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288" Type="http://schemas.openxmlformats.org/officeDocument/2006/relationships/slide" Target="slides/slide249.xml"/><Relationship Id="rId106" Type="http://schemas.openxmlformats.org/officeDocument/2006/relationships/slide" Target="slides/slide67.xml"/><Relationship Id="rId127" Type="http://schemas.openxmlformats.org/officeDocument/2006/relationships/slide" Target="slides/slide88.xml"/><Relationship Id="rId313" Type="http://schemas.openxmlformats.org/officeDocument/2006/relationships/slide" Target="slides/slide2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334" Type="http://schemas.openxmlformats.org/officeDocument/2006/relationships/slide" Target="slides/slide295.xml"/><Relationship Id="rId355"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slide" Target="slides/slide239.xml"/><Relationship Id="rId303" Type="http://schemas.openxmlformats.org/officeDocument/2006/relationships/slide" Target="slides/slide264.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345" Type="http://schemas.openxmlformats.org/officeDocument/2006/relationships/slide" Target="slides/slide306.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289" Type="http://schemas.openxmlformats.org/officeDocument/2006/relationships/slide" Target="slides/slide250.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314" Type="http://schemas.openxmlformats.org/officeDocument/2006/relationships/slide" Target="slides/slide275.xml"/><Relationship Id="rId356" Type="http://schemas.openxmlformats.org/officeDocument/2006/relationships/theme" Target="theme/theme1.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 Id="rId22" Type="http://schemas.openxmlformats.org/officeDocument/2006/relationships/slideMaster" Target="slideMasters/slideMaster22.xml"/><Relationship Id="rId64" Type="http://schemas.openxmlformats.org/officeDocument/2006/relationships/slide" Target="slides/slide25.xml"/><Relationship Id="rId118" Type="http://schemas.openxmlformats.org/officeDocument/2006/relationships/slide" Target="slides/slide79.xml"/><Relationship Id="rId325" Type="http://schemas.openxmlformats.org/officeDocument/2006/relationships/slide" Target="slides/slide286.xml"/><Relationship Id="rId171" Type="http://schemas.openxmlformats.org/officeDocument/2006/relationships/slide" Target="slides/slide132.xml"/><Relationship Id="rId227" Type="http://schemas.openxmlformats.org/officeDocument/2006/relationships/slide" Target="slides/slide188.xml"/><Relationship Id="rId269" Type="http://schemas.openxmlformats.org/officeDocument/2006/relationships/slide" Target="slides/slide230.xml"/><Relationship Id="rId33" Type="http://schemas.openxmlformats.org/officeDocument/2006/relationships/slideMaster" Target="slideMasters/slideMaster33.xml"/><Relationship Id="rId129" Type="http://schemas.openxmlformats.org/officeDocument/2006/relationships/slide" Target="slides/slide90.xml"/><Relationship Id="rId280" Type="http://schemas.openxmlformats.org/officeDocument/2006/relationships/slide" Target="slides/slide241.xml"/><Relationship Id="rId336" Type="http://schemas.openxmlformats.org/officeDocument/2006/relationships/slide" Target="slides/slide297.xml"/><Relationship Id="rId75" Type="http://schemas.openxmlformats.org/officeDocument/2006/relationships/slide" Target="slides/slide36.xml"/><Relationship Id="rId140" Type="http://schemas.openxmlformats.org/officeDocument/2006/relationships/slide" Target="slides/slide101.xml"/><Relationship Id="rId182" Type="http://schemas.openxmlformats.org/officeDocument/2006/relationships/slide" Target="slides/slide143.xml"/><Relationship Id="rId6" Type="http://schemas.openxmlformats.org/officeDocument/2006/relationships/slideMaster" Target="slideMasters/slideMaster6.xml"/><Relationship Id="rId238" Type="http://schemas.openxmlformats.org/officeDocument/2006/relationships/slide" Target="slides/slide199.xml"/><Relationship Id="rId291" Type="http://schemas.openxmlformats.org/officeDocument/2006/relationships/slide" Target="slides/slide252.xml"/><Relationship Id="rId305" Type="http://schemas.openxmlformats.org/officeDocument/2006/relationships/slide" Target="slides/slide266.xml"/><Relationship Id="rId347" Type="http://schemas.openxmlformats.org/officeDocument/2006/relationships/slide" Target="slides/slide308.xml"/><Relationship Id="rId44" Type="http://schemas.openxmlformats.org/officeDocument/2006/relationships/slide" Target="slides/slide5.xml"/><Relationship Id="rId86" Type="http://schemas.openxmlformats.org/officeDocument/2006/relationships/slide" Target="slides/slide47.xml"/><Relationship Id="rId151" Type="http://schemas.openxmlformats.org/officeDocument/2006/relationships/slide" Target="slides/slide112.xml"/><Relationship Id="rId193" Type="http://schemas.openxmlformats.org/officeDocument/2006/relationships/slide" Target="slides/slide154.xml"/><Relationship Id="rId207" Type="http://schemas.openxmlformats.org/officeDocument/2006/relationships/slide" Target="slides/slide168.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316" Type="http://schemas.openxmlformats.org/officeDocument/2006/relationships/slide" Target="slides/slide277.xml"/><Relationship Id="rId55" Type="http://schemas.openxmlformats.org/officeDocument/2006/relationships/slide" Target="slides/slide16.xml"/><Relationship Id="rId97" Type="http://schemas.openxmlformats.org/officeDocument/2006/relationships/slide" Target="slides/slide58.xml"/><Relationship Id="rId120" Type="http://schemas.openxmlformats.org/officeDocument/2006/relationships/slide" Target="slides/slide81.xml"/><Relationship Id="rId162" Type="http://schemas.openxmlformats.org/officeDocument/2006/relationships/slide" Target="slides/slide123.xml"/><Relationship Id="rId218" Type="http://schemas.openxmlformats.org/officeDocument/2006/relationships/slide" Target="slides/slide179.xml"/><Relationship Id="rId271" Type="http://schemas.openxmlformats.org/officeDocument/2006/relationships/slide" Target="slides/slide232.xml"/><Relationship Id="rId24" Type="http://schemas.openxmlformats.org/officeDocument/2006/relationships/slideMaster" Target="slideMasters/slideMaster24.xml"/><Relationship Id="rId66" Type="http://schemas.openxmlformats.org/officeDocument/2006/relationships/slide" Target="slides/slide27.xml"/><Relationship Id="rId131" Type="http://schemas.openxmlformats.org/officeDocument/2006/relationships/slide" Target="slides/slide92.xml"/><Relationship Id="rId327" Type="http://schemas.openxmlformats.org/officeDocument/2006/relationships/slide" Target="slides/slide288.xml"/><Relationship Id="rId173" Type="http://schemas.openxmlformats.org/officeDocument/2006/relationships/slide" Target="slides/slide134.xml"/><Relationship Id="rId229" Type="http://schemas.openxmlformats.org/officeDocument/2006/relationships/slide" Target="slides/slide190.xml"/><Relationship Id="rId240" Type="http://schemas.openxmlformats.org/officeDocument/2006/relationships/slide" Target="slides/slide201.xml"/><Relationship Id="rId35" Type="http://schemas.openxmlformats.org/officeDocument/2006/relationships/slideMaster" Target="slideMasters/slideMaster35.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slide" Target="slides/slide243.xml"/><Relationship Id="rId338" Type="http://schemas.openxmlformats.org/officeDocument/2006/relationships/slide" Target="slides/slide299.xml"/><Relationship Id="rId8" Type="http://schemas.openxmlformats.org/officeDocument/2006/relationships/slideMaster" Target="slideMasters/slideMaster8.xml"/><Relationship Id="rId142" Type="http://schemas.openxmlformats.org/officeDocument/2006/relationships/slide" Target="slides/slide103.xml"/><Relationship Id="rId184" Type="http://schemas.openxmlformats.org/officeDocument/2006/relationships/slide" Target="slides/slide145.xml"/><Relationship Id="rId251" Type="http://schemas.openxmlformats.org/officeDocument/2006/relationships/slide" Target="slides/slide21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DA26D-1E63-4BDD-BF44-09E61C1A0804}" type="doc">
      <dgm:prSet loTypeId="urn:microsoft.com/office/officeart/2005/8/layout/vList2" loCatId="list" qsTypeId="urn:microsoft.com/office/officeart/2005/8/quickstyle/simple5" qsCatId="simple" csTypeId="urn:microsoft.com/office/officeart/2005/8/colors/accent0_3" csCatId="mainScheme"/>
      <dgm:spPr/>
      <dgm:t>
        <a:bodyPr/>
        <a:lstStyle/>
        <a:p>
          <a:endParaRPr lang="en-US"/>
        </a:p>
      </dgm:t>
    </dgm:pt>
    <dgm:pt modelId="{0B2120AC-47D1-405A-AAFB-5ABE97CBDEAC}">
      <dgm:prSet/>
      <dgm:spPr/>
      <dgm:t>
        <a:bodyPr/>
        <a:lstStyle/>
        <a:p>
          <a:r>
            <a:rPr lang="en-US" b="1" dirty="0"/>
            <a:t>Faith Alone</a:t>
          </a:r>
          <a:endParaRPr lang="en-US" dirty="0"/>
        </a:p>
      </dgm:t>
    </dgm:pt>
    <dgm:pt modelId="{7225817F-D25F-4DE1-8C81-BBC633CC60E1}" type="parTrans" cxnId="{65602302-8FEF-4EC0-AA52-119E7A1D8C7D}">
      <dgm:prSet/>
      <dgm:spPr/>
      <dgm:t>
        <a:bodyPr/>
        <a:lstStyle/>
        <a:p>
          <a:endParaRPr lang="en-US"/>
        </a:p>
      </dgm:t>
    </dgm:pt>
    <dgm:pt modelId="{3B915BB0-FF52-4E5B-BC1E-DD0D7CF0066B}" type="sibTrans" cxnId="{65602302-8FEF-4EC0-AA52-119E7A1D8C7D}">
      <dgm:prSet/>
      <dgm:spPr/>
      <dgm:t>
        <a:bodyPr/>
        <a:lstStyle/>
        <a:p>
          <a:endParaRPr lang="en-US"/>
        </a:p>
      </dgm:t>
    </dgm:pt>
    <dgm:pt modelId="{C0CD6696-29C3-4CEA-AC20-00151A17DA2E}">
      <dgm:prSet/>
      <dgm:spPr/>
      <dgm:t>
        <a:bodyPr/>
        <a:lstStyle/>
        <a:p>
          <a:r>
            <a:rPr lang="en-US" b="1"/>
            <a:t>Christ Alone</a:t>
          </a:r>
          <a:endParaRPr lang="en-US"/>
        </a:p>
      </dgm:t>
    </dgm:pt>
    <dgm:pt modelId="{4D8133CE-6C1B-492D-8B83-8AD80619B2CF}" type="parTrans" cxnId="{12A1CDB5-E23E-40AB-B6B3-2373092BE07D}">
      <dgm:prSet/>
      <dgm:spPr/>
      <dgm:t>
        <a:bodyPr/>
        <a:lstStyle/>
        <a:p>
          <a:endParaRPr lang="en-US"/>
        </a:p>
      </dgm:t>
    </dgm:pt>
    <dgm:pt modelId="{73505027-AC28-4DC9-AF6A-94449DFA4860}" type="sibTrans" cxnId="{12A1CDB5-E23E-40AB-B6B3-2373092BE07D}">
      <dgm:prSet/>
      <dgm:spPr/>
      <dgm:t>
        <a:bodyPr/>
        <a:lstStyle/>
        <a:p>
          <a:endParaRPr lang="en-US"/>
        </a:p>
      </dgm:t>
    </dgm:pt>
    <dgm:pt modelId="{F0FA0D86-78A5-4FC6-9B90-0F8DECB0F8F9}">
      <dgm:prSet/>
      <dgm:spPr/>
      <dgm:t>
        <a:bodyPr/>
        <a:lstStyle/>
        <a:p>
          <a:r>
            <a:rPr lang="en-US" b="1" dirty="0"/>
            <a:t>Scripture Alone</a:t>
          </a:r>
          <a:endParaRPr lang="en-US" dirty="0"/>
        </a:p>
      </dgm:t>
    </dgm:pt>
    <dgm:pt modelId="{EBE96311-8B00-4C37-B60E-3C80F1A38A7E}" type="parTrans" cxnId="{FF7EF8C2-2FE9-4DD8-A29C-30BAE17B5D62}">
      <dgm:prSet/>
      <dgm:spPr/>
      <dgm:t>
        <a:bodyPr/>
        <a:lstStyle/>
        <a:p>
          <a:endParaRPr lang="en-US"/>
        </a:p>
      </dgm:t>
    </dgm:pt>
    <dgm:pt modelId="{AD57F202-38D6-4677-ABBB-5E7AB3332ECB}" type="sibTrans" cxnId="{FF7EF8C2-2FE9-4DD8-A29C-30BAE17B5D62}">
      <dgm:prSet/>
      <dgm:spPr/>
      <dgm:t>
        <a:bodyPr/>
        <a:lstStyle/>
        <a:p>
          <a:endParaRPr lang="en-US"/>
        </a:p>
      </dgm:t>
    </dgm:pt>
    <dgm:pt modelId="{5BA26474-8924-4CC8-BF06-CA574916235B}">
      <dgm:prSet/>
      <dgm:spPr/>
      <dgm:t>
        <a:bodyPr/>
        <a:lstStyle/>
        <a:p>
          <a:r>
            <a:rPr lang="en-US" b="1"/>
            <a:t>God’s Glory Alone</a:t>
          </a:r>
          <a:endParaRPr lang="en-US"/>
        </a:p>
      </dgm:t>
    </dgm:pt>
    <dgm:pt modelId="{27B8B302-863F-4B39-959A-BD51BCCFD3C6}" type="parTrans" cxnId="{67044639-B55F-4431-8BE8-ED8E8C214D01}">
      <dgm:prSet/>
      <dgm:spPr/>
      <dgm:t>
        <a:bodyPr/>
        <a:lstStyle/>
        <a:p>
          <a:endParaRPr lang="en-US"/>
        </a:p>
      </dgm:t>
    </dgm:pt>
    <dgm:pt modelId="{C3955C81-0DEF-4A4C-977F-FFCBFF178120}" type="sibTrans" cxnId="{67044639-B55F-4431-8BE8-ED8E8C214D01}">
      <dgm:prSet/>
      <dgm:spPr/>
      <dgm:t>
        <a:bodyPr/>
        <a:lstStyle/>
        <a:p>
          <a:endParaRPr lang="en-US"/>
        </a:p>
      </dgm:t>
    </dgm:pt>
    <dgm:pt modelId="{E30F911B-2630-4F4F-9817-68CCD9023623}">
      <dgm:prSet/>
      <dgm:spPr/>
      <dgm:t>
        <a:bodyPr/>
        <a:lstStyle/>
        <a:p>
          <a:r>
            <a:rPr lang="en-US" b="1" dirty="0"/>
            <a:t>Grace Alone</a:t>
          </a:r>
          <a:endParaRPr lang="en-US" dirty="0"/>
        </a:p>
      </dgm:t>
    </dgm:pt>
    <dgm:pt modelId="{D405AF9A-7C95-474A-84EB-659CCD15C1DE}" type="sibTrans" cxnId="{5214853B-73D8-462E-94AC-EAFD65026F4E}">
      <dgm:prSet/>
      <dgm:spPr/>
      <dgm:t>
        <a:bodyPr/>
        <a:lstStyle/>
        <a:p>
          <a:endParaRPr lang="en-US"/>
        </a:p>
      </dgm:t>
    </dgm:pt>
    <dgm:pt modelId="{9CF097D9-9353-428B-AC91-BB1B2EC6425B}" type="parTrans" cxnId="{5214853B-73D8-462E-94AC-EAFD65026F4E}">
      <dgm:prSet/>
      <dgm:spPr/>
      <dgm:t>
        <a:bodyPr/>
        <a:lstStyle/>
        <a:p>
          <a:endParaRPr lang="en-US"/>
        </a:p>
      </dgm:t>
    </dgm:pt>
    <dgm:pt modelId="{4881EFA2-B13E-B643-B3D7-52277A95C4AC}" type="pres">
      <dgm:prSet presAssocID="{C0DDA26D-1E63-4BDD-BF44-09E61C1A0804}" presName="linear" presStyleCnt="0">
        <dgm:presLayoutVars>
          <dgm:animLvl val="lvl"/>
          <dgm:resizeHandles val="exact"/>
        </dgm:presLayoutVars>
      </dgm:prSet>
      <dgm:spPr/>
    </dgm:pt>
    <dgm:pt modelId="{487C52F4-2144-AE4D-A3A2-D99DD096BDE6}" type="pres">
      <dgm:prSet presAssocID="{E30F911B-2630-4F4F-9817-68CCD9023623}" presName="parentText" presStyleLbl="node1" presStyleIdx="0" presStyleCnt="5">
        <dgm:presLayoutVars>
          <dgm:chMax val="0"/>
          <dgm:bulletEnabled val="1"/>
        </dgm:presLayoutVars>
      </dgm:prSet>
      <dgm:spPr/>
    </dgm:pt>
    <dgm:pt modelId="{B049AE4D-CC28-3046-B85C-FA5F7F1E9180}" type="pres">
      <dgm:prSet presAssocID="{D405AF9A-7C95-474A-84EB-659CCD15C1DE}" presName="spacer" presStyleCnt="0"/>
      <dgm:spPr/>
    </dgm:pt>
    <dgm:pt modelId="{63C7D9A1-B615-1B4A-81F2-7819B21997AD}" type="pres">
      <dgm:prSet presAssocID="{0B2120AC-47D1-405A-AAFB-5ABE97CBDEAC}" presName="parentText" presStyleLbl="node1" presStyleIdx="1" presStyleCnt="5">
        <dgm:presLayoutVars>
          <dgm:chMax val="0"/>
          <dgm:bulletEnabled val="1"/>
        </dgm:presLayoutVars>
      </dgm:prSet>
      <dgm:spPr/>
    </dgm:pt>
    <dgm:pt modelId="{182881BF-D3C4-9944-801F-E22D125F3A1B}" type="pres">
      <dgm:prSet presAssocID="{3B915BB0-FF52-4E5B-BC1E-DD0D7CF0066B}" presName="spacer" presStyleCnt="0"/>
      <dgm:spPr/>
    </dgm:pt>
    <dgm:pt modelId="{DA8A89D7-33A4-3E4B-A942-0F45782DCFD1}" type="pres">
      <dgm:prSet presAssocID="{C0CD6696-29C3-4CEA-AC20-00151A17DA2E}" presName="parentText" presStyleLbl="node1" presStyleIdx="2" presStyleCnt="5">
        <dgm:presLayoutVars>
          <dgm:chMax val="0"/>
          <dgm:bulletEnabled val="1"/>
        </dgm:presLayoutVars>
      </dgm:prSet>
      <dgm:spPr/>
    </dgm:pt>
    <dgm:pt modelId="{5D0C5F55-84BC-DC4E-BD81-752072228496}" type="pres">
      <dgm:prSet presAssocID="{73505027-AC28-4DC9-AF6A-94449DFA4860}" presName="spacer" presStyleCnt="0"/>
      <dgm:spPr/>
    </dgm:pt>
    <dgm:pt modelId="{7BCD5FF1-905F-9443-A667-66B667E2FA09}" type="pres">
      <dgm:prSet presAssocID="{F0FA0D86-78A5-4FC6-9B90-0F8DECB0F8F9}" presName="parentText" presStyleLbl="node1" presStyleIdx="3" presStyleCnt="5">
        <dgm:presLayoutVars>
          <dgm:chMax val="0"/>
          <dgm:bulletEnabled val="1"/>
        </dgm:presLayoutVars>
      </dgm:prSet>
      <dgm:spPr/>
    </dgm:pt>
    <dgm:pt modelId="{F117CC5A-BD84-6844-B5E3-01631D1F6970}" type="pres">
      <dgm:prSet presAssocID="{AD57F202-38D6-4677-ABBB-5E7AB3332ECB}" presName="spacer" presStyleCnt="0"/>
      <dgm:spPr/>
    </dgm:pt>
    <dgm:pt modelId="{28164328-2D03-AC44-B734-A02BDA9464F8}" type="pres">
      <dgm:prSet presAssocID="{5BA26474-8924-4CC8-BF06-CA574916235B}" presName="parentText" presStyleLbl="node1" presStyleIdx="4" presStyleCnt="5">
        <dgm:presLayoutVars>
          <dgm:chMax val="0"/>
          <dgm:bulletEnabled val="1"/>
        </dgm:presLayoutVars>
      </dgm:prSet>
      <dgm:spPr/>
    </dgm:pt>
  </dgm:ptLst>
  <dgm:cxnLst>
    <dgm:cxn modelId="{65602302-8FEF-4EC0-AA52-119E7A1D8C7D}" srcId="{C0DDA26D-1E63-4BDD-BF44-09E61C1A0804}" destId="{0B2120AC-47D1-405A-AAFB-5ABE97CBDEAC}" srcOrd="1" destOrd="0" parTransId="{7225817F-D25F-4DE1-8C81-BBC633CC60E1}" sibTransId="{3B915BB0-FF52-4E5B-BC1E-DD0D7CF0066B}"/>
    <dgm:cxn modelId="{9B8DF510-D1F9-754D-A7F2-49B20CC0AF8D}" type="presOf" srcId="{F0FA0D86-78A5-4FC6-9B90-0F8DECB0F8F9}" destId="{7BCD5FF1-905F-9443-A667-66B667E2FA09}" srcOrd="0" destOrd="0" presId="urn:microsoft.com/office/officeart/2005/8/layout/vList2"/>
    <dgm:cxn modelId="{D980211D-8E96-F648-95F5-DEADDDE7F21E}" type="presOf" srcId="{E30F911B-2630-4F4F-9817-68CCD9023623}" destId="{487C52F4-2144-AE4D-A3A2-D99DD096BDE6}" srcOrd="0" destOrd="0" presId="urn:microsoft.com/office/officeart/2005/8/layout/vList2"/>
    <dgm:cxn modelId="{67044639-B55F-4431-8BE8-ED8E8C214D01}" srcId="{C0DDA26D-1E63-4BDD-BF44-09E61C1A0804}" destId="{5BA26474-8924-4CC8-BF06-CA574916235B}" srcOrd="4" destOrd="0" parTransId="{27B8B302-863F-4B39-959A-BD51BCCFD3C6}" sibTransId="{C3955C81-0DEF-4A4C-977F-FFCBFF178120}"/>
    <dgm:cxn modelId="{5214853B-73D8-462E-94AC-EAFD65026F4E}" srcId="{C0DDA26D-1E63-4BDD-BF44-09E61C1A0804}" destId="{E30F911B-2630-4F4F-9817-68CCD9023623}" srcOrd="0" destOrd="0" parTransId="{9CF097D9-9353-428B-AC91-BB1B2EC6425B}" sibTransId="{D405AF9A-7C95-474A-84EB-659CCD15C1DE}"/>
    <dgm:cxn modelId="{08D8855B-2992-BA42-A2DC-9ACB1CACF63D}" type="presOf" srcId="{5BA26474-8924-4CC8-BF06-CA574916235B}" destId="{28164328-2D03-AC44-B734-A02BDA9464F8}" srcOrd="0" destOrd="0" presId="urn:microsoft.com/office/officeart/2005/8/layout/vList2"/>
    <dgm:cxn modelId="{42C7549B-ED17-774A-A718-03CF5A55FC29}" type="presOf" srcId="{C0DDA26D-1E63-4BDD-BF44-09E61C1A0804}" destId="{4881EFA2-B13E-B643-B3D7-52277A95C4AC}" srcOrd="0" destOrd="0" presId="urn:microsoft.com/office/officeart/2005/8/layout/vList2"/>
    <dgm:cxn modelId="{4EB4E69D-4565-C247-A80F-09BAC4947B09}" type="presOf" srcId="{C0CD6696-29C3-4CEA-AC20-00151A17DA2E}" destId="{DA8A89D7-33A4-3E4B-A942-0F45782DCFD1}" srcOrd="0" destOrd="0" presId="urn:microsoft.com/office/officeart/2005/8/layout/vList2"/>
    <dgm:cxn modelId="{12A1CDB5-E23E-40AB-B6B3-2373092BE07D}" srcId="{C0DDA26D-1E63-4BDD-BF44-09E61C1A0804}" destId="{C0CD6696-29C3-4CEA-AC20-00151A17DA2E}" srcOrd="2" destOrd="0" parTransId="{4D8133CE-6C1B-492D-8B83-8AD80619B2CF}" sibTransId="{73505027-AC28-4DC9-AF6A-94449DFA4860}"/>
    <dgm:cxn modelId="{280EA7BB-197A-8E41-8CFF-8CE23CF56FBE}" type="presOf" srcId="{0B2120AC-47D1-405A-AAFB-5ABE97CBDEAC}" destId="{63C7D9A1-B615-1B4A-81F2-7819B21997AD}" srcOrd="0" destOrd="0" presId="urn:microsoft.com/office/officeart/2005/8/layout/vList2"/>
    <dgm:cxn modelId="{FF7EF8C2-2FE9-4DD8-A29C-30BAE17B5D62}" srcId="{C0DDA26D-1E63-4BDD-BF44-09E61C1A0804}" destId="{F0FA0D86-78A5-4FC6-9B90-0F8DECB0F8F9}" srcOrd="3" destOrd="0" parTransId="{EBE96311-8B00-4C37-B60E-3C80F1A38A7E}" sibTransId="{AD57F202-38D6-4677-ABBB-5E7AB3332ECB}"/>
    <dgm:cxn modelId="{42F0F621-235D-B74E-8D65-FC4EDDAA2CBB}" type="presParOf" srcId="{4881EFA2-B13E-B643-B3D7-52277A95C4AC}" destId="{487C52F4-2144-AE4D-A3A2-D99DD096BDE6}" srcOrd="0" destOrd="0" presId="urn:microsoft.com/office/officeart/2005/8/layout/vList2"/>
    <dgm:cxn modelId="{32E83A60-751A-A940-8F14-277B50A14563}" type="presParOf" srcId="{4881EFA2-B13E-B643-B3D7-52277A95C4AC}" destId="{B049AE4D-CC28-3046-B85C-FA5F7F1E9180}" srcOrd="1" destOrd="0" presId="urn:microsoft.com/office/officeart/2005/8/layout/vList2"/>
    <dgm:cxn modelId="{AC70CCC4-84C9-D845-9A6F-3EA884198553}" type="presParOf" srcId="{4881EFA2-B13E-B643-B3D7-52277A95C4AC}" destId="{63C7D9A1-B615-1B4A-81F2-7819B21997AD}" srcOrd="2" destOrd="0" presId="urn:microsoft.com/office/officeart/2005/8/layout/vList2"/>
    <dgm:cxn modelId="{F44E6D4C-154B-BC43-8C64-A3D2A4C4F2C8}" type="presParOf" srcId="{4881EFA2-B13E-B643-B3D7-52277A95C4AC}" destId="{182881BF-D3C4-9944-801F-E22D125F3A1B}" srcOrd="3" destOrd="0" presId="urn:microsoft.com/office/officeart/2005/8/layout/vList2"/>
    <dgm:cxn modelId="{4892B004-D8ED-B849-BBB4-FCEEDF3A7374}" type="presParOf" srcId="{4881EFA2-B13E-B643-B3D7-52277A95C4AC}" destId="{DA8A89D7-33A4-3E4B-A942-0F45782DCFD1}" srcOrd="4" destOrd="0" presId="urn:microsoft.com/office/officeart/2005/8/layout/vList2"/>
    <dgm:cxn modelId="{BE796B10-491C-8B48-817E-C8A4841C0D57}" type="presParOf" srcId="{4881EFA2-B13E-B643-B3D7-52277A95C4AC}" destId="{5D0C5F55-84BC-DC4E-BD81-752072228496}" srcOrd="5" destOrd="0" presId="urn:microsoft.com/office/officeart/2005/8/layout/vList2"/>
    <dgm:cxn modelId="{1DE2AF0B-0EB1-DB4C-BD31-D2480436E491}" type="presParOf" srcId="{4881EFA2-B13E-B643-B3D7-52277A95C4AC}" destId="{7BCD5FF1-905F-9443-A667-66B667E2FA09}" srcOrd="6" destOrd="0" presId="urn:microsoft.com/office/officeart/2005/8/layout/vList2"/>
    <dgm:cxn modelId="{84EA4C7B-70DE-A642-939C-8D7BC06F9AB9}" type="presParOf" srcId="{4881EFA2-B13E-B643-B3D7-52277A95C4AC}" destId="{F117CC5A-BD84-6844-B5E3-01631D1F6970}" srcOrd="7" destOrd="0" presId="urn:microsoft.com/office/officeart/2005/8/layout/vList2"/>
    <dgm:cxn modelId="{EF22C30F-0CAD-1F40-B4ED-BE9662CCC253}" type="presParOf" srcId="{4881EFA2-B13E-B643-B3D7-52277A95C4AC}" destId="{28164328-2D03-AC44-B734-A02BDA9464F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C52F4-2144-AE4D-A3A2-D99DD096BDE6}">
      <dsp:nvSpPr>
        <dsp:cNvPr id="0" name=""/>
        <dsp:cNvSpPr/>
      </dsp:nvSpPr>
      <dsp:spPr>
        <a:xfrm>
          <a:off x="0" y="18278"/>
          <a:ext cx="3326659" cy="64759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Grace Alone</a:t>
          </a:r>
          <a:endParaRPr lang="en-US" sz="2700" kern="1200" dirty="0"/>
        </a:p>
      </dsp:txBody>
      <dsp:txXfrm>
        <a:off x="31613" y="49891"/>
        <a:ext cx="3263433" cy="584369"/>
      </dsp:txXfrm>
    </dsp:sp>
    <dsp:sp modelId="{63C7D9A1-B615-1B4A-81F2-7819B21997AD}">
      <dsp:nvSpPr>
        <dsp:cNvPr id="0" name=""/>
        <dsp:cNvSpPr/>
      </dsp:nvSpPr>
      <dsp:spPr>
        <a:xfrm>
          <a:off x="0" y="743633"/>
          <a:ext cx="3326659" cy="64759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Faith Alone</a:t>
          </a:r>
          <a:endParaRPr lang="en-US" sz="2700" kern="1200" dirty="0"/>
        </a:p>
      </dsp:txBody>
      <dsp:txXfrm>
        <a:off x="31613" y="775246"/>
        <a:ext cx="3263433" cy="584369"/>
      </dsp:txXfrm>
    </dsp:sp>
    <dsp:sp modelId="{DA8A89D7-33A4-3E4B-A942-0F45782DCFD1}">
      <dsp:nvSpPr>
        <dsp:cNvPr id="0" name=""/>
        <dsp:cNvSpPr/>
      </dsp:nvSpPr>
      <dsp:spPr>
        <a:xfrm>
          <a:off x="0" y="1468988"/>
          <a:ext cx="3326659" cy="64759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Christ Alone</a:t>
          </a:r>
          <a:endParaRPr lang="en-US" sz="2700" kern="1200"/>
        </a:p>
      </dsp:txBody>
      <dsp:txXfrm>
        <a:off x="31613" y="1500601"/>
        <a:ext cx="3263433" cy="584369"/>
      </dsp:txXfrm>
    </dsp:sp>
    <dsp:sp modelId="{7BCD5FF1-905F-9443-A667-66B667E2FA09}">
      <dsp:nvSpPr>
        <dsp:cNvPr id="0" name=""/>
        <dsp:cNvSpPr/>
      </dsp:nvSpPr>
      <dsp:spPr>
        <a:xfrm>
          <a:off x="0" y="2194343"/>
          <a:ext cx="3326659" cy="64759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Scripture Alone</a:t>
          </a:r>
          <a:endParaRPr lang="en-US" sz="2700" kern="1200" dirty="0"/>
        </a:p>
      </dsp:txBody>
      <dsp:txXfrm>
        <a:off x="31613" y="2225956"/>
        <a:ext cx="3263433" cy="584369"/>
      </dsp:txXfrm>
    </dsp:sp>
    <dsp:sp modelId="{28164328-2D03-AC44-B734-A02BDA9464F8}">
      <dsp:nvSpPr>
        <dsp:cNvPr id="0" name=""/>
        <dsp:cNvSpPr/>
      </dsp:nvSpPr>
      <dsp:spPr>
        <a:xfrm>
          <a:off x="0" y="2919698"/>
          <a:ext cx="3326659" cy="64759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God’s Glory Alone</a:t>
          </a:r>
          <a:endParaRPr lang="en-US" sz="2700" kern="1200"/>
        </a:p>
      </dsp:txBody>
      <dsp:txXfrm>
        <a:off x="31613" y="2951311"/>
        <a:ext cx="3263433"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8" Type="http://schemas.openxmlformats.org/officeDocument/2006/relationships/hyperlink" Target="https://en.wikipedia.org/wiki/Inferno_(Brown_novel)" TargetMode="External"/><Relationship Id="rId13" Type="http://schemas.openxmlformats.org/officeDocument/2006/relationships/hyperlink" Target="https://en.wikipedia.org/wiki/Robert_Langdon_(film_series)" TargetMode="External"/><Relationship Id="rId3" Type="http://schemas.openxmlformats.org/officeDocument/2006/relationships/hyperlink" Target="https://en.wikipedia.org/wiki/Thriller_(genre)" TargetMode="External"/><Relationship Id="rId7" Type="http://schemas.openxmlformats.org/officeDocument/2006/relationships/hyperlink" Target="https://en.wikipedia.org/wiki/The_Lost_Symbol" TargetMode="External"/><Relationship Id="rId12" Type="http://schemas.openxmlformats.org/officeDocument/2006/relationships/hyperlink" Target="https://en.wikipedia.org/wiki/Conspiracy_theories" TargetMode="External"/><Relationship Id="rId2" Type="http://schemas.openxmlformats.org/officeDocument/2006/relationships/slide" Target="../slides/slide167.xml"/><Relationship Id="rId1" Type="http://schemas.openxmlformats.org/officeDocument/2006/relationships/notesMaster" Target="../notesMasters/notesMaster1.xml"/><Relationship Id="rId6" Type="http://schemas.openxmlformats.org/officeDocument/2006/relationships/hyperlink" Target="https://en.wikipedia.org/wiki/The_Da_Vinci_Code" TargetMode="External"/><Relationship Id="rId11" Type="http://schemas.openxmlformats.org/officeDocument/2006/relationships/hyperlink" Target="https://en.wikipedia.org/wiki/Cryptography" TargetMode="External"/><Relationship Id="rId5" Type="http://schemas.openxmlformats.org/officeDocument/2006/relationships/hyperlink" Target="https://en.wikipedia.org/wiki/Angels_%26_Demons" TargetMode="External"/><Relationship Id="rId10" Type="http://schemas.openxmlformats.org/officeDocument/2006/relationships/hyperlink" Target="https://en.wikipedia.org/wiki/Dan_Brown#cite_note-Themes-3" TargetMode="External"/><Relationship Id="rId4" Type="http://schemas.openxmlformats.org/officeDocument/2006/relationships/hyperlink" Target="https://en.wikipedia.org/wiki/Robert_Langdon_(book_series)" TargetMode="External"/><Relationship Id="rId9" Type="http://schemas.openxmlformats.org/officeDocument/2006/relationships/hyperlink" Target="https://en.wikipedia.org/wiki/Origin_(Dan_Brown_novel)"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6" Type="http://schemas.openxmlformats.org/officeDocument/2006/relationships/hyperlink" Target="https://en.wikipedia.org/wiki/Rob_Bell#cite_note-2" TargetMode="External"/><Relationship Id="rId117" Type="http://schemas.openxmlformats.org/officeDocument/2006/relationships/hyperlink" Target="https://en.wikipedia.org/wiki/Special:BookSources/0-310-26345-X" TargetMode="External"/><Relationship Id="rId21" Type="http://schemas.openxmlformats.org/officeDocument/2006/relationships/hyperlink" Target="https://en.wikipedia.org/wiki/Rob_Bell#References" TargetMode="External"/><Relationship Id="rId42" Type="http://schemas.openxmlformats.org/officeDocument/2006/relationships/hyperlink" Target="https://en.wikipedia.org/wiki/Rob_Bell#cite_note-6" TargetMode="External"/><Relationship Id="rId47" Type="http://schemas.openxmlformats.org/officeDocument/2006/relationships/hyperlink" Target="https://en.wikipedia.org/wiki/Rob_Bell#cite_note-myst-9" TargetMode="External"/><Relationship Id="rId63" Type="http://schemas.openxmlformats.org/officeDocument/2006/relationships/hyperlink" Target="https://en.wikipedia.org/wiki/Infectious_disease" TargetMode="External"/><Relationship Id="rId68" Type="http://schemas.openxmlformats.org/officeDocument/2006/relationships/hyperlink" Target="https://en.wikipedia.org/wiki/Justification_(theology)" TargetMode="External"/><Relationship Id="rId84" Type="http://schemas.openxmlformats.org/officeDocument/2006/relationships/hyperlink" Target="https://en.wikipedia.org/wiki/Rob_Bell#cite_note-28" TargetMode="External"/><Relationship Id="rId89" Type="http://schemas.openxmlformats.org/officeDocument/2006/relationships/hyperlink" Target="https://en.wikipedia.org/wiki/Rob_Bell#cite_note-31" TargetMode="External"/><Relationship Id="rId112" Type="http://schemas.openxmlformats.org/officeDocument/2006/relationships/hyperlink" Target="https://en.wikipedia.org/wiki/Rob_Bell#cite_note-45" TargetMode="External"/><Relationship Id="rId16" Type="http://schemas.openxmlformats.org/officeDocument/2006/relationships/hyperlink" Target="https://en.wikipedia.org/wiki/Rob_Bell#Mars_Hill_Bible_Church" TargetMode="External"/><Relationship Id="rId107" Type="http://schemas.openxmlformats.org/officeDocument/2006/relationships/hyperlink" Target="https://en.wikipedia.org/wiki/Rob_Bell#cite_note-40" TargetMode="External"/><Relationship Id="rId11" Type="http://schemas.openxmlformats.org/officeDocument/2006/relationships/hyperlink" Target="https://en.wikipedia.org/wiki/Short_film" TargetMode="External"/><Relationship Id="rId32" Type="http://schemas.openxmlformats.org/officeDocument/2006/relationships/hyperlink" Target="https://en.wikipedia.org/wiki/Talking_Heads" TargetMode="External"/><Relationship Id="rId37" Type="http://schemas.openxmlformats.org/officeDocument/2006/relationships/hyperlink" Target="https://en.wikipedia.org/wiki/M.Div." TargetMode="External"/><Relationship Id="rId53" Type="http://schemas.openxmlformats.org/officeDocument/2006/relationships/hyperlink" Target="https://en.wikipedia.org/wiki/Rob_Bell#cite_note-15" TargetMode="External"/><Relationship Id="rId58" Type="http://schemas.openxmlformats.org/officeDocument/2006/relationships/hyperlink" Target="https://en.wikipedia.org/wiki/Zondervan_Publishing" TargetMode="External"/><Relationship Id="rId74" Type="http://schemas.openxmlformats.org/officeDocument/2006/relationships/hyperlink" Target="https://en.wikipedia.org/wiki/Carlton_Cuse" TargetMode="External"/><Relationship Id="rId79" Type="http://schemas.openxmlformats.org/officeDocument/2006/relationships/hyperlink" Target="https://en.wikipedia.org/wiki/Rob_Bell#cite_note-25" TargetMode="External"/><Relationship Id="rId102" Type="http://schemas.openxmlformats.org/officeDocument/2006/relationships/hyperlink" Target="https://en.wikipedia.org/wiki/Eugene_Peterson" TargetMode="External"/><Relationship Id="rId123" Type="http://schemas.openxmlformats.org/officeDocument/2006/relationships/hyperlink" Target="https://en.wikipedia.org/wiki/Special:BookSources/978-0-06-204964-3" TargetMode="External"/><Relationship Id="rId5" Type="http://schemas.openxmlformats.org/officeDocument/2006/relationships/hyperlink" Target="https://en.wikipedia.org/wiki/Rob_Bell#mw-head" TargetMode="External"/><Relationship Id="rId90" Type="http://schemas.openxmlformats.org/officeDocument/2006/relationships/hyperlink" Target="https://en.wikipedia.org/wiki/Universal_reconciliation" TargetMode="External"/><Relationship Id="rId95" Type="http://schemas.openxmlformats.org/officeDocument/2006/relationships/hyperlink" Target="https://en.wikipedia.org/wiki/Rob_Bell#cite_note-32" TargetMode="External"/><Relationship Id="rId22" Type="http://schemas.openxmlformats.org/officeDocument/2006/relationships/hyperlink" Target="https://en.wikipedia.org/wiki/Rob_Bell#External_links" TargetMode="External"/><Relationship Id="rId27" Type="http://schemas.openxmlformats.org/officeDocument/2006/relationships/hyperlink" Target="https://en.wikipedia.org/wiki/Rob_Bell#cite_note-3" TargetMode="External"/><Relationship Id="rId43" Type="http://schemas.openxmlformats.org/officeDocument/2006/relationships/hyperlink" Target="https://en.wikipedia.org/wiki/Wyoming,_Michigan" TargetMode="External"/><Relationship Id="rId48" Type="http://schemas.openxmlformats.org/officeDocument/2006/relationships/hyperlink" Target="https://en.wikipedia.org/wiki/Rob_Bell#cite_note-10" TargetMode="External"/><Relationship Id="rId64" Type="http://schemas.openxmlformats.org/officeDocument/2006/relationships/hyperlink" Target="https://en.wikipedia.org/wiki/Safe_water" TargetMode="External"/><Relationship Id="rId69" Type="http://schemas.openxmlformats.org/officeDocument/2006/relationships/hyperlink" Target="https://en.wikipedia.org/wiki/Microfinance" TargetMode="External"/><Relationship Id="rId113" Type="http://schemas.openxmlformats.org/officeDocument/2006/relationships/hyperlink" Target="https://en.wikipedia.org/wiki/Rob_Bell#cite_note-46" TargetMode="External"/><Relationship Id="rId118" Type="http://schemas.openxmlformats.org/officeDocument/2006/relationships/hyperlink" Target="https://en.wikipedia.org/wiki/Special:BookSources/0-310-26346-8" TargetMode="External"/><Relationship Id="rId80" Type="http://schemas.openxmlformats.org/officeDocument/2006/relationships/hyperlink" Target="https://en.wikipedia.org/wiki/Rob_Bell#cite_note-26" TargetMode="External"/><Relationship Id="rId85" Type="http://schemas.openxmlformats.org/officeDocument/2006/relationships/hyperlink" Target="https://en.wikipedia.org/wiki/Evangelical" TargetMode="External"/><Relationship Id="rId12" Type="http://schemas.openxmlformats.org/officeDocument/2006/relationships/hyperlink" Target="https://en.wikipedia.org/wiki/NOOMA" TargetMode="External"/><Relationship Id="rId17" Type="http://schemas.openxmlformats.org/officeDocument/2006/relationships/hyperlink" Target="https://en.wikipedia.org/wiki/Rob_Bell#Other_projects" TargetMode="External"/><Relationship Id="rId33" Type="http://schemas.openxmlformats.org/officeDocument/2006/relationships/hyperlink" Target="https://en.wikipedia.org/wiki/Velvet_Elvis" TargetMode="External"/><Relationship Id="rId38" Type="http://schemas.openxmlformats.org/officeDocument/2006/relationships/hyperlink" Target="https://en.wikipedia.org/wiki/Fuller_Theological_Seminary" TargetMode="External"/><Relationship Id="rId59" Type="http://schemas.openxmlformats.org/officeDocument/2006/relationships/hyperlink" Target="https://en.wikipedia.org/wiki/Rob_Bell#cite_note-18" TargetMode="External"/><Relationship Id="rId103" Type="http://schemas.openxmlformats.org/officeDocument/2006/relationships/hyperlink" Target="https://en.wikipedia.org/wiki/Rob_Bell#cite_note-37" TargetMode="External"/><Relationship Id="rId108" Type="http://schemas.openxmlformats.org/officeDocument/2006/relationships/hyperlink" Target="https://en.wikipedia.org/wiki/Rob_Bell#cite_note-41" TargetMode="External"/><Relationship Id="rId124" Type="http://schemas.openxmlformats.org/officeDocument/2006/relationships/hyperlink" Target="https://en.wikipedia.org/wiki/Special:BookSources/978-0062049667" TargetMode="External"/><Relationship Id="rId54" Type="http://schemas.openxmlformats.org/officeDocument/2006/relationships/hyperlink" Target="https://en.wikipedia.org/wiki/Viper_Room" TargetMode="External"/><Relationship Id="rId70" Type="http://schemas.openxmlformats.org/officeDocument/2006/relationships/hyperlink" Target="https://en.wikipedia.org/wiki/Rob_Bell#cite_note-20" TargetMode="External"/><Relationship Id="rId75" Type="http://schemas.openxmlformats.org/officeDocument/2006/relationships/hyperlink" Target="https://en.wikipedia.org/wiki/Lost_(TV_series)" TargetMode="External"/><Relationship Id="rId91" Type="http://schemas.openxmlformats.org/officeDocument/2006/relationships/hyperlink" Target="https://en.wikipedia.org/wiki/Reformed_churches" TargetMode="External"/><Relationship Id="rId96" Type="http://schemas.openxmlformats.org/officeDocument/2006/relationships/hyperlink" Target="https://en.wikipedia.org/wiki/Rob_Bell#cite_note-33" TargetMode="External"/><Relationship Id="rId1" Type="http://schemas.openxmlformats.org/officeDocument/2006/relationships/notesMaster" Target="../notesMasters/notesMaster1.xml"/><Relationship Id="rId6" Type="http://schemas.openxmlformats.org/officeDocument/2006/relationships/hyperlink" Target="https://en.wikipedia.org/wiki/Rob_Bell#p-search" TargetMode="External"/><Relationship Id="rId23" Type="http://schemas.openxmlformats.org/officeDocument/2006/relationships/hyperlink" Target="https://en.wikipedia.org/wiki/Robert_Holmes_Bell" TargetMode="External"/><Relationship Id="rId28" Type="http://schemas.openxmlformats.org/officeDocument/2006/relationships/hyperlink" Target="https://en.wikipedia.org/wiki/Wheaton_College_(Illinois)" TargetMode="External"/><Relationship Id="rId49" Type="http://schemas.openxmlformats.org/officeDocument/2006/relationships/hyperlink" Target="https://en.wikipedia.org/wiki/Rob_Bell#cite_note-11" TargetMode="External"/><Relationship Id="rId114" Type="http://schemas.openxmlformats.org/officeDocument/2006/relationships/hyperlink" Target="https://en.wikipedia.org/wiki/Rob_Bell#cite_note-47" TargetMode="External"/><Relationship Id="rId119" Type="http://schemas.openxmlformats.org/officeDocument/2006/relationships/hyperlink" Target="https://en.wikipedia.org/wiki/Special:BookSources/0-310-28556-9" TargetMode="External"/><Relationship Id="rId44" Type="http://schemas.openxmlformats.org/officeDocument/2006/relationships/hyperlink" Target="https://en.wikipedia.org/wiki/Rob_Bell#cite_note-7" TargetMode="External"/><Relationship Id="rId60" Type="http://schemas.openxmlformats.org/officeDocument/2006/relationships/hyperlink" Target="https://en.wikipedia.org/wiki/Chicago" TargetMode="External"/><Relationship Id="rId65" Type="http://schemas.openxmlformats.org/officeDocument/2006/relationships/hyperlink" Target="https://en.wikipedia.org/wiki/Sanitation" TargetMode="External"/><Relationship Id="rId81" Type="http://schemas.openxmlformats.org/officeDocument/2006/relationships/hyperlink" Target="https://en.wikipedia.org/wiki/Rob_Bell#cite_note-27" TargetMode="External"/><Relationship Id="rId86" Type="http://schemas.openxmlformats.org/officeDocument/2006/relationships/hyperlink" Target="https://en.wikipedia.org/wiki/Time_(magazine)" TargetMode="External"/><Relationship Id="rId13" Type="http://schemas.openxmlformats.org/officeDocument/2006/relationships/hyperlink" Target="https://en.wikipedia.org/wiki/Rob_Bell#cite_note-1" TargetMode="External"/><Relationship Id="rId18" Type="http://schemas.openxmlformats.org/officeDocument/2006/relationships/hyperlink" Target="https://en.wikipedia.org/wiki/Rob_Bell#Television" TargetMode="External"/><Relationship Id="rId39" Type="http://schemas.openxmlformats.org/officeDocument/2006/relationships/hyperlink" Target="https://en.wikipedia.org/wiki/Eagle_Rock,_California" TargetMode="External"/><Relationship Id="rId109" Type="http://schemas.openxmlformats.org/officeDocument/2006/relationships/hyperlink" Target="https://en.wikipedia.org/wiki/Rob_Bell#cite_note-42" TargetMode="External"/><Relationship Id="rId34" Type="http://schemas.openxmlformats.org/officeDocument/2006/relationships/hyperlink" Target="https://en.wikipedia.org/wiki/Rob_Bell#cite_note-4" TargetMode="External"/><Relationship Id="rId50" Type="http://schemas.openxmlformats.org/officeDocument/2006/relationships/hyperlink" Target="https://en.wikipedia.org/wiki/Rob_Bell#cite_note-12" TargetMode="External"/><Relationship Id="rId55" Type="http://schemas.openxmlformats.org/officeDocument/2006/relationships/hyperlink" Target="https://en.wikipedia.org/wiki/Rob_Bell#cite_note-16" TargetMode="External"/><Relationship Id="rId76" Type="http://schemas.openxmlformats.org/officeDocument/2006/relationships/hyperlink" Target="https://en.wikipedia.org/wiki/Rob_Bell#cite_note-22" TargetMode="External"/><Relationship Id="rId97" Type="http://schemas.openxmlformats.org/officeDocument/2006/relationships/hyperlink" Target="https://en.wikipedia.org/wiki/Brian_McLaren" TargetMode="External"/><Relationship Id="rId104" Type="http://schemas.openxmlformats.org/officeDocument/2006/relationships/hyperlink" Target="https://en.wikipedia.org/wiki/Rob_Bell#cite_note-Dalrymple_2011-38" TargetMode="External"/><Relationship Id="rId120" Type="http://schemas.openxmlformats.org/officeDocument/2006/relationships/hyperlink" Target="https://en.wikipedia.org/wiki/Special:BookSources/0-310-29074-0" TargetMode="External"/><Relationship Id="rId125" Type="http://schemas.openxmlformats.org/officeDocument/2006/relationships/hyperlink" Target="https://en.wikipedia.org/wiki/Special:BookSources/978-0062194244" TargetMode="External"/><Relationship Id="rId7" Type="http://schemas.openxmlformats.org/officeDocument/2006/relationships/hyperlink" Target="https://en.wikipedia.org/wiki/Robert_Bell_(disambiguation)" TargetMode="External"/><Relationship Id="rId71" Type="http://schemas.openxmlformats.org/officeDocument/2006/relationships/hyperlink" Target="https://en.wikipedia.org/wiki/Oprah" TargetMode="External"/><Relationship Id="rId92" Type="http://schemas.openxmlformats.org/officeDocument/2006/relationships/hyperlink" Target="https://en.wikipedia.org/wiki/Albert_Mohler" TargetMode="External"/><Relationship Id="rId2" Type="http://schemas.openxmlformats.org/officeDocument/2006/relationships/slide" Target="../slides/slide170.xml"/><Relationship Id="rId29" Type="http://schemas.openxmlformats.org/officeDocument/2006/relationships/hyperlink" Target="https://en.wikipedia.org/wiki/Ian_Eskelin" TargetMode="External"/><Relationship Id="rId24" Type="http://schemas.openxmlformats.org/officeDocument/2006/relationships/hyperlink" Target="https://en.wikipedia.org/wiki/United_States_federal_court" TargetMode="External"/><Relationship Id="rId40" Type="http://schemas.openxmlformats.org/officeDocument/2006/relationships/hyperlink" Target="https://en.wikipedia.org/wiki/Big_Fil" TargetMode="External"/><Relationship Id="rId45" Type="http://schemas.openxmlformats.org/officeDocument/2006/relationships/hyperlink" Target="https://en.wikipedia.org/wiki/Wikipedia:Citing_sources#What_information_to_include" TargetMode="External"/><Relationship Id="rId66" Type="http://schemas.openxmlformats.org/officeDocument/2006/relationships/hyperlink" Target="https://en.wikipedia.org/wiki/Wikipedia:Citation_needed" TargetMode="External"/><Relationship Id="rId87" Type="http://schemas.openxmlformats.org/officeDocument/2006/relationships/hyperlink" Target="https://en.wikipedia.org/wiki/Rob_Bell#cite_note-29" TargetMode="External"/><Relationship Id="rId110" Type="http://schemas.openxmlformats.org/officeDocument/2006/relationships/hyperlink" Target="https://en.wikipedia.org/wiki/Rob_Bell#cite_note-43" TargetMode="External"/><Relationship Id="rId115" Type="http://schemas.openxmlformats.org/officeDocument/2006/relationships/hyperlink" Target="https://en.wikipedia.org/wiki/Rob_Bell#cite_note-mlive.com-48" TargetMode="External"/><Relationship Id="rId61" Type="http://schemas.openxmlformats.org/officeDocument/2006/relationships/hyperlink" Target="https://en.wikipedia.org/wiki/WaterAid" TargetMode="External"/><Relationship Id="rId82" Type="http://schemas.openxmlformats.org/officeDocument/2006/relationships/hyperlink" Target="https://en.wikipedia.org/wiki/Cathleen_Falsani" TargetMode="External"/><Relationship Id="rId19" Type="http://schemas.openxmlformats.org/officeDocument/2006/relationships/hyperlink" Target="https://en.wikipedia.org/wiki/Rob_Bell#Beliefs" TargetMode="External"/><Relationship Id="rId14" Type="http://schemas.openxmlformats.org/officeDocument/2006/relationships/hyperlink" Target="https://en.wikipedia.org/wiki/Rob_Bell#Biography" TargetMode="External"/><Relationship Id="rId30" Type="http://schemas.openxmlformats.org/officeDocument/2006/relationships/hyperlink" Target="https://en.wikipedia.org/wiki/All_Star_United" TargetMode="External"/><Relationship Id="rId35" Type="http://schemas.openxmlformats.org/officeDocument/2006/relationships/hyperlink" Target="https://en.wikipedia.org/wiki/Rob_Bell#cite_note-5" TargetMode="External"/><Relationship Id="rId56" Type="http://schemas.openxmlformats.org/officeDocument/2006/relationships/hyperlink" Target="https://en.wikipedia.org/wiki/Rob_Bell#cite_note-ROB_BELL-17" TargetMode="External"/><Relationship Id="rId77" Type="http://schemas.openxmlformats.org/officeDocument/2006/relationships/hyperlink" Target="https://en.wikipedia.org/wiki/Rob_Bell#cite_note-23" TargetMode="External"/><Relationship Id="rId100" Type="http://schemas.openxmlformats.org/officeDocument/2006/relationships/hyperlink" Target="https://en.wikipedia.org/wiki/Greg_Boyd_(theologian)" TargetMode="External"/><Relationship Id="rId105" Type="http://schemas.openxmlformats.org/officeDocument/2006/relationships/hyperlink" Target="https://en.wikipedia.org/wiki/Rob_Bell#cite_note-39" TargetMode="External"/><Relationship Id="rId126" Type="http://schemas.openxmlformats.org/officeDocument/2006/relationships/hyperlink" Target="https://en.wikipedia.org/wiki/Special:BookSources/978-0007591329" TargetMode="External"/><Relationship Id="rId8" Type="http://schemas.openxmlformats.org/officeDocument/2006/relationships/hyperlink" Target="https://en.wikipedia.org/wiki/Mars_Hill_Bible_Church" TargetMode="External"/><Relationship Id="rId51" Type="http://schemas.openxmlformats.org/officeDocument/2006/relationships/hyperlink" Target="https://en.wikipedia.org/wiki/Rob_Bell#cite_note-13" TargetMode="External"/><Relationship Id="rId72" Type="http://schemas.openxmlformats.org/officeDocument/2006/relationships/hyperlink" Target="https://en.wikipedia.org/wiki/Super_Soul_Sunday" TargetMode="External"/><Relationship Id="rId93" Type="http://schemas.openxmlformats.org/officeDocument/2006/relationships/hyperlink" Target="https://en.wikipedia.org/wiki/John_Piper_(theologian)" TargetMode="External"/><Relationship Id="rId98" Type="http://schemas.openxmlformats.org/officeDocument/2006/relationships/hyperlink" Target="https://en.wikipedia.org/wiki/Rob_Bell#cite_note-34" TargetMode="External"/><Relationship Id="rId121" Type="http://schemas.openxmlformats.org/officeDocument/2006/relationships/hyperlink" Target="https://en.wikipedia.org/wiki/Special:BookSources/0-310-27502-4" TargetMode="External"/><Relationship Id="rId3" Type="http://schemas.openxmlformats.org/officeDocument/2006/relationships/hyperlink" Target="https://en.wikipedia.org/wiki/Time_Magazine" TargetMode="External"/><Relationship Id="rId25" Type="http://schemas.openxmlformats.org/officeDocument/2006/relationships/hyperlink" Target="https://en.wikipedia.org/wiki/Ronald_Reagan" TargetMode="External"/><Relationship Id="rId46" Type="http://schemas.openxmlformats.org/officeDocument/2006/relationships/hyperlink" Target="https://en.wikipedia.org/wiki/Rob_Bell#cite_note-8" TargetMode="External"/><Relationship Id="rId67" Type="http://schemas.openxmlformats.org/officeDocument/2006/relationships/hyperlink" Target="https://en.wikipedia.org/wiki/Rob_Bell#cite_note-19" TargetMode="External"/><Relationship Id="rId116" Type="http://schemas.openxmlformats.org/officeDocument/2006/relationships/hyperlink" Target="https://en.wikipedia.org/wiki/International_Standard_Book_Number" TargetMode="External"/><Relationship Id="rId20" Type="http://schemas.openxmlformats.org/officeDocument/2006/relationships/hyperlink" Target="https://en.wikipedia.org/wiki/Rob_Bell#Publications" TargetMode="External"/><Relationship Id="rId41" Type="http://schemas.openxmlformats.org/officeDocument/2006/relationships/hyperlink" Target="https://en.wikipedia.org/wiki/Ed_Dobson" TargetMode="External"/><Relationship Id="rId62" Type="http://schemas.openxmlformats.org/officeDocument/2006/relationships/hyperlink" Target="https://en.wikipedia.org/wiki/Poverty" TargetMode="External"/><Relationship Id="rId83" Type="http://schemas.openxmlformats.org/officeDocument/2006/relationships/hyperlink" Target="https://en.wikipedia.org/wiki/Eco-warrior" TargetMode="External"/><Relationship Id="rId88" Type="http://schemas.openxmlformats.org/officeDocument/2006/relationships/hyperlink" Target="https://en.wikipedia.org/wiki/Rob_Bell#cite_note-30" TargetMode="External"/><Relationship Id="rId111" Type="http://schemas.openxmlformats.org/officeDocument/2006/relationships/hyperlink" Target="https://en.wikipedia.org/wiki/Rob_Bell#cite_note-44" TargetMode="External"/><Relationship Id="rId15" Type="http://schemas.openxmlformats.org/officeDocument/2006/relationships/hyperlink" Target="https://en.wikipedia.org/wiki/Rob_Bell#Education_and_ministry" TargetMode="External"/><Relationship Id="rId36" Type="http://schemas.openxmlformats.org/officeDocument/2006/relationships/hyperlink" Target="https://en.wikipedia.org/wiki/Pasadena,_California" TargetMode="External"/><Relationship Id="rId57" Type="http://schemas.openxmlformats.org/officeDocument/2006/relationships/hyperlink" Target="https://en.wikipedia.org/wiki/The_Album_Leaf" TargetMode="External"/><Relationship Id="rId106" Type="http://schemas.openxmlformats.org/officeDocument/2006/relationships/hyperlink" Target="https://en.wikipedia.org/wiki/Jon_Meacham" TargetMode="External"/><Relationship Id="rId127" Type="http://schemas.openxmlformats.org/officeDocument/2006/relationships/hyperlink" Target="https://en.wikipedia.org/wiki/Special:BookSources/978-0062194268" TargetMode="External"/><Relationship Id="rId10" Type="http://schemas.openxmlformats.org/officeDocument/2006/relationships/hyperlink" Target="https://en.wikipedia.org/wiki/New_York_Times" TargetMode="External"/><Relationship Id="rId31" Type="http://schemas.openxmlformats.org/officeDocument/2006/relationships/hyperlink" Target="https://en.wikipedia.org/wiki/R.E.M._(band)" TargetMode="External"/><Relationship Id="rId52" Type="http://schemas.openxmlformats.org/officeDocument/2006/relationships/hyperlink" Target="https://en.wikipedia.org/wiki/Rob_Bell#cite_note-14" TargetMode="External"/><Relationship Id="rId73" Type="http://schemas.openxmlformats.org/officeDocument/2006/relationships/hyperlink" Target="https://en.wikipedia.org/wiki/Rob_Bell#cite_note-21" TargetMode="External"/><Relationship Id="rId78" Type="http://schemas.openxmlformats.org/officeDocument/2006/relationships/hyperlink" Target="https://en.wikipedia.org/wiki/Rob_Bell#cite_note-24" TargetMode="External"/><Relationship Id="rId94" Type="http://schemas.openxmlformats.org/officeDocument/2006/relationships/hyperlink" Target="https://en.wikipedia.org/wiki/David_Platt_(pastor)" TargetMode="External"/><Relationship Id="rId99" Type="http://schemas.openxmlformats.org/officeDocument/2006/relationships/hyperlink" Target="https://en.wikipedia.org/wiki/Rob_Bell#cite_note-35" TargetMode="External"/><Relationship Id="rId101" Type="http://schemas.openxmlformats.org/officeDocument/2006/relationships/hyperlink" Target="https://en.wikipedia.org/wiki/Rob_Bell#cite_note-Boyd-36" TargetMode="External"/><Relationship Id="rId122" Type="http://schemas.openxmlformats.org/officeDocument/2006/relationships/hyperlink" Target="https://en.wikipedia.org/wiki/Special:BookSources/0-310-32704-0" TargetMode="External"/><Relationship Id="rId4" Type="http://schemas.openxmlformats.org/officeDocument/2006/relationships/hyperlink" Target="https://en.wikipedia.org/wiki/Time_100" TargetMode="External"/><Relationship Id="rId9" Type="http://schemas.openxmlformats.org/officeDocument/2006/relationships/hyperlink" Target="https://en.wikipedia.org/wiki/Grandville,_Michigan" TargetMode="Externa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usinessinsider.com/churches-in-england-are-being-converted-to-bars-photos-2014-3?I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en.wikipedia.org/wiki/Rome"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s://friendlyatheist.patheos.com/author/sarahbeth/" TargetMode="External"/><Relationship Id="rId3" Type="http://schemas.openxmlformats.org/officeDocument/2006/relationships/hyperlink" Target="https://amzn.to/2YdolbN" TargetMode="External"/><Relationship Id="rId7" Type="http://schemas.openxmlformats.org/officeDocument/2006/relationships/hyperlink" Target="https://friendlyatheist.patheos.com/2018/10/26/purity-culture-advocate-joshua-harris-is-finally-and-sincerely-apologizing/"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s://friendlyatheist.patheos.com/2018/12/19/even-while-apologizing-purity-culture-advocate-joshua-harris-is-screwing-up/" TargetMode="External"/><Relationship Id="rId5" Type="http://schemas.openxmlformats.org/officeDocument/2006/relationships/hyperlink" Target="https://friendlyatheist.patheos.com/2016/07/28/the-christian-who-jumpstarted-the-purity-movement-admits-he-may-have-done-more-harm-than-good/" TargetMode="External"/><Relationship Id="rId4" Type="http://schemas.openxmlformats.org/officeDocument/2006/relationships/hyperlink" Target="https://amzn.to/2Y045WO"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E574AF-34F8-244D-A1C8-A2836ACBB7C3}" type="slidenum">
              <a:rPr lang="en-US" sz="1200">
                <a:solidFill>
                  <a:prstClr val="black"/>
                </a:solidFill>
              </a:rPr>
              <a:pPr eaLnBrk="1" hangingPunct="1"/>
              <a:t>1</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We live in an anti-intellectual age. Knowledge is often seen as irrelevant, especially as we see Ivy League institutions crumble under their own weight.</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The same is true in our churches. Pastors have far less education than in the past, as seminary or Bible college degrees are deemed irrelevant and out of touch.</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Knowledge without wisdom and godliness is useless, but you can't go any farther than your knowledge.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What do Christians need to know to fight heresy? As a teenager, I thought we needed to know the many details of what false teachers believe. But this was impossible, as the number of heresies continues to grow and change. </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What we need, according to Peter, is:</a:t>
            </a:r>
          </a:p>
          <a:p>
            <a:pPr marL="228600" indent="-228600" eaLnBrk="1" hangingPunct="1">
              <a:buAutoNum type="arabicParenBoth"/>
            </a:pPr>
            <a:r>
              <a:rPr lang="en-US">
                <a:latin typeface="Times New Roman" charset="0"/>
                <a:ea typeface="ＭＳ Ｐゴシック" charset="0"/>
                <a:cs typeface="ＭＳ Ｐゴシック" charset="0"/>
              </a:rPr>
              <a:t>Knowledge of our election, </a:t>
            </a:r>
          </a:p>
          <a:p>
            <a:pPr marL="228600" indent="-228600" eaLnBrk="1" hangingPunct="1">
              <a:buAutoNum type="arabicParenBoth"/>
            </a:pPr>
            <a:r>
              <a:rPr lang="en-US">
                <a:latin typeface="Times New Roman" charset="0"/>
                <a:ea typeface="ＭＳ Ｐゴシック" charset="0"/>
                <a:cs typeface="ＭＳ Ｐゴシック" charset="0"/>
              </a:rPr>
              <a:t>Knowledge of the character of false teachers (not necessarily all their teachings), and </a:t>
            </a:r>
          </a:p>
          <a:p>
            <a:pPr marL="228600" indent="-228600" eaLnBrk="1" hangingPunct="1">
              <a:buAutoNum type="arabicParenBoth"/>
            </a:pPr>
            <a:r>
              <a:rPr lang="en-US">
                <a:latin typeface="Times New Roman" charset="0"/>
                <a:ea typeface="ＭＳ Ｐゴシック" charset="0"/>
                <a:cs typeface="ＭＳ Ｐゴシック" charset="0"/>
              </a:rPr>
              <a:t>Knowledge of the Rapture</a:t>
            </a:r>
          </a:p>
        </p:txBody>
      </p:sp>
    </p:spTree>
    <p:extLst>
      <p:ext uri="{BB962C8B-B14F-4D97-AF65-F5344CB8AC3E}">
        <p14:creationId xmlns:p14="http://schemas.microsoft.com/office/powerpoint/2010/main" val="14613550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dirty="0">
                <a:solidFill>
                  <a:schemeClr val="tx1"/>
                </a:solidFill>
                <a:effectLst/>
                <a:latin typeface="Times New Roman" pitchFamily="26" charset="0"/>
                <a:ea typeface="ＭＳ Ｐゴシック" charset="-128"/>
                <a:cs typeface="ＭＳ Ｐゴシック" charset="-128"/>
              </a:rPr>
              <a:t>Gangel,</a:t>
            </a:r>
            <a:r>
              <a:rPr lang="en-SG" dirty="0">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shows us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for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word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here implies an intimate, personal relationship.</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grace is in Christ (2a).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Christ alone gives us peace (2b).</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to live a godly life (3).</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Too often we think that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missing some great secret to godliness.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Peter says that we already have all we need!</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Evidently we don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apply or access all that God has in store for us!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We are like a computer that has immense capabilities, but the user </a:t>
            </a:r>
            <a:r>
              <a:rPr lang="en-US" sz="1200" kern="1200" dirty="0" err="1">
                <a:solidFill>
                  <a:schemeClr val="tx1"/>
                </a:solidFill>
                <a:effectLst/>
                <a:latin typeface="Arial"/>
                <a:ea typeface="ＭＳ Ｐゴシック" charset="-128"/>
                <a:cs typeface="Arial"/>
              </a:rPr>
              <a:t>doesn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how to use them.</a:t>
            </a:r>
            <a:endParaRPr lang="en-SG" sz="1200" kern="1200" dirty="0">
              <a:solidFill>
                <a:schemeClr val="tx1"/>
              </a:solidFill>
              <a:effectLst/>
              <a:latin typeface="Arial"/>
              <a:ea typeface="ＭＳ Ｐゴシック" charset="-128"/>
              <a:cs typeface="Arial"/>
            </a:endParaRPr>
          </a:p>
          <a:p>
            <a:endParaRPr lang="en-US" dirty="0"/>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136</a:t>
            </a:fld>
            <a:endParaRPr lang="en-US">
              <a:solidFill>
                <a:prstClr val="black"/>
              </a:solidFill>
            </a:endParaRPr>
          </a:p>
        </p:txBody>
      </p:sp>
    </p:spTree>
    <p:extLst>
      <p:ext uri="{BB962C8B-B14F-4D97-AF65-F5344CB8AC3E}">
        <p14:creationId xmlns:p14="http://schemas.microsoft.com/office/powerpoint/2010/main" val="26852982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to live a godly life (4).</a:t>
            </a:r>
            <a:r>
              <a:rPr lang="en-SG" dirty="0">
                <a:effectLst/>
                <a:latin typeface="Arial"/>
                <a:cs typeface="Arial"/>
              </a:rPr>
              <a:t> </a:t>
            </a:r>
            <a:br>
              <a:rPr lang="en-SG" dirty="0">
                <a:effectLst/>
                <a:latin typeface="Arial"/>
                <a:cs typeface="Arial"/>
              </a:rPr>
            </a:br>
            <a:r>
              <a:rPr lang="en-US" sz="1200" kern="1200" dirty="0">
                <a:solidFill>
                  <a:schemeClr val="tx1"/>
                </a:solidFill>
                <a:effectLst/>
                <a:latin typeface="Arial"/>
                <a:ea typeface="ＭＳ Ｐゴシック" charset="-128"/>
                <a:cs typeface="Arial"/>
              </a:rPr>
              <a:t>What specific promises does God give to help us be like Christ (4)?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English acrostic is ADD. This has nothing to do with Attention Deficit Disorder! Instead, the chapters teach…</a:t>
            </a:r>
          </a:p>
          <a:p>
            <a:endParaRPr lang="en-US" b="0"/>
          </a:p>
          <a:p>
            <a:pPr eaLnBrk="1" hangingPunct="1"/>
            <a:r>
              <a:rPr lang="en-US" b="0" dirty="0">
                <a:solidFill>
                  <a:srgbClr val="FF0000"/>
                </a:solidFill>
                <a:latin typeface="Arial" charset="0"/>
                <a:cs typeface="Arial" charset="0"/>
              </a:rPr>
              <a:t>1. </a:t>
            </a:r>
            <a:r>
              <a:rPr lang="en-US" b="1" dirty="0">
                <a:solidFill>
                  <a:srgbClr val="FF0000"/>
                </a:solidFill>
                <a:latin typeface="Arial" charset="0"/>
                <a:cs typeface="Arial" charset="0"/>
              </a:rPr>
              <a:t>A</a:t>
            </a:r>
            <a:r>
              <a:rPr lang="en-US" b="0" dirty="0">
                <a:solidFill>
                  <a:srgbClr val="000000"/>
                </a:solidFill>
                <a:latin typeface="Arial" charset="0"/>
                <a:cs typeface="Arial" charset="0"/>
              </a:rPr>
              <a:t>dd virtue to faith</a:t>
            </a:r>
          </a:p>
          <a:p>
            <a:pPr eaLnBrk="1" hangingPunct="1"/>
            <a:r>
              <a:rPr lang="en-US" b="0" dirty="0">
                <a:solidFill>
                  <a:srgbClr val="FF0000"/>
                </a:solidFill>
                <a:latin typeface="Arial" charset="0"/>
                <a:cs typeface="Arial" charset="0"/>
              </a:rPr>
              <a:t>2. </a:t>
            </a:r>
            <a:r>
              <a:rPr lang="en-US" b="1" dirty="0">
                <a:solidFill>
                  <a:srgbClr val="FF0000"/>
                </a:solidFill>
                <a:latin typeface="Arial" charset="0"/>
                <a:cs typeface="Arial" charset="0"/>
              </a:rPr>
              <a:t>D</a:t>
            </a:r>
            <a:r>
              <a:rPr lang="en-US" b="0" dirty="0">
                <a:solidFill>
                  <a:srgbClr val="070000"/>
                </a:solidFill>
                <a:latin typeface="Arial" charset="0"/>
                <a:cs typeface="Arial" charset="0"/>
              </a:rPr>
              <a:t>eeds of false teachers</a:t>
            </a:r>
          </a:p>
          <a:p>
            <a:pPr eaLnBrk="1" hangingPunct="1"/>
            <a:r>
              <a:rPr lang="en-US" b="0" dirty="0">
                <a:solidFill>
                  <a:srgbClr val="FF0000"/>
                </a:solidFill>
                <a:latin typeface="Arial" charset="0"/>
                <a:cs typeface="Arial" charset="0"/>
              </a:rPr>
              <a:t>3. </a:t>
            </a:r>
            <a:r>
              <a:rPr lang="en-US" b="1" dirty="0">
                <a:solidFill>
                  <a:srgbClr val="FF0000"/>
                </a:solidFill>
                <a:latin typeface="Arial" charset="0"/>
                <a:cs typeface="Arial" charset="0"/>
              </a:rPr>
              <a:t>D</a:t>
            </a:r>
            <a:r>
              <a:rPr lang="en-US" b="0" dirty="0">
                <a:solidFill>
                  <a:srgbClr val="070000"/>
                </a:solidFill>
                <a:latin typeface="Arial" charset="0"/>
                <a:cs typeface="Arial" charset="0"/>
              </a:rPr>
              <a:t>iligence before Lord's return</a:t>
            </a:r>
          </a:p>
          <a:p>
            <a:endParaRPr lang="en-US" b="0"/>
          </a:p>
          <a:p>
            <a:r>
              <a:rPr lang="en-US" b="0"/>
              <a:t>The "ADD" acrostic is based on the KJV translation of: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Times New Roman" pitchFamily="26" charset="0"/>
                <a:ea typeface="ＭＳ Ｐゴシック" charset="-128"/>
                <a:cs typeface="ＭＳ Ｐゴシック" charset="-128"/>
              </a:rPr>
              <a:t>2Pet. 1:5   And beside this, giving all diligence, add to your faith virtue; and to virtue knowledge</a:t>
            </a:r>
          </a:p>
          <a:p>
            <a:endParaRPr lang="en-US" b="0"/>
          </a:p>
          <a:p>
            <a:r>
              <a:rPr lang="en-US" b="0"/>
              <a:t>The idea is to continually add to your knowledge of biblical truth. NEVER think that you know enough!</a:t>
            </a:r>
          </a:p>
          <a:p>
            <a:endParaRPr lang="en-US" b="0" dirty="0"/>
          </a:p>
        </p:txBody>
      </p:sp>
      <p:sp>
        <p:nvSpPr>
          <p:cNvPr id="4" name="Slide Number Placeholder 3"/>
          <p:cNvSpPr>
            <a:spLocks noGrp="1"/>
          </p:cNvSpPr>
          <p:nvPr>
            <p:ph type="sldNum" sz="quarter" idx="5"/>
          </p:nvPr>
        </p:nvSpPr>
        <p:spPr/>
        <p:txBody>
          <a:bodyPr/>
          <a:lstStyle/>
          <a:p>
            <a:pPr>
              <a:defRPr/>
            </a:pPr>
            <a:fld id="{BD0BE3CB-9895-3745-AF2F-4FDF8C2A997A}" type="slidenum">
              <a:rPr lang="en-US"/>
              <a:pPr>
                <a:defRPr/>
              </a:pPr>
              <a:t>11</a:t>
            </a:fld>
            <a:endParaRPr lang="en-US"/>
          </a:p>
        </p:txBody>
      </p:sp>
    </p:spTree>
    <p:extLst>
      <p:ext uri="{BB962C8B-B14F-4D97-AF65-F5344CB8AC3E}">
        <p14:creationId xmlns:p14="http://schemas.microsoft.com/office/powerpoint/2010/main" val="5509707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So what do you really need to know about Christ? Verses 1-4 tell us what </a:t>
            </a:r>
            <a:r>
              <a:rPr lang="en-US" sz="1200" i="1" kern="1200" dirty="0">
                <a:solidFill>
                  <a:schemeClr val="tx1"/>
                </a:solidFill>
                <a:effectLst/>
                <a:latin typeface="Arial"/>
                <a:ea typeface="ＭＳ Ｐゴシック" charset="-128"/>
                <a:cs typeface="Arial"/>
              </a:rPr>
              <a:t>God has done</a:t>
            </a:r>
            <a:r>
              <a:rPr lang="en-US" sz="1200" kern="1200" dirty="0">
                <a:solidFill>
                  <a:schemeClr val="tx1"/>
                </a:solidFill>
                <a:effectLst/>
                <a:latin typeface="Arial"/>
                <a:ea typeface="ＭＳ Ｐゴシック" charset="-128"/>
                <a:cs typeface="Arial"/>
              </a:rPr>
              <a:t>—We need to know that Christ’s deity makes us complete in Him. Our </a:t>
            </a:r>
            <a:r>
              <a:rPr lang="en-US" sz="1200" b="1" i="1" kern="1200" dirty="0">
                <a:solidFill>
                  <a:schemeClr val="tx1"/>
                </a:solidFill>
                <a:effectLst/>
                <a:latin typeface="Arial"/>
                <a:ea typeface="ＭＳ Ｐゴシック" charset="-128"/>
                <a:cs typeface="Arial"/>
              </a:rPr>
              <a:t>faith</a:t>
            </a:r>
            <a:r>
              <a:rPr lang="en-US" sz="1200" kern="1200" dirty="0">
                <a:solidFill>
                  <a:schemeClr val="tx1"/>
                </a:solidFill>
                <a:effectLst/>
                <a:latin typeface="Arial"/>
                <a:ea typeface="ＭＳ Ｐゴシック" charset="-128"/>
                <a:cs typeface="Arial"/>
              </a:rPr>
              <a:t> in his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gives us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and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But what do </a:t>
            </a:r>
            <a:r>
              <a:rPr lang="en-US" sz="1200" i="1" kern="1200" dirty="0">
                <a:solidFill>
                  <a:schemeClr val="tx1"/>
                </a:solidFill>
                <a:effectLst/>
                <a:latin typeface="Arial"/>
                <a:ea typeface="ＭＳ Ｐゴシック" charset="-128"/>
                <a:cs typeface="Arial"/>
              </a:rPr>
              <a:t>we do</a:t>
            </a:r>
            <a:r>
              <a:rPr lang="en-US" sz="1200" kern="1200" dirty="0">
                <a:solidFill>
                  <a:schemeClr val="tx1"/>
                </a:solidFill>
                <a:effectLst/>
                <a:latin typeface="Arial"/>
                <a:ea typeface="ＭＳ Ｐゴシック" charset="-128"/>
                <a:cs typeface="Arial"/>
              </a:rPr>
              <a:t> with this knowledge? We need to…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Arial"/>
                <a:cs typeface="Arial"/>
              </a:rPr>
              <a:t>Faith</a:t>
            </a:r>
            <a:r>
              <a:rPr lang="en-US" dirty="0">
                <a:effectLst/>
                <a:latin typeface="Arial"/>
                <a:cs typeface="Arial"/>
              </a:rPr>
              <a:t> in Christ justifies us and starts our growth in character (5a).</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Goodness</a:t>
            </a:r>
            <a:r>
              <a:rPr lang="en-US" dirty="0">
                <a:effectLst/>
                <a:latin typeface="Arial"/>
                <a:cs typeface="Arial"/>
              </a:rPr>
              <a:t> (moral excellence) results from sins forgiven (5b).</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Knowledge</a:t>
            </a:r>
            <a:r>
              <a:rPr lang="en-US" dirty="0">
                <a:effectLst/>
                <a:latin typeface="Arial"/>
                <a:cs typeface="Arial"/>
              </a:rPr>
              <a:t> helps our goodness expand (5c).</a:t>
            </a:r>
            <a:r>
              <a:rPr lang="en-SG" dirty="0">
                <a:effectLst/>
                <a:latin typeface="Arial"/>
                <a:cs typeface="Arial"/>
              </a:rPr>
              <a:t> </a:t>
            </a:r>
            <a:br>
              <a:rPr lang="en-SG" dirty="0">
                <a:effectLst/>
                <a:latin typeface="Arial"/>
                <a:cs typeface="Arial"/>
              </a:rPr>
            </a:br>
            <a:r>
              <a:rPr lang="en-US" sz="1200" i="1" kern="1200" dirty="0">
                <a:solidFill>
                  <a:schemeClr val="tx1"/>
                </a:solidFill>
                <a:effectLst/>
                <a:latin typeface="Arial"/>
                <a:ea typeface="ＭＳ Ｐゴシック" charset="-128"/>
                <a:cs typeface="Arial"/>
              </a:rPr>
              <a:t>Self-control</a:t>
            </a:r>
            <a:r>
              <a:rPr lang="en-US" sz="1200" kern="1200" dirty="0">
                <a:solidFill>
                  <a:schemeClr val="tx1"/>
                </a:solidFill>
                <a:effectLst/>
                <a:latin typeface="Arial"/>
                <a:ea typeface="ＭＳ Ｐゴシック" charset="-128"/>
                <a:cs typeface="Arial"/>
              </a:rPr>
              <a:t> comes from knowing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own self-control (6a).</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Perseverance</a:t>
            </a:r>
            <a:r>
              <a:rPr lang="en-US" dirty="0">
                <a:effectLst/>
                <a:latin typeface="Arial"/>
                <a:cs typeface="Arial"/>
              </a:rPr>
              <a:t> is self-control over the long haul (6b).</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Godliness</a:t>
            </a:r>
            <a:r>
              <a:rPr lang="en-US" sz="1200" kern="1200" dirty="0">
                <a:solidFill>
                  <a:schemeClr val="tx1"/>
                </a:solidFill>
                <a:effectLst/>
                <a:latin typeface="Arial"/>
                <a:ea typeface="ＭＳ Ｐゴシック" charset="-128"/>
                <a:cs typeface="Arial"/>
              </a:rPr>
              <a:t> results from persevering over the long haul (6c).</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Brotherly kindness</a:t>
            </a:r>
            <a:r>
              <a:rPr lang="en-US" dirty="0">
                <a:effectLst/>
                <a:latin typeface="Arial"/>
                <a:cs typeface="Arial"/>
              </a:rPr>
              <a:t> results since godliness is relational (7a).</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Love</a:t>
            </a:r>
            <a:r>
              <a:rPr lang="en-US" sz="1200" kern="1200" dirty="0">
                <a:solidFill>
                  <a:schemeClr val="tx1"/>
                </a:solidFill>
                <a:effectLst/>
                <a:latin typeface="Arial"/>
                <a:ea typeface="ＭＳ Ｐゴシック" charset="-128"/>
                <a:cs typeface="Arial"/>
              </a:rPr>
              <a:t> is the climax as the highest character trait (7b).</a:t>
            </a:r>
            <a:r>
              <a:rPr lang="en-SG" sz="1200" kern="1200" dirty="0">
                <a:solidFill>
                  <a:schemeClr val="tx1"/>
                </a:solidFill>
                <a:effectLst/>
                <a:latin typeface="Arial"/>
                <a:ea typeface="ＭＳ Ｐゴシック" charset="-128"/>
                <a:cs typeface="Arial"/>
              </a:rPr>
              <a:t> </a:t>
            </a:r>
          </a:p>
          <a:p>
            <a:r>
              <a:rPr lang="en-US" sz="1200" kern="1200" dirty="0">
                <a:solidFill>
                  <a:schemeClr val="tx1"/>
                </a:solidFill>
                <a:effectLst/>
                <a:latin typeface="Arial"/>
                <a:ea typeface="ＭＳ Ｐゴシック" charset="-128"/>
                <a:cs typeface="Arial"/>
              </a:rPr>
              <a:t>These traits explain how we should show the divine nature in verse 4.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146</a:t>
            </a:fld>
            <a:endParaRPr lang="en-US">
              <a:solidFill>
                <a:prstClr val="black"/>
              </a:solidFill>
            </a:endParaRPr>
          </a:p>
        </p:txBody>
      </p:sp>
    </p:spTree>
    <p:extLst>
      <p:ext uri="{BB962C8B-B14F-4D97-AF65-F5344CB8AC3E}">
        <p14:creationId xmlns:p14="http://schemas.microsoft.com/office/powerpoint/2010/main" val="24193879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Some believers continue to grow and become more effective (8)</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Others stop character growth by forgetting they</a:t>
            </a:r>
            <a:r>
              <a:rPr lang="mr-IN" dirty="0">
                <a:latin typeface="Arial"/>
                <a:cs typeface="Arial"/>
              </a:rPr>
              <a:t>'</a:t>
            </a:r>
            <a:r>
              <a:rPr lang="en-US" dirty="0">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fact, most of the NT addresses believers who are not living up to God</a:t>
            </a:r>
            <a:r>
              <a:rPr lang="mr-IN" dirty="0">
                <a:latin typeface="Arial"/>
                <a:cs typeface="Arial"/>
              </a:rPr>
              <a:t>'</a:t>
            </a:r>
            <a:r>
              <a:rPr lang="en-US" dirty="0">
                <a:latin typeface="Arial"/>
                <a:cs typeface="Arial"/>
              </a:rPr>
              <a:t>s standards. This is why God moved authors like Peter and Paul and James and others to write! </a:t>
            </a:r>
          </a:p>
        </p:txBody>
      </p:sp>
    </p:spTree>
    <p:extLst>
      <p:ext uri="{BB962C8B-B14F-4D97-AF65-F5344CB8AC3E}">
        <p14:creationId xmlns:p14="http://schemas.microsoft.com/office/powerpoint/2010/main" val="4030903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The Bible Exposition link at BibleStudyDownloads.org includes all 66 sermons from the "The Bible: Book by Book" series. These have a single sermon for each Bible book that surveys that entire book. Each title also begins with "Be…" to emphasize that every book of Scripture aims for us to "be" more than to "do," although both are important. </a:t>
            </a:r>
          </a:p>
          <a:p>
            <a:endParaRPr lang="en-US">
              <a:cs typeface="ＭＳ Ｐゴシック" charset="0"/>
            </a:endParaRPr>
          </a:p>
          <a:p>
            <a:r>
              <a:rPr lang="en-US">
                <a:cs typeface="ＭＳ Ｐゴシック" charset="0"/>
              </a:rPr>
              <a:t>For 2 Peter, we will see that, more than any other book in the Bible, the book highlights the need for knowledge, especially knowledge of theology/</a:t>
            </a:r>
          </a:p>
        </p:txBody>
      </p:sp>
    </p:spTree>
    <p:extLst>
      <p:ext uri="{BB962C8B-B14F-4D97-AF65-F5344CB8AC3E}">
        <p14:creationId xmlns:p14="http://schemas.microsoft.com/office/powerpoint/2010/main" val="40784810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At chapel in my first year of seminary one student saw another student sitting by himself and exclaimed,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Wow! Look at that! A guy reading his Bible! Must be a first-year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Everyone laughed—sadly.</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576739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charset="-128"/>
                <a:cs typeface="Arial"/>
              </a:rPr>
              <a:t>That same year, a friend asked me,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Do you know how to tell the difference between a first-year student and a final-year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I </a:t>
            </a:r>
            <a:r>
              <a:rPr lang="en-US" sz="1200" kern="1200" dirty="0" err="1">
                <a:solidFill>
                  <a:schemeClr val="tx1"/>
                </a:solidFill>
                <a:effectLst/>
                <a:latin typeface="Arial"/>
                <a:ea typeface="ＭＳ Ｐゴシック" charset="-128"/>
                <a:cs typeface="Arial"/>
              </a:rPr>
              <a:t>didn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So he said,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first-year student is all zeal, no knowledge. The final-year student is all knowledge, no zeal.</a:t>
            </a:r>
            <a:r>
              <a:rPr lang="mr-IN" sz="1200" kern="1200" dirty="0">
                <a:solidFill>
                  <a:schemeClr val="tx1"/>
                </a:solidFill>
                <a:effectLst/>
                <a:latin typeface="Arial"/>
                <a:ea typeface="ＭＳ Ｐゴシック" charset="-128"/>
                <a:cs typeface="Arial"/>
              </a:rPr>
              <a: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0968501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When we work hard to show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saved, we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away (10).</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make your calling and election sure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 mean that we can add anything to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work to be saved? No. It means we should live consistent with that salvation.</a:t>
            </a:r>
            <a:endParaRPr lang="en-SG" sz="1200" kern="1200" dirty="0">
              <a:solidFill>
                <a:schemeClr val="tx1"/>
              </a:solidFill>
              <a:effectLst/>
              <a:latin typeface="Arial"/>
              <a:ea typeface="ＭＳ Ｐゴシック" charset="-128"/>
              <a:cs typeface="Arial"/>
            </a:endParaRPr>
          </a:p>
          <a:p>
            <a:r>
              <a:rPr lang="en-US" dirty="0">
                <a:effectLst/>
                <a:latin typeface="Arial"/>
                <a:cs typeface="Arial"/>
              </a:rPr>
              <a:t>The NLT captures the idea well: </a:t>
            </a:r>
            <a:r>
              <a:rPr lang="mr-IN" dirty="0">
                <a:effectLst/>
                <a:latin typeface="Arial"/>
                <a:cs typeface="Arial"/>
              </a:rPr>
              <a:t>"</a:t>
            </a:r>
            <a:r>
              <a:rPr lang="en-US" dirty="0">
                <a:effectLst/>
                <a:latin typeface="Arial"/>
                <a:cs typeface="Arial"/>
              </a:rPr>
              <a:t>Work hard to </a:t>
            </a:r>
            <a:r>
              <a:rPr lang="en-US" i="1" dirty="0">
                <a:effectLst/>
                <a:latin typeface="Arial"/>
                <a:cs typeface="Arial"/>
              </a:rPr>
              <a:t>prove</a:t>
            </a:r>
            <a:r>
              <a:rPr lang="en-US" dirty="0">
                <a:effectLst/>
                <a:latin typeface="Arial"/>
                <a:cs typeface="Arial"/>
              </a:rPr>
              <a:t> that you really are among those God has called and chosen.</a:t>
            </a:r>
            <a:r>
              <a:rPr lang="mr-IN" dirty="0">
                <a:effectLst/>
                <a:latin typeface="Arial"/>
                <a:cs typeface="Arial"/>
              </a:rPr>
              <a:t>"</a:t>
            </a:r>
            <a:r>
              <a:rPr lang="en-SG" dirty="0">
                <a:effectLst/>
                <a:latin typeface="Arial"/>
                <a:cs typeface="Arial"/>
              </a:rPr>
              <a:t> </a:t>
            </a:r>
            <a:r>
              <a:rPr lang="en-US" sz="1200" kern="1200" dirty="0">
                <a:solidFill>
                  <a:schemeClr val="tx1"/>
                </a:solidFill>
                <a:effectLst/>
                <a:latin typeface="Arial"/>
                <a:ea typeface="ＭＳ Ｐゴシック" charset="-128"/>
                <a:cs typeface="Arial"/>
              </a:rPr>
              <a:t>When you seek to be more like Christ, you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back. Instead…</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will reward us when we live consistent to our calling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receiving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a rich welcome into the eternal kingdom…</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refer to a person as being saved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It means you do not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fall</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(10b) like the person in verse 9 who has forgotten about his forgiveness.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155</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r>
              <a:rPr lang="en-US" sz="1200" kern="1200" dirty="0">
                <a:solidFill>
                  <a:schemeClr val="tx1"/>
                </a:solidFill>
                <a:effectLst/>
                <a:latin typeface="Times New Roman" pitchFamily="26" charset="0"/>
                <a:ea typeface="ＭＳ Ｐゴシック" charset="-128"/>
                <a:cs typeface="ＭＳ Ｐゴシック" charset="-128"/>
              </a:rPr>
              <a:t>So what do you really need to </a:t>
            </a:r>
            <a:r>
              <a:rPr lang="en-US" sz="1200" b="1" i="1" kern="1200" dirty="0">
                <a:solidFill>
                  <a:schemeClr val="tx1"/>
                </a:solidFill>
                <a:effectLst/>
                <a:latin typeface="Times New Roman" pitchFamily="26" charset="0"/>
                <a:ea typeface="ＭＳ Ｐゴシック" charset="-128"/>
                <a:cs typeface="ＭＳ Ｐゴシック" charset="-128"/>
              </a:rPr>
              <a:t>know</a:t>
            </a:r>
            <a:r>
              <a:rPr lang="en-US" sz="1200" kern="1200" dirty="0">
                <a:solidFill>
                  <a:schemeClr val="tx1"/>
                </a:solidFill>
                <a:effectLst/>
                <a:latin typeface="Times New Roman" pitchFamily="26" charset="0"/>
                <a:ea typeface="ＭＳ Ｐゴシック" charset="-128"/>
                <a:cs typeface="ＭＳ Ｐゴシック" charset="-128"/>
              </a:rPr>
              <a:t>? And, more importantly, what do you</a:t>
            </a:r>
            <a:r>
              <a:rPr lang="en-US" sz="1200" i="1" kern="1200" dirty="0">
                <a:solidFill>
                  <a:schemeClr val="tx1"/>
                </a:solidFill>
                <a:effectLst/>
                <a:latin typeface="Times New Roman" pitchFamily="26" charset="0"/>
                <a:ea typeface="ＭＳ Ｐゴシック" charset="-128"/>
                <a:cs typeface="ＭＳ Ｐゴシック" charset="-128"/>
              </a:rPr>
              <a:t> </a:t>
            </a:r>
            <a:r>
              <a:rPr lang="en-US" sz="1200" b="1" i="1" kern="1200" dirty="0">
                <a:solidFill>
                  <a:schemeClr val="tx1"/>
                </a:solidFill>
                <a:effectLst/>
                <a:latin typeface="Times New Roman" pitchFamily="26" charset="0"/>
                <a:ea typeface="ＭＳ Ｐゴシック" charset="-128"/>
                <a:cs typeface="ＭＳ Ｐゴシック" charset="-128"/>
              </a:rPr>
              <a:t>do</a:t>
            </a:r>
            <a:r>
              <a:rPr lang="en-US" sz="1200" kern="1200" dirty="0">
                <a:solidFill>
                  <a:schemeClr val="tx1"/>
                </a:solidFill>
                <a:effectLst/>
                <a:latin typeface="Times New Roman" pitchFamily="26" charset="0"/>
                <a:ea typeface="ＭＳ Ｐゴシック" charset="-128"/>
                <a:cs typeface="ＭＳ Ｐゴシック" charset="-128"/>
              </a:rPr>
              <a:t> with this knowledge?</a:t>
            </a:r>
            <a:r>
              <a:rPr lang="en-SG" dirty="0">
                <a:effectLst/>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Have your knowledge of Christ lead you to be Christ-like (restated MI).</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Now what do you need to know or do?</a:t>
            </a:r>
          </a:p>
          <a:p>
            <a:r>
              <a:rPr lang="en-US" dirty="0">
                <a:latin typeface="Arial"/>
                <a:cs typeface="Arial"/>
              </a:rPr>
              <a:t>How can you better know Christ?</a:t>
            </a:r>
          </a:p>
          <a:p>
            <a:r>
              <a:rPr lang="en-US" dirty="0">
                <a:latin typeface="Arial"/>
                <a:cs typeface="Arial"/>
              </a:rPr>
              <a:t>• Do you need to grasp Christ</a:t>
            </a:r>
            <a:r>
              <a:rPr lang="mr-IN" dirty="0">
                <a:latin typeface="Arial"/>
                <a:cs typeface="Arial"/>
              </a:rPr>
              <a:t>'</a:t>
            </a:r>
            <a:r>
              <a:rPr lang="en-US" dirty="0">
                <a:latin typeface="Arial"/>
                <a:cs typeface="Arial"/>
              </a:rPr>
              <a:t>s person, power or promises most (2-4)?</a:t>
            </a:r>
          </a:p>
          <a:p>
            <a:r>
              <a:rPr lang="en-US" dirty="0">
                <a:latin typeface="Arial"/>
                <a:cs typeface="Arial"/>
              </a:rPr>
              <a:t>How can you do this?</a:t>
            </a:r>
          </a:p>
          <a:p>
            <a:endParaRPr lang="en-US" dirty="0">
              <a:latin typeface="Arial"/>
              <a:cs typeface="Arial"/>
            </a:endParaRPr>
          </a:p>
          <a:p>
            <a:r>
              <a:rPr lang="en-US" dirty="0">
                <a:latin typeface="Arial"/>
                <a:cs typeface="Arial"/>
              </a:rPr>
              <a:t>• How can you better imitate Christ?</a:t>
            </a:r>
          </a:p>
          <a:p>
            <a:r>
              <a:rPr lang="en-US" dirty="0">
                <a:latin typeface="Arial"/>
                <a:cs typeface="Arial"/>
              </a:rPr>
              <a:t>Are you more like Jesus this year than last year?</a:t>
            </a:r>
          </a:p>
          <a:p>
            <a:r>
              <a:rPr lang="en-US" dirty="0">
                <a:latin typeface="Arial"/>
                <a:cs typeface="Arial"/>
              </a:rPr>
              <a:t>How will you be more like Christ next year?</a:t>
            </a:r>
          </a:p>
          <a:p>
            <a:r>
              <a:rPr lang="en-US" dirty="0">
                <a:latin typeface="Arial"/>
                <a:cs typeface="Arial"/>
              </a:rPr>
              <a:t>Which quality in verses 5-7 do you need to imitate? How?</a:t>
            </a:r>
          </a:p>
          <a:p>
            <a:endParaRPr lang="en-US" dirty="0">
              <a:latin typeface="Arial"/>
              <a:cs typeface="Arial"/>
            </a:endParaRPr>
          </a:p>
        </p:txBody>
      </p:sp>
    </p:spTree>
    <p:extLst>
      <p:ext uri="{BB962C8B-B14F-4D97-AF65-F5344CB8AC3E}">
        <p14:creationId xmlns:p14="http://schemas.microsoft.com/office/powerpoint/2010/main" val="54918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People don't lack knowledge. In fact, we are all experts. The problem is that we are knowledgeable experts at things that have no real value, and, even worse, we know how to destroy ourselves.</a:t>
            </a:r>
          </a:p>
        </p:txBody>
      </p:sp>
    </p:spTree>
    <p:extLst>
      <p:ext uri="{BB962C8B-B14F-4D97-AF65-F5344CB8AC3E}">
        <p14:creationId xmlns:p14="http://schemas.microsoft.com/office/powerpoint/2010/main" val="3492321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924423-1BAB-0743-AF8E-DEB5AAC3AC4C}" type="slidenum">
              <a:rPr lang="en-US" sz="1200"/>
              <a:pPr eaLnBrk="1" hangingPunct="1"/>
              <a:t>160</a:t>
            </a:fld>
            <a:endParaRPr lang="en-US" sz="1200"/>
          </a:p>
        </p:txBody>
      </p:sp>
      <p:sp>
        <p:nvSpPr>
          <p:cNvPr id="285698" name="Rectangle 2"/>
          <p:cNvSpPr>
            <a:spLocks noGrp="1" noRot="1" noChangeAspect="1" noChangeArrowheads="1"/>
          </p:cNvSpPr>
          <p:nvPr>
            <p:ph type="sldImg"/>
          </p:nvPr>
        </p:nvSpPr>
        <p:spPr>
          <a:xfrm>
            <a:off x="1150938" y="692150"/>
            <a:ext cx="4556125" cy="3416300"/>
          </a:xfrm>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69CF9D-4558-D348-8C09-2A039A99B924}" type="slidenum">
              <a:rPr lang="en-US" sz="1200"/>
              <a:pPr eaLnBrk="1" hangingPunct="1"/>
              <a:t>161</a:t>
            </a:fld>
            <a:endParaRPr lang="en-US" sz="1200"/>
          </a:p>
        </p:txBody>
      </p:sp>
      <p:sp>
        <p:nvSpPr>
          <p:cNvPr id="287746" name="Rectangle 2"/>
          <p:cNvSpPr>
            <a:spLocks noGrp="1" noRot="1" noChangeAspect="1" noChangeArrowheads="1"/>
          </p:cNvSpPr>
          <p:nvPr>
            <p:ph type="sldImg"/>
          </p:nvPr>
        </p:nvSpPr>
        <p:spPr>
          <a:xfrm>
            <a:off x="1150938" y="692150"/>
            <a:ext cx="4556125" cy="34163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http://www.greenwichworkshop.com/media/images/Jesus.jpg</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95E1E0-CFAA-4B40-9A35-0D2F50C482FF}" type="slidenum">
              <a:rPr lang="en-US" sz="1200"/>
              <a:pPr eaLnBrk="1" hangingPunct="1"/>
              <a:t>162</a:t>
            </a:fld>
            <a:endParaRPr lang="en-US" sz="1200"/>
          </a:p>
        </p:txBody>
      </p:sp>
      <p:sp>
        <p:nvSpPr>
          <p:cNvPr id="289794" name="Rectangle 2"/>
          <p:cNvSpPr>
            <a:spLocks noGrp="1" noRot="1" noChangeAspect="1" noChangeArrowheads="1"/>
          </p:cNvSpPr>
          <p:nvPr>
            <p:ph type="sldImg"/>
          </p:nvPr>
        </p:nvSpPr>
        <p:spPr>
          <a:xfrm>
            <a:off x="1150938" y="692150"/>
            <a:ext cx="4556125" cy="3416300"/>
          </a:xfrm>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606321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NS-02-Matthew15-28-Slide 339</a:t>
            </a:r>
            <a:endParaRPr lang="en-US" dirty="0">
              <a:cs typeface="ＭＳ Ｐゴシック" charset="0"/>
            </a:endParaRPr>
          </a:p>
          <a:p>
            <a:r>
              <a:rPr lang="en-US" dirty="0">
                <a:cs typeface="ＭＳ Ｐゴシック" charset="0"/>
              </a:rPr>
              <a:t>NS-22-2 Peter-162</a:t>
            </a:r>
          </a:p>
          <a:p>
            <a:r>
              <a:rPr lang="en-US" dirty="0">
                <a:cs typeface="ＭＳ Ｐゴシック" charset="0"/>
              </a:rPr>
              <a:t>TR-03-Deity of Christ-33</a:t>
            </a:r>
          </a:p>
        </p:txBody>
      </p:sp>
    </p:spTree>
    <p:extLst>
      <p:ext uri="{BB962C8B-B14F-4D97-AF65-F5344CB8AC3E}">
        <p14:creationId xmlns:p14="http://schemas.microsoft.com/office/powerpoint/2010/main" val="16710607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165</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D2BC55-B5E6-AE4A-8D91-C7263416945F}" type="slidenum">
              <a:rPr lang="en-US" sz="1200"/>
              <a:pPr eaLnBrk="1" hangingPunct="1"/>
              <a:t>166</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7902E7-97F2-084A-92CC-D38AC1045351}" type="slidenum">
              <a:rPr lang="en-US" sz="1200"/>
              <a:pPr eaLnBrk="1" hangingPunct="1"/>
              <a:t>167</a:t>
            </a:fld>
            <a:endParaRPr lang="en-US" sz="1200"/>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If you do the math, Brown is probably a billionaire—especially after all the movie royalties.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Wikipedia:</a:t>
            </a:r>
          </a:p>
          <a:p>
            <a:pPr eaLnBrk="1" hangingPunct="1"/>
            <a:r>
              <a:rPr lang="en-US" b="1" dirty="0"/>
              <a:t>Daniel Gerhard Brown</a:t>
            </a:r>
            <a:r>
              <a:rPr lang="en-US" dirty="0"/>
              <a:t> (born June 22, 1964) is an American author best known for his </a:t>
            </a:r>
            <a:r>
              <a:rPr lang="en-US" dirty="0">
                <a:hlinkClick r:id="rId3" tooltip="Thriller (genre)"/>
              </a:rPr>
              <a:t>thriller</a:t>
            </a:r>
            <a:r>
              <a:rPr lang="en-US" dirty="0"/>
              <a:t> novels, including the </a:t>
            </a:r>
            <a:r>
              <a:rPr lang="en-US" i="1" dirty="0">
                <a:hlinkClick r:id="rId4" tooltip="Robert Langdon (book series)"/>
              </a:rPr>
              <a:t>Robert Langdon</a:t>
            </a:r>
            <a:r>
              <a:rPr lang="en-US" dirty="0"/>
              <a:t> novels </a:t>
            </a:r>
            <a:r>
              <a:rPr lang="en-US" i="1" dirty="0">
                <a:hlinkClick r:id="rId5" tooltip="Angels &amp; Demons"/>
              </a:rPr>
              <a:t>Angels &amp; Demons</a:t>
            </a:r>
            <a:r>
              <a:rPr lang="en-US" dirty="0"/>
              <a:t> (2000), </a:t>
            </a:r>
            <a:r>
              <a:rPr lang="en-US" i="1" dirty="0">
                <a:hlinkClick r:id="rId6" tooltip="The Da Vinci Code"/>
              </a:rPr>
              <a:t>The Da Vinci Code</a:t>
            </a:r>
            <a:r>
              <a:rPr lang="en-US" dirty="0"/>
              <a:t> (2003), </a:t>
            </a:r>
            <a:r>
              <a:rPr lang="en-US" i="1" dirty="0">
                <a:hlinkClick r:id="rId7" tooltip="The Lost Symbol"/>
              </a:rPr>
              <a:t>The Lost Symbol</a:t>
            </a:r>
            <a:r>
              <a:rPr lang="en-US" dirty="0"/>
              <a:t> (2009), </a:t>
            </a:r>
            <a:r>
              <a:rPr lang="en-US" i="1" dirty="0">
                <a:hlinkClick r:id="rId8" tooltip="Inferno (Brown novel)"/>
              </a:rPr>
              <a:t>Inferno</a:t>
            </a:r>
            <a:r>
              <a:rPr lang="en-US" dirty="0"/>
              <a:t> (2013), and </a:t>
            </a:r>
            <a:r>
              <a:rPr lang="en-US" i="1" dirty="0">
                <a:hlinkClick r:id="rId9" tooltip="Origin (Dan Brown novel)"/>
              </a:rPr>
              <a:t>Origin</a:t>
            </a:r>
            <a:r>
              <a:rPr lang="en-US" dirty="0"/>
              <a:t> (2017). His novels are treasure hunts that usually take place over a period of 24 hours.</a:t>
            </a:r>
            <a:r>
              <a:rPr lang="en-US" baseline="30000" dirty="0">
                <a:hlinkClick r:id="rId10"/>
              </a:rPr>
              <a:t>[3]</a:t>
            </a:r>
            <a:r>
              <a:rPr lang="en-US" dirty="0"/>
              <a:t> They feature recurring themes of </a:t>
            </a:r>
            <a:r>
              <a:rPr lang="en-US" dirty="0">
                <a:hlinkClick r:id="rId11" tooltip="Cryptography"/>
              </a:rPr>
              <a:t>cryptography</a:t>
            </a:r>
            <a:r>
              <a:rPr lang="en-US" dirty="0"/>
              <a:t>, art, and </a:t>
            </a:r>
            <a:r>
              <a:rPr lang="en-US" dirty="0">
                <a:hlinkClick r:id="rId12" tooltip="Conspiracy theories"/>
              </a:rPr>
              <a:t>conspiracy theories</a:t>
            </a:r>
            <a:r>
              <a:rPr lang="en-US" dirty="0"/>
              <a:t>. His books have been translated into 57 languages and, as of 2012, have sold over 200 million copies. Three of them, </a:t>
            </a:r>
            <a:r>
              <a:rPr lang="en-US" i="1" dirty="0"/>
              <a:t>Angels &amp; Demons</a:t>
            </a:r>
            <a:r>
              <a:rPr lang="en-US" dirty="0"/>
              <a:t>, </a:t>
            </a:r>
            <a:r>
              <a:rPr lang="en-US" i="1" dirty="0"/>
              <a:t>The Da Vinci Code</a:t>
            </a:r>
            <a:r>
              <a:rPr lang="en-US" dirty="0"/>
              <a:t>, and </a:t>
            </a:r>
            <a:r>
              <a:rPr lang="en-US" i="1" dirty="0"/>
              <a:t>Inferno</a:t>
            </a:r>
            <a:r>
              <a:rPr lang="en-US" dirty="0"/>
              <a:t>, have been </a:t>
            </a:r>
            <a:r>
              <a:rPr lang="en-US" dirty="0">
                <a:hlinkClick r:id="rId13" tooltip="Robert Langdon (film series)"/>
              </a:rPr>
              <a:t>adapted into films</a:t>
            </a:r>
            <a:r>
              <a:rPr lang="en-US" dirty="0"/>
              <a:t>, while one of them, </a:t>
            </a:r>
            <a:r>
              <a:rPr lang="en-US" i="1" dirty="0"/>
              <a:t>The Lost Symbol</a:t>
            </a:r>
            <a:r>
              <a:rPr lang="en-US" dirty="0"/>
              <a:t>, was adapted into a television show. </a:t>
            </a:r>
          </a:p>
          <a:p>
            <a:r>
              <a:rPr lang="en-US" dirty="0"/>
              <a:t>Spouse:</a:t>
            </a:r>
            <a:r>
              <a:rPr lang="en-US" dirty="0">
                <a:effectLst/>
              </a:rPr>
              <a:t> Blythe </a:t>
            </a:r>
            <a:r>
              <a:rPr lang="en-US" dirty="0" err="1">
                <a:effectLst/>
              </a:rPr>
              <a:t>Newlon</a:t>
            </a:r>
            <a:r>
              <a:rPr lang="en-US" dirty="0">
                <a:effectLst/>
              </a:rPr>
              <a:t> (m. 1997; div. 2019)​</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_____________</a:t>
            </a:r>
          </a:p>
          <a:p>
            <a:pPr eaLnBrk="1" hangingPunct="1"/>
            <a:r>
              <a:rPr lang="en-US" dirty="0">
                <a:ea typeface="ＭＳ Ｐゴシック" charset="0"/>
                <a:cs typeface="ＭＳ Ｐゴシック" charset="0"/>
              </a:rPr>
              <a:t>NS-22-2Peter-167</a:t>
            </a:r>
          </a:p>
          <a:p>
            <a:pPr eaLnBrk="1" hangingPunct="1"/>
            <a:r>
              <a:rPr lang="en-US" dirty="0">
                <a:ea typeface="ＭＳ Ｐゴシック" charset="0"/>
                <a:cs typeface="ＭＳ Ｐゴシック" charset="0"/>
              </a:rPr>
              <a:t>TH-06-DaVinciCode-18</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278540-BC4D-7F4D-926C-CEB22E3D3A3D}" type="slidenum">
              <a:rPr lang="en-US" sz="1200"/>
              <a:pPr eaLnBrk="1" hangingPunct="1"/>
              <a:t>168</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A78AE7-B320-7247-8021-54BE1FD4DD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405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8A98CF-75C6-8E44-874C-29048EEF28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0">
                <a:latin typeface="Times New Roman" charset="0"/>
                <a:ea typeface="ＭＳ Ｐゴシック" charset="0"/>
                <a:cs typeface="ＭＳ Ｐゴシック" charset="0"/>
              </a:rPr>
              <a:t>All five of these theological issues are addressed in the NT, and especially in 2 Peter. See the following verses for each:</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AutoNum type="arabicPeriod"/>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God chooses those who will go to heaven:</a:t>
            </a:r>
          </a:p>
          <a:p>
            <a:pPr marL="0" marR="0" lvl="0" indent="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1:10</a:t>
            </a:r>
            <a:r>
              <a:rPr lang="en-US" sz="1200" kern="1200">
                <a:solidFill>
                  <a:schemeClr val="tx1"/>
                </a:solidFill>
                <a:effectLst/>
                <a:latin typeface="Times New Roman" pitchFamily="26" charset="0"/>
                <a:ea typeface="ＭＳ Ｐゴシック" charset="-128"/>
                <a:cs typeface="ＭＳ Ｐゴシック" charset="-128"/>
              </a:rPr>
              <a:t>    So, dear brothers and sisters, work hard to prove that you really are among those God has called and chosen. Do these things, and you will never fall away.</a:t>
            </a: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2. People on earth can know for sure whether they are going to heaven</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1:10b</a:t>
            </a:r>
            <a:r>
              <a:rPr lang="en-US" sz="1200" kern="1200">
                <a:solidFill>
                  <a:schemeClr val="tx1"/>
                </a:solidFill>
                <a:effectLst/>
                <a:latin typeface="Times New Roman" pitchFamily="26" charset="0"/>
                <a:ea typeface="ＭＳ Ｐゴシック" charset="-128"/>
                <a:cs typeface="ＭＳ Ｐゴシック" charset="-128"/>
              </a:rPr>
              <a:t>   Do these things, and you will never fall away. </a:t>
            </a:r>
            <a:r>
              <a:rPr lang="en-US" sz="1200" b="1" kern="1200" baseline="30000">
                <a:solidFill>
                  <a:schemeClr val="tx1"/>
                </a:solidFill>
                <a:effectLst/>
                <a:latin typeface="Times New Roman" pitchFamily="26" charset="0"/>
                <a:ea typeface="ＭＳ Ｐゴシック" charset="-128"/>
                <a:cs typeface="ＭＳ Ｐゴシック" charset="-128"/>
              </a:rPr>
              <a:t>11</a:t>
            </a:r>
            <a:r>
              <a:rPr lang="en-US" sz="1200" kern="1200">
                <a:solidFill>
                  <a:schemeClr val="tx1"/>
                </a:solidFill>
                <a:effectLst/>
                <a:latin typeface="Times New Roman" pitchFamily="26" charset="0"/>
                <a:ea typeface="ＭＳ Ｐゴシック" charset="-128"/>
                <a:cs typeface="ＭＳ Ｐゴシック" charset="-128"/>
              </a:rPr>
              <a:t> Then God will give you a grand entrance into the eternal Kingdom of our Lord and Savior Jesus Christ.</a:t>
            </a: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3. False teachers sometimes teach in evangelical churches</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2:1</a:t>
            </a:r>
            <a:r>
              <a:rPr lang="en-US" sz="1200" kern="1200">
                <a:solidFill>
                  <a:schemeClr val="tx1"/>
                </a:solidFill>
                <a:effectLst/>
                <a:latin typeface="Times New Roman" pitchFamily="26" charset="0"/>
                <a:ea typeface="ＭＳ Ｐゴシック" charset="-128"/>
                <a:cs typeface="ＭＳ Ｐゴシック" charset="-128"/>
              </a:rPr>
              <a:t>    But there were also false prophets in Israel, just as there will be false teachers among you. They will cleverly teach destructive heresies and even deny the Master who bought them. In this way, they will bring sudden destruction on themselves.</a:t>
            </a: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4. No one who has truly trusted Christ will stop trusting Him until death</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3:17</a:t>
            </a:r>
            <a:r>
              <a:rPr lang="en-US" sz="1200" kern="1200">
                <a:solidFill>
                  <a:schemeClr val="tx1"/>
                </a:solidFill>
                <a:effectLst/>
                <a:latin typeface="Times New Roman" pitchFamily="26" charset="0"/>
                <a:ea typeface="ＭＳ Ｐゴシック" charset="-128"/>
                <a:cs typeface="ＭＳ Ｐゴシック" charset="-128"/>
              </a:rPr>
              <a:t>    You already know these things, dear friends. So be on guard; then you will not be carried away by the errors of these wicked people and lose your own secure footing. </a:t>
            </a:r>
            <a:r>
              <a:rPr lang="en-US" sz="1200" b="1" kern="1200" baseline="30000">
                <a:solidFill>
                  <a:schemeClr val="tx1"/>
                </a:solidFill>
                <a:effectLst/>
                <a:latin typeface="Times New Roman" pitchFamily="26" charset="0"/>
                <a:ea typeface="ＭＳ Ｐゴシック" charset="-128"/>
                <a:cs typeface="ＭＳ Ｐゴシック" charset="-128"/>
              </a:rPr>
              <a:t>18</a:t>
            </a:r>
            <a:r>
              <a:rPr lang="en-US" sz="1200" kern="1200">
                <a:solidFill>
                  <a:schemeClr val="tx1"/>
                </a:solidFill>
                <a:effectLst/>
                <a:latin typeface="Times New Roman" pitchFamily="26" charset="0"/>
                <a:ea typeface="ＭＳ Ｐゴシック" charset="-128"/>
                <a:cs typeface="ＭＳ Ｐゴシック" charset="-128"/>
              </a:rPr>
              <a:t>  Rather, you must grow in the grace and knowledge of our Lord and Savior Jesus Christ. </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Note that if Peter's readers could not stop trusting Jesus, then these final verses would be useless. He warned them because they might fall away.</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5. Christians already have all they need for successful spiritual living</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1:3</a:t>
            </a:r>
            <a:r>
              <a:rPr lang="en-US" sz="1200" kern="1200">
                <a:solidFill>
                  <a:schemeClr val="tx1"/>
                </a:solidFill>
                <a:effectLst/>
                <a:latin typeface="Times New Roman" pitchFamily="26" charset="0"/>
                <a:ea typeface="ＭＳ Ｐゴシック" charset="-128"/>
                <a:cs typeface="ＭＳ Ｐゴシック" charset="-128"/>
              </a:rPr>
              <a:t>    By his divine power, God has given us everything we need for living a godly life. We have received all of this by coming to know him, the one who called us to himself by means of his marvelous glory and excellence.</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p:txBody>
      </p:sp>
    </p:spTree>
    <p:extLst>
      <p:ext uri="{BB962C8B-B14F-4D97-AF65-F5344CB8AC3E}">
        <p14:creationId xmlns:p14="http://schemas.microsoft.com/office/powerpoint/2010/main" val="23679508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Another prominent pastor in the news in recent years is Pastor Rob Bell. Until 2011, he pastored Mars Hill Church in Michigan—one of the fastest growing churches in the USA. </a:t>
            </a:r>
            <a:r>
              <a:rPr lang="en-SG" dirty="0">
                <a:latin typeface="Arial" panose="020B0604020202020204" pitchFamily="34" charset="0"/>
                <a:cs typeface="Arial" panose="020B0604020202020204" pitchFamily="34" charset="0"/>
              </a:rPr>
              <a:t>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That same year he wrote the book </a:t>
            </a:r>
            <a:r>
              <a:rPr lang="en-SG" i="1" dirty="0">
                <a:latin typeface="Arial" panose="020B0604020202020204" pitchFamily="34" charset="0"/>
                <a:cs typeface="Arial" panose="020B0604020202020204" pitchFamily="34" charset="0"/>
              </a:rPr>
              <a:t>Love Wins: A Book About Heaven, Hell and the Fate of Every Person Who Ever Lived.</a:t>
            </a:r>
            <a:r>
              <a:rPr lang="en-SG" i="0" dirty="0">
                <a:latin typeface="Arial" panose="020B0604020202020204" pitchFamily="34" charset="0"/>
                <a:cs typeface="Arial" panose="020B0604020202020204" pitchFamily="34" charset="0"/>
              </a:rPr>
              <a:t> What does he say about these things?</a:t>
            </a:r>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Rob Bell</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pPr rtl="0"/>
            <a:r>
              <a:rPr lang="en-SG" dirty="0">
                <a:latin typeface="Arial" panose="020B0604020202020204" pitchFamily="34" charset="0"/>
                <a:cs typeface="Arial" panose="020B0604020202020204" pitchFamily="34" charset="0"/>
                <a:hlinkClick r:id="rId5"/>
              </a:rPr>
              <a:t>Jump to navigation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
              </a:rPr>
              <a:t>Jump to search</a:t>
            </a:r>
            <a:r>
              <a:rPr lang="en-SG" dirty="0">
                <a:latin typeface="Arial" panose="020B0604020202020204" pitchFamily="34" charset="0"/>
                <a:cs typeface="Arial" panose="020B0604020202020204" pitchFamily="34" charset="0"/>
              </a:rPr>
              <a:t> For other people with the same name, see </a:t>
            </a:r>
            <a:r>
              <a:rPr lang="en-SG" dirty="0">
                <a:latin typeface="Arial" panose="020B0604020202020204" pitchFamily="34" charset="0"/>
                <a:cs typeface="Arial" panose="020B0604020202020204" pitchFamily="34" charset="0"/>
                <a:hlinkClick r:id="rId7" tooltip="Robert Bell (disambiguation)"/>
              </a:rPr>
              <a:t>Robert Bell (disambiguation)</a:t>
            </a:r>
            <a:r>
              <a:rPr lang="en-SG" dirty="0">
                <a:latin typeface="Arial" panose="020B0604020202020204" pitchFamily="34" charset="0"/>
                <a:cs typeface="Arial" panose="020B0604020202020204" pitchFamily="34" charset="0"/>
              </a:rPr>
              <a:t>.</a:t>
            </a:r>
          </a:p>
          <a:p>
            <a:r>
              <a:rPr lang="en-SG" dirty="0">
                <a:effectLst/>
                <a:latin typeface="Arial" panose="020B0604020202020204" pitchFamily="34" charset="0"/>
                <a:cs typeface="Arial" panose="020B0604020202020204" pitchFamily="34" charset="0"/>
              </a:rPr>
              <a:t>Bell at the 2011 </a:t>
            </a:r>
            <a:r>
              <a:rPr lang="en-SG" dirty="0">
                <a:effectLst/>
                <a:latin typeface="Arial" panose="020B0604020202020204" pitchFamily="34" charset="0"/>
                <a:cs typeface="Arial" panose="020B0604020202020204" pitchFamily="34" charset="0"/>
                <a:hlinkClick r:id="rId4" tooltip="Time 100"/>
              </a:rPr>
              <a:t>Time 100</a:t>
            </a:r>
            <a:r>
              <a:rPr lang="en-SG" dirty="0">
                <a:effectLst/>
                <a:latin typeface="Arial" panose="020B0604020202020204" pitchFamily="34" charset="0"/>
                <a:cs typeface="Arial" panose="020B0604020202020204" pitchFamily="34" charset="0"/>
              </a:rPr>
              <a:t> gala</a:t>
            </a:r>
          </a:p>
          <a:p>
            <a:r>
              <a:rPr lang="en-SG" b="1" dirty="0">
                <a:latin typeface="Arial" panose="020B0604020202020204" pitchFamily="34" charset="0"/>
                <a:cs typeface="Arial" panose="020B0604020202020204" pitchFamily="34" charset="0"/>
              </a:rPr>
              <a:t>Robert Holmes</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Rob</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Bell Jr.</a:t>
            </a:r>
            <a:r>
              <a:rPr lang="en-SG" dirty="0">
                <a:latin typeface="Arial" panose="020B0604020202020204" pitchFamily="34" charset="0"/>
                <a:cs typeface="Arial" panose="020B0604020202020204" pitchFamily="34" charset="0"/>
              </a:rPr>
              <a:t> (born August 23, 1970) is an American author, speaker and former pastor. Bell was the founder of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located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which he pastored until 2012. Under his leadership Mars Hill was one of the fastest-growing churches in America. He is also the author of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 bestseller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and the writer and narrator of a series of spiritual </a:t>
            </a:r>
            <a:r>
              <a:rPr lang="en-SG" dirty="0">
                <a:latin typeface="Arial" panose="020B0604020202020204" pitchFamily="34" charset="0"/>
                <a:cs typeface="Arial" panose="020B0604020202020204" pitchFamily="34" charset="0"/>
                <a:hlinkClick r:id="rId11" tooltip="Short film"/>
              </a:rPr>
              <a:t>short films</a:t>
            </a:r>
            <a:r>
              <a:rPr lang="en-SG" dirty="0">
                <a:latin typeface="Arial" panose="020B0604020202020204" pitchFamily="34" charset="0"/>
                <a:cs typeface="Arial" panose="020B0604020202020204" pitchFamily="34" charset="0"/>
              </a:rPr>
              <a:t> called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He has since become a freelance writer and speaker appearing on various talk shows and national speaking tours on topics related to spirituality and leadership. He also hosts a popular podcast </a:t>
            </a:r>
            <a:r>
              <a:rPr lang="en-SG" dirty="0" err="1">
                <a:latin typeface="Arial" panose="020B0604020202020204" pitchFamily="34" charset="0"/>
                <a:cs typeface="Arial" panose="020B0604020202020204" pitchFamily="34" charset="0"/>
              </a:rPr>
              <a:t>called,'The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Robcast</a:t>
            </a:r>
            <a:r>
              <a:rPr lang="en-SG" dirty="0">
                <a:latin typeface="Arial" panose="020B0604020202020204" pitchFamily="34" charset="0"/>
                <a:cs typeface="Arial" panose="020B0604020202020204" pitchFamily="34" charset="0"/>
              </a:rPr>
              <a:t>.' In 2018, a documentary about Bell called </a:t>
            </a:r>
            <a:r>
              <a:rPr lang="en-SG" i="1" dirty="0">
                <a:latin typeface="Arial" panose="020B0604020202020204" pitchFamily="34" charset="0"/>
                <a:cs typeface="Arial" panose="020B0604020202020204" pitchFamily="34" charset="0"/>
              </a:rPr>
              <a:t>The Heretic</a:t>
            </a:r>
            <a:r>
              <a:rPr lang="en-SG" dirty="0">
                <a:latin typeface="Arial" panose="020B0604020202020204" pitchFamily="34" charset="0"/>
                <a:cs typeface="Arial" panose="020B0604020202020204" pitchFamily="34" charset="0"/>
              </a:rPr>
              <a:t> was released.</a:t>
            </a:r>
            <a:r>
              <a:rPr lang="en-SG" baseline="30000" dirty="0">
                <a:latin typeface="Arial" panose="020B0604020202020204" pitchFamily="34" charset="0"/>
                <a:cs typeface="Arial" panose="020B0604020202020204" pitchFamily="34" charset="0"/>
                <a:hlinkClick r:id="rId13"/>
              </a:rPr>
              <a:t>[1]</a:t>
            </a:r>
            <a:r>
              <a:rPr lang="en-SG" dirty="0">
                <a:latin typeface="Arial" panose="020B0604020202020204" pitchFamily="34" charset="0"/>
                <a:cs typeface="Arial" panose="020B0604020202020204" pitchFamily="34" charset="0"/>
              </a:rPr>
              <a:t> </a:t>
            </a:r>
          </a:p>
          <a:p>
            <a:pPr rtl="0"/>
            <a:r>
              <a:rPr lang="en-SG" b="1" dirty="0">
                <a:latin typeface="Arial" panose="020B0604020202020204" pitchFamily="34" charset="0"/>
                <a:cs typeface="Arial" panose="020B0604020202020204" pitchFamily="34" charset="0"/>
              </a:rPr>
              <a:t>Contents</a:t>
            </a:r>
          </a:p>
          <a:p>
            <a:r>
              <a:rPr lang="en-SG" dirty="0">
                <a:latin typeface="Arial" panose="020B0604020202020204" pitchFamily="34" charset="0"/>
                <a:cs typeface="Arial" panose="020B0604020202020204" pitchFamily="34" charset="0"/>
                <a:hlinkClick r:id="rId14"/>
              </a:rPr>
              <a:t>1 Biography</a:t>
            </a:r>
            <a:r>
              <a:rPr lang="en-SG" dirty="0">
                <a:latin typeface="Arial" panose="020B0604020202020204" pitchFamily="34" charset="0"/>
                <a:cs typeface="Arial" panose="020B0604020202020204" pitchFamily="34" charset="0"/>
              </a:rPr>
              <a:t> </a:t>
            </a:r>
          </a:p>
          <a:p>
            <a:pPr lvl="1"/>
            <a:r>
              <a:rPr lang="en-SG" dirty="0">
                <a:latin typeface="Arial" panose="020B0604020202020204" pitchFamily="34" charset="0"/>
                <a:cs typeface="Arial" panose="020B0604020202020204" pitchFamily="34" charset="0"/>
                <a:hlinkClick r:id="rId15"/>
              </a:rPr>
              <a:t>1.1 Education and ministry</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6"/>
              </a:rPr>
              <a:t>1.2 Mars Hill Bible Church</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7"/>
              </a:rPr>
              <a:t>1.3 Other projects</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8"/>
              </a:rPr>
              <a:t>1.4 Television</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19"/>
              </a:rPr>
              <a:t>2 Beliefs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0"/>
              </a:rPr>
              <a:t>3 Publications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1"/>
              </a:rPr>
              <a:t>4 References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2"/>
              </a:rPr>
              <a:t>5 External links</a:t>
            </a:r>
            <a:endParaRPr lang="en-SG"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Biography</a:t>
            </a:r>
          </a:p>
          <a:p>
            <a:r>
              <a:rPr lang="en-SG" b="1" dirty="0">
                <a:latin typeface="Arial" panose="020B0604020202020204" pitchFamily="34" charset="0"/>
                <a:cs typeface="Arial" panose="020B0604020202020204" pitchFamily="34" charset="0"/>
              </a:rPr>
              <a:t>Education and ministry</a:t>
            </a:r>
          </a:p>
          <a:p>
            <a:r>
              <a:rPr lang="en-SG" dirty="0">
                <a:latin typeface="Arial" panose="020B0604020202020204" pitchFamily="34" charset="0"/>
                <a:cs typeface="Arial" panose="020B0604020202020204" pitchFamily="34" charset="0"/>
              </a:rPr>
              <a:t>Bell is the son of U.S. District Judge </a:t>
            </a:r>
            <a:r>
              <a:rPr lang="en-SG" dirty="0">
                <a:latin typeface="Arial" panose="020B0604020202020204" pitchFamily="34" charset="0"/>
                <a:cs typeface="Arial" panose="020B0604020202020204" pitchFamily="34" charset="0"/>
                <a:hlinkClick r:id="rId23" tooltip="Robert Holmes Bell"/>
              </a:rPr>
              <a:t>Robert Holmes Bell</a:t>
            </a:r>
            <a:r>
              <a:rPr lang="en-SG" dirty="0">
                <a:latin typeface="Arial" panose="020B0604020202020204" pitchFamily="34" charset="0"/>
                <a:cs typeface="Arial" panose="020B0604020202020204" pitchFamily="34" charset="0"/>
              </a:rPr>
              <a:t>, who was appointed to the </a:t>
            </a:r>
            <a:r>
              <a:rPr lang="en-SG" dirty="0">
                <a:latin typeface="Arial" panose="020B0604020202020204" pitchFamily="34" charset="0"/>
                <a:cs typeface="Arial" panose="020B0604020202020204" pitchFamily="34" charset="0"/>
                <a:hlinkClick r:id="rId24" tooltip="United States federal court"/>
              </a:rPr>
              <a:t>federal bench</a:t>
            </a:r>
            <a:r>
              <a:rPr lang="en-SG" dirty="0">
                <a:latin typeface="Arial" panose="020B0604020202020204" pitchFamily="34" charset="0"/>
                <a:cs typeface="Arial" panose="020B0604020202020204" pitchFamily="34" charset="0"/>
              </a:rPr>
              <a:t> by </a:t>
            </a:r>
            <a:r>
              <a:rPr lang="en-SG" dirty="0">
                <a:latin typeface="Arial" panose="020B0604020202020204" pitchFamily="34" charset="0"/>
                <a:cs typeface="Arial" panose="020B0604020202020204" pitchFamily="34" charset="0"/>
                <a:hlinkClick r:id="rId25" tooltip="Ronald Reagan"/>
              </a:rPr>
              <a:t>Ronald Reagan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26"/>
              </a:rPr>
              <a:t>[2]</a:t>
            </a:r>
            <a:r>
              <a:rPr lang="en-SG" baseline="30000" dirty="0">
                <a:latin typeface="Arial" panose="020B0604020202020204" pitchFamily="34" charset="0"/>
                <a:cs typeface="Arial" panose="020B0604020202020204" pitchFamily="34" charset="0"/>
                <a:hlinkClick r:id="rId27"/>
              </a:rPr>
              <a:t>[3]</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After graduating from high school, Bell attended </a:t>
            </a:r>
            <a:r>
              <a:rPr lang="en-SG" dirty="0">
                <a:latin typeface="Arial" panose="020B0604020202020204" pitchFamily="34" charset="0"/>
                <a:cs typeface="Arial" panose="020B0604020202020204" pitchFamily="34" charset="0"/>
                <a:hlinkClick r:id="rId28" tooltip="Wheaton College (Illinois)"/>
              </a:rPr>
              <a:t>Wheaton College</a:t>
            </a:r>
            <a:r>
              <a:rPr lang="en-SG" dirty="0">
                <a:latin typeface="Arial" panose="020B0604020202020204" pitchFamily="34" charset="0"/>
                <a:cs typeface="Arial" panose="020B0604020202020204" pitchFamily="34" charset="0"/>
              </a:rPr>
              <a:t> in Illinois. While at Wheaton, he roomed with </a:t>
            </a:r>
            <a:r>
              <a:rPr lang="en-SG" dirty="0">
                <a:latin typeface="Arial" panose="020B0604020202020204" pitchFamily="34" charset="0"/>
                <a:cs typeface="Arial" panose="020B0604020202020204" pitchFamily="34" charset="0"/>
                <a:hlinkClick r:id="rId29" tooltip="Ian Eskelin"/>
              </a:rPr>
              <a:t>Ian Eskelin</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30" tooltip="All Star United"/>
              </a:rPr>
              <a:t>All Star United</a:t>
            </a:r>
            <a:r>
              <a:rPr lang="en-SG" dirty="0">
                <a:latin typeface="Arial" panose="020B0604020202020204" pitchFamily="34" charset="0"/>
                <a:cs typeface="Arial" panose="020B0604020202020204" pitchFamily="34" charset="0"/>
              </a:rPr>
              <a:t>. With friends Dave </a:t>
            </a:r>
            <a:r>
              <a:rPr lang="en-SG" dirty="0" err="1">
                <a:latin typeface="Arial" panose="020B0604020202020204" pitchFamily="34" charset="0"/>
                <a:cs typeface="Arial" panose="020B0604020202020204" pitchFamily="34" charset="0"/>
              </a:rPr>
              <a:t>Houk</a:t>
            </a:r>
            <a:r>
              <a:rPr lang="en-SG" dirty="0">
                <a:latin typeface="Arial" panose="020B0604020202020204" pitchFamily="34" charset="0"/>
                <a:cs typeface="Arial" panose="020B0604020202020204" pitchFamily="34" charset="0"/>
              </a:rPr>
              <a:t>, Brian Erickson, Steve Huber and Chris Fall, he formed the indie rock band, "_ton bundle", which was reminiscent of bands such as </a:t>
            </a:r>
            <a:r>
              <a:rPr lang="en-SG" dirty="0">
                <a:latin typeface="Arial" panose="020B0604020202020204" pitchFamily="34" charset="0"/>
                <a:cs typeface="Arial" panose="020B0604020202020204" pitchFamily="34" charset="0"/>
                <a:hlinkClick r:id="rId31" tooltip="R.E.M. (band)"/>
              </a:rPr>
              <a:t>R.E.M.</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32" tooltip="Talking Heads"/>
              </a:rPr>
              <a:t>Talking Heads</a:t>
            </a:r>
            <a:r>
              <a:rPr lang="en-SG" dirty="0">
                <a:latin typeface="Arial" panose="020B0604020202020204" pitchFamily="34" charset="0"/>
                <a:cs typeface="Arial" panose="020B0604020202020204" pitchFamily="34" charset="0"/>
              </a:rPr>
              <a:t>. During this time _ton bundle wrote the song "Velvet Elvis", based upon the same </a:t>
            </a:r>
            <a:r>
              <a:rPr lang="en-SG" dirty="0">
                <a:latin typeface="Arial" panose="020B0604020202020204" pitchFamily="34" charset="0"/>
                <a:cs typeface="Arial" panose="020B0604020202020204" pitchFamily="34" charset="0"/>
                <a:hlinkClick r:id="rId33" tooltip="Velvet Elvis"/>
              </a:rPr>
              <a:t>Velvet Elvis</a:t>
            </a:r>
            <a:r>
              <a:rPr lang="en-SG" dirty="0">
                <a:latin typeface="Arial" panose="020B0604020202020204" pitchFamily="34" charset="0"/>
                <a:cs typeface="Arial" panose="020B0604020202020204" pitchFamily="34" charset="0"/>
              </a:rPr>
              <a:t> painting that he used in his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Wheaton College was also where Bell met his wife, Kristen. The band _ton bundle started to gain some local fame and was even asked to perform at large events, but when Bell was struck with viral meningitis</a:t>
            </a:r>
            <a:r>
              <a:rPr lang="en-SG" baseline="30000" dirty="0">
                <a:latin typeface="Arial" panose="020B0604020202020204" pitchFamily="34" charset="0"/>
                <a:cs typeface="Arial" panose="020B0604020202020204" pitchFamily="34" charset="0"/>
                <a:hlinkClick r:id="rId34"/>
              </a:rPr>
              <a:t>[4]</a:t>
            </a:r>
            <a:r>
              <a:rPr lang="en-SG" dirty="0">
                <a:latin typeface="Arial" panose="020B0604020202020204" pitchFamily="34" charset="0"/>
                <a:cs typeface="Arial" panose="020B0604020202020204" pitchFamily="34" charset="0"/>
              </a:rPr>
              <a:t> these plans fell through.</a:t>
            </a:r>
            <a:r>
              <a:rPr lang="en-SG" baseline="30000" dirty="0">
                <a:latin typeface="Arial" panose="020B0604020202020204" pitchFamily="34" charset="0"/>
                <a:cs typeface="Arial" panose="020B0604020202020204" pitchFamily="34" charset="0"/>
                <a:hlinkClick r:id="rId35"/>
              </a:rPr>
              <a:t>[5]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received his bachelor's degree in 1992 from Wheaton and taught water skiing in the summers at the college's Honey Rock Camp, making about thirty dollars a week. During this time, he offered to teach a Christian message to the camp counselors after no pastor could be found. He taught a message about rest and was later approached by several people, each of them telling him that he should pursue teaching as a career. </a:t>
            </a:r>
          </a:p>
          <a:p>
            <a:r>
              <a:rPr lang="en-SG" dirty="0">
                <a:latin typeface="Arial" panose="020B0604020202020204" pitchFamily="34" charset="0"/>
                <a:cs typeface="Arial" panose="020B0604020202020204" pitchFamily="34" charset="0"/>
              </a:rPr>
              <a:t>Bell moved to </a:t>
            </a:r>
            <a:r>
              <a:rPr lang="en-SG" dirty="0">
                <a:latin typeface="Arial" panose="020B0604020202020204" pitchFamily="34" charset="0"/>
                <a:cs typeface="Arial" panose="020B0604020202020204" pitchFamily="34" charset="0"/>
                <a:hlinkClick r:id="rId36" tooltip="Pasadena, California"/>
              </a:rPr>
              <a:t>Pasadena, California</a:t>
            </a:r>
            <a:r>
              <a:rPr lang="en-SG" dirty="0">
                <a:latin typeface="Arial" panose="020B0604020202020204" pitchFamily="34" charset="0"/>
                <a:cs typeface="Arial" panose="020B0604020202020204" pitchFamily="34" charset="0"/>
              </a:rPr>
              <a:t> to pursue this calling for teaching and received a </a:t>
            </a:r>
            <a:r>
              <a:rPr lang="en-SG" dirty="0">
                <a:latin typeface="Arial" panose="020B0604020202020204" pitchFamily="34" charset="0"/>
                <a:cs typeface="Arial" panose="020B0604020202020204" pitchFamily="34" charset="0"/>
                <a:hlinkClick r:id="rId37" tooltip="M.Div."/>
              </a:rPr>
              <a:t>M.Div.</a:t>
            </a:r>
            <a:r>
              <a:rPr lang="en-SG" dirty="0">
                <a:latin typeface="Arial" panose="020B0604020202020204" pitchFamily="34" charset="0"/>
                <a:cs typeface="Arial" panose="020B0604020202020204" pitchFamily="34" charset="0"/>
              </a:rPr>
              <a:t> from </a:t>
            </a:r>
            <a:r>
              <a:rPr lang="en-SG" dirty="0">
                <a:latin typeface="Arial" panose="020B0604020202020204" pitchFamily="34" charset="0"/>
                <a:cs typeface="Arial" panose="020B0604020202020204" pitchFamily="34" charset="0"/>
                <a:hlinkClick r:id="rId38" tooltip="Fuller Theological Seminary"/>
              </a:rPr>
              <a:t>Fuller Theological Seminary</a:t>
            </a:r>
            <a:r>
              <a:rPr lang="en-SG" dirty="0">
                <a:latin typeface="Arial" panose="020B0604020202020204" pitchFamily="34" charset="0"/>
                <a:cs typeface="Arial" panose="020B0604020202020204" pitchFamily="34" charset="0"/>
              </a:rPr>
              <a:t>. According to Bell, he never received good grades in preaching class because he always tried innovative ways to communicate his ideas. During his time at Fuller he was a youth intern at Lake Avenue Church. He did, however, occasionally attend Christian Assembly in </a:t>
            </a:r>
            <a:r>
              <a:rPr lang="en-SG" dirty="0">
                <a:latin typeface="Arial" panose="020B0604020202020204" pitchFamily="34" charset="0"/>
                <a:cs typeface="Arial" panose="020B0604020202020204" pitchFamily="34" charset="0"/>
                <a:hlinkClick r:id="rId39" tooltip="Eagle Rock, California"/>
              </a:rPr>
              <a:t>Eagle Rock, California</a:t>
            </a:r>
            <a:r>
              <a:rPr lang="en-SG" dirty="0">
                <a:latin typeface="Arial" panose="020B0604020202020204" pitchFamily="34" charset="0"/>
                <a:cs typeface="Arial" panose="020B0604020202020204" pitchFamily="34" charset="0"/>
              </a:rPr>
              <a:t>, which led to him and his wife asking questions in the direction of how a new style of church would appear. </a:t>
            </a:r>
          </a:p>
          <a:p>
            <a:r>
              <a:rPr lang="en-SG" dirty="0">
                <a:latin typeface="Arial" panose="020B0604020202020204" pitchFamily="34" charset="0"/>
                <a:cs typeface="Arial" panose="020B0604020202020204" pitchFamily="34" charset="0"/>
              </a:rPr>
              <a:t>Between 1995 and 1997, Bell formed a band called </a:t>
            </a:r>
            <a:r>
              <a:rPr lang="en-SG" dirty="0">
                <a:latin typeface="Arial" panose="020B0604020202020204" pitchFamily="34" charset="0"/>
                <a:cs typeface="Arial" panose="020B0604020202020204" pitchFamily="34" charset="0"/>
                <a:hlinkClick r:id="rId40" tooltip="Big Fil"/>
              </a:rPr>
              <a:t>Big Fil</a:t>
            </a:r>
            <a:r>
              <a:rPr lang="en-SG" dirty="0">
                <a:latin typeface="Arial" panose="020B0604020202020204" pitchFamily="34" charset="0"/>
                <a:cs typeface="Arial" panose="020B0604020202020204" pitchFamily="34" charset="0"/>
              </a:rPr>
              <a:t> which released two CDs; the first was a self-titled disc and the second was titled </a:t>
            </a:r>
            <a:r>
              <a:rPr lang="en-SG" i="1" dirty="0">
                <a:latin typeface="Arial" panose="020B0604020202020204" pitchFamily="34" charset="0"/>
                <a:cs typeface="Arial" panose="020B0604020202020204" pitchFamily="34" charset="0"/>
              </a:rPr>
              <a:t>Via De La Shekel</a:t>
            </a:r>
            <a:r>
              <a:rPr lang="en-SG" dirty="0">
                <a:latin typeface="Arial" panose="020B0604020202020204" pitchFamily="34" charset="0"/>
                <a:cs typeface="Arial" panose="020B0604020202020204" pitchFamily="34" charset="0"/>
              </a:rPr>
              <a:t>. When asked what style of music they played, Bell would respond with "Northern Gospel!", which later became the name of a song on the second album. Even after Big Fil stopped performing, Bell continued with two more projects by the name of </a:t>
            </a:r>
            <a:r>
              <a:rPr lang="en-SG" i="1" dirty="0">
                <a:latin typeface="Arial" panose="020B0604020202020204" pitchFamily="34" charset="0"/>
                <a:cs typeface="Arial" panose="020B0604020202020204" pitchFamily="34" charset="0"/>
              </a:rPr>
              <a:t>Uno Dos Tres Communications volume 1 and 2</a:t>
            </a:r>
            <a:r>
              <a:rPr lang="en-SG" dirty="0">
                <a:latin typeface="Arial" panose="020B0604020202020204" pitchFamily="34" charset="0"/>
                <a:cs typeface="Arial" panose="020B0604020202020204" pitchFamily="34" charset="0"/>
              </a:rPr>
              <a:t>, both of which had a similar musical sound to Big Fil. </a:t>
            </a:r>
          </a:p>
          <a:p>
            <a:r>
              <a:rPr lang="en-SG" b="1" dirty="0">
                <a:latin typeface="Arial" panose="020B0604020202020204" pitchFamily="34" charset="0"/>
                <a:cs typeface="Arial" panose="020B0604020202020204" pitchFamily="34" charset="0"/>
              </a:rPr>
              <a:t>Mars Hill Bible Church</a:t>
            </a:r>
          </a:p>
          <a:p>
            <a:r>
              <a:rPr lang="en-SG" dirty="0">
                <a:latin typeface="Arial" panose="020B0604020202020204" pitchFamily="34" charset="0"/>
                <a:cs typeface="Arial" panose="020B0604020202020204" pitchFamily="34" charset="0"/>
              </a:rPr>
              <a:t>Bell and his wife moved from California to Grand Rapids to be close to family and on invitation to study under pastor </a:t>
            </a:r>
            <a:r>
              <a:rPr lang="en-SG" dirty="0">
                <a:latin typeface="Arial" panose="020B0604020202020204" pitchFamily="34" charset="0"/>
                <a:cs typeface="Arial" panose="020B0604020202020204" pitchFamily="34" charset="0"/>
                <a:hlinkClick r:id="rId41" tooltip="Ed Dobson"/>
              </a:rPr>
              <a:t>Ed Dobson</a:t>
            </a:r>
            <a:r>
              <a:rPr lang="en-SG" dirty="0">
                <a:latin typeface="Arial" panose="020B0604020202020204" pitchFamily="34" charset="0"/>
                <a:cs typeface="Arial" panose="020B0604020202020204" pitchFamily="34" charset="0"/>
              </a:rPr>
              <a:t>. He handled many of the preaching duties for the Saturday Night service at Calvary Church. Bell announced that he would be branching out on his own to start a new kind of community and he would call it "Mars Hill" after the Greek site where the apostle Paul told a group, "For as I walked around and looked carefully at your objects of worship, I even found an altar with this inscription: TO AN UNKNOWN GOD. Now what you worship as something unknown I am going to proclaim to you."</a:t>
            </a:r>
            <a:r>
              <a:rPr lang="en-SG" baseline="30000" dirty="0">
                <a:latin typeface="Arial" panose="020B0604020202020204" pitchFamily="34" charset="0"/>
                <a:cs typeface="Arial" panose="020B0604020202020204" pitchFamily="34" charset="0"/>
                <a:hlinkClick r:id="rId42"/>
              </a:rPr>
              <a:t>[6]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February 1999, Bell founded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with the church originally meeting in a school gym in </a:t>
            </a:r>
            <a:r>
              <a:rPr lang="en-SG" dirty="0">
                <a:latin typeface="Arial" panose="020B0604020202020204" pitchFamily="34" charset="0"/>
                <a:cs typeface="Arial" panose="020B0604020202020204" pitchFamily="34" charset="0"/>
                <a:hlinkClick r:id="rId43" tooltip="Wyoming, Michigan"/>
              </a:rPr>
              <a:t>Wyoming, Michigan</a:t>
            </a:r>
            <a:r>
              <a:rPr lang="en-SG" dirty="0">
                <a:latin typeface="Arial" panose="020B0604020202020204" pitchFamily="34" charset="0"/>
                <a:cs typeface="Arial" panose="020B0604020202020204" pitchFamily="34" charset="0"/>
              </a:rPr>
              <a:t>. Within a year the church was given a shopping mall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and purchased the surrounding land. In July 2000 the 3,500 "grey chair" facility opened its doors. As of 2005, an estimated 11,000 people attended the two "gatherings" on Sundays at 9 and 11 AM.</a:t>
            </a:r>
            <a:r>
              <a:rPr lang="en-SG" baseline="30000" dirty="0">
                <a:latin typeface="Arial" panose="020B0604020202020204" pitchFamily="34" charset="0"/>
                <a:cs typeface="Arial" panose="020B0604020202020204" pitchFamily="34" charset="0"/>
                <a:hlinkClick r:id="rId44"/>
              </a:rPr>
              <a:t>[7]</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45" tooltip="Wikipedia:Citing sources"/>
              </a:rPr>
              <a:t>full 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As of March 2011, Sunday attendance numbered between 8,000 and 10,000.</a:t>
            </a:r>
            <a:r>
              <a:rPr lang="en-SG" baseline="30000" dirty="0">
                <a:latin typeface="Arial" panose="020B0604020202020204" pitchFamily="34" charset="0"/>
                <a:cs typeface="Arial" panose="020B0604020202020204" pitchFamily="34" charset="0"/>
                <a:hlinkClick r:id="rId46"/>
              </a:rPr>
              <a:t>[8]</a:t>
            </a:r>
            <a:r>
              <a:rPr lang="en-SG" dirty="0">
                <a:latin typeface="Arial" panose="020B0604020202020204" pitchFamily="34" charset="0"/>
                <a:cs typeface="Arial" panose="020B0604020202020204" pitchFamily="34" charset="0"/>
              </a:rPr>
              <a:t> His teachings at Mars Hill inspired the popular "Love Wins" bumper sticker, and the congregation freely distributed these stickers after services.</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order to maintain balance in his life, Bell maintained his Fridays as a personal sabbath, where he did not allow contact by electronic means, and had all pastoral duties transferred to other Mars Hill pastors.</a:t>
            </a:r>
            <a:r>
              <a:rPr lang="en-SG" baseline="30000" dirty="0">
                <a:latin typeface="Arial" panose="020B0604020202020204" pitchFamily="34" charset="0"/>
                <a:cs typeface="Arial" panose="020B0604020202020204" pitchFamily="34" charset="0"/>
                <a:hlinkClick r:id="rId48"/>
              </a:rPr>
              <a:t>[10]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the January 2007 issue of the magazine </a:t>
            </a:r>
            <a:r>
              <a:rPr lang="en-SG" i="1" dirty="0" err="1">
                <a:latin typeface="Arial" panose="020B0604020202020204" pitchFamily="34" charset="0"/>
                <a:cs typeface="Arial" panose="020B0604020202020204" pitchFamily="34" charset="0"/>
              </a:rPr>
              <a:t>TheChurchReport.com</a:t>
            </a:r>
            <a:r>
              <a:rPr lang="en-SG" dirty="0">
                <a:latin typeface="Arial" panose="020B0604020202020204" pitchFamily="34" charset="0"/>
                <a:cs typeface="Arial" panose="020B0604020202020204" pitchFamily="34" charset="0"/>
              </a:rPr>
              <a:t>, Bell was named No. 10 in its list of "The 50 Most Influential Christians in America" as chosen by their readers and online visitors.</a:t>
            </a:r>
            <a:r>
              <a:rPr lang="en-SG" baseline="30000" dirty="0">
                <a:latin typeface="Arial" panose="020B0604020202020204" pitchFamily="34" charset="0"/>
                <a:cs typeface="Arial" panose="020B0604020202020204" pitchFamily="34" charset="0"/>
                <a:hlinkClick r:id="rId49"/>
              </a:rPr>
              <a:t>[11]</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2011, Bell was named by </a:t>
            </a:r>
            <a:r>
              <a:rPr lang="en-SG" i="1" dirty="0">
                <a:latin typeface="Arial" panose="020B0604020202020204" pitchFamily="34" charset="0"/>
                <a:cs typeface="Arial" panose="020B0604020202020204" pitchFamily="34" charset="0"/>
                <a:hlinkClick r:id="rId3" tooltip="Time Magazine"/>
              </a:rPr>
              <a:t>Time Magazine</a:t>
            </a:r>
            <a:r>
              <a:rPr lang="en-SG" dirty="0">
                <a:latin typeface="Arial" panose="020B0604020202020204" pitchFamily="34" charset="0"/>
                <a:cs typeface="Arial" panose="020B0604020202020204" pitchFamily="34" charset="0"/>
              </a:rPr>
              <a:t> as one of the "2011 </a:t>
            </a:r>
            <a:r>
              <a:rPr lang="en-SG" dirty="0">
                <a:latin typeface="Arial" panose="020B0604020202020204" pitchFamily="34" charset="0"/>
                <a:cs typeface="Arial" panose="020B0604020202020204" pitchFamily="34" charset="0"/>
                <a:hlinkClick r:id="rId4" tooltip="Time 100"/>
              </a:rPr>
              <a:t>Time 100</a:t>
            </a:r>
            <a:r>
              <a:rPr lang="en-SG" dirty="0">
                <a:latin typeface="Arial" panose="020B0604020202020204" pitchFamily="34" charset="0"/>
                <a:cs typeface="Arial" panose="020B0604020202020204" pitchFamily="34" charset="0"/>
              </a:rPr>
              <a:t>", the magazine's annual list of the 100 most influential people in the world.</a:t>
            </a:r>
            <a:r>
              <a:rPr lang="en-SG" baseline="30000" dirty="0">
                <a:latin typeface="Arial" panose="020B0604020202020204" pitchFamily="34" charset="0"/>
                <a:cs typeface="Arial" panose="020B0604020202020204" pitchFamily="34" charset="0"/>
                <a:hlinkClick r:id="rId50"/>
              </a:rPr>
              <a:t>[12]</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stepped down from the church he founded on September 22, 2011 in order to pursue other areas to reach a broader audience.</a:t>
            </a:r>
            <a:r>
              <a:rPr lang="en-SG" baseline="30000" dirty="0">
                <a:latin typeface="Arial" panose="020B0604020202020204" pitchFamily="34" charset="0"/>
                <a:cs typeface="Arial" panose="020B0604020202020204" pitchFamily="34" charset="0"/>
                <a:hlinkClick r:id="rId51"/>
              </a:rPr>
              <a:t>[13]</a:t>
            </a:r>
            <a:r>
              <a:rPr lang="en-SG" baseline="30000" dirty="0">
                <a:latin typeface="Arial" panose="020B0604020202020204" pitchFamily="34" charset="0"/>
                <a:cs typeface="Arial" panose="020B0604020202020204" pitchFamily="34" charset="0"/>
                <a:hlinkClick r:id="rId52"/>
              </a:rPr>
              <a:t>[14]</a:t>
            </a:r>
            <a:r>
              <a:rPr lang="en-SG" dirty="0">
                <a:latin typeface="Arial" panose="020B0604020202020204" pitchFamily="34" charset="0"/>
                <a:cs typeface="Arial" panose="020B0604020202020204" pitchFamily="34" charset="0"/>
              </a:rPr>
              <a:t> He later said that his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had led to a fallout with the congregation and forced him on a "search for a more forgiving faith."</a:t>
            </a:r>
            <a:r>
              <a:rPr lang="en-SG" baseline="30000" dirty="0">
                <a:latin typeface="Arial" panose="020B0604020202020204" pitchFamily="34" charset="0"/>
                <a:cs typeface="Arial" panose="020B0604020202020204" pitchFamily="34" charset="0"/>
                <a:hlinkClick r:id="rId53"/>
              </a:rPr>
              <a:t>[15]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July 2012 Bell held his first major event since leaving Mars Hill, speaking at the famous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night club in Los Angeles.</a:t>
            </a:r>
            <a:r>
              <a:rPr lang="en-SG" baseline="30000" dirty="0">
                <a:latin typeface="Arial" panose="020B0604020202020204" pitchFamily="34" charset="0"/>
                <a:cs typeface="Arial" panose="020B0604020202020204" pitchFamily="34" charset="0"/>
                <a:hlinkClick r:id="rId55"/>
              </a:rPr>
              <a:t>[16]</a:t>
            </a:r>
            <a:r>
              <a:rPr lang="en-SG" dirty="0">
                <a:latin typeface="Arial" panose="020B0604020202020204" pitchFamily="34" charset="0"/>
                <a:cs typeface="Arial" panose="020B0604020202020204" pitchFamily="34" charset="0"/>
              </a:rPr>
              <a:t> Bell hosts conferences and workshops in Laguna Beach for "leaders, teachers, preachers, entrepreneurs, artists, pastors—anyone whose work involves creating something and then turning it loose in the world."</a:t>
            </a:r>
            <a:r>
              <a:rPr lang="en-SG" baseline="30000" dirty="0">
                <a:latin typeface="Arial" panose="020B0604020202020204" pitchFamily="34" charset="0"/>
                <a:cs typeface="Arial" panose="020B0604020202020204" pitchFamily="34" charset="0"/>
                <a:hlinkClick r:id="rId56"/>
              </a:rPr>
              <a:t>[17]</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Other projects</a:t>
            </a:r>
          </a:p>
          <a:p>
            <a:r>
              <a:rPr lang="en-SG" dirty="0">
                <a:latin typeface="Arial" panose="020B0604020202020204" pitchFamily="34" charset="0"/>
                <a:cs typeface="Arial" panose="020B0604020202020204" pitchFamily="34" charset="0"/>
              </a:rPr>
              <a:t>Bell is the featured speaker in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 a series of short films. The title of the video series, "NOOMA", is an English variation of the Greek word </a:t>
            </a:r>
            <a:r>
              <a:rPr lang="en-SG" i="1" dirty="0">
                <a:latin typeface="Arial" panose="020B0604020202020204" pitchFamily="34" charset="0"/>
                <a:cs typeface="Arial" panose="020B0604020202020204" pitchFamily="34" charset="0"/>
              </a:rPr>
              <a:t>pneuma</a:t>
            </a:r>
            <a:r>
              <a:rPr lang="en-SG" dirty="0">
                <a:latin typeface="Arial" panose="020B0604020202020204" pitchFamily="34" charset="0"/>
                <a:cs typeface="Arial" panose="020B0604020202020204" pitchFamily="34" charset="0"/>
              </a:rPr>
              <a:t> which means breath or spirit. All the videos feature the teachings of Bell accompanied by music written and sung by local independent artists with the exception of </a:t>
            </a:r>
            <a:r>
              <a:rPr lang="en-SG" i="1" dirty="0">
                <a:latin typeface="Arial" panose="020B0604020202020204" pitchFamily="34" charset="0"/>
                <a:cs typeface="Arial" panose="020B0604020202020204" pitchFamily="34" charset="0"/>
                <a:hlinkClick r:id="rId57" tooltip="The Album Leaf"/>
              </a:rPr>
              <a:t>The Album Leaf</a:t>
            </a:r>
            <a:r>
              <a:rPr lang="en-SG" i="1" dirty="0">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s music being licensed for the NOOMA DVD </a:t>
            </a:r>
            <a:r>
              <a:rPr lang="en-SG" i="1" dirty="0">
                <a:latin typeface="Arial" panose="020B0604020202020204" pitchFamily="34" charset="0"/>
                <a:cs typeface="Arial" panose="020B0604020202020204" pitchFamily="34" charset="0"/>
              </a:rPr>
              <a:t>Lump</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August 2005, </a:t>
            </a:r>
            <a:r>
              <a:rPr lang="en-SG" dirty="0">
                <a:latin typeface="Arial" panose="020B0604020202020204" pitchFamily="34" charset="0"/>
                <a:cs typeface="Arial" panose="020B0604020202020204" pitchFamily="34" charset="0"/>
                <a:hlinkClick r:id="rId58" tooltip="Zondervan Publishing"/>
              </a:rPr>
              <a:t>Zondervan Publishing</a:t>
            </a:r>
            <a:r>
              <a:rPr lang="en-SG" dirty="0">
                <a:latin typeface="Arial" panose="020B0604020202020204" pitchFamily="34" charset="0"/>
                <a:cs typeface="Arial" panose="020B0604020202020204" pitchFamily="34" charset="0"/>
              </a:rPr>
              <a:t> published Bell's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a:t>
            </a:r>
            <a:r>
              <a:rPr lang="en-SG" i="1" dirty="0">
                <a:latin typeface="Arial" panose="020B0604020202020204" pitchFamily="34" charset="0"/>
                <a:cs typeface="Arial" panose="020B0604020202020204" pitchFamily="34" charset="0"/>
              </a:rPr>
              <a:t>Velvet Elvis</a:t>
            </a:r>
            <a:r>
              <a:rPr lang="en-SG" dirty="0">
                <a:latin typeface="Arial" panose="020B0604020202020204" pitchFamily="34" charset="0"/>
                <a:cs typeface="Arial" panose="020B0604020202020204" pitchFamily="34" charset="0"/>
              </a:rPr>
              <a:t> is, according to the official online summary, "for the millions of people who are fascinated by Jesus, but can’t do the standard Christian package. In his debut book, Bell explores a new understanding of the Christian faith."</a:t>
            </a:r>
            <a:r>
              <a:rPr lang="en-SG" baseline="30000" dirty="0">
                <a:latin typeface="Arial" panose="020B0604020202020204" pitchFamily="34" charset="0"/>
                <a:cs typeface="Arial" panose="020B0604020202020204" pitchFamily="34" charset="0"/>
                <a:hlinkClick r:id="rId59"/>
              </a:rPr>
              <a:t>[18]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a:t>
            </a:r>
            <a:r>
              <a:rPr lang="en-SG" i="1" dirty="0">
                <a:latin typeface="Arial" panose="020B0604020202020204" pitchFamily="34" charset="0"/>
                <a:cs typeface="Arial" panose="020B0604020202020204" pitchFamily="34" charset="0"/>
              </a:rPr>
              <a:t>Everything is Spiritual</a:t>
            </a:r>
            <a:r>
              <a:rPr lang="en-SG" dirty="0">
                <a:latin typeface="Arial" panose="020B0604020202020204" pitchFamily="34" charset="0"/>
                <a:cs typeface="Arial" panose="020B0604020202020204" pitchFamily="34" charset="0"/>
              </a:rPr>
              <a:t> national speaking tour launched on June 30, 2006, in </a:t>
            </a:r>
            <a:r>
              <a:rPr lang="en-SG" dirty="0">
                <a:latin typeface="Arial" panose="020B0604020202020204" pitchFamily="34" charset="0"/>
                <a:cs typeface="Arial" panose="020B0604020202020204" pitchFamily="34" charset="0"/>
                <a:hlinkClick r:id="rId60" tooltip="Chicago"/>
              </a:rPr>
              <a:t>Chicago</a:t>
            </a:r>
            <a:r>
              <a:rPr lang="en-SG" dirty="0">
                <a:latin typeface="Arial" panose="020B0604020202020204" pitchFamily="34" charset="0"/>
                <a:cs typeface="Arial" panose="020B0604020202020204" pitchFamily="34" charset="0"/>
              </a:rPr>
              <a:t>, drawing sold-out crowds in cities across North America. The proceeds from ticket sales were used to support </a:t>
            </a:r>
            <a:r>
              <a:rPr lang="en-SG" dirty="0">
                <a:latin typeface="Arial" panose="020B0604020202020204" pitchFamily="34" charset="0"/>
                <a:cs typeface="Arial" panose="020B0604020202020204" pitchFamily="34" charset="0"/>
                <a:hlinkClick r:id="rId61" tooltip="WaterAid"/>
              </a:rPr>
              <a:t>WaterAid</a:t>
            </a:r>
            <a:r>
              <a:rPr lang="en-SG" dirty="0">
                <a:latin typeface="Arial" panose="020B0604020202020204" pitchFamily="34" charset="0"/>
                <a:cs typeface="Arial" panose="020B0604020202020204" pitchFamily="34" charset="0"/>
              </a:rPr>
              <a:t>, an international non-profit organization dedicated to helping people escape the </a:t>
            </a:r>
            <a:r>
              <a:rPr lang="en-SG" dirty="0">
                <a:latin typeface="Arial" panose="020B0604020202020204" pitchFamily="34" charset="0"/>
                <a:cs typeface="Arial" panose="020B0604020202020204" pitchFamily="34" charset="0"/>
                <a:hlinkClick r:id="rId62" tooltip="Poverty"/>
              </a:rPr>
              <a:t>poverty</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3" tooltip="Infectious disease"/>
              </a:rPr>
              <a:t>disease</a:t>
            </a:r>
            <a:r>
              <a:rPr lang="en-SG" dirty="0">
                <a:latin typeface="Arial" panose="020B0604020202020204" pitchFamily="34" charset="0"/>
                <a:cs typeface="Arial" panose="020B0604020202020204" pitchFamily="34" charset="0"/>
              </a:rPr>
              <a:t> caused by living without </a:t>
            </a:r>
            <a:r>
              <a:rPr lang="en-SG" dirty="0">
                <a:latin typeface="Arial" panose="020B0604020202020204" pitchFamily="34" charset="0"/>
                <a:cs typeface="Arial" panose="020B0604020202020204" pitchFamily="34" charset="0"/>
                <a:hlinkClick r:id="rId64" tooltip="Safe water"/>
              </a:rPr>
              <a:t>safe water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5" tooltip="Sanitation"/>
              </a:rPr>
              <a:t>sanitation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second book, titled </a:t>
            </a:r>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was released in March 2007. In February and March 2007 Bell hosted a "Sex God" tour on six university campuses to promote his book. The tour functioned more as a time for engaging questions and conversation. Questions ranged from Old Testament codes to homosexuality to what should Christians do with the word "evangelical". Each night ended with the showing of NOOMA number 15 entitled "YOU".</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66" tooltip="Wikipedia:Citation needed"/>
              </a:rPr>
              <a:t>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2007 Bell toured the United Kingdom and Ireland with a series called </a:t>
            </a:r>
            <a:r>
              <a:rPr lang="en-SG" i="1" dirty="0">
                <a:latin typeface="Arial" panose="020B0604020202020204" pitchFamily="34" charset="0"/>
                <a:cs typeface="Arial" panose="020B0604020202020204" pitchFamily="34" charset="0"/>
              </a:rPr>
              <a:t>Calling All Peacemakers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67"/>
              </a:rPr>
              <a:t>[19]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launched another speaking tour on November 5, 2007, in Chicago. "The Gods Aren't Angry" again drew sold-out crowds in cities across North America. The subject matter was a narrative </a:t>
            </a:r>
            <a:r>
              <a:rPr lang="en-SG" dirty="0" err="1">
                <a:latin typeface="Arial" panose="020B0604020202020204" pitchFamily="34" charset="0"/>
                <a:cs typeface="Arial" panose="020B0604020202020204" pitchFamily="34" charset="0"/>
              </a:rPr>
              <a:t>defense</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68" tooltip="Justification (theology)"/>
              </a:rPr>
              <a:t>justification</a:t>
            </a:r>
            <a:r>
              <a:rPr lang="en-SG" dirty="0">
                <a:latin typeface="Arial" panose="020B0604020202020204" pitchFamily="34" charset="0"/>
                <a:cs typeface="Arial" panose="020B0604020202020204" pitchFamily="34" charset="0"/>
              </a:rPr>
              <a:t> through faith and not works (sacrifice). Proceeds from this tour were used to support the </a:t>
            </a:r>
            <a:r>
              <a:rPr lang="en-SG" dirty="0" err="1">
                <a:latin typeface="Arial" panose="020B0604020202020204" pitchFamily="34" charset="0"/>
                <a:cs typeface="Arial" panose="020B0604020202020204" pitchFamily="34" charset="0"/>
              </a:rPr>
              <a:t>Turame</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9" tooltip="Microfinance"/>
              </a:rPr>
              <a:t>Microfinance</a:t>
            </a:r>
            <a:r>
              <a:rPr lang="en-SG" dirty="0">
                <a:latin typeface="Arial" panose="020B0604020202020204" pitchFamily="34" charset="0"/>
                <a:cs typeface="Arial" panose="020B0604020202020204" pitchFamily="34" charset="0"/>
              </a:rPr>
              <a:t> program supporting the poor in Burundi, a mission supported by Bell's church. </a:t>
            </a:r>
          </a:p>
          <a:p>
            <a:r>
              <a:rPr lang="en-SG" dirty="0">
                <a:latin typeface="Arial" panose="020B0604020202020204" pitchFamily="34" charset="0"/>
                <a:cs typeface="Arial" panose="020B0604020202020204" pitchFamily="34" charset="0"/>
              </a:rPr>
              <a:t>Bell's 2009 project,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explores the links between creativity and suffering.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was an international tour and a book, initially handwritten by Bell, with photographs. The title of the project comes from a young child's view of raindrops on a window at night. Rather than focusing on the conundrum of why an all-powerful God would allow suffering, Bell instead looks at the creativity, empathy, new connections, and growth that can spring from suffering. When asked in an interview how he had become interested in suffering, Bell replied that as a pastor he had been given a front row seat in the most poignant moments of people's lives. At the same time he was doing lectures on creativity and realized, "There was a connection between these two halves of my life – all these connections between suffering and art-making."</a:t>
            </a:r>
            <a:r>
              <a:rPr lang="en-SG" baseline="30000" dirty="0">
                <a:latin typeface="Arial" panose="020B0604020202020204" pitchFamily="34" charset="0"/>
                <a:cs typeface="Arial" panose="020B0604020202020204" pitchFamily="34" charset="0"/>
                <a:hlinkClick r:id="rId70"/>
              </a:rPr>
              <a:t>[20]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September 2013 Bell was interviewed by </a:t>
            </a:r>
            <a:r>
              <a:rPr lang="en-SG" dirty="0">
                <a:latin typeface="Arial" panose="020B0604020202020204" pitchFamily="34" charset="0"/>
                <a:cs typeface="Arial" panose="020B0604020202020204" pitchFamily="34" charset="0"/>
                <a:hlinkClick r:id="rId71" tooltip="Oprah"/>
              </a:rPr>
              <a:t>Oprah</a:t>
            </a:r>
            <a:r>
              <a:rPr lang="en-SG" dirty="0">
                <a:latin typeface="Arial" panose="020B0604020202020204" pitchFamily="34" charset="0"/>
                <a:cs typeface="Arial" panose="020B0604020202020204" pitchFamily="34" charset="0"/>
              </a:rPr>
              <a:t> for her </a:t>
            </a:r>
            <a:r>
              <a:rPr lang="en-SG" i="1" dirty="0">
                <a:latin typeface="Arial" panose="020B0604020202020204" pitchFamily="34" charset="0"/>
                <a:cs typeface="Arial" panose="020B0604020202020204" pitchFamily="34" charset="0"/>
                <a:hlinkClick r:id="rId72" tooltip="Super Soul Sunday"/>
              </a:rPr>
              <a:t>Super Soul Sunday</a:t>
            </a:r>
            <a:r>
              <a:rPr lang="en-SG" dirty="0">
                <a:latin typeface="Arial" panose="020B0604020202020204" pitchFamily="34" charset="0"/>
                <a:cs typeface="Arial" panose="020B0604020202020204" pitchFamily="34" charset="0"/>
              </a:rPr>
              <a:t> television show. Bell's book, </a:t>
            </a:r>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was also listed as the first recommended book that month in Oprah's "Book of the Month" club.</a:t>
            </a:r>
            <a:r>
              <a:rPr lang="en-SG" baseline="30000" dirty="0">
                <a:latin typeface="Arial" panose="020B0604020202020204" pitchFamily="34" charset="0"/>
                <a:cs typeface="Arial" panose="020B0604020202020204" pitchFamily="34" charset="0"/>
                <a:hlinkClick r:id="rId73"/>
              </a:rPr>
              <a:t>[21]</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Television</a:t>
            </a:r>
          </a:p>
          <a:p>
            <a:r>
              <a:rPr lang="en-SG" dirty="0">
                <a:latin typeface="Arial" panose="020B0604020202020204" pitchFamily="34" charset="0"/>
                <a:cs typeface="Arial" panose="020B0604020202020204" pitchFamily="34" charset="0"/>
              </a:rPr>
              <a:t>ABC television announced production of a new television drama,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co-written by Bell and </a:t>
            </a:r>
            <a:r>
              <a:rPr lang="en-SG" dirty="0">
                <a:latin typeface="Arial" panose="020B0604020202020204" pitchFamily="34" charset="0"/>
                <a:cs typeface="Arial" panose="020B0604020202020204" pitchFamily="34" charset="0"/>
                <a:hlinkClick r:id="rId74" tooltip="Carlton Cuse"/>
              </a:rPr>
              <a:t>Carlton Cuse</a:t>
            </a:r>
            <a:r>
              <a:rPr lang="en-SG" dirty="0">
                <a:latin typeface="Arial" panose="020B0604020202020204" pitchFamily="34" charset="0"/>
                <a:cs typeface="Arial" panose="020B0604020202020204" pitchFamily="34" charset="0"/>
              </a:rPr>
              <a:t>, the executive producer of the television series, </a:t>
            </a:r>
            <a:r>
              <a:rPr lang="en-SG" i="1" dirty="0">
                <a:latin typeface="Arial" panose="020B0604020202020204" pitchFamily="34" charset="0"/>
                <a:cs typeface="Arial" panose="020B0604020202020204" pitchFamily="34" charset="0"/>
                <a:hlinkClick r:id="rId75" tooltip="Lost (TV series)"/>
              </a:rPr>
              <a:t>Lost</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76"/>
              </a:rPr>
              <a:t>[22]</a:t>
            </a:r>
            <a:r>
              <a:rPr lang="en-SG" dirty="0">
                <a:latin typeface="Arial" panose="020B0604020202020204" pitchFamily="34" charset="0"/>
                <a:cs typeface="Arial" panose="020B0604020202020204" pitchFamily="34" charset="0"/>
              </a:rPr>
              <a:t> The show, based loosely on Bell's life and his unpublished novel-turned-pilot-script, would follow the life of Tom Stronger, a musician on a spiritual journey.</a:t>
            </a:r>
            <a:r>
              <a:rPr lang="en-SG" baseline="30000" dirty="0">
                <a:latin typeface="Arial" panose="020B0604020202020204" pitchFamily="34" charset="0"/>
                <a:cs typeface="Arial" panose="020B0604020202020204" pitchFamily="34" charset="0"/>
                <a:hlinkClick r:id="rId77"/>
              </a:rPr>
              <a:t>[23]</a:t>
            </a:r>
            <a:r>
              <a:rPr lang="en-SG" dirty="0">
                <a:latin typeface="Arial" panose="020B0604020202020204" pitchFamily="34" charset="0"/>
                <a:cs typeface="Arial" panose="020B0604020202020204" pitchFamily="34" charset="0"/>
              </a:rPr>
              <a:t> Ultimately, 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were unable to get approval to shoot a pilot for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have moved on to another project described as a "faith-inflected talk show" presented by Bell. Two tapings of the proposed show were filmed in September 2012 in a warehouse in Los Angeles' art district in order to put together a reel for network executives.</a:t>
            </a:r>
            <a:r>
              <a:rPr lang="en-SG" baseline="30000" dirty="0">
                <a:latin typeface="Arial" panose="020B0604020202020204" pitchFamily="34" charset="0"/>
                <a:cs typeface="Arial" panose="020B0604020202020204" pitchFamily="34" charset="0"/>
                <a:hlinkClick r:id="rId78"/>
              </a:rPr>
              <a:t>[24]</a:t>
            </a:r>
            <a:r>
              <a:rPr lang="en-SG" dirty="0">
                <a:latin typeface="Arial" panose="020B0604020202020204" pitchFamily="34" charset="0"/>
                <a:cs typeface="Arial" panose="020B0604020202020204" pitchFamily="34" charset="0"/>
              </a:rPr>
              <a:t> At the time, they were referenced as either </a:t>
            </a:r>
            <a:r>
              <a:rPr lang="en-SG" i="1" dirty="0">
                <a:latin typeface="Arial" panose="020B0604020202020204" pitchFamily="34" charset="0"/>
                <a:cs typeface="Arial" panose="020B0604020202020204" pitchFamily="34" charset="0"/>
              </a:rPr>
              <a:t>That One Show Rob Bell and Carlton </a:t>
            </a:r>
            <a:r>
              <a:rPr lang="en-SG" i="1" dirty="0" err="1">
                <a:latin typeface="Arial" panose="020B0604020202020204" pitchFamily="34" charset="0"/>
                <a:cs typeface="Arial" panose="020B0604020202020204" pitchFamily="34" charset="0"/>
              </a:rPr>
              <a:t>Cuse</a:t>
            </a:r>
            <a:r>
              <a:rPr lang="en-SG" i="1" dirty="0">
                <a:latin typeface="Arial" panose="020B0604020202020204" pitchFamily="34" charset="0"/>
                <a:cs typeface="Arial" panose="020B0604020202020204" pitchFamily="34" charset="0"/>
              </a:rPr>
              <a:t> Have Been Working On</a:t>
            </a:r>
            <a:r>
              <a:rPr lang="en-SG" dirty="0">
                <a:latin typeface="Arial" panose="020B0604020202020204" pitchFamily="34" charset="0"/>
                <a:cs typeface="Arial" panose="020B0604020202020204" pitchFamily="34" charset="0"/>
              </a:rPr>
              <a:t>, or </a:t>
            </a:r>
            <a:r>
              <a:rPr lang="en-SG" i="1" dirty="0">
                <a:latin typeface="Arial" panose="020B0604020202020204" pitchFamily="34" charset="0"/>
                <a:cs typeface="Arial" panose="020B0604020202020204" pitchFamily="34" charset="0"/>
              </a:rPr>
              <a:t>The September Shows</a:t>
            </a:r>
            <a:r>
              <a:rPr lang="en-SG" dirty="0">
                <a:latin typeface="Arial" panose="020B0604020202020204" pitchFamily="34" charset="0"/>
                <a:cs typeface="Arial" panose="020B0604020202020204" pitchFamily="34" charset="0"/>
              </a:rPr>
              <a:t> for short.</a:t>
            </a:r>
            <a:r>
              <a:rPr lang="en-SG" baseline="30000" dirty="0">
                <a:latin typeface="Arial" panose="020B0604020202020204" pitchFamily="34" charset="0"/>
                <a:cs typeface="Arial" panose="020B0604020202020204" pitchFamily="34" charset="0"/>
                <a:hlinkClick r:id="rId79"/>
              </a:rPr>
              <a:t>[25]</a:t>
            </a:r>
            <a:r>
              <a:rPr lang="en-SG" baseline="30000" dirty="0">
                <a:latin typeface="Arial" panose="020B0604020202020204" pitchFamily="34" charset="0"/>
                <a:cs typeface="Arial" panose="020B0604020202020204" pitchFamily="34" charset="0"/>
                <a:hlinkClick r:id="rId80"/>
              </a:rPr>
              <a:t>[26]</a:t>
            </a:r>
            <a:r>
              <a:rPr lang="en-SG" baseline="30000" dirty="0">
                <a:latin typeface="Arial" panose="020B0604020202020204" pitchFamily="34" charset="0"/>
                <a:cs typeface="Arial" panose="020B0604020202020204" pitchFamily="34" charset="0"/>
                <a:hlinkClick r:id="rId81"/>
              </a:rPr>
              <a:t>[27]</a:t>
            </a:r>
            <a:r>
              <a:rPr lang="en-SG" dirty="0">
                <a:latin typeface="Arial" panose="020B0604020202020204" pitchFamily="34" charset="0"/>
                <a:cs typeface="Arial" panose="020B0604020202020204" pitchFamily="34" charset="0"/>
              </a:rPr>
              <a:t> A trailer has since been produced using </a:t>
            </a:r>
            <a:r>
              <a:rPr lang="en-SG" i="1" dirty="0">
                <a:latin typeface="Arial" panose="020B0604020202020204" pitchFamily="34" charset="0"/>
                <a:cs typeface="Arial" panose="020B0604020202020204" pitchFamily="34" charset="0"/>
              </a:rPr>
              <a:t>The Rob Bell Show</a:t>
            </a:r>
            <a:r>
              <a:rPr lang="en-SG" dirty="0">
                <a:latin typeface="Arial" panose="020B0604020202020204" pitchFamily="34" charset="0"/>
                <a:cs typeface="Arial" panose="020B0604020202020204" pitchFamily="34" charset="0"/>
              </a:rPr>
              <a:t> as a title card. His first and second guest each night were </a:t>
            </a:r>
            <a:r>
              <a:rPr lang="en-SG" dirty="0">
                <a:latin typeface="Arial" panose="020B0604020202020204" pitchFamily="34" charset="0"/>
                <a:cs typeface="Arial" panose="020B0604020202020204" pitchFamily="34" charset="0"/>
                <a:hlinkClick r:id="rId82" tooltip="Cathleen Falsani"/>
              </a:rPr>
              <a:t>Cathleen Falsani</a:t>
            </a:r>
            <a:r>
              <a:rPr lang="en-SG" dirty="0">
                <a:latin typeface="Arial" panose="020B0604020202020204" pitchFamily="34" charset="0"/>
                <a:cs typeface="Arial" panose="020B0604020202020204" pitchFamily="34" charset="0"/>
              </a:rPr>
              <a:t> and James "</a:t>
            </a:r>
            <a:r>
              <a:rPr lang="en-SG" dirty="0" err="1">
                <a:latin typeface="Arial" panose="020B0604020202020204" pitchFamily="34" charset="0"/>
                <a:cs typeface="Arial" panose="020B0604020202020204" pitchFamily="34" charset="0"/>
              </a:rPr>
              <a:t>Jame</a:t>
            </a:r>
            <a:r>
              <a:rPr lang="en-SG" dirty="0">
                <a:latin typeface="Arial" panose="020B0604020202020204" pitchFamily="34" charset="0"/>
                <a:cs typeface="Arial" panose="020B0604020202020204" pitchFamily="34" charset="0"/>
              </a:rPr>
              <a:t>-o" </a:t>
            </a:r>
            <a:r>
              <a:rPr lang="en-SG" dirty="0" err="1">
                <a:latin typeface="Arial" panose="020B0604020202020204" pitchFamily="34" charset="0"/>
                <a:cs typeface="Arial" panose="020B0604020202020204" pitchFamily="34" charset="0"/>
              </a:rPr>
              <a:t>Primbram</a:t>
            </a:r>
            <a:r>
              <a:rPr lang="en-SG" dirty="0">
                <a:latin typeface="Arial" panose="020B0604020202020204" pitchFamily="34" charset="0"/>
                <a:cs typeface="Arial" panose="020B0604020202020204" pitchFamily="34" charset="0"/>
              </a:rPr>
              <a:t>, an </a:t>
            </a:r>
            <a:r>
              <a:rPr lang="en-SG" dirty="0">
                <a:latin typeface="Arial" panose="020B0604020202020204" pitchFamily="34" charset="0"/>
                <a:cs typeface="Arial" panose="020B0604020202020204" pitchFamily="34" charset="0"/>
                <a:hlinkClick r:id="rId83" tooltip="Eco-warrior"/>
              </a:rPr>
              <a:t>eco-warrior</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Beliefs</a:t>
            </a:r>
          </a:p>
          <a:p>
            <a:r>
              <a:rPr lang="en-SG" dirty="0">
                <a:latin typeface="Arial" panose="020B0604020202020204" pitchFamily="34" charset="0"/>
                <a:cs typeface="Arial" panose="020B0604020202020204" pitchFamily="34" charset="0"/>
              </a:rPr>
              <a:t>In his writings, Bell says "I affirm the truth anywhere in any religious system, in any worldview. If it's true, it belongs to God."</a:t>
            </a:r>
            <a:r>
              <a:rPr lang="en-SG" baseline="30000" dirty="0">
                <a:latin typeface="Arial" panose="020B0604020202020204" pitchFamily="34" charset="0"/>
                <a:cs typeface="Arial" panose="020B0604020202020204" pitchFamily="34" charset="0"/>
                <a:hlinkClick r:id="rId84"/>
              </a:rPr>
              <a:t>[28]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says, "This is not just the same old message with new methods. We're rediscovering Christianity as an Eastern religion, as a way of life. Legal metaphors for faith don't deliver a way of life. We grew up in churches where people knew the nine verses why we don't speak in tongues, but had never experienced the overwhelming presence of God."</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caused a major controversy within the </a:t>
            </a:r>
            <a:r>
              <a:rPr lang="en-SG" dirty="0">
                <a:latin typeface="Arial" panose="020B0604020202020204" pitchFamily="34" charset="0"/>
                <a:cs typeface="Arial" panose="020B0604020202020204" pitchFamily="34" charset="0"/>
                <a:hlinkClick r:id="rId85" tooltip="Evangelical"/>
              </a:rPr>
              <a:t>evangelical</a:t>
            </a:r>
            <a:r>
              <a:rPr lang="en-SG" dirty="0">
                <a:latin typeface="Arial" panose="020B0604020202020204" pitchFamily="34" charset="0"/>
                <a:cs typeface="Arial" panose="020B0604020202020204" pitchFamily="34" charset="0"/>
              </a:rPr>
              <a:t> community. The controversy was the subject of a </a:t>
            </a:r>
            <a:r>
              <a:rPr lang="en-SG" i="1" dirty="0">
                <a:latin typeface="Arial" panose="020B0604020202020204" pitchFamily="34" charset="0"/>
                <a:cs typeface="Arial" panose="020B0604020202020204" pitchFamily="34" charset="0"/>
                <a:hlinkClick r:id="rId86" tooltip="Time (magazine)"/>
              </a:rPr>
              <a:t>Time</a:t>
            </a:r>
            <a:r>
              <a:rPr lang="en-SG" dirty="0">
                <a:latin typeface="Arial" panose="020B0604020202020204" pitchFamily="34" charset="0"/>
                <a:cs typeface="Arial" panose="020B0604020202020204" pitchFamily="34" charset="0"/>
                <a:hlinkClick r:id="rId86" tooltip="Time (magazine)"/>
              </a:rPr>
              <a:t> magazine</a:t>
            </a:r>
            <a:r>
              <a:rPr lang="en-SG" dirty="0">
                <a:latin typeface="Arial" panose="020B0604020202020204" pitchFamily="34" charset="0"/>
                <a:cs typeface="Arial" panose="020B0604020202020204" pitchFamily="34" charset="0"/>
              </a:rPr>
              <a:t> cover story and a featured article in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87"/>
              </a:rPr>
              <a:t>[29]</a:t>
            </a:r>
            <a:r>
              <a:rPr lang="en-SG" baseline="30000" dirty="0">
                <a:latin typeface="Arial" panose="020B0604020202020204" pitchFamily="34" charset="0"/>
                <a:cs typeface="Arial" panose="020B0604020202020204" pitchFamily="34" charset="0"/>
                <a:hlinkClick r:id="rId88"/>
              </a:rPr>
              <a:t>[30]</a:t>
            </a:r>
            <a:r>
              <a:rPr lang="en-SG" baseline="30000" dirty="0">
                <a:latin typeface="Arial" panose="020B0604020202020204" pitchFamily="34" charset="0"/>
                <a:cs typeface="Arial" panose="020B0604020202020204" pitchFamily="34" charset="0"/>
                <a:hlinkClick r:id="rId89"/>
              </a:rPr>
              <a:t>[31]</a:t>
            </a:r>
            <a:r>
              <a:rPr lang="en-SG" dirty="0">
                <a:latin typeface="Arial" panose="020B0604020202020204" pitchFamily="34" charset="0"/>
                <a:cs typeface="Arial" panose="020B0604020202020204" pitchFamily="34" charset="0"/>
              </a:rPr>
              <a:t> 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90"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The book was criticized by numerous conservative evangelical figures (in particular, some </a:t>
            </a:r>
            <a:r>
              <a:rPr lang="en-SG" dirty="0">
                <a:latin typeface="Arial" panose="020B0604020202020204" pitchFamily="34" charset="0"/>
                <a:cs typeface="Arial" panose="020B0604020202020204" pitchFamily="34" charset="0"/>
                <a:hlinkClick r:id="rId91" tooltip="Reformed churches"/>
              </a:rPr>
              <a:t>reformed church</a:t>
            </a:r>
            <a:r>
              <a:rPr lang="en-SG" dirty="0">
                <a:latin typeface="Arial" panose="020B0604020202020204" pitchFamily="34" charset="0"/>
                <a:cs typeface="Arial" panose="020B0604020202020204" pitchFamily="34" charset="0"/>
              </a:rPr>
              <a:t> leaders), such as </a:t>
            </a:r>
            <a:r>
              <a:rPr lang="en-SG" dirty="0">
                <a:latin typeface="Arial" panose="020B0604020202020204" pitchFamily="34" charset="0"/>
                <a:cs typeface="Arial" panose="020B0604020202020204" pitchFamily="34" charset="0"/>
                <a:hlinkClick r:id="rId92" tooltip="Albert Mohler"/>
              </a:rPr>
              <a:t>Albert Mohler</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93" tooltip="John Piper (theologian)"/>
              </a:rPr>
              <a:t>John Piper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94" tooltip="David Platt (pastor)"/>
              </a:rPr>
              <a:t>David Platt</a:t>
            </a:r>
            <a:r>
              <a:rPr lang="en-SG" dirty="0">
                <a:latin typeface="Arial" panose="020B0604020202020204" pitchFamily="34" charset="0"/>
                <a:cs typeface="Arial" panose="020B0604020202020204" pitchFamily="34" charset="0"/>
              </a:rPr>
              <a:t>, with Mohler saying that the book was "theologically disastrous" for not rejecting universalism.</a:t>
            </a:r>
            <a:r>
              <a:rPr lang="en-SG" baseline="30000" dirty="0">
                <a:latin typeface="Arial" panose="020B0604020202020204" pitchFamily="34" charset="0"/>
                <a:cs typeface="Arial" panose="020B0604020202020204" pitchFamily="34" charset="0"/>
                <a:hlinkClick r:id="rId95"/>
              </a:rPr>
              <a:t>[32]</a:t>
            </a:r>
            <a:r>
              <a:rPr lang="en-SG" baseline="30000" dirty="0">
                <a:latin typeface="Arial" panose="020B0604020202020204" pitchFamily="34" charset="0"/>
                <a:cs typeface="Arial" panose="020B0604020202020204" pitchFamily="34" charset="0"/>
                <a:hlinkClick r:id="rId96"/>
              </a:rPr>
              <a:t>[33]</a:t>
            </a:r>
            <a:r>
              <a:rPr lang="en-SG" dirty="0">
                <a:latin typeface="Arial" panose="020B0604020202020204" pitchFamily="34" charset="0"/>
                <a:cs typeface="Arial" panose="020B0604020202020204" pitchFamily="34" charset="0"/>
              </a:rPr>
              <a:t> Other evangelicals, such as </a:t>
            </a:r>
            <a:r>
              <a:rPr lang="en-SG" dirty="0">
                <a:latin typeface="Arial" panose="020B0604020202020204" pitchFamily="34" charset="0"/>
                <a:cs typeface="Arial" panose="020B0604020202020204" pitchFamily="34" charset="0"/>
                <a:hlinkClick r:id="rId97" tooltip="Brian McLaren"/>
              </a:rPr>
              <a:t>Brian McLaren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98"/>
              </a:rPr>
              <a:t>[34]</a:t>
            </a:r>
            <a:r>
              <a:rPr lang="en-SG" baseline="30000" dirty="0">
                <a:latin typeface="Arial" panose="020B0604020202020204" pitchFamily="34" charset="0"/>
                <a:cs typeface="Arial" panose="020B0604020202020204" pitchFamily="34" charset="0"/>
                <a:hlinkClick r:id="rId99"/>
              </a:rPr>
              <a:t>[35]</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00" tooltip="Greg Boyd (theologian)"/>
              </a:rPr>
              <a:t>Greg Boyd</a:t>
            </a:r>
            <a:r>
              <a:rPr lang="en-SG" baseline="30000" dirty="0">
                <a:latin typeface="Arial" panose="020B0604020202020204" pitchFamily="34" charset="0"/>
                <a:cs typeface="Arial" panose="020B0604020202020204" pitchFamily="34" charset="0"/>
                <a:hlinkClick r:id="rId101"/>
              </a:rPr>
              <a:t>[36]</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102" tooltip="Eugene Peterson"/>
              </a:rPr>
              <a:t>Eugene Peterson</a:t>
            </a:r>
            <a:r>
              <a:rPr lang="en-SG" baseline="30000" dirty="0">
                <a:latin typeface="Arial" panose="020B0604020202020204" pitchFamily="34" charset="0"/>
                <a:cs typeface="Arial" panose="020B0604020202020204" pitchFamily="34" charset="0"/>
                <a:hlinkClick r:id="rId103"/>
              </a:rPr>
              <a:t>[37]</a:t>
            </a:r>
            <a:r>
              <a:rPr lang="en-SG" baseline="30000" dirty="0">
                <a:latin typeface="Arial" panose="020B0604020202020204" pitchFamily="34" charset="0"/>
                <a:cs typeface="Arial" panose="020B0604020202020204" pitchFamily="34" charset="0"/>
                <a:hlinkClick r:id="rId104"/>
              </a:rPr>
              <a:t>[38]</a:t>
            </a:r>
            <a:r>
              <a:rPr lang="en-SG" baseline="30000" dirty="0">
                <a:latin typeface="Arial" panose="020B0604020202020204" pitchFamily="34" charset="0"/>
                <a:cs typeface="Arial" panose="020B0604020202020204" pitchFamily="34" charset="0"/>
                <a:hlinkClick r:id="rId105"/>
              </a:rPr>
              <a:t>[39]</a:t>
            </a:r>
            <a:r>
              <a:rPr lang="en-SG" dirty="0">
                <a:latin typeface="Arial" panose="020B0604020202020204" pitchFamily="34" charset="0"/>
                <a:cs typeface="Arial" panose="020B0604020202020204" pitchFamily="34" charset="0"/>
              </a:rPr>
              <a:t> defended Bell's views. Bell denies that he is a universalist and says that he does not embrace any particular view but argues that Christians should leave room for uncertainty on the matter. As </a:t>
            </a:r>
            <a:r>
              <a:rPr lang="en-SG" dirty="0">
                <a:latin typeface="Arial" panose="020B0604020202020204" pitchFamily="34" charset="0"/>
                <a:cs typeface="Arial" panose="020B0604020202020204" pitchFamily="34" charset="0"/>
                <a:hlinkClick r:id="rId106" tooltip="Jon Meacham"/>
              </a:rPr>
              <a:t>Jon Meacham</a:t>
            </a:r>
            <a:r>
              <a:rPr lang="en-SG" dirty="0">
                <a:latin typeface="Arial" panose="020B0604020202020204" pitchFamily="34" charset="0"/>
                <a:cs typeface="Arial" panose="020B0604020202020204" pitchFamily="34" charset="0"/>
              </a:rPr>
              <a:t> stated,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presents [Bell's] "case for living with mystery rather than demanding certitude."</a:t>
            </a:r>
            <a:r>
              <a:rPr lang="en-SG" baseline="30000" dirty="0">
                <a:latin typeface="Arial" panose="020B0604020202020204" pitchFamily="34" charset="0"/>
                <a:cs typeface="Arial" panose="020B0604020202020204" pitchFamily="34" charset="0"/>
                <a:hlinkClick r:id="rId107"/>
              </a:rPr>
              <a:t>[40]</a:t>
            </a:r>
            <a:r>
              <a:rPr lang="en-SG" baseline="30000" dirty="0">
                <a:latin typeface="Arial" panose="020B0604020202020204" pitchFamily="34" charset="0"/>
                <a:cs typeface="Arial" panose="020B0604020202020204" pitchFamily="34" charset="0"/>
                <a:hlinkClick r:id="rId108"/>
              </a:rPr>
              <a:t>[41]</a:t>
            </a:r>
            <a:r>
              <a:rPr lang="en-SG" dirty="0">
                <a:latin typeface="Arial" panose="020B0604020202020204" pitchFamily="34" charset="0"/>
                <a:cs typeface="Arial" panose="020B0604020202020204" pitchFamily="34" charset="0"/>
              </a:rPr>
              <a:t> Some evangelicals argued that this "uncertainty" is incompatible with Scripture,</a:t>
            </a:r>
            <a:r>
              <a:rPr lang="en-SG" baseline="30000" dirty="0">
                <a:latin typeface="Arial" panose="020B0604020202020204" pitchFamily="34" charset="0"/>
                <a:cs typeface="Arial" panose="020B0604020202020204" pitchFamily="34" charset="0"/>
                <a:hlinkClick r:id="rId109"/>
              </a:rPr>
              <a:t>[42]</a:t>
            </a:r>
            <a:r>
              <a:rPr lang="en-SG" dirty="0">
                <a:latin typeface="Arial" panose="020B0604020202020204" pitchFamily="34" charset="0"/>
                <a:cs typeface="Arial" panose="020B0604020202020204" pitchFamily="34" charset="0"/>
              </a:rPr>
              <a:t> while others say that the book is simply promoting overdue conversation about some traditional interpretations of Scripture.</a:t>
            </a:r>
            <a:r>
              <a:rPr lang="en-SG" baseline="30000" dirty="0">
                <a:latin typeface="Arial" panose="020B0604020202020204" pitchFamily="34" charset="0"/>
                <a:cs typeface="Arial" panose="020B0604020202020204" pitchFamily="34" charset="0"/>
                <a:hlinkClick r:id="rId110"/>
              </a:rPr>
              <a:t>[43]</a:t>
            </a:r>
            <a:r>
              <a:rPr lang="en-SG" baseline="30000" dirty="0">
                <a:latin typeface="Arial" panose="020B0604020202020204" pitchFamily="34" charset="0"/>
                <a:cs typeface="Arial" panose="020B0604020202020204" pitchFamily="34" charset="0"/>
                <a:hlinkClick r:id="rId111"/>
              </a:rPr>
              <a:t>[44]</a:t>
            </a:r>
            <a:r>
              <a:rPr lang="en-SG" dirty="0">
                <a:latin typeface="Arial" panose="020B0604020202020204" pitchFamily="34" charset="0"/>
                <a:cs typeface="Arial" panose="020B0604020202020204" pitchFamily="34" charset="0"/>
              </a:rPr>
              <a:t> In the book, Bell also questions "evacuation theology" which has Christians focused on getting to heaven, instead of focusing on God's renewal and transformation of this world. Bell argues that Jesus (and the wider Jewish tradition of which he was a part) focused on God's ongoing restoration of this world, not getting individuals to heaven.</a:t>
            </a:r>
            <a:r>
              <a:rPr lang="en-SG" baseline="30000" dirty="0">
                <a:latin typeface="Arial" panose="020B0604020202020204" pitchFamily="34" charset="0"/>
                <a:cs typeface="Arial" panose="020B0604020202020204" pitchFamily="34" charset="0"/>
                <a:hlinkClick r:id="rId112"/>
              </a:rPr>
              <a:t>[45]</a:t>
            </a:r>
            <a:r>
              <a:rPr lang="en-SG" baseline="30000" dirty="0">
                <a:latin typeface="Arial" panose="020B0604020202020204" pitchFamily="34" charset="0"/>
                <a:cs typeface="Arial" panose="020B0604020202020204" pitchFamily="34" charset="0"/>
                <a:hlinkClick r:id="rId113"/>
              </a:rPr>
              <a:t>[46]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At his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appearance in July 2012, Bell took a question from an audience member concerned about the church's acceptance of gay members. Said Bell, "Some people are gay, and you're our brothers and you're our sisters, and we love you. We love you... [Gay people] are passionate disciples of Jesus just like I'm trying to be, so let's all get together and try to do something about the truly big problems in our world."</a:t>
            </a:r>
            <a:r>
              <a:rPr lang="en-SG" baseline="30000" dirty="0">
                <a:latin typeface="Arial" panose="020B0604020202020204" pitchFamily="34" charset="0"/>
                <a:cs typeface="Arial" panose="020B0604020202020204" pitchFamily="34" charset="0"/>
                <a:hlinkClick r:id="rId114"/>
              </a:rPr>
              <a:t>[47]</a:t>
            </a:r>
            <a:r>
              <a:rPr lang="en-SG" dirty="0">
                <a:latin typeface="Arial" panose="020B0604020202020204" pitchFamily="34" charset="0"/>
                <a:cs typeface="Arial" panose="020B0604020202020204" pitchFamily="34" charset="0"/>
              </a:rPr>
              <a:t> On March 17, 2013, in an interview at Grace Cathedral in San Francisco, Bell said, "I am for marriage. I am for fidelity. I am for love, whether it's a man and a woman, a woman and a woman, a man and a man...And I think the ship has sailed. This is the world we are living in and we need to affirm people wherever they are."</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March 2013, Bell expressed frustration with the state of conservative evangelicalism, calling it "a very narrow, politically intertwined, culturally ghettoized Evangelical subculture." He says that Evangelicals have "turned away lots of people" from the church by talking about God in ways that "don't actually shape people into more loving, compassionate people," adding that Evangelicals "have supported policies and ways of viewing the world that are actually destructive, and we've done it in the name of God and we need to repent."</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Publications</a:t>
            </a:r>
          </a:p>
          <a:p>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(Zondervan, 2005)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7" tooltip="Special:BookSources/0-310-26345-X"/>
              </a:rPr>
              <a:t>0-310-26345-X</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8" tooltip="Special:BookSources/0-310-26346-8"/>
              </a:rPr>
              <a:t>0-310-26346-8</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Everything is Spiritual (DVD)</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9" tooltip="Special:BookSources/0-310-28556-9"/>
              </a:rPr>
              <a:t>0-310-28556-9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Gods Aren't Angry (DVD)</a:t>
            </a:r>
            <a:r>
              <a:rPr lang="en-SG" dirty="0">
                <a:latin typeface="Arial" panose="020B0604020202020204" pitchFamily="34" charset="0"/>
                <a:cs typeface="Arial" panose="020B0604020202020204" pitchFamily="34" charset="0"/>
              </a:rPr>
              <a:t> (Flannel,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0" tooltip="Special:BookSources/0-310-29074-0"/>
              </a:rPr>
              <a:t>0-310-29074-0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Jesus Wants to Save Christians: A Manifesto for the Church in Exile</a:t>
            </a:r>
            <a:r>
              <a:rPr lang="en-SG" dirty="0">
                <a:latin typeface="Arial" panose="020B0604020202020204" pitchFamily="34" charset="0"/>
                <a:cs typeface="Arial" panose="020B0604020202020204" pitchFamily="34" charset="0"/>
              </a:rPr>
              <a:t> (Zondervan,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1" tooltip="Special:BookSources/0-310-27502-4"/>
              </a:rPr>
              <a:t>0-310-27502-4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Drops Like Stars: A Few Thoughts on Creativity and Suffering</a:t>
            </a:r>
            <a:r>
              <a:rPr lang="en-SG" dirty="0">
                <a:latin typeface="Arial" panose="020B0604020202020204" pitchFamily="34" charset="0"/>
                <a:cs typeface="Arial" panose="020B0604020202020204" pitchFamily="34" charset="0"/>
              </a:rPr>
              <a:t> (Zondervan, 2009)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2" tooltip="Special:BookSources/0-310-32704-0"/>
              </a:rPr>
              <a:t>0-310-32704-0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(Harper One, 2011)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3" tooltip="Special:BookSources/978-0-06-204964-3"/>
              </a:rPr>
              <a:t>978-0-06-204964-3</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2013)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4" tooltip="Special:BookSources/978-0062049667"/>
              </a:rPr>
              <a:t>978-0062049667</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Zimzum of Love: A New Way of Understanding Marriage</a:t>
            </a:r>
            <a:r>
              <a:rPr lang="en-SG" dirty="0">
                <a:latin typeface="Arial" panose="020B0604020202020204" pitchFamily="34" charset="0"/>
                <a:cs typeface="Arial" panose="020B0604020202020204" pitchFamily="34" charset="0"/>
              </a:rPr>
              <a:t> co-written with Kristen Bell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2014)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5" tooltip="Special:BookSources/978-0062194244"/>
              </a:rPr>
              <a:t>978-0062194244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How to be Here</a:t>
            </a:r>
            <a:r>
              <a:rPr lang="en-SG" dirty="0">
                <a:latin typeface="Arial" panose="020B0604020202020204" pitchFamily="34" charset="0"/>
                <a:cs typeface="Arial" panose="020B0604020202020204" pitchFamily="34" charset="0"/>
              </a:rPr>
              <a:t> (Harper Collins 2016)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6" tooltip="Special:BookSources/978-0007591329"/>
              </a:rPr>
              <a:t>978-0007591329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hlinkClick r:id="rId12" tooltip="NOOMA"/>
              </a:rPr>
              <a:t>NOOMA Videos</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Is the Bible?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7" tooltip="Special:BookSources/978-0062194268"/>
              </a:rPr>
              <a:t>978-0062194268</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5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He says that he is not a universalist, but he writes…</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3"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_______</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p:txBody>
      </p:sp>
    </p:spTree>
    <p:extLst>
      <p:ext uri="{BB962C8B-B14F-4D97-AF65-F5344CB8AC3E}">
        <p14:creationId xmlns:p14="http://schemas.microsoft.com/office/powerpoint/2010/main" val="19723114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Along with this nowadays seems to go the apology for what God says about homosexuality.</a:t>
            </a:r>
          </a:p>
        </p:txBody>
      </p:sp>
    </p:spTree>
    <p:extLst>
      <p:ext uri="{BB962C8B-B14F-4D97-AF65-F5344CB8AC3E}">
        <p14:creationId xmlns:p14="http://schemas.microsoft.com/office/powerpoint/2010/main" val="11975060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Bell, of course, has his critics who argue from the Bible that he has abandoned the faith. He left his church in 2011 but has new friends in Oprah Winfrey and other apostates like Joel Osteen.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Yes, his ship has sailed from orthodoxy into shark-infested waters for himself and his followers.</a:t>
            </a:r>
          </a:p>
        </p:txBody>
      </p:sp>
    </p:spTree>
    <p:extLst>
      <p:ext uri="{BB962C8B-B14F-4D97-AF65-F5344CB8AC3E}">
        <p14:creationId xmlns:p14="http://schemas.microsoft.com/office/powerpoint/2010/main" val="7567443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39420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0572929-065D-644D-A41D-C05868240E88}" type="slidenum">
              <a:rPr lang="en-US" sz="1200"/>
              <a:pPr eaLnBrk="1" hangingPunct="1"/>
              <a:t>180</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938C41-59B6-8947-A312-85E012E73405}" type="slidenum">
              <a:rPr lang="en-US" sz="1200"/>
              <a:pPr eaLnBrk="1" hangingPunct="1"/>
              <a:t>181</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A5B60-AE1D-5D4E-A16D-FC71C7DE463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1026"/>
          <p:cNvSpPr>
            <a:spLocks noGrp="1" noRot="1" noChangeAspect="1" noChangeArrowheads="1"/>
          </p:cNvSpPr>
          <p:nvPr>
            <p:ph type="sldImg"/>
          </p:nvPr>
        </p:nvSpPr>
        <p:spPr>
          <a:solidFill>
            <a:srgbClr val="FFFFFF"/>
          </a:solidFill>
          <a:ln/>
        </p:spPr>
      </p:sp>
      <p:sp>
        <p:nvSpPr>
          <p:cNvPr id="3082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070555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FF9465-389F-9748-A455-438D494C4F4F}" type="slidenum">
              <a:rPr lang="en-US" sz="1200"/>
              <a:pPr eaLnBrk="1" hangingPunct="1"/>
              <a:t>183</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Wayne A. Grudem, </a:t>
            </a:r>
            <a:r>
              <a:rPr lang="en-US" altLang="ja-JP">
                <a:latin typeface="Times New Roman" charset="0"/>
                <a:ea typeface="ＭＳ Ｐゴシック" charset="0"/>
                <a:cs typeface="ＭＳ Ｐゴシック" charset="0"/>
              </a:rPr>
              <a:t>"Why Christians Can Still Prophesy: Scripture Encourages Us to Seek this Gift yet Today," </a:t>
            </a:r>
            <a:r>
              <a:rPr lang="en-US" altLang="ja-JP" i="1">
                <a:latin typeface="Times New Roman" charset="0"/>
                <a:ea typeface="ＭＳ Ｐゴシック" charset="0"/>
                <a:cs typeface="ＭＳ Ｐゴシック" charset="0"/>
              </a:rPr>
              <a:t>Christianity Today</a:t>
            </a:r>
            <a:r>
              <a:rPr lang="en-US" altLang="ja-JP">
                <a:latin typeface="Times New Roman" charset="0"/>
                <a:ea typeface="ＭＳ Ｐゴシック" charset="0"/>
                <a:cs typeface="ＭＳ Ｐゴシック" charset="0"/>
              </a:rPr>
              <a:t> [September 16, 1988] 29; cf. Grudem</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1988 book, </a:t>
            </a:r>
            <a:r>
              <a:rPr lang="en-US" altLang="ja-JP" i="1">
                <a:latin typeface="Times New Roman" charset="0"/>
                <a:ea typeface="ＭＳ Ｐゴシック" charset="0"/>
                <a:cs typeface="ＭＳ Ｐゴシック" charset="0"/>
              </a:rPr>
              <a:t>The Gift of Prophecy.</a:t>
            </a:r>
            <a:endParaRPr lang="en-US" i="1">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E6ADE7-BEE8-0A41-A071-011A28D04304}" type="slidenum">
              <a:rPr lang="en-US" sz="1200"/>
              <a:pPr eaLnBrk="1" hangingPunct="1"/>
              <a:t>184</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p:txBody>
      </p:sp>
    </p:spTree>
    <p:extLst>
      <p:ext uri="{BB962C8B-B14F-4D97-AF65-F5344CB8AC3E}">
        <p14:creationId xmlns:p14="http://schemas.microsoft.com/office/powerpoint/2010/main" val="1940177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D0D42-30C9-E44E-98E6-B9889ABE5BB7}" type="slidenum">
              <a:rPr lang="en-US" sz="1200"/>
              <a:pPr eaLnBrk="1" hangingPunct="1"/>
              <a:t>185</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9F8CC-8F4E-9147-BD68-3B2B17E545D6}" type="slidenum">
              <a:rPr lang="en-US" sz="1200"/>
              <a:pPr eaLnBrk="1" hangingPunct="1"/>
              <a:t>186</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3D9348-3409-8E44-A9AB-9FC939F9FC66}" type="slidenum">
              <a:rPr lang="en-US" sz="1200"/>
              <a:pPr eaLnBrk="1" hangingPunct="1"/>
              <a:t>187</a:t>
            </a:fld>
            <a:endParaRPr lang="en-US" sz="1200"/>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94539F-5A81-B64B-9255-35E94B3F4804}" type="slidenum">
              <a:rPr lang="en-US" sz="1200"/>
              <a:pPr eaLnBrk="1" hangingPunct="1"/>
              <a:t>188</a:t>
            </a:fld>
            <a:endParaRPr lang="en-US" sz="1200"/>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57327424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034659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187915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4AD5C7-B7A1-7542-8095-9C4EC2FCB3F6}" type="slidenum">
              <a:rPr lang="en-US" sz="1200"/>
              <a:pPr eaLnBrk="1" hangingPunct="1"/>
              <a:t>202</a:t>
            </a:fld>
            <a:endParaRPr lang="en-US" sz="1200"/>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069EF4-3C3E-F344-B321-258C51D6D708}" type="slidenum">
              <a:rPr lang="en-US" sz="1200"/>
              <a:pPr eaLnBrk="1" hangingPunct="1"/>
              <a:t>203</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We are not left in the dark as to what we must know to maintain our faith in Jesus. Peter mentions these three requirements for a vibrant relationship with Jesus.</a:t>
            </a:r>
          </a:p>
        </p:txBody>
      </p:sp>
    </p:spTree>
    <p:extLst>
      <p:ext uri="{BB962C8B-B14F-4D97-AF65-F5344CB8AC3E}">
        <p14:creationId xmlns:p14="http://schemas.microsoft.com/office/powerpoint/2010/main" val="237193203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6EE00-7293-C447-837C-C158DB332BA2}" type="slidenum">
              <a:rPr lang="en-US" sz="1200"/>
              <a:pPr eaLnBrk="1" hangingPunct="1"/>
              <a:t>204</a:t>
            </a:fld>
            <a:endParaRPr lang="en-US" sz="1200"/>
          </a:p>
        </p:txBody>
      </p:sp>
      <p:sp>
        <p:nvSpPr>
          <p:cNvPr id="331778" name="Rectangle 1026"/>
          <p:cNvSpPr>
            <a:spLocks noGrp="1" noRot="1" noChangeAspect="1" noChangeArrowheads="1"/>
          </p:cNvSpPr>
          <p:nvPr>
            <p:ph type="sldImg"/>
          </p:nvPr>
        </p:nvSpPr>
        <p:spPr>
          <a:xfrm>
            <a:off x="1130300" y="674688"/>
            <a:ext cx="4597400" cy="3448050"/>
          </a:xfrm>
          <a:solidFill>
            <a:srgbClr val="FFFFFF"/>
          </a:solidFill>
          <a:ln/>
        </p:spPr>
      </p:sp>
      <p:sp>
        <p:nvSpPr>
          <p:cNvPr id="331779" name="Rectangle 1027"/>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58B7EB-4247-4A4A-BE8E-F4AF13D01B8C}" type="slidenum">
              <a:rPr lang="en-US" sz="1200"/>
              <a:pPr eaLnBrk="1" hangingPunct="1"/>
              <a:t>205</a:t>
            </a:fld>
            <a:endParaRPr lang="en-US" sz="1200"/>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040C51-FE23-5445-91ED-86EE38711CB3}" type="slidenum">
              <a:rPr lang="en-US" sz="1200"/>
              <a:pPr eaLnBrk="1" hangingPunct="1"/>
              <a:t>206</a:t>
            </a:fld>
            <a:endParaRPr lang="en-US" sz="1200"/>
          </a:p>
        </p:txBody>
      </p:sp>
      <p:sp>
        <p:nvSpPr>
          <p:cNvPr id="335874" name="Rectangle 1026"/>
          <p:cNvSpPr>
            <a:spLocks noGrp="1" noRot="1" noChangeAspect="1" noChangeArrowheads="1"/>
          </p:cNvSpPr>
          <p:nvPr>
            <p:ph type="sldImg"/>
          </p:nvPr>
        </p:nvSpPr>
        <p:spPr>
          <a:xfrm>
            <a:off x="1130300" y="674688"/>
            <a:ext cx="4597400" cy="3448050"/>
          </a:xfrm>
          <a:solidFill>
            <a:srgbClr val="FFFFFF"/>
          </a:solidFill>
          <a:ln/>
        </p:spPr>
      </p:sp>
      <p:sp>
        <p:nvSpPr>
          <p:cNvPr id="335875" name="Rectangle 1027"/>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FEE7CF-7D3D-E748-A575-82C3B9783290}" type="slidenum">
              <a:rPr lang="en-US" sz="1200"/>
              <a:pPr eaLnBrk="1" hangingPunct="1"/>
              <a:t>207</a:t>
            </a:fld>
            <a:endParaRPr lang="en-US" sz="1200"/>
          </a:p>
        </p:txBody>
      </p:sp>
      <p:sp>
        <p:nvSpPr>
          <p:cNvPr id="337922" name="Rectangle 2"/>
          <p:cNvSpPr>
            <a:spLocks noGrp="1" noRot="1" noChangeAspect="1" noChangeArrowheads="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5AEFF1-A720-6548-9CD6-57D5E67C6D04}" type="slidenum">
              <a:rPr lang="en-US" sz="1200"/>
              <a:pPr eaLnBrk="1" hangingPunct="1"/>
              <a:t>208</a:t>
            </a:fld>
            <a:endParaRPr lang="en-US" sz="1200"/>
          </a:p>
        </p:txBody>
      </p:sp>
      <p:sp>
        <p:nvSpPr>
          <p:cNvPr id="339970" name="Rectangle 1026"/>
          <p:cNvSpPr>
            <a:spLocks noGrp="1" noRot="1" noChangeAspect="1" noChangeArrowheads="1" noTextEdit="1"/>
          </p:cNvSpPr>
          <p:nvPr>
            <p:ph type="sldImg"/>
          </p:nvPr>
        </p:nvSpPr>
        <p:spPr>
          <a:ln/>
        </p:spPr>
      </p:sp>
      <p:sp>
        <p:nvSpPr>
          <p:cNvPr id="33997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0B35C-F04B-AB4F-81A9-B85E9B8D1955}" type="slidenum">
              <a:rPr lang="en-US" sz="1200"/>
              <a:pPr eaLnBrk="1" hangingPunct="1"/>
              <a:t>210</a:t>
            </a:fld>
            <a:endParaRPr lang="en-US" sz="1200"/>
          </a:p>
        </p:txBody>
      </p:sp>
      <p:sp>
        <p:nvSpPr>
          <p:cNvPr id="342018" name="Rectangle 1026"/>
          <p:cNvSpPr>
            <a:spLocks noGrp="1" noRot="1" noChangeAspect="1" noChangeArrowheads="1"/>
          </p:cNvSpPr>
          <p:nvPr>
            <p:ph type="sldImg"/>
          </p:nvPr>
        </p:nvSpPr>
        <p:spPr>
          <a:solidFill>
            <a:srgbClr val="FFFFFF"/>
          </a:solidFill>
          <a:ln/>
        </p:spPr>
      </p:sp>
      <p:sp>
        <p:nvSpPr>
          <p:cNvPr id="34201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 charset="0"/>
                <a:ea typeface="ＭＳ Ｐゴシック" charset="0"/>
                <a:cs typeface="ＭＳ Ｐゴシック" charset="0"/>
              </a:rPr>
              <a:t>www.schambach.org/</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542B0-576C-FF49-AACD-1AEFEFABD325}" type="slidenum">
              <a:rPr lang="en-US" sz="1200"/>
              <a:pPr eaLnBrk="1" hangingPunct="1"/>
              <a:t>211</a:t>
            </a:fld>
            <a:endParaRPr lang="en-US" sz="1200"/>
          </a:p>
        </p:txBody>
      </p:sp>
      <p:sp>
        <p:nvSpPr>
          <p:cNvPr id="344066" name="Rectangle 1026"/>
          <p:cNvSpPr>
            <a:spLocks noGrp="1" noRot="1" noChangeAspect="1" noChangeArrowheads="1" noTextEdit="1"/>
          </p:cNvSpPr>
          <p:nvPr>
            <p:ph type="sldImg"/>
          </p:nvPr>
        </p:nvSpPr>
        <p:spPr>
          <a:ln/>
        </p:spPr>
      </p:sp>
      <p:sp>
        <p:nvSpPr>
          <p:cNvPr id="3440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13D624-8F2D-0D4D-A9BE-6C7D3BDDAFC3}" type="slidenum">
              <a:rPr lang="en-US" sz="1200"/>
              <a:pPr eaLnBrk="1" hangingPunct="1"/>
              <a:t>212</a:t>
            </a:fld>
            <a:endParaRPr lang="en-US" sz="1200"/>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9C1375-3754-BA4B-AC46-E0D35B015292}" type="slidenum">
              <a:rPr lang="en-US" sz="1200"/>
              <a:pPr eaLnBrk="1" hangingPunct="1"/>
              <a:t>213</a:t>
            </a:fld>
            <a:endParaRPr lang="en-US" sz="1200"/>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52C038-FDC4-8547-B988-6DD4E1C38ACB}" type="slidenum">
              <a:rPr lang="en-US" sz="1200"/>
              <a:pPr eaLnBrk="1" hangingPunct="1"/>
              <a:t>214</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Here is where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blasphemy hits a horrendous level.  There is NO evidence for supposing that Judaism worshipped TWO Gods.  The basic tenant of Judaism is monotheism, a belief in ONE God.</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NS-22-2Peter-214</a:t>
            </a:r>
          </a:p>
          <a:p>
            <a:pPr marL="112713" indent="-112713" defTabSz="1020763" eaLnBrk="1" hangingPunct="1"/>
            <a:r>
              <a:rPr lang="en-GB" dirty="0">
                <a:latin typeface="Times New Roman" charset="0"/>
                <a:ea typeface="ＭＳ Ｐゴシック" charset="0"/>
                <a:cs typeface="ＭＳ Ｐゴシック" charset="0"/>
              </a:rPr>
              <a:t>TH-06-DaVinciCode-135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Jesus elected you to salvation and knows those who are his own. These he will judge at the Rapture.</a:t>
            </a:r>
          </a:p>
        </p:txBody>
      </p:sp>
    </p:spTree>
    <p:extLst>
      <p:ext uri="{BB962C8B-B14F-4D97-AF65-F5344CB8AC3E}">
        <p14:creationId xmlns:p14="http://schemas.microsoft.com/office/powerpoint/2010/main" val="309898114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B9E6F5-9669-344D-A068-947D9289C80C}" type="slidenum">
              <a:rPr lang="en-US" sz="1200"/>
              <a:pPr eaLnBrk="1" hangingPunct="1"/>
              <a:t>215</a:t>
            </a:fld>
            <a:endParaRPr lang="en-US" sz="1200"/>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5E159E-5B6B-204E-B71E-D668208BA26C}" type="slidenum">
              <a:rPr lang="en-US" sz="1200"/>
              <a:pPr eaLnBrk="1" hangingPunct="1"/>
              <a:t>216</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Brown contradicts his earlier claim that the deity</a:t>
            </a:r>
            <a:r>
              <a:rPr lang="fr-FR" altLang="ja-JP" dirty="0">
                <a:ea typeface="ＭＳ Ｐゴシック" charset="0"/>
                <a:cs typeface="ＭＳ Ｐゴシック" charset="0"/>
              </a:rPr>
              <a:t>'</a:t>
            </a:r>
            <a:r>
              <a:rPr lang="en-US" altLang="ja-JP" dirty="0">
                <a:ea typeface="ＭＳ Ｐゴシック" charset="0"/>
                <a:cs typeface="ＭＳ Ｐゴシック" charset="0"/>
              </a:rPr>
              <a:t>s name was "Yahweh."  The reason they didn</a:t>
            </a:r>
            <a:r>
              <a:rPr lang="fr-FR" altLang="ja-JP" dirty="0">
                <a:ea typeface="ＭＳ Ｐゴシック" charset="0"/>
                <a:cs typeface="ＭＳ Ｐゴシック" charset="0"/>
              </a:rPr>
              <a:t>'</a:t>
            </a:r>
            <a:r>
              <a:rPr lang="en-US" altLang="ja-JP" dirty="0">
                <a:ea typeface="ＭＳ Ｐゴシック" charset="0"/>
                <a:cs typeface="ＭＳ Ｐゴシック" charset="0"/>
              </a:rPr>
              <a:t>t teach me this in my Hebrew classes at Dallas Seminary is because this claim is ludicrous. </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NS-22-2Peter-216</a:t>
            </a:r>
          </a:p>
          <a:p>
            <a:pPr marL="112713" indent="-112713" defTabSz="1020763" eaLnBrk="1" hangingPunct="1"/>
            <a:r>
              <a:rPr lang="en-GB" dirty="0">
                <a:latin typeface="Times New Roman" charset="0"/>
                <a:ea typeface="ＭＳ Ｐゴシック" charset="0"/>
                <a:cs typeface="ＭＳ Ｐゴシック" charset="0"/>
              </a:rPr>
              <a:t>TH-06-DaVinciCode-139</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F3A1FB-3599-A94C-92BF-DFD0374CFC8B}" type="slidenum">
              <a:rPr lang="en-US" sz="1200"/>
              <a:pPr eaLnBrk="1" hangingPunct="1"/>
              <a:t>217</a:t>
            </a:fld>
            <a:endParaRPr lang="en-US" sz="1200"/>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Like all Hebrew words, God</a:t>
            </a:r>
            <a:r>
              <a:rPr lang="fr-FR" altLang="ja-JP" dirty="0">
                <a:ea typeface="ＭＳ Ｐゴシック" charset="0"/>
                <a:cs typeface="ＭＳ Ｐゴシック" charset="0"/>
              </a:rPr>
              <a:t>'</a:t>
            </a:r>
            <a:r>
              <a:rPr lang="en-US" altLang="ja-JP" dirty="0">
                <a:ea typeface="ＭＳ Ｐゴシック" charset="0"/>
                <a:cs typeface="ＭＳ Ｐゴシック" charset="0"/>
              </a:rPr>
              <a:t>s name was written without vowels as only four letters, which in English, are rendered YHWH. Jews feared ever saying his name in vain and treated it with such sacredness that they would not even pronounce it at all. Instead, they read "Adonai" ("Lord") in OT readings.  Later on the vowels of "Adonai" were added to YHWH to form the word "Jehovah" so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claim of this being a biblical word (especially of sexual union!) is nonsense.</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NS-22-2Peter-217</a:t>
            </a:r>
          </a:p>
          <a:p>
            <a:pPr marL="112713" indent="-112713" defTabSz="1020763" eaLnBrk="1" hangingPunct="1"/>
            <a:r>
              <a:rPr lang="en-GB" dirty="0">
                <a:latin typeface="Times New Roman" charset="0"/>
                <a:ea typeface="ＭＳ Ｐゴシック" charset="0"/>
                <a:cs typeface="ＭＳ Ｐゴシック" charset="0"/>
              </a:rPr>
              <a:t>TH-06-DaVinciCode-140</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781F55-0B1E-A941-BF07-B810F3B4E2E7}" type="slidenum">
              <a:rPr lang="en-US" sz="1200" b="1">
                <a:solidFill>
                  <a:srgbClr val="000000"/>
                </a:solidFill>
                <a:latin typeface="Times" charset="0"/>
              </a:rPr>
              <a:pPr eaLnBrk="1" hangingPunct="1"/>
              <a:t>219</a:t>
            </a:fld>
            <a:endParaRPr lang="en-US" sz="1200" b="1">
              <a:solidFill>
                <a:srgbClr val="000000"/>
              </a:solidFill>
              <a:latin typeface="Times" charset="0"/>
            </a:endParaRPr>
          </a:p>
        </p:txBody>
      </p:sp>
      <p:sp>
        <p:nvSpPr>
          <p:cNvPr id="358402" name="Rectangle 1026"/>
          <p:cNvSpPr>
            <a:spLocks noGrp="1" noRot="1" noChangeAspect="1" noChangeArrowheads="1"/>
          </p:cNvSpPr>
          <p:nvPr>
            <p:ph type="sldImg"/>
          </p:nvPr>
        </p:nvSpPr>
        <p:spPr>
          <a:solidFill>
            <a:srgbClr val="FFFFFF"/>
          </a:solidFill>
          <a:ln/>
        </p:spPr>
      </p:sp>
      <p:sp>
        <p:nvSpPr>
          <p:cNvPr id="358403"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BBD89-04A8-C446-BCE2-E9C50CFCBE59}" type="slidenum">
              <a:rPr lang="en-US" sz="1200" b="1">
                <a:solidFill>
                  <a:srgbClr val="000000"/>
                </a:solidFill>
                <a:latin typeface="Times" charset="0"/>
              </a:rPr>
              <a:pPr eaLnBrk="1" hangingPunct="1"/>
              <a:t>220</a:t>
            </a:fld>
            <a:endParaRPr lang="en-US" sz="1200" b="1">
              <a:solidFill>
                <a:srgbClr val="000000"/>
              </a:solidFill>
              <a:latin typeface="Times"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06795A-D31F-0047-8B5B-B40FBF2653B0}" type="slidenum">
              <a:rPr lang="en-US" sz="1200" b="1">
                <a:solidFill>
                  <a:srgbClr val="000000"/>
                </a:solidFill>
                <a:latin typeface="Times" charset="0"/>
              </a:rPr>
              <a:pPr eaLnBrk="1" hangingPunct="1"/>
              <a:t>221</a:t>
            </a:fld>
            <a:endParaRPr lang="en-US" sz="1200" b="1">
              <a:solidFill>
                <a:srgbClr val="000000"/>
              </a:solidFill>
              <a:latin typeface="Times"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1784F1-2F1B-924B-BB5A-FE1197F63D05}" type="slidenum">
              <a:rPr lang="en-US" sz="1200" b="1">
                <a:solidFill>
                  <a:srgbClr val="000000"/>
                </a:solidFill>
                <a:latin typeface="Times" charset="0"/>
              </a:rPr>
              <a:pPr eaLnBrk="1" hangingPunct="1"/>
              <a:t>222</a:t>
            </a:fld>
            <a:endParaRPr lang="en-US" sz="1200" b="1">
              <a:solidFill>
                <a:srgbClr val="000000"/>
              </a:solidFill>
              <a:latin typeface="Times"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7D39C6-20F8-6848-AD00-386C9BE542A5}" type="slidenum">
              <a:rPr lang="en-US" sz="1200" b="1">
                <a:solidFill>
                  <a:srgbClr val="000000"/>
                </a:solidFill>
                <a:latin typeface="Times" charset="0"/>
              </a:rPr>
              <a:pPr eaLnBrk="1" hangingPunct="1"/>
              <a:t>223</a:t>
            </a:fld>
            <a:endParaRPr lang="en-US" sz="1200" b="1">
              <a:solidFill>
                <a:srgbClr val="000000"/>
              </a:solidFill>
              <a:latin typeface="Times"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A81592-F6C0-314D-96BF-E02504C4C9C7}" type="slidenum">
              <a:rPr lang="en-US" sz="1200" b="1">
                <a:solidFill>
                  <a:srgbClr val="000000"/>
                </a:solidFill>
                <a:latin typeface="Times" charset="0"/>
              </a:rPr>
              <a:pPr eaLnBrk="1" hangingPunct="1"/>
              <a:t>224</a:t>
            </a:fld>
            <a:endParaRPr lang="en-US" sz="1200" b="1">
              <a:solidFill>
                <a:srgbClr val="000000"/>
              </a:solidFill>
              <a:latin typeface="Times"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002E26-7A53-BE46-B11F-BED1BED9EA4A}" type="slidenum">
              <a:rPr lang="en-US" sz="1200" b="1">
                <a:solidFill>
                  <a:srgbClr val="000000"/>
                </a:solidFill>
                <a:latin typeface="Times" charset="0"/>
              </a:rPr>
              <a:pPr eaLnBrk="1" hangingPunct="1"/>
              <a:t>225</a:t>
            </a:fld>
            <a:endParaRPr lang="en-US" sz="1200" b="1">
              <a:solidFill>
                <a:srgbClr val="000000"/>
              </a:solidFill>
              <a:latin typeface="Times"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The list of apostate teachers is endless and constantly changing, so we must be wary of their influence on us. The goal of many on YouTube is to be an "influencer," without any concern for whether they influence people for good or evil!</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This doesn't mean that no genuine Christian leader can lapse into moral sin. Otherwise, there would be no King David or other biblical examples of true believers who sinned greatly. For example, many assume that Ravi Zacharias wasn't a believer due to his sexual sin. </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On the other hand, there are others who say "Lord, Lord," to Jesus and receive his answer: "I never knew you."</a:t>
            </a:r>
          </a:p>
        </p:txBody>
      </p:sp>
    </p:spTree>
    <p:extLst>
      <p:ext uri="{BB962C8B-B14F-4D97-AF65-F5344CB8AC3E}">
        <p14:creationId xmlns:p14="http://schemas.microsoft.com/office/powerpoint/2010/main" val="123999758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58894E-E49C-E44C-A7F9-10F54A8B5B39}" type="slidenum">
              <a:rPr lang="en-US" sz="1200" b="1">
                <a:solidFill>
                  <a:srgbClr val="000000"/>
                </a:solidFill>
                <a:latin typeface="Times" charset="0"/>
              </a:rPr>
              <a:pPr eaLnBrk="1" hangingPunct="1"/>
              <a:t>226</a:t>
            </a:fld>
            <a:endParaRPr lang="en-US" sz="1200" b="1">
              <a:solidFill>
                <a:srgbClr val="000000"/>
              </a:solidFill>
              <a:latin typeface="Times"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067F04-7A78-DE48-8C6F-BAF52536F150}" type="slidenum">
              <a:rPr lang="en-US" sz="1200" b="1">
                <a:solidFill>
                  <a:srgbClr val="000000"/>
                </a:solidFill>
                <a:latin typeface="Times" charset="0"/>
              </a:rPr>
              <a:pPr eaLnBrk="1" hangingPunct="1"/>
              <a:t>227</a:t>
            </a:fld>
            <a:endParaRPr lang="en-US" sz="1200" b="1">
              <a:solidFill>
                <a:srgbClr val="000000"/>
              </a:solidFill>
              <a:latin typeface="Times" charset="0"/>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9ADDA2-77BB-534E-B0CD-ABBFB219DB63}" type="slidenum">
              <a:rPr lang="en-US" sz="1200"/>
              <a:pPr eaLnBrk="1" hangingPunct="1"/>
              <a:t>228</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384BD-7EFF-5E4E-AA61-05B0FCDE24FB}" type="slidenum">
              <a:rPr lang="en-US" sz="1200"/>
              <a:pPr eaLnBrk="1" hangingPunct="1"/>
              <a:t>239</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337344799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5169499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D1123-31EE-1646-A606-D615487B67D7}" type="slidenum">
              <a:rPr lang="en-US" sz="1200">
                <a:solidFill>
                  <a:prstClr val="black"/>
                </a:solidFill>
              </a:rPr>
              <a:pPr eaLnBrk="1" hangingPunct="1"/>
              <a:t>242</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408106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962AAE-31E9-0049-B0DE-A0FB2415602F}" type="slidenum">
              <a:rPr lang="en-US" sz="1200">
                <a:solidFill>
                  <a:srgbClr val="000000"/>
                </a:solidFill>
              </a:rPr>
              <a:pPr eaLnBrk="1" hangingPunct="1"/>
              <a:t>244</a:t>
            </a:fld>
            <a:endParaRPr lang="en-US" sz="1200">
              <a:solidFill>
                <a:srgbClr val="000000"/>
              </a:solidFill>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251</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252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Are you more godly than at this point last year? </a:t>
            </a:r>
          </a:p>
          <a:p>
            <a:r>
              <a:rPr lang="en-US">
                <a:cs typeface="ＭＳ Ｐゴシック" charset="0"/>
              </a:rPr>
              <a:t>The better question is: how can the Bible better impact your walk with Jesus by knowing him better?</a:t>
            </a:r>
          </a:p>
        </p:txBody>
      </p:sp>
    </p:spTree>
    <p:extLst>
      <p:ext uri="{BB962C8B-B14F-4D97-AF65-F5344CB8AC3E}">
        <p14:creationId xmlns:p14="http://schemas.microsoft.com/office/powerpoint/2010/main" val="19111264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253</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254</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Big Bang: heat death (cold, dark universe) or big crunch (collapsing universe)</a:t>
            </a:r>
            <a:r>
              <a:rPr lang="en-SG" dirty="0">
                <a:latin typeface="Arial" panose="020B0604020202020204" pitchFamily="34" charset="0"/>
                <a:cs typeface="Arial" panose="020B0604020202020204" pitchFamily="34" charset="0"/>
              </a:rPr>
              <a:t>? OR…</a:t>
            </a:r>
          </a:p>
          <a:p>
            <a:pPr>
              <a:defRPr/>
            </a:pPr>
            <a:r>
              <a:rPr lang="en-US" dirty="0">
                <a:latin typeface="Arial" panose="020B0604020202020204" pitchFamily="34" charset="0"/>
                <a:cs typeface="Arial" panose="020B0604020202020204" pitchFamily="34" charset="0"/>
              </a:rPr>
              <a:t>Bible: literal heat death and then new heavens and new earth</a:t>
            </a:r>
            <a:r>
              <a:rPr lang="en-SG"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9877CCF3-8485-8047-B6F6-BC6878A86CA4}" type="slidenum">
              <a:rPr lang="en-US" smtClean="0">
                <a:solidFill>
                  <a:prstClr val="black"/>
                </a:solidFill>
              </a:rPr>
              <a:pPr>
                <a:defRPr/>
              </a:pPr>
              <a:t>256</a:t>
            </a:fld>
            <a:endParaRPr lang="en-US">
              <a:solidFill>
                <a:prstClr val="black"/>
              </a:solidFill>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6E6C94-F5E7-1349-AE90-E1B98293331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9811" name="Rectangle 3"/>
          <p:cNvSpPr>
            <a:spLocks noGrp="1" noChangeArrowheads="1"/>
          </p:cNvSpPr>
          <p:nvPr>
            <p:ph type="body" idx="1"/>
          </p:nvPr>
        </p:nvSpPr>
        <p:spPr/>
        <p:txBody>
          <a:bodyPr/>
          <a:lstStyle/>
          <a:p>
            <a:pPr algn="l" eaLnBrk="1" hangingPunct="1">
              <a:defRPr/>
            </a:pPr>
            <a:r>
              <a:rPr lang="en-US" dirty="0">
                <a:latin typeface="Arial" panose="020B0604020202020204" pitchFamily="34" charset="0"/>
                <a:cs typeface="Arial" panose="020B0604020202020204" pitchFamily="34" charset="0"/>
              </a:rPr>
              <a:t>The secular worldview sees the world starting with heat and cooling off into obscurity in the death of heat that takes billions of years.</a:t>
            </a:r>
          </a:p>
          <a:p>
            <a:pPr algn="l" eaLnBrk="1" hangingPunct="1">
              <a:defRPr/>
            </a:pPr>
            <a:r>
              <a:rPr lang="en-US" dirty="0">
                <a:latin typeface="Arial" panose="020B0604020202020204" pitchFamily="34" charset="0"/>
                <a:cs typeface="Arial" panose="020B0604020202020204" pitchFamily="34" charset="0"/>
              </a:rPr>
              <a:t>The biblical teaching shows God’s truth—that the world started with temperate climate but will end with intense heat (2 Pet 3:10) before the Lord remakes it to last forever.</a:t>
            </a:r>
          </a:p>
          <a:p>
            <a:pPr algn="l" eaLnBrk="1" hangingPunct="1">
              <a:defRPr/>
            </a:pPr>
            <a:r>
              <a:rPr lang="en-US" dirty="0">
                <a:latin typeface="Arial" panose="020B0604020202020204" pitchFamily="34" charset="0"/>
                <a:cs typeface="Arial" panose="020B0604020202020204" pitchFamily="34" charset="0"/>
              </a:rPr>
              <a:t>__________________</a:t>
            </a:r>
          </a:p>
          <a:p>
            <a:pPr algn="l" rtl="1" eaLnBrk="1" hangingPunct="1">
              <a:defRPr/>
            </a:pPr>
            <a:r>
              <a:rPr lang="en-US" b="0" dirty="0">
                <a:latin typeface="Arial" panose="020B0604020202020204" pitchFamily="34" charset="0"/>
                <a:cs typeface="Arial" panose="020B0604020202020204" pitchFamily="34" charset="0"/>
              </a:rPr>
              <a:t>Common-534</a:t>
            </a:r>
          </a:p>
          <a:p>
            <a:pPr algn="l" rtl="1" eaLnBrk="1" hangingPunct="1">
              <a:defRPr/>
            </a:pPr>
            <a:r>
              <a:rPr lang="en-US" b="0" dirty="0">
                <a:latin typeface="Arial" panose="020B0604020202020204" pitchFamily="34" charset="0"/>
                <a:cs typeface="Arial" panose="020B0604020202020204" pitchFamily="34" charset="0"/>
              </a:rPr>
              <a:t>NS-22-2Peter-257</a:t>
            </a:r>
            <a:endParaRPr lang="ar-SA" b="0" dirty="0">
              <a:latin typeface="Arial" panose="020B0604020202020204" pitchFamily="34" charset="0"/>
              <a:cs typeface="Arial" panose="020B0604020202020204" pitchFamily="34" charset="0"/>
            </a:endParaRPr>
          </a:p>
          <a:p>
            <a:pPr algn="l" eaLnBrk="1" hangingPunct="1">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50112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t>261</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5C39D4-4A42-E14F-8C5D-218B40733305}" type="slidenum">
              <a:rPr lang="en-US" sz="1200">
                <a:solidFill>
                  <a:srgbClr val="000000"/>
                </a:solidFill>
                <a:latin typeface="26" charset="0"/>
              </a:rPr>
              <a:pPr eaLnBrk="1" hangingPunct="1"/>
              <a:t>266</a:t>
            </a:fld>
            <a:endParaRPr lang="en-US" sz="1200">
              <a:solidFill>
                <a:srgbClr val="000000"/>
              </a:solidFill>
              <a:latin typeface="26" charset="0"/>
            </a:endParaRPr>
          </a:p>
        </p:txBody>
      </p:sp>
      <p:sp>
        <p:nvSpPr>
          <p:cNvPr id="396290" name="Rectangle 2"/>
          <p:cNvSpPr>
            <a:spLocks noGrp="1" noRot="1" noChangeAspect="1" noChangeArrowheads="1"/>
          </p:cNvSpPr>
          <p:nvPr>
            <p:ph type="sldImg"/>
          </p:nvPr>
        </p:nvSpPr>
        <p:spPr>
          <a:xfrm>
            <a:off x="838200" y="457200"/>
            <a:ext cx="5181600" cy="3886200"/>
          </a:xfrm>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Paul still had three more letters to write (1-2 Tim. Tit) when Peter deemed what he had ALREADY written as Scripture on par with the OT.</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Knowledge is our keyword for 2 Peter. The author, Peter, uses the word "knowledge" 16 times in these three short chapters. He specifically speaks of our need to increase in the knowledge of our Lord Jesus Christ.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2042702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76440303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7344481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9365048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162303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384BD-7EFF-5E4E-AA61-05B0FCDE24FB}" type="slidenum">
              <a:rPr lang="en-US" sz="1200"/>
              <a:pPr eaLnBrk="1" hangingPunct="1"/>
              <a:t>273</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025927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007782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4600443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9244298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B401FB-08D8-4B45-A6E2-51B2AC0F61C6}" type="slidenum">
              <a:rPr lang="en-US" sz="1200"/>
              <a:pPr eaLnBrk="1" hangingPunct="1"/>
              <a:t>279</a:t>
            </a:fld>
            <a:endParaRPr lang="en-US" sz="1200"/>
          </a:p>
        </p:txBody>
      </p:sp>
      <p:sp>
        <p:nvSpPr>
          <p:cNvPr id="398338" name="AutoShape 2"/>
          <p:cNvSpPr>
            <a:spLocks noGrp="1" noRot="1" noChangeAspect="1" noChangeArrowheads="1" noTextEdit="1"/>
          </p:cNvSpPr>
          <p:nvPr>
            <p:ph type="sldImg"/>
          </p:nvPr>
        </p:nvSpPr>
        <p:spPr>
          <a:xfrm>
            <a:off x="842963" y="239713"/>
            <a:ext cx="5237162" cy="3927475"/>
          </a:xfrm>
          <a:ln/>
        </p:spPr>
      </p:sp>
      <p:sp>
        <p:nvSpPr>
          <p:cNvPr id="398339"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46944E3-0705-864C-AE36-76BBA519D97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How sad if one day the church we love gets converted to a bar..  In a sense there are no more people even worshipping God.</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Let’s hope our faith in Christ Jesus does not end in our generation.</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Reference: </a:t>
            </a:r>
            <a:r>
              <a:rPr lang="en-US" dirty="0">
                <a:latin typeface="Arial" panose="020B0604020202020204" pitchFamily="34" charset="0"/>
                <a:cs typeface="Arial" panose="020B0604020202020204" pitchFamily="34" charset="0"/>
                <a:hlinkClick r:id="rId3"/>
              </a:rPr>
              <a:t>https://www.businessinsider.com/churches-in-england-are-being-converted-to-bars-photos-2014-3?IR=T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F12BBEC-CB9D-634C-9BB8-B08CD875DA0C}" type="slidenum">
              <a:rPr lang="en-US" smtClean="0"/>
              <a:pPr>
                <a:defRPr/>
              </a:pPr>
              <a:t>23</a:t>
            </a:fld>
            <a:endParaRPr lang="en-US"/>
          </a:p>
        </p:txBody>
      </p:sp>
    </p:spTree>
    <p:extLst>
      <p:ext uri="{BB962C8B-B14F-4D97-AF65-F5344CB8AC3E}">
        <p14:creationId xmlns:p14="http://schemas.microsoft.com/office/powerpoint/2010/main" val="64577222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C662A42-8D53-E44A-9F5E-66A1A3CDA9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p:cNvSpPr>
          <p:nvPr>
            <p:ph type="sldImg"/>
          </p:nvPr>
        </p:nvSpPr>
        <p:spPr>
          <a:xfrm>
            <a:off x="1104900" y="676275"/>
            <a:ext cx="4603750" cy="3452813"/>
          </a:xfrm>
          <a:solidFill>
            <a:srgbClr val="FFFFFF"/>
          </a:solidFill>
          <a:ln/>
        </p:spPr>
      </p:sp>
      <p:sp>
        <p:nvSpPr>
          <p:cNvPr id="1710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CDC57ED6-2867-D242-9266-DF5E1092AA3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28" tIns="45713" rIns="91428" bIns="45713"/>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8DC559-E63C-0D4C-A45E-3BC8D76036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5106" name="Rectangle 2"/>
          <p:cNvSpPr>
            <a:spLocks noGrp="1" noRot="1" noChangeAspect="1" noChangeArrowheads="1"/>
          </p:cNvSpPr>
          <p:nvPr>
            <p:ph type="sldImg"/>
          </p:nvPr>
        </p:nvSpPr>
        <p:spPr>
          <a:xfrm>
            <a:off x="1130300" y="674688"/>
            <a:ext cx="4597400" cy="3448050"/>
          </a:xfrm>
          <a:solidFill>
            <a:srgbClr val="FFFFFF"/>
          </a:solidFill>
          <a:ln/>
        </p:spPr>
      </p:sp>
      <p:sp>
        <p:nvSpPr>
          <p:cNvPr id="175107"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A88E0C51-A19E-FD40-99A9-67A43FFFB67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7154" name="Rectangle 2"/>
          <p:cNvSpPr>
            <a:spLocks noGrp="1" noRot="1" noChangeAspect="1" noChangeArrowheads="1"/>
          </p:cNvSpPr>
          <p:nvPr>
            <p:ph type="sldImg"/>
          </p:nvPr>
        </p:nvSpPr>
        <p:spPr>
          <a:xfrm>
            <a:off x="1104900" y="676275"/>
            <a:ext cx="4603750" cy="3452813"/>
          </a:xfrm>
          <a:solidFill>
            <a:srgbClr val="FFFFFF"/>
          </a:solidFill>
          <a:ln/>
        </p:spPr>
      </p:sp>
      <p:sp>
        <p:nvSpPr>
          <p:cNvPr id="177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8A32CF26-713C-C54A-9643-AA5235CC43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9202" name="Rectangle 2"/>
          <p:cNvSpPr>
            <a:spLocks noGrp="1" noRot="1" noChangeAspect="1" noChangeArrowheads="1"/>
          </p:cNvSpPr>
          <p:nvPr>
            <p:ph type="sldImg"/>
          </p:nvPr>
        </p:nvSpPr>
        <p:spPr>
          <a:xfrm>
            <a:off x="1104900" y="676275"/>
            <a:ext cx="4603750" cy="3452813"/>
          </a:xfrm>
          <a:solidFill>
            <a:srgbClr val="FFFFFF"/>
          </a:solidFill>
          <a:ln/>
        </p:spPr>
      </p:sp>
      <p:sp>
        <p:nvSpPr>
          <p:cNvPr id="1792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69B239B3-0D07-3D46-99DF-0C007DB020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1250" name="Rectangle 2"/>
          <p:cNvSpPr>
            <a:spLocks noGrp="1" noRot="1" noChangeAspect="1" noChangeArrowheads="1"/>
          </p:cNvSpPr>
          <p:nvPr>
            <p:ph type="sldImg"/>
          </p:nvPr>
        </p:nvSpPr>
        <p:spPr>
          <a:xfrm>
            <a:off x="1104900" y="676275"/>
            <a:ext cx="4603750" cy="3452813"/>
          </a:xfrm>
          <a:solidFill>
            <a:srgbClr val="FFFFFF"/>
          </a:solidFill>
          <a:ln/>
        </p:spPr>
      </p:sp>
      <p:sp>
        <p:nvSpPr>
          <p:cNvPr id="1812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3BAE1DF6-F496-8D4F-8FD8-DBA65E8D8E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xfrm>
            <a:off x="1104900" y="676275"/>
            <a:ext cx="4603750" cy="3452813"/>
          </a:xfrm>
          <a:solidFill>
            <a:srgbClr val="FFFFFF"/>
          </a:solidFill>
          <a:ln/>
        </p:spPr>
      </p:sp>
      <p:sp>
        <p:nvSpPr>
          <p:cNvPr id="18329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977C4839-237A-BF44-9C68-56E2EE7CE1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p:cNvSpPr>
          <p:nvPr>
            <p:ph type="sldImg"/>
          </p:nvPr>
        </p:nvSpPr>
        <p:spPr>
          <a:xfrm>
            <a:off x="1104900" y="676275"/>
            <a:ext cx="4603750" cy="3452813"/>
          </a:xfrm>
          <a:solidFill>
            <a:srgbClr val="FFFFFF"/>
          </a:solidFill>
          <a:ln/>
        </p:spPr>
      </p:sp>
      <p:sp>
        <p:nvSpPr>
          <p:cNvPr id="1853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2ABB828F-EDC7-5E4E-B435-4DBB52DBC59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394" name="Rectangle 2"/>
          <p:cNvSpPr>
            <a:spLocks noGrp="1" noRot="1" noChangeAspect="1" noChangeArrowheads="1"/>
          </p:cNvSpPr>
          <p:nvPr>
            <p:ph type="sldImg"/>
          </p:nvPr>
        </p:nvSpPr>
        <p:spPr>
          <a:xfrm>
            <a:off x="1104900" y="676275"/>
            <a:ext cx="4603750" cy="3452813"/>
          </a:xfrm>
          <a:solidFill>
            <a:srgbClr val="FFFFFF"/>
          </a:solidFill>
          <a:ln/>
        </p:spPr>
      </p:sp>
      <p:sp>
        <p:nvSpPr>
          <p:cNvPr id="1873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720A0713-D184-7C4A-A177-F97D9E8218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9442" name="Rectangle 2"/>
          <p:cNvSpPr>
            <a:spLocks noGrp="1" noRot="1" noChangeAspect="1" noChangeArrowheads="1"/>
          </p:cNvSpPr>
          <p:nvPr>
            <p:ph type="sldImg"/>
          </p:nvPr>
        </p:nvSpPr>
        <p:spPr>
          <a:xfrm>
            <a:off x="1104900" y="676275"/>
            <a:ext cx="4603750" cy="3452813"/>
          </a:xfrm>
          <a:solidFill>
            <a:srgbClr val="FFFFFF"/>
          </a:solidFill>
          <a:ln/>
        </p:spPr>
      </p:sp>
      <p:sp>
        <p:nvSpPr>
          <p:cNvPr id="1894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AA9D71-5B0A-F746-BB57-F5027A139D74}" type="slidenum">
              <a:rPr lang="en-US" sz="1200"/>
              <a:pPr eaLnBrk="1" hangingPunct="1"/>
              <a:t>24</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1A23F6B8-5A1E-FD43-B205-3D05EBF06E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490" name="Rectangle 2"/>
          <p:cNvSpPr>
            <a:spLocks noGrp="1" noRot="1" noChangeAspect="1" noChangeArrowheads="1"/>
          </p:cNvSpPr>
          <p:nvPr>
            <p:ph type="sldImg"/>
          </p:nvPr>
        </p:nvSpPr>
        <p:spPr>
          <a:xfrm>
            <a:off x="1104900" y="676275"/>
            <a:ext cx="4603750" cy="3452813"/>
          </a:xfrm>
          <a:solidFill>
            <a:srgbClr val="FFFFFF"/>
          </a:solidFill>
          <a:ln/>
        </p:spPr>
      </p:sp>
      <p:sp>
        <p:nvSpPr>
          <p:cNvPr id="1914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640F99-D43E-8B4B-98DF-C5D9901F1AD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3538" name="Rectangle 2"/>
          <p:cNvSpPr>
            <a:spLocks noGrp="1" noRot="1" noChangeAspect="1" noChangeArrowheads="1"/>
          </p:cNvSpPr>
          <p:nvPr>
            <p:ph type="sldImg"/>
          </p:nvPr>
        </p:nvSpPr>
        <p:spPr>
          <a:xfrm>
            <a:off x="1104900" y="676275"/>
            <a:ext cx="4603750" cy="3452813"/>
          </a:xfrm>
          <a:solidFill>
            <a:srgbClr val="FFFFFF"/>
          </a:solidFill>
          <a:ln/>
        </p:spPr>
      </p:sp>
      <p:sp>
        <p:nvSpPr>
          <p:cNvPr id="1935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51CFC27-5E27-DB4C-A20C-856CBD657C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5586" name="Rectangle 2"/>
          <p:cNvSpPr>
            <a:spLocks noGrp="1" noRot="1" noChangeAspect="1" noChangeArrowheads="1"/>
          </p:cNvSpPr>
          <p:nvPr>
            <p:ph type="sldImg"/>
          </p:nvPr>
        </p:nvSpPr>
        <p:spPr>
          <a:xfrm>
            <a:off x="1104900" y="676275"/>
            <a:ext cx="4603750" cy="3452813"/>
          </a:xfrm>
          <a:solidFill>
            <a:srgbClr val="FFFFFF"/>
          </a:solidFill>
          <a:ln/>
        </p:spPr>
      </p:sp>
      <p:sp>
        <p:nvSpPr>
          <p:cNvPr id="19558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AEFBB684-08DC-074C-AF8D-5021AA9E6D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7634" name="Rectangle 2"/>
          <p:cNvSpPr>
            <a:spLocks noGrp="1" noRot="1" noChangeAspect="1" noChangeArrowheads="1"/>
          </p:cNvSpPr>
          <p:nvPr>
            <p:ph type="sldImg"/>
          </p:nvPr>
        </p:nvSpPr>
        <p:spPr>
          <a:xfrm>
            <a:off x="1104900" y="676275"/>
            <a:ext cx="4603750" cy="3452813"/>
          </a:xfrm>
          <a:solidFill>
            <a:srgbClr val="FFFFFF"/>
          </a:solidFill>
          <a:ln/>
        </p:spPr>
      </p:sp>
      <p:sp>
        <p:nvSpPr>
          <p:cNvPr id="1976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B6FFB34E-EB86-7F45-80A3-15E584529D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9682" name="Rectangle 2"/>
          <p:cNvSpPr>
            <a:spLocks noGrp="1" noRot="1" noChangeAspect="1" noChangeArrowheads="1"/>
          </p:cNvSpPr>
          <p:nvPr>
            <p:ph type="sldImg"/>
          </p:nvPr>
        </p:nvSpPr>
        <p:spPr>
          <a:xfrm>
            <a:off x="1104900" y="676275"/>
            <a:ext cx="4603750" cy="3452813"/>
          </a:xfrm>
          <a:solidFill>
            <a:srgbClr val="FFFFFF"/>
          </a:solidFill>
          <a:ln/>
        </p:spPr>
      </p:sp>
      <p:sp>
        <p:nvSpPr>
          <p:cNvPr id="19968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161C82BC-ABC1-3B48-AE62-713F7128CF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201731" name="Rectangle 3"/>
          <p:cNvSpPr>
            <a:spLocks noGrp="1" noChangeArrowheads="1"/>
          </p:cNvSpPr>
          <p:nvPr>
            <p:ph type="body" idx="1"/>
          </p:nvPr>
        </p:nvSpPr>
        <p:spPr>
          <a:xfrm>
            <a:off x="898525" y="4354513"/>
            <a:ext cx="5011738" cy="41275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C43F7EC-561C-9947-8689-3896FD7C3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3778" name="Rectangle 2"/>
          <p:cNvSpPr>
            <a:spLocks noGrp="1" noRot="1" noChangeAspect="1" noChangeArrowheads="1"/>
          </p:cNvSpPr>
          <p:nvPr>
            <p:ph type="sldImg"/>
          </p:nvPr>
        </p:nvSpPr>
        <p:spPr>
          <a:xfrm>
            <a:off x="1104900" y="676275"/>
            <a:ext cx="4603750" cy="3452813"/>
          </a:xfrm>
          <a:solidFill>
            <a:srgbClr val="FFFFFF"/>
          </a:solidFill>
          <a:ln/>
        </p:spPr>
      </p:sp>
      <p:sp>
        <p:nvSpPr>
          <p:cNvPr id="2037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5D58426-F4FD-1C43-9767-307025F3DA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5826" name="Rectangle 2"/>
          <p:cNvSpPr>
            <a:spLocks noGrp="1" noRot="1" noChangeAspect="1" noChangeArrowheads="1"/>
          </p:cNvSpPr>
          <p:nvPr>
            <p:ph type="sldImg"/>
          </p:nvPr>
        </p:nvSpPr>
        <p:spPr>
          <a:xfrm>
            <a:off x="1104900" y="676275"/>
            <a:ext cx="4603750" cy="3452813"/>
          </a:xfrm>
          <a:solidFill>
            <a:srgbClr val="FFFFFF"/>
          </a:solidFill>
          <a:ln/>
        </p:spPr>
      </p:sp>
      <p:sp>
        <p:nvSpPr>
          <p:cNvPr id="2058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90356" y="8707677"/>
            <a:ext cx="2992582" cy="450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31E58F-C68C-B147-ADF7-5EA2284911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1074" name="Rectangle 2"/>
          <p:cNvSpPr>
            <a:spLocks noGrp="1" noRot="1" noChangeAspect="1" noChangeArrowheads="1"/>
          </p:cNvSpPr>
          <p:nvPr>
            <p:ph type="sldImg"/>
          </p:nvPr>
        </p:nvSpPr>
        <p:spPr>
          <a:xfrm>
            <a:off x="1104900" y="676275"/>
            <a:ext cx="4602163" cy="3452813"/>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EE66C-B79F-4546-A9C4-D200E18A744F}" type="slidenum">
              <a:rPr lang="en-US" sz="1200"/>
              <a:pPr eaLnBrk="1" hangingPunct="1"/>
              <a:t>307</a:t>
            </a:fld>
            <a:endParaRPr lang="en-US" sz="1200"/>
          </a:p>
        </p:txBody>
      </p:sp>
      <p:sp>
        <p:nvSpPr>
          <p:cNvPr id="407554" name="AutoShape 2"/>
          <p:cNvSpPr>
            <a:spLocks noGrp="1" noRot="1" noChangeAspect="1" noChangeArrowheads="1" noTextEdit="1"/>
          </p:cNvSpPr>
          <p:nvPr>
            <p:ph type="sldImg"/>
          </p:nvPr>
        </p:nvSpPr>
        <p:spPr>
          <a:xfrm>
            <a:off x="841375" y="241300"/>
            <a:ext cx="5233988" cy="3925888"/>
          </a:xfrm>
          <a:ln/>
        </p:spPr>
      </p:sp>
      <p:sp>
        <p:nvSpPr>
          <p:cNvPr id="407555"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pPr eaLnBrk="1" hangingPunct="1"/>
              <a:t>35</a:t>
            </a:fld>
            <a:endParaRPr lang="en-US" sz="1200"/>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26" charset="0"/>
                <a:ea typeface="ＭＳ Ｐゴシック" charset="-128"/>
                <a:cs typeface="ＭＳ Ｐゴシック" charset="-128"/>
              </a:rPr>
              <a:t>Games like Magic teach people to be sorcerers to kill their opponents</a:t>
            </a:r>
            <a:r>
              <a:rPr lang="en-SG" sz="1200" kern="1200" dirty="0">
                <a:solidFill>
                  <a:schemeClr val="tx1"/>
                </a:solidFill>
                <a:effectLst/>
                <a:latin typeface="Times New Roman" pitchFamily="26" charset="0"/>
                <a:ea typeface="ＭＳ Ｐゴシック" charset="-128"/>
                <a:cs typeface="ＭＳ Ｐゴシック" charset="-128"/>
              </a:rPr>
              <a:t>.</a:t>
            </a:r>
          </a:p>
          <a:p>
            <a:r>
              <a:rPr lang="en-US" dirty="0">
                <a:cs typeface="ＭＳ Ｐゴシック" charset="0"/>
              </a:rPr>
              <a:t>Like Dungeons &amp; Dragons, the famed role-playing game, Magic is a challenging game that calls for intricate strategy and shrewd plays. However, that strategy is worked out within the dark context of the occult. Many cards portray frightening and repellent creatures. Skeletons, blood and images of death are common. There's the Bone Shaman, the </a:t>
            </a:r>
            <a:r>
              <a:rPr lang="en-US" dirty="0" err="1">
                <a:cs typeface="ＭＳ Ｐゴシック" charset="0"/>
              </a:rPr>
              <a:t>Necrite</a:t>
            </a:r>
            <a:r>
              <a:rPr lang="en-US" dirty="0">
                <a:cs typeface="ＭＳ Ｐゴシック" charset="0"/>
              </a:rPr>
              <a:t> (shown licking blood off a dagger), Prodigal Sorcerer, Dark Ritual, Sadistic Glee, Torture, Endless Scream and others. One card showing several skeletons and called The </a:t>
            </a:r>
            <a:r>
              <a:rPr lang="en-US" dirty="0" err="1">
                <a:cs typeface="ＭＳ Ｐゴシック" charset="0"/>
              </a:rPr>
              <a:t>Kjeldoran</a:t>
            </a:r>
            <a:r>
              <a:rPr lang="en-US" dirty="0">
                <a:cs typeface="ＭＳ Ｐゴシック" charset="0"/>
              </a:rPr>
              <a:t> Dead has this quote: "'They shall kill those whom once they loved.' C Lim-</a:t>
            </a:r>
            <a:r>
              <a:rPr lang="en-US" dirty="0" err="1">
                <a:cs typeface="ＭＳ Ｐゴシック" charset="0"/>
              </a:rPr>
              <a:t>Dul</a:t>
            </a:r>
            <a:r>
              <a:rPr lang="en-US" dirty="0">
                <a:cs typeface="ＭＳ Ｐゴシック" charset="0"/>
              </a:rPr>
              <a:t>, the Necromancer." Necromancy is communication with the dead through supernatural and/or occult techniques.”</a:t>
            </a:r>
          </a:p>
          <a:p>
            <a:r>
              <a:rPr lang="en-US" dirty="0">
                <a:cs typeface="ＭＳ Ｐゴシック" charset="0"/>
              </a:rPr>
              <a:t>____</a:t>
            </a:r>
          </a:p>
          <a:p>
            <a:r>
              <a:rPr lang="en-US" dirty="0">
                <a:cs typeface="ＭＳ Ｐゴシック" charset="0"/>
              </a:rPr>
              <a:t>https://www1.cbn.com/</a:t>
            </a:r>
            <a:r>
              <a:rPr lang="en-US" dirty="0" err="1">
                <a:cs typeface="ＭＳ Ｐゴシック" charset="0"/>
              </a:rPr>
              <a:t>onlinediscipleship</a:t>
            </a:r>
            <a:r>
              <a:rPr lang="en-US" dirty="0">
                <a:cs typeface="ＭＳ Ｐゴシック" charset="0"/>
              </a:rPr>
              <a:t>/introduction-to-the-occult</a:t>
            </a:r>
          </a:p>
          <a:p>
            <a:endParaRPr lang="en-US" dirty="0">
              <a:cs typeface="ＭＳ Ｐゴシック" charset="0"/>
            </a:endParaRPr>
          </a:p>
        </p:txBody>
      </p:sp>
    </p:spTree>
    <p:extLst>
      <p:ext uri="{BB962C8B-B14F-4D97-AF65-F5344CB8AC3E}">
        <p14:creationId xmlns:p14="http://schemas.microsoft.com/office/powerpoint/2010/main" val="2437401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8A98CF-75C6-8E44-874C-29048EEF2853}" type="slidenum">
              <a:rPr lang="en-US" sz="1200"/>
              <a:pPr eaLnBrk="1" hangingPunct="1"/>
              <a:t>36</a:t>
            </a:fld>
            <a:endParaRPr 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6B786-C545-A244-97FA-F8B4CD7247C7}" type="slidenum">
              <a:rPr lang="en-US" sz="1200"/>
              <a:pPr eaLnBrk="1" hangingPunct="1"/>
              <a:t>39</a:t>
            </a:fld>
            <a:endParaRPr lang="en-US" sz="1200"/>
          </a:p>
        </p:txBody>
      </p:sp>
      <p:sp>
        <p:nvSpPr>
          <p:cNvPr id="263170" name="AutoShape 2"/>
          <p:cNvSpPr>
            <a:spLocks noGrp="1" noRot="1" noChangeAspect="1" noChangeArrowheads="1" noTextEdit="1"/>
          </p:cNvSpPr>
          <p:nvPr>
            <p:ph type="sldImg"/>
          </p:nvPr>
        </p:nvSpPr>
        <p:spPr>
          <a:xfrm>
            <a:off x="842963" y="239713"/>
            <a:ext cx="5237162" cy="3927475"/>
          </a:xfrm>
          <a:ln/>
        </p:spPr>
      </p:sp>
      <p:sp>
        <p:nvSpPr>
          <p:cNvPr id="263171"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85450D-A4A8-5041-9C3F-B25BC50EC3B7}" type="slidenum">
              <a:rPr lang="en-US" sz="1200"/>
              <a:pPr eaLnBrk="1" hangingPunct="1"/>
              <a:t>41</a:t>
            </a:fld>
            <a:endParaRPr lang="en-US" sz="1200"/>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F1DC8B-FF7A-F54F-8F3D-6A6EC046D0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3662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56D8-C7BF-8D4A-A5E0-C0B19DA71B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9545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D75DE-2CA9-064D-B80B-8EEE06C3751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8830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knowledge is vital to protect ourselves from heresy. We need to be able to recognize false teachers in order to fight against them!</a:t>
            </a:r>
          </a:p>
        </p:txBody>
      </p:sp>
      <p:sp>
        <p:nvSpPr>
          <p:cNvPr id="4" name="Slide Number Placeholder 3"/>
          <p:cNvSpPr>
            <a:spLocks noGrp="1"/>
          </p:cNvSpPr>
          <p:nvPr>
            <p:ph type="sldNum" sz="quarter" idx="5"/>
          </p:nvPr>
        </p:nvSpPr>
        <p:spPr/>
        <p:txBody>
          <a:bodyPr/>
          <a:lstStyle/>
          <a:p>
            <a:pPr>
              <a:defRPr/>
            </a:pPr>
            <a:fld id="{BD0BE3CB-9895-3745-AF2F-4FDF8C2A997A}" type="slidenum">
              <a:rPr lang="en-US"/>
              <a:pPr>
                <a:defRPr/>
              </a:pPr>
              <a:t>3</a:t>
            </a:fld>
            <a:endParaRPr lang="en-US"/>
          </a:p>
        </p:txBody>
      </p:sp>
    </p:spTree>
    <p:extLst>
      <p:ext uri="{BB962C8B-B14F-4D97-AF65-F5344CB8AC3E}">
        <p14:creationId xmlns:p14="http://schemas.microsoft.com/office/powerpoint/2010/main" val="2756596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34214-CCE3-6046-937A-268D7BD3E8D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3529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7B026-0FEC-7F4E-BE31-7DA6E1403F1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0100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2F2AE5-4979-6B4E-878D-3C9A5AA9DE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2509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FA2DEE-FAA3-5B4E-AA69-1B8837A03F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4790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81A3E7-FBBD-A440-B84E-9A1342EE7D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0221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73D56-161D-7849-9320-804CF49251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4392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E486B2-880D-BE46-801D-8DE89D81E3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8667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4431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744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281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a:t>
            </a:r>
            <a:r>
              <a:rPr lang="en-US" sz="1200" b="1" kern="1200">
                <a:solidFill>
                  <a:schemeClr val="tx1"/>
                </a:solidFill>
                <a:effectLst/>
                <a:latin typeface="Times New Roman" pitchFamily="26" charset="0"/>
                <a:ea typeface="ＭＳ Ｐゴシック" charset="-128"/>
                <a:cs typeface="ＭＳ Ｐゴシック" charset="-128"/>
              </a:rPr>
              <a:t>You already know this.</a:t>
            </a:r>
            <a:r>
              <a:rPr lang="en-US" sz="1200" kern="1200">
                <a:solidFill>
                  <a:schemeClr val="tx1"/>
                </a:solidFill>
                <a:effectLst/>
                <a:latin typeface="Times New Roman" pitchFamily="26" charset="0"/>
                <a:ea typeface="ＭＳ Ｐゴシック" charset="-128"/>
                <a:cs typeface="ＭＳ Ｐゴシック" charset="-128"/>
              </a:rPr>
              <a:t> These words translate one Greek word (</a:t>
            </a:r>
            <a:r>
              <a:rPr lang="el-GR" sz="1200" kern="1200">
                <a:solidFill>
                  <a:schemeClr val="tx1"/>
                </a:solidFill>
                <a:effectLst/>
                <a:latin typeface="Times New Roman" pitchFamily="26" charset="0"/>
                <a:ea typeface="ＭＳ Ｐゴシック" charset="-128"/>
                <a:cs typeface="ＭＳ Ｐゴシック" charset="-128"/>
              </a:rPr>
              <a:t>προγινώσκοντες</a:t>
            </a:r>
            <a:r>
              <a:rPr lang="en-US" sz="1200" kern="1200">
                <a:solidFill>
                  <a:schemeClr val="tx1"/>
                </a:solidFill>
                <a:effectLst/>
                <a:latin typeface="Times New Roman" pitchFamily="26" charset="0"/>
                <a:ea typeface="ＭＳ Ｐゴシック" charset="-128"/>
                <a:cs typeface="ＭＳ Ｐゴシック" charset="-128"/>
              </a:rPr>
              <a:t>), from which comes the English word “prognosis.” When a medical prognosis is made, a patient is better able to prepare himself for what is ahead and if possible, to correct himself. When a doctor says, “If you continue to eat as much as you do now, you will have serious heart problems in a few years,” the patient “knows beforehand” and can therefore change his life in accord with the information he has."</a:t>
            </a:r>
          </a:p>
          <a:p>
            <a:r>
              <a:rPr lang="en-US" sz="1200" kern="1200">
                <a:solidFill>
                  <a:schemeClr val="tx1"/>
                </a:solidFill>
                <a:effectLst/>
                <a:latin typeface="Times New Roman" pitchFamily="26" charset="0"/>
                <a:ea typeface="ＭＳ Ｐゴシック" charset="-128"/>
                <a:cs typeface="ＭＳ Ｐゴシック" charset="-128"/>
              </a:rPr>
              <a:t>—Kenneth O. Gangel, </a:t>
            </a:r>
            <a:r>
              <a:rPr lang="en-US" sz="1200" i="1" kern="1200">
                <a:solidFill>
                  <a:schemeClr val="tx1"/>
                </a:solidFill>
                <a:effectLst/>
                <a:latin typeface="Times New Roman" pitchFamily="26" charset="0"/>
                <a:ea typeface="ＭＳ Ｐゴシック" charset="-128"/>
                <a:cs typeface="ＭＳ Ｐゴシック" charset="-128"/>
              </a:rPr>
              <a:t>2 Peter</a:t>
            </a:r>
            <a:r>
              <a:rPr lang="en-US" sz="1200" kern="1200">
                <a:solidFill>
                  <a:schemeClr val="tx1"/>
                </a:solidFill>
                <a:effectLst/>
                <a:latin typeface="Times New Roman" pitchFamily="26" charset="0"/>
                <a:ea typeface="ＭＳ Ｐゴシック" charset="-128"/>
                <a:cs typeface="ＭＳ Ｐゴシック" charset="-128"/>
              </a:rPr>
              <a:t> *(The Bible Knowledge Commentary; eds. John F. Walvoord and Roy B. Zuck; Accordance electronic ed. 2 vols.; Wheaton: Victor Books, 1983), 2:878.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a:t>
            </a:r>
            <a:endParaRPr lang="en-US"/>
          </a:p>
          <a:p>
            <a:r>
              <a:rPr lang="en-US"/>
              <a:t>Note the key trait of the heretics in the final two verses of the letter: lawless. They do not follow God's Word but instead become a law unto themselves.</a:t>
            </a:r>
          </a:p>
          <a:p>
            <a:endParaRPr lang="en-US"/>
          </a:p>
          <a:p>
            <a:r>
              <a:rPr lang="en-US"/>
              <a:t>Not recognizing this puts us in a dangerous position, being carried away by their schemes. This can result in falling from our secure position, but what does that mean? If we are secure, then how can we fall into insecurity?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NLT: "</a:t>
            </a:r>
            <a:r>
              <a:rPr lang="en-US" sz="1200" kern="1200">
                <a:solidFill>
                  <a:schemeClr val="tx1"/>
                </a:solidFill>
                <a:effectLst/>
                <a:latin typeface="Times New Roman" pitchFamily="26" charset="0"/>
                <a:ea typeface="ＭＳ Ｐゴシック" charset="-128"/>
                <a:cs typeface="ＭＳ Ｐゴシック" charset="-128"/>
              </a:rPr>
              <a:t>and lose your own secure footing."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NASB: "fall from your own steadfastness."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Times New Roman" pitchFamily="26"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Peter is NOT warning us that we can lose our salvation.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He warns us that lose our secure position in the truth.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FA7F38-F43A-424D-A895-C4C538AA929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1139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56EB87-15C1-6E47-B47B-7EBB76F303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726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CAB156-A3A9-9A44-97B9-4FC79670045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1803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6372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2EE603-D9C0-6D4A-BFEA-90F9E2A5A0EC}" type="slidenum">
              <a:rPr lang="en-US" sz="1200">
                <a:solidFill>
                  <a:prstClr val="black"/>
                </a:solidFill>
              </a:rPr>
              <a:pPr eaLnBrk="1" hangingPunct="1"/>
              <a:t>64</a:t>
            </a:fld>
            <a:endParaRPr lang="en-US" sz="120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Peter reminds north Asian believers of their knowledge of the characteristics and future destruction of false teachers and of the grace of Jesus Christ in order to combat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false teaching</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and stimulate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growth in godliness</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t>
            </a:r>
          </a:p>
        </p:txBody>
      </p:sp>
    </p:spTree>
    <p:extLst>
      <p:ext uri="{BB962C8B-B14F-4D97-AF65-F5344CB8AC3E}">
        <p14:creationId xmlns:p14="http://schemas.microsoft.com/office/powerpoint/2010/main" val="1703454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4C31F5-2673-1344-944B-87B104E368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6513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D398B-D7B2-094D-8C20-D890F8320F6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1529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C9F54F-114C-BA45-A14F-6FEF6B478FC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79053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48764-9999-9749-867E-2DD45F802905}" type="slidenum">
              <a:rPr lang="en-US" sz="1200"/>
              <a:pPr eaLnBrk="1" hangingPunct="1"/>
              <a:t>69</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5CA004-1A46-9D43-9419-FFEB9BE03788}" type="slidenum">
              <a:rPr lang="en-US" sz="1200"/>
              <a:pPr eaLnBrk="1" hangingPunct="1"/>
              <a:t>71</a:t>
            </a:fld>
            <a:endParaRPr lang="en-US" sz="1200"/>
          </a:p>
        </p:txBody>
      </p:sp>
      <p:sp>
        <p:nvSpPr>
          <p:cNvPr id="276482" name="AutoShape 2"/>
          <p:cNvSpPr>
            <a:spLocks noGrp="1" noRot="1" noChangeAspect="1" noChangeArrowheads="1" noTextEdit="1"/>
          </p:cNvSpPr>
          <p:nvPr>
            <p:ph type="sldImg"/>
          </p:nvPr>
        </p:nvSpPr>
        <p:spPr>
          <a:xfrm>
            <a:off x="842963" y="239713"/>
            <a:ext cx="5237162" cy="3927475"/>
          </a:xfrm>
          <a:ln/>
        </p:spPr>
      </p:sp>
      <p:sp>
        <p:nvSpPr>
          <p:cNvPr id="27648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2EE603-D9C0-6D4A-BFEA-90F9E2A5A0EC}" type="slidenum">
              <a:rPr lang="en-US" sz="1200">
                <a:solidFill>
                  <a:prstClr val="black"/>
                </a:solidFill>
              </a:rPr>
              <a:pPr eaLnBrk="1" hangingPunct="1"/>
              <a:t>5</a:t>
            </a:fld>
            <a:endParaRPr lang="en-US" sz="120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Peter reminds North Asian believers of their:</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SimSun" charset="0"/>
                <a:cs typeface="SimSun" charset="0"/>
              </a:rPr>
              <a:t>Election</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in the grace of Jesus Christ, and </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SimSun" charset="0"/>
                <a:cs typeface="SimSun" charset="0"/>
              </a:rPr>
              <a:t>Knowledge</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of the characteristics and future destruction of false teachers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This will enable them to combat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false teaching</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and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grow in godliness</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D1123-31EE-1646-A606-D615487B67D7}" type="slidenum">
              <a:rPr lang="en-US" sz="1200">
                <a:solidFill>
                  <a:prstClr val="black"/>
                </a:solidFill>
              </a:rPr>
              <a:pPr eaLnBrk="1" hangingPunct="1"/>
              <a:t>72</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30381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61088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You probably will be happy to hear that the Bible has much to say about knowledge—that seeking knowledge is a great thing! That is the key word for the letter of 2 Peter that we will study today.</a:t>
            </a:r>
          </a:p>
        </p:txBody>
      </p:sp>
    </p:spTree>
    <p:extLst>
      <p:ext uri="{BB962C8B-B14F-4D97-AF65-F5344CB8AC3E}">
        <p14:creationId xmlns:p14="http://schemas.microsoft.com/office/powerpoint/2010/main" val="1903005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Of course, we all want knowledge about our family.</a:t>
            </a:r>
          </a:p>
        </p:txBody>
      </p:sp>
    </p:spTree>
    <p:extLst>
      <p:ext uri="{BB962C8B-B14F-4D97-AF65-F5344CB8AC3E}">
        <p14:creationId xmlns:p14="http://schemas.microsoft.com/office/powerpoint/2010/main" val="15234179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 want to know how my grandson is getting along with the dog.</a:t>
            </a:r>
          </a:p>
        </p:txBody>
      </p:sp>
    </p:spTree>
    <p:extLst>
      <p:ext uri="{BB962C8B-B14F-4D97-AF65-F5344CB8AC3E}">
        <p14:creationId xmlns:p14="http://schemas.microsoft.com/office/powerpoint/2010/main" val="1988909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Looks like he has some knowledge to gain about dog kisses!</a:t>
            </a:r>
          </a:p>
        </p:txBody>
      </p:sp>
    </p:spTree>
    <p:extLst>
      <p:ext uri="{BB962C8B-B14F-4D97-AF65-F5344CB8AC3E}">
        <p14:creationId xmlns:p14="http://schemas.microsoft.com/office/powerpoint/2010/main" val="1241636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365318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21906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knowledge that Peter is talking about is knowledge to fight heresy…</a:t>
            </a: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81</a:t>
            </a:fld>
            <a:endParaRPr lang="en-US"/>
          </a:p>
        </p:txBody>
      </p:sp>
    </p:spTree>
    <p:extLst>
      <p:ext uri="{BB962C8B-B14F-4D97-AF65-F5344CB8AC3E}">
        <p14:creationId xmlns:p14="http://schemas.microsoft.com/office/powerpoint/2010/main" val="18995134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last two verses of his letter notes twice the importance of knowing the truth.</a:t>
            </a:r>
          </a:p>
        </p:txBody>
      </p:sp>
    </p:spTree>
    <p:extLst>
      <p:ext uri="{BB962C8B-B14F-4D97-AF65-F5344CB8AC3E}">
        <p14:creationId xmlns:p14="http://schemas.microsoft.com/office/powerpoint/2010/main" val="193958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experience in the Millennial kingdom will be one of reward, not punishment. </a:t>
            </a:r>
          </a:p>
          <a:p>
            <a:r>
              <a:rPr lang="en-US"/>
              <a:t>But whether it is a "grand entrance" depends on our service for Jesus now.</a:t>
            </a:r>
          </a:p>
          <a:p>
            <a:r>
              <a:rPr lang="en-US"/>
              <a:t>This means salvation by faith, but reward by works.</a:t>
            </a:r>
          </a:p>
        </p:txBody>
      </p:sp>
      <p:sp>
        <p:nvSpPr>
          <p:cNvPr id="4" name="Slide Number Placeholder 3"/>
          <p:cNvSpPr>
            <a:spLocks noGrp="1"/>
          </p:cNvSpPr>
          <p:nvPr>
            <p:ph type="sldNum" sz="quarter" idx="5"/>
          </p:nvPr>
        </p:nvSpPr>
        <p:spPr/>
        <p:txBody>
          <a:bodyPr/>
          <a:lstStyle/>
          <a:p>
            <a:pPr>
              <a:defRPr/>
            </a:pPr>
            <a:fld id="{BD0BE3CB-9895-3745-AF2F-4FDF8C2A997A}" type="slidenum">
              <a:rPr lang="en-US"/>
              <a:pPr>
                <a:defRPr/>
              </a:pPr>
              <a:t>6</a:t>
            </a:fld>
            <a:endParaRPr lang="en-US"/>
          </a:p>
        </p:txBody>
      </p:sp>
    </p:spTree>
    <p:extLst>
      <p:ext uri="{BB962C8B-B14F-4D97-AF65-F5344CB8AC3E}">
        <p14:creationId xmlns:p14="http://schemas.microsoft.com/office/powerpoint/2010/main" val="41065041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p:txBody>
      </p:sp>
    </p:spTree>
    <p:extLst>
      <p:ext uri="{BB962C8B-B14F-4D97-AF65-F5344CB8AC3E}">
        <p14:creationId xmlns:p14="http://schemas.microsoft.com/office/powerpoint/2010/main" val="33080206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a:p>
            <a:r>
              <a:rPr lang="en-US" dirty="0"/>
              <a:t>______</a:t>
            </a:r>
          </a:p>
          <a:p>
            <a:endParaRPr lang="en-US" dirty="0"/>
          </a:p>
          <a:p>
            <a:r>
              <a:rPr lang="en-US" dirty="0"/>
              <a:t>To translate this slide, delete the picture and translate the text underneath it.</a:t>
            </a:r>
          </a:p>
        </p:txBody>
      </p:sp>
    </p:spTree>
    <p:extLst>
      <p:ext uri="{BB962C8B-B14F-4D97-AF65-F5344CB8AC3E}">
        <p14:creationId xmlns:p14="http://schemas.microsoft.com/office/powerpoint/2010/main" val="7982244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Even further, Peter says his letter tells us to grow in the grace and knowledge of the Lord Jesus Christ. Put that in your own words for your neighbor sitting next to you.</a:t>
            </a:r>
          </a:p>
        </p:txBody>
      </p:sp>
    </p:spTree>
    <p:extLst>
      <p:ext uri="{BB962C8B-B14F-4D97-AF65-F5344CB8AC3E}">
        <p14:creationId xmlns:p14="http://schemas.microsoft.com/office/powerpoint/2010/main" val="27571258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 how do we do this? How do we grow in grace and knowledge? What do we need to know to do this?</a:t>
            </a:r>
          </a:p>
        </p:txBody>
      </p:sp>
    </p:spTree>
    <p:extLst>
      <p:ext uri="{BB962C8B-B14F-4D97-AF65-F5344CB8AC3E}">
        <p14:creationId xmlns:p14="http://schemas.microsoft.com/office/powerpoint/2010/main" val="8571448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In short, what do we need to know to grow?</a:t>
            </a:r>
          </a:p>
        </p:txBody>
      </p:sp>
    </p:spTree>
    <p:extLst>
      <p:ext uri="{BB962C8B-B14F-4D97-AF65-F5344CB8AC3E}">
        <p14:creationId xmlns:p14="http://schemas.microsoft.com/office/powerpoint/2010/main" val="21542504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24450156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To answer this question, let’s see the context in which Peter wrote…</a:t>
            </a:r>
          </a:p>
        </p:txBody>
      </p:sp>
    </p:spTree>
    <p:extLst>
      <p:ext uri="{BB962C8B-B14F-4D97-AF65-F5344CB8AC3E}">
        <p14:creationId xmlns:p14="http://schemas.microsoft.com/office/powerpoint/2010/main" val="18927695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OP-01-Gen-06</a:t>
            </a:r>
          </a:p>
          <a:p>
            <a:pPr eaLnBrk="1" hangingPunct="1"/>
            <a:r>
              <a:rPr lang="en-US" dirty="0">
                <a:latin typeface="Times New Roman" charset="0"/>
                <a:ea typeface="ＭＳ Ｐゴシック" charset="0"/>
                <a:cs typeface="ＭＳ Ｐゴシック" charset="0"/>
              </a:rPr>
              <a:t>OP-02-Lev-05</a:t>
            </a:r>
          </a:p>
          <a:p>
            <a:pPr eaLnBrk="1" hangingPunct="1"/>
            <a:r>
              <a:rPr lang="en-US" dirty="0">
                <a:latin typeface="Times New Roman" charset="0"/>
                <a:ea typeface="ＭＳ Ｐゴシック" charset="0"/>
                <a:cs typeface="ＭＳ Ｐゴシック" charset="0"/>
              </a:rPr>
              <a:t>NP-2 Peter-18</a:t>
            </a:r>
          </a:p>
          <a:p>
            <a:pPr eaLnBrk="1" hangingPunct="1"/>
            <a:r>
              <a:rPr lang="en-US" dirty="0">
                <a:latin typeface="Times New Roman" charset="0"/>
                <a:ea typeface="ＭＳ Ｐゴシック" charset="0"/>
                <a:cs typeface="ＭＳ Ｐゴシック" charset="0"/>
              </a:rPr>
              <a:t>OS-09-1Sam-34</a:t>
            </a:r>
          </a:p>
          <a:p>
            <a:pPr eaLnBrk="1" hangingPunct="1"/>
            <a:r>
              <a:rPr lang="en-US" dirty="0">
                <a:latin typeface="Times New Roman" charset="0"/>
                <a:ea typeface="ＭＳ Ｐゴシック" charset="0"/>
                <a:cs typeface="ＭＳ Ｐゴシック" charset="0"/>
              </a:rPr>
              <a:t>OS-10-2Sam-48</a:t>
            </a:r>
          </a:p>
          <a:p>
            <a:pPr eaLnBrk="1" hangingPunct="1"/>
            <a:r>
              <a:rPr lang="en-US" dirty="0">
                <a:latin typeface="Arial" charset="0"/>
                <a:ea typeface="ＭＳ Ｐゴシック" charset="0"/>
                <a:cs typeface="ＭＳ Ｐゴシック" charset="0"/>
              </a:rPr>
              <a:t>OS-12-2Kings-94</a:t>
            </a:r>
          </a:p>
          <a:p>
            <a:pPr eaLnBrk="1" hangingPunct="1"/>
            <a:r>
              <a:rPr lang="en-US" dirty="0">
                <a:latin typeface="Arial" charset="0"/>
                <a:ea typeface="ＭＳ Ｐゴシック" charset="0"/>
                <a:cs typeface="ＭＳ Ｐゴシック" charset="0"/>
              </a:rPr>
              <a:t>OS-13-1Chron-41</a:t>
            </a:r>
          </a:p>
          <a:p>
            <a:pPr eaLnBrk="1" hangingPunct="1"/>
            <a:r>
              <a:rPr lang="en-US" dirty="0">
                <a:latin typeface="Arial" charset="0"/>
                <a:ea typeface="ＭＳ Ｐゴシック" charset="0"/>
                <a:cs typeface="ＭＳ Ｐゴシック" charset="0"/>
              </a:rPr>
              <a:t>OS-14-2Chron-63</a:t>
            </a:r>
            <a:endParaRPr lang="en-US" dirty="0">
              <a:latin typeface="Times New Roman" charset="0"/>
              <a:ea typeface="ＭＳ Ｐゴシック" charset="0"/>
              <a:cs typeface="ＭＳ Ｐゴシック" charset="0"/>
            </a:endParaRPr>
          </a:p>
          <a:p>
            <a:pPr eaLnBrk="1" hangingPunct="1"/>
            <a:endParaRPr lang="en-US" dirty="0">
              <a:latin typeface="Arial"/>
              <a:cs typeface="Arial"/>
            </a:endParaRPr>
          </a:p>
          <a:p>
            <a:r>
              <a:rPr lang="en-US" dirty="0">
                <a:latin typeface="Arial"/>
                <a:cs typeface="Arial"/>
              </a:rPr>
              <a:t>We are in a study through the whole Bible right now, book by book. The goal is to give us a basic understanding of each book of the Bible.</a:t>
            </a:r>
          </a:p>
        </p:txBody>
      </p:sp>
    </p:spTree>
    <p:extLst>
      <p:ext uri="{BB962C8B-B14F-4D97-AF65-F5344CB8AC3E}">
        <p14:creationId xmlns:p14="http://schemas.microsoft.com/office/powerpoint/2010/main" val="23133973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Peter’s second letter is only the third General Epistle in our NT. After this study, we have 10 more NT books until we finish this series that I am calling “The Bible: Book by Book.”</a:t>
            </a: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91</a:t>
            </a:fld>
            <a:endParaRPr lang="en-US"/>
          </a:p>
        </p:txBody>
      </p:sp>
    </p:spTree>
    <p:extLst>
      <p:ext uri="{BB962C8B-B14F-4D97-AF65-F5344CB8AC3E}">
        <p14:creationId xmlns:p14="http://schemas.microsoft.com/office/powerpoint/2010/main" val="13977373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“On July 19, AD 64, a fire started in Rome. When the fire was extinguished six days later, more than 70% of the city was in ruins.”</a:t>
            </a:r>
          </a:p>
          <a:p>
            <a:r>
              <a:rPr lang="en-SG" dirty="0">
                <a:latin typeface="Arial" panose="020B0604020202020204" pitchFamily="34" charset="0"/>
                <a:cs typeface="Arial" panose="020B0604020202020204" pitchFamily="34" charset="0"/>
              </a:rPr>
              <a:t>____________</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“After six days the fire was brought under control, and before the damage could be measured, the fire reignited and burned for another three days. In the aftermath of the fire, two thirds of </a:t>
            </a:r>
            <a:r>
              <a:rPr lang="en-SG" dirty="0">
                <a:latin typeface="Arial" panose="020B0604020202020204" pitchFamily="34" charset="0"/>
                <a:cs typeface="Arial" panose="020B0604020202020204" pitchFamily="34" charset="0"/>
                <a:hlinkClick r:id="rId3" tooltip="Rome"/>
              </a:rPr>
              <a:t>Rome</a:t>
            </a:r>
            <a:r>
              <a:rPr lang="en-SG" dirty="0">
                <a:latin typeface="Arial" panose="020B0604020202020204" pitchFamily="34" charset="0"/>
                <a:cs typeface="Arial" panose="020B0604020202020204" pitchFamily="34" charset="0"/>
              </a:rPr>
              <a:t> had been destroyed.”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Great Fire of Rome</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Great_Fire_of_Rome</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564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Unbelievers outside the new covenant target their attack on three matters where believers waver:</a:t>
            </a:r>
          </a:p>
          <a:p>
            <a:pPr marL="228600" indent="-228600">
              <a:buAutoNum type="arabicParenBoth"/>
            </a:pPr>
            <a:r>
              <a:rPr lang="en-US"/>
              <a:t>The Rapture</a:t>
            </a:r>
          </a:p>
          <a:p>
            <a:pPr marL="228600" indent="-228600">
              <a:buAutoNum type="arabicParenBoth"/>
            </a:pPr>
            <a:r>
              <a:rPr lang="en-US"/>
              <a:t>Creation in six days</a:t>
            </a:r>
          </a:p>
          <a:p>
            <a:pPr marL="228600" indent="-228600">
              <a:buAutoNum type="arabicParenBoth"/>
            </a:pPr>
            <a:r>
              <a:rPr lang="en-US"/>
              <a:t>A Universal Flood</a:t>
            </a:r>
          </a:p>
          <a:p>
            <a:pPr marL="228600" indent="-228600">
              <a:buAutoNum type="arabicParenBoth"/>
            </a:pPr>
            <a:endParaRPr lang="en-US"/>
          </a:p>
          <a:p>
            <a:pPr marL="0" indent="0">
              <a:buNone/>
            </a:pPr>
            <a:r>
              <a:rPr lang="en-US"/>
              <a:t>Sadly, many Christians are more concerned about being made fun of by scoffers than they are about being faithful to what the Bible says about these three key issues.</a:t>
            </a:r>
          </a:p>
        </p:txBody>
      </p:sp>
      <p:sp>
        <p:nvSpPr>
          <p:cNvPr id="4" name="Slide Number Placeholder 3"/>
          <p:cNvSpPr>
            <a:spLocks noGrp="1"/>
          </p:cNvSpPr>
          <p:nvPr>
            <p:ph type="sldNum" sz="quarter" idx="5"/>
          </p:nvPr>
        </p:nvSpPr>
        <p:spPr/>
        <p:txBody>
          <a:bodyPr/>
          <a:lstStyle/>
          <a:p>
            <a:pPr>
              <a:defRPr/>
            </a:pPr>
            <a:fld id="{BD0BE3CB-9895-3745-AF2F-4FDF8C2A997A}" type="slidenum">
              <a:rPr lang="en-US"/>
              <a:pPr>
                <a:defRPr/>
              </a:pPr>
              <a:t>7</a:t>
            </a:fld>
            <a:endParaRPr lang="en-US"/>
          </a:p>
        </p:txBody>
      </p:sp>
    </p:spTree>
    <p:extLst>
      <p:ext uri="{BB962C8B-B14F-4D97-AF65-F5344CB8AC3E}">
        <p14:creationId xmlns:p14="http://schemas.microsoft.com/office/powerpoint/2010/main" val="23528167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 “fire started in the enormous Circus Maximus stadium in Rome, now the capital of Italy. When the fire was finally extinguished six days later, 10 of Rome’s 14 districts were burned.</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Ancient historians blamed Rome’s infamous emperor, Nero, for the fire. One historian said Nero was playing the fiddle while his city went up in flames [even though the fiddle wasn’t invented until another 1000 years later!]. Other historians say Nero wanted to raze the city so he could build a new palace.” This grand palace was planned to take 30% of the area of Rome!</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07479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“Nero himself blamed [what he considered] a rebellious new cult—the Christians.</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“Most modern historians don’t blame Nero for the Great Fire of Rome. Ancient Rome was a city of more than two million people, with thousands living in slums. These slums were filled with poorly constructed wooden apartment buildings. A fire in one apartment could quickly engulf the entire block.”</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any case, the fire made it very difficult to live as a Christian—especially in Rome. Christians were soon fed to lions and dogs and even used to light Nero’s evening gardens.</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81795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Peter arrived in Rome about AD 62 and died there two years later in AD 64. </a:t>
            </a: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95</a:t>
            </a:fld>
            <a:endParaRPr lang="en-US"/>
          </a:p>
        </p:txBody>
      </p:sp>
    </p:spTree>
    <p:extLst>
      <p:ext uri="{BB962C8B-B14F-4D97-AF65-F5344CB8AC3E}">
        <p14:creationId xmlns:p14="http://schemas.microsoft.com/office/powerpoint/2010/main" val="9572220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AD3B19-4992-3442-B425-D1B359741C46}" type="slidenum">
              <a:rPr lang="en-US" sz="1200"/>
              <a:pPr eaLnBrk="1" hangingPunct="1"/>
              <a:t>96</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AD 64, believers were falling away not due to persecution but due to lack of knowledge.</a:t>
            </a:r>
          </a:p>
          <a:p>
            <a:pPr eaLnBrk="1" hangingPunct="1"/>
            <a:r>
              <a:rPr lang="en-US" dirty="0">
                <a:latin typeface="Arial" panose="020B0604020202020204" pitchFamily="34" charset="0"/>
                <a:ea typeface="ＭＳ Ｐゴシック" charset="0"/>
                <a:cs typeface="Arial" panose="020B0604020202020204" pitchFamily="34" charset="0"/>
              </a:rPr>
              <a:t>Peter had likely sent his first letter to the readers only months before. </a:t>
            </a:r>
          </a:p>
          <a:p>
            <a:pPr eaLnBrk="1" hangingPunct="1"/>
            <a:r>
              <a:rPr lang="en-US" dirty="0">
                <a:latin typeface="Arial" panose="020B0604020202020204" pitchFamily="34" charset="0"/>
                <a:ea typeface="ＭＳ Ｐゴシック" charset="0"/>
                <a:cs typeface="Arial" panose="020B0604020202020204" pitchFamily="34" charset="0"/>
              </a:rPr>
              <a:t>In fact, more NT letters were written in the 60s than in any other decade. Why? Two reasons:</a:t>
            </a:r>
          </a:p>
          <a:p>
            <a:pPr eaLnBrk="1" hangingPunct="1"/>
            <a:r>
              <a:rPr lang="en-US" dirty="0">
                <a:latin typeface="Arial" panose="020B0604020202020204" pitchFamily="34" charset="0"/>
                <a:ea typeface="ＭＳ Ｐゴシック" charset="0"/>
                <a:cs typeface="Arial" panose="020B0604020202020204" pitchFamily="34" charset="0"/>
              </a:rPr>
              <a:t>In 1 Peter, Peter advised believers to stand firm in God’s grace during unjust suffering—as this was the first big wave of suffering to hit the church.</a:t>
            </a:r>
          </a:p>
          <a:p>
            <a:pPr eaLnBrk="1" hangingPunct="1"/>
            <a:r>
              <a:rPr lang="en-US" dirty="0">
                <a:latin typeface="Arial" panose="020B0604020202020204" pitchFamily="34" charset="0"/>
                <a:ea typeface="ＭＳ Ｐゴシック" charset="0"/>
                <a:cs typeface="Arial" panose="020B0604020202020204" pitchFamily="34" charset="0"/>
              </a:rPr>
              <a:t>More than that, though, was the proliferation of false teachers in the 60s.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Perhaps you have heard of Joshua Harris. In 1997 at age 21 he wrote a significant book called </a:t>
            </a:r>
            <a:r>
              <a:rPr lang="en-US" i="1" dirty="0">
                <a:latin typeface="Arial" panose="020B0604020202020204" pitchFamily="34" charset="0"/>
                <a:cs typeface="Arial" panose="020B0604020202020204" pitchFamily="34" charset="0"/>
              </a:rPr>
              <a:t>I Kissed Dating Goodbye.</a:t>
            </a:r>
            <a:r>
              <a:rPr lang="en-US" i="0" dirty="0">
                <a:latin typeface="Arial" panose="020B0604020202020204" pitchFamily="34" charset="0"/>
                <a:cs typeface="Arial" panose="020B0604020202020204" pitchFamily="34" charset="0"/>
              </a:rPr>
              <a:t> It was a hit and God used it mightily to support the purity movement.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2672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i="0" dirty="0">
                <a:latin typeface="Arial" panose="020B0604020202020204" pitchFamily="34" charset="0"/>
                <a:cs typeface="Arial" panose="020B0604020202020204" pitchFamily="34" charset="0"/>
              </a:rPr>
              <a:t>He himself waited until marriage for sex and later wrote </a:t>
            </a:r>
            <a:r>
              <a:rPr lang="en-US" i="1" dirty="0">
                <a:latin typeface="Arial" panose="020B0604020202020204" pitchFamily="34" charset="0"/>
                <a:cs typeface="Arial" panose="020B0604020202020204" pitchFamily="34" charset="0"/>
              </a:rPr>
              <a:t>Boy Meets Girl.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8204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It happened in his own life when God gave him his wife Shannon and three great kids.</a:t>
            </a:r>
          </a:p>
        </p:txBody>
      </p:sp>
    </p:spTree>
    <p:extLst>
      <p:ext uri="{BB962C8B-B14F-4D97-AF65-F5344CB8AC3E}">
        <p14:creationId xmlns:p14="http://schemas.microsoft.com/office/powerpoint/2010/main" val="22224562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Yet in July 2019, Harris announced the breakup of his marriage.</a:t>
            </a:r>
          </a:p>
        </p:txBody>
      </p:sp>
    </p:spTree>
    <p:extLst>
      <p:ext uri="{BB962C8B-B14F-4D97-AF65-F5344CB8AC3E}">
        <p14:creationId xmlns:p14="http://schemas.microsoft.com/office/powerpoint/2010/main" val="39962151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He also claimed to be leaving his faith [read second paragraph above].</a:t>
            </a:r>
          </a:p>
        </p:txBody>
      </p:sp>
    </p:spTree>
    <p:extLst>
      <p:ext uri="{BB962C8B-B14F-4D97-AF65-F5344CB8AC3E}">
        <p14:creationId xmlns:p14="http://schemas.microsoft.com/office/powerpoint/2010/main" val="14453193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He has now started waving the rainbow flag too. Sadder than that…</a:t>
            </a:r>
          </a:p>
        </p:txBody>
      </p:sp>
    </p:spTree>
    <p:extLst>
      <p:ext uri="{BB962C8B-B14F-4D97-AF65-F5344CB8AC3E}">
        <p14:creationId xmlns:p14="http://schemas.microsoft.com/office/powerpoint/2010/main" val="364200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Peter's emphasis is not so much on the salvation of believers as it is on the lack of salvation for unbelievers. </a:t>
            </a:r>
          </a:p>
          <a:p>
            <a:endParaRPr lang="en-US"/>
          </a:p>
          <a:p>
            <a:r>
              <a:rPr lang="en-US"/>
              <a:t>But this focus on the negative should be a positive for us.</a:t>
            </a:r>
          </a:p>
        </p:txBody>
      </p:sp>
      <p:sp>
        <p:nvSpPr>
          <p:cNvPr id="4" name="Slide Number Placeholder 3"/>
          <p:cNvSpPr>
            <a:spLocks noGrp="1"/>
          </p:cNvSpPr>
          <p:nvPr>
            <p:ph type="sldNum" sz="quarter" idx="5"/>
          </p:nvPr>
        </p:nvSpPr>
        <p:spPr/>
        <p:txBody>
          <a:bodyPr/>
          <a:lstStyle/>
          <a:p>
            <a:pPr>
              <a:defRPr/>
            </a:pPr>
            <a:fld id="{BD0BE3CB-9895-3745-AF2F-4FDF8C2A997A}" type="slidenum">
              <a:rPr lang="en-US"/>
              <a:pPr>
                <a:defRPr/>
              </a:pPr>
              <a:t>8</a:t>
            </a:fld>
            <a:endParaRPr lang="en-US"/>
          </a:p>
        </p:txBody>
      </p:sp>
    </p:spTree>
    <p:extLst>
      <p:ext uri="{BB962C8B-B14F-4D97-AF65-F5344CB8AC3E}">
        <p14:creationId xmlns:p14="http://schemas.microsoft.com/office/powerpoint/2010/main" val="985725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The website “Friendly Atheist” notes, “The man who urged Christians to embrace ‘purity’ if they wanted a happy marriage is now ending his own.”</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news that surely marks the end of an era, </a:t>
            </a:r>
            <a:r>
              <a:rPr lang="en-SG" b="1" dirty="0">
                <a:latin typeface="Arial" panose="020B0604020202020204" pitchFamily="34" charset="0"/>
                <a:cs typeface="Arial" panose="020B0604020202020204" pitchFamily="34" charset="0"/>
              </a:rPr>
              <a:t>Joshua Harris</a:t>
            </a:r>
            <a:r>
              <a:rPr lang="en-SG" dirty="0">
                <a:latin typeface="Arial" panose="020B0604020202020204" pitchFamily="34" charset="0"/>
                <a:cs typeface="Arial" panose="020B0604020202020204" pitchFamily="34" charset="0"/>
              </a:rPr>
              <a:t> has announced that he and his wife </a:t>
            </a:r>
            <a:r>
              <a:rPr lang="en-SG" b="1" dirty="0">
                <a:latin typeface="Arial" panose="020B0604020202020204" pitchFamily="34" charset="0"/>
                <a:cs typeface="Arial" panose="020B0604020202020204" pitchFamily="34" charset="0"/>
              </a:rPr>
              <a:t>Shannon</a:t>
            </a:r>
            <a:r>
              <a:rPr lang="en-SG" dirty="0">
                <a:latin typeface="Arial" panose="020B0604020202020204" pitchFamily="34" charset="0"/>
                <a:cs typeface="Arial" panose="020B0604020202020204" pitchFamily="34" charset="0"/>
              </a:rPr>
              <a:t> are separating. </a:t>
            </a:r>
          </a:p>
          <a:p>
            <a:r>
              <a:rPr lang="en-SG" dirty="0">
                <a:latin typeface="Arial" panose="020B0604020202020204" pitchFamily="34" charset="0"/>
                <a:cs typeface="Arial" panose="020B0604020202020204" pitchFamily="34" charset="0"/>
              </a:rPr>
              <a:t>Why is that noteworthy? Because Harris is the infamous author of </a:t>
            </a:r>
            <a:r>
              <a:rPr lang="en-SG" i="1" dirty="0">
                <a:latin typeface="Arial" panose="020B0604020202020204" pitchFamily="34" charset="0"/>
                <a:cs typeface="Arial" panose="020B0604020202020204" pitchFamily="34" charset="0"/>
                <a:hlinkClick r:id="rId3"/>
              </a:rPr>
              <a:t>I Kissed Dating Goodbye</a:t>
            </a:r>
            <a:r>
              <a:rPr lang="en-SG" dirty="0">
                <a:latin typeface="Arial" panose="020B0604020202020204" pitchFamily="34" charset="0"/>
                <a:cs typeface="Arial" panose="020B0604020202020204" pitchFamily="34" charset="0"/>
              </a:rPr>
              <a:t>, the 1997 book that jumpstarted the “purity culture” movement among evangelical Christians. He got married to Shannon a few years after his book was released and wrote about the relationship in </a:t>
            </a:r>
            <a:r>
              <a:rPr lang="en-SG" i="1" dirty="0">
                <a:latin typeface="Arial" panose="020B0604020202020204" pitchFamily="34" charset="0"/>
                <a:cs typeface="Arial" panose="020B0604020202020204" pitchFamily="34" charset="0"/>
                <a:hlinkClick r:id="rId4"/>
              </a:rPr>
              <a:t>Boy Meets Girl: Say Hello to Courtship</a:t>
            </a:r>
            <a:r>
              <a:rPr lang="en-SG" dirty="0">
                <a:latin typeface="Arial" panose="020B0604020202020204" pitchFamily="34" charset="0"/>
                <a:cs typeface="Arial" panose="020B0604020202020204" pitchFamily="34" charset="0"/>
              </a:rPr>
              <a:t> (2000).</a:t>
            </a:r>
          </a:p>
          <a:p>
            <a:r>
              <a:rPr lang="en-SG" dirty="0">
                <a:latin typeface="Arial" panose="020B0604020202020204" pitchFamily="34" charset="0"/>
                <a:cs typeface="Arial" panose="020B0604020202020204" pitchFamily="34" charset="0"/>
              </a:rPr>
              <a:t>The man who urged Christians to embrace “purity” if they wanted a happy marriage is now ending his own. </a:t>
            </a:r>
          </a:p>
          <a:p>
            <a:r>
              <a:rPr lang="en-SG" dirty="0">
                <a:latin typeface="Arial" panose="020B0604020202020204" pitchFamily="34" charset="0"/>
                <a:cs typeface="Arial" panose="020B0604020202020204" pitchFamily="34" charset="0"/>
              </a:rPr>
              <a:t>We’re not saying that with any delight or schadenfreude. The couple has three kids who will be affected by this, and what they’re all going through is entirely between them. We don’t know why they’re separating, and frankly, it shouldn’t matter.</a:t>
            </a:r>
          </a:p>
          <a:p>
            <a:r>
              <a:rPr lang="en-SG" dirty="0">
                <a:latin typeface="Arial" panose="020B0604020202020204" pitchFamily="34" charset="0"/>
                <a:cs typeface="Arial" panose="020B0604020202020204" pitchFamily="34" charset="0"/>
              </a:rPr>
              <a:t>But it’s still worth mentioning because Harris is best known for telling other people how to conduct </a:t>
            </a:r>
            <a:r>
              <a:rPr lang="en-SG" i="1" dirty="0">
                <a:latin typeface="Arial" panose="020B0604020202020204" pitchFamily="34" charset="0"/>
                <a:cs typeface="Arial" panose="020B0604020202020204" pitchFamily="34" charset="0"/>
              </a:rPr>
              <a:t>their</a:t>
            </a:r>
            <a:r>
              <a:rPr lang="en-SG" dirty="0">
                <a:latin typeface="Arial" panose="020B0604020202020204" pitchFamily="34" charset="0"/>
                <a:cs typeface="Arial" panose="020B0604020202020204" pitchFamily="34" charset="0"/>
              </a:rPr>
              <a:t> relationships.</a:t>
            </a:r>
          </a:p>
          <a:p>
            <a:r>
              <a:rPr lang="en-SG" dirty="0">
                <a:latin typeface="Arial" panose="020B0604020202020204" pitchFamily="34" charset="0"/>
                <a:cs typeface="Arial" panose="020B0604020202020204" pitchFamily="34" charset="0"/>
              </a:rPr>
              <a:t>His book, which came out when he was only 21, advised an entire generation of Christians to practice “courtship” instead of dating, the latter of which he saw as a “fast track” to divorce. Harris also advised against “emotional infidelity” — that is, falling in love with someone whom you don’t eventually marry. </a:t>
            </a:r>
          </a:p>
          <a:p>
            <a:r>
              <a:rPr lang="en-SG" dirty="0">
                <a:latin typeface="Arial" panose="020B0604020202020204" pitchFamily="34" charset="0"/>
                <a:cs typeface="Arial" panose="020B0604020202020204" pitchFamily="34" charset="0"/>
              </a:rPr>
              <a:t>His words were embraced by untold numbers of parents, youth pastors, and other church authority figures. Consequently, many people took his words as gospel, and ended up marrying the first person they ever had a crush on, at extremely young ages, with no prior relationship experience.</a:t>
            </a:r>
          </a:p>
          <a:p>
            <a:r>
              <a:rPr lang="en-SG" dirty="0">
                <a:latin typeface="Arial" panose="020B0604020202020204" pitchFamily="34" charset="0"/>
                <a:cs typeface="Arial" panose="020B0604020202020204" pitchFamily="34" charset="0"/>
              </a:rPr>
              <a:t>A few years ago, Harris went on an </a:t>
            </a:r>
            <a:r>
              <a:rPr lang="en-SG" dirty="0">
                <a:latin typeface="Arial" panose="020B0604020202020204" pitchFamily="34" charset="0"/>
                <a:cs typeface="Arial" panose="020B0604020202020204" pitchFamily="34" charset="0"/>
                <a:hlinkClick r:id="rId5"/>
              </a:rPr>
              <a:t>apology tour</a:t>
            </a:r>
            <a:r>
              <a:rPr lang="en-SG" dirty="0">
                <a:latin typeface="Arial" panose="020B0604020202020204" pitchFamily="34" charset="0"/>
                <a:cs typeface="Arial" panose="020B0604020202020204" pitchFamily="34" charset="0"/>
              </a:rPr>
              <a:t> of sorts, saying he regretted wrecking so many people’s lives. Many of his former fans, however, found his apologies </a:t>
            </a:r>
            <a:r>
              <a:rPr lang="en-SG" dirty="0">
                <a:latin typeface="Arial" panose="020B0604020202020204" pitchFamily="34" charset="0"/>
                <a:cs typeface="Arial" panose="020B0604020202020204" pitchFamily="34" charset="0"/>
                <a:hlinkClick r:id="rId6"/>
              </a:rPr>
              <a:t>empty and insincere</a:t>
            </a:r>
            <a:r>
              <a:rPr lang="en-SG" dirty="0">
                <a:latin typeface="Arial" panose="020B0604020202020204" pitchFamily="34" charset="0"/>
                <a:cs typeface="Arial" panose="020B0604020202020204" pitchFamily="34" charset="0"/>
              </a:rPr>
              <a:t>. While he said the book would no longer be printed (or reprinted), Harris didn’t really acknowledge that he was wrong in principle. He still rejected LGBTQ relationships. While he </a:t>
            </a:r>
            <a:r>
              <a:rPr lang="en-SG" dirty="0">
                <a:latin typeface="Arial" panose="020B0604020202020204" pitchFamily="34" charset="0"/>
                <a:cs typeface="Arial" panose="020B0604020202020204" pitchFamily="34" charset="0"/>
                <a:hlinkClick r:id="rId7"/>
              </a:rPr>
              <a:t>now said</a:t>
            </a:r>
            <a:r>
              <a:rPr lang="en-SG" dirty="0">
                <a:latin typeface="Arial" panose="020B0604020202020204" pitchFamily="34" charset="0"/>
                <a:cs typeface="Arial" panose="020B0604020202020204" pitchFamily="34" charset="0"/>
              </a:rPr>
              <a:t> that dating might have its benefits even if it didn’t lead to marriage, he blamed people for how they followed his advice, not the crux of the advice itself. </a:t>
            </a:r>
          </a:p>
          <a:p>
            <a:r>
              <a:rPr lang="en-SG" dirty="0">
                <a:latin typeface="Arial" panose="020B0604020202020204" pitchFamily="34" charset="0"/>
                <a:cs typeface="Arial" panose="020B0604020202020204" pitchFamily="34" charset="0"/>
              </a:rPr>
              <a:t>And now the man who convinced countless Christians to jump into a marriage before ever truly knowing themselves will be single once again.</a:t>
            </a:r>
          </a:p>
          <a:p>
            <a:r>
              <a:rPr lang="en-SG" dirty="0">
                <a:latin typeface="Arial" panose="020B0604020202020204" pitchFamily="34" charset="0"/>
                <a:cs typeface="Arial" panose="020B0604020202020204" pitchFamily="34" charset="0"/>
              </a:rPr>
              <a:t>Tempting though it may be to gloat about this news, keep in mind that Harris was indoctrinated, too. While he is fully responsible for perpetuating toxic ideologies as an adult, he grew up in the same toxic purity culture that he encouraged with his readers. He likely didn’t know any better when he inadvertently became the father of a movement. </a:t>
            </a:r>
          </a:p>
          <a:p>
            <a:r>
              <a:rPr lang="en-SG" dirty="0">
                <a:latin typeface="Arial" panose="020B0604020202020204" pitchFamily="34" charset="0"/>
                <a:cs typeface="Arial" panose="020B0604020202020204" pitchFamily="34" charset="0"/>
              </a:rPr>
              <a:t>The news of his separation essentially confirms what we already knew: Purity culture makes extraordinary promises that it ultimately cannot keep. </a:t>
            </a:r>
          </a:p>
          <a:p>
            <a:r>
              <a:rPr lang="en-SG" dirty="0">
                <a:latin typeface="Arial" panose="020B0604020202020204" pitchFamily="34" charset="0"/>
                <a:cs typeface="Arial" panose="020B0604020202020204" pitchFamily="34" charset="0"/>
              </a:rPr>
              <a:t>The prevailing message of </a:t>
            </a:r>
            <a:r>
              <a:rPr lang="en-SG" i="1" dirty="0">
                <a:latin typeface="Arial" panose="020B0604020202020204" pitchFamily="34" charset="0"/>
                <a:cs typeface="Arial" panose="020B0604020202020204" pitchFamily="34" charset="0"/>
              </a:rPr>
              <a:t>I Kissed Dating Goodbye</a:t>
            </a:r>
            <a:r>
              <a:rPr lang="en-SG" dirty="0">
                <a:latin typeface="Arial" panose="020B0604020202020204" pitchFamily="34" charset="0"/>
                <a:cs typeface="Arial" panose="020B0604020202020204" pitchFamily="34" charset="0"/>
              </a:rPr>
              <a:t> was this: Follow these rules, and your marriage will be safe. Your relationship will be happier and more successful than those of your peers who dated around before settling down.</a:t>
            </a:r>
          </a:p>
          <a:p>
            <a:r>
              <a:rPr lang="en-SG" dirty="0">
                <a:latin typeface="Arial" panose="020B0604020202020204" pitchFamily="34" charset="0"/>
                <a:cs typeface="Arial" panose="020B0604020202020204" pitchFamily="34" charset="0"/>
              </a:rPr>
              <a:t>As it turns out, relationships are as complex as the people in them. Being abstinent doesn’t change that. Dating around doesn’t change that. There aren’t any </a:t>
            </a:r>
            <a:r>
              <a:rPr lang="en-SG" dirty="0" err="1">
                <a:latin typeface="Arial" panose="020B0604020202020204" pitchFamily="34" charset="0"/>
                <a:cs typeface="Arial" panose="020B0604020202020204" pitchFamily="34" charset="0"/>
              </a:rPr>
              <a:t>foolproof</a:t>
            </a:r>
            <a:r>
              <a:rPr lang="en-SG" dirty="0">
                <a:latin typeface="Arial" panose="020B0604020202020204" pitchFamily="34" charset="0"/>
                <a:cs typeface="Arial" panose="020B0604020202020204" pitchFamily="34" charset="0"/>
              </a:rPr>
              <a:t> “rules” after all. </a:t>
            </a:r>
          </a:p>
          <a:p>
            <a:r>
              <a:rPr lang="en-SG" dirty="0">
                <a:latin typeface="Arial" panose="020B0604020202020204" pitchFamily="34" charset="0"/>
                <a:cs typeface="Arial" panose="020B0604020202020204" pitchFamily="34" charset="0"/>
              </a:rPr>
              <a:t>It’s long past time for the “purity” advocates to update their guidebooks.”</a:t>
            </a:r>
          </a:p>
          <a:p>
            <a:endParaRPr lang="en-S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dirty="0">
                <a:latin typeface="Arial" panose="020B0604020202020204" pitchFamily="34" charset="0"/>
                <a:cs typeface="Arial" panose="020B0604020202020204" pitchFamily="34" charset="0"/>
                <a:hlinkClick r:id="rId8"/>
              </a:rPr>
              <a:t>By Sarahbeth Caplin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July 18, 2019 </a:t>
            </a: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friendlyatheist.patheos.com</a:t>
            </a:r>
            <a:r>
              <a:rPr lang="en-SG" dirty="0">
                <a:latin typeface="Arial" panose="020B0604020202020204" pitchFamily="34" charset="0"/>
                <a:cs typeface="Arial" panose="020B0604020202020204" pitchFamily="34" charset="0"/>
              </a:rPr>
              <a:t>/2019/07/18/purity-culture-advocate-joshua-harris-announces-separation-from-spouse/</a:t>
            </a:r>
          </a:p>
          <a:p>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9254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Today we will see three things that we need to know to grow in grace rather than fall for false teaching.</a:t>
            </a:r>
            <a:r>
              <a:rPr lang="en-SG" dirty="0">
                <a:effectLst/>
                <a:latin typeface="Arial" panose="020B0604020202020204" pitchFamily="34" charset="0"/>
                <a:cs typeface="Arial" panose="020B0604020202020204" pitchFamily="34" charset="0"/>
              </a:rPr>
              <a:t> </a:t>
            </a:r>
          </a:p>
          <a:p>
            <a:r>
              <a:rPr lang="en-SG" dirty="0">
                <a:effectLst/>
                <a:latin typeface="Arial" panose="020B0604020202020204" pitchFamily="34" charset="0"/>
                <a:cs typeface="Arial" panose="020B0604020202020204" pitchFamily="34" charset="0"/>
              </a:rPr>
              <a:t>————</a:t>
            </a:r>
          </a:p>
          <a:p>
            <a:r>
              <a:rPr lang="en-SG" dirty="0">
                <a:effectLst/>
                <a:latin typeface="Arial" panose="020B0604020202020204" pitchFamily="34" charset="0"/>
                <a:cs typeface="Arial" panose="020B0604020202020204" pitchFamily="34" charset="0"/>
              </a:rPr>
              <a:t>Translators, please translate the text box and then drag it over the English text.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55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D1123-31EE-1646-A606-D615487B67D7}" type="slidenum">
              <a:rPr lang="en-US" sz="1200">
                <a:solidFill>
                  <a:prstClr val="black"/>
                </a:solidFill>
              </a:rPr>
              <a:pPr eaLnBrk="1" hangingPunct="1"/>
              <a:t>105</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44561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37824184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868449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E574AF-34F8-244D-A1C8-A2836ACBB7C3}" type="slidenum">
              <a:rPr lang="en-US" sz="1200">
                <a:solidFill>
                  <a:prstClr val="black"/>
                </a:solidFill>
              </a:rPr>
              <a:pPr eaLnBrk="1" hangingPunct="1"/>
              <a:t>115</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Who here wants more knowledge? Raise your hand.</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2548664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Students, what do you think of your education so far? By this time in the semester, some students are just getting going, while for others, May (or graduation)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come soon enough</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8123984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Prospective students, you certainly already know that knowledge is infinite.</a:t>
            </a:r>
          </a:p>
          <a:p>
            <a:r>
              <a:rPr lang="en-US" sz="1200" kern="1200" dirty="0">
                <a:solidFill>
                  <a:schemeClr val="tx1"/>
                </a:solidFill>
                <a:effectLst/>
                <a:latin typeface="Arial"/>
                <a:ea typeface="ＭＳ Ｐゴシック" charset="-128"/>
                <a:cs typeface="Arial"/>
              </a:rPr>
              <a:t>This</a:t>
            </a:r>
            <a:r>
              <a:rPr lang="en-US" sz="1200" kern="1200" baseline="0" dirty="0">
                <a:solidFill>
                  <a:schemeClr val="tx1"/>
                </a:solidFill>
                <a:effectLst/>
                <a:latin typeface="Arial"/>
                <a:ea typeface="ＭＳ Ｐゴシック" charset="-128"/>
                <a:cs typeface="Arial"/>
              </a:rPr>
              <a:t> was made clear to me by one of my teachers. He told me, "We are giving you your PhD because we've educated you beyond your intelligence!"</a:t>
            </a:r>
          </a:p>
          <a:p>
            <a:r>
              <a:rPr lang="en-US" sz="1200" kern="1200" baseline="0" dirty="0">
                <a:solidFill>
                  <a:schemeClr val="tx1"/>
                </a:solidFill>
                <a:effectLst/>
                <a:latin typeface="Arial"/>
                <a:ea typeface="ＭＳ Ｐゴシック" charset="-128"/>
                <a:cs typeface="Arial"/>
              </a:rPr>
              <a:t>In any case, </a:t>
            </a:r>
            <a:r>
              <a:rPr lang="en-US" sz="1200" kern="1200" dirty="0">
                <a:solidFill>
                  <a:schemeClr val="tx1"/>
                </a:solidFill>
                <a:effectLst/>
                <a:latin typeface="Arial"/>
                <a:ea typeface="ＭＳ Ｐゴシック" charset="-128"/>
                <a:cs typeface="Arial"/>
              </a:rPr>
              <a:t>people have various opinions about education</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1404446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Some love learning so they can pride their knowledge over others. If 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thinking about coming to SBC to show off your knowledge, you will be disappointed</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265632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exists one of the most important passages on the nature of OT prophecy. It is not the dictation view of the Quran or the Book of Mormon. Instead, we see God guiding inerrant words but in the various styles of biblical authors.</a:t>
            </a:r>
          </a:p>
          <a:p>
            <a:endParaRPr lang="en-US"/>
          </a:p>
          <a:p>
            <a:r>
              <a:rPr lang="en-US"/>
              <a:t>This is an important issue, as scholars such as Wayne Grudem have argued since the 1980s that genuine prophecy can be flawed yet still inspired today. </a:t>
            </a:r>
          </a:p>
        </p:txBody>
      </p:sp>
      <p:sp>
        <p:nvSpPr>
          <p:cNvPr id="4" name="Slide Number Placeholder 3"/>
          <p:cNvSpPr>
            <a:spLocks noGrp="1"/>
          </p:cNvSpPr>
          <p:nvPr>
            <p:ph type="sldNum" sz="quarter" idx="5"/>
          </p:nvPr>
        </p:nvSpPr>
        <p:spPr/>
        <p:txBody>
          <a:bodyPr/>
          <a:lstStyle/>
          <a:p>
            <a:pPr>
              <a:defRPr/>
            </a:pPr>
            <a:fld id="{BD0BE3CB-9895-3745-AF2F-4FDF8C2A997A}" type="slidenum">
              <a:rPr lang="en-US"/>
              <a:pPr>
                <a:defRPr/>
              </a:pPr>
              <a:t>9</a:t>
            </a:fld>
            <a:endParaRPr lang="en-US"/>
          </a:p>
        </p:txBody>
      </p:sp>
    </p:spTree>
    <p:extLst>
      <p:ext uri="{BB962C8B-B14F-4D97-AF65-F5344CB8AC3E}">
        <p14:creationId xmlns:p14="http://schemas.microsoft.com/office/powerpoint/2010/main" val="1825181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Others are at the other end of the spectrum and are anti-intellectual, thinking that education is a waste of time. Well, I </a:t>
            </a:r>
            <a:r>
              <a:rPr lang="en-US" sz="1200" kern="1200" dirty="0" err="1">
                <a:solidFill>
                  <a:schemeClr val="tx1"/>
                </a:solidFill>
                <a:effectLst/>
                <a:latin typeface="Arial"/>
                <a:ea typeface="ＭＳ Ｐゴシック" charset="-128"/>
                <a:cs typeface="Arial"/>
              </a:rPr>
              <a:t>wouldn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encourage such people to come either!</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9522526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AD3B19-4992-3442-B425-D1B359741C46}" type="slidenum">
              <a:rPr lang="en-US" sz="1200">
                <a:solidFill>
                  <a:prstClr val="black"/>
                </a:solidFill>
              </a:rPr>
              <a:pPr eaLnBrk="1" hangingPunct="1"/>
              <a:t>121</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Peter avoids both of these extremes in 2 Peter. He wrote to his readers facing an internal problem of heresy, so he uses the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16 times in this short letter of three brief chapters—and he presents knowledge in a positive sense. </a:t>
            </a:r>
            <a:endParaRPr lang="en-US" dirty="0">
              <a:latin typeface="Arial"/>
              <a:ea typeface="ＭＳ Ｐゴシック" charset="0"/>
              <a:cs typeface="Arial"/>
            </a:endParaRPr>
          </a:p>
        </p:txBody>
      </p:sp>
    </p:spTree>
    <p:extLst>
      <p:ext uri="{BB962C8B-B14F-4D97-AF65-F5344CB8AC3E}">
        <p14:creationId xmlns:p14="http://schemas.microsoft.com/office/powerpoint/2010/main" val="8283380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Today we will see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five times in the first 11 verses!</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7203715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However, while knowledge is important, we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learn everything—so what do you really need to know? What</a:t>
            </a:r>
            <a:r>
              <a:rPr lang="mr-IN" sz="1200" kern="1200" dirty="0">
                <a:solidFill>
                  <a:schemeClr val="tx1"/>
                </a:solidFill>
                <a:effectLst/>
                <a:latin typeface="Arial"/>
                <a:ea typeface="ＭＳ Ｐゴシック" charset="-128"/>
                <a:cs typeface="Arial"/>
              </a:rPr>
              <a:t>'</a:t>
            </a:r>
            <a:r>
              <a:rPr lang="en-US" sz="1200" kern="1200" dirty="0" err="1">
                <a:solidFill>
                  <a:schemeClr val="tx1"/>
                </a:solidFill>
                <a:effectLst/>
                <a:latin typeface="Arial"/>
                <a:ea typeface="ＭＳ Ｐゴシック" charset="-128"/>
                <a:cs typeface="Arial"/>
              </a:rPr>
              <a:t>ll</a:t>
            </a:r>
            <a:r>
              <a:rPr lang="en-US" sz="1200" kern="1200" dirty="0">
                <a:solidFill>
                  <a:schemeClr val="tx1"/>
                </a:solidFill>
                <a:effectLst/>
                <a:latin typeface="Arial"/>
                <a:ea typeface="ＭＳ Ｐゴシック" charset="-128"/>
                <a:cs typeface="Arial"/>
              </a:rPr>
              <a:t> be on the test?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5806253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When you consider how many things there are to know, it can be daunting. You seminary students came to SBC to get answers to your questions, but now your list of questions has grown!</a:t>
            </a:r>
            <a:r>
              <a:rPr lang="en-SG" dirty="0">
                <a:effectLst/>
                <a:latin typeface="Arial"/>
                <a:cs typeface="Arial"/>
              </a:rPr>
              <a:t> </a:t>
            </a:r>
            <a:r>
              <a:rPr lang="en-US" sz="1200" kern="1200" dirty="0">
                <a:solidFill>
                  <a:schemeClr val="tx1"/>
                </a:solidFill>
                <a:effectLst/>
                <a:latin typeface="Arial"/>
                <a:ea typeface="ＭＳ Ｐゴシック" charset="-128"/>
                <a:cs typeface="Arial"/>
              </a:rPr>
              <a:t> </a:t>
            </a:r>
            <a:r>
              <a:rPr lang="en-US" sz="1200" i="1" kern="1200" dirty="0">
                <a:solidFill>
                  <a:schemeClr val="tx1"/>
                </a:solidFill>
                <a:effectLst/>
                <a:latin typeface="Arial"/>
                <a:ea typeface="ＭＳ Ｐゴシック" charset="-128"/>
                <a:cs typeface="Arial"/>
              </a:rPr>
              <a:t>So</a:t>
            </a:r>
            <a:r>
              <a:rPr lang="en-US" sz="1200" i="1" kern="1200" baseline="0" dirty="0">
                <a:solidFill>
                  <a:schemeClr val="tx1"/>
                </a:solidFill>
                <a:effectLst/>
                <a:latin typeface="Arial"/>
                <a:ea typeface="ＭＳ Ｐゴシック" charset="-128"/>
                <a:cs typeface="Arial"/>
              </a:rPr>
              <a:t> w</a:t>
            </a:r>
            <a:r>
              <a:rPr lang="en-US" sz="1200" i="1" kern="1200" dirty="0">
                <a:solidFill>
                  <a:schemeClr val="tx1"/>
                </a:solidFill>
                <a:effectLst/>
                <a:latin typeface="Arial"/>
                <a:ea typeface="ＭＳ Ｐゴシック" charset="-128"/>
                <a:cs typeface="Arial"/>
              </a:rPr>
              <a:t>hat are the essentials that we really need to know?</a:t>
            </a:r>
            <a:r>
              <a:rPr lang="en-SG" dirty="0">
                <a:effectLst/>
                <a:latin typeface="Arial"/>
                <a:cs typeface="Arial"/>
              </a:rPr>
              <a:t> </a:t>
            </a:r>
          </a:p>
          <a:p>
            <a:r>
              <a:rPr lang="en-US" sz="1200" kern="1200" dirty="0">
                <a:solidFill>
                  <a:schemeClr val="tx1"/>
                </a:solidFill>
                <a:effectLst/>
                <a:latin typeface="Arial"/>
                <a:ea typeface="ＭＳ Ｐゴシック" charset="-128"/>
                <a:cs typeface="Arial"/>
              </a:rPr>
              <a:t>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ve come to the right place, because Peter has an answer for you in today</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text</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Greeks sought ideals perhaps more than any society at that time—looking for the perfect society (deemed to be Greek democracy), the perfect mind (thought to be Greek philosophy), and the perfect body (thus the Greek Olympics). </a:t>
            </a:r>
            <a:endParaRPr lang="en-US" dirty="0">
              <a:latin typeface="Arial"/>
              <a:cs typeface="Arial"/>
            </a:endParaRPr>
          </a:p>
        </p:txBody>
      </p:sp>
    </p:spTree>
    <p:extLst>
      <p:ext uri="{BB962C8B-B14F-4D97-AF65-F5344CB8AC3E}">
        <p14:creationId xmlns:p14="http://schemas.microsoft.com/office/powerpoint/2010/main" val="40905485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In this context, Peter gives the divinely inspired version of perfect knowledge based on Jesus Christ.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918267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127</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Today we</a:t>
            </a:r>
            <a:r>
              <a:rPr lang="mr-IN" dirty="0">
                <a:latin typeface="Arial"/>
                <a:ea typeface="ＭＳ Ｐゴシック" charset="0"/>
                <a:cs typeface="Arial"/>
              </a:rPr>
              <a:t>'</a:t>
            </a:r>
            <a:r>
              <a:rPr lang="en-US" dirty="0" err="1">
                <a:latin typeface="Arial"/>
                <a:ea typeface="ＭＳ Ｐゴシック" charset="0"/>
                <a:cs typeface="Arial"/>
              </a:rPr>
              <a:t>ll</a:t>
            </a:r>
            <a:r>
              <a:rPr lang="en-US" dirty="0">
                <a:latin typeface="Arial"/>
                <a:ea typeface="ＭＳ Ｐゴシック" charset="0"/>
                <a:cs typeface="Arial"/>
              </a:rPr>
              <a:t> see the knowledge that God gives you, and then what we should do with that knowledge. The title of this message is </a:t>
            </a:r>
            <a:r>
              <a:rPr lang="mr-IN" dirty="0">
                <a:latin typeface="Arial"/>
                <a:ea typeface="ＭＳ Ｐゴシック" charset="0"/>
                <a:cs typeface="Arial"/>
              </a:rPr>
              <a:t>"</a:t>
            </a:r>
            <a:r>
              <a:rPr lang="en-US" dirty="0">
                <a:latin typeface="Arial"/>
                <a:ea typeface="ＭＳ Ｐゴシック" charset="0"/>
                <a:cs typeface="Arial"/>
              </a:rPr>
              <a:t>What to Know, What to Do.</a:t>
            </a:r>
            <a:r>
              <a:rPr lang="mr-IN" dirty="0">
                <a:latin typeface="Arial"/>
                <a:ea typeface="ＭＳ Ｐゴシック" charset="0"/>
                <a:cs typeface="Arial"/>
              </a:rPr>
              <a:t>"</a:t>
            </a:r>
            <a:r>
              <a:rPr lang="en-US" dirty="0">
                <a:latin typeface="Arial"/>
                <a:ea typeface="ＭＳ Ｐゴシック" charset="0"/>
                <a:cs typeface="Arial"/>
              </a:rPr>
              <a:t> These are our two main points. </a:t>
            </a:r>
            <a:r>
              <a:rPr lang="en-US" sz="1200" kern="1200" dirty="0">
                <a:solidFill>
                  <a:schemeClr val="tx1"/>
                </a:solidFill>
                <a:effectLst/>
                <a:latin typeface="Arial"/>
                <a:ea typeface="ＭＳ Ｐゴシック" charset="-128"/>
                <a:cs typeface="Arial"/>
              </a:rPr>
              <a:t>What we need to </a:t>
            </a:r>
            <a:r>
              <a:rPr lang="en-US" sz="1200" i="1" kern="1200" dirty="0">
                <a:solidFill>
                  <a:schemeClr val="tx1"/>
                </a:solidFill>
                <a:effectLst/>
                <a:latin typeface="Arial"/>
                <a:ea typeface="ＭＳ Ｐゴシック" charset="-128"/>
                <a:cs typeface="Arial"/>
              </a:rPr>
              <a:t>know</a:t>
            </a:r>
            <a:r>
              <a:rPr lang="en-US" sz="1200" kern="1200" dirty="0">
                <a:solidFill>
                  <a:schemeClr val="tx1"/>
                </a:solidFill>
                <a:effectLst/>
                <a:latin typeface="Arial"/>
                <a:ea typeface="ＭＳ Ｐゴシック" charset="-128"/>
                <a:cs typeface="Arial"/>
              </a:rPr>
              <a:t>—and then </a:t>
            </a:r>
            <a:r>
              <a:rPr lang="en-US" sz="1200" i="1" kern="1200" dirty="0">
                <a:solidFill>
                  <a:schemeClr val="tx1"/>
                </a:solidFill>
                <a:effectLst/>
                <a:latin typeface="Arial"/>
                <a:ea typeface="ＭＳ Ｐゴシック" charset="-128"/>
                <a:cs typeface="Arial"/>
              </a:rPr>
              <a:t>do</a:t>
            </a:r>
            <a:r>
              <a:rPr lang="en-US" sz="1200" kern="1200" dirty="0">
                <a:solidFill>
                  <a:schemeClr val="tx1"/>
                </a:solidFill>
                <a:effectLst/>
                <a:latin typeface="Arial"/>
                <a:ea typeface="ＭＳ Ｐゴシック" charset="-128"/>
                <a:cs typeface="Arial"/>
              </a:rPr>
              <a:t>—are in the first eleven verses of 2 Peter</a:t>
            </a:r>
            <a:r>
              <a:rPr lang="en-SG" sz="1200" kern="1200" dirty="0">
                <a:solidFill>
                  <a:schemeClr val="tx1"/>
                </a:solidFill>
                <a:effectLst/>
                <a:latin typeface="Arial"/>
                <a:ea typeface="ＭＳ Ｐゴシック" charset="-128"/>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128</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So, first, know that…</a:t>
            </a:r>
            <a:r>
              <a:rPr lang="en-SG" dirty="0">
                <a:effectLst/>
                <a:latin typeface="Arial"/>
                <a:cs typeface="Arial"/>
              </a:rPr>
              <a:t> </a:t>
            </a:r>
            <a:endParaRPr lang="en-US" dirty="0">
              <a:latin typeface="Arial"/>
              <a:ea typeface="ＭＳ Ｐゴシック" charset="0"/>
              <a:cs typeface="Arial"/>
            </a:endParaRPr>
          </a:p>
          <a:p>
            <a:pPr marL="112713" indent="-112713" defTabSz="1020763"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pPr>
                <a:defRPr/>
              </a:pPr>
              <a:t>‹#›</a:t>
            </a:fld>
            <a:endParaRPr lang="en-US"/>
          </a:p>
        </p:txBody>
      </p:sp>
    </p:spTree>
    <p:extLst>
      <p:ext uri="{BB962C8B-B14F-4D97-AF65-F5344CB8AC3E}">
        <p14:creationId xmlns:p14="http://schemas.microsoft.com/office/powerpoint/2010/main" val="31272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pPr>
                <a:defRPr/>
              </a:pPr>
              <a:t>‹#›</a:t>
            </a:fld>
            <a:endParaRPr lang="en-US" sz="1400"/>
          </a:p>
        </p:txBody>
      </p:sp>
    </p:spTree>
    <p:extLst>
      <p:ext uri="{BB962C8B-B14F-4D97-AF65-F5344CB8AC3E}">
        <p14:creationId xmlns:p14="http://schemas.microsoft.com/office/powerpoint/2010/main" val="39016852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40562007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622754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26924491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40730377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35741082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38462172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23843260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13178657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33006356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384776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pPr>
                <a:defRPr/>
              </a:pPr>
              <a:t>‹#›</a:t>
            </a:fld>
            <a:endParaRPr lang="en-US" sz="1400"/>
          </a:p>
        </p:txBody>
      </p:sp>
    </p:spTree>
    <p:extLst>
      <p:ext uri="{BB962C8B-B14F-4D97-AF65-F5344CB8AC3E}">
        <p14:creationId xmlns:p14="http://schemas.microsoft.com/office/powerpoint/2010/main" val="3868876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30558264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29906355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2574222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40985685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37588123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26"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03974E-0164-9C4E-A5B1-59A9F47A4AA2}" type="slidenum">
              <a:rPr lang="en-US"/>
              <a:pPr>
                <a:defRPr/>
              </a:pPr>
              <a:t>‹#›</a:t>
            </a:fld>
            <a:endParaRPr lang="en-US"/>
          </a:p>
        </p:txBody>
      </p:sp>
    </p:spTree>
    <p:extLst>
      <p:ext uri="{BB962C8B-B14F-4D97-AF65-F5344CB8AC3E}">
        <p14:creationId xmlns:p14="http://schemas.microsoft.com/office/powerpoint/2010/main" val="22345709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6A065A-2FB8-5745-BD0D-1AF07B102A44}" type="slidenum">
              <a:rPr lang="en-US"/>
              <a:pPr>
                <a:defRPr/>
              </a:pPr>
              <a:t>‹#›</a:t>
            </a:fld>
            <a:endParaRPr lang="en-US"/>
          </a:p>
        </p:txBody>
      </p:sp>
    </p:spTree>
    <p:extLst>
      <p:ext uri="{BB962C8B-B14F-4D97-AF65-F5344CB8AC3E}">
        <p14:creationId xmlns:p14="http://schemas.microsoft.com/office/powerpoint/2010/main" val="38707192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25FA95-80BB-7842-BDE5-2E17CC594E43}" type="slidenum">
              <a:rPr lang="en-US"/>
              <a:pPr>
                <a:defRPr/>
              </a:pPr>
              <a:t>‹#›</a:t>
            </a:fld>
            <a:endParaRPr lang="en-US"/>
          </a:p>
        </p:txBody>
      </p:sp>
    </p:spTree>
    <p:extLst>
      <p:ext uri="{BB962C8B-B14F-4D97-AF65-F5344CB8AC3E}">
        <p14:creationId xmlns:p14="http://schemas.microsoft.com/office/powerpoint/2010/main" val="1461060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AFD53F-4E05-C943-B950-D4976E0A7D36}" type="slidenum">
              <a:rPr lang="en-US"/>
              <a:pPr>
                <a:defRPr/>
              </a:pPr>
              <a:t>‹#›</a:t>
            </a:fld>
            <a:endParaRPr lang="en-US"/>
          </a:p>
        </p:txBody>
      </p:sp>
    </p:spTree>
    <p:extLst>
      <p:ext uri="{BB962C8B-B14F-4D97-AF65-F5344CB8AC3E}">
        <p14:creationId xmlns:p14="http://schemas.microsoft.com/office/powerpoint/2010/main" val="10390723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A4B118-EA78-0647-8EE4-164BF3A72BB5}" type="slidenum">
              <a:rPr lang="en-US"/>
              <a:pPr>
                <a:defRPr/>
              </a:pPr>
              <a:t>‹#›</a:t>
            </a:fld>
            <a:endParaRPr lang="en-US"/>
          </a:p>
        </p:txBody>
      </p:sp>
    </p:spTree>
    <p:extLst>
      <p:ext uri="{BB962C8B-B14F-4D97-AF65-F5344CB8AC3E}">
        <p14:creationId xmlns:p14="http://schemas.microsoft.com/office/powerpoint/2010/main" val="111559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8774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28775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4D090FD5-2CBE-3343-B423-EA1EC010C678}" type="slidenum">
              <a:rPr lang="en-US"/>
              <a:pPr>
                <a:defRPr/>
              </a:pPr>
              <a:t>‹#›</a:t>
            </a:fld>
            <a:endParaRPr lang="en-US"/>
          </a:p>
        </p:txBody>
      </p:sp>
    </p:spTree>
    <p:extLst>
      <p:ext uri="{BB962C8B-B14F-4D97-AF65-F5344CB8AC3E}">
        <p14:creationId xmlns:p14="http://schemas.microsoft.com/office/powerpoint/2010/main" val="4200636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308D83-4044-1249-9163-6D18924B5EEA}" type="slidenum">
              <a:rPr lang="en-US"/>
              <a:pPr>
                <a:defRPr/>
              </a:pPr>
              <a:t>‹#›</a:t>
            </a:fld>
            <a:endParaRPr lang="en-US"/>
          </a:p>
        </p:txBody>
      </p:sp>
    </p:spTree>
    <p:extLst>
      <p:ext uri="{BB962C8B-B14F-4D97-AF65-F5344CB8AC3E}">
        <p14:creationId xmlns:p14="http://schemas.microsoft.com/office/powerpoint/2010/main" val="10051543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0D73C6-31FD-A140-AB20-295A69CBC91C}" type="slidenum">
              <a:rPr lang="en-US"/>
              <a:pPr>
                <a:defRPr/>
              </a:pPr>
              <a:t>‹#›</a:t>
            </a:fld>
            <a:endParaRPr lang="en-US"/>
          </a:p>
        </p:txBody>
      </p:sp>
    </p:spTree>
    <p:extLst>
      <p:ext uri="{BB962C8B-B14F-4D97-AF65-F5344CB8AC3E}">
        <p14:creationId xmlns:p14="http://schemas.microsoft.com/office/powerpoint/2010/main" val="18372190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42EA6-E090-6642-8580-E75C34DCEC7E}" type="slidenum">
              <a:rPr lang="en-US"/>
              <a:pPr>
                <a:defRPr/>
              </a:pPr>
              <a:t>‹#›</a:t>
            </a:fld>
            <a:endParaRPr lang="en-US"/>
          </a:p>
        </p:txBody>
      </p:sp>
    </p:spTree>
    <p:extLst>
      <p:ext uri="{BB962C8B-B14F-4D97-AF65-F5344CB8AC3E}">
        <p14:creationId xmlns:p14="http://schemas.microsoft.com/office/powerpoint/2010/main" val="20351552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9806EB-D3F7-7345-BE5A-4D9C857B18B1}" type="slidenum">
              <a:rPr lang="en-US"/>
              <a:pPr>
                <a:defRPr/>
              </a:pPr>
              <a:t>‹#›</a:t>
            </a:fld>
            <a:endParaRPr lang="en-US"/>
          </a:p>
        </p:txBody>
      </p:sp>
    </p:spTree>
    <p:extLst>
      <p:ext uri="{BB962C8B-B14F-4D97-AF65-F5344CB8AC3E}">
        <p14:creationId xmlns:p14="http://schemas.microsoft.com/office/powerpoint/2010/main" val="24929464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8D141D-C19B-D145-8A78-403642F8965C}" type="slidenum">
              <a:rPr lang="en-US"/>
              <a:pPr>
                <a:defRPr/>
              </a:pPr>
              <a:t>‹#›</a:t>
            </a:fld>
            <a:endParaRPr lang="en-US"/>
          </a:p>
        </p:txBody>
      </p:sp>
    </p:spTree>
    <p:extLst>
      <p:ext uri="{BB962C8B-B14F-4D97-AF65-F5344CB8AC3E}">
        <p14:creationId xmlns:p14="http://schemas.microsoft.com/office/powerpoint/2010/main" val="13657726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60668E-E841-6A45-9E3E-D63DC39391FC}" type="slidenum">
              <a:rPr lang="en-US"/>
              <a:pPr>
                <a:defRPr/>
              </a:pPr>
              <a:t>‹#›</a:t>
            </a:fld>
            <a:endParaRPr lang="en-US"/>
          </a:p>
        </p:txBody>
      </p:sp>
    </p:spTree>
    <p:extLst>
      <p:ext uri="{BB962C8B-B14F-4D97-AF65-F5344CB8AC3E}">
        <p14:creationId xmlns:p14="http://schemas.microsoft.com/office/powerpoint/2010/main" val="10832655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10186161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16826914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10825247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1193822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C5192A2-FBE2-2545-A8CC-983CD42A3136}" type="slidenum">
              <a:rPr lang="en-US"/>
              <a:pPr>
                <a:defRPr/>
              </a:pPr>
              <a:t>‹#›</a:t>
            </a:fld>
            <a:endParaRPr lang="en-US"/>
          </a:p>
        </p:txBody>
      </p:sp>
    </p:spTree>
    <p:extLst>
      <p:ext uri="{BB962C8B-B14F-4D97-AF65-F5344CB8AC3E}">
        <p14:creationId xmlns:p14="http://schemas.microsoft.com/office/powerpoint/2010/main" val="3659330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16722054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36793790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2335546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24625049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1154630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2865847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24131516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35437CB-BF2A-8B49-93D9-4A3D147AD063}" type="slidenum">
              <a:rPr lang="en-GB"/>
              <a:pPr>
                <a:defRPr/>
              </a:pPr>
              <a:t>‹#›</a:t>
            </a:fld>
            <a:endParaRPr lang="en-GB"/>
          </a:p>
        </p:txBody>
      </p:sp>
    </p:spTree>
    <p:extLst>
      <p:ext uri="{BB962C8B-B14F-4D97-AF65-F5344CB8AC3E}">
        <p14:creationId xmlns:p14="http://schemas.microsoft.com/office/powerpoint/2010/main" val="35890233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734681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129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A0A048B-8DBA-1040-95A1-16E9577778FF}" type="slidenum">
              <a:rPr lang="en-US"/>
              <a:pPr>
                <a:defRPr/>
              </a:pPr>
              <a:t>‹#›</a:t>
            </a:fld>
            <a:endParaRPr lang="en-US"/>
          </a:p>
        </p:txBody>
      </p:sp>
    </p:spTree>
    <p:extLst>
      <p:ext uri="{BB962C8B-B14F-4D97-AF65-F5344CB8AC3E}">
        <p14:creationId xmlns:p14="http://schemas.microsoft.com/office/powerpoint/2010/main" val="41535737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5208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506560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6529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7536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41025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3868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59305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19130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837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366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FE317671-43DD-9547-B4E9-740420BE596A}" type="slidenum">
              <a:rPr lang="en-US"/>
              <a:pPr>
                <a:defRPr/>
              </a:pPr>
              <a:t>‹#›</a:t>
            </a:fld>
            <a:endParaRPr lang="en-US"/>
          </a:p>
        </p:txBody>
      </p:sp>
    </p:spTree>
    <p:extLst>
      <p:ext uri="{BB962C8B-B14F-4D97-AF65-F5344CB8AC3E}">
        <p14:creationId xmlns:p14="http://schemas.microsoft.com/office/powerpoint/2010/main" val="831849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2F1CF-A639-3647-8CBA-EBD008CDA12F}" type="slidenum">
              <a:rPr lang="en-US"/>
              <a:pPr>
                <a:defRPr/>
              </a:pPr>
              <a:t>‹#›</a:t>
            </a:fld>
            <a:endParaRPr lang="en-US"/>
          </a:p>
        </p:txBody>
      </p:sp>
    </p:spTree>
    <p:extLst>
      <p:ext uri="{BB962C8B-B14F-4D97-AF65-F5344CB8AC3E}">
        <p14:creationId xmlns:p14="http://schemas.microsoft.com/office/powerpoint/2010/main" val="38279555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4B292-11D7-E048-B035-A8AEC54E30C8}" type="slidenum">
              <a:rPr lang="en-US"/>
              <a:pPr>
                <a:defRPr/>
              </a:pPr>
              <a:t>‹#›</a:t>
            </a:fld>
            <a:endParaRPr lang="en-US"/>
          </a:p>
        </p:txBody>
      </p:sp>
    </p:spTree>
    <p:extLst>
      <p:ext uri="{BB962C8B-B14F-4D97-AF65-F5344CB8AC3E}">
        <p14:creationId xmlns:p14="http://schemas.microsoft.com/office/powerpoint/2010/main" val="28191283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BC4BD-F137-A749-B3D5-DCC2A7B80895}" type="slidenum">
              <a:rPr lang="en-US"/>
              <a:pPr>
                <a:defRPr/>
              </a:pPr>
              <a:t>‹#›</a:t>
            </a:fld>
            <a:endParaRPr lang="en-US"/>
          </a:p>
        </p:txBody>
      </p:sp>
    </p:spTree>
    <p:extLst>
      <p:ext uri="{BB962C8B-B14F-4D97-AF65-F5344CB8AC3E}">
        <p14:creationId xmlns:p14="http://schemas.microsoft.com/office/powerpoint/2010/main" val="2235663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731528-9CB9-B048-BA9E-412216453898}" type="slidenum">
              <a:rPr lang="en-US"/>
              <a:pPr>
                <a:defRPr/>
              </a:pPr>
              <a:t>‹#›</a:t>
            </a:fld>
            <a:endParaRPr lang="en-US"/>
          </a:p>
        </p:txBody>
      </p:sp>
    </p:spTree>
    <p:extLst>
      <p:ext uri="{BB962C8B-B14F-4D97-AF65-F5344CB8AC3E}">
        <p14:creationId xmlns:p14="http://schemas.microsoft.com/office/powerpoint/2010/main" val="28044463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FE482-AEF5-F14C-A2C2-7C7EA644A316}" type="slidenum">
              <a:rPr lang="en-US"/>
              <a:pPr>
                <a:defRPr/>
              </a:pPr>
              <a:t>‹#›</a:t>
            </a:fld>
            <a:endParaRPr lang="en-US"/>
          </a:p>
        </p:txBody>
      </p:sp>
    </p:spTree>
    <p:extLst>
      <p:ext uri="{BB962C8B-B14F-4D97-AF65-F5344CB8AC3E}">
        <p14:creationId xmlns:p14="http://schemas.microsoft.com/office/powerpoint/2010/main" val="20756898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D92A40-1791-0B4D-AB1E-E91E93511CD6}" type="slidenum">
              <a:rPr lang="en-US"/>
              <a:pPr>
                <a:defRPr/>
              </a:pPr>
              <a:t>‹#›</a:t>
            </a:fld>
            <a:endParaRPr lang="en-US"/>
          </a:p>
        </p:txBody>
      </p:sp>
    </p:spTree>
    <p:extLst>
      <p:ext uri="{BB962C8B-B14F-4D97-AF65-F5344CB8AC3E}">
        <p14:creationId xmlns:p14="http://schemas.microsoft.com/office/powerpoint/2010/main" val="246970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7FE6AE-CA4D-864E-A3C6-3AD07969B984}" type="slidenum">
              <a:rPr lang="en-US"/>
              <a:pPr>
                <a:defRPr/>
              </a:pPr>
              <a:t>‹#›</a:t>
            </a:fld>
            <a:endParaRPr lang="en-US"/>
          </a:p>
        </p:txBody>
      </p:sp>
    </p:spTree>
    <p:extLst>
      <p:ext uri="{BB962C8B-B14F-4D97-AF65-F5344CB8AC3E}">
        <p14:creationId xmlns:p14="http://schemas.microsoft.com/office/powerpoint/2010/main" val="42866779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688C0-95A0-F240-9C33-3A18059F0469}" type="slidenum">
              <a:rPr lang="en-US"/>
              <a:pPr>
                <a:defRPr/>
              </a:pPr>
              <a:t>‹#›</a:t>
            </a:fld>
            <a:endParaRPr lang="en-US"/>
          </a:p>
        </p:txBody>
      </p:sp>
    </p:spTree>
    <p:extLst>
      <p:ext uri="{BB962C8B-B14F-4D97-AF65-F5344CB8AC3E}">
        <p14:creationId xmlns:p14="http://schemas.microsoft.com/office/powerpoint/2010/main" val="7599623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7AB82C-7038-0E44-988F-534600E4B843}" type="slidenum">
              <a:rPr lang="en-US"/>
              <a:pPr>
                <a:defRPr/>
              </a:pPr>
              <a:t>‹#›</a:t>
            </a:fld>
            <a:endParaRPr lang="en-US"/>
          </a:p>
        </p:txBody>
      </p:sp>
    </p:spTree>
    <p:extLst>
      <p:ext uri="{BB962C8B-B14F-4D97-AF65-F5344CB8AC3E}">
        <p14:creationId xmlns:p14="http://schemas.microsoft.com/office/powerpoint/2010/main" val="2284320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59FC4B-F9A6-9146-904C-2C6B3AD4612E}" type="slidenum">
              <a:rPr lang="en-US"/>
              <a:pPr>
                <a:defRPr/>
              </a:pPr>
              <a:t>‹#›</a:t>
            </a:fld>
            <a:endParaRPr lang="en-US"/>
          </a:p>
        </p:txBody>
      </p:sp>
    </p:spTree>
    <p:extLst>
      <p:ext uri="{BB962C8B-B14F-4D97-AF65-F5344CB8AC3E}">
        <p14:creationId xmlns:p14="http://schemas.microsoft.com/office/powerpoint/2010/main" val="4043631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62C6BF26-993B-9640-BB72-911E181C0898}" type="slidenum">
              <a:rPr lang="en-US"/>
              <a:pPr>
                <a:defRPr/>
              </a:pPr>
              <a:t>‹#›</a:t>
            </a:fld>
            <a:endParaRPr lang="en-US"/>
          </a:p>
        </p:txBody>
      </p:sp>
    </p:spTree>
    <p:extLst>
      <p:ext uri="{BB962C8B-B14F-4D97-AF65-F5344CB8AC3E}">
        <p14:creationId xmlns:p14="http://schemas.microsoft.com/office/powerpoint/2010/main" val="21136260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962CC0-2E4E-1840-B7FB-2E2040C67F55}" type="slidenum">
              <a:rPr lang="en-US"/>
              <a:pPr>
                <a:defRPr/>
              </a:pPr>
              <a:t>‹#›</a:t>
            </a:fld>
            <a:endParaRPr lang="en-US"/>
          </a:p>
        </p:txBody>
      </p:sp>
    </p:spTree>
    <p:extLst>
      <p:ext uri="{BB962C8B-B14F-4D97-AF65-F5344CB8AC3E}">
        <p14:creationId xmlns:p14="http://schemas.microsoft.com/office/powerpoint/2010/main" val="19456355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F3EA29-DAB5-CD4A-8325-867E6DFC57D0}" type="slidenum">
              <a:rPr lang="en-US"/>
              <a:pPr>
                <a:defRPr/>
              </a:pPr>
              <a:t>‹#›</a:t>
            </a:fld>
            <a:endParaRPr lang="en-US"/>
          </a:p>
        </p:txBody>
      </p:sp>
    </p:spTree>
    <p:extLst>
      <p:ext uri="{BB962C8B-B14F-4D97-AF65-F5344CB8AC3E}">
        <p14:creationId xmlns:p14="http://schemas.microsoft.com/office/powerpoint/2010/main" val="27927898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FBB453-9811-DC4B-91F8-776A032F2B93}" type="slidenum">
              <a:rPr lang="en-US"/>
              <a:pPr>
                <a:defRPr/>
              </a:pPr>
              <a:t>‹#›</a:t>
            </a:fld>
            <a:endParaRPr lang="en-US"/>
          </a:p>
        </p:txBody>
      </p:sp>
    </p:spTree>
    <p:extLst>
      <p:ext uri="{BB962C8B-B14F-4D97-AF65-F5344CB8AC3E}">
        <p14:creationId xmlns:p14="http://schemas.microsoft.com/office/powerpoint/2010/main" val="28816463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CF5F6-5A54-B540-B464-72F83505B7AF}" type="slidenum">
              <a:rPr lang="en-US"/>
              <a:pPr>
                <a:defRPr/>
              </a:pPr>
              <a:t>‹#›</a:t>
            </a:fld>
            <a:endParaRPr lang="en-US"/>
          </a:p>
        </p:txBody>
      </p:sp>
    </p:spTree>
    <p:extLst>
      <p:ext uri="{BB962C8B-B14F-4D97-AF65-F5344CB8AC3E}">
        <p14:creationId xmlns:p14="http://schemas.microsoft.com/office/powerpoint/2010/main" val="27883403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F8E58FF-B8DB-8647-9238-58F6DE073E43}" type="slidenum">
              <a:rPr lang="en-US"/>
              <a:pPr>
                <a:defRPr/>
              </a:pPr>
              <a:t>‹#›</a:t>
            </a:fld>
            <a:endParaRPr lang="en-US"/>
          </a:p>
        </p:txBody>
      </p:sp>
    </p:spTree>
    <p:extLst>
      <p:ext uri="{BB962C8B-B14F-4D97-AF65-F5344CB8AC3E}">
        <p14:creationId xmlns:p14="http://schemas.microsoft.com/office/powerpoint/2010/main" val="2230253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28C69F-1260-304A-B6B1-EA51CD69B7A1}" type="slidenum">
              <a:rPr lang="en-US"/>
              <a:pPr>
                <a:defRPr/>
              </a:pPr>
              <a:t>‹#›</a:t>
            </a:fld>
            <a:endParaRPr lang="en-US"/>
          </a:p>
        </p:txBody>
      </p:sp>
    </p:spTree>
    <p:extLst>
      <p:ext uri="{BB962C8B-B14F-4D97-AF65-F5344CB8AC3E}">
        <p14:creationId xmlns:p14="http://schemas.microsoft.com/office/powerpoint/2010/main" val="33571093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634BC8-9712-464C-A581-534340FFAEF2}" type="slidenum">
              <a:rPr lang="en-US"/>
              <a:pPr>
                <a:defRPr/>
              </a:pPr>
              <a:t>‹#›</a:t>
            </a:fld>
            <a:endParaRPr lang="en-US"/>
          </a:p>
        </p:txBody>
      </p:sp>
    </p:spTree>
    <p:extLst>
      <p:ext uri="{BB962C8B-B14F-4D97-AF65-F5344CB8AC3E}">
        <p14:creationId xmlns:p14="http://schemas.microsoft.com/office/powerpoint/2010/main" val="10207194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59818-3128-2F42-8087-0DD1E07B2581}" type="slidenum">
              <a:rPr lang="en-US"/>
              <a:pPr>
                <a:defRPr/>
              </a:pPr>
              <a:t>‹#›</a:t>
            </a:fld>
            <a:endParaRPr lang="en-US"/>
          </a:p>
        </p:txBody>
      </p:sp>
    </p:spTree>
    <p:extLst>
      <p:ext uri="{BB962C8B-B14F-4D97-AF65-F5344CB8AC3E}">
        <p14:creationId xmlns:p14="http://schemas.microsoft.com/office/powerpoint/2010/main" val="18435069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B689B-F15E-744A-B9D3-D71544618447}" type="slidenum">
              <a:rPr lang="en-US"/>
              <a:pPr>
                <a:defRPr/>
              </a:pPr>
              <a:t>‹#›</a:t>
            </a:fld>
            <a:endParaRPr lang="en-US"/>
          </a:p>
        </p:txBody>
      </p:sp>
    </p:spTree>
    <p:extLst>
      <p:ext uri="{BB962C8B-B14F-4D97-AF65-F5344CB8AC3E}">
        <p14:creationId xmlns:p14="http://schemas.microsoft.com/office/powerpoint/2010/main" val="21503895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F66196-142F-B346-A1D2-B410EC2BC8A1}" type="slidenum">
              <a:rPr lang="en-US"/>
              <a:pPr>
                <a:defRPr/>
              </a:pPr>
              <a:t>‹#›</a:t>
            </a:fld>
            <a:endParaRPr lang="en-US"/>
          </a:p>
        </p:txBody>
      </p:sp>
    </p:spTree>
    <p:extLst>
      <p:ext uri="{BB962C8B-B14F-4D97-AF65-F5344CB8AC3E}">
        <p14:creationId xmlns:p14="http://schemas.microsoft.com/office/powerpoint/2010/main" val="367082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7E9E4FB6-BD62-9943-BD30-C1F0EDEAC3B3}" type="slidenum">
              <a:rPr lang="en-US"/>
              <a:pPr>
                <a:defRPr/>
              </a:pPr>
              <a:t>‹#›</a:t>
            </a:fld>
            <a:endParaRPr lang="en-US"/>
          </a:p>
        </p:txBody>
      </p:sp>
    </p:spTree>
    <p:extLst>
      <p:ext uri="{BB962C8B-B14F-4D97-AF65-F5344CB8AC3E}">
        <p14:creationId xmlns:p14="http://schemas.microsoft.com/office/powerpoint/2010/main" val="25580389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F76564-A09D-AA40-BF92-8CB68575123B}" type="slidenum">
              <a:rPr lang="en-US"/>
              <a:pPr>
                <a:defRPr/>
              </a:pPr>
              <a:t>‹#›</a:t>
            </a:fld>
            <a:endParaRPr lang="en-US"/>
          </a:p>
        </p:txBody>
      </p:sp>
    </p:spTree>
    <p:extLst>
      <p:ext uri="{BB962C8B-B14F-4D97-AF65-F5344CB8AC3E}">
        <p14:creationId xmlns:p14="http://schemas.microsoft.com/office/powerpoint/2010/main" val="20988912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DF745F-3350-EC4C-B83E-F76588B9438E}" type="slidenum">
              <a:rPr lang="en-US"/>
              <a:pPr>
                <a:defRPr/>
              </a:pPr>
              <a:t>‹#›</a:t>
            </a:fld>
            <a:endParaRPr lang="en-US"/>
          </a:p>
        </p:txBody>
      </p:sp>
    </p:spTree>
    <p:extLst>
      <p:ext uri="{BB962C8B-B14F-4D97-AF65-F5344CB8AC3E}">
        <p14:creationId xmlns:p14="http://schemas.microsoft.com/office/powerpoint/2010/main" val="12417515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8D100E-45F0-054B-94B6-7A7E83647ADD}" type="slidenum">
              <a:rPr lang="en-US"/>
              <a:pPr>
                <a:defRPr/>
              </a:pPr>
              <a:t>‹#›</a:t>
            </a:fld>
            <a:endParaRPr lang="en-US"/>
          </a:p>
        </p:txBody>
      </p:sp>
    </p:spTree>
    <p:extLst>
      <p:ext uri="{BB962C8B-B14F-4D97-AF65-F5344CB8AC3E}">
        <p14:creationId xmlns:p14="http://schemas.microsoft.com/office/powerpoint/2010/main" val="3708108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EACB60-E0E3-B14B-9187-2F7B228ECDED}" type="slidenum">
              <a:rPr lang="en-US"/>
              <a:pPr>
                <a:defRPr/>
              </a:pPr>
              <a:t>‹#›</a:t>
            </a:fld>
            <a:endParaRPr lang="en-US"/>
          </a:p>
        </p:txBody>
      </p:sp>
    </p:spTree>
    <p:extLst>
      <p:ext uri="{BB962C8B-B14F-4D97-AF65-F5344CB8AC3E}">
        <p14:creationId xmlns:p14="http://schemas.microsoft.com/office/powerpoint/2010/main" val="30300850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48F7BB-65D6-0F4C-85A1-529484B414DB}" type="slidenum">
              <a:rPr lang="en-US"/>
              <a:pPr>
                <a:defRPr/>
              </a:pPr>
              <a:t>‹#›</a:t>
            </a:fld>
            <a:endParaRPr lang="en-US"/>
          </a:p>
        </p:txBody>
      </p:sp>
    </p:spTree>
    <p:extLst>
      <p:ext uri="{BB962C8B-B14F-4D97-AF65-F5344CB8AC3E}">
        <p14:creationId xmlns:p14="http://schemas.microsoft.com/office/powerpoint/2010/main" val="29429469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76370D-7B5B-8A42-AA0F-5B158A11463E}" type="slidenum">
              <a:rPr lang="en-US"/>
              <a:pPr>
                <a:defRPr/>
              </a:pPr>
              <a:t>‹#›</a:t>
            </a:fld>
            <a:endParaRPr lang="en-US"/>
          </a:p>
        </p:txBody>
      </p:sp>
    </p:spTree>
    <p:extLst>
      <p:ext uri="{BB962C8B-B14F-4D97-AF65-F5344CB8AC3E}">
        <p14:creationId xmlns:p14="http://schemas.microsoft.com/office/powerpoint/2010/main" val="10055842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55354B7-141A-D941-9203-8C31893F2617}" type="slidenum">
              <a:rPr lang="en-US"/>
              <a:pPr>
                <a:defRPr/>
              </a:pPr>
              <a:t>‹#›</a:t>
            </a:fld>
            <a:endParaRPr lang="en-US"/>
          </a:p>
        </p:txBody>
      </p:sp>
    </p:spTree>
    <p:extLst>
      <p:ext uri="{BB962C8B-B14F-4D97-AF65-F5344CB8AC3E}">
        <p14:creationId xmlns:p14="http://schemas.microsoft.com/office/powerpoint/2010/main" val="21785861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3B89DC-3B9D-1644-80FA-D6E30CEB8097}" type="slidenum">
              <a:rPr lang="en-US"/>
              <a:pPr>
                <a:defRPr/>
              </a:pPr>
              <a:t>‹#›</a:t>
            </a:fld>
            <a:endParaRPr lang="en-US"/>
          </a:p>
        </p:txBody>
      </p:sp>
    </p:spTree>
    <p:extLst>
      <p:ext uri="{BB962C8B-B14F-4D97-AF65-F5344CB8AC3E}">
        <p14:creationId xmlns:p14="http://schemas.microsoft.com/office/powerpoint/2010/main" val="29006094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B15D9E-1AAE-C14C-8EF0-05296192A0CB}" type="slidenum">
              <a:rPr lang="en-US"/>
              <a:pPr>
                <a:defRPr/>
              </a:pPr>
              <a:t>‹#›</a:t>
            </a:fld>
            <a:endParaRPr lang="en-US"/>
          </a:p>
        </p:txBody>
      </p:sp>
    </p:spTree>
    <p:extLst>
      <p:ext uri="{BB962C8B-B14F-4D97-AF65-F5344CB8AC3E}">
        <p14:creationId xmlns:p14="http://schemas.microsoft.com/office/powerpoint/2010/main" val="13824297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7C6A7EA-9D05-DD4A-9F5C-D0F30384E0FE}" type="slidenum">
              <a:rPr lang="en-US"/>
              <a:pPr>
                <a:defRPr/>
              </a:pPr>
              <a:t>‹#›</a:t>
            </a:fld>
            <a:endParaRPr lang="en-US"/>
          </a:p>
        </p:txBody>
      </p:sp>
    </p:spTree>
    <p:extLst>
      <p:ext uri="{BB962C8B-B14F-4D97-AF65-F5344CB8AC3E}">
        <p14:creationId xmlns:p14="http://schemas.microsoft.com/office/powerpoint/2010/main" val="61197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3B76878A-7FC2-FC4F-8392-5D8D0CFF6031}" type="slidenum">
              <a:rPr lang="en-US"/>
              <a:pPr>
                <a:defRPr/>
              </a:pPr>
              <a:t>‹#›</a:t>
            </a:fld>
            <a:endParaRPr lang="en-US"/>
          </a:p>
        </p:txBody>
      </p:sp>
    </p:spTree>
    <p:extLst>
      <p:ext uri="{BB962C8B-B14F-4D97-AF65-F5344CB8AC3E}">
        <p14:creationId xmlns:p14="http://schemas.microsoft.com/office/powerpoint/2010/main" val="8953248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244923963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398103052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182056075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3656574003"/>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273937030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3167983714"/>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1639382080"/>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3049075391"/>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55872205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18055887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7338F5B-B7B1-F145-8B8A-511D24B3E263}" type="slidenum">
              <a:rPr lang="en-US"/>
              <a:pPr>
                <a:defRPr/>
              </a:pPr>
              <a:t>‹#›</a:t>
            </a:fld>
            <a:endParaRPr lang="en-US"/>
          </a:p>
        </p:txBody>
      </p:sp>
    </p:spTree>
    <p:extLst>
      <p:ext uri="{BB962C8B-B14F-4D97-AF65-F5344CB8AC3E}">
        <p14:creationId xmlns:p14="http://schemas.microsoft.com/office/powerpoint/2010/main" val="16975922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BC8D9F12-AD69-0349-B74F-10AB5EB8997A}" type="slidenum">
              <a:rPr lang="en-US"/>
              <a:pPr>
                <a:defRPr/>
              </a:pPr>
              <a:t>‹#›</a:t>
            </a:fld>
            <a:endParaRPr lang="en-US"/>
          </a:p>
        </p:txBody>
      </p:sp>
    </p:spTree>
    <p:extLst>
      <p:ext uri="{BB962C8B-B14F-4D97-AF65-F5344CB8AC3E}">
        <p14:creationId xmlns:p14="http://schemas.microsoft.com/office/powerpoint/2010/main" val="32705025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1E64EB2E-6AE1-2F41-B8FB-639AAC28A73C}" type="slidenum">
              <a:rPr lang="en-US"/>
              <a:pPr>
                <a:defRPr/>
              </a:pPr>
              <a:t>‹#›</a:t>
            </a:fld>
            <a:endParaRPr lang="en-US"/>
          </a:p>
        </p:txBody>
      </p:sp>
    </p:spTree>
    <p:extLst>
      <p:ext uri="{BB962C8B-B14F-4D97-AF65-F5344CB8AC3E}">
        <p14:creationId xmlns:p14="http://schemas.microsoft.com/office/powerpoint/2010/main" val="25612937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CCF1B148-2531-504C-8CF1-4D8C228675D8}" type="slidenum">
              <a:rPr lang="en-US"/>
              <a:pPr>
                <a:defRPr/>
              </a:pPr>
              <a:t>‹#›</a:t>
            </a:fld>
            <a:endParaRPr lang="en-US"/>
          </a:p>
        </p:txBody>
      </p:sp>
    </p:spTree>
    <p:extLst>
      <p:ext uri="{BB962C8B-B14F-4D97-AF65-F5344CB8AC3E}">
        <p14:creationId xmlns:p14="http://schemas.microsoft.com/office/powerpoint/2010/main" val="34984445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34369012-5441-694C-A2D2-B4D281998B65}" type="slidenum">
              <a:rPr lang="en-US"/>
              <a:pPr>
                <a:defRPr/>
              </a:pPr>
              <a:t>‹#›</a:t>
            </a:fld>
            <a:endParaRPr lang="en-US"/>
          </a:p>
        </p:txBody>
      </p:sp>
    </p:spTree>
    <p:extLst>
      <p:ext uri="{BB962C8B-B14F-4D97-AF65-F5344CB8AC3E}">
        <p14:creationId xmlns:p14="http://schemas.microsoft.com/office/powerpoint/2010/main" val="10929133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E0A3572-7B6D-3646-A487-170B06BAFA4C}" type="slidenum">
              <a:rPr lang="en-US"/>
              <a:pPr>
                <a:defRPr/>
              </a:pPr>
              <a:t>‹#›</a:t>
            </a:fld>
            <a:endParaRPr lang="en-US"/>
          </a:p>
        </p:txBody>
      </p:sp>
    </p:spTree>
    <p:extLst>
      <p:ext uri="{BB962C8B-B14F-4D97-AF65-F5344CB8AC3E}">
        <p14:creationId xmlns:p14="http://schemas.microsoft.com/office/powerpoint/2010/main" val="32604557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CA1AD06C-F357-D94D-93EE-A0DA31999CEB}" type="slidenum">
              <a:rPr lang="en-US"/>
              <a:pPr>
                <a:defRPr/>
              </a:pPr>
              <a:t>‹#›</a:t>
            </a:fld>
            <a:endParaRPr lang="en-US"/>
          </a:p>
        </p:txBody>
      </p:sp>
    </p:spTree>
    <p:extLst>
      <p:ext uri="{BB962C8B-B14F-4D97-AF65-F5344CB8AC3E}">
        <p14:creationId xmlns:p14="http://schemas.microsoft.com/office/powerpoint/2010/main" val="25348219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63567AA4-A430-7A44-A294-6A73CA5EA68C}" type="slidenum">
              <a:rPr lang="en-US"/>
              <a:pPr>
                <a:defRPr/>
              </a:pPr>
              <a:t>‹#›</a:t>
            </a:fld>
            <a:endParaRPr lang="en-US"/>
          </a:p>
        </p:txBody>
      </p:sp>
    </p:spTree>
    <p:extLst>
      <p:ext uri="{BB962C8B-B14F-4D97-AF65-F5344CB8AC3E}">
        <p14:creationId xmlns:p14="http://schemas.microsoft.com/office/powerpoint/2010/main" val="42467489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5F73A9A-1301-9A42-997F-68DEBA017EE5}" type="slidenum">
              <a:rPr lang="en-US"/>
              <a:pPr>
                <a:defRPr/>
              </a:pPr>
              <a:t>‹#›</a:t>
            </a:fld>
            <a:endParaRPr lang="en-US"/>
          </a:p>
        </p:txBody>
      </p:sp>
    </p:spTree>
    <p:extLst>
      <p:ext uri="{BB962C8B-B14F-4D97-AF65-F5344CB8AC3E}">
        <p14:creationId xmlns:p14="http://schemas.microsoft.com/office/powerpoint/2010/main" val="7218282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36EF2EF-221A-8A43-A2B9-428E0BFB0250}" type="slidenum">
              <a:rPr lang="en-US"/>
              <a:pPr>
                <a:defRPr/>
              </a:pPr>
              <a:t>‹#›</a:t>
            </a:fld>
            <a:endParaRPr lang="en-US"/>
          </a:p>
        </p:txBody>
      </p:sp>
    </p:spTree>
    <p:extLst>
      <p:ext uri="{BB962C8B-B14F-4D97-AF65-F5344CB8AC3E}">
        <p14:creationId xmlns:p14="http://schemas.microsoft.com/office/powerpoint/2010/main" val="28356605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6858471-7E7D-214B-AE6A-5B7EC091B22A}" type="slidenum">
              <a:rPr lang="en-US"/>
              <a:pPr>
                <a:defRPr/>
              </a:pPr>
              <a:t>‹#›</a:t>
            </a:fld>
            <a:endParaRPr lang="en-US"/>
          </a:p>
        </p:txBody>
      </p:sp>
    </p:spTree>
    <p:extLst>
      <p:ext uri="{BB962C8B-B14F-4D97-AF65-F5344CB8AC3E}">
        <p14:creationId xmlns:p14="http://schemas.microsoft.com/office/powerpoint/2010/main" val="1115879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pPr>
                <a:defRPr/>
              </a:pPr>
              <a:t>‹#›</a:t>
            </a:fld>
            <a:endParaRPr lang="en-US" sz="1400"/>
          </a:p>
        </p:txBody>
      </p:sp>
    </p:spTree>
    <p:extLst>
      <p:ext uri="{BB962C8B-B14F-4D97-AF65-F5344CB8AC3E}">
        <p14:creationId xmlns:p14="http://schemas.microsoft.com/office/powerpoint/2010/main" val="4294858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15D2DA05-FB69-F24E-8085-A8CAA050B74A}" type="slidenum">
              <a:rPr lang="en-US"/>
              <a:pPr>
                <a:defRPr/>
              </a:pPr>
              <a:t>‹#›</a:t>
            </a:fld>
            <a:endParaRPr lang="en-US"/>
          </a:p>
        </p:txBody>
      </p:sp>
    </p:spTree>
    <p:extLst>
      <p:ext uri="{BB962C8B-B14F-4D97-AF65-F5344CB8AC3E}">
        <p14:creationId xmlns:p14="http://schemas.microsoft.com/office/powerpoint/2010/main" val="11718607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C5E8251-DB69-BC46-8C46-657C14C373AB}" type="slidenum">
              <a:rPr lang="en-US"/>
              <a:pPr>
                <a:defRPr/>
              </a:pPr>
              <a:t>‹#›</a:t>
            </a:fld>
            <a:endParaRPr lang="en-US"/>
          </a:p>
        </p:txBody>
      </p:sp>
    </p:spTree>
    <p:extLst>
      <p:ext uri="{BB962C8B-B14F-4D97-AF65-F5344CB8AC3E}">
        <p14:creationId xmlns:p14="http://schemas.microsoft.com/office/powerpoint/2010/main" val="9149481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7BCAD53-2B14-AF48-9D61-2CDDA105AD76}" type="slidenum">
              <a:rPr lang="en-US"/>
              <a:pPr>
                <a:defRPr/>
              </a:pPr>
              <a:t>‹#›</a:t>
            </a:fld>
            <a:endParaRPr lang="en-US"/>
          </a:p>
        </p:txBody>
      </p:sp>
    </p:spTree>
    <p:extLst>
      <p:ext uri="{BB962C8B-B14F-4D97-AF65-F5344CB8AC3E}">
        <p14:creationId xmlns:p14="http://schemas.microsoft.com/office/powerpoint/2010/main" val="160954566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9E8745-2E8B-A548-9D61-628A056AC3A7}" type="slidenum">
              <a:rPr lang="en-US"/>
              <a:pPr>
                <a:defRPr/>
              </a:pPr>
              <a:t>‹#›</a:t>
            </a:fld>
            <a:endParaRPr lang="en-US"/>
          </a:p>
        </p:txBody>
      </p:sp>
    </p:spTree>
    <p:extLst>
      <p:ext uri="{BB962C8B-B14F-4D97-AF65-F5344CB8AC3E}">
        <p14:creationId xmlns:p14="http://schemas.microsoft.com/office/powerpoint/2010/main" val="3766525049"/>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C838993-A27A-8C4F-88CB-EA840F789EC4}" type="slidenum">
              <a:rPr lang="en-US"/>
              <a:pPr>
                <a:defRPr/>
              </a:pPr>
              <a:t>‹#›</a:t>
            </a:fld>
            <a:endParaRPr lang="en-US"/>
          </a:p>
        </p:txBody>
      </p:sp>
    </p:spTree>
    <p:extLst>
      <p:ext uri="{BB962C8B-B14F-4D97-AF65-F5344CB8AC3E}">
        <p14:creationId xmlns:p14="http://schemas.microsoft.com/office/powerpoint/2010/main" val="1313002206"/>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54F1FC-AD64-7442-869C-1CCD80626BA9}" type="slidenum">
              <a:rPr lang="en-US"/>
              <a:pPr>
                <a:defRPr/>
              </a:pPr>
              <a:t>‹#›</a:t>
            </a:fld>
            <a:endParaRPr lang="en-US"/>
          </a:p>
        </p:txBody>
      </p:sp>
    </p:spTree>
    <p:extLst>
      <p:ext uri="{BB962C8B-B14F-4D97-AF65-F5344CB8AC3E}">
        <p14:creationId xmlns:p14="http://schemas.microsoft.com/office/powerpoint/2010/main" val="1562570193"/>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DD7B7E5D-CC2A-6D4A-817F-0D5E912CCA8D}" type="slidenum">
              <a:rPr lang="en-US"/>
              <a:pPr>
                <a:defRPr/>
              </a:pPr>
              <a:t>‹#›</a:t>
            </a:fld>
            <a:endParaRPr lang="en-US"/>
          </a:p>
        </p:txBody>
      </p:sp>
    </p:spTree>
    <p:extLst>
      <p:ext uri="{BB962C8B-B14F-4D97-AF65-F5344CB8AC3E}">
        <p14:creationId xmlns:p14="http://schemas.microsoft.com/office/powerpoint/2010/main" val="190154853"/>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1FFD4768-7D6B-8B40-A28E-717C1F3A5FAB}" type="slidenum">
              <a:rPr lang="en-US"/>
              <a:pPr>
                <a:defRPr/>
              </a:pPr>
              <a:t>‹#›</a:t>
            </a:fld>
            <a:endParaRPr lang="en-US"/>
          </a:p>
        </p:txBody>
      </p:sp>
    </p:spTree>
    <p:extLst>
      <p:ext uri="{BB962C8B-B14F-4D97-AF65-F5344CB8AC3E}">
        <p14:creationId xmlns:p14="http://schemas.microsoft.com/office/powerpoint/2010/main" val="47003526"/>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94F9322-A1F0-EE43-8DDD-DF2F36F9998A}" type="slidenum">
              <a:rPr lang="en-US"/>
              <a:pPr>
                <a:defRPr/>
              </a:pPr>
              <a:t>‹#›</a:t>
            </a:fld>
            <a:endParaRPr lang="en-US"/>
          </a:p>
        </p:txBody>
      </p:sp>
    </p:spTree>
    <p:extLst>
      <p:ext uri="{BB962C8B-B14F-4D97-AF65-F5344CB8AC3E}">
        <p14:creationId xmlns:p14="http://schemas.microsoft.com/office/powerpoint/2010/main" val="900706267"/>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E0378F-07D4-EF42-BCF3-88B52A789C34}" type="slidenum">
              <a:rPr lang="en-US"/>
              <a:pPr>
                <a:defRPr/>
              </a:pPr>
              <a:t>‹#›</a:t>
            </a:fld>
            <a:endParaRPr lang="en-US"/>
          </a:p>
        </p:txBody>
      </p:sp>
    </p:spTree>
    <p:extLst>
      <p:ext uri="{BB962C8B-B14F-4D97-AF65-F5344CB8AC3E}">
        <p14:creationId xmlns:p14="http://schemas.microsoft.com/office/powerpoint/2010/main" val="3947372574"/>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444AC3-9ACC-CD48-B0DE-6A9418D96735}" type="slidenum">
              <a:rPr lang="en-US"/>
              <a:pPr>
                <a:defRPr/>
              </a:pPr>
              <a:t>‹#›</a:t>
            </a:fld>
            <a:endParaRPr lang="en-US"/>
          </a:p>
        </p:txBody>
      </p:sp>
    </p:spTree>
    <p:extLst>
      <p:ext uri="{BB962C8B-B14F-4D97-AF65-F5344CB8AC3E}">
        <p14:creationId xmlns:p14="http://schemas.microsoft.com/office/powerpoint/2010/main" val="393365852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919EF8B-97AE-AF43-97EE-7E3760F61D4E}" type="slidenum">
              <a:rPr lang="en-US"/>
              <a:pPr>
                <a:defRPr/>
              </a:pPr>
              <a:t>‹#›</a:t>
            </a:fld>
            <a:endParaRPr lang="en-US"/>
          </a:p>
        </p:txBody>
      </p:sp>
    </p:spTree>
    <p:extLst>
      <p:ext uri="{BB962C8B-B14F-4D97-AF65-F5344CB8AC3E}">
        <p14:creationId xmlns:p14="http://schemas.microsoft.com/office/powerpoint/2010/main" val="3080316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10905E1-BBBB-FD4A-953A-5CA969ABDB9A}" type="slidenum">
              <a:rPr lang="en-US"/>
              <a:pPr>
                <a:defRPr/>
              </a:pPr>
              <a:t>‹#›</a:t>
            </a:fld>
            <a:endParaRPr lang="en-US"/>
          </a:p>
        </p:txBody>
      </p:sp>
    </p:spTree>
    <p:extLst>
      <p:ext uri="{BB962C8B-B14F-4D97-AF65-F5344CB8AC3E}">
        <p14:creationId xmlns:p14="http://schemas.microsoft.com/office/powerpoint/2010/main" val="271746259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DE026D-E1E6-EE43-BA02-72C65D358301}" type="slidenum">
              <a:rPr lang="en-US"/>
              <a:pPr>
                <a:defRPr/>
              </a:pPr>
              <a:t>‹#›</a:t>
            </a:fld>
            <a:endParaRPr lang="en-US"/>
          </a:p>
        </p:txBody>
      </p:sp>
    </p:spTree>
    <p:extLst>
      <p:ext uri="{BB962C8B-B14F-4D97-AF65-F5344CB8AC3E}">
        <p14:creationId xmlns:p14="http://schemas.microsoft.com/office/powerpoint/2010/main" val="3810861467"/>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15BC4-D013-A545-800E-98C5CB3B8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1246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E33C1-DAE5-734B-8C61-BD952A448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8846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81262-3BAF-8248-A826-423EAB5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6850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DF3FC-01ED-6F47-8CDD-BF2716962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8251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D3FADB-CC7D-1A48-8D94-4BA7F24EC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7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8C1340-F5A4-3C4A-A4EA-FEFD22649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5378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B45AF4-B369-6A44-BF5C-E9C3ADA3C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1295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6861F7-9588-C549-8C04-BDE5427F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649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F1A261B-D2B9-C945-A00B-917F8407BF5D}" type="slidenum">
              <a:rPr lang="en-US"/>
              <a:pPr>
                <a:defRPr/>
              </a:pPr>
              <a:t>‹#›</a:t>
            </a:fld>
            <a:endParaRPr lang="en-US"/>
          </a:p>
        </p:txBody>
      </p:sp>
    </p:spTree>
    <p:extLst>
      <p:ext uri="{BB962C8B-B14F-4D97-AF65-F5344CB8AC3E}">
        <p14:creationId xmlns:p14="http://schemas.microsoft.com/office/powerpoint/2010/main" val="6267365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124457-E6D6-EB4C-AD49-DB998C4C1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4174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399B6C-0705-5C40-9222-BD10D6B1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7374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28CE5-35BA-F94E-8278-D2291259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5712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C53BF-E25E-DC40-8723-AAA436F6633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375160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B9B46B-229E-F445-8EC9-F5BF6FB3721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691778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D80BF-6D77-C34B-9C9D-B6215D6A502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013578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992560-F8D6-8D46-9D3E-67A3906E61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071420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3B755D-37F7-F749-B7A1-0BA5DF1BE1D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512534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5E156A-0A84-A745-9F75-5730ADA394F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57840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076984-A7D7-2144-89DB-7F157250B28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43837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8FED19-0020-244A-B8BC-9C781E99D149}" type="slidenum">
              <a:rPr lang="en-US"/>
              <a:pPr>
                <a:defRPr/>
              </a:pPr>
              <a:t>‹#›</a:t>
            </a:fld>
            <a:endParaRPr lang="en-US"/>
          </a:p>
        </p:txBody>
      </p:sp>
    </p:spTree>
    <p:extLst>
      <p:ext uri="{BB962C8B-B14F-4D97-AF65-F5344CB8AC3E}">
        <p14:creationId xmlns:p14="http://schemas.microsoft.com/office/powerpoint/2010/main" val="2066496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C3A2C8-2209-6749-8A70-ECCB7D3687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085489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F69D3-3175-9F4F-9469-49C23AFAE4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970450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5D419-3063-C744-84FD-5B3DF8ED713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968437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AD218C-0FA7-1947-95A1-E090F16A963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689582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2681077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671022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0041893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7865103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6892182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2021472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F79D39-30E0-564B-892C-D942DE15D6AC}" type="slidenum">
              <a:rPr lang="en-US"/>
              <a:pPr>
                <a:defRPr/>
              </a:pPr>
              <a:t>‹#›</a:t>
            </a:fld>
            <a:endParaRPr lang="en-US"/>
          </a:p>
        </p:txBody>
      </p:sp>
    </p:spTree>
    <p:extLst>
      <p:ext uri="{BB962C8B-B14F-4D97-AF65-F5344CB8AC3E}">
        <p14:creationId xmlns:p14="http://schemas.microsoft.com/office/powerpoint/2010/main" val="39979610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32460053"/>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5927472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4814348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967688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5066436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88452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46394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92222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20212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4511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3495E72-EB9A-844C-8216-1C33C10D9152}" type="slidenum">
              <a:rPr lang="en-US"/>
              <a:pPr>
                <a:defRPr/>
              </a:pPr>
              <a:t>‹#›</a:t>
            </a:fld>
            <a:endParaRPr lang="en-US"/>
          </a:p>
        </p:txBody>
      </p:sp>
    </p:spTree>
    <p:extLst>
      <p:ext uri="{BB962C8B-B14F-4D97-AF65-F5344CB8AC3E}">
        <p14:creationId xmlns:p14="http://schemas.microsoft.com/office/powerpoint/2010/main" val="36245715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12997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46254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310711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22150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519448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12348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09975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40543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81108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2016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06BC48E-DC11-604B-B3E1-4CCA5D3B58EB}" type="slidenum">
              <a:rPr lang="en-US"/>
              <a:pPr>
                <a:defRPr/>
              </a:pPr>
              <a:t>‹#›</a:t>
            </a:fld>
            <a:endParaRPr lang="en-US"/>
          </a:p>
        </p:txBody>
      </p:sp>
    </p:spTree>
    <p:extLst>
      <p:ext uri="{BB962C8B-B14F-4D97-AF65-F5344CB8AC3E}">
        <p14:creationId xmlns:p14="http://schemas.microsoft.com/office/powerpoint/2010/main" val="29151017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80871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75600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5915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73222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2468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6941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54515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98525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16750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124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0525BD4-4230-494E-AE6B-30609049BB5D}" type="slidenum">
              <a:rPr lang="en-US"/>
              <a:pPr>
                <a:defRPr/>
              </a:pPr>
              <a:t>‹#›</a:t>
            </a:fld>
            <a:endParaRPr lang="en-US"/>
          </a:p>
        </p:txBody>
      </p:sp>
    </p:spTree>
    <p:extLst>
      <p:ext uri="{BB962C8B-B14F-4D97-AF65-F5344CB8AC3E}">
        <p14:creationId xmlns:p14="http://schemas.microsoft.com/office/powerpoint/2010/main" val="9466449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8157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55253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412772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4418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33134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86040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19968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04138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598459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6846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0B832B2-760A-C649-982D-8C06807ABEF5}" type="slidenum">
              <a:rPr lang="en-US"/>
              <a:pPr>
                <a:defRPr/>
              </a:pPr>
              <a:t>‹#›</a:t>
            </a:fld>
            <a:endParaRPr lang="en-US"/>
          </a:p>
        </p:txBody>
      </p:sp>
    </p:spTree>
    <p:extLst>
      <p:ext uri="{BB962C8B-B14F-4D97-AF65-F5344CB8AC3E}">
        <p14:creationId xmlns:p14="http://schemas.microsoft.com/office/powerpoint/2010/main" val="42831587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09571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56848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04370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396748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621036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49846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172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005080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48595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88970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155D92-E591-974A-81D8-CA7D99A0E51F}" type="slidenum">
              <a:rPr lang="en-US"/>
              <a:pPr>
                <a:defRPr/>
              </a:pPr>
              <a:t>‹#›</a:t>
            </a:fld>
            <a:endParaRPr lang="en-US"/>
          </a:p>
        </p:txBody>
      </p:sp>
    </p:spTree>
    <p:extLst>
      <p:ext uri="{BB962C8B-B14F-4D97-AF65-F5344CB8AC3E}">
        <p14:creationId xmlns:p14="http://schemas.microsoft.com/office/powerpoint/2010/main" val="17216059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70914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4538595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868800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8307546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984255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587108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7358323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42209794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4885051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11576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pPr>
                <a:defRPr/>
              </a:pPr>
              <a:t>‹#›</a:t>
            </a:fld>
            <a:endParaRPr lang="en-US" sz="1400"/>
          </a:p>
        </p:txBody>
      </p:sp>
    </p:spTree>
    <p:extLst>
      <p:ext uri="{BB962C8B-B14F-4D97-AF65-F5344CB8AC3E}">
        <p14:creationId xmlns:p14="http://schemas.microsoft.com/office/powerpoint/2010/main" val="1295919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522D417-6C53-DB46-8F03-CE44B67A8322}" type="slidenum">
              <a:rPr lang="en-US"/>
              <a:pPr>
                <a:defRPr/>
              </a:pPr>
              <a:t>‹#›</a:t>
            </a:fld>
            <a:endParaRPr lang="en-US"/>
          </a:p>
        </p:txBody>
      </p:sp>
    </p:spTree>
    <p:extLst>
      <p:ext uri="{BB962C8B-B14F-4D97-AF65-F5344CB8AC3E}">
        <p14:creationId xmlns:p14="http://schemas.microsoft.com/office/powerpoint/2010/main" val="24546587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8426587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865528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131618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46851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491675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2/17/26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0347993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2/17/26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22160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2/17/26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678266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2/17/26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473672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2/17/26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2871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8FF4812-A1BB-6546-84FD-39471889B589}" type="slidenum">
              <a:rPr lang="en-US"/>
              <a:pPr>
                <a:defRPr/>
              </a:pPr>
              <a:t>‹#›</a:t>
            </a:fld>
            <a:endParaRPr lang="en-US"/>
          </a:p>
        </p:txBody>
      </p:sp>
    </p:spTree>
    <p:extLst>
      <p:ext uri="{BB962C8B-B14F-4D97-AF65-F5344CB8AC3E}">
        <p14:creationId xmlns:p14="http://schemas.microsoft.com/office/powerpoint/2010/main" val="20941559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2/17/26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30759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476998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943243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75436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672534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487432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3800637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5780393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14421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515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C77D789-FFBB-614A-B6A2-119F76B0495A}" type="slidenum">
              <a:rPr lang="en-US"/>
              <a:pPr>
                <a:defRPr/>
              </a:pPr>
              <a:t>‹#›</a:t>
            </a:fld>
            <a:endParaRPr lang="en-US"/>
          </a:p>
        </p:txBody>
      </p:sp>
    </p:spTree>
    <p:extLst>
      <p:ext uri="{BB962C8B-B14F-4D97-AF65-F5344CB8AC3E}">
        <p14:creationId xmlns:p14="http://schemas.microsoft.com/office/powerpoint/2010/main" val="1754192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76976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319164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732103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4667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660694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778143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2315217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7967564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1781933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061470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AD38BC5-AF86-2F43-80EB-2B609BC9212D}" type="slidenum">
              <a:rPr lang="en-US"/>
              <a:pPr>
                <a:defRPr/>
              </a:pPr>
              <a:t>‹#›</a:t>
            </a:fld>
            <a:endParaRPr lang="en-US"/>
          </a:p>
        </p:txBody>
      </p:sp>
    </p:spTree>
    <p:extLst>
      <p:ext uri="{BB962C8B-B14F-4D97-AF65-F5344CB8AC3E}">
        <p14:creationId xmlns:p14="http://schemas.microsoft.com/office/powerpoint/2010/main" val="111440984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EB2CE6-1F52-4D42-B5C3-39A8A8AADFE3}"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7661615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EB2CE6-1F52-4D42-B5C3-39A8A8AADFE3}" type="datetimeFigureOut">
              <a:rPr lang="en-US" smtClean="0"/>
              <a:t>2/17/26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0128821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EB2CE6-1F52-4D42-B5C3-39A8A8AADFE3}" type="datetimeFigureOut">
              <a:rPr lang="en-US" smtClean="0"/>
              <a:t>2/17/26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360767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B2CE6-1F52-4D42-B5C3-39A8A8AADFE3}" type="datetimeFigureOut">
              <a:rPr lang="en-US" smtClean="0"/>
              <a:t>2/17/26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5163755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B2CE6-1F52-4D42-B5C3-39A8A8AADFE3}"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6867180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B2CE6-1F52-4D42-B5C3-39A8A8AADFE3}"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3035078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471050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5547609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1617022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85345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4498" name="Rectangle 1026"/>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234499" name="Rectangle 1027"/>
          <p:cNvSpPr>
            <a:spLocks noGrp="1" noChangeArrowheads="1"/>
          </p:cNvSpPr>
          <p:nvPr>
            <p:ph type="subTitle" idx="1"/>
          </p:nvPr>
        </p:nvSpPr>
        <p:spPr>
          <a:xfrm>
            <a:off x="1371600" y="3886200"/>
            <a:ext cx="6400800" cy="1752600"/>
          </a:xfrm>
        </p:spPr>
        <p:txBody>
          <a:bodyPr/>
          <a:lstStyle>
            <a:lvl1pPr marL="0" indent="0" algn="r">
              <a:buFont typeface="Wingdings" pitchFamily="26" charset="2"/>
              <a:buNone/>
              <a:defRPr/>
            </a:lvl1pPr>
          </a:lstStyle>
          <a:p>
            <a:r>
              <a:rPr lang="en-US"/>
              <a:t>Click to edit Master subtitle style</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B14DA14F-8466-9B48-8328-463566C866ED}" type="slidenum">
              <a:rPr lang="en-US"/>
              <a:pPr>
                <a:defRPr/>
              </a:pPr>
              <a:t>‹#›</a:t>
            </a:fld>
            <a:endParaRPr lang="en-US"/>
          </a:p>
        </p:txBody>
      </p:sp>
    </p:spTree>
    <p:extLst>
      <p:ext uri="{BB962C8B-B14F-4D97-AF65-F5344CB8AC3E}">
        <p14:creationId xmlns:p14="http://schemas.microsoft.com/office/powerpoint/2010/main" val="38139170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937277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673629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468222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027287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268507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2885575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8623267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32328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9290722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7705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9CC50F2-643C-044B-ADD2-DE83BB33746B}" type="slidenum">
              <a:rPr lang="en-US"/>
              <a:pPr>
                <a:defRPr/>
              </a:pPr>
              <a:t>‹#›</a:t>
            </a:fld>
            <a:endParaRPr lang="en-US"/>
          </a:p>
        </p:txBody>
      </p:sp>
    </p:spTree>
    <p:extLst>
      <p:ext uri="{BB962C8B-B14F-4D97-AF65-F5344CB8AC3E}">
        <p14:creationId xmlns:p14="http://schemas.microsoft.com/office/powerpoint/2010/main" val="33264538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074703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498205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7515754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2621524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5550776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1213916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2979558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36970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4895715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9506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A4DF1A5-D037-6942-B3D3-42E8285CE648}" type="slidenum">
              <a:rPr lang="en-US"/>
              <a:pPr>
                <a:defRPr/>
              </a:pPr>
              <a:t>‹#›</a:t>
            </a:fld>
            <a:endParaRPr lang="en-US"/>
          </a:p>
        </p:txBody>
      </p:sp>
    </p:spTree>
    <p:extLst>
      <p:ext uri="{BB962C8B-B14F-4D97-AF65-F5344CB8AC3E}">
        <p14:creationId xmlns:p14="http://schemas.microsoft.com/office/powerpoint/2010/main" val="27341678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66584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021618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99396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2057785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1079392"/>
      </p:ext>
    </p:extLst>
  </p:cSld>
  <p:clrMapOvr>
    <a:masterClrMapping/>
  </p:clrMapOvr>
  <p:transition spd="slow">
    <p:dissolv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46272949"/>
      </p:ext>
    </p:extLst>
  </p:cSld>
  <p:clrMapOvr>
    <a:masterClrMapping/>
  </p:clrMapOvr>
  <p:transition spd="slow">
    <p:dissolv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35218249"/>
      </p:ext>
    </p:extLst>
  </p:cSld>
  <p:clrMapOvr>
    <a:masterClrMapping/>
  </p:clrMapOvr>
  <p:transition spd="slow">
    <p:dissolv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36406926"/>
      </p:ext>
    </p:extLst>
  </p:cSld>
  <p:clrMapOvr>
    <a:masterClrMapping/>
  </p:clrMapOvr>
  <p:transition spd="slow">
    <p:dissolv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77747956"/>
      </p:ext>
    </p:extLst>
  </p:cSld>
  <p:clrMapOvr>
    <a:masterClrMapping/>
  </p:clrMapOvr>
  <p:transition spd="slow">
    <p:dissolv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82860511"/>
      </p:ext>
    </p:extLst>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7B9DC0E-5CAF-874C-8AEC-E670C7F817EF}" type="slidenum">
              <a:rPr lang="en-US"/>
              <a:pPr>
                <a:defRPr/>
              </a:pPr>
              <a:t>‹#›</a:t>
            </a:fld>
            <a:endParaRPr lang="en-US"/>
          </a:p>
        </p:txBody>
      </p:sp>
    </p:spTree>
    <p:extLst>
      <p:ext uri="{BB962C8B-B14F-4D97-AF65-F5344CB8AC3E}">
        <p14:creationId xmlns:p14="http://schemas.microsoft.com/office/powerpoint/2010/main" val="221441072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21467571"/>
      </p:ext>
    </p:extLst>
  </p:cSld>
  <p:clrMapOvr>
    <a:masterClrMapping/>
  </p:clrMapOvr>
  <p:transition spd="slow">
    <p:dissolv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16551394"/>
      </p:ext>
    </p:extLst>
  </p:cSld>
  <p:clrMapOvr>
    <a:masterClrMapping/>
  </p:clrMapOvr>
  <p:transition spd="slow">
    <p:dissolv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091139366"/>
      </p:ext>
    </p:extLst>
  </p:cSld>
  <p:clrMapOvr>
    <a:masterClrMapping/>
  </p:clrMapOvr>
  <p:transition spd="slow">
    <p:dissolv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66353030"/>
      </p:ext>
    </p:extLst>
  </p:cSld>
  <p:clrMapOvr>
    <a:masterClrMapping/>
  </p:clrMapOvr>
  <p:transition spd="slow">
    <p:dissolv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32772069"/>
      </p:ext>
    </p:extLst>
  </p:cSld>
  <p:clrMapOvr>
    <a:masterClrMapping/>
  </p:clrMapOvr>
  <p:transition spd="slow">
    <p:dissolv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171556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5437933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5183643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8236908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786608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21F84ED7-5891-304E-8D47-CF861E78A0B0}" type="slidenum">
              <a:rPr lang="en-US"/>
              <a:pPr>
                <a:defRPr/>
              </a:pPr>
              <a:t>‹#›</a:t>
            </a:fld>
            <a:endParaRPr lang="en-US"/>
          </a:p>
        </p:txBody>
      </p:sp>
    </p:spTree>
    <p:extLst>
      <p:ext uri="{BB962C8B-B14F-4D97-AF65-F5344CB8AC3E}">
        <p14:creationId xmlns:p14="http://schemas.microsoft.com/office/powerpoint/2010/main" val="304091397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5045091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19324413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92122914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63418960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54839020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22001406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06483434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5582331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41683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819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C0850652-A536-DC4F-A38A-6C5E82FDC973}" type="slidenum">
              <a:rPr lang="en-US"/>
              <a:pPr>
                <a:defRPr/>
              </a:pPr>
              <a:t>‹#›</a:t>
            </a:fld>
            <a:endParaRPr lang="en-US"/>
          </a:p>
        </p:txBody>
      </p:sp>
    </p:spTree>
    <p:extLst>
      <p:ext uri="{BB962C8B-B14F-4D97-AF65-F5344CB8AC3E}">
        <p14:creationId xmlns:p14="http://schemas.microsoft.com/office/powerpoint/2010/main" val="28437408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04476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91049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0535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2336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67594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2858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01535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0135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25629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102676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pPr>
                <a:defRPr/>
              </a:pPr>
              <a:t>‹#›</a:t>
            </a:fld>
            <a:endParaRPr lang="en-US" sz="1400"/>
          </a:p>
        </p:txBody>
      </p:sp>
    </p:spTree>
    <p:extLst>
      <p:ext uri="{BB962C8B-B14F-4D97-AF65-F5344CB8AC3E}">
        <p14:creationId xmlns:p14="http://schemas.microsoft.com/office/powerpoint/2010/main" val="285005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4C4D7465-C4CB-E04B-9665-1569D8AB3C0E}" type="slidenum">
              <a:rPr lang="en-US"/>
              <a:pPr>
                <a:defRPr/>
              </a:pPr>
              <a:t>‹#›</a:t>
            </a:fld>
            <a:endParaRPr lang="en-US"/>
          </a:p>
        </p:txBody>
      </p:sp>
    </p:spTree>
    <p:extLst>
      <p:ext uri="{BB962C8B-B14F-4D97-AF65-F5344CB8AC3E}">
        <p14:creationId xmlns:p14="http://schemas.microsoft.com/office/powerpoint/2010/main" val="702005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99C1DDC9-31C1-964F-8836-C7F278C98B11}" type="slidenum">
              <a:rPr lang="en-US"/>
              <a:pPr>
                <a:defRPr/>
              </a:pPr>
              <a:t>‹#›</a:t>
            </a:fld>
            <a:endParaRPr lang="en-US"/>
          </a:p>
        </p:txBody>
      </p:sp>
    </p:spTree>
    <p:extLst>
      <p:ext uri="{BB962C8B-B14F-4D97-AF65-F5344CB8AC3E}">
        <p14:creationId xmlns:p14="http://schemas.microsoft.com/office/powerpoint/2010/main" val="3911160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8703B3C5-B979-D649-BB6E-F8A42E35C7DD}" type="slidenum">
              <a:rPr lang="en-US"/>
              <a:pPr>
                <a:defRPr/>
              </a:pPr>
              <a:t>‹#›</a:t>
            </a:fld>
            <a:endParaRPr lang="en-US"/>
          </a:p>
        </p:txBody>
      </p:sp>
    </p:spTree>
    <p:extLst>
      <p:ext uri="{BB962C8B-B14F-4D97-AF65-F5344CB8AC3E}">
        <p14:creationId xmlns:p14="http://schemas.microsoft.com/office/powerpoint/2010/main" val="757420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721D75F9-1B22-574B-9A76-6F1ECD4A90CF}" type="slidenum">
              <a:rPr lang="en-US"/>
              <a:pPr>
                <a:defRPr/>
              </a:pPr>
              <a:t>‹#›</a:t>
            </a:fld>
            <a:endParaRPr lang="en-US"/>
          </a:p>
        </p:txBody>
      </p:sp>
    </p:spTree>
    <p:extLst>
      <p:ext uri="{BB962C8B-B14F-4D97-AF65-F5344CB8AC3E}">
        <p14:creationId xmlns:p14="http://schemas.microsoft.com/office/powerpoint/2010/main" val="875838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DBDEC508-879A-7941-8754-1DF86F86549A}" type="slidenum">
              <a:rPr lang="en-US"/>
              <a:pPr>
                <a:defRPr/>
              </a:pPr>
              <a:t>‹#›</a:t>
            </a:fld>
            <a:endParaRPr lang="en-US"/>
          </a:p>
        </p:txBody>
      </p:sp>
    </p:spTree>
    <p:extLst>
      <p:ext uri="{BB962C8B-B14F-4D97-AF65-F5344CB8AC3E}">
        <p14:creationId xmlns:p14="http://schemas.microsoft.com/office/powerpoint/2010/main" val="2408839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3040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6" charset="2"/>
              <a:buNone/>
              <a:defRPr>
                <a:solidFill>
                  <a:schemeClr val="tx2"/>
                </a:solidFill>
              </a:defRPr>
            </a:lvl1pPr>
          </a:lstStyle>
          <a:p>
            <a:r>
              <a:rPr lang="en-US"/>
              <a:t>Click to edit Master subtitle style</a:t>
            </a:r>
          </a:p>
        </p:txBody>
      </p:sp>
      <p:sp>
        <p:nvSpPr>
          <p:cNvPr id="23041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4F7599F3-3545-204F-B3B9-103B71590489}" type="slidenum">
              <a:rPr lang="en-US"/>
              <a:pPr>
                <a:defRPr/>
              </a:pPr>
              <a:t>‹#›</a:t>
            </a:fld>
            <a:endParaRPr lang="en-US"/>
          </a:p>
        </p:txBody>
      </p:sp>
    </p:spTree>
    <p:extLst>
      <p:ext uri="{BB962C8B-B14F-4D97-AF65-F5344CB8AC3E}">
        <p14:creationId xmlns:p14="http://schemas.microsoft.com/office/powerpoint/2010/main" val="3406244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87F8C9A-C227-2C49-B032-3B0678DAC127}" type="slidenum">
              <a:rPr lang="en-US"/>
              <a:pPr>
                <a:defRPr/>
              </a:pPr>
              <a:t>‹#›</a:t>
            </a:fld>
            <a:endParaRPr lang="en-US"/>
          </a:p>
        </p:txBody>
      </p:sp>
    </p:spTree>
    <p:extLst>
      <p:ext uri="{BB962C8B-B14F-4D97-AF65-F5344CB8AC3E}">
        <p14:creationId xmlns:p14="http://schemas.microsoft.com/office/powerpoint/2010/main" val="406698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058B5B1-73BA-5E4E-8BE9-53930CA8D26D}" type="slidenum">
              <a:rPr lang="en-US"/>
              <a:pPr>
                <a:defRPr/>
              </a:pPr>
              <a:t>‹#›</a:t>
            </a:fld>
            <a:endParaRPr lang="en-US"/>
          </a:p>
        </p:txBody>
      </p:sp>
    </p:spTree>
    <p:extLst>
      <p:ext uri="{BB962C8B-B14F-4D97-AF65-F5344CB8AC3E}">
        <p14:creationId xmlns:p14="http://schemas.microsoft.com/office/powerpoint/2010/main" val="1400584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DDBA233-AB15-9E4E-8F0B-40A4981B6506}" type="slidenum">
              <a:rPr lang="en-US"/>
              <a:pPr>
                <a:defRPr/>
              </a:pPr>
              <a:t>‹#›</a:t>
            </a:fld>
            <a:endParaRPr lang="en-US"/>
          </a:p>
        </p:txBody>
      </p:sp>
    </p:spTree>
    <p:extLst>
      <p:ext uri="{BB962C8B-B14F-4D97-AF65-F5344CB8AC3E}">
        <p14:creationId xmlns:p14="http://schemas.microsoft.com/office/powerpoint/2010/main" val="3405443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38C33C5-3D56-E342-82EA-64781C37D551}" type="slidenum">
              <a:rPr lang="en-US"/>
              <a:pPr>
                <a:defRPr/>
              </a:pPr>
              <a:t>‹#›</a:t>
            </a:fld>
            <a:endParaRPr lang="en-US"/>
          </a:p>
        </p:txBody>
      </p:sp>
    </p:spTree>
    <p:extLst>
      <p:ext uri="{BB962C8B-B14F-4D97-AF65-F5344CB8AC3E}">
        <p14:creationId xmlns:p14="http://schemas.microsoft.com/office/powerpoint/2010/main" val="410106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pPr>
                <a:defRPr/>
              </a:pPr>
              <a:t>‹#›</a:t>
            </a:fld>
            <a:endParaRPr lang="en-US" sz="1400"/>
          </a:p>
        </p:txBody>
      </p:sp>
    </p:spTree>
    <p:extLst>
      <p:ext uri="{BB962C8B-B14F-4D97-AF65-F5344CB8AC3E}">
        <p14:creationId xmlns:p14="http://schemas.microsoft.com/office/powerpoint/2010/main" val="2776497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C0D348F-3DE6-2249-92A8-A09C547E3FEA}" type="slidenum">
              <a:rPr lang="en-US"/>
              <a:pPr>
                <a:defRPr/>
              </a:pPr>
              <a:t>‹#›</a:t>
            </a:fld>
            <a:endParaRPr lang="en-US"/>
          </a:p>
        </p:txBody>
      </p:sp>
    </p:spTree>
    <p:extLst>
      <p:ext uri="{BB962C8B-B14F-4D97-AF65-F5344CB8AC3E}">
        <p14:creationId xmlns:p14="http://schemas.microsoft.com/office/powerpoint/2010/main" val="2942768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6C17065-3A10-1940-BA2E-A17307DA7AFA}" type="slidenum">
              <a:rPr lang="en-US"/>
              <a:pPr>
                <a:defRPr/>
              </a:pPr>
              <a:t>‹#›</a:t>
            </a:fld>
            <a:endParaRPr lang="en-US"/>
          </a:p>
        </p:txBody>
      </p:sp>
    </p:spTree>
    <p:extLst>
      <p:ext uri="{BB962C8B-B14F-4D97-AF65-F5344CB8AC3E}">
        <p14:creationId xmlns:p14="http://schemas.microsoft.com/office/powerpoint/2010/main" val="3789766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BB3940A-8B39-D444-8294-11DA67913749}" type="slidenum">
              <a:rPr lang="en-US"/>
              <a:pPr>
                <a:defRPr/>
              </a:pPr>
              <a:t>‹#›</a:t>
            </a:fld>
            <a:endParaRPr lang="en-US"/>
          </a:p>
        </p:txBody>
      </p:sp>
    </p:spTree>
    <p:extLst>
      <p:ext uri="{BB962C8B-B14F-4D97-AF65-F5344CB8AC3E}">
        <p14:creationId xmlns:p14="http://schemas.microsoft.com/office/powerpoint/2010/main" val="17716950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F07D211-F257-DA40-B89B-19EF4F72C8C7}" type="slidenum">
              <a:rPr lang="en-US"/>
              <a:pPr>
                <a:defRPr/>
              </a:pPr>
              <a:t>‹#›</a:t>
            </a:fld>
            <a:endParaRPr lang="en-US"/>
          </a:p>
        </p:txBody>
      </p:sp>
    </p:spTree>
    <p:extLst>
      <p:ext uri="{BB962C8B-B14F-4D97-AF65-F5344CB8AC3E}">
        <p14:creationId xmlns:p14="http://schemas.microsoft.com/office/powerpoint/2010/main" val="3615326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C0B019-546D-B84F-9152-0431DEF24D8C}" type="slidenum">
              <a:rPr lang="en-US"/>
              <a:pPr>
                <a:defRPr/>
              </a:pPr>
              <a:t>‹#›</a:t>
            </a:fld>
            <a:endParaRPr lang="en-US"/>
          </a:p>
        </p:txBody>
      </p:sp>
    </p:spTree>
    <p:extLst>
      <p:ext uri="{BB962C8B-B14F-4D97-AF65-F5344CB8AC3E}">
        <p14:creationId xmlns:p14="http://schemas.microsoft.com/office/powerpoint/2010/main" val="1740010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877AFC6-2CF2-A04D-A6A6-48F0697C6D7D}" type="slidenum">
              <a:rPr lang="en-US"/>
              <a:pPr>
                <a:defRPr/>
              </a:pPr>
              <a:t>‹#›</a:t>
            </a:fld>
            <a:endParaRPr lang="en-US"/>
          </a:p>
        </p:txBody>
      </p:sp>
    </p:spTree>
    <p:extLst>
      <p:ext uri="{BB962C8B-B14F-4D97-AF65-F5344CB8AC3E}">
        <p14:creationId xmlns:p14="http://schemas.microsoft.com/office/powerpoint/2010/main" val="4175471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4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18B028F1-7A6E-624B-835A-A7A9E28E04E2}" type="slidenum">
              <a:rPr lang="en-US"/>
              <a:pPr>
                <a:defRPr/>
              </a:pPr>
              <a:t>‹#›</a:t>
            </a:fld>
            <a:endParaRPr lang="en-US"/>
          </a:p>
        </p:txBody>
      </p:sp>
    </p:spTree>
    <p:extLst>
      <p:ext uri="{BB962C8B-B14F-4D97-AF65-F5344CB8AC3E}">
        <p14:creationId xmlns:p14="http://schemas.microsoft.com/office/powerpoint/2010/main" val="3152302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421B73-CE1A-3A4C-BFF5-0B8B4E4CB6A3}" type="slidenum">
              <a:rPr lang="en-US"/>
              <a:pPr>
                <a:defRPr/>
              </a:pPr>
              <a:t>‹#›</a:t>
            </a:fld>
            <a:endParaRPr lang="en-US"/>
          </a:p>
        </p:txBody>
      </p:sp>
    </p:spTree>
    <p:extLst>
      <p:ext uri="{BB962C8B-B14F-4D97-AF65-F5344CB8AC3E}">
        <p14:creationId xmlns:p14="http://schemas.microsoft.com/office/powerpoint/2010/main" val="1057947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C3E390-E86A-9F4D-994C-29BB43B789BA}" type="slidenum">
              <a:rPr lang="en-US"/>
              <a:pPr>
                <a:defRPr/>
              </a:pPr>
              <a:t>‹#›</a:t>
            </a:fld>
            <a:endParaRPr lang="en-US"/>
          </a:p>
        </p:txBody>
      </p:sp>
    </p:spTree>
    <p:extLst>
      <p:ext uri="{BB962C8B-B14F-4D97-AF65-F5344CB8AC3E}">
        <p14:creationId xmlns:p14="http://schemas.microsoft.com/office/powerpoint/2010/main" val="1328903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52453-C9C7-5746-A951-C2EC54CB1B52}" type="slidenum">
              <a:rPr lang="en-US"/>
              <a:pPr>
                <a:defRPr/>
              </a:pPr>
              <a:t>‹#›</a:t>
            </a:fld>
            <a:endParaRPr lang="en-US"/>
          </a:p>
        </p:txBody>
      </p:sp>
    </p:spTree>
    <p:extLst>
      <p:ext uri="{BB962C8B-B14F-4D97-AF65-F5344CB8AC3E}">
        <p14:creationId xmlns:p14="http://schemas.microsoft.com/office/powerpoint/2010/main" val="33740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pPr>
                <a:defRPr/>
              </a:pPr>
              <a:t>‹#›</a:t>
            </a:fld>
            <a:endParaRPr lang="en-US" sz="1400"/>
          </a:p>
        </p:txBody>
      </p:sp>
    </p:spTree>
    <p:extLst>
      <p:ext uri="{BB962C8B-B14F-4D97-AF65-F5344CB8AC3E}">
        <p14:creationId xmlns:p14="http://schemas.microsoft.com/office/powerpoint/2010/main" val="2792668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A4B747-F321-2240-8D3B-C63D1EE0451B}" type="slidenum">
              <a:rPr lang="en-US"/>
              <a:pPr>
                <a:defRPr/>
              </a:pPr>
              <a:t>‹#›</a:t>
            </a:fld>
            <a:endParaRPr lang="en-US"/>
          </a:p>
        </p:txBody>
      </p:sp>
    </p:spTree>
    <p:extLst>
      <p:ext uri="{BB962C8B-B14F-4D97-AF65-F5344CB8AC3E}">
        <p14:creationId xmlns:p14="http://schemas.microsoft.com/office/powerpoint/2010/main" val="597820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34558B-949B-614F-BE4A-448F99BFE522}" type="slidenum">
              <a:rPr lang="en-US"/>
              <a:pPr>
                <a:defRPr/>
              </a:pPr>
              <a:t>‹#›</a:t>
            </a:fld>
            <a:endParaRPr lang="en-US"/>
          </a:p>
        </p:txBody>
      </p:sp>
    </p:spTree>
    <p:extLst>
      <p:ext uri="{BB962C8B-B14F-4D97-AF65-F5344CB8AC3E}">
        <p14:creationId xmlns:p14="http://schemas.microsoft.com/office/powerpoint/2010/main" val="399773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D1CAD0-76BF-EC4A-91A9-83215E8CA15A}" type="slidenum">
              <a:rPr lang="en-US"/>
              <a:pPr>
                <a:defRPr/>
              </a:pPr>
              <a:t>‹#›</a:t>
            </a:fld>
            <a:endParaRPr lang="en-US"/>
          </a:p>
        </p:txBody>
      </p:sp>
    </p:spTree>
    <p:extLst>
      <p:ext uri="{BB962C8B-B14F-4D97-AF65-F5344CB8AC3E}">
        <p14:creationId xmlns:p14="http://schemas.microsoft.com/office/powerpoint/2010/main" val="2844738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44A64F-BE66-4B4E-BCE6-E1BC4D768FDD}" type="slidenum">
              <a:rPr lang="en-US"/>
              <a:pPr>
                <a:defRPr/>
              </a:pPr>
              <a:t>‹#›</a:t>
            </a:fld>
            <a:endParaRPr lang="en-US"/>
          </a:p>
        </p:txBody>
      </p:sp>
    </p:spTree>
    <p:extLst>
      <p:ext uri="{BB962C8B-B14F-4D97-AF65-F5344CB8AC3E}">
        <p14:creationId xmlns:p14="http://schemas.microsoft.com/office/powerpoint/2010/main" val="2172744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0E4DEB-AF43-1345-A315-8B42C5B25AC2}" type="slidenum">
              <a:rPr lang="en-US"/>
              <a:pPr>
                <a:defRPr/>
              </a:pPr>
              <a:t>‹#›</a:t>
            </a:fld>
            <a:endParaRPr lang="en-US"/>
          </a:p>
        </p:txBody>
      </p:sp>
    </p:spTree>
    <p:extLst>
      <p:ext uri="{BB962C8B-B14F-4D97-AF65-F5344CB8AC3E}">
        <p14:creationId xmlns:p14="http://schemas.microsoft.com/office/powerpoint/2010/main" val="1034813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03C055-1C5D-8A40-9D7C-0EB746641FE5}" type="slidenum">
              <a:rPr lang="en-US"/>
              <a:pPr>
                <a:defRPr/>
              </a:pPr>
              <a:t>‹#›</a:t>
            </a:fld>
            <a:endParaRPr lang="en-US"/>
          </a:p>
        </p:txBody>
      </p:sp>
    </p:spTree>
    <p:extLst>
      <p:ext uri="{BB962C8B-B14F-4D97-AF65-F5344CB8AC3E}">
        <p14:creationId xmlns:p14="http://schemas.microsoft.com/office/powerpoint/2010/main" val="4264165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2F898B-5810-154D-AEC0-469F3CE1F206}" type="slidenum">
              <a:rPr lang="en-US"/>
              <a:pPr>
                <a:defRPr/>
              </a:pPr>
              <a:t>‹#›</a:t>
            </a:fld>
            <a:endParaRPr lang="en-US"/>
          </a:p>
        </p:txBody>
      </p:sp>
    </p:spTree>
    <p:extLst>
      <p:ext uri="{BB962C8B-B14F-4D97-AF65-F5344CB8AC3E}">
        <p14:creationId xmlns:p14="http://schemas.microsoft.com/office/powerpoint/2010/main" val="2654560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334DE5-D228-604B-A028-0297F64D38A4}" type="slidenum">
              <a:rPr lang="en-US"/>
              <a:pPr>
                <a:defRPr/>
              </a:pPr>
              <a:t>‹#›</a:t>
            </a:fld>
            <a:endParaRPr lang="en-US"/>
          </a:p>
        </p:txBody>
      </p:sp>
    </p:spTree>
    <p:extLst>
      <p:ext uri="{BB962C8B-B14F-4D97-AF65-F5344CB8AC3E}">
        <p14:creationId xmlns:p14="http://schemas.microsoft.com/office/powerpoint/2010/main" val="1423172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9DA85B-F4D0-934F-83BE-D0A898C603B7}" type="slidenum">
              <a:rPr lang="en-US"/>
              <a:pPr>
                <a:defRPr/>
              </a:pPr>
              <a:t>‹#›</a:t>
            </a:fld>
            <a:endParaRPr lang="en-US"/>
          </a:p>
        </p:txBody>
      </p:sp>
    </p:spTree>
    <p:extLst>
      <p:ext uri="{BB962C8B-B14F-4D97-AF65-F5344CB8AC3E}">
        <p14:creationId xmlns:p14="http://schemas.microsoft.com/office/powerpoint/2010/main" val="3339162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B61A7-D4B0-3043-AD4E-009DEBB20AC1}" type="slidenum">
              <a:rPr lang="en-US"/>
              <a:pPr>
                <a:defRPr/>
              </a:pPr>
              <a:t>‹#›</a:t>
            </a:fld>
            <a:endParaRPr lang="en-US"/>
          </a:p>
        </p:txBody>
      </p:sp>
    </p:spTree>
    <p:extLst>
      <p:ext uri="{BB962C8B-B14F-4D97-AF65-F5344CB8AC3E}">
        <p14:creationId xmlns:p14="http://schemas.microsoft.com/office/powerpoint/2010/main" val="316977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pPr>
                <a:defRPr/>
              </a:pPr>
              <a:t>‹#›</a:t>
            </a:fld>
            <a:endParaRPr lang="en-US" sz="1400"/>
          </a:p>
        </p:txBody>
      </p:sp>
    </p:spTree>
    <p:extLst>
      <p:ext uri="{BB962C8B-B14F-4D97-AF65-F5344CB8AC3E}">
        <p14:creationId xmlns:p14="http://schemas.microsoft.com/office/powerpoint/2010/main" val="1785344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5AE5-9284-E445-B696-2698959C16BF}" type="slidenum">
              <a:rPr lang="en-US"/>
              <a:pPr>
                <a:defRPr/>
              </a:pPr>
              <a:t>‹#›</a:t>
            </a:fld>
            <a:endParaRPr lang="en-US"/>
          </a:p>
        </p:txBody>
      </p:sp>
    </p:spTree>
    <p:extLst>
      <p:ext uri="{BB962C8B-B14F-4D97-AF65-F5344CB8AC3E}">
        <p14:creationId xmlns:p14="http://schemas.microsoft.com/office/powerpoint/2010/main" val="2011572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7D3E41-9D8B-CD47-80BD-3E77729A5376}" type="slidenum">
              <a:rPr lang="en-US"/>
              <a:pPr>
                <a:defRPr/>
              </a:pPr>
              <a:t>‹#›</a:t>
            </a:fld>
            <a:endParaRPr lang="en-US"/>
          </a:p>
        </p:txBody>
      </p:sp>
    </p:spTree>
    <p:extLst>
      <p:ext uri="{BB962C8B-B14F-4D97-AF65-F5344CB8AC3E}">
        <p14:creationId xmlns:p14="http://schemas.microsoft.com/office/powerpoint/2010/main" val="12094310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B4C6C8-8022-B244-B5B8-4704037D262F}" type="slidenum">
              <a:rPr lang="en-US"/>
              <a:pPr>
                <a:defRPr/>
              </a:pPr>
              <a:t>‹#›</a:t>
            </a:fld>
            <a:endParaRPr lang="en-US"/>
          </a:p>
        </p:txBody>
      </p:sp>
    </p:spTree>
    <p:extLst>
      <p:ext uri="{BB962C8B-B14F-4D97-AF65-F5344CB8AC3E}">
        <p14:creationId xmlns:p14="http://schemas.microsoft.com/office/powerpoint/2010/main" val="1226489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41CE23-7F37-7E4F-AE07-9F2DA40249B5}" type="slidenum">
              <a:rPr lang="en-US"/>
              <a:pPr>
                <a:defRPr/>
              </a:pPr>
              <a:t>‹#›</a:t>
            </a:fld>
            <a:endParaRPr lang="en-US"/>
          </a:p>
        </p:txBody>
      </p:sp>
    </p:spTree>
    <p:extLst>
      <p:ext uri="{BB962C8B-B14F-4D97-AF65-F5344CB8AC3E}">
        <p14:creationId xmlns:p14="http://schemas.microsoft.com/office/powerpoint/2010/main" val="799592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6798D7-563A-9B4A-8CB5-33E303D7E276}" type="slidenum">
              <a:rPr lang="en-US"/>
              <a:pPr>
                <a:defRPr/>
              </a:pPr>
              <a:t>‹#›</a:t>
            </a:fld>
            <a:endParaRPr lang="en-US"/>
          </a:p>
        </p:txBody>
      </p:sp>
    </p:spTree>
    <p:extLst>
      <p:ext uri="{BB962C8B-B14F-4D97-AF65-F5344CB8AC3E}">
        <p14:creationId xmlns:p14="http://schemas.microsoft.com/office/powerpoint/2010/main" val="4032243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755FE3-8EDF-CC45-823C-489F29364014}" type="slidenum">
              <a:rPr lang="en-US"/>
              <a:pPr>
                <a:defRPr/>
              </a:pPr>
              <a:t>‹#›</a:t>
            </a:fld>
            <a:endParaRPr lang="en-US"/>
          </a:p>
        </p:txBody>
      </p:sp>
    </p:spTree>
    <p:extLst>
      <p:ext uri="{BB962C8B-B14F-4D97-AF65-F5344CB8AC3E}">
        <p14:creationId xmlns:p14="http://schemas.microsoft.com/office/powerpoint/2010/main" val="2535379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51F43-79FA-604C-9702-E8722C9A8F07}" type="slidenum">
              <a:rPr lang="en-US"/>
              <a:pPr>
                <a:defRPr/>
              </a:pPr>
              <a:t>‹#›</a:t>
            </a:fld>
            <a:endParaRPr lang="en-US"/>
          </a:p>
        </p:txBody>
      </p:sp>
    </p:spTree>
    <p:extLst>
      <p:ext uri="{BB962C8B-B14F-4D97-AF65-F5344CB8AC3E}">
        <p14:creationId xmlns:p14="http://schemas.microsoft.com/office/powerpoint/2010/main" val="1981888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A2235-4AAA-FE4C-BE81-C55C376431DC}" type="slidenum">
              <a:rPr lang="en-US"/>
              <a:pPr>
                <a:defRPr/>
              </a:pPr>
              <a:t>‹#›</a:t>
            </a:fld>
            <a:endParaRPr lang="en-US"/>
          </a:p>
        </p:txBody>
      </p:sp>
    </p:spTree>
    <p:extLst>
      <p:ext uri="{BB962C8B-B14F-4D97-AF65-F5344CB8AC3E}">
        <p14:creationId xmlns:p14="http://schemas.microsoft.com/office/powerpoint/2010/main" val="2495956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597290 h 3264"/>
                <a:gd name="T2" fmla="*/ 0 w 1699"/>
                <a:gd name="T3" fmla="*/ 198822 h 3264"/>
                <a:gd name="T4" fmla="*/ 0 w 1699"/>
                <a:gd name="T5" fmla="*/ 36547 h 3264"/>
                <a:gd name="T6" fmla="*/ 0 w 1699"/>
                <a:gd name="T7" fmla="*/ 36547 h 3264"/>
                <a:gd name="T8" fmla="*/ 0 w 1699"/>
                <a:gd name="T9" fmla="*/ 11600 h 3264"/>
                <a:gd name="T10" fmla="*/ 0 w 1699"/>
                <a:gd name="T11" fmla="*/ 28178 h 3264"/>
                <a:gd name="T12" fmla="*/ 0 w 1699"/>
                <a:gd name="T13" fmla="*/ 181404 h 3264"/>
                <a:gd name="T14" fmla="*/ 0 w 1699"/>
                <a:gd name="T15" fmla="*/ 461177 h 3264"/>
                <a:gd name="T16" fmla="*/ 0 w 1699"/>
                <a:gd name="T17" fmla="*/ 836643 h 3264"/>
                <a:gd name="T18" fmla="*/ 0 w 1699"/>
                <a:gd name="T19" fmla="*/ 1336765 h 3264"/>
                <a:gd name="T20" fmla="*/ 0 w 1699"/>
                <a:gd name="T21" fmla="*/ 1795970 h 3264"/>
                <a:gd name="T22" fmla="*/ 0 w 1699"/>
                <a:gd name="T23" fmla="*/ 2535372 h 3264"/>
                <a:gd name="T24" fmla="*/ 0 w 1699"/>
                <a:gd name="T25" fmla="*/ 3215012 h 3264"/>
                <a:gd name="T26" fmla="*/ 0 w 1699"/>
                <a:gd name="T27" fmla="*/ 3470925 h 3264"/>
                <a:gd name="T28" fmla="*/ 0 w 1699"/>
                <a:gd name="T29" fmla="*/ 3673659 h 3264"/>
                <a:gd name="T30" fmla="*/ 0 w 1699"/>
                <a:gd name="T31" fmla="*/ 3673659 h 3264"/>
                <a:gd name="T32" fmla="*/ 0 w 1699"/>
                <a:gd name="T33" fmla="*/ 3639961 h 3264"/>
                <a:gd name="T34" fmla="*/ 0 w 1699"/>
                <a:gd name="T35" fmla="*/ 3690722 h 3264"/>
                <a:gd name="T36" fmla="*/ 0 w 1699"/>
                <a:gd name="T37" fmla="*/ 3597802 h 3264"/>
                <a:gd name="T38" fmla="*/ 0 w 1699"/>
                <a:gd name="T39" fmla="*/ 3351113 h 3264"/>
                <a:gd name="T40" fmla="*/ 0 w 1699"/>
                <a:gd name="T41" fmla="*/ 3011709 h 3264"/>
                <a:gd name="T42" fmla="*/ 0 w 1699"/>
                <a:gd name="T43" fmla="*/ 2535372 h 3264"/>
                <a:gd name="T44" fmla="*/ 0 w 1699"/>
                <a:gd name="T45" fmla="*/ 2059852 h 3264"/>
                <a:gd name="T46" fmla="*/ 0 w 1699"/>
                <a:gd name="T47" fmla="*/ 1430402 h 3264"/>
                <a:gd name="T48" fmla="*/ 0 w 1699"/>
                <a:gd name="T49" fmla="*/ 1039214 h 3264"/>
                <a:gd name="T50" fmla="*/ 0 w 1699"/>
                <a:gd name="T51" fmla="*/ 597290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80 h 457"/>
                    <a:gd name="T4" fmla="*/ 187 w 2161"/>
                    <a:gd name="T5" fmla="*/ 347 h 457"/>
                    <a:gd name="T6" fmla="*/ 351 w 2161"/>
                    <a:gd name="T7" fmla="*/ 317 h 457"/>
                    <a:gd name="T8" fmla="*/ 561 w 2161"/>
                    <a:gd name="T9" fmla="*/ 295 h 457"/>
                    <a:gd name="T10" fmla="*/ 852 w 2161"/>
                    <a:gd name="T11" fmla="*/ 273 h 457"/>
                    <a:gd name="T12" fmla="*/ 1153 w 2161"/>
                    <a:gd name="T13" fmla="*/ 273 h 457"/>
                    <a:gd name="T14" fmla="*/ 1527 w 2161"/>
                    <a:gd name="T15" fmla="*/ 332 h 457"/>
                    <a:gd name="T16" fmla="*/ 1744 w 2161"/>
                    <a:gd name="T17" fmla="*/ 415 h 457"/>
                    <a:gd name="T18" fmla="*/ 1893 w 2161"/>
                    <a:gd name="T19" fmla="*/ 467 h 457"/>
                    <a:gd name="T20" fmla="*/ 2035 w 2161"/>
                    <a:gd name="T21" fmla="*/ 437 h 457"/>
                    <a:gd name="T22" fmla="*/ 2095 w 2161"/>
                    <a:gd name="T23" fmla="*/ 362 h 457"/>
                    <a:gd name="T24" fmla="*/ 2095 w 2161"/>
                    <a:gd name="T25" fmla="*/ 265 h 457"/>
                    <a:gd name="T26" fmla="*/ 1990 w 2161"/>
                    <a:gd name="T27" fmla="*/ 154 h 457"/>
                    <a:gd name="T28" fmla="*/ 1153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5 h 585"/>
                    <a:gd name="T2" fmla="*/ 274 w 2341"/>
                    <a:gd name="T3" fmla="*/ 529 h 585"/>
                    <a:gd name="T4" fmla="*/ 72 w 2341"/>
                    <a:gd name="T5" fmla="*/ 500 h 585"/>
                    <a:gd name="T6" fmla="*/ 5 w 2341"/>
                    <a:gd name="T7" fmla="*/ 387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3 w 2341"/>
                    <a:gd name="T19" fmla="*/ 7 h 585"/>
                    <a:gd name="T20" fmla="*/ 1764 w 2341"/>
                    <a:gd name="T21" fmla="*/ 7 h 585"/>
                    <a:gd name="T22" fmla="*/ 2190 w 2341"/>
                    <a:gd name="T23" fmla="*/ 52 h 585"/>
                    <a:gd name="T24" fmla="*/ 2273 w 2341"/>
                    <a:gd name="T25" fmla="*/ 111 h 585"/>
                    <a:gd name="T26" fmla="*/ 2318 w 2341"/>
                    <a:gd name="T27" fmla="*/ 246 h 585"/>
                    <a:gd name="T28" fmla="*/ 2325 w 2341"/>
                    <a:gd name="T29" fmla="*/ 387 h 585"/>
                    <a:gd name="T30" fmla="*/ 2310 w 2341"/>
                    <a:gd name="T31" fmla="*/ 470 h 585"/>
                    <a:gd name="T32" fmla="*/ 2325 w 2341"/>
                    <a:gd name="T33" fmla="*/ 552 h 585"/>
                    <a:gd name="T34" fmla="*/ 2295 w 2341"/>
                    <a:gd name="T35" fmla="*/ 597 h 585"/>
                    <a:gd name="T36" fmla="*/ 2220 w 2341"/>
                    <a:gd name="T37" fmla="*/ 567 h 585"/>
                    <a:gd name="T38" fmla="*/ 2048 w 2341"/>
                    <a:gd name="T39" fmla="*/ 500 h 585"/>
                    <a:gd name="T40" fmla="*/ 1764 w 2341"/>
                    <a:gd name="T41" fmla="*/ 462 h 585"/>
                    <a:gd name="T42" fmla="*/ 1599 w 2341"/>
                    <a:gd name="T43" fmla="*/ 462 h 585"/>
                    <a:gd name="T44" fmla="*/ 1315 w 2341"/>
                    <a:gd name="T45" fmla="*/ 432 h 585"/>
                    <a:gd name="T46" fmla="*/ 1181 w 2341"/>
                    <a:gd name="T47" fmla="*/ 425 h 585"/>
                    <a:gd name="T48" fmla="*/ 895 w 2341"/>
                    <a:gd name="T49" fmla="*/ 440 h 585"/>
                    <a:gd name="T50" fmla="*/ 671 w 2341"/>
                    <a:gd name="T51" fmla="*/ 425 h 585"/>
                    <a:gd name="T52" fmla="*/ 506 w 2341"/>
                    <a:gd name="T53" fmla="*/ 455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78 w 157"/>
                  <a:gd name="T1" fmla="*/ 8 h 337"/>
                  <a:gd name="T2" fmla="*/ 143 w 157"/>
                  <a:gd name="T3" fmla="*/ 209 h 337"/>
                  <a:gd name="T4" fmla="*/ 128 w 157"/>
                  <a:gd name="T5" fmla="*/ 351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80 h 396"/>
                  <a:gd name="T2" fmla="*/ 105 w 808"/>
                  <a:gd name="T3" fmla="*/ 380 h 396"/>
                  <a:gd name="T4" fmla="*/ 255 w 808"/>
                  <a:gd name="T5" fmla="*/ 320 h 396"/>
                  <a:gd name="T6" fmla="*/ 485 w 808"/>
                  <a:gd name="T7" fmla="*/ 112 h 396"/>
                  <a:gd name="T8" fmla="*/ 307 w 808"/>
                  <a:gd name="T9" fmla="*/ 67 h 396"/>
                  <a:gd name="T10" fmla="*/ 232 w 808"/>
                  <a:gd name="T11" fmla="*/ 22 h 396"/>
                  <a:gd name="T12" fmla="*/ 352 w 808"/>
                  <a:gd name="T13" fmla="*/ 22 h 396"/>
                  <a:gd name="T14" fmla="*/ 538 w 808"/>
                  <a:gd name="T15" fmla="*/ 74 h 396"/>
                  <a:gd name="T16" fmla="*/ 635 w 808"/>
                  <a:gd name="T17" fmla="*/ 0 h 396"/>
                  <a:gd name="T18" fmla="*/ 695 w 808"/>
                  <a:gd name="T19" fmla="*/ 0 h 396"/>
                  <a:gd name="T20" fmla="*/ 590 w 808"/>
                  <a:gd name="T21" fmla="*/ 82 h 396"/>
                  <a:gd name="T22" fmla="*/ 815 w 808"/>
                  <a:gd name="T23" fmla="*/ 134 h 396"/>
                  <a:gd name="T24" fmla="*/ 822 w 808"/>
                  <a:gd name="T25" fmla="*/ 223 h 396"/>
                  <a:gd name="T26" fmla="*/ 530 w 808"/>
                  <a:gd name="T27" fmla="*/ 134 h 396"/>
                  <a:gd name="T28" fmla="*/ 344 w 808"/>
                  <a:gd name="T29" fmla="*/ 305 h 396"/>
                  <a:gd name="T30" fmla="*/ 277 w 808"/>
                  <a:gd name="T31" fmla="*/ 358 h 396"/>
                  <a:gd name="T32" fmla="*/ 157 w 808"/>
                  <a:gd name="T33" fmla="*/ 410 h 396"/>
                  <a:gd name="T34" fmla="*/ 0 w 808"/>
                  <a:gd name="T35" fmla="*/ 380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19047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19047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72A19C5-DFBD-E643-A1AA-182F806277FE}" type="slidenum">
              <a:rPr lang="en-US"/>
              <a:pPr>
                <a:defRPr/>
              </a:pPr>
              <a:t>‹#›</a:t>
            </a:fld>
            <a:endParaRPr lang="en-US"/>
          </a:p>
        </p:txBody>
      </p:sp>
    </p:spTree>
    <p:extLst>
      <p:ext uri="{BB962C8B-B14F-4D97-AF65-F5344CB8AC3E}">
        <p14:creationId xmlns:p14="http://schemas.microsoft.com/office/powerpoint/2010/main" val="728428854"/>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42345F4-FBA4-E343-B1B7-B6F7FFF171F0}" type="slidenum">
              <a:rPr lang="en-US"/>
              <a:pPr>
                <a:defRPr/>
              </a:pPr>
              <a:t>‹#›</a:t>
            </a:fld>
            <a:endParaRPr lang="en-US"/>
          </a:p>
        </p:txBody>
      </p:sp>
    </p:spTree>
    <p:extLst>
      <p:ext uri="{BB962C8B-B14F-4D97-AF65-F5344CB8AC3E}">
        <p14:creationId xmlns:p14="http://schemas.microsoft.com/office/powerpoint/2010/main" val="257198479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pPr>
                <a:defRPr/>
              </a:pPr>
              <a:t>‹#›</a:t>
            </a:fld>
            <a:endParaRPr lang="en-US" sz="1400"/>
          </a:p>
        </p:txBody>
      </p:sp>
    </p:spTree>
    <p:extLst>
      <p:ext uri="{BB962C8B-B14F-4D97-AF65-F5344CB8AC3E}">
        <p14:creationId xmlns:p14="http://schemas.microsoft.com/office/powerpoint/2010/main" val="2557280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BA563BB-7B3F-C44A-9798-18912332A3B5}" type="slidenum">
              <a:rPr lang="en-US"/>
              <a:pPr>
                <a:defRPr/>
              </a:pPr>
              <a:t>‹#›</a:t>
            </a:fld>
            <a:endParaRPr lang="en-US"/>
          </a:p>
        </p:txBody>
      </p:sp>
    </p:spTree>
    <p:extLst>
      <p:ext uri="{BB962C8B-B14F-4D97-AF65-F5344CB8AC3E}">
        <p14:creationId xmlns:p14="http://schemas.microsoft.com/office/powerpoint/2010/main" val="1362068864"/>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0380CC3-882F-1F42-A167-61F8562BC8EA}" type="slidenum">
              <a:rPr lang="en-US"/>
              <a:pPr>
                <a:defRPr/>
              </a:pPr>
              <a:t>‹#›</a:t>
            </a:fld>
            <a:endParaRPr lang="en-US"/>
          </a:p>
        </p:txBody>
      </p:sp>
    </p:spTree>
    <p:extLst>
      <p:ext uri="{BB962C8B-B14F-4D97-AF65-F5344CB8AC3E}">
        <p14:creationId xmlns:p14="http://schemas.microsoft.com/office/powerpoint/2010/main" val="4066459867"/>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78F8F24-B30F-AC45-ADA9-C9055D797C8F}" type="slidenum">
              <a:rPr lang="en-US"/>
              <a:pPr>
                <a:defRPr/>
              </a:pPr>
              <a:t>‹#›</a:t>
            </a:fld>
            <a:endParaRPr lang="en-US"/>
          </a:p>
        </p:txBody>
      </p:sp>
    </p:spTree>
    <p:extLst>
      <p:ext uri="{BB962C8B-B14F-4D97-AF65-F5344CB8AC3E}">
        <p14:creationId xmlns:p14="http://schemas.microsoft.com/office/powerpoint/2010/main" val="614162967"/>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CD700CB-4644-0C4F-A27A-9A54C1D98965}" type="slidenum">
              <a:rPr lang="en-US"/>
              <a:pPr>
                <a:defRPr/>
              </a:pPr>
              <a:t>‹#›</a:t>
            </a:fld>
            <a:endParaRPr lang="en-US"/>
          </a:p>
        </p:txBody>
      </p:sp>
    </p:spTree>
    <p:extLst>
      <p:ext uri="{BB962C8B-B14F-4D97-AF65-F5344CB8AC3E}">
        <p14:creationId xmlns:p14="http://schemas.microsoft.com/office/powerpoint/2010/main" val="3287596613"/>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FE11D2AD-D1F8-7042-BA65-01C8C24EE461}" type="slidenum">
              <a:rPr lang="en-US"/>
              <a:pPr>
                <a:defRPr/>
              </a:pPr>
              <a:t>‹#›</a:t>
            </a:fld>
            <a:endParaRPr lang="en-US"/>
          </a:p>
        </p:txBody>
      </p:sp>
    </p:spTree>
    <p:extLst>
      <p:ext uri="{BB962C8B-B14F-4D97-AF65-F5344CB8AC3E}">
        <p14:creationId xmlns:p14="http://schemas.microsoft.com/office/powerpoint/2010/main" val="3913400671"/>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51A4CC5-5066-6C44-A766-4266D45F0C8B}" type="slidenum">
              <a:rPr lang="en-US"/>
              <a:pPr>
                <a:defRPr/>
              </a:pPr>
              <a:t>‹#›</a:t>
            </a:fld>
            <a:endParaRPr lang="en-US"/>
          </a:p>
        </p:txBody>
      </p:sp>
    </p:spTree>
    <p:extLst>
      <p:ext uri="{BB962C8B-B14F-4D97-AF65-F5344CB8AC3E}">
        <p14:creationId xmlns:p14="http://schemas.microsoft.com/office/powerpoint/2010/main" val="4054357524"/>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20A1825-BA92-4F44-939D-7F5AD6358E10}" type="slidenum">
              <a:rPr lang="en-US"/>
              <a:pPr>
                <a:defRPr/>
              </a:pPr>
              <a:t>‹#›</a:t>
            </a:fld>
            <a:endParaRPr lang="en-US"/>
          </a:p>
        </p:txBody>
      </p:sp>
    </p:spTree>
    <p:extLst>
      <p:ext uri="{BB962C8B-B14F-4D97-AF65-F5344CB8AC3E}">
        <p14:creationId xmlns:p14="http://schemas.microsoft.com/office/powerpoint/2010/main" val="3243370572"/>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FD900EF-E0EE-284B-81B4-9988D8150FE7}" type="slidenum">
              <a:rPr lang="en-US"/>
              <a:pPr>
                <a:defRPr/>
              </a:pPr>
              <a:t>‹#›</a:t>
            </a:fld>
            <a:endParaRPr lang="en-US"/>
          </a:p>
        </p:txBody>
      </p:sp>
    </p:spTree>
    <p:extLst>
      <p:ext uri="{BB962C8B-B14F-4D97-AF65-F5344CB8AC3E}">
        <p14:creationId xmlns:p14="http://schemas.microsoft.com/office/powerpoint/2010/main" val="182167897"/>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A45FD6-B3EC-544A-9FE6-61885D03C3E8}" type="slidenum">
              <a:rPr lang="en-US"/>
              <a:pPr>
                <a:defRPr/>
              </a:pPr>
              <a:t>‹#›</a:t>
            </a:fld>
            <a:endParaRPr lang="en-US"/>
          </a:p>
        </p:txBody>
      </p:sp>
    </p:spTree>
    <p:extLst>
      <p:ext uri="{BB962C8B-B14F-4D97-AF65-F5344CB8AC3E}">
        <p14:creationId xmlns:p14="http://schemas.microsoft.com/office/powerpoint/2010/main" val="541560753"/>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160773" name="Rectangle 5"/>
          <p:cNvSpPr>
            <a:spLocks noGrp="1" noChangeArrowheads="1"/>
          </p:cNvSpPr>
          <p:nvPr>
            <p:ph type="subTitle" idx="1"/>
          </p:nvPr>
        </p:nvSpPr>
        <p:spPr>
          <a:xfrm>
            <a:off x="1371600" y="3886200"/>
            <a:ext cx="6400800" cy="1752600"/>
          </a:xfrm>
        </p:spPr>
        <p:txBody>
          <a:bodyPr/>
          <a:lstStyle>
            <a:lvl1pPr marL="0" indent="0" algn="ctr">
              <a:buFont typeface="Arial" pitchFamily="26" charset="0"/>
              <a:buNone/>
              <a:defRPr/>
            </a:lvl1pPr>
          </a:lstStyle>
          <a:p>
            <a:r>
              <a:rPr lang="en-US"/>
              <a:t>Click to edit Master subtitle style</a:t>
            </a:r>
          </a:p>
        </p:txBody>
      </p:sp>
      <p:sp>
        <p:nvSpPr>
          <p:cNvPr id="160780"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8D18C0F2-9653-2A4A-9F04-DFE29B652D03}" type="slidenum">
              <a:rPr lang="en-US"/>
              <a:pPr>
                <a:defRPr/>
              </a:pPr>
              <a:t>‹#›</a:t>
            </a:fld>
            <a:endParaRPr lang="en-US"/>
          </a:p>
        </p:txBody>
      </p:sp>
    </p:spTree>
    <p:extLst>
      <p:ext uri="{BB962C8B-B14F-4D97-AF65-F5344CB8AC3E}">
        <p14:creationId xmlns:p14="http://schemas.microsoft.com/office/powerpoint/2010/main" val="1314594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pPr>
                <a:defRPr/>
              </a:pPr>
              <a:t>‹#›</a:t>
            </a:fld>
            <a:endParaRPr lang="en-US" sz="1400"/>
          </a:p>
        </p:txBody>
      </p:sp>
    </p:spTree>
    <p:extLst>
      <p:ext uri="{BB962C8B-B14F-4D97-AF65-F5344CB8AC3E}">
        <p14:creationId xmlns:p14="http://schemas.microsoft.com/office/powerpoint/2010/main" val="520489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86E8CAB4-DDA4-2640-8B02-31EFBE38F93A}" type="slidenum">
              <a:rPr lang="en-US"/>
              <a:pPr>
                <a:defRPr/>
              </a:pPr>
              <a:t>‹#›</a:t>
            </a:fld>
            <a:endParaRPr lang="en-US"/>
          </a:p>
        </p:txBody>
      </p:sp>
    </p:spTree>
    <p:extLst>
      <p:ext uri="{BB962C8B-B14F-4D97-AF65-F5344CB8AC3E}">
        <p14:creationId xmlns:p14="http://schemas.microsoft.com/office/powerpoint/2010/main" val="12657714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F9006C9-813C-4D4A-A4C3-CD947E23FC48}" type="slidenum">
              <a:rPr lang="en-US"/>
              <a:pPr>
                <a:defRPr/>
              </a:pPr>
              <a:t>‹#›</a:t>
            </a:fld>
            <a:endParaRPr lang="en-US"/>
          </a:p>
        </p:txBody>
      </p:sp>
    </p:spTree>
    <p:extLst>
      <p:ext uri="{BB962C8B-B14F-4D97-AF65-F5344CB8AC3E}">
        <p14:creationId xmlns:p14="http://schemas.microsoft.com/office/powerpoint/2010/main" val="11080799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EC83C0D-283A-E54D-A218-0E92DCC302CC}" type="slidenum">
              <a:rPr lang="en-US"/>
              <a:pPr>
                <a:defRPr/>
              </a:pPr>
              <a:t>‹#›</a:t>
            </a:fld>
            <a:endParaRPr lang="en-US"/>
          </a:p>
        </p:txBody>
      </p:sp>
    </p:spTree>
    <p:extLst>
      <p:ext uri="{BB962C8B-B14F-4D97-AF65-F5344CB8AC3E}">
        <p14:creationId xmlns:p14="http://schemas.microsoft.com/office/powerpoint/2010/main" val="1286060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6664F74-C89F-D44A-97C6-966BAD47C311}" type="slidenum">
              <a:rPr lang="en-US"/>
              <a:pPr>
                <a:defRPr/>
              </a:pPr>
              <a:t>‹#›</a:t>
            </a:fld>
            <a:endParaRPr lang="en-US"/>
          </a:p>
        </p:txBody>
      </p:sp>
    </p:spTree>
    <p:extLst>
      <p:ext uri="{BB962C8B-B14F-4D97-AF65-F5344CB8AC3E}">
        <p14:creationId xmlns:p14="http://schemas.microsoft.com/office/powerpoint/2010/main" val="4161001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6BB971A9-D68E-0D47-96A2-695D7651BD11}" type="slidenum">
              <a:rPr lang="en-US"/>
              <a:pPr>
                <a:defRPr/>
              </a:pPr>
              <a:t>‹#›</a:t>
            </a:fld>
            <a:endParaRPr lang="en-US"/>
          </a:p>
        </p:txBody>
      </p:sp>
    </p:spTree>
    <p:extLst>
      <p:ext uri="{BB962C8B-B14F-4D97-AF65-F5344CB8AC3E}">
        <p14:creationId xmlns:p14="http://schemas.microsoft.com/office/powerpoint/2010/main" val="23205722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ACF3BFE-1308-8E41-A9CD-36D6C784CD1F}" type="slidenum">
              <a:rPr lang="en-US"/>
              <a:pPr>
                <a:defRPr/>
              </a:pPr>
              <a:t>‹#›</a:t>
            </a:fld>
            <a:endParaRPr lang="en-US"/>
          </a:p>
        </p:txBody>
      </p:sp>
    </p:spTree>
    <p:extLst>
      <p:ext uri="{BB962C8B-B14F-4D97-AF65-F5344CB8AC3E}">
        <p14:creationId xmlns:p14="http://schemas.microsoft.com/office/powerpoint/2010/main" val="22626056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51DD76E-0978-024D-A01F-4BD3B3A4CCE6}" type="slidenum">
              <a:rPr lang="en-US"/>
              <a:pPr>
                <a:defRPr/>
              </a:pPr>
              <a:t>‹#›</a:t>
            </a:fld>
            <a:endParaRPr lang="en-US"/>
          </a:p>
        </p:txBody>
      </p:sp>
    </p:spTree>
    <p:extLst>
      <p:ext uri="{BB962C8B-B14F-4D97-AF65-F5344CB8AC3E}">
        <p14:creationId xmlns:p14="http://schemas.microsoft.com/office/powerpoint/2010/main" val="33926382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2385987-1FC2-F040-8E2B-2E12B45614ED}" type="slidenum">
              <a:rPr lang="en-US"/>
              <a:pPr>
                <a:defRPr/>
              </a:pPr>
              <a:t>‹#›</a:t>
            </a:fld>
            <a:endParaRPr lang="en-US"/>
          </a:p>
        </p:txBody>
      </p:sp>
    </p:spTree>
    <p:extLst>
      <p:ext uri="{BB962C8B-B14F-4D97-AF65-F5344CB8AC3E}">
        <p14:creationId xmlns:p14="http://schemas.microsoft.com/office/powerpoint/2010/main" val="27519198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7A97BA1-7BF1-2843-9537-6B5A828EE099}" type="slidenum">
              <a:rPr lang="en-US"/>
              <a:pPr>
                <a:defRPr/>
              </a:pPr>
              <a:t>‹#›</a:t>
            </a:fld>
            <a:endParaRPr lang="en-US"/>
          </a:p>
        </p:txBody>
      </p:sp>
    </p:spTree>
    <p:extLst>
      <p:ext uri="{BB962C8B-B14F-4D97-AF65-F5344CB8AC3E}">
        <p14:creationId xmlns:p14="http://schemas.microsoft.com/office/powerpoint/2010/main" val="3279045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E4F6D35-1516-A041-B732-F1ABDF95BEB7}" type="slidenum">
              <a:rPr lang="en-US"/>
              <a:pPr>
                <a:defRPr/>
              </a:pPr>
              <a:t>‹#›</a:t>
            </a:fld>
            <a:endParaRPr lang="en-US"/>
          </a:p>
        </p:txBody>
      </p:sp>
    </p:spTree>
    <p:extLst>
      <p:ext uri="{BB962C8B-B14F-4D97-AF65-F5344CB8AC3E}">
        <p14:creationId xmlns:p14="http://schemas.microsoft.com/office/powerpoint/2010/main" val="354878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theme" Target="../theme/theme10.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7.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8.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4" Type="http://schemas.openxmlformats.org/officeDocument/2006/relationships/image" Target="../media/image19.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theme" Target="../theme/theme1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6" Type="http://schemas.openxmlformats.org/officeDocument/2006/relationships/theme" Target="../theme/theme1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theme" Target="../theme/theme17.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20.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1.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30.xml"/><Relationship Id="rId1" Type="http://schemas.openxmlformats.org/officeDocument/2006/relationships/slideLayout" Target="../slideLayouts/slideLayout3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1.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76.xml"/><Relationship Id="rId1" Type="http://schemas.openxmlformats.org/officeDocument/2006/relationships/slideLayout" Target="../slideLayouts/slideLayout37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7.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8.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39.xml"/><Relationship Id="rId1" Type="http://schemas.openxmlformats.org/officeDocument/2006/relationships/slideLayout" Target="../slideLayouts/slideLayout3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10.png"/><Relationship Id="rId2" Type="http://schemas.openxmlformats.org/officeDocument/2006/relationships/slideLayout" Target="../slideLayouts/slideLayout57.xml"/><Relationship Id="rId16"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8.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15.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4.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6.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8344"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 id="2147488265" r:id="rId12"/>
    <p:sldLayoutId id="2147488266" r:id="rId13"/>
    <p:sldLayoutId id="2147488267" r:id="rId14"/>
    <p:sldLayoutId id="214748826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434975" y="609600"/>
            <a:ext cx="8458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8787" name="Rectangle 3"/>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28E43074-1FCE-8A44-B44C-1C400B42D3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69" r:id="rId1"/>
    <p:sldLayoutId id="2147488270" r:id="rId2"/>
    <p:sldLayoutId id="2147488271" r:id="rId3"/>
    <p:sldLayoutId id="2147488272" r:id="rId4"/>
    <p:sldLayoutId id="2147488273" r:id="rId5"/>
    <p:sldLayoutId id="2147488274" r:id="rId6"/>
    <p:sldLayoutId id="2147488275" r:id="rId7"/>
    <p:sldLayoutId id="2147488276" r:id="rId8"/>
    <p:sldLayoutId id="2147488277" r:id="rId9"/>
    <p:sldLayoutId id="2147488278" r:id="rId10"/>
    <p:sldLayoutId id="2147488279" r:id="rId11"/>
  </p:sldLayoutIdLst>
  <p:hf sldNum="0"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2pPr>
      <a:lvl3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3pPr>
      <a:lvl4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4pPr>
      <a:lvl5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5pPr>
      <a:lvl6pPr marL="4572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6pPr>
      <a:lvl7pPr marL="9144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7pPr>
      <a:lvl8pPr marL="13716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8pPr>
      <a:lvl9pPr marL="18288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effectLst>
            <a:outerShdw blurRad="38100" dist="38100" dir="2700000" algn="tl">
              <a:srgbClr val="000000">
                <a:alpha val="43137"/>
              </a:srgbClr>
            </a:outerShdw>
          </a:effectLst>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effectLst>
            <a:outerShdw blurRad="38100" dist="38100" dir="2700000" algn="tl">
              <a:srgbClr val="000000">
                <a:alpha val="43137"/>
              </a:srgbClr>
            </a:outerShdw>
          </a:effectLst>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effectLst>
            <a:outerShdw blurRad="38100" dist="38100" dir="2700000" algn="tl">
              <a:srgbClr val="000000">
                <a:alpha val="43137"/>
              </a:srgbClr>
            </a:outerShdw>
          </a:effectLst>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effectLst>
            <a:outerShdw blurRad="38100" dist="38100" dir="2700000" algn="tl">
              <a:srgbClr val="000000">
                <a:alpha val="43137"/>
              </a:srgbClr>
            </a:outerShdw>
          </a:effectLst>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effectLst>
            <a:outerShdw blurRad="38100" dist="38100" dir="2700000" algn="tl">
              <a:srgbClr val="000000">
                <a:alpha val="43137"/>
              </a:srgbClr>
            </a:outerShdw>
          </a:effectLst>
          <a:latin typeface="Arial"/>
          <a:ea typeface="+mn-ea"/>
          <a:cs typeface="Arial"/>
        </a:defRPr>
      </a:lvl5pPr>
      <a:lvl6pPr marL="25146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80" r:id="rId1"/>
    <p:sldLayoutId id="2147488281" r:id="rId2"/>
    <p:sldLayoutId id="2147488282" r:id="rId3"/>
    <p:sldLayoutId id="2147488283" r:id="rId4"/>
    <p:sldLayoutId id="2147488284" r:id="rId5"/>
    <p:sldLayoutId id="2147488285" r:id="rId6"/>
    <p:sldLayoutId id="2147488286" r:id="rId7"/>
    <p:sldLayoutId id="2147488287" r:id="rId8"/>
    <p:sldLayoutId id="2147488288" r:id="rId9"/>
    <p:sldLayoutId id="2147488289" r:id="rId10"/>
    <p:sldLayoutId id="2147488290"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80975" y="609600"/>
            <a:ext cx="8928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52579" name="Rectangle 3"/>
          <p:cNvSpPr>
            <a:spLocks noGrp="1" noChangeArrowheads="1"/>
          </p:cNvSpPr>
          <p:nvPr>
            <p:ph type="body" idx="1"/>
          </p:nvPr>
        </p:nvSpPr>
        <p:spPr bwMode="auto">
          <a:xfrm>
            <a:off x="180975" y="1981200"/>
            <a:ext cx="8928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31BB413-0081-2D4B-9865-B70F9AB76F4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8291" r:id="rId1"/>
    <p:sldLayoutId id="2147488544" r:id="rId2"/>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154628" name="Group 4"/>
          <p:cNvGrpSpPr>
            <a:grpSpLocks/>
          </p:cNvGrpSpPr>
          <p:nvPr/>
        </p:nvGrpSpPr>
        <p:grpSpPr bwMode="auto">
          <a:xfrm>
            <a:off x="0" y="0"/>
            <a:ext cx="1085850" cy="6845300"/>
            <a:chOff x="0" y="0"/>
            <a:chExt cx="684" cy="4312"/>
          </a:xfrm>
        </p:grpSpPr>
        <p:sp>
          <p:nvSpPr>
            <p:cNvPr id="154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154630" name="Group 6"/>
            <p:cNvGrpSpPr>
              <a:grpSpLocks/>
            </p:cNvGrpSpPr>
            <p:nvPr/>
          </p:nvGrpSpPr>
          <p:grpSpPr bwMode="auto">
            <a:xfrm>
              <a:off x="48" y="102"/>
              <a:ext cx="96" cy="4122"/>
              <a:chOff x="48" y="102"/>
              <a:chExt cx="96" cy="4122"/>
            </a:xfrm>
          </p:grpSpPr>
          <p:sp>
            <p:nvSpPr>
              <p:cNvPr id="154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cSld>
  <p:clrMap bg1="dk2" tx1="lt1" bg2="dk1" tx2="lt2" accent1="accent1" accent2="accent2" accent3="accent3" accent4="accent4" accent5="accent5" accent6="accent6" hlink="hlink" folHlink="folHlink"/>
  <p:sldLayoutIdLst>
    <p:sldLayoutId id="2147488292" r:id="rId1"/>
    <p:sldLayoutId id="2147488293" r:id="rId2"/>
    <p:sldLayoutId id="2147488294" r:id="rId3"/>
    <p:sldLayoutId id="2147488295" r:id="rId4"/>
    <p:sldLayoutId id="2147488296" r:id="rId5"/>
    <p:sldLayoutId id="2147488297" r:id="rId6"/>
    <p:sldLayoutId id="2147488298" r:id="rId7"/>
    <p:sldLayoutId id="2147488299" r:id="rId8"/>
    <p:sldLayoutId id="2147488300" r:id="rId9"/>
    <p:sldLayoutId id="2147488301" r:id="rId10"/>
    <p:sldLayoutId id="2147488302"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2D59237-1D11-6841-A4F7-5BC066C00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14" r:id="rId1"/>
    <p:sldLayoutId id="2147488315" r:id="rId2"/>
    <p:sldLayoutId id="2147488316" r:id="rId3"/>
    <p:sldLayoutId id="2147488317" r:id="rId4"/>
    <p:sldLayoutId id="2147488318" r:id="rId5"/>
    <p:sldLayoutId id="2147488319" r:id="rId6"/>
    <p:sldLayoutId id="2147488320" r:id="rId7"/>
    <p:sldLayoutId id="2147488321" r:id="rId8"/>
    <p:sldLayoutId id="2147488322" r:id="rId9"/>
    <p:sldLayoutId id="2147488323" r:id="rId10"/>
    <p:sldLayoutId id="2147488324" r:id="rId11"/>
    <p:sldLayoutId id="2147488325" r:id="rId12"/>
    <p:sldLayoutId id="2147488326" r:id="rId13"/>
    <p:sldLayoutId id="2147488327" r:id="rId14"/>
    <p:sldLayoutId id="214748832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5E33E51-04C2-BB4A-A1F1-B0BFF9AB85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 id="2147488341" r:id="rId13"/>
    <p:sldLayoutId id="2147488342" r:id="rId14"/>
    <p:sldLayoutId id="2147488343"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C187A0D-E349-2E4D-A666-B57BB3F956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299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1299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E45FBF2F-15F1-3343-9008-F2E7BDD16D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72" r:id="rId1"/>
    <p:sldLayoutId id="2147488373" r:id="rId2"/>
    <p:sldLayoutId id="2147488374" r:id="rId3"/>
    <p:sldLayoutId id="2147488375" r:id="rId4"/>
    <p:sldLayoutId id="2147488376" r:id="rId5"/>
    <p:sldLayoutId id="2147488377" r:id="rId6"/>
    <p:sldLayoutId id="2147488378" r:id="rId7"/>
    <p:sldLayoutId id="2147488379" r:id="rId8"/>
    <p:sldLayoutId id="2147488380" r:id="rId9"/>
    <p:sldLayoutId id="2147488381" r:id="rId10"/>
    <p:sldLayoutId id="2147488382"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DDB2B844-264E-4742-AD31-56CEE2CFB2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83" r:id="rId1"/>
    <p:sldLayoutId id="2147488384" r:id="rId2"/>
    <p:sldLayoutId id="2147488385" r:id="rId3"/>
    <p:sldLayoutId id="2147488386" r:id="rId4"/>
    <p:sldLayoutId id="2147488387" r:id="rId5"/>
    <p:sldLayoutId id="2147488388" r:id="rId6"/>
    <p:sldLayoutId id="2147488389" r:id="rId7"/>
    <p:sldLayoutId id="2147488390" r:id="rId8"/>
    <p:sldLayoutId id="2147488391" r:id="rId9"/>
    <p:sldLayoutId id="2147488392" r:id="rId10"/>
    <p:sldLayoutId id="2147488393"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7242175" cy="1981200"/>
            <a:chOff x="0" y="0"/>
            <a:chExt cx="4562" cy="1248"/>
          </a:xfrm>
        </p:grpSpPr>
        <p:sp>
          <p:nvSpPr>
            <p:cNvPr id="286723"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332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86725"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26"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27"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286728"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286729"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603286B9-BA16-D44B-A175-1400DDE509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45" r:id="rId1"/>
    <p:sldLayoutId id="2147488182" r:id="rId2"/>
    <p:sldLayoutId id="2147488183" r:id="rId3"/>
    <p:sldLayoutId id="2147488184" r:id="rId4"/>
    <p:sldLayoutId id="2147488185" r:id="rId5"/>
    <p:sldLayoutId id="2147488186" r:id="rId6"/>
    <p:sldLayoutId id="2147488187" r:id="rId7"/>
    <p:sldLayoutId id="2147488188" r:id="rId8"/>
    <p:sldLayoutId id="2147488189" r:id="rId9"/>
    <p:sldLayoutId id="2147488190" r:id="rId10"/>
    <p:sldLayoutId id="21474881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6"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6"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6" charset="-128"/>
        </a:defRPr>
      </a:lvl5pPr>
      <a:lvl6pPr marL="25146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4212FB-3906-B544-BD69-39E7388E793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760081486"/>
      </p:ext>
    </p:extLst>
  </p:cSld>
  <p:clrMap bg1="lt1" tx1="dk1" bg2="lt2" tx2="dk2" accent1="accent1" accent2="accent2" accent3="accent3" accent4="accent4" accent5="accent5" accent6="accent6" hlink="hlink" folHlink="folHlink"/>
  <p:sldLayoutIdLst>
    <p:sldLayoutId id="2147488419" r:id="rId1"/>
    <p:sldLayoutId id="2147488420" r:id="rId2"/>
    <p:sldLayoutId id="2147488421" r:id="rId3"/>
    <p:sldLayoutId id="2147488422" r:id="rId4"/>
    <p:sldLayoutId id="2147488423" r:id="rId5"/>
    <p:sldLayoutId id="2147488424" r:id="rId6"/>
    <p:sldLayoutId id="2147488425" r:id="rId7"/>
    <p:sldLayoutId id="2147488426" r:id="rId8"/>
    <p:sldLayoutId id="2147488427" r:id="rId9"/>
    <p:sldLayoutId id="2147488428" r:id="rId10"/>
    <p:sldLayoutId id="214748842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cs typeface="Arial"/>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cs typeface="Arial"/>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6856A60-F8A0-E942-A849-6B7B7AB465C5}" type="slidenum">
              <a:rPr lang="en-US">
                <a:solidFill>
                  <a:srgbClr val="000000"/>
                </a:solidFill>
                <a:latin typeface="Arial" charset="0"/>
                <a:cs typeface="Arial"/>
              </a:rPr>
              <a:pPr>
                <a:defRPr/>
              </a:pPr>
              <a:t>‹#›</a:t>
            </a:fld>
            <a:endParaRPr lang="en-US">
              <a:solidFill>
                <a:srgbClr val="000000"/>
              </a:solidFill>
              <a:latin typeface="Arial" charset="0"/>
              <a:cs typeface="Arial"/>
            </a:endParaRPr>
          </a:p>
        </p:txBody>
      </p:sp>
    </p:spTree>
    <p:extLst>
      <p:ext uri="{BB962C8B-B14F-4D97-AF65-F5344CB8AC3E}">
        <p14:creationId xmlns:p14="http://schemas.microsoft.com/office/powerpoint/2010/main" val="2647718680"/>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602001060"/>
      </p:ext>
    </p:extLst>
  </p:cSld>
  <p:clrMap bg1="dk2" tx1="lt1" bg2="dk1" tx2="lt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95408302"/>
      </p:ext>
    </p:extLst>
  </p:cSld>
  <p:clrMap bg1="lt1" tx1="dk1" bg2="lt2" tx2="dk2" accent1="accent1" accent2="accent2" accent3="accent3" accent4="accent4" accent5="accent5" accent6="accent6" hlink="hlink" folHlink="folHlink"/>
  <p:sldLayoutIdLst>
    <p:sldLayoutId id="2147488455" r:id="rId1"/>
    <p:sldLayoutId id="2147488456" r:id="rId2"/>
    <p:sldLayoutId id="2147488457" r:id="rId3"/>
    <p:sldLayoutId id="2147488458" r:id="rId4"/>
    <p:sldLayoutId id="2147488459" r:id="rId5"/>
    <p:sldLayoutId id="2147488460" r:id="rId6"/>
    <p:sldLayoutId id="2147488461" r:id="rId7"/>
    <p:sldLayoutId id="2147488462" r:id="rId8"/>
    <p:sldLayoutId id="2147488463" r:id="rId9"/>
    <p:sldLayoutId id="2147488464" r:id="rId10"/>
    <p:sldLayoutId id="21474884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35017066"/>
      </p:ext>
    </p:extLst>
  </p:cSld>
  <p:clrMap bg1="lt1" tx1="dk1" bg2="lt2" tx2="dk2" accent1="accent1" accent2="accent2" accent3="accent3" accent4="accent4" accent5="accent5" accent6="accent6" hlink="hlink" folHlink="folHlink"/>
  <p:sldLayoutIdLst>
    <p:sldLayoutId id="2147488467" r:id="rId1"/>
    <p:sldLayoutId id="2147488468" r:id="rId2"/>
    <p:sldLayoutId id="2147488469" r:id="rId3"/>
    <p:sldLayoutId id="2147488470" r:id="rId4"/>
    <p:sldLayoutId id="2147488471" r:id="rId5"/>
    <p:sldLayoutId id="2147488472" r:id="rId6"/>
    <p:sldLayoutId id="2147488473" r:id="rId7"/>
    <p:sldLayoutId id="2147488474" r:id="rId8"/>
    <p:sldLayoutId id="2147488475" r:id="rId9"/>
    <p:sldLayoutId id="2147488476" r:id="rId10"/>
    <p:sldLayoutId id="21474884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06649973"/>
      </p:ext>
    </p:extLst>
  </p:cSld>
  <p:clrMap bg1="lt1" tx1="dk1" bg2="lt2" tx2="dk2" accent1="accent1" accent2="accent2" accent3="accent3" accent4="accent4" accent5="accent5" accent6="accent6" hlink="hlink" folHlink="folHlink"/>
  <p:sldLayoutIdLst>
    <p:sldLayoutId id="2147488479" r:id="rId1"/>
    <p:sldLayoutId id="2147488480" r:id="rId2"/>
    <p:sldLayoutId id="2147488481" r:id="rId3"/>
    <p:sldLayoutId id="2147488482" r:id="rId4"/>
    <p:sldLayoutId id="2147488483" r:id="rId5"/>
    <p:sldLayoutId id="2147488484" r:id="rId6"/>
    <p:sldLayoutId id="2147488485" r:id="rId7"/>
    <p:sldLayoutId id="2147488486" r:id="rId8"/>
    <p:sldLayoutId id="2147488487" r:id="rId9"/>
    <p:sldLayoutId id="2147488488" r:id="rId10"/>
    <p:sldLayoutId id="21474884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7079688"/>
      </p:ext>
    </p:extLst>
  </p:cSld>
  <p:clrMap bg1="lt1" tx1="dk1" bg2="lt2" tx2="dk2" accent1="accent1" accent2="accent2" accent3="accent3" accent4="accent4" accent5="accent5" accent6="accent6" hlink="hlink" folHlink="folHlink"/>
  <p:sldLayoutIdLst>
    <p:sldLayoutId id="2147488491" r:id="rId1"/>
    <p:sldLayoutId id="2147488492" r:id="rId2"/>
    <p:sldLayoutId id="2147488493" r:id="rId3"/>
    <p:sldLayoutId id="2147488494" r:id="rId4"/>
    <p:sldLayoutId id="2147488495" r:id="rId5"/>
    <p:sldLayoutId id="2147488496" r:id="rId6"/>
    <p:sldLayoutId id="2147488497" r:id="rId7"/>
    <p:sldLayoutId id="2147488498" r:id="rId8"/>
    <p:sldLayoutId id="2147488499" r:id="rId9"/>
    <p:sldLayoutId id="2147488500" r:id="rId10"/>
    <p:sldLayoutId id="2147488501" r:id="rId11"/>
    <p:sldLayoutId id="2147488502" r:id="rId12"/>
    <p:sldLayoutId id="21474885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74901"/>
      </p:ext>
    </p:extLst>
  </p:cSld>
  <p:clrMap bg1="lt1" tx1="dk1" bg2="lt2" tx2="dk2" accent1="accent1" accent2="accent2" accent3="accent3" accent4="accent4" accent5="accent5" accent6="accent6" hlink="hlink" folHlink="folHlink"/>
  <p:sldLayoutIdLst>
    <p:sldLayoutId id="2147488505" r:id="rId1"/>
    <p:sldLayoutId id="2147488506" r:id="rId2"/>
    <p:sldLayoutId id="2147488507" r:id="rId3"/>
    <p:sldLayoutId id="2147488508" r:id="rId4"/>
    <p:sldLayoutId id="2147488509" r:id="rId5"/>
    <p:sldLayoutId id="2147488510" r:id="rId6"/>
    <p:sldLayoutId id="2147488511" r:id="rId7"/>
    <p:sldLayoutId id="2147488512" r:id="rId8"/>
    <p:sldLayoutId id="2147488513" r:id="rId9"/>
    <p:sldLayoutId id="2147488514" r:id="rId10"/>
    <p:sldLayoutId id="2147488515"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2/17/26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899895475"/>
      </p:ext>
    </p:extLst>
  </p:cSld>
  <p:clrMap bg1="lt1" tx1="dk1" bg2="lt2" tx2="dk2" accent1="accent1" accent2="accent2" accent3="accent3" accent4="accent4" accent5="accent5" accent6="accent6" hlink="hlink" folHlink="folHlink"/>
  <p:sldLayoutIdLst>
    <p:sldLayoutId id="2147488517" r:id="rId1"/>
    <p:sldLayoutId id="2147488518" r:id="rId2"/>
    <p:sldLayoutId id="2147488519" r:id="rId3"/>
    <p:sldLayoutId id="2147488520" r:id="rId4"/>
    <p:sldLayoutId id="2147488521" r:id="rId5"/>
    <p:sldLayoutId id="2147488522" r:id="rId6"/>
    <p:sldLayoutId id="2147488523" r:id="rId7"/>
    <p:sldLayoutId id="2147488524" r:id="rId8"/>
    <p:sldLayoutId id="2147488525" r:id="rId9"/>
    <p:sldLayoutId id="2147488526" r:id="rId10"/>
    <p:sldLayoutId id="214748852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338173"/>
      </p:ext>
    </p:extLst>
  </p:cSld>
  <p:clrMap bg1="lt1" tx1="dk1" bg2="lt2" tx2="dk2" accent1="accent1" accent2="accent2" accent3="accent3" accent4="accent4" accent5="accent5" accent6="accent6" hlink="hlink" folHlink="folHlink"/>
  <p:sldLayoutIdLst>
    <p:sldLayoutId id="2147488529" r:id="rId1"/>
    <p:sldLayoutId id="2147488530" r:id="rId2"/>
    <p:sldLayoutId id="2147488531" r:id="rId3"/>
    <p:sldLayoutId id="2147488532" r:id="rId4"/>
    <p:sldLayoutId id="2147488533" r:id="rId5"/>
    <p:sldLayoutId id="2147488534" r:id="rId6"/>
    <p:sldLayoutId id="2147488535" r:id="rId7"/>
    <p:sldLayoutId id="2147488536" r:id="rId8"/>
    <p:sldLayoutId id="2147488537" r:id="rId9"/>
    <p:sldLayoutId id="2147488538" r:id="rId10"/>
    <p:sldLayoutId id="2147488539" r:id="rId11"/>
    <p:sldLayoutId id="2147488540" r:id="rId12"/>
    <p:sldLayoutId id="21474885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214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621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621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8897A673-24D9-0443-9EC8-01C0EBB8EC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192" r:id="rId1"/>
    <p:sldLayoutId id="2147488193" r:id="rId2"/>
    <p:sldLayoutId id="2147488194" r:id="rId3"/>
    <p:sldLayoutId id="2147488195" r:id="rId4"/>
    <p:sldLayoutId id="2147488196" r:id="rId5"/>
    <p:sldLayoutId id="2147488197" r:id="rId6"/>
    <p:sldLayoutId id="2147488198" r:id="rId7"/>
    <p:sldLayoutId id="2147488199" r:id="rId8"/>
    <p:sldLayoutId id="2147488200" r:id="rId9"/>
    <p:sldLayoutId id="2147488201" r:id="rId10"/>
    <p:sldLayoutId id="214748820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SzPct val="90000"/>
        <a:buFont typeface="Wingdings" charset="0"/>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Ø"/>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Ø"/>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24896326"/>
      </p:ext>
    </p:extLst>
  </p:cSld>
  <p:clrMap bg1="lt1" tx1="dk1" bg2="lt2" tx2="dk2" accent1="accent1" accent2="accent2" accent3="accent3" accent4="accent4" accent5="accent5" accent6="accent6" hlink="hlink" folHlink="folHlink"/>
  <p:sldLayoutIdLst>
    <p:sldLayoutId id="21474885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B2CE6-1F52-4D42-B5C3-39A8A8AADFE3}" type="datetimeFigureOut">
              <a:rPr lang="en-US" smtClean="0"/>
              <a:t>2/17/26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BA5F3-DBB1-0F4C-B7F9-89DBBDB57F4A}" type="slidenum">
              <a:rPr lang="en-US" smtClean="0"/>
              <a:t>‹#›</a:t>
            </a:fld>
            <a:endParaRPr lang="en-US"/>
          </a:p>
        </p:txBody>
      </p:sp>
    </p:spTree>
    <p:extLst>
      <p:ext uri="{BB962C8B-B14F-4D97-AF65-F5344CB8AC3E}">
        <p14:creationId xmlns:p14="http://schemas.microsoft.com/office/powerpoint/2010/main" val="2360209793"/>
      </p:ext>
    </p:extLst>
  </p:cSld>
  <p:clrMap bg1="lt1" tx1="dk1" bg2="lt2" tx2="dk2" accent1="accent1" accent2="accent2" accent3="accent3" accent4="accent4" accent5="accent5" accent6="accent6" hlink="hlink" folHlink="folHlink"/>
  <p:sldLayoutIdLst>
    <p:sldLayoutId id="2147488558" r:id="rId1"/>
    <p:sldLayoutId id="2147488559" r:id="rId2"/>
    <p:sldLayoutId id="2147488560" r:id="rId3"/>
    <p:sldLayoutId id="2147488561" r:id="rId4"/>
    <p:sldLayoutId id="2147488562" r:id="rId5"/>
    <p:sldLayoutId id="2147488563" r:id="rId6"/>
    <p:sldLayoutId id="2147488564" r:id="rId7"/>
    <p:sldLayoutId id="2147488565" r:id="rId8"/>
    <p:sldLayoutId id="2147488566" r:id="rId9"/>
    <p:sldLayoutId id="2147488567" r:id="rId10"/>
    <p:sldLayoutId id="21474885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603966207"/>
      </p:ext>
    </p:extLst>
  </p:cSld>
  <p:clrMap bg1="lt1" tx1="dk1" bg2="lt2" tx2="dk2" accent1="accent1" accent2="accent2" accent3="accent3" accent4="accent4" accent5="accent5" accent6="accent6" hlink="hlink" folHlink="folHlink"/>
  <p:sldLayoutIdLst>
    <p:sldLayoutId id="2147488570" r:id="rId1"/>
    <p:sldLayoutId id="2147488571" r:id="rId2"/>
    <p:sldLayoutId id="2147488572" r:id="rId3"/>
    <p:sldLayoutId id="2147488573" r:id="rId4"/>
    <p:sldLayoutId id="2147488574" r:id="rId5"/>
    <p:sldLayoutId id="2147488575" r:id="rId6"/>
    <p:sldLayoutId id="2147488576" r:id="rId7"/>
    <p:sldLayoutId id="2147488577" r:id="rId8"/>
    <p:sldLayoutId id="2147488578" r:id="rId9"/>
    <p:sldLayoutId id="2147488579" r:id="rId10"/>
    <p:sldLayoutId id="2147488580" r:id="rId11"/>
    <p:sldLayoutId id="2147488581" r:id="rId12"/>
    <p:sldLayoutId id="21474885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076134200"/>
      </p:ext>
    </p:extLst>
  </p:cSld>
  <p:clrMap bg1="dk2" tx1="lt1" bg2="dk1" tx2="lt2" accent1="accent1" accent2="accent2" accent3="accent3" accent4="accent4" accent5="accent5" accent6="accent6" hlink="hlink" folHlink="folHlink"/>
  <p:sldLayoutIdLst>
    <p:sldLayoutId id="2147488584" r:id="rId1"/>
    <p:sldLayoutId id="2147488585" r:id="rId2"/>
    <p:sldLayoutId id="2147488586" r:id="rId3"/>
    <p:sldLayoutId id="2147488587" r:id="rId4"/>
    <p:sldLayoutId id="2147488588" r:id="rId5"/>
    <p:sldLayoutId id="2147488589" r:id="rId6"/>
    <p:sldLayoutId id="2147488590" r:id="rId7"/>
    <p:sldLayoutId id="2147488591" r:id="rId8"/>
    <p:sldLayoutId id="2147488592" r:id="rId9"/>
    <p:sldLayoutId id="2147488593" r:id="rId10"/>
    <p:sldLayoutId id="2147488594" r:id="rId11"/>
    <p:sldLayoutId id="2147488595"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pPr defTabSz="449263" eaLnBrk="1" hangingPunct="1">
                <a:defRPr/>
              </a:pPr>
              <a:t>‹#›</a:t>
            </a:fld>
            <a:endParaRPr lang="en-GB"/>
          </a:p>
        </p:txBody>
      </p:sp>
    </p:spTree>
    <p:extLst>
      <p:ext uri="{BB962C8B-B14F-4D97-AF65-F5344CB8AC3E}">
        <p14:creationId xmlns:p14="http://schemas.microsoft.com/office/powerpoint/2010/main" val="2476883937"/>
      </p:ext>
    </p:extLst>
  </p:cSld>
  <p:clrMap bg1="lt1" tx1="dk1" bg2="lt2" tx2="dk2" accent1="accent1" accent2="accent2" accent3="accent3" accent4="accent4" accent5="accent5" accent6="accent6" hlink="hlink" folHlink="folHlink"/>
  <p:sldLayoutIdLst>
    <p:sldLayoutId id="214748859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eaLnBrk="1" hangingPunct="1">
              <a:defRPr/>
            </a:pPr>
            <a:fld id="{3D98813A-225A-4D4E-946B-A9BA6942169D}" type="slidenum">
              <a:rPr lang="en-US"/>
              <a:pPr eaLnBrk="1" hangingPunct="1">
                <a:defRPr/>
              </a:pPr>
              <a:t>‹#›</a:t>
            </a:fld>
            <a:endParaRPr lang="en-US"/>
          </a:p>
        </p:txBody>
      </p:sp>
    </p:spTree>
    <p:extLst>
      <p:ext uri="{BB962C8B-B14F-4D97-AF65-F5344CB8AC3E}">
        <p14:creationId xmlns:p14="http://schemas.microsoft.com/office/powerpoint/2010/main" val="3311980739"/>
      </p:ext>
    </p:extLst>
  </p:cSld>
  <p:clrMap bg1="dk2" tx1="lt1" bg2="dk1" tx2="lt2" accent1="accent1" accent2="accent2" accent3="accent3" accent4="accent4" accent5="accent5" accent6="accent6" hlink="hlink" folHlink="folHlink"/>
  <p:sldLayoutIdLst>
    <p:sldLayoutId id="2147488599" r:id="rId1"/>
    <p:sldLayoutId id="2147488600" r:id="rId2"/>
    <p:sldLayoutId id="2147488601" r:id="rId3"/>
    <p:sldLayoutId id="2147488602" r:id="rId4"/>
    <p:sldLayoutId id="2147488603" r:id="rId5"/>
    <p:sldLayoutId id="2147488604" r:id="rId6"/>
    <p:sldLayoutId id="2147488605" r:id="rId7"/>
    <p:sldLayoutId id="2147488606" r:id="rId8"/>
    <p:sldLayoutId id="2147488607" r:id="rId9"/>
    <p:sldLayoutId id="2147488608" r:id="rId10"/>
    <p:sldLayoutId id="214748860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eaLnBrk="1" hangingPunct="1">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eaLnBrk="1" hangingPunct="1">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8F15B80D-F354-F543-B26D-0A3E495734CC}" type="slidenum">
              <a:rPr lang="en-US"/>
              <a:pPr eaLnBrk="1" hangingPunct="1">
                <a:defRPr/>
              </a:pPr>
              <a:t>‹#›</a:t>
            </a:fld>
            <a:endParaRPr lang="en-US"/>
          </a:p>
        </p:txBody>
      </p:sp>
    </p:spTree>
    <p:extLst>
      <p:ext uri="{BB962C8B-B14F-4D97-AF65-F5344CB8AC3E}">
        <p14:creationId xmlns:p14="http://schemas.microsoft.com/office/powerpoint/2010/main" val="1433727178"/>
      </p:ext>
    </p:extLst>
  </p:cSld>
  <p:clrMap bg1="lt1" tx1="dk1" bg2="lt2" tx2="dk2" accent1="accent1" accent2="accent2" accent3="accent3" accent4="accent4" accent5="accent5" accent6="accent6" hlink="hlink" folHlink="folHlink"/>
  <p:sldLayoutIdLst>
    <p:sldLayoutId id="2147488611" r:id="rId1"/>
    <p:sldLayoutId id="2147488612"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D81F68CD-9070-6F4E-9BF7-2D66FCDA8384}" type="slidenum">
              <a:rPr lang="en-US"/>
              <a:pPr>
                <a:defRPr/>
              </a:pPr>
              <a:t>‹#›</a:t>
            </a:fld>
            <a:endParaRPr lang="en-US"/>
          </a:p>
        </p:txBody>
      </p:sp>
    </p:spTree>
    <p:extLst>
      <p:ext uri="{BB962C8B-B14F-4D97-AF65-F5344CB8AC3E}">
        <p14:creationId xmlns:p14="http://schemas.microsoft.com/office/powerpoint/2010/main" val="1708467841"/>
      </p:ext>
    </p:extLst>
  </p:cSld>
  <p:clrMap bg1="lt1" tx1="dk1" bg2="lt2" tx2="dk2" accent1="accent1" accent2="accent2" accent3="accent3" accent4="accent4" accent5="accent5" accent6="accent6" hlink="hlink" folHlink="folHlink"/>
  <p:sldLayoutIdLst>
    <p:sldLayoutId id="2147488614" r:id="rId1"/>
    <p:sldLayoutId id="2147488615" r:id="rId2"/>
    <p:sldLayoutId id="2147488616" r:id="rId3"/>
    <p:sldLayoutId id="2147488617" r:id="rId4"/>
    <p:sldLayoutId id="2147488618" r:id="rId5"/>
    <p:sldLayoutId id="2147488619" r:id="rId6"/>
    <p:sldLayoutId id="2147488620" r:id="rId7"/>
    <p:sldLayoutId id="2147488621" r:id="rId8"/>
    <p:sldLayoutId id="2147488622" r:id="rId9"/>
    <p:sldLayoutId id="2147488623" r:id="rId10"/>
    <p:sldLayoutId id="2147488624"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8204568"/>
      </p:ext>
    </p:extLst>
  </p:cSld>
  <p:clrMap bg1="lt1" tx1="dk1" bg2="lt2" tx2="dk2" accent1="accent1" accent2="accent2" accent3="accent3" accent4="accent4" accent5="accent5" accent6="accent6" hlink="hlink" folHlink="folHlink"/>
  <p:sldLayoutIdLst>
    <p:sldLayoutId id="2147488626" r:id="rId1"/>
    <p:sldLayoutId id="2147488627" r:id="rId2"/>
    <p:sldLayoutId id="2147488628" r:id="rId3"/>
    <p:sldLayoutId id="2147488629" r:id="rId4"/>
    <p:sldLayoutId id="2147488630" r:id="rId5"/>
    <p:sldLayoutId id="2147488631" r:id="rId6"/>
    <p:sldLayoutId id="2147488632" r:id="rId7"/>
    <p:sldLayoutId id="2147488633" r:id="rId8"/>
    <p:sldLayoutId id="2147488634" r:id="rId9"/>
    <p:sldLayoutId id="2147488635" r:id="rId10"/>
    <p:sldLayoutId id="214748863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80975" y="609600"/>
            <a:ext cx="8928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52579" name="Rectangle 3"/>
          <p:cNvSpPr>
            <a:spLocks noGrp="1" noChangeArrowheads="1"/>
          </p:cNvSpPr>
          <p:nvPr>
            <p:ph type="body" idx="1"/>
          </p:nvPr>
        </p:nvSpPr>
        <p:spPr bwMode="auto">
          <a:xfrm>
            <a:off x="180975" y="1981200"/>
            <a:ext cx="8928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31BB413-0081-2D4B-9865-B70F9AB76F42}" type="slidenum">
              <a:rPr lang="en-GB"/>
              <a:pPr>
                <a:defRPr/>
              </a:pPr>
              <a:t>‹#›</a:t>
            </a:fld>
            <a:endParaRPr lang="en-GB"/>
          </a:p>
        </p:txBody>
      </p:sp>
    </p:spTree>
    <p:extLst>
      <p:ext uri="{BB962C8B-B14F-4D97-AF65-F5344CB8AC3E}">
        <p14:creationId xmlns:p14="http://schemas.microsoft.com/office/powerpoint/2010/main" val="1448353936"/>
      </p:ext>
    </p:extLst>
  </p:cSld>
  <p:clrMap bg1="lt1" tx1="dk1" bg2="lt2" tx2="dk2" accent1="accent1" accent2="accent2" accent3="accent3" accent4="accent4" accent5="accent5" accent6="accent6" hlink="hlink" folHlink="folHlink"/>
  <p:sldLayoutIdLst>
    <p:sldLayoutId id="214748863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347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46" r:id="rId1"/>
    <p:sldLayoutId id="2147488347" r:id="rId2"/>
    <p:sldLayoutId id="2147488348" r:id="rId3"/>
    <p:sldLayoutId id="2147488349" r:id="rId4"/>
    <p:sldLayoutId id="2147488350" r:id="rId5"/>
    <p:sldLayoutId id="2147488351" r:id="rId6"/>
    <p:sldLayoutId id="2147488352" r:id="rId7"/>
    <p:sldLayoutId id="2147488353" r:id="rId8"/>
    <p:sldLayoutId id="2147488354" r:id="rId9"/>
    <p:sldLayoutId id="2147488355" r:id="rId10"/>
    <p:sldLayoutId id="2147488356" r:id="rId11"/>
  </p:sldLayoutIdLst>
  <p:hf sldNum="0"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effectLst>
            <a:outerShdw blurRad="38100" dist="38100" dir="2700000" algn="tl">
              <a:srgbClr val="000000">
                <a:alpha val="43137"/>
              </a:srgbClr>
            </a:outerShdw>
          </a:effectLst>
          <a:latin typeface="Arial"/>
          <a:ea typeface="+mn-ea"/>
          <a:cs typeface="Arial"/>
        </a:defRPr>
      </a:lvl1pPr>
      <a:lvl2pPr marL="742950" indent="-285750" algn="l" rtl="0" eaLnBrk="0" fontAlgn="base" hangingPunct="0">
        <a:spcBef>
          <a:spcPct val="20000"/>
        </a:spcBef>
        <a:spcAft>
          <a:spcPct val="0"/>
        </a:spcAft>
        <a:buFont typeface="Wingdings" charset="0"/>
        <a:buChar char=""/>
        <a:defRPr sz="2800">
          <a:solidFill>
            <a:schemeClr val="tx1"/>
          </a:solidFill>
          <a:effectLst>
            <a:outerShdw blurRad="38100" dist="38100" dir="2700000" algn="tl">
              <a:srgbClr val="000000">
                <a:alpha val="43137"/>
              </a:srgbClr>
            </a:outerShdw>
          </a:effectLst>
          <a:latin typeface="Arial"/>
          <a:ea typeface="+mn-ea"/>
          <a:cs typeface="Arial"/>
        </a:defRPr>
      </a:lvl2pPr>
      <a:lvl3pPr marL="1143000" indent="-228600" algn="l" rtl="0" eaLnBrk="0" fontAlgn="base" hangingPunct="0">
        <a:spcBef>
          <a:spcPct val="20000"/>
        </a:spcBef>
        <a:spcAft>
          <a:spcPct val="0"/>
        </a:spcAft>
        <a:buFont typeface="Wingdings" charset="0"/>
        <a:buChar char=""/>
        <a:defRPr sz="2400">
          <a:solidFill>
            <a:schemeClr val="tx1"/>
          </a:solidFill>
          <a:effectLst>
            <a:outerShdw blurRad="38100" dist="38100" dir="2700000" algn="tl">
              <a:srgbClr val="000000">
                <a:alpha val="43137"/>
              </a:srgbClr>
            </a:outerShdw>
          </a:effectLst>
          <a:latin typeface="Arial"/>
          <a:ea typeface="+mn-ea"/>
          <a:cs typeface="Arial"/>
        </a:defRPr>
      </a:lvl3pPr>
      <a:lvl4pPr marL="1600200" indent="-228600" algn="l" rtl="0" eaLnBrk="0" fontAlgn="base" hangingPunct="0">
        <a:spcBef>
          <a:spcPct val="20000"/>
        </a:spcBef>
        <a:spcAft>
          <a:spcPct val="0"/>
        </a:spcAft>
        <a:buFont typeface="Wingdings" charset="0"/>
        <a:buChar char=""/>
        <a:defRPr sz="2000">
          <a:solidFill>
            <a:schemeClr val="tx1"/>
          </a:solidFill>
          <a:effectLst>
            <a:outerShdw blurRad="38100" dist="38100" dir="2700000" algn="tl">
              <a:srgbClr val="000000">
                <a:alpha val="43137"/>
              </a:srgbClr>
            </a:outerShdw>
          </a:effectLst>
          <a:latin typeface="Arial"/>
          <a:ea typeface="+mn-ea"/>
          <a:cs typeface="Arial"/>
        </a:defRPr>
      </a:lvl4pPr>
      <a:lvl5pPr marL="2057400" indent="-228600" algn="l" rtl="0" eaLnBrk="0" fontAlgn="base" hangingPunct="0">
        <a:spcBef>
          <a:spcPct val="20000"/>
        </a:spcBef>
        <a:spcAft>
          <a:spcPct val="0"/>
        </a:spcAft>
        <a:buFont typeface="Wingdings" charset="0"/>
        <a:buChar char=""/>
        <a:defRPr sz="2000">
          <a:solidFill>
            <a:schemeClr val="tx1"/>
          </a:solidFill>
          <a:effectLst>
            <a:outerShdw blurRad="38100" dist="38100" dir="2700000" algn="tl">
              <a:srgbClr val="000000">
                <a:alpha val="43137"/>
              </a:srgbClr>
            </a:outerShdw>
          </a:effectLst>
          <a:latin typeface="Arial"/>
          <a:ea typeface="+mn-ea"/>
          <a:cs typeface="Arial"/>
        </a:defRPr>
      </a:lvl5pPr>
      <a:lvl6pPr marL="2514600" indent="-228600" algn="l" rtl="0" fontAlgn="base">
        <a:spcBef>
          <a:spcPct val="20000"/>
        </a:spcBef>
        <a:spcAft>
          <a:spcPct val="0"/>
        </a:spcAft>
        <a:buFont typeface="Wingdings" pitchFamily="26"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6"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6"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6"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3200400" cy="6858000"/>
            <a:chOff x="0" y="0"/>
            <a:chExt cx="2016" cy="4320"/>
          </a:xfrm>
        </p:grpSpPr>
        <p:sp>
          <p:nvSpPr>
            <p:cNvPr id="501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01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501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938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22938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229386"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87E0CA54-247E-964F-9859-E1A2C71357E0}" type="slidenum">
              <a:rPr lang="en-US"/>
              <a:pPr>
                <a:defRPr/>
              </a:pPr>
              <a:t>‹#›</a:t>
            </a:fld>
            <a:endParaRPr lang="en-US"/>
          </a:p>
        </p:txBody>
      </p:sp>
      <p:grpSp>
        <p:nvGrpSpPr>
          <p:cNvPr id="50185" name="Group 11"/>
          <p:cNvGrpSpPr>
            <a:grpSpLocks/>
          </p:cNvGrpSpPr>
          <p:nvPr/>
        </p:nvGrpSpPr>
        <p:grpSpPr bwMode="auto">
          <a:xfrm>
            <a:off x="228600" y="1981200"/>
            <a:ext cx="7391400" cy="319088"/>
            <a:chOff x="144" y="1248"/>
            <a:chExt cx="4656" cy="201"/>
          </a:xfrm>
        </p:grpSpPr>
        <p:sp>
          <p:nvSpPr>
            <p:cNvPr id="501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01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8357" r:id="rId1"/>
    <p:sldLayoutId id="2147488203" r:id="rId2"/>
    <p:sldLayoutId id="2147488204" r:id="rId3"/>
    <p:sldLayoutId id="2147488205" r:id="rId4"/>
    <p:sldLayoutId id="2147488206" r:id="rId5"/>
    <p:sldLayoutId id="2147488207" r:id="rId6"/>
    <p:sldLayoutId id="2147488208" r:id="rId7"/>
    <p:sldLayoutId id="2147488209" r:id="rId8"/>
    <p:sldLayoutId id="2147488210" r:id="rId9"/>
    <p:sldLayoutId id="2147488211" r:id="rId10"/>
    <p:sldLayoutId id="214748821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26" charset="0"/>
        </a:defRPr>
      </a:lvl6pPr>
      <a:lvl7pPr marL="914400" algn="l" rtl="0" fontAlgn="base">
        <a:lnSpc>
          <a:spcPct val="90000"/>
        </a:lnSpc>
        <a:spcBef>
          <a:spcPct val="0"/>
        </a:spcBef>
        <a:spcAft>
          <a:spcPct val="0"/>
        </a:spcAft>
        <a:defRPr sz="3600" b="1">
          <a:solidFill>
            <a:schemeClr val="tx2"/>
          </a:solidFill>
          <a:latin typeface="Arial" pitchFamily="26" charset="0"/>
        </a:defRPr>
      </a:lvl7pPr>
      <a:lvl8pPr marL="1371600" algn="l" rtl="0" fontAlgn="base">
        <a:lnSpc>
          <a:spcPct val="90000"/>
        </a:lnSpc>
        <a:spcBef>
          <a:spcPct val="0"/>
        </a:spcBef>
        <a:spcAft>
          <a:spcPct val="0"/>
        </a:spcAft>
        <a:defRPr sz="3600" b="1">
          <a:solidFill>
            <a:schemeClr val="tx2"/>
          </a:solidFill>
          <a:latin typeface="Arial" pitchFamily="26" charset="0"/>
        </a:defRPr>
      </a:lvl8pPr>
      <a:lvl9pPr marL="1828800" algn="l" rtl="0" fontAlgn="base">
        <a:lnSpc>
          <a:spcPct val="90000"/>
        </a:lnSpc>
        <a:spcBef>
          <a:spcPct val="0"/>
        </a:spcBef>
        <a:spcAft>
          <a:spcPct val="0"/>
        </a:spcAft>
        <a:defRPr sz="3600" b="1">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26" charset="-128"/>
        </a:defRPr>
      </a:lvl5pPr>
      <a:lvl6pPr marL="25146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1402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pitchFamily="26" charset="0"/>
                <a:ea typeface="+mn-ea"/>
                <a:cs typeface="+mn-cs"/>
              </a:defRPr>
            </a:lvl1pPr>
          </a:lstStyle>
          <a:p>
            <a:pPr>
              <a:defRPr/>
            </a:pPr>
            <a:endParaRPr lang="en-US"/>
          </a:p>
        </p:txBody>
      </p:sp>
      <p:sp>
        <p:nvSpPr>
          <p:cNvPr id="21402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pitchFamily="26" charset="0"/>
                <a:ea typeface="+mn-ea"/>
                <a:cs typeface="+mn-cs"/>
              </a:defRPr>
            </a:lvl1pPr>
          </a:lstStyle>
          <a:p>
            <a:pPr>
              <a:defRPr/>
            </a:pPr>
            <a:endParaRPr lang="en-US"/>
          </a:p>
        </p:txBody>
      </p:sp>
      <p:sp>
        <p:nvSpPr>
          <p:cNvPr id="21402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pPr>
              <a:defRPr/>
            </a:pPr>
            <a:fld id="{7974655F-B10E-1B49-92E7-A54C0320D967}" type="slidenum">
              <a:rPr lang="en-US"/>
              <a:pPr>
                <a:defRPr/>
              </a:pPr>
              <a:t>‹#›</a:t>
            </a:fld>
            <a:endParaRPr lang="en-US"/>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8358" r:id="rId1"/>
    <p:sldLayoutId id="2147488213" r:id="rId2"/>
    <p:sldLayoutId id="2147488214" r:id="rId3"/>
    <p:sldLayoutId id="2147488215" r:id="rId4"/>
    <p:sldLayoutId id="2147488216" r:id="rId5"/>
    <p:sldLayoutId id="2147488217" r:id="rId6"/>
    <p:sldLayoutId id="2147488218" r:id="rId7"/>
    <p:sldLayoutId id="2147488219" r:id="rId8"/>
    <p:sldLayoutId id="2147488220" r:id="rId9"/>
    <p:sldLayoutId id="2147488221" r:id="rId10"/>
    <p:sldLayoutId id="2147488222"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26"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0"/>
                <a:cs typeface="Osaka" charset="0"/>
              </a:defRPr>
            </a:lvl1pPr>
          </a:lstStyle>
          <a:p>
            <a:pPr>
              <a:defRPr/>
            </a:pPr>
            <a:fld id="{B9F49838-CAC2-104E-BBD9-85F5994868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8704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704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04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704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8704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4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18944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8944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a:defRPr/>
            </a:pPr>
            <a:fld id="{04A30C16-CBB5-2440-AB64-9889F3B0BB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59" r:id="rId1"/>
    <p:sldLayoutId id="2147488234" r:id="rId2"/>
    <p:sldLayoutId id="2147488235" r:id="rId3"/>
    <p:sldLayoutId id="2147488236" r:id="rId4"/>
    <p:sldLayoutId id="2147488237" r:id="rId5"/>
    <p:sldLayoutId id="2147488238" r:id="rId6"/>
    <p:sldLayoutId id="2147488239" r:id="rId7"/>
    <p:sldLayoutId id="2147488240" r:id="rId8"/>
    <p:sldLayoutId id="2147488241" r:id="rId9"/>
    <p:sldLayoutId id="2147488242" r:id="rId10"/>
    <p:sldLayoutId id="2147488243" r:id="rId11"/>
  </p:sldLayoutIdLst>
  <p:transition>
    <p:fade thruBlk="1"/>
  </p:transition>
  <p:txStyles>
    <p:titleStyle>
      <a:lvl1pPr algn="l" rtl="0" eaLnBrk="0" fontAlgn="base" hangingPunct="0">
        <a:spcBef>
          <a:spcPct val="0"/>
        </a:spcBef>
        <a:spcAft>
          <a:spcPct val="0"/>
        </a:spcAft>
        <a:defRPr sz="4300" b="1">
          <a:solidFill>
            <a:schemeClr val="tx2"/>
          </a:solidFill>
          <a:latin typeface="Arial"/>
          <a:ea typeface="ＭＳ Ｐゴシック" charset="-128"/>
          <a:cs typeface="Arial"/>
        </a:defRPr>
      </a:lvl1pPr>
      <a:lvl2pPr algn="l" rtl="0" eaLnBrk="0" fontAlgn="base" hangingPunct="0">
        <a:spcBef>
          <a:spcPct val="0"/>
        </a:spcBef>
        <a:spcAft>
          <a:spcPct val="0"/>
        </a:spcAft>
        <a:defRPr sz="43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3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3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3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26" charset="0"/>
        </a:defRPr>
      </a:lvl6pPr>
      <a:lvl7pPr marL="914400" algn="l" rtl="0" fontAlgn="base">
        <a:spcBef>
          <a:spcPct val="0"/>
        </a:spcBef>
        <a:spcAft>
          <a:spcPct val="0"/>
        </a:spcAft>
        <a:defRPr sz="4300">
          <a:solidFill>
            <a:schemeClr val="tx2"/>
          </a:solidFill>
          <a:latin typeface="Comic Sans MS" pitchFamily="26" charset="0"/>
        </a:defRPr>
      </a:lvl7pPr>
      <a:lvl8pPr marL="1371600" algn="l" rtl="0" fontAlgn="base">
        <a:spcBef>
          <a:spcPct val="0"/>
        </a:spcBef>
        <a:spcAft>
          <a:spcPct val="0"/>
        </a:spcAft>
        <a:defRPr sz="4300">
          <a:solidFill>
            <a:schemeClr val="tx2"/>
          </a:solidFill>
          <a:latin typeface="Comic Sans MS" pitchFamily="26" charset="0"/>
        </a:defRPr>
      </a:lvl8pPr>
      <a:lvl9pPr marL="1828800" algn="l" rtl="0" fontAlgn="base">
        <a:spcBef>
          <a:spcPct val="0"/>
        </a:spcBef>
        <a:spcAft>
          <a:spcPct val="0"/>
        </a:spcAft>
        <a:defRPr sz="4300">
          <a:solidFill>
            <a:schemeClr val="tx2"/>
          </a:solidFill>
          <a:latin typeface="Comic Sans MS" pitchFamily="26" charset="0"/>
        </a:defRPr>
      </a:lvl9pPr>
    </p:titleStyle>
    <p:bodyStyle>
      <a:lvl1pPr marL="342900" indent="-342900" algn="l" rtl="0" eaLnBrk="0" fontAlgn="base" hangingPunct="0">
        <a:spcBef>
          <a:spcPct val="20000"/>
        </a:spcBef>
        <a:spcAft>
          <a:spcPct val="0"/>
        </a:spcAft>
        <a:buBlip>
          <a:blip r:embed="rId14"/>
        </a:buBlip>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80000"/>
        <a:buBlip>
          <a:blip r:embed="rId15"/>
        </a:buBlip>
        <a:defRPr sz="2800" b="1">
          <a:solidFill>
            <a:schemeClr val="tx1"/>
          </a:solidFill>
          <a:latin typeface="Arial"/>
          <a:ea typeface="ＭＳ Ｐゴシック" pitchFamily="26" charset="-128"/>
          <a:cs typeface="Arial"/>
        </a:defRPr>
      </a:lvl2pPr>
      <a:lvl3pPr marL="1143000" indent="-228600" algn="l" rtl="0" eaLnBrk="0" fontAlgn="base" hangingPunct="0">
        <a:spcBef>
          <a:spcPct val="20000"/>
        </a:spcBef>
        <a:spcAft>
          <a:spcPct val="0"/>
        </a:spcAft>
        <a:buSzPct val="80000"/>
        <a:buBlip>
          <a:blip r:embed="rId16"/>
        </a:buBlip>
        <a:defRPr sz="2400" b="1">
          <a:solidFill>
            <a:schemeClr val="tx1"/>
          </a:solidFill>
          <a:latin typeface="Arial"/>
          <a:ea typeface="ＭＳ Ｐゴシック" pitchFamily="26" charset="-128"/>
          <a:cs typeface="Arial"/>
        </a:defRPr>
      </a:lvl3pPr>
      <a:lvl4pPr marL="1600200" indent="-228600" algn="l" rtl="0" eaLnBrk="0" fontAlgn="base" hangingPunct="0">
        <a:spcBef>
          <a:spcPct val="20000"/>
        </a:spcBef>
        <a:spcAft>
          <a:spcPct val="0"/>
        </a:spcAft>
        <a:buBlip>
          <a:blip r:embed="rId14"/>
        </a:buBlip>
        <a:defRPr sz="2000" b="1">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SzPct val="60000"/>
        <a:buBlip>
          <a:blip r:embed="rId15"/>
        </a:buBlip>
        <a:defRPr sz="2000" b="1">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457200" y="304800"/>
            <a:ext cx="8305800" cy="1295400"/>
            <a:chOff x="288" y="192"/>
            <a:chExt cx="5232" cy="816"/>
          </a:xfrm>
        </p:grpSpPr>
        <p:sp>
          <p:nvSpPr>
            <p:cNvPr id="159747"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159748"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159749"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0"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1"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9933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9754"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26" charset="-128"/>
                <a:cs typeface="ＭＳ Ｐゴシック" pitchFamily="26" charset="-128"/>
              </a:defRPr>
            </a:lvl1pPr>
          </a:lstStyle>
          <a:p>
            <a:pPr>
              <a:defRPr/>
            </a:pPr>
            <a:endParaRPr lang="en-US"/>
          </a:p>
        </p:txBody>
      </p:sp>
      <p:sp>
        <p:nvSpPr>
          <p:cNvPr id="159755"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26" charset="-128"/>
                <a:cs typeface="ＭＳ Ｐゴシック" pitchFamily="26" charset="-128"/>
              </a:defRPr>
            </a:lvl1pPr>
          </a:lstStyle>
          <a:p>
            <a:pPr>
              <a:defRPr/>
            </a:pPr>
            <a:endParaRPr lang="en-US"/>
          </a:p>
        </p:txBody>
      </p:sp>
      <p:sp>
        <p:nvSpPr>
          <p:cNvPr id="159756"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accent1"/>
                </a:solidFill>
                <a:latin typeface="Arial" charset="0"/>
              </a:defRPr>
            </a:lvl1pPr>
          </a:lstStyle>
          <a:p>
            <a:pPr>
              <a:defRPr/>
            </a:pPr>
            <a:fld id="{2CF7082B-2C82-A84D-936C-DD75A2159E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60" r:id="rId1"/>
    <p:sldLayoutId id="2147488244" r:id="rId2"/>
    <p:sldLayoutId id="2147488245" r:id="rId3"/>
    <p:sldLayoutId id="2147488246" r:id="rId4"/>
    <p:sldLayoutId id="2147488247" r:id="rId5"/>
    <p:sldLayoutId id="2147488248" r:id="rId6"/>
    <p:sldLayoutId id="2147488249" r:id="rId7"/>
    <p:sldLayoutId id="2147488250" r:id="rId8"/>
    <p:sldLayoutId id="2147488251" r:id="rId9"/>
    <p:sldLayoutId id="2147488252" r:id="rId10"/>
    <p:sldLayoutId id="214748825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9.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3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3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3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3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3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19.xml"/></Relationships>
</file>

<file path=ppt/slides/_rels/slide10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3.xml"/><Relationship Id="rId1" Type="http://schemas.openxmlformats.org/officeDocument/2006/relationships/slideLayout" Target="../slideLayouts/slideLayout313.xml"/></Relationships>
</file>

<file path=ppt/slides/_rels/slide10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4.xml"/><Relationship Id="rId1" Type="http://schemas.openxmlformats.org/officeDocument/2006/relationships/slideLayout" Target="../slideLayouts/slideLayout3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09.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4.jpg"/><Relationship Id="rId1" Type="http://schemas.openxmlformats.org/officeDocument/2006/relationships/slideLayout" Target="../slideLayouts/slideLayout32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97.xml"/></Relationships>
</file>

<file path=ppt/slides/_rels/slide110.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4.jpg"/><Relationship Id="rId1" Type="http://schemas.openxmlformats.org/officeDocument/2006/relationships/slideLayout" Target="../slideLayouts/slideLayout327.xml"/></Relationships>
</file>

<file path=ppt/slides/_rels/slide111.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4.jpg"/><Relationship Id="rId1" Type="http://schemas.openxmlformats.org/officeDocument/2006/relationships/slideLayout" Target="../slideLayouts/slideLayout327.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10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27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27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8.xml"/><Relationship Id="rId1" Type="http://schemas.openxmlformats.org/officeDocument/2006/relationships/slideLayout" Target="../slideLayouts/slideLayout27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27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0.xml"/><Relationship Id="rId1" Type="http://schemas.openxmlformats.org/officeDocument/2006/relationships/slideLayout" Target="../slideLayouts/slideLayout27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27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4.xml"/><Relationship Id="rId1" Type="http://schemas.openxmlformats.org/officeDocument/2006/relationships/slideLayout" Target="../slideLayouts/slideLayout27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5.xml"/><Relationship Id="rId1" Type="http://schemas.openxmlformats.org/officeDocument/2006/relationships/slideLayout" Target="../slideLayouts/slideLayout278.xml"/><Relationship Id="rId5" Type="http://schemas.openxmlformats.org/officeDocument/2006/relationships/image" Target="../media/image108.png"/><Relationship Id="rId4" Type="http://schemas.openxmlformats.org/officeDocument/2006/relationships/image" Target="../media/image107.png"/></Relationships>
</file>

<file path=ppt/slides/_rels/slide1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6.xml"/><Relationship Id="rId1" Type="http://schemas.openxmlformats.org/officeDocument/2006/relationships/slideLayout" Target="../slideLayouts/slideLayout278.xml"/></Relationships>
</file>

<file path=ppt/slides/_rels/slide1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7.xml"/><Relationship Id="rId1" Type="http://schemas.openxmlformats.org/officeDocument/2006/relationships/slideLayout" Target="../slideLayouts/slideLayout101.xml"/></Relationships>
</file>

<file path=ppt/slides/_rels/slide1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8.xml"/><Relationship Id="rId1" Type="http://schemas.openxmlformats.org/officeDocument/2006/relationships/slideLayout" Target="../slideLayouts/slideLayout101.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9.xml"/><Relationship Id="rId1" Type="http://schemas.openxmlformats.org/officeDocument/2006/relationships/slideLayout" Target="../slideLayouts/slideLayout27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0.xml"/><Relationship Id="rId1" Type="http://schemas.openxmlformats.org/officeDocument/2006/relationships/slideLayout" Target="../slideLayouts/slideLayout27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1.xml"/><Relationship Id="rId1" Type="http://schemas.openxmlformats.org/officeDocument/2006/relationships/slideLayout" Target="../slideLayouts/slideLayout27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2.xml"/><Relationship Id="rId1" Type="http://schemas.openxmlformats.org/officeDocument/2006/relationships/slideLayout" Target="../slideLayouts/slideLayout27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3.xml"/><Relationship Id="rId1" Type="http://schemas.openxmlformats.org/officeDocument/2006/relationships/slideLayout" Target="../slideLayouts/slideLayout27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27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5.xml"/><Relationship Id="rId1" Type="http://schemas.openxmlformats.org/officeDocument/2006/relationships/slideLayout" Target="../slideLayouts/slideLayout27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6.xml"/><Relationship Id="rId1" Type="http://schemas.openxmlformats.org/officeDocument/2006/relationships/slideLayout" Target="../slideLayouts/slideLayout28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7.xml"/><Relationship Id="rId1" Type="http://schemas.openxmlformats.org/officeDocument/2006/relationships/slideLayout" Target="../slideLayouts/slideLayout27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8.xml"/><Relationship Id="rId1" Type="http://schemas.openxmlformats.org/officeDocument/2006/relationships/slideLayout" Target="../slideLayouts/slideLayout27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09.xml"/><Relationship Id="rId1" Type="http://schemas.openxmlformats.org/officeDocument/2006/relationships/slideLayout" Target="../slideLayouts/slideLayout27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0.xml"/><Relationship Id="rId1" Type="http://schemas.openxmlformats.org/officeDocument/2006/relationships/slideLayout" Target="../slideLayouts/slideLayout278.xml"/><Relationship Id="rId4" Type="http://schemas.microsoft.com/office/2007/relationships/hdphoto" Target="../media/hdphoto3.wdp"/></Relationships>
</file>

<file path=ppt/slides/_rels/slide1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1.xml"/><Relationship Id="rId1" Type="http://schemas.openxmlformats.org/officeDocument/2006/relationships/slideLayout" Target="../slideLayouts/slideLayout27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2.xml"/><Relationship Id="rId1" Type="http://schemas.openxmlformats.org/officeDocument/2006/relationships/slideLayout" Target="../slideLayouts/slideLayout278.xml"/><Relationship Id="rId4" Type="http://schemas.openxmlformats.org/officeDocument/2006/relationships/image" Target="../media/image117.png"/></Relationships>
</file>

<file path=ppt/slides/_rels/slide14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3.xml"/><Relationship Id="rId1" Type="http://schemas.openxmlformats.org/officeDocument/2006/relationships/slideLayout" Target="../slideLayouts/slideLayout27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4.xml"/><Relationship Id="rId1" Type="http://schemas.openxmlformats.org/officeDocument/2006/relationships/slideLayout" Target="../slideLayouts/slideLayout27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5.xml"/><Relationship Id="rId1" Type="http://schemas.openxmlformats.org/officeDocument/2006/relationships/slideLayout" Target="../slideLayouts/slideLayout27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6.xml"/><Relationship Id="rId1" Type="http://schemas.openxmlformats.org/officeDocument/2006/relationships/slideLayout" Target="../slideLayouts/slideLayout10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7.xml"/><Relationship Id="rId1" Type="http://schemas.openxmlformats.org/officeDocument/2006/relationships/slideLayout" Target="../slideLayouts/slideLayout278.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8.xml"/><Relationship Id="rId1" Type="http://schemas.openxmlformats.org/officeDocument/2006/relationships/slideLayout" Target="../slideLayouts/slideLayout27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9.xml"/><Relationship Id="rId1" Type="http://schemas.openxmlformats.org/officeDocument/2006/relationships/slideLayout" Target="../slideLayouts/slideLayout27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0.xml"/><Relationship Id="rId1" Type="http://schemas.openxmlformats.org/officeDocument/2006/relationships/slideLayout" Target="../slideLayouts/slideLayout278.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278.xml"/></Relationships>
</file>

<file path=ppt/slides/_rels/slide1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278.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23.xml"/><Relationship Id="rId1" Type="http://schemas.openxmlformats.org/officeDocument/2006/relationships/slideLayout" Target="../slideLayouts/slideLayout278.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24.xml"/><Relationship Id="rId1" Type="http://schemas.openxmlformats.org/officeDocument/2006/relationships/slideLayout" Target="../slideLayouts/slideLayout278.xml"/></Relationships>
</file>

<file path=ppt/slides/_rels/slide1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5.xml"/><Relationship Id="rId1" Type="http://schemas.openxmlformats.org/officeDocument/2006/relationships/slideLayout" Target="../slideLayouts/slideLayout101.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6.xml"/><Relationship Id="rId1" Type="http://schemas.openxmlformats.org/officeDocument/2006/relationships/slideLayout" Target="../slideLayouts/slideLayout278.xml"/></Relationships>
</file>

<file path=ppt/slides/_rels/slide1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7.xml"/><Relationship Id="rId1" Type="http://schemas.openxmlformats.org/officeDocument/2006/relationships/slideLayout" Target="../slideLayouts/slideLayout278.xml"/><Relationship Id="rId4" Type="http://schemas.microsoft.com/office/2007/relationships/hdphoto" Target="../media/hdphoto3.wdp"/></Relationships>
</file>

<file path=ppt/slides/_rels/slide1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8.xml"/><Relationship Id="rId1" Type="http://schemas.openxmlformats.org/officeDocument/2006/relationships/slideLayout" Target="../slideLayouts/slideLayout278.xml"/></Relationships>
</file>

<file path=ppt/slides/_rels/slide1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9.xml"/><Relationship Id="rId1" Type="http://schemas.openxmlformats.org/officeDocument/2006/relationships/slideLayout" Target="../slideLayouts/slideLayout278.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0.xml"/><Relationship Id="rId1" Type="http://schemas.openxmlformats.org/officeDocument/2006/relationships/slideLayout" Target="../slideLayouts/slideLayout95.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1.xml"/><Relationship Id="rId1" Type="http://schemas.openxmlformats.org/officeDocument/2006/relationships/slideLayout" Target="../slideLayouts/slideLayout95.xml"/></Relationships>
</file>

<file path=ppt/slides/_rels/slide1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2.xml"/><Relationship Id="rId1" Type="http://schemas.openxmlformats.org/officeDocument/2006/relationships/slideLayout" Target="../slideLayouts/slideLayout9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3.xml"/><Relationship Id="rId1" Type="http://schemas.openxmlformats.org/officeDocument/2006/relationships/slideLayout" Target="../slideLayouts/slideLayout3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4.xml"/><Relationship Id="rId1" Type="http://schemas.openxmlformats.org/officeDocument/2006/relationships/slideLayout" Target="../slideLayouts/slideLayout313.xml"/></Relationships>
</file>

<file path=ppt/slides/_rels/slide1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5.xml"/><Relationship Id="rId1" Type="http://schemas.openxmlformats.org/officeDocument/2006/relationships/slideLayout" Target="../slideLayouts/slideLayout101.xml"/><Relationship Id="rId4" Type="http://schemas.openxmlformats.org/officeDocument/2006/relationships/image" Target="../media/image128.png"/></Relationships>
</file>

<file path=ppt/slides/_rels/slide1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6.xml"/><Relationship Id="rId1" Type="http://schemas.openxmlformats.org/officeDocument/2006/relationships/slideLayout" Target="../slideLayouts/slideLayout46.xml"/><Relationship Id="rId4" Type="http://schemas.openxmlformats.org/officeDocument/2006/relationships/image" Target="../media/image130.png"/></Relationships>
</file>

<file path=ppt/slides/_rels/slide1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7.xml"/><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138.xml"/><Relationship Id="rId7" Type="http://schemas.openxmlformats.org/officeDocument/2006/relationships/image" Target="../media/image135.png"/><Relationship Id="rId2" Type="http://schemas.openxmlformats.org/officeDocument/2006/relationships/slideLayout" Target="../slideLayouts/slideLayout68.xml"/><Relationship Id="rId1" Type="http://schemas.openxmlformats.org/officeDocument/2006/relationships/themeOverride" Target="../theme/themeOverride3.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16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9.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0.xml"/><Relationship Id="rId1" Type="http://schemas.openxmlformats.org/officeDocument/2006/relationships/slideLayout" Target="../slideLayouts/slideLayout313.xml"/><Relationship Id="rId4" Type="http://schemas.openxmlformats.org/officeDocument/2006/relationships/image" Target="../media/image139.jpeg"/></Relationships>
</file>

<file path=ppt/slides/_rels/slide1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1.xml"/><Relationship Id="rId1" Type="http://schemas.openxmlformats.org/officeDocument/2006/relationships/slideLayout" Target="../slideLayouts/slideLayout3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2.xml"/><Relationship Id="rId1" Type="http://schemas.openxmlformats.org/officeDocument/2006/relationships/slideLayout" Target="../slideLayouts/slideLayout3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3.xml"/><Relationship Id="rId1" Type="http://schemas.openxmlformats.org/officeDocument/2006/relationships/slideLayout" Target="../slideLayouts/slideLayout313.xml"/></Relationships>
</file>

<file path=ppt/slides/_rels/slide174.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3.jpeg"/><Relationship Id="rId1" Type="http://schemas.openxmlformats.org/officeDocument/2006/relationships/slideLayout" Target="../slideLayouts/slideLayout328.xml"/></Relationships>
</file>

<file path=ppt/slides/_rels/slide175.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3.jpeg"/><Relationship Id="rId1" Type="http://schemas.openxmlformats.org/officeDocument/2006/relationships/slideLayout" Target="../slideLayouts/slideLayout328.xml"/></Relationships>
</file>

<file path=ppt/slides/_rels/slide176.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3.jpeg"/><Relationship Id="rId1" Type="http://schemas.openxmlformats.org/officeDocument/2006/relationships/slideLayout" Target="../slideLayouts/slideLayout328.xml"/></Relationships>
</file>

<file path=ppt/slides/_rels/slide1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101.xml"/><Relationship Id="rId4" Type="http://schemas.openxmlformats.org/officeDocument/2006/relationships/image" Target="../media/image146.png"/></Relationships>
</file>

<file path=ppt/slides/_rels/slide1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4.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17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5.xml"/><Relationship Id="rId1" Type="http://schemas.openxmlformats.org/officeDocument/2006/relationships/slideLayout" Target="../slideLayouts/slideLayout78.xml"/></Relationships>
</file>

<file path=ppt/slides/_rels/slide18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6.xml"/><Relationship Id="rId1" Type="http://schemas.openxmlformats.org/officeDocument/2006/relationships/slideLayout" Target="../slideLayouts/slideLayout106.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7.xml"/><Relationship Id="rId1" Type="http://schemas.openxmlformats.org/officeDocument/2006/relationships/slideLayout" Target="../slideLayouts/slideLayout6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9.xml"/><Relationship Id="rId1" Type="http://schemas.openxmlformats.org/officeDocument/2006/relationships/slideLayout" Target="../slideLayouts/slideLayout106.xml"/></Relationships>
</file>

<file path=ppt/slides/_rels/slide18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0.xml"/><Relationship Id="rId1" Type="http://schemas.openxmlformats.org/officeDocument/2006/relationships/slideLayout" Target="../slideLayouts/slideLayout106.xml"/></Relationships>
</file>

<file path=ppt/slides/_rels/slide18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1.xml"/><Relationship Id="rId1" Type="http://schemas.openxmlformats.org/officeDocument/2006/relationships/slideLayout" Target="../slideLayouts/slideLayout106.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2.xml"/><Relationship Id="rId1" Type="http://schemas.openxmlformats.org/officeDocument/2006/relationships/slideLayout" Target="../slideLayouts/slideLayout106.xml"/></Relationships>
</file>

<file path=ppt/slides/_rels/slide1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3.xml"/><Relationship Id="rId1" Type="http://schemas.openxmlformats.org/officeDocument/2006/relationships/slideLayout" Target="../slideLayouts/slideLayout68.xml"/></Relationships>
</file>

<file path=ppt/slides/_rels/slide189.xml.rels><?xml version="1.0" encoding="UTF-8" standalone="yes"?>
<Relationships xmlns="http://schemas.openxmlformats.org/package/2006/relationships"><Relationship Id="rId3" Type="http://schemas.openxmlformats.org/officeDocument/2006/relationships/hyperlink" Target="http://satisfyingretirement.blogspot.com/2012/08/religion-spirituality.html" TargetMode="External"/><Relationship Id="rId2" Type="http://schemas.openxmlformats.org/officeDocument/2006/relationships/image" Target="../media/image156.jpeg"/><Relationship Id="rId1" Type="http://schemas.openxmlformats.org/officeDocument/2006/relationships/slideLayout" Target="../slideLayouts/slideLayout327.xml"/><Relationship Id="rId4" Type="http://schemas.openxmlformats.org/officeDocument/2006/relationships/hyperlink" Target="https://creativecommons.org/licenses/by-nd/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13.xml"/></Relationships>
</file>

<file path=ppt/slides/_rels/slide19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4.xml"/><Relationship Id="rId1" Type="http://schemas.openxmlformats.org/officeDocument/2006/relationships/slideLayout" Target="../slideLayouts/slideLayout313.xml"/></Relationships>
</file>

<file path=ppt/slides/_rels/slide1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5.xml"/><Relationship Id="rId1" Type="http://schemas.openxmlformats.org/officeDocument/2006/relationships/slideLayout" Target="../slideLayouts/slideLayout31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97.xml"/></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262.xml"/><Relationship Id="rId1" Type="http://schemas.openxmlformats.org/officeDocument/2006/relationships/themeOverride" Target="../theme/themeOverride4.xml"/></Relationships>
</file>

<file path=ppt/slides/_rels/slide194.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195.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196.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197.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9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01.xml"/><Relationship Id="rId4" Type="http://schemas.openxmlformats.org/officeDocument/2006/relationships/image" Target="../media/image16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200.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jpeg"/><Relationship Id="rId1" Type="http://schemas.openxmlformats.org/officeDocument/2006/relationships/slideLayout" Target="../slideLayouts/slideLayout100.xml"/></Relationships>
</file>

<file path=ppt/slides/_rels/slide20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7.xml"/><Relationship Id="rId1" Type="http://schemas.openxmlformats.org/officeDocument/2006/relationships/slideLayout" Target="../slideLayouts/slideLayout278.xml"/></Relationships>
</file>

<file path=ppt/slides/_rels/slide20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8.xml"/><Relationship Id="rId1" Type="http://schemas.openxmlformats.org/officeDocument/2006/relationships/slideLayout" Target="../slideLayouts/slideLayout100.xml"/><Relationship Id="rId4" Type="http://schemas.openxmlformats.org/officeDocument/2006/relationships/image" Target="../media/image162.emf"/></Relationships>
</file>

<file path=ppt/slides/_rels/slide20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9.xml"/><Relationship Id="rId1" Type="http://schemas.openxmlformats.org/officeDocument/2006/relationships/slideLayout" Target="../slideLayouts/slideLayout1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0.xml"/><Relationship Id="rId1" Type="http://schemas.openxmlformats.org/officeDocument/2006/relationships/slideLayout" Target="../slideLayouts/slideLayout101.xml"/><Relationship Id="rId4" Type="http://schemas.openxmlformats.org/officeDocument/2006/relationships/image" Target="../media/image166.png"/></Relationships>
</file>

<file path=ppt/slides/_rels/slide2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1.xml"/><Relationship Id="rId1" Type="http://schemas.openxmlformats.org/officeDocument/2006/relationships/slideLayout" Target="../slideLayouts/slideLayout10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2.xml"/><Relationship Id="rId1" Type="http://schemas.openxmlformats.org/officeDocument/2006/relationships/slideLayout" Target="../slideLayouts/slideLayout101.xml"/><Relationship Id="rId4" Type="http://schemas.openxmlformats.org/officeDocument/2006/relationships/image" Target="../media/image169.png"/></Relationships>
</file>

<file path=ppt/slides/_rels/slide20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64.xml"/><Relationship Id="rId1" Type="http://schemas.openxmlformats.org/officeDocument/2006/relationships/slideLayout" Target="../slideLayouts/slideLayout112.xml"/></Relationships>
</file>

<file path=ppt/slides/_rels/slide209.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1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5.xml"/><Relationship Id="rId1" Type="http://schemas.openxmlformats.org/officeDocument/2006/relationships/slideLayout" Target="../slideLayouts/slideLayout101.xml"/></Relationships>
</file>

<file path=ppt/slides/_rels/slide21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6.xml"/><Relationship Id="rId1" Type="http://schemas.openxmlformats.org/officeDocument/2006/relationships/slideLayout" Target="../slideLayouts/slideLayout34.xml"/><Relationship Id="rId5" Type="http://schemas.openxmlformats.org/officeDocument/2006/relationships/image" Target="../media/image175.png"/><Relationship Id="rId4" Type="http://schemas.openxmlformats.org/officeDocument/2006/relationships/image" Target="../media/image174.jpeg"/></Relationships>
</file>

<file path=ppt/slides/_rels/slide21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7.xml"/><Relationship Id="rId1" Type="http://schemas.openxmlformats.org/officeDocument/2006/relationships/slideLayout" Target="../slideLayouts/slideLayout68.xml"/></Relationships>
</file>

<file path=ppt/slides/_rels/slide2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8.xml"/><Relationship Id="rId1" Type="http://schemas.openxmlformats.org/officeDocument/2006/relationships/slideLayout" Target="../slideLayouts/slideLayout101.xml"/></Relationships>
</file>

<file path=ppt/slides/_rels/slide21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9.xml"/><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0.xml"/><Relationship Id="rId1" Type="http://schemas.openxmlformats.org/officeDocument/2006/relationships/slideLayout" Target="../slideLayouts/slideLayout101.xml"/><Relationship Id="rId4" Type="http://schemas.openxmlformats.org/officeDocument/2006/relationships/image" Target="../media/image180.jpeg"/></Relationships>
</file>

<file path=ppt/slides/_rels/slide21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1.xml"/><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21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3.xml"/><Relationship Id="rId1" Type="http://schemas.openxmlformats.org/officeDocument/2006/relationships/slideLayout" Target="../slideLayouts/slideLayout19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99.xml"/><Relationship Id="rId4" Type="http://schemas.openxmlformats.org/officeDocument/2006/relationships/image" Target="../media/image36.jpg"/></Relationships>
</file>

<file path=ppt/slides/_rels/slide22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4.xml"/><Relationship Id="rId1" Type="http://schemas.openxmlformats.org/officeDocument/2006/relationships/slideLayout" Target="../slideLayouts/slideLayout202.xml"/><Relationship Id="rId4" Type="http://schemas.openxmlformats.org/officeDocument/2006/relationships/image" Target="../media/image183.png"/></Relationships>
</file>

<file path=ppt/slides/_rels/slide22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5.xml"/><Relationship Id="rId1" Type="http://schemas.openxmlformats.org/officeDocument/2006/relationships/slideLayout" Target="../slideLayouts/slideLayout207.xml"/><Relationship Id="rId4" Type="http://schemas.openxmlformats.org/officeDocument/2006/relationships/image" Target="../media/image185.jpeg"/></Relationships>
</file>

<file path=ppt/slides/_rels/slide22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76.xml"/><Relationship Id="rId1" Type="http://schemas.openxmlformats.org/officeDocument/2006/relationships/slideLayout" Target="../slideLayouts/slideLayout202.xml"/></Relationships>
</file>

<file path=ppt/slides/_rels/slide22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7.xml"/><Relationship Id="rId1" Type="http://schemas.openxmlformats.org/officeDocument/2006/relationships/slideLayout" Target="../slideLayouts/slideLayout207.xml"/></Relationships>
</file>

<file path=ppt/slides/_rels/slide2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8.xml"/><Relationship Id="rId1" Type="http://schemas.openxmlformats.org/officeDocument/2006/relationships/slideLayout" Target="../slideLayouts/slideLayout202.xml"/><Relationship Id="rId4" Type="http://schemas.openxmlformats.org/officeDocument/2006/relationships/image" Target="../media/image183.png"/></Relationships>
</file>

<file path=ppt/slides/_rels/slide22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9.xml"/><Relationship Id="rId1" Type="http://schemas.openxmlformats.org/officeDocument/2006/relationships/slideLayout" Target="../slideLayouts/slideLayout207.xml"/></Relationships>
</file>

<file path=ppt/slides/_rels/slide22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0.xml"/><Relationship Id="rId1" Type="http://schemas.openxmlformats.org/officeDocument/2006/relationships/slideLayout" Target="../slideLayouts/slideLayout202.xml"/><Relationship Id="rId4" Type="http://schemas.openxmlformats.org/officeDocument/2006/relationships/image" Target="../media/image188.png"/></Relationships>
</file>

<file path=ppt/slides/_rels/slide22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1.xml"/><Relationship Id="rId1" Type="http://schemas.openxmlformats.org/officeDocument/2006/relationships/slideLayout" Target="../slideLayouts/slideLayout207.xml"/></Relationships>
</file>

<file path=ppt/slides/_rels/slide22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2.xml"/><Relationship Id="rId1" Type="http://schemas.openxmlformats.org/officeDocument/2006/relationships/slideLayout" Target="../slideLayouts/slideLayout101.xml"/></Relationships>
</file>

<file path=ppt/slides/_rels/slide229.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8.xml"/></Relationships>
</file>

<file path=ppt/slides/_rels/slide230.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231.xml.rels><?xml version="1.0" encoding="UTF-8" standalone="yes"?>
<Relationships xmlns="http://schemas.openxmlformats.org/package/2006/relationships"><Relationship Id="rId3" Type="http://schemas.openxmlformats.org/officeDocument/2006/relationships/hyperlink" Target="https://it.wikipedia.org/wiki/File:St_Mary's_Cathedral_Basilica_of_the_Assumption_-_Covington,_KY_-_gargoyles_1.jpg" TargetMode="External"/><Relationship Id="rId2" Type="http://schemas.openxmlformats.org/officeDocument/2006/relationships/image" Target="../media/image190.jpg"/><Relationship Id="rId1" Type="http://schemas.openxmlformats.org/officeDocument/2006/relationships/slideLayout" Target="../slideLayouts/slideLayout328.xml"/></Relationships>
</file>

<file path=ppt/slides/_rels/slide232.xml.rels><?xml version="1.0" encoding="UTF-8" standalone="yes"?>
<Relationships xmlns="http://schemas.openxmlformats.org/package/2006/relationships"><Relationship Id="rId3" Type="http://schemas.openxmlformats.org/officeDocument/2006/relationships/hyperlink" Target="https://it.wikipedia.org/wiki/File:St_Mary's_Cathedral_Basilica_of_the_Assumption_-_Covington,_KY_-_gargoyles_1.jpg" TargetMode="External"/><Relationship Id="rId2" Type="http://schemas.openxmlformats.org/officeDocument/2006/relationships/image" Target="../media/image190.jpg"/><Relationship Id="rId1" Type="http://schemas.openxmlformats.org/officeDocument/2006/relationships/slideLayout" Target="../slideLayouts/slideLayout328.xml"/></Relationships>
</file>

<file path=ppt/slides/_rels/slide233.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91.jpg"/><Relationship Id="rId1" Type="http://schemas.openxmlformats.org/officeDocument/2006/relationships/slideLayout" Target="../slideLayouts/slideLayout328.xml"/></Relationships>
</file>

<file path=ppt/slides/_rels/slide234.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91.jpg"/><Relationship Id="rId1" Type="http://schemas.openxmlformats.org/officeDocument/2006/relationships/slideLayout" Target="../slideLayouts/slideLayout328.xml"/></Relationships>
</file>

<file path=ppt/slides/_rels/slide235.xml.rels><?xml version="1.0" encoding="UTF-8" standalone="yes"?>
<Relationships xmlns="http://schemas.openxmlformats.org/package/2006/relationships"><Relationship Id="rId3" Type="http://schemas.openxmlformats.org/officeDocument/2006/relationships/hyperlink" Target="https://www.wallpaperflare.com/genesis-book-page-afterlife-bad-baptist-belief-bible-blasphemy-wallpaper-zgwnj" TargetMode="External"/><Relationship Id="rId2" Type="http://schemas.openxmlformats.org/officeDocument/2006/relationships/image" Target="../media/image192.jpg"/><Relationship Id="rId1" Type="http://schemas.openxmlformats.org/officeDocument/2006/relationships/slideLayout" Target="../slideLayouts/slideLayout328.xml"/></Relationships>
</file>

<file path=ppt/slides/_rels/slide236.xml.rels><?xml version="1.0" encoding="UTF-8" standalone="yes"?>
<Relationships xmlns="http://schemas.openxmlformats.org/package/2006/relationships"><Relationship Id="rId3" Type="http://schemas.openxmlformats.org/officeDocument/2006/relationships/hyperlink" Target="http://presbiterianoscalvinistas.blogspot.com/2011/04/os-cinco-solas-da-reforma.html" TargetMode="External"/><Relationship Id="rId2" Type="http://schemas.openxmlformats.org/officeDocument/2006/relationships/image" Target="../media/image193.jpg"/><Relationship Id="rId1" Type="http://schemas.openxmlformats.org/officeDocument/2006/relationships/slideLayout" Target="../slideLayouts/slideLayout328.xml"/></Relationships>
</file>

<file path=ppt/slides/_rels/slide2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goodfreephotos.com/other-photos/angel-entering-heaven-with-light.jpg.php" TargetMode="External"/><Relationship Id="rId7" Type="http://schemas.openxmlformats.org/officeDocument/2006/relationships/diagramColors" Target="../diagrams/colors1.xml"/><Relationship Id="rId2" Type="http://schemas.openxmlformats.org/officeDocument/2006/relationships/image" Target="../media/image194.jpg"/><Relationship Id="rId1" Type="http://schemas.openxmlformats.org/officeDocument/2006/relationships/slideLayout" Target="../slideLayouts/slideLayout3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8.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91.jpg"/><Relationship Id="rId1" Type="http://schemas.openxmlformats.org/officeDocument/2006/relationships/slideLayout" Target="../slideLayouts/slideLayout328.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2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4.xml"/><Relationship Id="rId1" Type="http://schemas.openxmlformats.org/officeDocument/2006/relationships/slideLayout" Target="../slideLayouts/slideLayout313.xml"/></Relationships>
</file>

<file path=ppt/slides/_rels/slide2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5.xml"/><Relationship Id="rId1" Type="http://schemas.openxmlformats.org/officeDocument/2006/relationships/slideLayout" Target="../slideLayouts/slideLayout31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1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51.xml"/></Relationships>
</file>

<file path=ppt/slides/_rels/slide245.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5.jpg"/><Relationship Id="rId1" Type="http://schemas.openxmlformats.org/officeDocument/2006/relationships/slideLayout" Target="../slideLayouts/slideLayout328.xml"/></Relationships>
</file>

<file path=ppt/slides/_rels/slide246.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5.jpg"/><Relationship Id="rId1" Type="http://schemas.openxmlformats.org/officeDocument/2006/relationships/slideLayout" Target="../slideLayouts/slideLayout328.xml"/></Relationships>
</file>

<file path=ppt/slides/_rels/slide247.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5.jpg"/><Relationship Id="rId1" Type="http://schemas.openxmlformats.org/officeDocument/2006/relationships/slideLayout" Target="../slideLayouts/slideLayout328.xml"/></Relationships>
</file>

<file path=ppt/slides/_rels/slide248.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5.jpg"/><Relationship Id="rId1" Type="http://schemas.openxmlformats.org/officeDocument/2006/relationships/slideLayout" Target="../slideLayouts/slideLayout328.xml"/></Relationships>
</file>

<file path=ppt/slides/_rels/slide24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5.xml"/></Relationships>
</file>

<file path=ppt/slides/_rels/slide25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101.xml"/><Relationship Id="rId4" Type="http://schemas.openxmlformats.org/officeDocument/2006/relationships/image" Target="../media/image199.png"/></Relationships>
</file>

<file path=ppt/slides/_rels/slide2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8.xml"/><Relationship Id="rId1" Type="http://schemas.openxmlformats.org/officeDocument/2006/relationships/slideLayout" Target="../slideLayouts/slideLayout101.xml"/></Relationships>
</file>

<file path=ppt/slides/_rels/slide2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9.xml"/><Relationship Id="rId1" Type="http://schemas.openxmlformats.org/officeDocument/2006/relationships/slideLayout" Target="../slideLayouts/slideLayout101.xml"/></Relationships>
</file>

<file path=ppt/slides/_rels/slide2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0.xml"/><Relationship Id="rId1" Type="http://schemas.openxmlformats.org/officeDocument/2006/relationships/slideLayout" Target="../slideLayouts/slideLayout101.xml"/></Relationships>
</file>

<file path=ppt/slides/_rels/slide2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1.xml"/><Relationship Id="rId1" Type="http://schemas.openxmlformats.org/officeDocument/2006/relationships/slideLayout" Target="../slideLayouts/slideLayout101.xml"/></Relationships>
</file>

<file path=ppt/slides/_rels/slide255.xml.rels><?xml version="1.0" encoding="UTF-8" standalone="yes"?>
<Relationships xmlns="http://schemas.openxmlformats.org/package/2006/relationships"><Relationship Id="rId2" Type="http://schemas.openxmlformats.org/officeDocument/2006/relationships/image" Target="../media/image200.gif"/><Relationship Id="rId1" Type="http://schemas.openxmlformats.org/officeDocument/2006/relationships/slideLayout" Target="../slideLayouts/slideLayout101.xml"/></Relationships>
</file>

<file path=ppt/slides/_rels/slide25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2.xml"/><Relationship Id="rId1" Type="http://schemas.openxmlformats.org/officeDocument/2006/relationships/slideLayout" Target="../slideLayouts/slideLayout217.xml"/><Relationship Id="rId5" Type="http://schemas.openxmlformats.org/officeDocument/2006/relationships/image" Target="../media/image203.png"/><Relationship Id="rId4" Type="http://schemas.openxmlformats.org/officeDocument/2006/relationships/image" Target="../media/image202.png"/></Relationships>
</file>

<file path=ppt/slides/_rels/slide25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3.xml"/><Relationship Id="rId1" Type="http://schemas.openxmlformats.org/officeDocument/2006/relationships/slideLayout" Target="../slideLayouts/slideLayout223.xml"/></Relationships>
</file>

<file path=ppt/slides/_rels/slide25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94.xml"/><Relationship Id="rId1" Type="http://schemas.openxmlformats.org/officeDocument/2006/relationships/slideLayout" Target="../slideLayouts/slideLayout338.xml"/></Relationships>
</file>

<file path=ppt/slides/_rels/slide25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95.xml"/><Relationship Id="rId1" Type="http://schemas.openxmlformats.org/officeDocument/2006/relationships/slideLayout" Target="../slideLayouts/slideLayout338.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5.xml"/></Relationships>
</file>

<file path=ppt/slides/_rels/slide26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96.xml"/><Relationship Id="rId1" Type="http://schemas.openxmlformats.org/officeDocument/2006/relationships/slideLayout" Target="../slideLayouts/slideLayout357.xml"/><Relationship Id="rId4" Type="http://schemas.openxmlformats.org/officeDocument/2006/relationships/image" Target="../media/image208.jpeg"/></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63.xml"/></Relationships>
</file>

<file path=ppt/slides/_rels/slide26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17.xml"/></Relationships>
</file>

<file path=ppt/slides/_rels/slide26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17.xml"/></Relationships>
</file>

<file path=ppt/slides/_rels/slide26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17.xml"/></Relationships>
</file>

<file path=ppt/slides/_rels/slide265.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01.xml"/></Relationships>
</file>

<file path=ppt/slides/_rels/slide26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8.xml"/><Relationship Id="rId1" Type="http://schemas.openxmlformats.org/officeDocument/2006/relationships/slideLayout" Target="../slideLayouts/slideLayout145.xml"/></Relationships>
</file>

<file path=ppt/slides/_rels/slide267.xml.rels><?xml version="1.0" encoding="UTF-8" standalone="yes"?>
<Relationships xmlns="http://schemas.openxmlformats.org/package/2006/relationships"><Relationship Id="rId2" Type="http://schemas.openxmlformats.org/officeDocument/2006/relationships/image" Target="../media/image213.gif"/><Relationship Id="rId1" Type="http://schemas.openxmlformats.org/officeDocument/2006/relationships/slideLayout" Target="../slideLayouts/slideLayout10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78.xml"/></Relationships>
</file>

<file path=ppt/slides/_rels/slide2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0.xml"/><Relationship Id="rId1" Type="http://schemas.openxmlformats.org/officeDocument/2006/relationships/slideLayout" Target="../slideLayouts/slideLayout31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5.xml"/></Relationships>
</file>

<file path=ppt/slides/_rels/slide2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1.xml"/><Relationship Id="rId1" Type="http://schemas.openxmlformats.org/officeDocument/2006/relationships/slideLayout" Target="../slideLayouts/slideLayout313.xml"/></Relationships>
</file>

<file path=ppt/slides/_rels/slide2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2.xml"/><Relationship Id="rId1" Type="http://schemas.openxmlformats.org/officeDocument/2006/relationships/slideLayout" Target="../slideLayouts/slideLayout313.xml"/></Relationships>
</file>

<file path=ppt/slides/_rels/slide27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03.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62.gif"/></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26.xml"/></Relationships>
</file>

<file path=ppt/slides/_rels/slide2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5.xml"/><Relationship Id="rId1" Type="http://schemas.openxmlformats.org/officeDocument/2006/relationships/slideLayout" Target="../slideLayouts/slideLayout313.xml"/></Relationships>
</file>

<file path=ppt/slides/_rels/slide27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06.xml"/><Relationship Id="rId1" Type="http://schemas.openxmlformats.org/officeDocument/2006/relationships/slideLayout" Target="../slideLayouts/slideLayout313.xml"/></Relationships>
</file>

<file path=ppt/slides/_rels/slide27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1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27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7.xml"/><Relationship Id="rId1" Type="http://schemas.openxmlformats.org/officeDocument/2006/relationships/slideLayout" Target="../slideLayouts/slideLayout313.xml"/><Relationship Id="rId4" Type="http://schemas.openxmlformats.org/officeDocument/2006/relationships/image" Target="../media/image217.png"/></Relationships>
</file>

<file path=ppt/slides/_rels/slide27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8.xml"/><Relationship Id="rId1" Type="http://schemas.openxmlformats.org/officeDocument/2006/relationships/slideLayout" Target="../slideLayouts/slideLayout111.xml"/><Relationship Id="rId4" Type="http://schemas.openxmlformats.org/officeDocument/2006/relationships/image" Target="../media/image219.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5.xml"/></Relationships>
</file>

<file path=ppt/slides/_rels/slide280.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01.xml"/></Relationships>
</file>

<file path=ppt/slides/_rels/slide28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01.xml"/></Relationships>
</file>

<file path=ppt/slides/_rels/slide28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18.png"/><Relationship Id="rId1" Type="http://schemas.openxmlformats.org/officeDocument/2006/relationships/slideLayout" Target="../slideLayouts/slideLayout113.xml"/><Relationship Id="rId4" Type="http://schemas.openxmlformats.org/officeDocument/2006/relationships/image" Target="../media/image220.emf"/></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01.xml"/></Relationships>
</file>

<file path=ppt/slides/_rels/slide285.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101.xml"/></Relationships>
</file>

<file path=ppt/slides/_rels/slide28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01.xml"/></Relationships>
</file>

<file path=ppt/slides/_rels/slide28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09.xml"/><Relationship Id="rId1" Type="http://schemas.openxmlformats.org/officeDocument/2006/relationships/slideLayout" Target="../slideLayouts/slideLayout370.xml"/></Relationships>
</file>

<file path=ppt/slides/_rels/slide28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0.xml"/><Relationship Id="rId1" Type="http://schemas.openxmlformats.org/officeDocument/2006/relationships/slideLayout" Target="../slideLayouts/slideLayout375.xml"/></Relationships>
</file>

<file path=ppt/slides/_rels/slide28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11.xml"/><Relationship Id="rId1" Type="http://schemas.openxmlformats.org/officeDocument/2006/relationships/slideLayout" Target="../slideLayouts/slideLayout370.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5.xml"/></Relationships>
</file>

<file path=ppt/slides/_rels/slide29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2.xml"/><Relationship Id="rId1" Type="http://schemas.openxmlformats.org/officeDocument/2006/relationships/slideLayout" Target="../slideLayouts/slideLayout376.xml"/></Relationships>
</file>

<file path=ppt/slides/_rels/slide29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13.xml"/><Relationship Id="rId1" Type="http://schemas.openxmlformats.org/officeDocument/2006/relationships/slideLayout" Target="../slideLayouts/slideLayout375.xml"/></Relationships>
</file>

<file path=ppt/slides/_rels/slide29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14.xml"/><Relationship Id="rId1" Type="http://schemas.openxmlformats.org/officeDocument/2006/relationships/slideLayout" Target="../slideLayouts/slideLayout375.xml"/></Relationships>
</file>

<file path=ppt/slides/_rels/slide29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15.xml"/><Relationship Id="rId1" Type="http://schemas.openxmlformats.org/officeDocument/2006/relationships/slideLayout" Target="../slideLayouts/slideLayout383.xml"/></Relationships>
</file>

<file path=ppt/slides/_rels/slide29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16.xml"/><Relationship Id="rId1" Type="http://schemas.openxmlformats.org/officeDocument/2006/relationships/slideLayout" Target="../slideLayouts/slideLayout383.xml"/></Relationships>
</file>

<file path=ppt/slides/_rels/slide29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17.xml"/><Relationship Id="rId1" Type="http://schemas.openxmlformats.org/officeDocument/2006/relationships/slideLayout" Target="../slideLayouts/slideLayout375.xml"/></Relationships>
</file>

<file path=ppt/slides/_rels/slide29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18.xml"/><Relationship Id="rId1" Type="http://schemas.openxmlformats.org/officeDocument/2006/relationships/slideLayout" Target="../slideLayouts/slideLayout375.xml"/></Relationships>
</file>

<file path=ppt/slides/_rels/slide29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19.xml"/><Relationship Id="rId1" Type="http://schemas.openxmlformats.org/officeDocument/2006/relationships/slideLayout" Target="../slideLayouts/slideLayout375.xml"/></Relationships>
</file>

<file path=ppt/slides/_rels/slide29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20.xml"/><Relationship Id="rId1" Type="http://schemas.openxmlformats.org/officeDocument/2006/relationships/slideLayout" Target="../slideLayouts/slideLayout383.xml"/></Relationships>
</file>

<file path=ppt/slides/_rels/slide29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21.xml"/><Relationship Id="rId1" Type="http://schemas.openxmlformats.org/officeDocument/2006/relationships/slideLayout" Target="../slideLayouts/slideLayout38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5.xml"/></Relationships>
</file>

<file path=ppt/slides/_rels/slide30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22.xml"/><Relationship Id="rId1" Type="http://schemas.openxmlformats.org/officeDocument/2006/relationships/slideLayout" Target="../slideLayouts/slideLayout375.xml"/></Relationships>
</file>

<file path=ppt/slides/_rels/slide30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23.xml"/><Relationship Id="rId1" Type="http://schemas.openxmlformats.org/officeDocument/2006/relationships/slideLayout" Target="../slideLayouts/slideLayout383.xml"/></Relationships>
</file>

<file path=ppt/slides/_rels/slide30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24.xml"/><Relationship Id="rId1" Type="http://schemas.openxmlformats.org/officeDocument/2006/relationships/slideLayout" Target="../slideLayouts/slideLayout383.xml"/></Relationships>
</file>

<file path=ppt/slides/_rels/slide30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25.xml"/><Relationship Id="rId1" Type="http://schemas.openxmlformats.org/officeDocument/2006/relationships/slideLayout" Target="../slideLayouts/slideLayout375.xml"/></Relationships>
</file>

<file path=ppt/slides/_rels/slide30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26.xml"/><Relationship Id="rId1" Type="http://schemas.openxmlformats.org/officeDocument/2006/relationships/slideLayout" Target="../slideLayouts/slideLayout383.xml"/></Relationships>
</file>

<file path=ppt/slides/_rels/slide30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27.xml"/><Relationship Id="rId1" Type="http://schemas.openxmlformats.org/officeDocument/2006/relationships/slideLayout" Target="../slideLayouts/slideLayout375.xml"/></Relationships>
</file>

<file path=ppt/slides/_rels/slide30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28.xml"/><Relationship Id="rId1" Type="http://schemas.openxmlformats.org/officeDocument/2006/relationships/slideLayout" Target="../slideLayouts/slideLayout394.xml"/></Relationships>
</file>

<file path=ppt/slides/_rels/slide30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9.xml"/><Relationship Id="rId1" Type="http://schemas.openxmlformats.org/officeDocument/2006/relationships/slideLayout" Target="../slideLayouts/slideLayout101.xml"/></Relationships>
</file>

<file path=ppt/slides/_rels/slide3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5.xml"/></Relationships>
</file>

<file path=ppt/slides/_rels/slide31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30.xml"/><Relationship Id="rId1" Type="http://schemas.openxmlformats.org/officeDocument/2006/relationships/slideLayout" Target="../slideLayouts/slideLayout313.xml"/></Relationships>
</file>

<file path=ppt/slides/_rels/slide3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0.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1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31.xml"/><Relationship Id="rId1" Type="http://schemas.openxmlformats.org/officeDocument/2006/relationships/slideLayout" Target="../slideLayouts/slideLayout244.xml"/><Relationship Id="rId4" Type="http://schemas.openxmlformats.org/officeDocument/2006/relationships/image" Target="../media/image217.png"/></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11.xml"/><Relationship Id="rId5" Type="http://schemas.openxmlformats.org/officeDocument/2006/relationships/image" Target="../media/image47.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8.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2.bin"/><Relationship Id="rId1" Type="http://schemas.openxmlformats.org/officeDocument/2006/relationships/slideLayout" Target="../slideLayouts/slideLayout11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97.xml"/><Relationship Id="rId4" Type="http://schemas.openxmlformats.org/officeDocument/2006/relationships/image" Target="../media/image23.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0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9.emf"/></Relationships>
</file>

<file path=ppt/slides/_rels/slide6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62.gif"/></Relationships>
</file>

<file path=ppt/slides/_rels/slide6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6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6.gif"/></Relationships>
</file>

<file path=ppt/slides/_rels/slide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6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0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111.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3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8.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3.xml"/><Relationship Id="rId1" Type="http://schemas.openxmlformats.org/officeDocument/2006/relationships/slideLayout" Target="../slideLayouts/slideLayout313.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4.xml"/><Relationship Id="rId1" Type="http://schemas.openxmlformats.org/officeDocument/2006/relationships/slideLayout" Target="../slideLayouts/slideLayout313.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5.xml"/><Relationship Id="rId1" Type="http://schemas.openxmlformats.org/officeDocument/2006/relationships/slideLayout" Target="../slideLayouts/slideLayout313.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31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0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313.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13.xml"/><Relationship Id="rId1" Type="http://schemas.openxmlformats.org/officeDocument/2006/relationships/themeOverride" Target="../theme/themeOverride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8.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313.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313.xml"/><Relationship Id="rId4" Type="http://schemas.openxmlformats.org/officeDocument/2006/relationships/image" Target="../media/image80.jpeg"/></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3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78.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4.xml"/><Relationship Id="rId1" Type="http://schemas.openxmlformats.org/officeDocument/2006/relationships/slideLayout" Target="../slideLayouts/slideLayout313.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5.xml"/><Relationship Id="rId1" Type="http://schemas.openxmlformats.org/officeDocument/2006/relationships/slideLayout" Target="../slideLayouts/slideLayout313.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6.xml"/><Relationship Id="rId1" Type="http://schemas.openxmlformats.org/officeDocument/2006/relationships/slideLayout" Target="../slideLayouts/slideLayout31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30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3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26.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313.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313.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313.xml"/></Relationships>
</file>

<file path=ppt/slides/_rels/slide9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4.xml"/><Relationship Id="rId1" Type="http://schemas.openxmlformats.org/officeDocument/2006/relationships/slideLayout" Target="../slideLayouts/slideLayout313.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313.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3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a:extLst>
              <a:ext uri="{28A0092B-C50C-407E-A947-70E740481C1C}">
                <a14:useLocalDpi xmlns:a14="http://schemas.microsoft.com/office/drawing/2010/main" val="0"/>
              </a:ext>
            </a:extLst>
          </a:blip>
          <a:srcRect t="8799"/>
          <a:stretch/>
        </p:blipFill>
        <p:spPr bwMode="auto">
          <a:xfrm>
            <a:off x="12700" y="0"/>
            <a:ext cx="5405438" cy="6254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subTitle" idx="1"/>
          </p:nvPr>
        </p:nvSpPr>
        <p:spPr>
          <a:xfrm>
            <a:off x="3657600" y="3505200"/>
            <a:ext cx="5334000" cy="1600200"/>
          </a:xfrm>
        </p:spPr>
        <p:txBody>
          <a:bodyPr/>
          <a:lstStyle/>
          <a:p>
            <a:pPr eaLnBrk="1" hangingPunct="1"/>
            <a:r>
              <a:rPr lang="en-US" sz="4000" b="1" dirty="0">
                <a:solidFill>
                  <a:srgbClr val="FFFFFF"/>
                </a:solidFill>
                <a:latin typeface="Arial" charset="0"/>
                <a:ea typeface="ＭＳ Ｐゴシック" charset="0"/>
                <a:cs typeface="ＭＳ Ｐゴシック" charset="0"/>
              </a:rPr>
              <a:t>You can</a:t>
            </a:r>
            <a:r>
              <a:rPr lang="fr-FR" altLang="ja-JP" sz="4000" b="1" dirty="0">
                <a:solidFill>
                  <a:srgbClr val="FFFFFF"/>
                </a:solidFill>
                <a:latin typeface="Arial" charset="0"/>
                <a:ea typeface="ＭＳ Ｐゴシック" charset="0"/>
                <a:cs typeface="ＭＳ Ｐゴシック" charset="0"/>
              </a:rPr>
              <a:t>'</a:t>
            </a:r>
            <a:r>
              <a:rPr lang="en-US" altLang="ja-JP" sz="4000" b="1" dirty="0">
                <a:solidFill>
                  <a:srgbClr val="FFFFFF"/>
                </a:solidFill>
                <a:latin typeface="Arial" charset="0"/>
                <a:ea typeface="ＭＳ Ｐゴシック" charset="0"/>
                <a:cs typeface="ＭＳ Ｐゴシック" charset="0"/>
              </a:rPr>
              <a:t>t go any farther than your knowledge</a:t>
            </a:r>
            <a:endParaRPr lang="en-US" b="1" dirty="0">
              <a:solidFill>
                <a:srgbClr val="FFFFFF"/>
              </a:solidFill>
              <a:latin typeface="Arial" charset="0"/>
              <a:ea typeface="ＭＳ Ｐゴシック" charset="0"/>
              <a:cs typeface="Arial" charset="0"/>
            </a:endParaRPr>
          </a:p>
        </p:txBody>
      </p:sp>
      <p:sp>
        <p:nvSpPr>
          <p:cNvPr id="5018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238597" name="Rectangle 5"/>
          <p:cNvSpPr>
            <a:spLocks noGrp="1" noChangeArrowheads="1"/>
          </p:cNvSpPr>
          <p:nvPr>
            <p:ph type="ctrTitle"/>
          </p:nvPr>
        </p:nvSpPr>
        <p:spPr>
          <a:xfrm>
            <a:off x="3810000" y="108148"/>
            <a:ext cx="7772400" cy="1143000"/>
          </a:xfrm>
        </p:spPr>
        <p:txBody>
          <a:bodyPr/>
          <a:lstStyle/>
          <a:p>
            <a:pPr algn="r" eaLnBrk="1" hangingPunct="1"/>
            <a:r>
              <a:rPr lang="en-US" dirty="0">
                <a:solidFill>
                  <a:schemeClr val="bg1"/>
                </a:solidFill>
                <a:latin typeface="Arial" charset="0"/>
                <a:ea typeface="ＭＳ Ｐゴシック" charset="0"/>
                <a:cs typeface="ＭＳ Ｐゴシック" charset="0"/>
              </a:rPr>
              <a:t>2 Peter</a:t>
            </a:r>
          </a:p>
        </p:txBody>
      </p:sp>
      <p:sp>
        <p:nvSpPr>
          <p:cNvPr id="8" name="Rectangle 7">
            <a:extLst>
              <a:ext uri="{FF2B5EF4-FFF2-40B4-BE49-F238E27FC236}">
                <a16:creationId xmlns:a16="http://schemas.microsoft.com/office/drawing/2014/main" id="{7BF569E0-A6FA-D843-9A68-9A73F508FE8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3004807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770" decel="100000"/>
                                        <p:tgtEl>
                                          <p:spTgt spid="50180"/>
                                        </p:tgtEl>
                                      </p:cBhvr>
                                    </p:animEffect>
                                    <p:animScale>
                                      <p:cBhvr>
                                        <p:cTn id="8" dur="770" decel="100000"/>
                                        <p:tgtEl>
                                          <p:spTgt spid="50180"/>
                                        </p:tgtEl>
                                      </p:cBhvr>
                                      <p:from x="10000" y="10000"/>
                                      <p:to x="200000" y="450000"/>
                                    </p:animScale>
                                    <p:animScale>
                                      <p:cBhvr>
                                        <p:cTn id="9" dur="1230" accel="100000" fill="hold">
                                          <p:stCondLst>
                                            <p:cond delay="770"/>
                                          </p:stCondLst>
                                        </p:cTn>
                                        <p:tgtEl>
                                          <p:spTgt spid="50180"/>
                                        </p:tgtEl>
                                      </p:cBhvr>
                                      <p:from x="200000" y="450000"/>
                                      <p:to x="100000" y="100000"/>
                                    </p:animScale>
                                    <p:set>
                                      <p:cBhvr>
                                        <p:cTn id="10" dur="770" fill="hold"/>
                                        <p:tgtEl>
                                          <p:spTgt spid="50180"/>
                                        </p:tgtEl>
                                        <p:attrNameLst>
                                          <p:attrName>ppt_x</p:attrName>
                                        </p:attrNameLst>
                                      </p:cBhvr>
                                      <p:to>
                                        <p:strVal val="(0.5)"/>
                                      </p:to>
                                    </p:set>
                                    <p:anim from="(0.5)" to="(#ppt_x)" calcmode="lin" valueType="num">
                                      <p:cBhvr>
                                        <p:cTn id="11" dur="1230" accel="100000" fill="hold">
                                          <p:stCondLst>
                                            <p:cond delay="770"/>
                                          </p:stCondLst>
                                        </p:cTn>
                                        <p:tgtEl>
                                          <p:spTgt spid="50180"/>
                                        </p:tgtEl>
                                        <p:attrNameLst>
                                          <p:attrName>ppt_x</p:attrName>
                                        </p:attrNameLst>
                                      </p:cBhvr>
                                    </p:anim>
                                    <p:set>
                                      <p:cBhvr>
                                        <p:cTn id="12" dur="770" fill="hold"/>
                                        <p:tgtEl>
                                          <p:spTgt spid="50180"/>
                                        </p:tgtEl>
                                        <p:attrNameLst>
                                          <p:attrName>ppt_y</p:attrName>
                                        </p:attrNameLst>
                                      </p:cBhvr>
                                      <p:to>
                                        <p:strVal val="(#ppt_y+0.4)"/>
                                      </p:to>
                                    </p:set>
                                    <p:anim from="(#ppt_y+0.4)" to="(#ppt_y)" calcmode="lin" valueType="num">
                                      <p:cBhvr>
                                        <p:cTn id="13" dur="1230" accel="100000" fill="hold">
                                          <p:stCondLst>
                                            <p:cond delay="770"/>
                                          </p:stCondLst>
                                        </p:cTn>
                                        <p:tgtEl>
                                          <p:spTgt spid="501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God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Lord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Saluta-tion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Provides Every Need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Foundation of Knowledge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False Teachers Coming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End in Hell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Character Described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Scoffers Before 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Temporary World Motivates Holiness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Protection &amp; Growth Encouraged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Inadequacy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Expectancy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Disciples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Day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5322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8BE91CF-7B3A-BA4B-939D-CEFFA4B48C4B}"/>
              </a:ext>
            </a:extLst>
          </p:cNvPr>
          <p:cNvSpPr txBox="1">
            <a:spLocks noChangeArrowheads="1"/>
          </p:cNvSpPr>
          <p:nvPr/>
        </p:nvSpPr>
        <p:spPr bwMode="auto">
          <a:xfrm>
            <a:off x="4355976" y="0"/>
            <a:ext cx="4778934" cy="515190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Joshua Harris, author of </a:t>
            </a: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 Kissed Dating Goodbye</a:t>
            </a:r>
            <a:r>
              <a:rPr kumimoji="0" lang="en-US" sz="4000" b="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left his kids and wife of 20 years to walk away from the Christian faith in 2019.</a:t>
            </a:r>
            <a:endParaRPr kumimoji="0" lang="en-US" sz="4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775748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A9AF619-623F-834C-87C3-EE2FE7272520}"/>
              </a:ext>
            </a:extLst>
          </p:cNvPr>
          <p:cNvSpPr txBox="1">
            <a:spLocks noChangeArrowheads="1"/>
          </p:cNvSpPr>
          <p:nvPr/>
        </p:nvSpPr>
        <p:spPr bwMode="auto">
          <a:xfrm>
            <a:off x="2483768" y="1531870"/>
            <a:ext cx="6660232" cy="5301208"/>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2800" b="1" dirty="0">
                <a:solidFill>
                  <a:srgbClr val="000000"/>
                </a:solidFill>
                <a:latin typeface="Arial" charset="0"/>
                <a:ea typeface="ＭＳ Ｐゴシック" charset="0"/>
                <a:cs typeface="ＭＳ Ｐゴシック" charset="0"/>
              </a:rPr>
              <a:t>The information that was left out of our announcement is that I have undergone a massive shift in regard to my faith in Jesus. The popular phrase for this is "deconstruction," the biblical phrase is "falling away." By all the measurements that I have for defining a Christian, I am not a Christian. Many people tell me that there is a different way to practice faith and I want to remain open to this, but I'm not there now.</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265345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986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man who urged Christians to embrace ‘purity’ if they wanted a happy marriage is now ending his own.”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—Friendly Atheist website</a:t>
            </a:r>
          </a:p>
        </p:txBody>
      </p:sp>
    </p:spTree>
    <p:extLst>
      <p:ext uri="{BB962C8B-B14F-4D97-AF65-F5344CB8AC3E}">
        <p14:creationId xmlns:p14="http://schemas.microsoft.com/office/powerpoint/2010/main" val="33413339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Three truths to know…</a:t>
            </a: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tretch>
            <a:fillRect/>
          </a:stretch>
        </p:blipFill>
        <p:spPr>
          <a:xfrm>
            <a:off x="0" y="1158567"/>
            <a:ext cx="9144000" cy="5462124"/>
          </a:xfrm>
          <a:prstGeom prst="rect">
            <a:avLst/>
          </a:prstGeom>
        </p:spPr>
      </p:pic>
      <p:sp>
        <p:nvSpPr>
          <p:cNvPr id="4" name="Rectangle 2">
            <a:extLst>
              <a:ext uri="{FF2B5EF4-FFF2-40B4-BE49-F238E27FC236}">
                <a16:creationId xmlns:a16="http://schemas.microsoft.com/office/drawing/2014/main" id="{3DEEA6BC-6850-1749-99BF-F25C180B7E82}"/>
              </a:ext>
            </a:extLst>
          </p:cNvPr>
          <p:cNvSpPr txBox="1">
            <a:spLocks noChangeArrowheads="1"/>
          </p:cNvSpPr>
          <p:nvPr/>
        </p:nvSpPr>
        <p:spPr bwMode="auto">
          <a:xfrm>
            <a:off x="-3816424" y="1001357"/>
            <a:ext cx="3816424" cy="56360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2 PETER</a:t>
            </a:r>
          </a:p>
          <a:p>
            <a:pPr>
              <a:defRPr/>
            </a:pPr>
            <a:endParaRPr lang="en-US" sz="4000" b="1" kern="0" dirty="0">
              <a:effectLst>
                <a:glow rad="127000">
                  <a:schemeClr val="tx1"/>
                </a:glow>
              </a:effectLst>
              <a:latin typeface="Arial" charset="0"/>
              <a:ea typeface="ＭＳ Ｐゴシック" charset="0"/>
              <a:cs typeface="ＭＳ Ｐゴシック" charset="0"/>
            </a:endParaRPr>
          </a:p>
          <a:p>
            <a:pPr>
              <a:defRPr/>
            </a:pPr>
            <a:r>
              <a:rPr lang="en-US" sz="4000" b="1" kern="0" dirty="0">
                <a:effectLst>
                  <a:glow rad="127000">
                    <a:schemeClr val="tx1"/>
                  </a:glow>
                </a:effectLst>
                <a:latin typeface="Arial" charset="0"/>
                <a:ea typeface="ＭＳ Ｐゴシック" charset="0"/>
                <a:cs typeface="ＭＳ Ｐゴシック" charset="0"/>
              </a:rPr>
              <a:t>Grow in the GRACE &amp; KNOWLEDGE of Your LORD &amp; SAVIOR</a:t>
            </a:r>
          </a:p>
        </p:txBody>
      </p:sp>
    </p:spTree>
    <p:extLst>
      <p:ext uri="{BB962C8B-B14F-4D97-AF65-F5344CB8AC3E}">
        <p14:creationId xmlns:p14="http://schemas.microsoft.com/office/powerpoint/2010/main" val="18563613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endParaRPr lang="en-US">
              <a:solidFill>
                <a:srgbClr val="5B5249"/>
              </a:solidFill>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God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Lord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b="1" dirty="0">
                    <a:solidFill>
                      <a:srgbClr val="000000"/>
                    </a:solidFill>
                    <a:latin typeface="Arial Narrow" charset="0"/>
                    <a:ea typeface="SimSun" charset="0"/>
                    <a:cs typeface="SimSun" charset="0"/>
                  </a:rPr>
                  <a:t> </a:t>
                </a:r>
                <a:r>
                  <a:rPr lang="en-US" altLang="zh-CN" sz="1600" dirty="0">
                    <a:solidFill>
                      <a:srgbClr val="000000"/>
                    </a:solidFill>
                    <a:latin typeface="Arial Narrow" charset="0"/>
                    <a:ea typeface="SimSun" charset="0"/>
                    <a:cs typeface="SimSun" charset="0"/>
                  </a:rPr>
                  <a:t>Saluta-tion</a:t>
                </a:r>
              </a:p>
              <a:p>
                <a:pPr algn="ctr" eaLnBrk="0" hangingPunct="0"/>
                <a:r>
                  <a:rPr lang="en-US" altLang="zh-CN" sz="1600" dirty="0">
                    <a:solidFill>
                      <a:srgbClr val="000000"/>
                    </a:solidFill>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Provides Every Need</a:t>
                </a:r>
              </a:p>
              <a:p>
                <a:pPr algn="ctr" eaLnBrk="0" hangingPunct="0"/>
                <a:r>
                  <a:rPr lang="en-US" altLang="zh-CN" sz="1600" dirty="0">
                    <a:solidFill>
                      <a:srgbClr val="000000"/>
                    </a:solidFill>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Foundation of Knowledge</a:t>
                </a:r>
              </a:p>
              <a:p>
                <a:pPr algn="ctr" eaLnBrk="0" hangingPunct="0"/>
                <a:r>
                  <a:rPr lang="en-US" altLang="zh-CN" sz="1600" dirty="0">
                    <a:solidFill>
                      <a:srgbClr val="000000"/>
                    </a:solidFill>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False Teachers Coming</a:t>
                </a:r>
              </a:p>
              <a:p>
                <a:pPr algn="ctr" eaLnBrk="0" hangingPunct="0"/>
                <a:r>
                  <a:rPr lang="en-US" altLang="zh-CN" sz="1600" dirty="0">
                    <a:solidFill>
                      <a:srgbClr val="000000"/>
                    </a:solidFill>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End in Hell</a:t>
                </a:r>
              </a:p>
              <a:p>
                <a:pPr algn="ctr" eaLnBrk="0" hangingPunct="0"/>
                <a:r>
                  <a:rPr lang="en-US" altLang="zh-CN" sz="1600" dirty="0">
                    <a:solidFill>
                      <a:srgbClr val="000000"/>
                    </a:solidFill>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Character Described</a:t>
                </a:r>
              </a:p>
              <a:p>
                <a:pPr algn="ctr" eaLnBrk="0" hangingPunct="0"/>
                <a:r>
                  <a:rPr lang="en-US" altLang="zh-CN" sz="1600" dirty="0">
                    <a:solidFill>
                      <a:srgbClr val="000000"/>
                    </a:solidFill>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Scoffers Before Rapture</a:t>
                </a:r>
              </a:p>
              <a:p>
                <a:pPr algn="ctr" eaLnBrk="0" hangingPunct="0"/>
                <a:r>
                  <a:rPr lang="en-US" altLang="zh-CN" sz="1600" dirty="0">
                    <a:solidFill>
                      <a:srgbClr val="000000"/>
                    </a:solidFill>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rPr>
                  <a:t>Temporary World Motivates Holiness  </a:t>
                </a:r>
              </a:p>
              <a:p>
                <a:pPr algn="ctr"/>
                <a:r>
                  <a:rPr lang="en-US" altLang="zh-CN" sz="1600" dirty="0">
                    <a:solidFill>
                      <a:srgbClr val="000000"/>
                    </a:solidFill>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cs typeface="SimSun" charset="0"/>
                  </a:rPr>
                  <a:t>Protection &amp; Growth Encouraged</a:t>
                </a:r>
              </a:p>
              <a:p>
                <a:pPr algn="ctr" eaLnBrk="0" hangingPunct="0"/>
                <a:r>
                  <a:rPr lang="en-US" altLang="zh-CN" sz="1600" dirty="0">
                    <a:solidFill>
                      <a:srgbClr val="000000"/>
                    </a:solidFill>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Adequacy of </a:t>
                </a:r>
              </a:p>
              <a:p>
                <a:pPr algn="ctr" eaLnBrk="0" hangingPunct="0"/>
                <a:r>
                  <a:rPr lang="en-US" altLang="zh-CN" b="1">
                    <a:solidFill>
                      <a:srgbClr val="000000"/>
                    </a:solidFill>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Inadequacy of </a:t>
                </a:r>
              </a:p>
              <a:p>
                <a:pPr algn="ctr" eaLnBrk="0" hangingPunct="0"/>
                <a:r>
                  <a:rPr lang="en-US" altLang="zh-CN" b="1">
                    <a:solidFill>
                      <a:srgbClr val="000000"/>
                    </a:solidFill>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Expectancy of </a:t>
                </a:r>
              </a:p>
              <a:p>
                <a:pPr algn="ctr" eaLnBrk="0" hangingPunct="0"/>
                <a:r>
                  <a:rPr lang="en-US" altLang="zh-CN" b="1">
                    <a:solidFill>
                      <a:srgbClr val="000000"/>
                    </a:solidFill>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Disciples </a:t>
                </a:r>
              </a:p>
              <a:p>
                <a:pPr algn="ctr"/>
                <a:r>
                  <a:rPr lang="en-US" altLang="zh-CN" b="1">
                    <a:solidFill>
                      <a:srgbClr val="000000"/>
                    </a:solidFill>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Day </a:t>
                </a:r>
              </a:p>
              <a:p>
                <a:pPr algn="ctr"/>
                <a:r>
                  <a:rPr lang="en-US" altLang="zh-CN" b="1">
                    <a:solidFill>
                      <a:srgbClr val="000000"/>
                    </a:solidFill>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endParaRPr lang="en-US">
              <a:solidFill>
                <a:srgbClr val="5B5249"/>
              </a:solidFill>
            </a:endParaRPr>
          </a:p>
        </p:txBody>
      </p:sp>
    </p:spTree>
    <p:extLst>
      <p:ext uri="{BB962C8B-B14F-4D97-AF65-F5344CB8AC3E}">
        <p14:creationId xmlns:p14="http://schemas.microsoft.com/office/powerpoint/2010/main" val="41089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2 Peter</a:t>
            </a:r>
          </a:p>
        </p:txBody>
      </p:sp>
    </p:spTree>
    <p:extLst>
      <p:ext uri="{BB962C8B-B14F-4D97-AF65-F5344CB8AC3E}">
        <p14:creationId xmlns:p14="http://schemas.microsoft.com/office/powerpoint/2010/main" val="848376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CB076F-225F-7041-A674-7DF0F46C06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B8B0E5F-9F7F-B344-BB13-CB937EAEE6DC}"/>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i="1" kern="0">
                <a:effectLst>
                  <a:glow rad="127000">
                    <a:schemeClr val="tx1"/>
                  </a:glow>
                </a:effectLst>
                <a:latin typeface="Arial" charset="0"/>
                <a:ea typeface="ＭＳ Ｐゴシック" charset="0"/>
                <a:cs typeface="ＭＳ Ｐゴシック" charset="0"/>
              </a:rPr>
              <a:t>What to know to grow…</a:t>
            </a:r>
            <a:endParaRPr lang="en-US" sz="3600" b="1" i="1" kern="0"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Tree>
    <p:extLst>
      <p:ext uri="{BB962C8B-B14F-4D97-AF65-F5344CB8AC3E}">
        <p14:creationId xmlns:p14="http://schemas.microsoft.com/office/powerpoint/2010/main" val="428647387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Peter 1</a:t>
            </a:r>
          </a:p>
        </p:txBody>
      </p:sp>
    </p:spTree>
    <p:extLst>
      <p:ext uri="{BB962C8B-B14F-4D97-AF65-F5344CB8AC3E}">
        <p14:creationId xmlns:p14="http://schemas.microsoft.com/office/powerpoint/2010/main" val="23121986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685799" y="1122364"/>
            <a:ext cx="8237483"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2 Pet. 1:1  Simon Peter, a bond-servant and apostle of Jesus Christ,  To those who have received a faith of the same kind as ours, by the righteousness of our God and </a:t>
            </a:r>
            <a:r>
              <a:rPr kumimoji="0" lang="en-SG" sz="2400" b="1" i="0" u="none" strike="noStrike" kern="1200" cap="none" spc="0" normalizeH="0" baseline="0" noProof="0" dirty="0" err="1">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Savior</a:t>
            </a: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2 Grace and peace be multiplied to you in the knowledge of God and of Jesus our Lord;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3 seeing that His divine power has granted to us everything pertaining to life and godliness, through the true knowledge of Him who called us </a:t>
            </a:r>
            <a:r>
              <a:rPr kumimoji="0" lang="en-SG" sz="2400" b="1" i="0" u="none" strike="noStrike" kern="1200" cap="none" spc="0" normalizeH="0" baseline="3000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1</a:t>
            </a: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by His own glory and excellence.</a:t>
            </a:r>
          </a:p>
        </p:txBody>
      </p:sp>
    </p:spTree>
    <p:extLst>
      <p:ext uri="{BB962C8B-B14F-4D97-AF65-F5344CB8AC3E}">
        <p14:creationId xmlns:p14="http://schemas.microsoft.com/office/powerpoint/2010/main" val="171329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19401" t="13197" b="22621"/>
          <a:stretch/>
        </p:blipFill>
        <p:spPr bwMode="auto">
          <a:xfrm>
            <a:off x="22281" y="404090"/>
            <a:ext cx="5392538" cy="6453909"/>
          </a:xfrm>
          <a:prstGeom prst="rect">
            <a:avLst/>
          </a:prstGeom>
          <a:noFill/>
          <a:ln>
            <a:noFill/>
          </a:ln>
        </p:spPr>
      </p:pic>
      <p:sp>
        <p:nvSpPr>
          <p:cNvPr id="5" name="Text Box 6"/>
          <p:cNvSpPr txBox="1">
            <a:spLocks noChangeArrowheads="1"/>
          </p:cNvSpPr>
          <p:nvPr/>
        </p:nvSpPr>
        <p:spPr bwMode="auto">
          <a:xfrm>
            <a:off x="4418856" y="188094"/>
            <a:ext cx="4725144"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A</a:t>
            </a:r>
            <a:r>
              <a:rPr lang="en-US" b="1" dirty="0">
                <a:solidFill>
                  <a:srgbClr val="000000"/>
                </a:solidFill>
                <a:latin typeface="Arial" charset="0"/>
                <a:cs typeface="Arial" charset="0"/>
              </a:rPr>
              <a:t>dd virtue to faith</a:t>
            </a:r>
          </a:p>
          <a:p>
            <a:pPr eaLnBrk="1" hangingPunct="1"/>
            <a:r>
              <a:rPr lang="en-US" b="1" dirty="0">
                <a:solidFill>
                  <a:srgbClr val="FF0000"/>
                </a:solidFill>
                <a:latin typeface="Arial" charset="0"/>
                <a:cs typeface="Arial" charset="0"/>
              </a:rPr>
              <a:t>D</a:t>
            </a:r>
            <a:r>
              <a:rPr lang="en-US" b="1" dirty="0">
                <a:solidFill>
                  <a:srgbClr val="070000"/>
                </a:solidFill>
                <a:latin typeface="Arial" charset="0"/>
                <a:cs typeface="Arial" charset="0"/>
              </a:rPr>
              <a:t>eeds of false teachers</a:t>
            </a:r>
          </a:p>
          <a:p>
            <a:pPr eaLnBrk="1" hangingPunct="1"/>
            <a:r>
              <a:rPr lang="en-US" b="1" dirty="0">
                <a:solidFill>
                  <a:srgbClr val="FF0000"/>
                </a:solidFill>
                <a:latin typeface="Arial" charset="0"/>
                <a:cs typeface="Arial" charset="0"/>
              </a:rPr>
              <a:t>D</a:t>
            </a:r>
            <a:r>
              <a:rPr lang="en-US" b="1" dirty="0">
                <a:solidFill>
                  <a:srgbClr val="070000"/>
                </a:solidFill>
                <a:latin typeface="Arial" charset="0"/>
                <a:cs typeface="Arial" charset="0"/>
              </a:rPr>
              <a:t>iligence before Lord's return</a:t>
            </a:r>
          </a:p>
        </p:txBody>
      </p:sp>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itle 1"/>
          <p:cNvSpPr txBox="1">
            <a:spLocks/>
          </p:cNvSpPr>
          <p:nvPr/>
        </p:nvSpPr>
        <p:spPr bwMode="auto">
          <a:xfrm>
            <a:off x="4644008" y="2060848"/>
            <a:ext cx="4300538" cy="187166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algn="r" eaLnBrk="1" hangingPunct="1">
              <a:defRPr/>
            </a:pPr>
            <a:r>
              <a:rPr lang="en-US" dirty="0">
                <a:solidFill>
                  <a:srgbClr val="070000"/>
                </a:solidFill>
                <a:latin typeface="Arial"/>
                <a:ea typeface="ＭＳ Ｐゴシック"/>
                <a:cs typeface="Arial"/>
              </a:rPr>
              <a:t>SECOND PETER</a:t>
            </a:r>
            <a:endParaRPr lang="en-US" sz="6600" kern="0" dirty="0">
              <a:solidFill>
                <a:srgbClr val="070000"/>
              </a:solidFill>
              <a:latin typeface="Arial"/>
            </a:endParaRPr>
          </a:p>
        </p:txBody>
      </p:sp>
      <p:sp>
        <p:nvSpPr>
          <p:cNvPr id="7" name="Text Box 6"/>
          <p:cNvSpPr txBox="1">
            <a:spLocks noChangeArrowheads="1"/>
          </p:cNvSpPr>
          <p:nvPr/>
        </p:nvSpPr>
        <p:spPr bwMode="auto">
          <a:xfrm>
            <a:off x="4129931" y="188094"/>
            <a:ext cx="43338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p:txBody>
      </p:sp>
    </p:spTree>
    <p:extLst>
      <p:ext uri="{BB962C8B-B14F-4D97-AF65-F5344CB8AC3E}">
        <p14:creationId xmlns:p14="http://schemas.microsoft.com/office/powerpoint/2010/main" val="24106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492919" y="1166842"/>
            <a:ext cx="8651081"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4  For by these He has granted to us His precious and magnificent promises, so that by them you may become partakers of the divine nature, having escaped the corruption that is in ethe world by lust.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5 Now for this very reason also, applying all diligence, in your faith supply moral excellence, and in your moral excellence, knowledge,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6 and in your knowledge, self-control, and in your self-control, perseverance, and in your perseverance, godliness,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7 and in your godliness, brotherly kindness, and in your brotherly kindness, love.</a:t>
            </a:r>
          </a:p>
        </p:txBody>
      </p:sp>
    </p:spTree>
    <p:extLst>
      <p:ext uri="{BB962C8B-B14F-4D97-AF65-F5344CB8AC3E}">
        <p14:creationId xmlns:p14="http://schemas.microsoft.com/office/powerpoint/2010/main" val="9731470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alphaModFix/>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677917" y="1155214"/>
            <a:ext cx="8233172" cy="48936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8 For if these qualities are yours and are increasing, they render you neither useless nor unfruitful in the true knowledge of our Lord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For he who lacks these qualities is blind or short-sighted, having forgotten his purification from his former sins.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10 Therefore, brethren, be all the more diligent to make certain about His calling and choosing you; for as long as you practice these things, you will never stumble;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11 for in this way the entrance into the eternal kingdom of our Lord and Savior Jesus Christ will be abundantly supplied to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36422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18900000" scaled="1"/>
        </a:gra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4800" y="274638"/>
            <a:ext cx="8686800" cy="1143000"/>
          </a:xfrm>
        </p:spPr>
        <p:txBody>
          <a:bodyPr/>
          <a:lstStyle/>
          <a:p>
            <a:pPr eaLnBrk="1" hangingPunct="1">
              <a:defRPr/>
            </a:pPr>
            <a:r>
              <a:rPr lang="en-US" sz="3200">
                <a:solidFill>
                  <a:srgbClr val="FFFFFF"/>
                </a:solidFill>
                <a:effectLst>
                  <a:glow rad="228600">
                    <a:schemeClr val="tx1"/>
                  </a:glow>
                </a:effectLst>
                <a:latin typeface="Arial" charset="0"/>
                <a:ea typeface="ＭＳ Ｐゴシック" charset="0"/>
                <a:cs typeface="ＭＳ Ｐゴシック" charset="0"/>
              </a:rPr>
              <a:t>2 Peter 1</a:t>
            </a:r>
            <a:br>
              <a:rPr lang="en-US" sz="4000">
                <a:solidFill>
                  <a:srgbClr val="FFFFFF"/>
                </a:solidFill>
                <a:effectLst>
                  <a:glow rad="228600">
                    <a:schemeClr val="tx1"/>
                  </a:glow>
                </a:effectLst>
                <a:latin typeface="Arial" charset="0"/>
                <a:ea typeface="ＭＳ Ｐゴシック" charset="0"/>
                <a:cs typeface="ＭＳ Ｐゴシック" charset="0"/>
              </a:rPr>
            </a:br>
            <a:r>
              <a:rPr lang="en-US" sz="3600">
                <a:solidFill>
                  <a:srgbClr val="FFFFFF"/>
                </a:solidFill>
                <a:effectLst>
                  <a:glow rad="228600">
                    <a:schemeClr val="tx1"/>
                  </a:glow>
                  <a:outerShdw blurRad="38100" dist="38100" dir="2700000" algn="tl">
                    <a:srgbClr val="000000"/>
                  </a:outerShdw>
                </a:effectLst>
                <a:latin typeface="Arial" charset="0"/>
                <a:ea typeface="ＭＳ Ｐゴシック" charset="0"/>
                <a:cs typeface="ＭＳ Ｐゴシック" charset="0"/>
              </a:rPr>
              <a:t>Knowledge for Spiritual Growth</a:t>
            </a:r>
          </a:p>
        </p:txBody>
      </p:sp>
      <p:sp>
        <p:nvSpPr>
          <p:cNvPr id="70659" name="Rectangle 3"/>
          <p:cNvSpPr>
            <a:spLocks noGrp="1" noChangeArrowheads="1"/>
          </p:cNvSpPr>
          <p:nvPr>
            <p:ph type="body" idx="1"/>
          </p:nvPr>
        </p:nvSpPr>
        <p:spPr>
          <a:xfrm>
            <a:off x="0" y="4313238"/>
            <a:ext cx="9144000" cy="2392362"/>
          </a:xfrm>
        </p:spPr>
        <p:txBody>
          <a:bodyPr/>
          <a:lstStyle/>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A. Salutation (1-2)</a:t>
            </a:r>
          </a:p>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B. God</a:t>
            </a:r>
            <a:r>
              <a:rPr lang="fr-FR" altLang="ja-JP" sz="2800" b="1" dirty="0">
                <a:solidFill>
                  <a:srgbClr val="FFFFFF"/>
                </a:solidFill>
                <a:effectLst>
                  <a:glow rad="228600">
                    <a:schemeClr val="tx1"/>
                  </a:glow>
                </a:effectLst>
                <a:latin typeface="Arial" charset="0"/>
                <a:ea typeface="ＭＳ Ｐゴシック" charset="0"/>
                <a:cs typeface="ＭＳ Ｐゴシック" charset="0"/>
              </a:rPr>
              <a:t>'</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s Divine Power (3-4)</a:t>
            </a:r>
          </a:p>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C. Effective &amp; Productive Christian life (5-11)</a:t>
            </a:r>
          </a:p>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 D. Reminder of Salvation (12-15)</a:t>
            </a:r>
          </a:p>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E. Defense of the Truth of the Message (16-21)</a:t>
            </a:r>
          </a:p>
        </p:txBody>
      </p:sp>
      <p:pic>
        <p:nvPicPr>
          <p:cNvPr id="70660" name="Picture 4" descr="winnerwithgo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5138" y="1676400"/>
            <a:ext cx="2938462" cy="223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21" name="Text Box 5"/>
          <p:cNvSpPr txBox="1">
            <a:spLocks noChangeArrowheads="1"/>
          </p:cNvSpPr>
          <p:nvPr/>
        </p:nvSpPr>
        <p:spPr bwMode="auto">
          <a:xfrm>
            <a:off x="8447088" y="0"/>
            <a:ext cx="692150" cy="457200"/>
          </a:xfrm>
          <a:prstGeom prst="rect">
            <a:avLst/>
          </a:prstGeom>
          <a:noFill/>
          <a:ln>
            <a:noFill/>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glow rad="228600">
                    <a:schemeClr val="tx1"/>
                  </a:glow>
                </a:effectLst>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1000" fill="hold"/>
                                        <p:tgtEl>
                                          <p:spTgt spid="70658"/>
                                        </p:tgtEl>
                                        <p:attrNameLst>
                                          <p:attrName>ppt_w</p:attrName>
                                        </p:attrNameLst>
                                      </p:cBhvr>
                                      <p:tavLst>
                                        <p:tav tm="0">
                                          <p:val>
                                            <p:fltVal val="0"/>
                                          </p:val>
                                        </p:tav>
                                        <p:tav tm="100000">
                                          <p:val>
                                            <p:strVal val="#ppt_w"/>
                                          </p:val>
                                        </p:tav>
                                      </p:tavLst>
                                    </p:anim>
                                    <p:anim calcmode="lin" valueType="num">
                                      <p:cBhvr>
                                        <p:cTn id="8" dur="1000" fill="hold"/>
                                        <p:tgtEl>
                                          <p:spTgt spid="70658"/>
                                        </p:tgtEl>
                                        <p:attrNameLst>
                                          <p:attrName>ppt_h</p:attrName>
                                        </p:attrNameLst>
                                      </p:cBhvr>
                                      <p:tavLst>
                                        <p:tav tm="0">
                                          <p:val>
                                            <p:fltVal val="0"/>
                                          </p:val>
                                        </p:tav>
                                        <p:tav tm="100000">
                                          <p:val>
                                            <p:strVal val="#ppt_h"/>
                                          </p:val>
                                        </p:tav>
                                      </p:tavLst>
                                    </p:anim>
                                    <p:animEffect transition="in" filter="fade">
                                      <p:cBhvr>
                                        <p:cTn id="9" dur="1000"/>
                                        <p:tgtEl>
                                          <p:spTgt spid="706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 calcmode="lin" valueType="num">
                                      <p:cBhvr>
                                        <p:cTn id="14" dur="1000" fill="hold"/>
                                        <p:tgtEl>
                                          <p:spTgt spid="7065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065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65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 calcmode="lin" valueType="num">
                                      <p:cBhvr>
                                        <p:cTn id="21" dur="1000" fill="hold"/>
                                        <p:tgtEl>
                                          <p:spTgt spid="70659">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7065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0659">
                                            <p:txEl>
                                              <p:pRg st="1" end="1"/>
                                            </p:txEl>
                                          </p:spTgt>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70660"/>
                                        </p:tgtEl>
                                        <p:attrNameLst>
                                          <p:attrName>style.visibility</p:attrName>
                                        </p:attrNameLst>
                                      </p:cBhvr>
                                      <p:to>
                                        <p:strVal val="visible"/>
                                      </p:to>
                                    </p:set>
                                    <p:animEffect transition="in" filter="fade">
                                      <p:cBhvr>
                                        <p:cTn id="27" dur="2000"/>
                                        <p:tgtEl>
                                          <p:spTgt spid="706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70659">
                                            <p:txEl>
                                              <p:pRg st="2" end="2"/>
                                            </p:txEl>
                                          </p:spTgt>
                                        </p:tgtEl>
                                        <p:attrNameLst>
                                          <p:attrName>style.visibility</p:attrName>
                                        </p:attrNameLst>
                                      </p:cBhvr>
                                      <p:to>
                                        <p:strVal val="visible"/>
                                      </p:to>
                                    </p:set>
                                    <p:anim calcmode="lin" valueType="num">
                                      <p:cBhvr>
                                        <p:cTn id="32" dur="1000" fill="hold"/>
                                        <p:tgtEl>
                                          <p:spTgt spid="70659">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7065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0659">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70659">
                                            <p:txEl>
                                              <p:pRg st="3" end="3"/>
                                            </p:txEl>
                                          </p:spTgt>
                                        </p:tgtEl>
                                        <p:attrNameLst>
                                          <p:attrName>style.visibility</p:attrName>
                                        </p:attrNameLst>
                                      </p:cBhvr>
                                      <p:to>
                                        <p:strVal val="visible"/>
                                      </p:to>
                                    </p:set>
                                    <p:anim calcmode="lin" valueType="num">
                                      <p:cBhvr>
                                        <p:cTn id="39" dur="1000" fill="hold"/>
                                        <p:tgtEl>
                                          <p:spTgt spid="70659">
                                            <p:txEl>
                                              <p:pRg st="3" end="3"/>
                                            </p:txEl>
                                          </p:spTgt>
                                        </p:tgtEl>
                                        <p:attrNameLst>
                                          <p:attrName>ppt_x</p:attrName>
                                        </p:attrNameLst>
                                      </p:cBhvr>
                                      <p:tavLst>
                                        <p:tav tm="0">
                                          <p:val>
                                            <p:strVal val="#ppt_x-.2"/>
                                          </p:val>
                                        </p:tav>
                                        <p:tav tm="100000">
                                          <p:val>
                                            <p:strVal val="#ppt_x"/>
                                          </p:val>
                                        </p:tav>
                                      </p:tavLst>
                                    </p:anim>
                                    <p:anim calcmode="lin" valueType="num">
                                      <p:cBhvr>
                                        <p:cTn id="40" dur="1000" fill="hold"/>
                                        <p:tgtEl>
                                          <p:spTgt spid="7065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70659">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0659">
                                            <p:txEl>
                                              <p:pRg st="4" end="4"/>
                                            </p:txEl>
                                          </p:spTgt>
                                        </p:tgtEl>
                                        <p:attrNameLst>
                                          <p:attrName>style.visibility</p:attrName>
                                        </p:attrNameLst>
                                      </p:cBhvr>
                                      <p:to>
                                        <p:strVal val="visible"/>
                                      </p:to>
                                    </p:set>
                                    <p:anim calcmode="lin" valueType="num">
                                      <p:cBhvr>
                                        <p:cTn id="46" dur="1000" fill="hold"/>
                                        <p:tgtEl>
                                          <p:spTgt spid="70659">
                                            <p:txEl>
                                              <p:pRg st="4" end="4"/>
                                            </p:txEl>
                                          </p:spTgt>
                                        </p:tgtEl>
                                        <p:attrNameLst>
                                          <p:attrName>ppt_x</p:attrName>
                                        </p:attrNameLst>
                                      </p:cBhvr>
                                      <p:tavLst>
                                        <p:tav tm="0">
                                          <p:val>
                                            <p:strVal val="#ppt_x-.2"/>
                                          </p:val>
                                        </p:tav>
                                        <p:tav tm="100000">
                                          <p:val>
                                            <p:strVal val="#ppt_x"/>
                                          </p:val>
                                        </p:tav>
                                      </p:tavLst>
                                    </p:anim>
                                    <p:anim calcmode="lin" valueType="num">
                                      <p:cBhvr>
                                        <p:cTn id="47" dur="1000" fill="hold"/>
                                        <p:tgtEl>
                                          <p:spTgt spid="7065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D6DA"/>
            </a:gs>
            <a:gs pos="100000">
              <a:srgbClr val="4D6365"/>
            </a:gs>
          </a:gsLst>
          <a:path path="rect">
            <a:fillToRect l="100000" b="100000"/>
          </a:path>
        </a:gra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152400" y="228600"/>
            <a:ext cx="2971800" cy="182563"/>
          </a:xfrm>
        </p:spPr>
        <p:txBody>
          <a:bodyPr/>
          <a:lstStyle/>
          <a:p>
            <a:pPr eaLnBrk="1" hangingPunct="1">
              <a:defRPr/>
            </a:pPr>
            <a:r>
              <a:rPr lang="en-US" sz="2000" b="0">
                <a:solidFill>
                  <a:srgbClr val="FFFFFF"/>
                </a:solidFill>
                <a:effectLst>
                  <a:glow rad="228600">
                    <a:schemeClr val="tx1"/>
                  </a:glow>
                </a:effectLst>
                <a:latin typeface="Arial" charset="0"/>
                <a:ea typeface="ＭＳ Ｐゴシック" charset="0"/>
                <a:cs typeface="ＭＳ Ｐゴシック" charset="0"/>
              </a:rPr>
              <a:t>2 Peter 1</a:t>
            </a:r>
          </a:p>
        </p:txBody>
      </p:sp>
      <p:sp>
        <p:nvSpPr>
          <p:cNvPr id="71683"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defRPr/>
            </a:pPr>
            <a:r>
              <a:rPr lang="en-US" sz="2800" b="1">
                <a:solidFill>
                  <a:srgbClr val="FFFFFF"/>
                </a:solidFill>
                <a:effectLst>
                  <a:glow rad="228600">
                    <a:schemeClr val="tx1"/>
                  </a:glow>
                </a:effectLst>
                <a:ea typeface="+mn-ea"/>
                <a:cs typeface="+mn-cs"/>
              </a:rPr>
              <a:t>A. (1:1-2) </a:t>
            </a:r>
          </a:p>
          <a:p>
            <a:pPr marL="0" indent="0" algn="ctr" eaLnBrk="1" hangingPunct="1">
              <a:lnSpc>
                <a:spcPct val="80000"/>
              </a:lnSpc>
              <a:buFontTx/>
              <a:buNone/>
              <a:defRPr/>
            </a:pPr>
            <a:r>
              <a:rPr lang="en-US" sz="4000" b="1">
                <a:solidFill>
                  <a:srgbClr val="FFFFFF"/>
                </a:solidFill>
                <a:effectLst>
                  <a:glow rad="228600">
                    <a:schemeClr val="tx1"/>
                  </a:glow>
                  <a:outerShdw blurRad="38100" dist="38100" dir="2700000" algn="tl">
                    <a:srgbClr val="000000"/>
                  </a:outerShdw>
                </a:effectLst>
                <a:ea typeface="+mn-ea"/>
                <a:cs typeface="+mn-cs"/>
              </a:rPr>
              <a:t>Salutation</a:t>
            </a:r>
            <a:r>
              <a:rPr lang="en-US" sz="2800" b="1">
                <a:solidFill>
                  <a:srgbClr val="FFFFFF"/>
                </a:solidFill>
                <a:effectLst>
                  <a:glow rad="228600">
                    <a:schemeClr val="tx1"/>
                  </a:glow>
                </a:effectLst>
                <a:ea typeface="+mn-ea"/>
                <a:cs typeface="+mn-cs"/>
              </a:rPr>
              <a:t> </a:t>
            </a:r>
          </a:p>
        </p:txBody>
      </p:sp>
      <p:sp>
        <p:nvSpPr>
          <p:cNvPr id="71684" name="Text Box 4"/>
          <p:cNvSpPr txBox="1">
            <a:spLocks noChangeArrowheads="1"/>
          </p:cNvSpPr>
          <p:nvPr/>
        </p:nvSpPr>
        <p:spPr bwMode="auto">
          <a:xfrm>
            <a:off x="1295400" y="5105400"/>
            <a:ext cx="7010400" cy="579438"/>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glow rad="228600">
                    <a:schemeClr val="tx1"/>
                  </a:glow>
                </a:effectLst>
                <a:latin typeface="Verdana" charset="0"/>
              </a:rPr>
              <a:t>Equality to the apostles</a:t>
            </a:r>
          </a:p>
        </p:txBody>
      </p:sp>
      <p:grpSp>
        <p:nvGrpSpPr>
          <p:cNvPr id="2" name="Group 5"/>
          <p:cNvGrpSpPr>
            <a:grpSpLocks/>
          </p:cNvGrpSpPr>
          <p:nvPr/>
        </p:nvGrpSpPr>
        <p:grpSpPr bwMode="auto">
          <a:xfrm>
            <a:off x="3505200" y="2209800"/>
            <a:ext cx="2133600" cy="2590800"/>
            <a:chOff x="4176" y="2448"/>
            <a:chExt cx="1248" cy="1488"/>
          </a:xfrm>
        </p:grpSpPr>
        <p:sp>
          <p:nvSpPr>
            <p:cNvPr id="281607" name="Rectangle 6"/>
            <p:cNvSpPr>
              <a:spLocks noChangeArrowheads="1"/>
            </p:cNvSpPr>
            <p:nvPr/>
          </p:nvSpPr>
          <p:spPr bwMode="auto">
            <a:xfrm>
              <a:off x="4176" y="2448"/>
              <a:ext cx="1248" cy="1488"/>
            </a:xfrm>
            <a:prstGeom prst="rect">
              <a:avLst/>
            </a:prstGeom>
            <a:solidFill>
              <a:schemeClr val="accent1"/>
            </a:solidFill>
            <a:ln w="9525">
              <a:solidFill>
                <a:schemeClr val="tx1"/>
              </a:solidFill>
              <a:miter lim="800000"/>
              <a:headEnd/>
              <a:tailEnd/>
            </a:ln>
          </p:spPr>
          <p:txBody>
            <a:bodyPr wrap="none" anchor="ctr"/>
            <a:lstStyle/>
            <a:p>
              <a:endParaRPr lang="en-US"/>
            </a:p>
          </p:txBody>
        </p:sp>
        <p:pic>
          <p:nvPicPr>
            <p:cNvPr id="281608" name="Picture 7" descr="BD0490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5" y="2496"/>
              <a:ext cx="1199" cy="1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93894" name="Text Box 8"/>
          <p:cNvSpPr txBox="1">
            <a:spLocks noChangeArrowheads="1"/>
          </p:cNvSpPr>
          <p:nvPr/>
        </p:nvSpPr>
        <p:spPr bwMode="auto">
          <a:xfrm>
            <a:off x="8447088" y="0"/>
            <a:ext cx="692150" cy="457200"/>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glow rad="228600">
                    <a:schemeClr val="tx1"/>
                  </a:glow>
                </a:effectLst>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10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p:cTn id="13" dur="1000" fill="hold"/>
                                        <p:tgtEl>
                                          <p:spTgt spid="7168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168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16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16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1684"/>
                                        </p:tgtEl>
                                        <p:attrNameLst>
                                          <p:attrName>style.visibility</p:attrName>
                                        </p:attrNameLst>
                                      </p:cBhvr>
                                      <p:to>
                                        <p:strVal val="visible"/>
                                      </p:to>
                                    </p:set>
                                    <p:animEffect transition="in" filter="slide(fromBottom)">
                                      <p:cBhvr>
                                        <p:cTn id="21" dur="1000"/>
                                        <p:tgtEl>
                                          <p:spTgt spid="71684"/>
                                        </p:tgtEl>
                                      </p:cBhvr>
                                    </p:animEffect>
                                  </p:childTnLst>
                                </p:cTn>
                              </p:par>
                            </p:childTnLst>
                          </p:cTn>
                        </p:par>
                        <p:par>
                          <p:cTn id="22" fill="hold" nodeType="afterGroup">
                            <p:stCondLst>
                              <p:cond delay="100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P spid="71684"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152400" y="228600"/>
            <a:ext cx="2971800" cy="182563"/>
          </a:xfrm>
        </p:spPr>
        <p:txBody>
          <a:bodyPr/>
          <a:lstStyle/>
          <a:p>
            <a:pPr eaLnBrk="1" hangingPunct="1">
              <a:defRPr/>
            </a:pPr>
            <a:r>
              <a:rPr lang="en-US" sz="2000" b="0">
                <a:solidFill>
                  <a:srgbClr val="FFFFFF"/>
                </a:solidFill>
                <a:effectLst>
                  <a:glow rad="228600">
                    <a:schemeClr val="tx1"/>
                  </a:glow>
                </a:effectLst>
                <a:latin typeface="Arial" charset="0"/>
                <a:ea typeface="ＭＳ Ｐゴシック" charset="0"/>
                <a:cs typeface="ＭＳ Ｐゴシック" charset="0"/>
              </a:rPr>
              <a:t>2 Peter 1</a:t>
            </a:r>
          </a:p>
        </p:txBody>
      </p:sp>
      <p:sp>
        <p:nvSpPr>
          <p:cNvPr id="72707" name="Rectangle 3"/>
          <p:cNvSpPr>
            <a:spLocks noGrp="1" noChangeArrowheads="1"/>
          </p:cNvSpPr>
          <p:nvPr>
            <p:ph type="body" idx="1"/>
          </p:nvPr>
        </p:nvSpPr>
        <p:spPr>
          <a:xfrm>
            <a:off x="-76200" y="609600"/>
            <a:ext cx="5638800" cy="1143000"/>
          </a:xfrm>
        </p:spPr>
        <p:txBody>
          <a:bodyPr/>
          <a:lstStyle/>
          <a:p>
            <a:pPr marL="0" indent="0" algn="ctr" eaLnBrk="1" hangingPunct="1">
              <a:lnSpc>
                <a:spcPct val="8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B. (1:3-4) </a:t>
            </a:r>
          </a:p>
          <a:p>
            <a:pPr marL="0" indent="0" algn="ctr" eaLnBrk="1" hangingPunct="1">
              <a:lnSpc>
                <a:spcPct val="80000"/>
              </a:lnSpc>
              <a:buFontTx/>
              <a:buNone/>
              <a:defRPr/>
            </a:pPr>
            <a:r>
              <a:rPr lang="en-US" sz="4000" b="1"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God</a:t>
            </a:r>
            <a:r>
              <a:rPr lang="fr-FR" altLang="ja-JP" sz="4000" b="1"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a:t>
            </a:r>
            <a:r>
              <a:rPr lang="en-US" altLang="ja-JP" sz="4000" b="1"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s Divine Power</a:t>
            </a:r>
            <a:endParaRPr lang="en-US" sz="2800" b="1"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endParaRPr>
          </a:p>
        </p:txBody>
      </p:sp>
      <p:sp>
        <p:nvSpPr>
          <p:cNvPr id="72708" name="Text Box 4"/>
          <p:cNvSpPr txBox="1">
            <a:spLocks noChangeArrowheads="1"/>
          </p:cNvSpPr>
          <p:nvPr/>
        </p:nvSpPr>
        <p:spPr bwMode="auto">
          <a:xfrm>
            <a:off x="4876800" y="2971800"/>
            <a:ext cx="3962400" cy="2398713"/>
          </a:xfrm>
          <a:prstGeom prst="rect">
            <a:avLst/>
          </a:prstGeom>
          <a:noFill/>
          <a:ln>
            <a:noFill/>
          </a:ln>
        </p:spPr>
        <p:txBody>
          <a:bodyPr>
            <a:spAutoFit/>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40000"/>
              </a:spcBef>
              <a:buFont typeface="Wingdings" charset="0"/>
              <a:buChar char="Ø"/>
              <a:defRPr/>
            </a:pPr>
            <a:r>
              <a:rPr lang="en-US" sz="2800" b="1">
                <a:solidFill>
                  <a:srgbClr val="FFFFFF"/>
                </a:solidFill>
                <a:effectLst>
                  <a:glow rad="228600">
                    <a:schemeClr val="tx1"/>
                  </a:glow>
                </a:effectLst>
                <a:latin typeface="Arial" charset="0"/>
              </a:rPr>
              <a:t>Share in the divine nature</a:t>
            </a:r>
          </a:p>
          <a:p>
            <a:pPr eaLnBrk="1" hangingPunct="1">
              <a:spcBef>
                <a:spcPct val="40000"/>
              </a:spcBef>
              <a:buFont typeface="Wingdings" charset="0"/>
              <a:buChar char="Ø"/>
              <a:defRPr/>
            </a:pPr>
            <a:r>
              <a:rPr lang="en-US" sz="2800" b="1">
                <a:solidFill>
                  <a:srgbClr val="FFFFFF"/>
                </a:solidFill>
                <a:effectLst>
                  <a:glow rad="228600">
                    <a:schemeClr val="tx1"/>
                  </a:glow>
                </a:effectLst>
                <a:latin typeface="Arial" charset="0"/>
              </a:rPr>
              <a:t>Escape the corruption in the world</a:t>
            </a:r>
            <a:r>
              <a:rPr lang="en-US" sz="2800">
                <a:solidFill>
                  <a:srgbClr val="FFFFFF"/>
                </a:solidFill>
                <a:effectLst>
                  <a:glow rad="228600">
                    <a:schemeClr val="tx1"/>
                  </a:glow>
                </a:effectLst>
                <a:latin typeface="Arial" charset="0"/>
              </a:rPr>
              <a:t>  </a:t>
            </a:r>
          </a:p>
        </p:txBody>
      </p:sp>
      <p:grpSp>
        <p:nvGrpSpPr>
          <p:cNvPr id="2" name="Group 5"/>
          <p:cNvGrpSpPr>
            <a:grpSpLocks/>
          </p:cNvGrpSpPr>
          <p:nvPr/>
        </p:nvGrpSpPr>
        <p:grpSpPr bwMode="auto">
          <a:xfrm>
            <a:off x="990600" y="1752600"/>
            <a:ext cx="3276600" cy="1066800"/>
            <a:chOff x="288" y="1104"/>
            <a:chExt cx="2064" cy="672"/>
          </a:xfrm>
        </p:grpSpPr>
        <p:sp>
          <p:nvSpPr>
            <p:cNvPr id="282634" name="AutoShape 6"/>
            <p:cNvSpPr>
              <a:spLocks noChangeArrowheads="1"/>
            </p:cNvSpPr>
            <p:nvPr/>
          </p:nvSpPr>
          <p:spPr bwMode="auto">
            <a:xfrm>
              <a:off x="288" y="1104"/>
              <a:ext cx="2064" cy="672"/>
            </a:xfrm>
            <a:prstGeom prst="downArrow">
              <a:avLst>
                <a:gd name="adj1" fmla="val 50870"/>
                <a:gd name="adj2" fmla="val 57889"/>
              </a:avLst>
            </a:prstGeom>
            <a:solidFill>
              <a:schemeClr val="accent1"/>
            </a:solidFill>
            <a:ln w="9525">
              <a:solidFill>
                <a:schemeClr val="tx1"/>
              </a:solidFill>
              <a:miter lim="800000"/>
              <a:headEnd/>
              <a:tailEnd/>
            </a:ln>
          </p:spPr>
          <p:txBody>
            <a:bodyPr wrap="none" anchor="ctr"/>
            <a:lstStyle/>
            <a:p>
              <a:endParaRPr lang="en-US"/>
            </a:p>
          </p:txBody>
        </p:sp>
        <p:sp>
          <p:nvSpPr>
            <p:cNvPr id="282635" name="Text Box 7"/>
            <p:cNvSpPr txBox="1">
              <a:spLocks noChangeArrowheads="1"/>
            </p:cNvSpPr>
            <p:nvPr/>
          </p:nvSpPr>
          <p:spPr bwMode="auto">
            <a:xfrm>
              <a:off x="816" y="1152"/>
              <a:ext cx="1008"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a:latin typeface="Arial" charset="0"/>
                </a:rPr>
                <a:t>Knowledge of Christ</a:t>
              </a:r>
            </a:p>
          </p:txBody>
        </p:sp>
      </p:grpSp>
      <p:grpSp>
        <p:nvGrpSpPr>
          <p:cNvPr id="3" name="Group 8"/>
          <p:cNvGrpSpPr>
            <a:grpSpLocks/>
          </p:cNvGrpSpPr>
          <p:nvPr/>
        </p:nvGrpSpPr>
        <p:grpSpPr bwMode="auto">
          <a:xfrm>
            <a:off x="1600200" y="2971800"/>
            <a:ext cx="1925638" cy="2911475"/>
            <a:chOff x="851" y="1872"/>
            <a:chExt cx="1213" cy="1834"/>
          </a:xfrm>
          <a:noFill/>
        </p:grpSpPr>
        <p:pic>
          <p:nvPicPr>
            <p:cNvPr id="294922" name="Picture 9"/>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0" y="1872"/>
              <a:ext cx="624" cy="183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94923" name="Picture 10" descr="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1" y="1882"/>
              <a:ext cx="519" cy="182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grpSp>
      <p:sp>
        <p:nvSpPr>
          <p:cNvPr id="72715" name="Text Box 11"/>
          <p:cNvSpPr txBox="1">
            <a:spLocks noChangeArrowheads="1"/>
          </p:cNvSpPr>
          <p:nvPr/>
        </p:nvSpPr>
        <p:spPr bwMode="auto">
          <a:xfrm>
            <a:off x="1066800" y="6019800"/>
            <a:ext cx="2895600" cy="519113"/>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800" b="1">
                <a:solidFill>
                  <a:srgbClr val="FFFFFF"/>
                </a:solidFill>
                <a:effectLst>
                  <a:glow rad="228600">
                    <a:schemeClr val="tx1"/>
                  </a:glow>
                </a:effectLst>
                <a:latin typeface="Arial" charset="0"/>
              </a:rPr>
              <a:t>Everything</a:t>
            </a:r>
            <a:endParaRPr lang="en-US" sz="2800">
              <a:solidFill>
                <a:srgbClr val="FFFFFF"/>
              </a:solidFill>
              <a:effectLst>
                <a:glow rad="228600">
                  <a:schemeClr val="tx1"/>
                </a:glow>
              </a:effectLst>
              <a:latin typeface="Arial" charset="0"/>
            </a:endParaRPr>
          </a:p>
        </p:txBody>
      </p:sp>
      <p:sp>
        <p:nvSpPr>
          <p:cNvPr id="72716" name="AutoShape 12"/>
          <p:cNvSpPr>
            <a:spLocks noChangeArrowheads="1"/>
          </p:cNvSpPr>
          <p:nvPr/>
        </p:nvSpPr>
        <p:spPr bwMode="auto">
          <a:xfrm>
            <a:off x="3886200" y="4114800"/>
            <a:ext cx="914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57150" cmpd="sng">
            <a:solidFill>
              <a:schemeClr val="tx1"/>
            </a:solidFill>
            <a:round/>
            <a:headEnd/>
            <a:tailEnd/>
          </a:ln>
        </p:spPr>
        <p:txBody>
          <a:bodyPr wrap="none" anchor="ctr"/>
          <a:lstStyle/>
          <a:p>
            <a:endParaRPr lang="en-US"/>
          </a:p>
        </p:txBody>
      </p:sp>
      <p:sp>
        <p:nvSpPr>
          <p:cNvPr id="294921" name="Text Box 13"/>
          <p:cNvSpPr txBox="1">
            <a:spLocks noChangeArrowheads="1"/>
          </p:cNvSpPr>
          <p:nvPr/>
        </p:nvSpPr>
        <p:spPr bwMode="auto">
          <a:xfrm>
            <a:off x="8447088" y="0"/>
            <a:ext cx="692150" cy="457200"/>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glow rad="228600">
                    <a:schemeClr val="tx1"/>
                  </a:glow>
                </a:effectLst>
                <a:latin typeface="Arial" charset="0"/>
              </a:rPr>
              <a:t>289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fade">
                                      <p:cBhvr>
                                        <p:cTn id="12" dur="1000"/>
                                        <p:tgtEl>
                                          <p:spTgt spid="72707">
                                            <p:txEl>
                                              <p:pRg st="1" end="1"/>
                                            </p:txEl>
                                          </p:spTgt>
                                        </p:tgtEl>
                                      </p:cBhvr>
                                    </p:animEffect>
                                    <p:anim calcmode="lin" valueType="num">
                                      <p:cBhvr>
                                        <p:cTn id="13"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2715"/>
                                        </p:tgtEl>
                                        <p:attrNameLst>
                                          <p:attrName>style.visibility</p:attrName>
                                        </p:attrNameLst>
                                      </p:cBhvr>
                                      <p:to>
                                        <p:strVal val="visible"/>
                                      </p:to>
                                    </p:set>
                                    <p:anim calcmode="lin" valueType="num">
                                      <p:cBhvr>
                                        <p:cTn id="19" dur="1000" fill="hold"/>
                                        <p:tgtEl>
                                          <p:spTgt spid="72715"/>
                                        </p:tgtEl>
                                        <p:attrNameLst>
                                          <p:attrName>ppt_w</p:attrName>
                                        </p:attrNameLst>
                                      </p:cBhvr>
                                      <p:tavLst>
                                        <p:tav tm="0">
                                          <p:val>
                                            <p:fltVal val="0"/>
                                          </p:val>
                                        </p:tav>
                                        <p:tav tm="100000">
                                          <p:val>
                                            <p:strVal val="#ppt_w"/>
                                          </p:val>
                                        </p:tav>
                                      </p:tavLst>
                                    </p:anim>
                                    <p:anim calcmode="lin" valueType="num">
                                      <p:cBhvr>
                                        <p:cTn id="20" dur="1000" fill="hold"/>
                                        <p:tgtEl>
                                          <p:spTgt spid="7271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2716"/>
                                        </p:tgtEl>
                                        <p:attrNameLst>
                                          <p:attrName>style.visibility</p:attrName>
                                        </p:attrNameLst>
                                      </p:cBhvr>
                                      <p:to>
                                        <p:strVal val="visible"/>
                                      </p:to>
                                    </p:set>
                                    <p:animEffect transition="in" filter="slide(fromLeft)">
                                      <p:cBhvr>
                                        <p:cTn id="37" dur="1000"/>
                                        <p:tgtEl>
                                          <p:spTgt spid="727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72708">
                                            <p:txEl>
                                              <p:pRg st="0" end="0"/>
                                            </p:txEl>
                                          </p:spTgt>
                                        </p:tgtEl>
                                        <p:attrNameLst>
                                          <p:attrName>style.visibility</p:attrName>
                                        </p:attrNameLst>
                                      </p:cBhvr>
                                      <p:to>
                                        <p:strVal val="visible"/>
                                      </p:to>
                                    </p:set>
                                    <p:animEffect transition="in" filter="slide(fromLeft)">
                                      <p:cBhvr>
                                        <p:cTn id="42" dur="1000"/>
                                        <p:tgtEl>
                                          <p:spTgt spid="7270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72708">
                                            <p:txEl>
                                              <p:pRg st="1" end="1"/>
                                            </p:txEl>
                                          </p:spTgt>
                                        </p:tgtEl>
                                        <p:attrNameLst>
                                          <p:attrName>style.visibility</p:attrName>
                                        </p:attrNameLst>
                                      </p:cBhvr>
                                      <p:to>
                                        <p:strVal val="visible"/>
                                      </p:to>
                                    </p:set>
                                    <p:animEffect transition="in" filter="slide(fromLeft)">
                                      <p:cBhvr>
                                        <p:cTn id="47" dur="1000"/>
                                        <p:tgtEl>
                                          <p:spTgt spid="727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P spid="72708" grpId="0" build="allAtOnce"/>
      <p:bldP spid="72715" grpId="0"/>
      <p:bldP spid="72716"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3347864" y="764704"/>
            <a:ext cx="5586536"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What to Know, What to Do</a:t>
            </a: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solidFill>
                  <a:srgbClr val="FFFFFF"/>
                </a:solidFill>
                <a:latin typeface="Arial" charset="0"/>
                <a:ea typeface="ＭＳ Ｐゴシック" charset="0"/>
                <a:cs typeface="ＭＳ Ｐゴシック" charset="0"/>
              </a:rPr>
              <a:t>2 Peter 1:1-11</a:t>
            </a:r>
          </a:p>
        </p:txBody>
      </p:sp>
    </p:spTree>
    <p:extLst>
      <p:ext uri="{BB962C8B-B14F-4D97-AF65-F5344CB8AC3E}">
        <p14:creationId xmlns:p14="http://schemas.microsoft.com/office/powerpoint/2010/main" val="2303176276"/>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Do you want more knowledge?</a:t>
            </a:r>
          </a:p>
        </p:txBody>
      </p:sp>
    </p:spTree>
    <p:extLst>
      <p:ext uri="{BB962C8B-B14F-4D97-AF65-F5344CB8AC3E}">
        <p14:creationId xmlns:p14="http://schemas.microsoft.com/office/powerpoint/2010/main" val="36580972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84318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is Infinite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Tree>
    <p:extLst>
      <p:ext uri="{BB962C8B-B14F-4D97-AF65-F5344CB8AC3E}">
        <p14:creationId xmlns:p14="http://schemas.microsoft.com/office/powerpoint/2010/main" val="41933862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Pride of Knowledge </a:t>
            </a: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748804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en-US" sz="6600" b="1" dirty="0">
                <a:solidFill>
                  <a:schemeClr val="tx1"/>
                </a:solidFill>
                <a:effectLst/>
                <a:latin typeface="Arial" charset="0"/>
                <a:ea typeface="ＭＳ Ｐゴシック" charset="0"/>
                <a:cs typeface="ＭＳ Ｐゴシック" charset="0"/>
              </a:rPr>
              <a:t>Be Knowledgeable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05238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Anti-Intellectual</a:t>
            </a: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5002112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altLang="zh-CN" sz="2800" b="1">
                <a:solidFill>
                  <a:srgbClr val="FFFFFF"/>
                </a:solidFill>
                <a:latin typeface="Times" charset="0"/>
                <a:ea typeface="SimSun" charset="0"/>
                <a:cs typeface="SimSun" charset="0"/>
              </a:rPr>
              <a:t> </a:t>
            </a:r>
          </a:p>
        </p:txBody>
      </p:sp>
      <p:sp>
        <p:nvSpPr>
          <p:cNvPr id="258051" name="Text Box 4"/>
          <p:cNvSpPr txBox="1">
            <a:spLocks noChangeArrowheads="1"/>
          </p:cNvSpPr>
          <p:nvPr/>
        </p:nvSpPr>
        <p:spPr bwMode="auto">
          <a:xfrm>
            <a:off x="8451850" y="-53144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grpSp>
        <p:nvGrpSpPr>
          <p:cNvPr id="2" name="Group 6"/>
          <p:cNvGrpSpPr>
            <a:grpSpLocks/>
          </p:cNvGrpSpPr>
          <p:nvPr/>
        </p:nvGrpSpPr>
        <p:grpSpPr bwMode="auto">
          <a:xfrm>
            <a:off x="-7938" y="1091654"/>
            <a:ext cx="9151938" cy="5073650"/>
            <a:chOff x="-5" y="960"/>
            <a:chExt cx="5477" cy="319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Problem</a:t>
              </a:r>
              <a:endParaRPr lang="zh-TW" altLang="en-US" sz="2800" b="1" i="1">
                <a:solidFill>
                  <a:srgbClr val="FFFF00"/>
                </a:solidFill>
                <a:latin typeface="Arial" charset="0"/>
                <a:ea typeface="SimSun" charset="0"/>
                <a:cs typeface="SimSun" charset="0"/>
              </a:endParaRPr>
            </a:p>
          </p:txBody>
        </p:sp>
        <p:sp>
          <p:nvSpPr>
            <p:cNvPr id="258057" name="Rectangle 9"/>
            <p:cNvSpPr>
              <a:spLocks noChangeArrowheads="1"/>
            </p:cNvSpPr>
            <p:nvPr/>
          </p:nvSpPr>
          <p:spPr bwMode="auto">
            <a:xfrm>
              <a:off x="1960" y="1386"/>
              <a:ext cx="1756"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False Teaching (Heresy)</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Source of Problem</a:t>
              </a:r>
              <a:endParaRPr lang="zh-CN" altLang="en-US" sz="2800" b="1" i="1">
                <a:solidFill>
                  <a:srgbClr val="FFFF00"/>
                </a:solidFill>
                <a:latin typeface="Arial" charset="0"/>
                <a:ea typeface="SimSun" charset="0"/>
                <a:cs typeface="SimSun" charset="0"/>
              </a:endParaRPr>
            </a:p>
          </p:txBody>
        </p:sp>
        <p:sp>
          <p:nvSpPr>
            <p:cNvPr id="258060" name="Rectangle 12"/>
            <p:cNvSpPr>
              <a:spLocks noChangeArrowheads="1"/>
            </p:cNvSpPr>
            <p:nvPr/>
          </p:nvSpPr>
          <p:spPr bwMode="auto">
            <a:xfrm>
              <a:off x="1960" y="1916"/>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Internal</a:t>
              </a: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 Key Word</a:t>
              </a:r>
            </a:p>
          </p:txBody>
        </p:sp>
        <p:sp>
          <p:nvSpPr>
            <p:cNvPr id="258066" name="Rectangle 18"/>
            <p:cNvSpPr>
              <a:spLocks noChangeArrowheads="1"/>
            </p:cNvSpPr>
            <p:nvPr/>
          </p:nvSpPr>
          <p:spPr bwMode="auto">
            <a:xfrm>
              <a:off x="1960" y="2974"/>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r>
                <a:rPr lang="mr-IN" altLang="zh-CN" sz="2800" b="1">
                  <a:solidFill>
                    <a:srgbClr val="FFFFFF"/>
                  </a:solidFill>
                  <a:latin typeface="Arial" charset="0"/>
                  <a:ea typeface="SimSun" charset="0"/>
                  <a:cs typeface="SimSun" charset="0"/>
                </a:rPr>
                <a:t>"</a:t>
              </a:r>
              <a:r>
                <a:rPr lang="en-US" altLang="zh-CN" sz="2800" b="1">
                  <a:solidFill>
                    <a:srgbClr val="FFFFFF"/>
                  </a:solidFill>
                  <a:latin typeface="Arial" charset="0"/>
                  <a:ea typeface="SimSun" charset="0"/>
                  <a:cs typeface="SimSun" charset="0"/>
                </a:rPr>
                <a:t>knowledge</a:t>
              </a:r>
              <a:r>
                <a:rPr lang="mr-IN" altLang="zh-CN" sz="2800" b="1">
                  <a:solidFill>
                    <a:srgbClr val="FFFFFF"/>
                  </a:solidFill>
                  <a:latin typeface="Arial" charset="0"/>
                  <a:ea typeface="SimSun" charset="0"/>
                  <a:cs typeface="SimSun" charset="0"/>
                </a:rPr>
                <a:t>"</a:t>
              </a:r>
              <a:endParaRPr lang="en-US" altLang="zh-CN" sz="2800" b="1">
                <a:solidFill>
                  <a:srgbClr val="FFFFFF"/>
                </a:solidFill>
                <a:latin typeface="Arial" charset="0"/>
                <a:ea typeface="SimSun" charset="0"/>
                <a:cs typeface="SimSun" charset="0"/>
              </a:endParaRPr>
            </a:p>
            <a:p>
              <a:pPr algn="ctr"/>
              <a:r>
                <a:rPr lang="en-US" altLang="zh-CN" sz="2800" b="1">
                  <a:solidFill>
                    <a:srgbClr val="FFFFFF"/>
                  </a:solidFill>
                  <a:latin typeface="Arial" charset="0"/>
                  <a:ea typeface="SimSun" charset="0"/>
                  <a:cs typeface="SimSun" charset="0"/>
                </a:rPr>
                <a:t>(16 times)</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Date</a:t>
              </a:r>
            </a:p>
          </p:txBody>
        </p:sp>
        <p:sp>
          <p:nvSpPr>
            <p:cNvPr id="258069" name="Rectangle 21"/>
            <p:cNvSpPr>
              <a:spLocks noChangeArrowheads="1"/>
            </p:cNvSpPr>
            <p:nvPr/>
          </p:nvSpPr>
          <p:spPr bwMode="auto">
            <a:xfrm>
              <a:off x="1960" y="3627"/>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Early spring </a:t>
              </a:r>
              <a:br>
                <a:rPr lang="en-US" altLang="zh-CN" sz="2800" b="1">
                  <a:solidFill>
                    <a:srgbClr val="FFFFFF"/>
                  </a:solidFill>
                  <a:latin typeface="Arial" charset="0"/>
                  <a:ea typeface="SimSun" charset="0"/>
                  <a:cs typeface="SimSun" charset="0"/>
                </a:rPr>
              </a:br>
              <a:r>
                <a:rPr lang="en-US" altLang="zh-CN" sz="2800" b="1">
                  <a:solidFill>
                    <a:srgbClr val="FFFFFF"/>
                  </a:solidFill>
                  <a:latin typeface="Arial" charset="0"/>
                  <a:ea typeface="SimSun" charset="0"/>
                  <a:cs typeface="SimSun" charset="0"/>
                </a:rPr>
                <a:t>AD 64</a:t>
              </a: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p>
              <a:p>
                <a:pPr algn="ctr" eaLnBrk="0" hangingPunct="0"/>
                <a:endParaRPr lang="en-US" altLang="zh-CN" sz="2800" b="1">
                  <a:solidFill>
                    <a:srgbClr val="FFFFFF"/>
                  </a:solidFill>
                  <a:latin typeface="Arial"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58076" name="Rectangle 27"/>
            <p:cNvSpPr>
              <a:spLocks noChangeArrowheads="1"/>
            </p:cNvSpPr>
            <p:nvPr/>
          </p:nvSpPr>
          <p:spPr bwMode="auto">
            <a:xfrm>
              <a:off x="1905" y="961"/>
              <a:ext cx="1839" cy="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sp>
          <p:nvSpPr>
            <p:cNvPr id="258074" name="Rectangle 30"/>
            <p:cNvSpPr>
              <a:spLocks noChangeArrowheads="1"/>
            </p:cNvSpPr>
            <p:nvPr/>
          </p:nvSpPr>
          <p:spPr bwMode="auto">
            <a:xfrm>
              <a:off x="3572" y="961"/>
              <a:ext cx="1900" cy="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58054" name="WordArt 31"/>
          <p:cNvSpPr>
            <a:spLocks noChangeArrowheads="1" noChangeShapeType="1" noTextEdit="1"/>
          </p:cNvSpPr>
          <p:nvPr/>
        </p:nvSpPr>
        <p:spPr bwMode="auto">
          <a:xfrm>
            <a:off x="3831555" y="349423"/>
            <a:ext cx="2376264" cy="1279377"/>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Tree>
    <p:extLst>
      <p:ext uri="{BB962C8B-B14F-4D97-AF65-F5344CB8AC3E}">
        <p14:creationId xmlns:p14="http://schemas.microsoft.com/office/powerpoint/2010/main" val="386130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620688"/>
            <a:ext cx="5327947" cy="1440160"/>
          </a:xfrm>
          <a:solidFill>
            <a:schemeClr val="bg1"/>
          </a:solidFill>
        </p:spPr>
        <p:txBody>
          <a:bodyPr/>
          <a:lstStyle/>
          <a:p>
            <a:pPr eaLnBrk="1" hangingPunct="1"/>
            <a:r>
              <a:rPr lang="en-US" sz="3200" b="1">
                <a:latin typeface="Arial" charset="0"/>
                <a:ea typeface="ＭＳ Ｐゴシック" charset="0"/>
              </a:rPr>
              <a:t>Peter uses many words to show how knowledge is vital for believers…</a:t>
            </a:r>
            <a:endParaRPr lang="en-US" sz="320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evpi,gnwsij</a:t>
            </a:r>
            <a:r>
              <a:rPr lang="en-US" altLang="zh-CN" sz="3600" b="1">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evpiginw,skw</a:t>
            </a:r>
            <a:r>
              <a:rPr lang="en-US" altLang="ja-JP" sz="3600" b="1">
                <a:solidFill>
                  <a:srgbClr val="000000"/>
                </a:solidFill>
                <a:latin typeface="Greek" charset="0"/>
                <a:ea typeface="ＭＳ Ｐゴシック" charset="0"/>
                <a:cs typeface="ＭＳ Ｐゴシック" charset="0"/>
              </a:rPr>
              <a:t> </a:t>
            </a:r>
            <a:r>
              <a:rPr lang="en-US" altLang="zh-CN" sz="3600" b="1">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proginw,skw</a:t>
            </a:r>
            <a:r>
              <a:rPr lang="en-US" altLang="ja-JP" sz="3600" b="1">
                <a:solidFill>
                  <a:srgbClr val="000000"/>
                </a:solidFill>
                <a:latin typeface="Greek" charset="0"/>
                <a:ea typeface="MS Mincho" charset="0"/>
                <a:cs typeface="MS Mincho" charset="0"/>
              </a:rPr>
              <a:t> </a:t>
            </a:r>
            <a:r>
              <a:rPr lang="en-US" altLang="zh-CN" sz="3600" b="1">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a:solidFill>
                  <a:srgbClr val="000000"/>
                </a:solidFill>
                <a:latin typeface="Bwgrkl" charset="0"/>
                <a:ea typeface="MS Mincho" charset="0"/>
                <a:cs typeface="MS Mincho" charset="0"/>
              </a:rPr>
              <a:t>gnwri,zw</a:t>
            </a:r>
            <a:r>
              <a:rPr lang="en-US" altLang="zh-CN" sz="3600" b="1">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gnw/sij</a:t>
            </a:r>
            <a:r>
              <a:rPr lang="en-US" altLang="zh-CN" sz="3600" b="1">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gigw,skw</a:t>
            </a:r>
            <a:r>
              <a:rPr lang="en-US" altLang="zh-CN" sz="3600" b="1">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oi=da </a:t>
            </a:r>
            <a:r>
              <a:rPr lang="en-US" altLang="zh-CN" sz="3600" b="1">
                <a:solidFill>
                  <a:srgbClr val="000000"/>
                </a:solidFill>
                <a:latin typeface="Times" charset="0"/>
                <a:ea typeface="SimSun" charset="0"/>
                <a:cs typeface="SimSun" charset="0"/>
              </a:rPr>
              <a:t>1:12, 14; 2:9</a:t>
            </a:r>
            <a:r>
              <a:rPr lang="en-US" altLang="zh-CN" sz="3600" b="1">
                <a:latin typeface="Times New Roman" charset="0"/>
                <a:ea typeface="SimSun" charset="0"/>
                <a:cs typeface="SimSun" charset="0"/>
              </a:rPr>
              <a:t> </a:t>
            </a:r>
            <a:endParaRPr lang="en-US" sz="3600" b="1">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endParaRPr lang="en-US">
              <a:solidFill>
                <a:srgbClr val="000000"/>
              </a:solidFill>
              <a:latin typeface="Arial" charset="0"/>
            </a:endParaRPr>
          </a:p>
        </p:txBody>
      </p:sp>
      <p:pic>
        <p:nvPicPr>
          <p:cNvPr id="272388" name="Picture 1" descr="Screen Shot 2014-03-11 at 3.18.0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163" y="3398663"/>
            <a:ext cx="3522662" cy="341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
        <p:nvSpPr>
          <p:cNvPr id="8" name="Oval 7"/>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Tree>
    <p:extLst>
      <p:ext uri="{BB962C8B-B14F-4D97-AF65-F5344CB8AC3E}">
        <p14:creationId xmlns:p14="http://schemas.microsoft.com/office/powerpoint/2010/main" val="3009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Tree>
    <p:extLst>
      <p:ext uri="{BB962C8B-B14F-4D97-AF65-F5344CB8AC3E}">
        <p14:creationId xmlns:p14="http://schemas.microsoft.com/office/powerpoint/2010/main" val="37141824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3270958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Greek Ideas </a:t>
            </a: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Tree>
    <p:extLst>
      <p:ext uri="{BB962C8B-B14F-4D97-AF65-F5344CB8AC3E}">
        <p14:creationId xmlns:p14="http://schemas.microsoft.com/office/powerpoint/2010/main" val="18846865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Perfect Knowledge</a:t>
            </a:r>
          </a:p>
        </p:txBody>
      </p:sp>
    </p:spTree>
    <p:extLst>
      <p:ext uri="{BB962C8B-B14F-4D97-AF65-F5344CB8AC3E}">
        <p14:creationId xmlns:p14="http://schemas.microsoft.com/office/powerpoint/2010/main" val="36253240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latin typeface="Arial" charset="0"/>
                <a:ea typeface="SimSun" charset="0"/>
                <a:cs typeface="SimSun" charset="0"/>
              </a:rPr>
              <a:t>What do we need to </a:t>
            </a:r>
            <a:br>
              <a:rPr lang="en-US" altLang="zh-CN" sz="4000">
                <a:solidFill>
                  <a:srgbClr val="FFFFFF"/>
                </a:solidFill>
                <a:latin typeface="Arial" charset="0"/>
                <a:ea typeface="SimSun" charset="0"/>
                <a:cs typeface="SimSun" charset="0"/>
              </a:rPr>
            </a:br>
            <a:r>
              <a:rPr lang="en-US" altLang="zh-CN" sz="6600">
                <a:solidFill>
                  <a:srgbClr val="FFFFFF"/>
                </a:solidFill>
                <a:latin typeface="Arial" charset="0"/>
                <a:ea typeface="SimSun" charset="0"/>
                <a:cs typeface="SimSun" charset="0"/>
              </a:rPr>
              <a:t>do?</a:t>
            </a:r>
            <a:endParaRPr lang="en-US" altLang="zh-CN" sz="4000">
              <a:solidFill>
                <a:srgbClr val="FFFFFF"/>
              </a:solidFill>
              <a:latin typeface="Arial" charset="0"/>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
        <p:nvSpPr>
          <p:cNvPr id="10" name="Rectangle 5"/>
          <p:cNvSpPr txBox="1">
            <a:spLocks noChangeArrowheads="1"/>
          </p:cNvSpPr>
          <p:nvPr/>
        </p:nvSpPr>
        <p:spPr bwMode="auto">
          <a:xfrm>
            <a:off x="2051720" y="2492896"/>
            <a:ext cx="525212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sz="5400">
                <a:solidFill>
                  <a:srgbClr val="FFFFFF"/>
                </a:solidFill>
                <a:effectLst>
                  <a:glow rad="355600">
                    <a:srgbClr val="000000">
                      <a:alpha val="75000"/>
                    </a:srgbClr>
                  </a:glow>
                </a:effectLst>
                <a:latin typeface="Arial" charset="0"/>
                <a:ea typeface="ＭＳ Ｐゴシック" charset="0"/>
                <a:cs typeface="ＭＳ Ｐゴシック" charset="0"/>
              </a:rPr>
              <a:t>2 Peter 1:1-11</a:t>
            </a:r>
          </a:p>
        </p:txBody>
      </p:sp>
    </p:spTree>
    <p:extLst>
      <p:ext uri="{BB962C8B-B14F-4D97-AF65-F5344CB8AC3E}">
        <p14:creationId xmlns:p14="http://schemas.microsoft.com/office/powerpoint/2010/main" val="3796206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310000630"/>
      </p:ext>
    </p:extLst>
  </p:cSld>
  <p:clrMapOvr>
    <a:masterClrMapping/>
  </p:clrMapOvr>
  <p:transition>
    <p:zo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(1:1-4).</a:t>
            </a:r>
          </a:p>
        </p:txBody>
      </p:sp>
    </p:spTree>
    <p:extLst>
      <p:ext uri="{BB962C8B-B14F-4D97-AF65-F5344CB8AC3E}">
        <p14:creationId xmlns:p14="http://schemas.microsoft.com/office/powerpoint/2010/main" val="22805147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a:t>
            </a:r>
            <a:r>
              <a:rPr kumimoji="0" 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ll</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wrong things…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It seems we know about…</a:t>
            </a:r>
          </a:p>
        </p:txBody>
      </p:sp>
      <p:sp>
        <p:nvSpPr>
          <p:cNvPr id="5" name="Rectangle 2">
            <a:extLst>
              <a:ext uri="{FF2B5EF4-FFF2-40B4-BE49-F238E27FC236}">
                <a16:creationId xmlns:a16="http://schemas.microsoft.com/office/drawing/2014/main" id="{E5DAAD13-7B26-A046-999D-378747309EE5}"/>
              </a:ext>
            </a:extLst>
          </p:cNvPr>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292279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Tree>
    <p:extLst>
      <p:ext uri="{BB962C8B-B14F-4D97-AF65-F5344CB8AC3E}">
        <p14:creationId xmlns:p14="http://schemas.microsoft.com/office/powerpoint/2010/main" val="38283938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423867"/>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Simon Peter, a slave and apostle of Jesus Christ. I am writing to you who share the same precious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we have. This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was given to you because of the justice and fairness of Jesus Christ, our God and Savior</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0453876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p>
        </p:txBody>
      </p:sp>
    </p:spTree>
    <p:extLst>
      <p:ext uri="{BB962C8B-B14F-4D97-AF65-F5344CB8AC3E}">
        <p14:creationId xmlns:p14="http://schemas.microsoft.com/office/powerpoint/2010/main" val="42685979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971600" y="116632"/>
            <a:ext cx="7380312" cy="5775795"/>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give you more and more grace and peace as you grow in your knowledge of God and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our Lord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503880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3.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power</a:t>
            </a:r>
            <a:r>
              <a:rPr lang="en-US" dirty="0">
                <a:solidFill>
                  <a:srgbClr val="FFFFFF"/>
                </a:solidFill>
                <a:effectLst>
                  <a:glow rad="127000">
                    <a:srgbClr val="000000"/>
                  </a:glow>
                </a:effectLst>
              </a:rPr>
              <a:t> to live a godly life. </a:t>
            </a:r>
          </a:p>
        </p:txBody>
      </p:sp>
    </p:spTree>
    <p:extLst>
      <p:ext uri="{BB962C8B-B14F-4D97-AF65-F5344CB8AC3E}">
        <p14:creationId xmlns:p14="http://schemas.microsoft.com/office/powerpoint/2010/main" val="26770667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23528" y="260648"/>
            <a:ext cx="8496944" cy="5991819"/>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By his divine </a:t>
            </a:r>
            <a:r>
              <a:rPr lang="en-US" sz="3600" b="1" dirty="0">
                <a:solidFill>
                  <a:srgbClr val="FFFF00"/>
                </a:solidFill>
                <a:effectLst>
                  <a:glow rad="127000">
                    <a:schemeClr val="tx1"/>
                  </a:glow>
                </a:effectLst>
                <a:latin typeface="Arial" charset="0"/>
                <a:ea typeface="ＭＳ Ｐゴシック" charset="0"/>
                <a:cs typeface="ＭＳ Ｐゴシック" charset="0"/>
              </a:rPr>
              <a:t>power</a:t>
            </a:r>
            <a:r>
              <a:rPr lang="en-US" sz="3600" b="1" dirty="0">
                <a:effectLst>
                  <a:glow rad="127000">
                    <a:schemeClr val="tx1"/>
                  </a:glow>
                </a:effectLst>
                <a:latin typeface="Arial" charset="0"/>
                <a:ea typeface="ＭＳ Ｐゴシック" charset="0"/>
                <a:cs typeface="ＭＳ Ｐゴシック" charset="0"/>
              </a:rPr>
              <a:t>, God has given us everything we need for living a godly life. We have received all of this by coming to know him, the one who called us to himself by means of his marvelous glory and excellence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9425648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en-US" dirty="0">
                <a:solidFill>
                  <a:schemeClr val="tx1"/>
                </a:solidFill>
              </a:rPr>
              <a:t>Computer</a:t>
            </a: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412362891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3.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power</a:t>
            </a:r>
            <a:r>
              <a:rPr lang="en-US" dirty="0">
                <a:solidFill>
                  <a:srgbClr val="FFFFFF"/>
                </a:solidFill>
                <a:effectLst>
                  <a:glow rad="127000">
                    <a:srgbClr val="000000"/>
                  </a:glow>
                </a:effectLst>
              </a:rPr>
              <a:t> to live a godly life. </a:t>
            </a:r>
          </a:p>
        </p:txBody>
      </p:sp>
      <p:sp>
        <p:nvSpPr>
          <p:cNvPr id="9" name="Rectangle 2"/>
          <p:cNvSpPr txBox="1">
            <a:spLocks noChangeArrowheads="1"/>
          </p:cNvSpPr>
          <p:nvPr/>
        </p:nvSpPr>
        <p:spPr bwMode="auto">
          <a:xfrm>
            <a:off x="2339752" y="5488592"/>
            <a:ext cx="6804248" cy="13694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4.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promises</a:t>
            </a:r>
            <a:r>
              <a:rPr lang="en-US" dirty="0">
                <a:solidFill>
                  <a:srgbClr val="FFFFFF"/>
                </a:solidFill>
                <a:effectLst>
                  <a:glow rad="127000">
                    <a:srgbClr val="000000"/>
                  </a:glow>
                </a:effectLst>
              </a:rPr>
              <a:t> to live a godly life. </a:t>
            </a:r>
          </a:p>
        </p:txBody>
      </p:sp>
    </p:spTree>
    <p:extLst>
      <p:ext uri="{BB962C8B-B14F-4D97-AF65-F5344CB8AC3E}">
        <p14:creationId xmlns:p14="http://schemas.microsoft.com/office/powerpoint/2010/main" val="20512644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because of his glory and excellence, he has given us great and precious </a:t>
            </a:r>
            <a:r>
              <a:rPr lang="en-US" sz="3600" b="1" dirty="0">
                <a:solidFill>
                  <a:srgbClr val="FFFF00"/>
                </a:solidFill>
                <a:effectLst>
                  <a:glow rad="127000">
                    <a:schemeClr val="tx1"/>
                  </a:glow>
                </a:effectLst>
                <a:latin typeface="Arial" charset="0"/>
                <a:ea typeface="ＭＳ Ｐゴシック" charset="0"/>
                <a:cs typeface="ＭＳ Ｐゴシック" charset="0"/>
              </a:rPr>
              <a:t>promises</a:t>
            </a:r>
            <a:r>
              <a:rPr lang="en-US" sz="3600" b="1" dirty="0">
                <a:effectLst>
                  <a:glow rad="127000">
                    <a:schemeClr val="tx1"/>
                  </a:glow>
                </a:effectLst>
                <a:latin typeface="Arial" charset="0"/>
                <a:ea typeface="ＭＳ Ｐゴシック" charset="0"/>
                <a:cs typeface="ＭＳ Ｐゴシック" charset="0"/>
              </a:rPr>
              <a:t>. These are the promises that enable you to share his divine nature and escape the world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corruption caused by human desires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427638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Five Promises</a:t>
            </a: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95300" lvl="3" indent="-493713" algn="l">
              <a:buFont typeface="+mj-lt"/>
              <a:buAutoNum type="arabicPeriod"/>
            </a:pPr>
            <a:r>
              <a:rPr lang="en-US" sz="2800" b="1" dirty="0">
                <a:solidFill>
                  <a:srgbClr val="FFFFFF"/>
                </a:solidFill>
                <a:effectLst>
                  <a:glow rad="127000">
                    <a:srgbClr val="000000"/>
                  </a:glow>
                </a:effectLst>
              </a:rPr>
              <a:t>We have all we need to live a godly life (3). </a:t>
            </a:r>
          </a:p>
          <a:p>
            <a:pPr marL="495300" lvl="3" indent="-493713" algn="l">
              <a:buFont typeface="+mj-lt"/>
              <a:buAutoNum type="arabicPeriod"/>
            </a:pPr>
            <a:r>
              <a:rPr lang="en-US" sz="2800" b="1" dirty="0">
                <a:solidFill>
                  <a:srgbClr val="FFFFFF"/>
                </a:solidFill>
                <a:effectLst>
                  <a:glow rad="127000">
                    <a:srgbClr val="000000"/>
                  </a:glow>
                </a:effectLst>
              </a:rPr>
              <a:t>We share </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his divine nature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 where we will eventually become like Christ (4b). </a:t>
            </a:r>
          </a:p>
          <a:p>
            <a:pPr marL="495300" lvl="3" indent="-493713" algn="l">
              <a:buFont typeface="+mj-lt"/>
              <a:buAutoNum type="arabicPeriod"/>
            </a:pPr>
            <a:r>
              <a:rPr lang="en-US" sz="2800" b="1" dirty="0">
                <a:solidFill>
                  <a:srgbClr val="FFFFFF"/>
                </a:solidFill>
                <a:effectLst>
                  <a:glow rad="127000">
                    <a:srgbClr val="000000"/>
                  </a:glow>
                </a:effectLst>
              </a:rPr>
              <a:t>We can escape any sin (4c). </a:t>
            </a:r>
            <a:endParaRPr lang="en-SG" sz="2800" b="1" dirty="0">
              <a:solidFill>
                <a:srgbClr val="FFFFFF"/>
              </a:solidFill>
              <a:effectLst>
                <a:glow rad="127000">
                  <a:srgbClr val="000000"/>
                </a:glow>
              </a:effectLst>
            </a:endParaRPr>
          </a:p>
          <a:p>
            <a:pPr marL="495300" lvl="3" indent="-493713" algn="l">
              <a:buFont typeface="+mj-lt"/>
              <a:buAutoNum type="arabicPeriod"/>
            </a:pPr>
            <a:r>
              <a:rPr lang="en-US" sz="2800" b="1" dirty="0">
                <a:solidFill>
                  <a:srgbClr val="FFFFFF"/>
                </a:solidFill>
                <a:effectLst>
                  <a:glow rad="127000">
                    <a:srgbClr val="000000"/>
                  </a:glow>
                </a:effectLst>
              </a:rPr>
              <a:t>We are elected and promised salvation (10). </a:t>
            </a:r>
          </a:p>
          <a:p>
            <a:pPr marL="495300" lvl="3" indent="-493713" algn="l">
              <a:buFont typeface="+mj-lt"/>
              <a:buAutoNum type="arabicPeriod"/>
            </a:pPr>
            <a:r>
              <a:rPr lang="en-US" sz="2800" b="1" dirty="0">
                <a:solidFill>
                  <a:srgbClr val="FFFFFF"/>
                </a:solidFill>
                <a:effectLst>
                  <a:glow rad="127000">
                    <a:srgbClr val="000000"/>
                  </a:glow>
                </a:effectLst>
              </a:rPr>
              <a:t>If we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re consistent in character (5-9), then we will be richly rewarded (10-11). </a:t>
            </a:r>
          </a:p>
        </p:txBody>
      </p:sp>
    </p:spTree>
    <p:extLst>
      <p:ext uri="{BB962C8B-B14F-4D97-AF65-F5344CB8AC3E}">
        <p14:creationId xmlns:p14="http://schemas.microsoft.com/office/powerpoint/2010/main" val="76203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00" name="Rectangle 12"/>
          <p:cNvSpPr>
            <a:spLocks noChangeArrowheads="1"/>
          </p:cNvSpPr>
          <p:nvPr/>
        </p:nvSpPr>
        <p:spPr bwMode="auto">
          <a:xfrm>
            <a:off x="152400" y="990600"/>
            <a:ext cx="7731968" cy="5867400"/>
          </a:xfrm>
          <a:prstGeom prst="rect">
            <a:avLst/>
          </a:prstGeom>
          <a:noFill/>
          <a:ln w="9525">
            <a:noFill/>
            <a:miter lim="800000"/>
            <a:headEnd/>
            <a:tailEnd/>
          </a:ln>
          <a:effectLst>
            <a:outerShdw blurRad="38100" dist="35921" dir="2700000" algn="ctr" rotWithShape="0">
              <a:srgbClr val="000000">
                <a:alpha val="99962"/>
              </a:srgbClr>
            </a:outerShdw>
          </a:effectLst>
        </p:spPr>
        <p:txBody>
          <a:bodyPr/>
          <a:lstStyle/>
          <a:p>
            <a:pPr marL="0" marR="0" lvl="0" indent="0" algn="l" defTabSz="914400" rtl="0" eaLnBrk="1" fontAlgn="base" latinLnBrk="0" hangingPunct="1">
              <a:lnSpc>
                <a:spcPct val="9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Please write A (Agree), U (Unsure), or D (Disagree) before each of these statements:</a:t>
            </a:r>
          </a:p>
          <a:p>
            <a:pPr marL="419100" marR="0" lvl="0" indent="-419100" algn="l" defTabSz="914400" rtl="0" eaLnBrk="1" fontAlgn="base" latinLnBrk="0" hangingPunct="1">
              <a:lnSpc>
                <a:spcPct val="90000"/>
              </a:lnSpc>
              <a:spcBef>
                <a:spcPct val="20000"/>
              </a:spcBef>
              <a:spcAft>
                <a:spcPct val="0"/>
              </a:spcAft>
              <a:buClrTx/>
              <a:buSzTx/>
              <a:buFont typeface="Times" pitchFamily="26" charset="0"/>
              <a:buNone/>
              <a:tabLst/>
              <a:defRPr/>
            </a:pPr>
            <a:endParaRPr kumimoji="0" lang="en-US" sz="16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1.	God chooses those who will go to heaven</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2. People on earth can know for sure whether they are going to heaven</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3. False teachers sometimes teach in evangelical churches</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4. No one who has truly trusted Christ will stop trusting Him until death</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5. Christians already have all they need for successful spiritual living</a:t>
            </a: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defRPr/>
            </a:pPr>
            <a:r>
              <a:rPr lang="en-US" dirty="0">
                <a:solidFill>
                  <a:srgbClr val="F8F6FF"/>
                </a:solidFill>
                <a:effectLst>
                  <a:outerShdw blurRad="38100" dist="38100" dir="2700000" algn="tl">
                    <a:srgbClr val="000000"/>
                  </a:outerShdw>
                </a:effectLst>
                <a:latin typeface="Arial" charset="0"/>
                <a:ea typeface="Osaka" charset="0"/>
                <a:cs typeface="Osaka" charset="0"/>
              </a:rPr>
              <a:t>What</a:t>
            </a:r>
            <a:r>
              <a:rPr lang="fr-FR" altLang="ja-JP" dirty="0">
                <a:solidFill>
                  <a:srgbClr val="F8F6FF"/>
                </a:solidFill>
                <a:effectLst>
                  <a:outerShdw blurRad="38100" dist="38100" dir="2700000" algn="tl">
                    <a:srgbClr val="000000"/>
                  </a:outerShdw>
                </a:effectLst>
                <a:latin typeface="Arial" charset="0"/>
                <a:ea typeface="Osaka" charset="0"/>
                <a:cs typeface="Osaka" charset="0"/>
              </a:rPr>
              <a:t>'</a:t>
            </a:r>
            <a:r>
              <a:rPr lang="en-US" altLang="ja-JP" dirty="0">
                <a:solidFill>
                  <a:srgbClr val="F8F6FF"/>
                </a:solidFill>
                <a:effectLst>
                  <a:outerShdw blurRad="38100" dist="38100" dir="2700000" algn="tl">
                    <a:srgbClr val="000000"/>
                  </a:outerShdw>
                </a:effectLst>
                <a:latin typeface="Arial" charset="0"/>
                <a:ea typeface="Osaka" charset="0"/>
                <a:cs typeface="Osaka" charset="0"/>
              </a:rPr>
              <a:t>s Your View?</a:t>
            </a:r>
            <a:endParaRPr lang="en-US" dirty="0">
              <a:solidFill>
                <a:srgbClr val="F8F6FF"/>
              </a:solidFill>
              <a:latin typeface="Arial" charset="0"/>
              <a:ea typeface="Osaka" charset="0"/>
              <a:cs typeface="Osaka" charset="0"/>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8F6FF"/>
                </a:solidFill>
                <a:effectLst/>
                <a:uLnTx/>
                <a:uFillTx/>
                <a:latin typeface="Arial" pitchFamily="26" charset="0"/>
                <a:ea typeface="Osaka"/>
                <a:cs typeface="+mn-cs"/>
              </a:rPr>
              <a:t>288</a:t>
            </a:r>
          </a:p>
        </p:txBody>
      </p:sp>
      <p:sp>
        <p:nvSpPr>
          <p:cNvPr id="114695" name="Text Box 7"/>
          <p:cNvSpPr txBox="1">
            <a:spLocks noChangeArrowheads="1"/>
          </p:cNvSpPr>
          <p:nvPr/>
        </p:nvSpPr>
        <p:spPr bwMode="auto">
          <a:xfrm rot="-999855">
            <a:off x="6667500" y="1978025"/>
            <a:ext cx="251460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Election</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4696" name="Text Box 8"/>
          <p:cNvSpPr txBox="1">
            <a:spLocks noChangeArrowheads="1"/>
          </p:cNvSpPr>
          <p:nvPr/>
        </p:nvSpPr>
        <p:spPr bwMode="auto">
          <a:xfrm rot="-999855">
            <a:off x="6175375" y="2955925"/>
            <a:ext cx="3017838"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Assurance</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4697" name="Text Box 9"/>
          <p:cNvSpPr txBox="1">
            <a:spLocks noChangeArrowheads="1"/>
          </p:cNvSpPr>
          <p:nvPr/>
        </p:nvSpPr>
        <p:spPr bwMode="auto">
          <a:xfrm rot="-999855">
            <a:off x="6553200" y="3794125"/>
            <a:ext cx="2632075"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Apostasy</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4698" name="Text Box 10"/>
          <p:cNvSpPr txBox="1">
            <a:spLocks noChangeArrowheads="1"/>
          </p:cNvSpPr>
          <p:nvPr/>
        </p:nvSpPr>
        <p:spPr bwMode="auto">
          <a:xfrm rot="-999855">
            <a:off x="5257800" y="4937125"/>
            <a:ext cx="3954463"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Perseverance</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4699" name="Text Box 11"/>
          <p:cNvSpPr txBox="1">
            <a:spLocks noChangeArrowheads="1"/>
          </p:cNvSpPr>
          <p:nvPr/>
        </p:nvSpPr>
        <p:spPr bwMode="auto">
          <a:xfrm rot="-999855">
            <a:off x="5872163" y="5759450"/>
            <a:ext cx="332740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Sufficiency</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0" name="Text Box 7"/>
          <p:cNvSpPr txBox="1">
            <a:spLocks noChangeArrowheads="1"/>
          </p:cNvSpPr>
          <p:nvPr/>
        </p:nvSpPr>
        <p:spPr bwMode="auto">
          <a:xfrm rot="-999855">
            <a:off x="519461" y="1902405"/>
            <a:ext cx="50526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 name="Text Box 7"/>
          <p:cNvSpPr txBox="1">
            <a:spLocks noChangeArrowheads="1"/>
          </p:cNvSpPr>
          <p:nvPr/>
        </p:nvSpPr>
        <p:spPr bwMode="auto">
          <a:xfrm rot="-999855">
            <a:off x="558431" y="2982525"/>
            <a:ext cx="50526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2" name="Text Box 7"/>
          <p:cNvSpPr txBox="1">
            <a:spLocks noChangeArrowheads="1"/>
          </p:cNvSpPr>
          <p:nvPr/>
        </p:nvSpPr>
        <p:spPr bwMode="auto">
          <a:xfrm rot="-999855">
            <a:off x="558431" y="3918630"/>
            <a:ext cx="50526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3" name="Text Box 7"/>
          <p:cNvSpPr txBox="1">
            <a:spLocks noChangeArrowheads="1"/>
          </p:cNvSpPr>
          <p:nvPr/>
        </p:nvSpPr>
        <p:spPr bwMode="auto">
          <a:xfrm rot="-999855">
            <a:off x="552420" y="4998749"/>
            <a:ext cx="517289" cy="707886"/>
          </a:xfrm>
          <a:prstGeom prst="rect">
            <a:avLst/>
          </a:prstGeom>
          <a:solidFill>
            <a:srgbClr val="FF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0FFFB"/>
                </a:solidFill>
                <a:effectLst/>
                <a:uLnTx/>
                <a:uFillTx/>
                <a:latin typeface="Stencil" charset="0"/>
                <a:ea typeface="Osaka" charset="0"/>
                <a:cs typeface="Osaka" charset="0"/>
              </a:rPr>
              <a:t>D</a:t>
            </a:r>
            <a:endParaRPr kumimoji="0" lang="en-US" sz="3200" b="0" i="0" u="none" strike="noStrike" kern="1200" cap="none" spc="0" normalizeH="0" baseline="0" noProof="0">
              <a:ln>
                <a:noFill/>
              </a:ln>
              <a:solidFill>
                <a:srgbClr val="F0FFFB"/>
              </a:solidFill>
              <a:effectLst/>
              <a:uLnTx/>
              <a:uFillTx/>
              <a:latin typeface="Times New Roman" charset="0"/>
              <a:ea typeface="Osaka" charset="0"/>
              <a:cs typeface="Osaka" charset="0"/>
            </a:endParaRPr>
          </a:p>
        </p:txBody>
      </p:sp>
      <p:sp>
        <p:nvSpPr>
          <p:cNvPr id="14" name="Text Box 7"/>
          <p:cNvSpPr txBox="1">
            <a:spLocks noChangeArrowheads="1"/>
          </p:cNvSpPr>
          <p:nvPr/>
        </p:nvSpPr>
        <p:spPr bwMode="auto">
          <a:xfrm rot="-999855">
            <a:off x="558432" y="5934855"/>
            <a:ext cx="50526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Tree>
    <p:extLst>
      <p:ext uri="{BB962C8B-B14F-4D97-AF65-F5344CB8AC3E}">
        <p14:creationId xmlns:p14="http://schemas.microsoft.com/office/powerpoint/2010/main" val="2320105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P spid="10" grpId="0" animBg="1"/>
      <p:bldP spid="11" grpId="0" animBg="1"/>
      <p:bldP spid="12" grpId="0" animBg="1"/>
      <p:bldP spid="13"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(1:1-4).</a:t>
            </a:r>
          </a:p>
        </p:txBody>
      </p:sp>
    </p:spTree>
    <p:extLst>
      <p:ext uri="{BB962C8B-B14F-4D97-AF65-F5344CB8AC3E}">
        <p14:creationId xmlns:p14="http://schemas.microsoft.com/office/powerpoint/2010/main" val="448809316"/>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(1:5-11).</a:t>
            </a:r>
          </a:p>
        </p:txBody>
      </p:sp>
    </p:spTree>
    <p:extLst>
      <p:ext uri="{BB962C8B-B14F-4D97-AF65-F5344CB8AC3E}">
        <p14:creationId xmlns:p14="http://schemas.microsoft.com/office/powerpoint/2010/main" val="376529369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368300"/>
            <a:ext cx="4355975" cy="270066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Grow step-by-step in Christ-likeness (1:5-7) </a:t>
            </a:r>
          </a:p>
        </p:txBody>
      </p:sp>
    </p:spTree>
    <p:extLst>
      <p:ext uri="{BB962C8B-B14F-4D97-AF65-F5344CB8AC3E}">
        <p14:creationId xmlns:p14="http://schemas.microsoft.com/office/powerpoint/2010/main" val="426808590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In view of all this, make every effort to respond to God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promises. Supplement your faith with a generous provision of moral excellence, and moral excellence with knowledge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253584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063827"/>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knowledge with self-control, and self-control with patient endurance, and patient endurance with godliness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5108902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godliness with brotherly affection, and brotherly affection with love for everyone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8833920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endParaRPr lang="en-US">
              <a:solidFill>
                <a:srgbClr val="800000"/>
              </a:solidFill>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en-US" sz="2000" b="0">
                <a:solidFill>
                  <a:srgbClr val="800000"/>
                </a:solidFill>
                <a:latin typeface="Arial" charset="0"/>
                <a:ea typeface="ＭＳ Ｐゴシック" charset="0"/>
                <a:cs typeface="ＭＳ Ｐゴシック" charset="0"/>
              </a:rPr>
              <a:t>2 Peter 1</a:t>
            </a:r>
          </a:p>
        </p:txBody>
      </p:sp>
      <p:sp>
        <p:nvSpPr>
          <p:cNvPr id="73731" name="Rectangle 3"/>
          <p:cNvSpPr>
            <a:spLocks noGrp="1" noChangeArrowheads="1"/>
          </p:cNvSpPr>
          <p:nvPr>
            <p:ph type="body" idx="1"/>
          </p:nvPr>
        </p:nvSpPr>
        <p:spPr>
          <a:xfrm>
            <a:off x="-12576" y="104800"/>
            <a:ext cx="5808712" cy="1524000"/>
          </a:xfrm>
        </p:spPr>
        <p:txBody>
          <a:bodyPr anchor="ctr"/>
          <a:lstStyle/>
          <a:p>
            <a:pPr marL="0" indent="0" algn="ctr" eaLnBrk="1" hangingPunct="1">
              <a:lnSpc>
                <a:spcPct val="80000"/>
              </a:lnSpc>
              <a:buNone/>
              <a:defRPr/>
            </a:pPr>
            <a:r>
              <a:rPr lang="en-US" sz="3600" b="1" dirty="0">
                <a:solidFill>
                  <a:schemeClr val="bg1"/>
                </a:solidFill>
                <a:effectLst>
                  <a:glow rad="228600">
                    <a:schemeClr val="tx1"/>
                  </a:glow>
                </a:effectLst>
                <a:ea typeface="ＭＳ Ｐゴシック" charset="0"/>
                <a:cs typeface="Arial"/>
              </a:rPr>
              <a:t>Effective &amp; Productive Christian Life (1:5-7)</a:t>
            </a:r>
            <a:r>
              <a:rPr lang="en-US" sz="2800" b="1" dirty="0">
                <a:solidFill>
                  <a:schemeClr val="bg1"/>
                </a:solidFill>
                <a:effectLst>
                  <a:glow rad="228600">
                    <a:schemeClr val="tx1"/>
                  </a:glow>
                </a:effectLst>
                <a:ea typeface="ＭＳ Ｐゴシック" charset="0"/>
                <a:cs typeface="Arial"/>
              </a:rPr>
              <a:t> </a:t>
            </a:r>
            <a:endParaRPr lang="en-US" sz="2000" b="1" dirty="0">
              <a:solidFill>
                <a:schemeClr val="bg1"/>
              </a:solidFill>
              <a:effectLst>
                <a:glow rad="228600">
                  <a:schemeClr val="tx1"/>
                </a:glow>
              </a:effectLst>
              <a:latin typeface="Arial"/>
              <a:ea typeface="ＭＳ Ｐゴシック" charset="0"/>
              <a:cs typeface="Arial"/>
            </a:endParaRP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Knowledge</a:t>
            </a: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Self Control</a:t>
            </a: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Perseverance</a:t>
            </a: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Godliness</a:t>
            </a: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algn="ctr">
              <a:spcBef>
                <a:spcPct val="20000"/>
              </a:spcBef>
              <a:defRPr/>
            </a:pPr>
            <a:r>
              <a:rPr lang="en-US" sz="3200" b="1">
                <a:solidFill>
                  <a:srgbClr val="800000"/>
                </a:solidFill>
                <a:latin typeface="Arial"/>
                <a:cs typeface="Arial"/>
              </a:rPr>
              <a:t>Brotherly Kindness</a:t>
            </a:r>
            <a:endParaRPr lang="zh-TW" altLang="en-US" sz="3200" b="1">
              <a:solidFill>
                <a:srgbClr val="800000"/>
              </a:solidFill>
              <a:latin typeface="Arial"/>
              <a:cs typeface="Arial"/>
            </a:endParaRP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Love</a:t>
            </a:r>
            <a:endParaRPr lang="zh-TW" altLang="en-US" sz="3200" b="1">
              <a:solidFill>
                <a:srgbClr val="800000"/>
              </a:solidFill>
              <a:latin typeface="Arial"/>
              <a:cs typeface="Arial"/>
            </a:endParaRP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800000"/>
                </a:solidFill>
                <a:latin typeface="Arial" charset="0"/>
              </a:rPr>
              <a:t>Faith</a:t>
            </a:r>
            <a:endParaRPr lang="zh-TW" altLang="en-US" sz="3200" b="1">
              <a:solidFill>
                <a:srgbClr val="800000"/>
              </a:solidFill>
              <a:latin typeface="Arial" charset="0"/>
            </a:endParaRP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algn="ctr">
              <a:spcBef>
                <a:spcPct val="20000"/>
              </a:spcBef>
              <a:defRPr/>
            </a:pPr>
            <a:r>
              <a:rPr lang="en-US" sz="3200" b="1" dirty="0">
                <a:solidFill>
                  <a:srgbClr val="800000"/>
                </a:solidFill>
                <a:latin typeface="Arial"/>
                <a:cs typeface="Arial"/>
              </a:rPr>
              <a:t>Goodness</a:t>
            </a:r>
            <a:endParaRPr lang="zh-TW" altLang="en-US" sz="3200" b="1" dirty="0">
              <a:solidFill>
                <a:srgbClr val="800000"/>
              </a:solidFill>
              <a:latin typeface="Arial"/>
              <a:cs typeface="Arial"/>
            </a:endParaRPr>
          </a:p>
        </p:txBody>
      </p:sp>
      <p:sp>
        <p:nvSpPr>
          <p:cNvPr id="73743" name="Text Box 15"/>
          <p:cNvSpPr txBox="1">
            <a:spLocks noChangeArrowheads="1"/>
          </p:cNvSpPr>
          <p:nvPr/>
        </p:nvSpPr>
        <p:spPr bwMode="auto">
          <a:xfrm>
            <a:off x="5638800" y="476672"/>
            <a:ext cx="3352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Pure &amp; Christ-like (</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participate in the divine nature,</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 v. 4)</a:t>
            </a:r>
            <a:endParaRPr lang="en-US" b="1">
              <a:solidFill>
                <a:srgbClr val="000000"/>
              </a:solidFill>
              <a:latin typeface="Arial" charset="0"/>
              <a:cs typeface="Arial" charset="0"/>
            </a:endParaRPr>
          </a:p>
        </p:txBody>
      </p:sp>
      <p:sp>
        <p:nvSpPr>
          <p:cNvPr id="283663" name="Text Box 17"/>
          <p:cNvSpPr txBox="1">
            <a:spLocks noChangeArrowheads="1"/>
          </p:cNvSpPr>
          <p:nvPr/>
        </p:nvSpPr>
        <p:spPr bwMode="auto">
          <a:xfrm>
            <a:off x="8447088"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800000"/>
                </a:solidFill>
                <a:latin typeface="Arial" charset="0"/>
              </a:rPr>
              <a:t>289</a:t>
            </a:r>
          </a:p>
        </p:txBody>
      </p:sp>
    </p:spTree>
    <p:extLst>
      <p:ext uri="{BB962C8B-B14F-4D97-AF65-F5344CB8AC3E}">
        <p14:creationId xmlns:p14="http://schemas.microsoft.com/office/powerpoint/2010/main" val="898682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5"/>
            <a:ext cx="9144000" cy="290844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We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always grow in Christ-likeness (1:8-9).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24644522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more you grow like this, the more productive and useful you will be in your knowledge of our Lord Jesus Christ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448586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683568" y="404664"/>
            <a:ext cx="8064896" cy="5847803"/>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those who fail to develop in this way are shortsighted or blind, forgetting that they have been cleansed from their old sins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95544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2187540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70263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2028" y="188640"/>
            <a:ext cx="3635896" cy="2026981"/>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First Year Student</a:t>
            </a:r>
          </a:p>
        </p:txBody>
      </p:sp>
      <p:sp>
        <p:nvSpPr>
          <p:cNvPr id="5" name="Rectangle 2"/>
          <p:cNvSpPr txBox="1">
            <a:spLocks noChangeArrowheads="1"/>
          </p:cNvSpPr>
          <p:nvPr/>
        </p:nvSpPr>
        <p:spPr bwMode="auto">
          <a:xfrm>
            <a:off x="0" y="2204864"/>
            <a:ext cx="4139952" cy="177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zeal, </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knowledge</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236993" y="188640"/>
            <a:ext cx="3635896" cy="26750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000000"/>
                </a:solidFill>
                <a:effectLst>
                  <a:glow rad="127000">
                    <a:srgbClr val="FFFFFF"/>
                  </a:glow>
                </a:effectLst>
                <a:latin typeface="Arial" charset="0"/>
                <a:ea typeface="ＭＳ Ｐゴシック" charset="0"/>
                <a:cs typeface="ＭＳ Ｐゴシック" charset="0"/>
              </a:rPr>
              <a:t>Final Year Student</a:t>
            </a:r>
          </a:p>
        </p:txBody>
      </p:sp>
      <p:sp>
        <p:nvSpPr>
          <p:cNvPr id="7" name="Rectangle 2"/>
          <p:cNvSpPr txBox="1">
            <a:spLocks noChangeArrowheads="1"/>
          </p:cNvSpPr>
          <p:nvPr/>
        </p:nvSpPr>
        <p:spPr bwMode="auto">
          <a:xfrm>
            <a:off x="4984965" y="2238731"/>
            <a:ext cx="4139952" cy="177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knowledge,</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zeal</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5084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When we work hard, we</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ll be rewarded instead of falling away (1:10-11). </a:t>
            </a:r>
          </a:p>
        </p:txBody>
      </p:sp>
    </p:spTree>
    <p:extLst>
      <p:ext uri="{BB962C8B-B14F-4D97-AF65-F5344CB8AC3E}">
        <p14:creationId xmlns:p14="http://schemas.microsoft.com/office/powerpoint/2010/main" val="38759540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dear brothers and sisters, work hard to prove that you really are among those God has called and chosen. Do these things, and you will never fall away</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4582482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God will give you a grand entrance into the eternal Kingdom of our Lord and Savior Jesus Christ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7103657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latin typeface="Arial" charset="0"/>
                <a:ea typeface="SimSun" charset="0"/>
                <a:cs typeface="SimSun" charset="0"/>
              </a:rPr>
              <a:t>What do we need to </a:t>
            </a:r>
            <a:br>
              <a:rPr lang="en-US" altLang="zh-CN" sz="4000">
                <a:solidFill>
                  <a:srgbClr val="FFFFFF"/>
                </a:solidFill>
                <a:latin typeface="Arial" charset="0"/>
                <a:ea typeface="SimSun" charset="0"/>
                <a:cs typeface="SimSun" charset="0"/>
              </a:rPr>
            </a:br>
            <a:r>
              <a:rPr lang="en-US" altLang="zh-CN" sz="6600">
                <a:solidFill>
                  <a:srgbClr val="FFFFFF"/>
                </a:solidFill>
                <a:latin typeface="Arial" charset="0"/>
                <a:ea typeface="SimSun" charset="0"/>
                <a:cs typeface="SimSun" charset="0"/>
              </a:rPr>
              <a:t>do?</a:t>
            </a:r>
            <a:endParaRPr lang="en-US" altLang="zh-CN" sz="4000">
              <a:solidFill>
                <a:srgbClr val="FFFFFF"/>
              </a:solidFill>
              <a:latin typeface="Arial" charset="0"/>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Tree>
    <p:extLst>
      <p:ext uri="{BB962C8B-B14F-4D97-AF65-F5344CB8AC3E}">
        <p14:creationId xmlns:p14="http://schemas.microsoft.com/office/powerpoint/2010/main" val="23963778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2 Peter 1:1-11</a:t>
            </a: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 you</a:t>
            </a:r>
            <a:r>
              <a:rPr lang="mr-IN"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a:solidFill>
                  <a:srgbClr val="FFFFFF"/>
                </a:solidFill>
                <a:effectLst>
                  <a:glow rad="127000">
                    <a:srgbClr val="000000"/>
                  </a:glow>
                </a:effectLst>
                <a:latin typeface="Arial" charset="0"/>
                <a:ea typeface="ＭＳ Ｐゴシック" charset="0"/>
                <a:cs typeface="ＭＳ Ｐゴシック" charset="0"/>
              </a:rPr>
              <a:t>re complete in Christ to be more like Christ.</a:t>
            </a:r>
          </a:p>
        </p:txBody>
      </p:sp>
    </p:spTree>
    <p:extLst>
      <p:ext uri="{BB962C8B-B14F-4D97-AF65-F5344CB8AC3E}">
        <p14:creationId xmlns:p14="http://schemas.microsoft.com/office/powerpoint/2010/main" val="24889596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(1:1-4).</a:t>
            </a:r>
          </a:p>
        </p:txBody>
      </p:sp>
    </p:spTree>
    <p:extLst>
      <p:ext uri="{BB962C8B-B14F-4D97-AF65-F5344CB8AC3E}">
        <p14:creationId xmlns:p14="http://schemas.microsoft.com/office/powerpoint/2010/main" val="192087941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(1:5-11).</a:t>
            </a:r>
          </a:p>
        </p:txBody>
      </p:sp>
    </p:spTree>
    <p:extLst>
      <p:ext uri="{BB962C8B-B14F-4D97-AF65-F5344CB8AC3E}">
        <p14:creationId xmlns:p14="http://schemas.microsoft.com/office/powerpoint/2010/main" val="351370057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What do you need to know or do?</a:t>
            </a:r>
          </a:p>
        </p:txBody>
      </p:sp>
      <p:sp>
        <p:nvSpPr>
          <p:cNvPr id="4" name="Rectangle 2"/>
          <p:cNvSpPr txBox="1">
            <a:spLocks noChangeArrowheads="1"/>
          </p:cNvSpPr>
          <p:nvPr/>
        </p:nvSpPr>
        <p:spPr bwMode="auto">
          <a:xfrm>
            <a:off x="-11891"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Know?</a:t>
            </a:r>
          </a:p>
        </p:txBody>
      </p:sp>
      <p:sp>
        <p:nvSpPr>
          <p:cNvPr id="5" name="Rectangle 2"/>
          <p:cNvSpPr txBox="1">
            <a:spLocks noChangeArrowheads="1"/>
          </p:cNvSpPr>
          <p:nvPr/>
        </p:nvSpPr>
        <p:spPr bwMode="auto">
          <a:xfrm>
            <a:off x="5144695"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Do? </a:t>
            </a:r>
          </a:p>
        </p:txBody>
      </p:sp>
    </p:spTree>
    <p:extLst>
      <p:ext uri="{BB962C8B-B14F-4D97-AF65-F5344CB8AC3E}">
        <p14:creationId xmlns:p14="http://schemas.microsoft.com/office/powerpoint/2010/main" val="286780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Chap. </a:t>
            </a:r>
            <a:r>
              <a:rPr lang="en-US" sz="4000" b="1" dirty="0">
                <a:effectLst>
                  <a:glow rad="127000">
                    <a:schemeClr val="tx1"/>
                  </a:glow>
                </a:effectLst>
                <a:latin typeface="Arial" charset="0"/>
                <a:ea typeface="ＭＳ Ｐゴシック" charset="0"/>
              </a:rPr>
              <a:t>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144016"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lang="en-US" dirty="0">
                <a:solidFill>
                  <a:srgbClr val="FFFFFF"/>
                </a:solidFill>
                <a:effectLst>
                  <a:glow rad="127000">
                    <a:srgbClr val="000000"/>
                  </a:glow>
                </a:effectLst>
              </a:rPr>
              <a:t>Chap. </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a:t>
            </a: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14401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Know to live for the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eternal</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the temporal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4000" b="1" kern="0" dirty="0">
                <a:solidFill>
                  <a:srgbClr val="FFFFFF"/>
                </a:solidFill>
                <a:effectLst>
                  <a:glow rad="127000">
                    <a:srgbClr val="000000"/>
                  </a:glow>
                </a:effectLst>
                <a:latin typeface="Arial" charset="0"/>
                <a:ea typeface="ＭＳ Ｐゴシック" charset="0"/>
                <a:cs typeface="ＭＳ Ｐゴシック" charset="0"/>
              </a:rPr>
              <a:t>Chap.</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a:t>
            </a: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000003" y="3148857"/>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2445780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latin typeface="Arial" charset="0"/>
              <a:cs typeface="Arial" charset="0"/>
            </a:endParaRPr>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161796" name="Text Box 4"/>
          <p:cNvSpPr txBox="1">
            <a:spLocks noChangeArrowheads="1"/>
          </p:cNvSpPr>
          <p:nvPr/>
        </p:nvSpPr>
        <p:spPr bwMode="auto">
          <a:xfrm>
            <a:off x="838200" y="1203325"/>
            <a:ext cx="2933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Wisdom</a:t>
            </a: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cs typeface="Arial"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cs typeface="Arial"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FF0000"/>
              </a:solidFill>
              <a:latin typeface="Arial" charset="0"/>
              <a:cs typeface="Arial" charset="0"/>
            </a:endParaRPr>
          </a:p>
        </p:txBody>
      </p:sp>
      <p:sp>
        <p:nvSpPr>
          <p:cNvPr id="161800" name="Text Box 8"/>
          <p:cNvSpPr txBox="1">
            <a:spLocks noChangeArrowheads="1"/>
          </p:cNvSpPr>
          <p:nvPr/>
        </p:nvSpPr>
        <p:spPr bwMode="auto">
          <a:xfrm>
            <a:off x="381000" y="4876800"/>
            <a:ext cx="3886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Favor with God</a:t>
            </a:r>
          </a:p>
        </p:txBody>
      </p:sp>
      <p:sp>
        <p:nvSpPr>
          <p:cNvPr id="161801" name="Text Box 9"/>
          <p:cNvSpPr txBox="1">
            <a:spLocks noChangeArrowheads="1"/>
          </p:cNvSpPr>
          <p:nvPr/>
        </p:nvSpPr>
        <p:spPr bwMode="auto">
          <a:xfrm>
            <a:off x="5524500" y="12033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Stature</a:t>
            </a:r>
          </a:p>
        </p:txBody>
      </p:sp>
      <p:sp>
        <p:nvSpPr>
          <p:cNvPr id="161802" name="Text Box 10"/>
          <p:cNvSpPr txBox="1">
            <a:spLocks noChangeArrowheads="1"/>
          </p:cNvSpPr>
          <p:nvPr/>
        </p:nvSpPr>
        <p:spPr bwMode="auto">
          <a:xfrm>
            <a:off x="4953000" y="4876800"/>
            <a:ext cx="3962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Favor with Man</a:t>
            </a:r>
          </a:p>
        </p:txBody>
      </p:sp>
      <p:sp>
        <p:nvSpPr>
          <p:cNvPr id="161803" name="Rectangle 11"/>
          <p:cNvSpPr>
            <a:spLocks noGrp="1" noChangeArrowheads="1"/>
          </p:cNvSpPr>
          <p:nvPr>
            <p:ph type="title" idx="4294967295"/>
          </p:nvPr>
        </p:nvSpPr>
        <p:spPr>
          <a:xfrm>
            <a:off x="1676400" y="3168650"/>
            <a:ext cx="586740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ea typeface="ＭＳ Ｐゴシック" charset="0"/>
                <a:cs typeface="Arial"/>
              </a:rPr>
              <a:t>Luke 2:52</a:t>
            </a:r>
            <a:br>
              <a:rPr lang="en-US" sz="4800" b="1">
                <a:solidFill>
                  <a:schemeClr val="bg1"/>
                </a:solidFill>
                <a:latin typeface="Arial"/>
                <a:ea typeface="ＭＳ Ｐゴシック" charset="0"/>
                <a:cs typeface="Arial"/>
              </a:rPr>
            </a:br>
            <a:r>
              <a:rPr lang="en-US" sz="4800" b="1">
                <a:solidFill>
                  <a:schemeClr val="bg1"/>
                </a:solidFill>
                <a:latin typeface="Arial"/>
                <a:ea typeface="ＭＳ Ｐゴシック" charset="0"/>
                <a:cs typeface="Arial"/>
              </a:rPr>
              <a:t>Jesus grew in…</a:t>
            </a:r>
          </a:p>
        </p:txBody>
      </p:sp>
      <p:sp>
        <p:nvSpPr>
          <p:cNvPr id="161804" name="Text Box 12"/>
          <p:cNvSpPr txBox="1">
            <a:spLocks noChangeArrowheads="1"/>
          </p:cNvSpPr>
          <p:nvPr/>
        </p:nvSpPr>
        <p:spPr bwMode="auto">
          <a:xfrm>
            <a:off x="8205788" y="76200"/>
            <a:ext cx="6921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chemeClr val="bg1"/>
                </a:solidFill>
                <a:latin typeface="Arial"/>
                <a:cs typeface="Arial"/>
              </a:rPr>
              <a:t>289</a:t>
            </a:r>
            <a:endParaRPr lang="en-US" sz="1000">
              <a:solidFill>
                <a:schemeClr val="bg1"/>
              </a:solidFill>
              <a:latin typeface="Arial"/>
              <a:cs typeface="Arial"/>
            </a:endParaRPr>
          </a:p>
        </p:txBody>
      </p:sp>
      <p:pic>
        <p:nvPicPr>
          <p:cNvPr id="161805"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par>
                          <p:cTn id="51" fill="hold" nodeType="afterGroup">
                            <p:stCondLst>
                              <p:cond delay="2500"/>
                            </p:stCondLst>
                            <p:childTnLst>
                              <p:par>
                                <p:cTn id="52" presetID="9" presetClass="entr" presetSubtype="0" fill="hold" nodeType="afterEffect">
                                  <p:stCondLst>
                                    <p:cond delay="0"/>
                                  </p:stCondLst>
                                  <p:childTnLst>
                                    <p:set>
                                      <p:cBhvr>
                                        <p:cTn id="53" dur="1" fill="hold">
                                          <p:stCondLst>
                                            <p:cond delay="0"/>
                                          </p:stCondLst>
                                        </p:cTn>
                                        <p:tgtEl>
                                          <p:spTgt spid="161805"/>
                                        </p:tgtEl>
                                        <p:attrNameLst>
                                          <p:attrName>style.visibility</p:attrName>
                                        </p:attrNameLst>
                                      </p:cBhvr>
                                      <p:to>
                                        <p:strVal val="visible"/>
                                      </p:to>
                                    </p:set>
                                    <p:animEffect transition="in" filter="dissolve">
                                      <p:cBhvr>
                                        <p:cTn id="54" dur="500"/>
                                        <p:tgtEl>
                                          <p:spTgt spid="16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15" name="Rectangle 11"/>
          <p:cNvSpPr>
            <a:spLocks noGrp="1" noChangeArrowheads="1"/>
          </p:cNvSpPr>
          <p:nvPr>
            <p:ph type="title" idx="4294967295"/>
          </p:nvPr>
        </p:nvSpPr>
        <p:spPr>
          <a:xfrm>
            <a:off x="152400" y="0"/>
            <a:ext cx="3352800" cy="5632450"/>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altLang="ja-JP" sz="4000" b="1" dirty="0">
                <a:solidFill>
                  <a:schemeClr val="bg1"/>
                </a:solidFill>
                <a:latin typeface="Arial" charset="0"/>
                <a:ea typeface="ＭＳ Ｐゴシック" charset="0"/>
                <a:cs typeface="ＭＳ Ｐゴシック" charset="0"/>
              </a:rPr>
              <a:t>"He must become greater, I must become less important"</a:t>
            </a:r>
            <a:br>
              <a:rPr lang="en-US" altLang="ja-JP" sz="4000" b="1" dirty="0">
                <a:solidFill>
                  <a:schemeClr val="bg1"/>
                </a:solidFill>
                <a:latin typeface="Arial" charset="0"/>
                <a:ea typeface="ＭＳ Ｐゴシック" charset="0"/>
                <a:cs typeface="ＭＳ Ｐゴシック" charset="0"/>
              </a:rPr>
            </a:br>
            <a:r>
              <a:rPr lang="en-US" altLang="ja-JP" sz="4000" b="1" dirty="0">
                <a:solidFill>
                  <a:schemeClr val="bg1"/>
                </a:solidFill>
                <a:latin typeface="Arial" charset="0"/>
                <a:ea typeface="ＭＳ Ｐゴシック" charset="0"/>
                <a:cs typeface="ＭＳ Ｐゴシック" charset="0"/>
              </a:rPr>
              <a:t>– </a:t>
            </a:r>
            <a:r>
              <a:rPr lang="en-US" altLang="ja-JP" sz="4000" b="1" i="1" dirty="0">
                <a:solidFill>
                  <a:schemeClr val="bg1"/>
                </a:solidFill>
                <a:latin typeface="Arial" charset="0"/>
                <a:ea typeface="ＭＳ Ｐゴシック" charset="0"/>
                <a:cs typeface="ＭＳ Ｐゴシック" charset="0"/>
              </a:rPr>
              <a:t>John the Baptist in John 3:30</a:t>
            </a:r>
            <a:endParaRPr lang="en-US" b="1" dirty="0">
              <a:solidFill>
                <a:schemeClr val="bg1"/>
              </a:solidFill>
              <a:latin typeface="Arial" charset="0"/>
              <a:ea typeface="ＭＳ Ｐゴシック" charset="0"/>
              <a:cs typeface="ＭＳ Ｐゴシック" charset="0"/>
            </a:endParaRPr>
          </a:p>
        </p:txBody>
      </p:sp>
    </p:spTree>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latin typeface="Arial" charset="0"/>
              <a:cs typeface="Arial" charset="0"/>
            </a:endParaRPr>
          </a:p>
        </p:txBody>
      </p:sp>
      <p:sp>
        <p:nvSpPr>
          <p:cNvPr id="16384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288771"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cs typeface="Arial" charset="0"/>
            </a:endParaRPr>
          </a:p>
        </p:txBody>
      </p:sp>
      <p:sp>
        <p:nvSpPr>
          <p:cNvPr id="288772"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cs typeface="Arial" charset="0"/>
            </a:endParaRPr>
          </a:p>
        </p:txBody>
      </p:sp>
      <p:sp>
        <p:nvSpPr>
          <p:cNvPr id="288773"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FF0000"/>
              </a:solidFill>
              <a:latin typeface="Arial" charset="0"/>
              <a:cs typeface="Arial" charset="0"/>
            </a:endParaRPr>
          </a:p>
        </p:txBody>
      </p:sp>
      <p:sp>
        <p:nvSpPr>
          <p:cNvPr id="163848" name="Text Box 8"/>
          <p:cNvSpPr txBox="1">
            <a:spLocks noChangeArrowheads="1"/>
          </p:cNvSpPr>
          <p:nvPr/>
        </p:nvSpPr>
        <p:spPr bwMode="auto">
          <a:xfrm>
            <a:off x="381000" y="4876800"/>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Spiritually</a:t>
            </a:r>
          </a:p>
        </p:txBody>
      </p:sp>
      <p:sp>
        <p:nvSpPr>
          <p:cNvPr id="163850" name="Text Box 10"/>
          <p:cNvSpPr txBox="1">
            <a:spLocks noChangeArrowheads="1"/>
          </p:cNvSpPr>
          <p:nvPr/>
        </p:nvSpPr>
        <p:spPr bwMode="auto">
          <a:xfrm>
            <a:off x="4953000" y="4876800"/>
            <a:ext cx="39624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Socially</a:t>
            </a:r>
          </a:p>
        </p:txBody>
      </p:sp>
      <p:sp>
        <p:nvSpPr>
          <p:cNvPr id="163851" name="Rectangle 11"/>
          <p:cNvSpPr>
            <a:spLocks noGrp="1" noChangeArrowheads="1"/>
          </p:cNvSpPr>
          <p:nvPr>
            <p:ph type="title" idx="4294967295"/>
          </p:nvPr>
        </p:nvSpPr>
        <p:spPr>
          <a:xfrm>
            <a:off x="1676400" y="3168650"/>
            <a:ext cx="5867400" cy="1570038"/>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ea typeface="+mj-ea"/>
                <a:cs typeface="Arial"/>
              </a:rPr>
              <a:t>How can you and I grow this year?</a:t>
            </a:r>
          </a:p>
        </p:txBody>
      </p:sp>
      <p:sp>
        <p:nvSpPr>
          <p:cNvPr id="163852" name="Text Box 12"/>
          <p:cNvSpPr txBox="1">
            <a:spLocks noChangeArrowheads="1"/>
          </p:cNvSpPr>
          <p:nvPr/>
        </p:nvSpPr>
        <p:spPr bwMode="auto">
          <a:xfrm>
            <a:off x="8205788" y="76200"/>
            <a:ext cx="698500"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chemeClr val="bg1"/>
                </a:solidFill>
                <a:latin typeface="Arial"/>
                <a:cs typeface="Arial"/>
              </a:rPr>
              <a:t>289</a:t>
            </a:r>
            <a:endParaRPr lang="en-US" sz="1000">
              <a:solidFill>
                <a:schemeClr val="bg1"/>
              </a:solidFill>
              <a:latin typeface="Arial"/>
              <a:cs typeface="Arial"/>
            </a:endParaRPr>
          </a:p>
        </p:txBody>
      </p:sp>
      <p:pic>
        <p:nvPicPr>
          <p:cNvPr id="288778" name="Picture 14" descr="RickNov02 Inform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139825"/>
            <a:ext cx="2057400" cy="203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84138" y="1196975"/>
            <a:ext cx="36957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dirty="0">
                <a:solidFill>
                  <a:schemeClr val="bg1"/>
                </a:solidFill>
                <a:latin typeface="Arial"/>
                <a:ea typeface="+mn-ea"/>
                <a:cs typeface="Arial"/>
              </a:rPr>
              <a:t>Intellectually</a:t>
            </a:r>
          </a:p>
        </p:txBody>
      </p:sp>
      <p:sp>
        <p:nvSpPr>
          <p:cNvPr id="163849" name="Text Box 9"/>
          <p:cNvSpPr txBox="1">
            <a:spLocks noChangeArrowheads="1"/>
          </p:cNvSpPr>
          <p:nvPr/>
        </p:nvSpPr>
        <p:spPr bwMode="auto">
          <a:xfrm>
            <a:off x="5524500" y="1203325"/>
            <a:ext cx="2743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Physically</a:t>
            </a:r>
          </a:p>
        </p:txBody>
      </p:sp>
    </p:spTree>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0F9DF-716D-2B4A-812B-BE7379D3313C}"/>
              </a:ext>
            </a:extLst>
          </p:cNvPr>
          <p:cNvPicPr>
            <a:picLocks noChangeAspect="1"/>
          </p:cNvPicPr>
          <p:nvPr/>
        </p:nvPicPr>
        <p:blipFill>
          <a:blip r:embed="rId3"/>
          <a:stretch>
            <a:fillRect/>
          </a:stretch>
        </p:blipFill>
        <p:spPr>
          <a:xfrm>
            <a:off x="2232422" y="0"/>
            <a:ext cx="4679156" cy="6858000"/>
          </a:xfrm>
          <a:prstGeom prst="rect">
            <a:avLst/>
          </a:prstGeom>
        </p:spPr>
      </p:pic>
      <p:sp>
        <p:nvSpPr>
          <p:cNvPr id="900098" name="Rectangle 2"/>
          <p:cNvSpPr>
            <a:spLocks noGrp="1" noChangeArrowheads="1"/>
          </p:cNvSpPr>
          <p:nvPr>
            <p:ph type="ctrTitle"/>
          </p:nvPr>
        </p:nvSpPr>
        <p:spPr>
          <a:xfrm rot="16200000">
            <a:off x="-2298886" y="2326689"/>
            <a:ext cx="6830197" cy="223242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Worksheet for Goals &amp; Priorities</a:t>
            </a:r>
          </a:p>
        </p:txBody>
      </p:sp>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a:t>
            </a:r>
          </a:p>
        </p:txBody>
      </p:sp>
    </p:spTree>
    <p:extLst>
      <p:ext uri="{BB962C8B-B14F-4D97-AF65-F5344CB8AC3E}">
        <p14:creationId xmlns:p14="http://schemas.microsoft.com/office/powerpoint/2010/main" val="8247343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5" name="Oval 4"/>
          <p:cNvSpPr>
            <a:spLocks noChangeArrowheads="1"/>
          </p:cNvSpPr>
          <p:nvPr/>
        </p:nvSpPr>
        <p:spPr bwMode="auto">
          <a:xfrm rot="2177326">
            <a:off x="2592786" y="519288"/>
            <a:ext cx="5168957" cy="4718449"/>
          </a:xfrm>
          <a:prstGeom prst="ellipse">
            <a:avLst/>
          </a:prstGeom>
          <a:solidFill>
            <a:srgbClr val="660066">
              <a:alpha val="58823"/>
            </a:srgbClr>
          </a:solidFill>
          <a:ln w="76200">
            <a:solidFill>
              <a:schemeClr val="bg1"/>
            </a:solidFill>
            <a:round/>
            <a:headEnd/>
            <a:tailEnd/>
          </a:ln>
        </p:spPr>
        <p:txBody>
          <a:bodyPr lIns="90993" tIns="45499" rIns="90993" bIns="45499"/>
          <a:lstStyle/>
          <a:p>
            <a:pPr defTabSz="454998"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7" name="Oval 6"/>
          <p:cNvSpPr>
            <a:spLocks noChangeArrowheads="1"/>
          </p:cNvSpPr>
          <p:nvPr/>
        </p:nvSpPr>
        <p:spPr bwMode="auto">
          <a:xfrm rot="9274204">
            <a:off x="1454146" y="2613349"/>
            <a:ext cx="5336510" cy="5188097"/>
          </a:xfrm>
          <a:prstGeom prst="ellipse">
            <a:avLst/>
          </a:prstGeom>
          <a:solidFill>
            <a:srgbClr val="008000">
              <a:alpha val="41176"/>
            </a:srgbClr>
          </a:solidFill>
          <a:ln w="76200">
            <a:solidFill>
              <a:schemeClr val="bg1"/>
            </a:solidFill>
            <a:round/>
            <a:headEnd/>
            <a:tailEnd/>
          </a:ln>
        </p:spPr>
        <p:txBody>
          <a:bodyPr lIns="90993" tIns="45499" rIns="90993" bIns="45499"/>
          <a:lstStyle/>
          <a:p>
            <a:pPr defTabSz="454998"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8" name="Oval 7"/>
          <p:cNvSpPr>
            <a:spLocks noChangeArrowheads="1"/>
          </p:cNvSpPr>
          <p:nvPr/>
        </p:nvSpPr>
        <p:spPr bwMode="auto">
          <a:xfrm rot="18597337">
            <a:off x="4241931" y="2353951"/>
            <a:ext cx="5212219" cy="5153637"/>
          </a:xfrm>
          <a:prstGeom prst="ellipse">
            <a:avLst/>
          </a:prstGeom>
          <a:solidFill>
            <a:schemeClr val="tx1">
              <a:alpha val="54901"/>
            </a:schemeClr>
          </a:solidFill>
          <a:ln w="76200">
            <a:solidFill>
              <a:schemeClr val="bg1"/>
            </a:solidFill>
            <a:round/>
            <a:headEnd/>
            <a:tailEnd/>
          </a:ln>
        </p:spPr>
        <p:txBody>
          <a:bodyPr lIns="90993" tIns="45499" rIns="90993" bIns="45499"/>
          <a:lstStyle/>
          <a:p>
            <a:pPr defTabSz="454998"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900098" name="Rectangle 2"/>
          <p:cNvSpPr>
            <a:spLocks noGrp="1" noChangeArrowheads="1"/>
          </p:cNvSpPr>
          <p:nvPr>
            <p:ph type="ctrTitle"/>
          </p:nvPr>
        </p:nvSpPr>
        <p:spPr>
          <a:xfrm>
            <a:off x="4270954" y="3338117"/>
            <a:ext cx="2193429" cy="633273"/>
          </a:xfrm>
          <a:effectLst>
            <a:outerShdw blurRad="63500" dist="35921" dir="2700000" algn="ctr" rotWithShape="0">
              <a:schemeClr val="tx2">
                <a:alpha val="74998"/>
              </a:schemeClr>
            </a:outerShdw>
          </a:effectLst>
        </p:spPr>
        <p:txBody>
          <a:bodyPr anchor="t"/>
          <a:lstStyle/>
          <a:p>
            <a:pPr marL="355600" indent="-355600">
              <a:defRPr/>
            </a:pPr>
            <a:r>
              <a:rPr lang="en-US" sz="2800" b="1" dirty="0">
                <a:effectLst>
                  <a:glow rad="127000">
                    <a:schemeClr val="tx1"/>
                  </a:glow>
                </a:effectLst>
                <a:latin typeface="Arial" charset="0"/>
                <a:ea typeface="ＭＳ Ｐゴシック" charset="0"/>
                <a:cs typeface="ＭＳ Ｐゴシック" charset="0"/>
              </a:rPr>
              <a:t>Lord</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Lord Jesus Christ</a:t>
            </a:r>
          </a:p>
        </p:txBody>
      </p:sp>
      <p:sp>
        <p:nvSpPr>
          <p:cNvPr id="9" name="Rectangle 2"/>
          <p:cNvSpPr txBox="1">
            <a:spLocks noChangeArrowheads="1"/>
          </p:cNvSpPr>
          <p:nvPr/>
        </p:nvSpPr>
        <p:spPr bwMode="auto">
          <a:xfrm>
            <a:off x="4270954" y="37872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Jesus</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4270954" y="4236339"/>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Christ</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955765" y="93932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God</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2006714" y="4766202"/>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Savior</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005696" y="4449566"/>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King</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955765" y="139644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Deity</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2006714" y="52183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Joshua</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7005696" y="4901691"/>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Messiah</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3955766" y="183726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Master</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8" name="Rectangle 2"/>
          <p:cNvSpPr txBox="1">
            <a:spLocks noChangeArrowheads="1"/>
          </p:cNvSpPr>
          <p:nvPr/>
        </p:nvSpPr>
        <p:spPr bwMode="auto">
          <a:xfrm>
            <a:off x="2006715" y="565914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Lamb</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9" name="Rectangle 2"/>
          <p:cNvSpPr txBox="1">
            <a:spLocks noChangeArrowheads="1"/>
          </p:cNvSpPr>
          <p:nvPr/>
        </p:nvSpPr>
        <p:spPr bwMode="auto">
          <a:xfrm>
            <a:off x="7005697" y="5342507"/>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Lion</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26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00098"/>
                                        </p:tgtEl>
                                        <p:attrNameLst>
                                          <p:attrName>style.visibility</p:attrName>
                                        </p:attrNameLst>
                                      </p:cBhvr>
                                      <p:to>
                                        <p:strVal val="visible"/>
                                      </p:to>
                                    </p:set>
                                    <p:anim calcmode="lin" valueType="num">
                                      <p:cBhvr>
                                        <p:cTn id="13" dur="500" fill="hold"/>
                                        <p:tgtEl>
                                          <p:spTgt spid="900098"/>
                                        </p:tgtEl>
                                        <p:attrNameLst>
                                          <p:attrName>ppt_w</p:attrName>
                                        </p:attrNameLst>
                                      </p:cBhvr>
                                      <p:tavLst>
                                        <p:tav tm="0">
                                          <p:val>
                                            <p:fltVal val="0"/>
                                          </p:val>
                                        </p:tav>
                                        <p:tav tm="100000">
                                          <p:val>
                                            <p:strVal val="#ppt_w"/>
                                          </p:val>
                                        </p:tav>
                                      </p:tavLst>
                                    </p:anim>
                                    <p:anim calcmode="lin" valueType="num">
                                      <p:cBhvr>
                                        <p:cTn id="14" dur="500" fill="hold"/>
                                        <p:tgtEl>
                                          <p:spTgt spid="900098"/>
                                        </p:tgtEl>
                                        <p:attrNameLst>
                                          <p:attrName>ppt_h</p:attrName>
                                        </p:attrNameLst>
                                      </p:cBhvr>
                                      <p:tavLst>
                                        <p:tav tm="0">
                                          <p:val>
                                            <p:fltVal val="0"/>
                                          </p:val>
                                        </p:tav>
                                        <p:tav tm="100000">
                                          <p:val>
                                            <p:strVal val="#ppt_h"/>
                                          </p:val>
                                        </p:tav>
                                      </p:tavLst>
                                    </p:anim>
                                    <p:animEffect transition="in" filter="fade">
                                      <p:cBhvr>
                                        <p:cTn id="15" dur="500"/>
                                        <p:tgtEl>
                                          <p:spTgt spid="90009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360"/>
                                          </p:val>
                                        </p:tav>
                                        <p:tav tm="100000">
                                          <p:val>
                                            <p:fltVal val="0"/>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fltVal val="0"/>
                                          </p:val>
                                        </p:tav>
                                        <p:tav tm="100000">
                                          <p:val>
                                            <p:strVal val="#ppt_h"/>
                                          </p:val>
                                        </p:tav>
                                      </p:tavLst>
                                    </p:anim>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Effect transition="in" filter="fade">
                                      <p:cBhvr>
                                        <p:cTn id="97" dur="500"/>
                                        <p:tgtEl>
                                          <p:spTgt spid="1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500" fill="hold"/>
                                        <p:tgtEl>
                                          <p:spTgt spid="19"/>
                                        </p:tgtEl>
                                        <p:attrNameLst>
                                          <p:attrName>ppt_w</p:attrName>
                                        </p:attrNameLst>
                                      </p:cBhvr>
                                      <p:tavLst>
                                        <p:tav tm="0">
                                          <p:val>
                                            <p:fltVal val="0"/>
                                          </p:val>
                                        </p:tav>
                                        <p:tav tm="100000">
                                          <p:val>
                                            <p:strVal val="#ppt_w"/>
                                          </p:val>
                                        </p:tav>
                                      </p:tavLst>
                                    </p:anim>
                                    <p:anim calcmode="lin" valueType="num">
                                      <p:cBhvr>
                                        <p:cTn id="103" dur="500" fill="hold"/>
                                        <p:tgtEl>
                                          <p:spTgt spid="19"/>
                                        </p:tgtEl>
                                        <p:attrNameLst>
                                          <p:attrName>ppt_h</p:attrName>
                                        </p:attrNameLst>
                                      </p:cBhvr>
                                      <p:tavLst>
                                        <p:tav tm="0">
                                          <p:val>
                                            <p:fltVal val="0"/>
                                          </p:val>
                                        </p:tav>
                                        <p:tav tm="100000">
                                          <p:val>
                                            <p:strVal val="#ppt_h"/>
                                          </p:val>
                                        </p:tav>
                                      </p:tavLst>
                                    </p:anim>
                                    <p:animEffect transition="in" filter="fade">
                                      <p:cBhvr>
                                        <p:cTn id="10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00098" grpId="0"/>
      <p:bldP spid="9" grpId="0"/>
      <p:bldP spid="10" grpId="0"/>
      <p:bldP spid="11" grpId="0"/>
      <p:bldP spid="12" grpId="0"/>
      <p:bldP spid="13" grpId="0"/>
      <p:bldP spid="14" grpId="0"/>
      <p:bldP spid="15" grpId="0"/>
      <p:bldP spid="16" grpId="0"/>
      <p:bldP spid="17" grpId="0"/>
      <p:bldP spid="18" grpId="0"/>
      <p:bldP spid="1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a:solidFill>
                  <a:srgbClr val="808080"/>
                </a:solidFill>
                <a:latin typeface="Arial" charset="0"/>
              </a:rPr>
              <a:pPr defTabSz="814388" eaLnBrk="0" hangingPunct="0"/>
              <a:t>165</a:t>
            </a:fld>
            <a:endParaRPr lang="en-US" sz="900">
              <a:solidFill>
                <a:srgbClr val="808080"/>
              </a:solidFill>
              <a:latin typeface="Arial" charset="0"/>
            </a:endParaRPr>
          </a:p>
        </p:txBody>
      </p:sp>
      <p:sp>
        <p:nvSpPr>
          <p:cNvPr id="290818"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a:solidFill>
                  <a:srgbClr val="808080"/>
                </a:solidFill>
                <a:latin typeface="Arial" charset="0"/>
              </a:rPr>
              <a:pPr defTabSz="814388" eaLnBrk="0" hangingPunct="0"/>
              <a:t>165</a:t>
            </a:fld>
            <a:endParaRPr lang="en-US" sz="900">
              <a:solidFill>
                <a:srgbClr val="808080"/>
              </a:solidFill>
              <a:latin typeface="Arial" charset="0"/>
            </a:endParaRPr>
          </a:p>
        </p:txBody>
      </p:sp>
      <p:sp>
        <p:nvSpPr>
          <p:cNvPr id="290819"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a:solidFill>
                  <a:srgbClr val="808080"/>
                </a:solidFill>
                <a:latin typeface="Arial" charset="0"/>
              </a:rPr>
              <a:pPr defTabSz="814388" eaLnBrk="0" hangingPunct="0"/>
              <a:t>165</a:t>
            </a:fld>
            <a:endParaRPr lang="en-US" sz="900">
              <a:solidFill>
                <a:srgbClr val="808080"/>
              </a:solidFill>
              <a:latin typeface="Arial" charset="0"/>
            </a:endParaRPr>
          </a:p>
        </p:txBody>
      </p:sp>
      <p:sp>
        <p:nvSpPr>
          <p:cNvPr id="290820"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90821"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en-US" altLang="zh-CN" sz="4800">
                <a:solidFill>
                  <a:schemeClr val="bg1"/>
                </a:solidFill>
                <a:latin typeface="Arial" charset="0"/>
                <a:ea typeface="SimSun" charset="0"/>
                <a:cs typeface="SimSun" charset="0"/>
              </a:rPr>
              <a:t>Attacks Against Scripture Today </a:t>
            </a:r>
            <a:endParaRPr lang="en-US" altLang="zh-CN">
              <a:latin typeface="Arial" charset="0"/>
              <a:ea typeface="SimSun" charset="0"/>
              <a:cs typeface="SimSun" charset="0"/>
            </a:endParaRPr>
          </a:p>
        </p:txBody>
      </p:sp>
      <p:sp>
        <p:nvSpPr>
          <p:cNvPr id="290824" name="Text Box 1033"/>
          <p:cNvSpPr txBox="1">
            <a:spLocks noChangeArrowheads="1"/>
          </p:cNvSpPr>
          <p:nvPr/>
        </p:nvSpPr>
        <p:spPr bwMode="auto">
          <a:xfrm>
            <a:off x="76200" y="5029200"/>
            <a:ext cx="8991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chemeClr val="bg1"/>
                </a:solidFill>
                <a:latin typeface="Arial" charset="0"/>
                <a:cs typeface="Arial" charset="0"/>
              </a:rPr>
              <a:t>What teaching do you hear today that seeks to undermine the truthfulness of our faith?</a:t>
            </a: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chemeClr val="bg1"/>
                </a:solidFill>
                <a:latin typeface="Arial" pitchFamily="26" charset="0"/>
                <a:ea typeface="+mn-ea"/>
                <a:cs typeface="+mn-cs"/>
              </a:rPr>
              <a:t>289b</a:t>
            </a:r>
          </a:p>
        </p:txBody>
      </p:sp>
    </p:spTree>
  </p:cSld>
  <p:clrMapOvr>
    <a:masterClrMapping/>
  </p:clrMapOvr>
  <p:transition>
    <p:zo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92866" name="Rectangle 1027"/>
          <p:cNvSpPr>
            <a:spLocks noGrp="1" noChangeArrowheads="1"/>
          </p:cNvSpPr>
          <p:nvPr>
            <p:ph type="title"/>
          </p:nvPr>
        </p:nvSpPr>
        <p:spPr>
          <a:xfrm>
            <a:off x="0" y="76200"/>
            <a:ext cx="4800600" cy="1066800"/>
          </a:xfrm>
        </p:spPr>
        <p:txBody>
          <a:bodyPr/>
          <a:lstStyle/>
          <a:p>
            <a:pPr eaLnBrk="1" hangingPunct="1"/>
            <a:r>
              <a:rPr lang="en-US" sz="4000" dirty="0">
                <a:latin typeface="Arial" charset="0"/>
                <a:ea typeface="ＭＳ Ｐゴシック" charset="0"/>
                <a:cs typeface="ＭＳ Ｐゴシック" charset="0"/>
              </a:rPr>
              <a:t>How should we fight heresy?</a:t>
            </a:r>
          </a:p>
        </p:txBody>
      </p:sp>
      <p:pic>
        <p:nvPicPr>
          <p:cNvPr id="2" name="Picture 1028">
            <a:extLst>
              <a:ext uri="{FF2B5EF4-FFF2-40B4-BE49-F238E27FC236}">
                <a16:creationId xmlns:a16="http://schemas.microsoft.com/office/drawing/2014/main" id="{B5F23569-6DB4-15DC-BBC8-D8B5B204464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14" t="1552" r="2072" b="3631"/>
          <a:stretch/>
        </p:blipFill>
        <p:spPr bwMode="auto">
          <a:xfrm>
            <a:off x="0" y="-171400"/>
            <a:ext cx="4806950" cy="7303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ppt_x</p:attrName>
                                        </p:attrNameLst>
                                      </p:cBhvr>
                                      <p:tavLst>
                                        <p:tav tm="0">
                                          <p:val>
                                            <p:strVal val="#ppt_x"/>
                                          </p:val>
                                        </p:tav>
                                        <p:tav tm="100000">
                                          <p:val>
                                            <p:strVal val="#ppt_x"/>
                                          </p:val>
                                        </p:tav>
                                      </p:tavLst>
                                    </p:anim>
                                    <p:anim calcmode="lin" valueType="num">
                                      <p:cBhvr>
                                        <p:cTn id="15"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35522" name="Rectangle 2"/>
          <p:cNvSpPr>
            <a:spLocks noGrp="1" noChangeArrowheads="1"/>
          </p:cNvSpPr>
          <p:nvPr>
            <p:ph type="title"/>
          </p:nvPr>
        </p:nvSpPr>
        <p:spPr>
          <a:xfrm>
            <a:off x="0" y="304800"/>
            <a:ext cx="7696200" cy="1447800"/>
          </a:xfrm>
          <a:effectLst>
            <a:outerShdw blurRad="50800" dist="35921" dir="2700000" algn="ctr" rotWithShape="0">
              <a:schemeClr val="bg1">
                <a:alpha val="74998"/>
              </a:schemeClr>
            </a:outerShdw>
          </a:effectLst>
        </p:spPr>
        <p:txBody>
          <a:bodyPr/>
          <a:lstStyle/>
          <a:p>
            <a:pPr algn="r" eaLnBrk="1" hangingPunct="1">
              <a:defRPr/>
            </a:pPr>
            <a:r>
              <a:rPr lang="en-US" sz="5400" b="1">
                <a:solidFill>
                  <a:schemeClr val="tx1"/>
                </a:solidFill>
                <a:latin typeface="Piracy" charset="0"/>
                <a:ea typeface="ＭＳ Ｐゴシック" charset="0"/>
                <a:cs typeface="ＭＳ Ｐゴシック" charset="0"/>
              </a:rPr>
              <a:t>Laughing all the way to the bank</a:t>
            </a:r>
            <a:r>
              <a:rPr lang="en-US" sz="5400" b="1">
                <a:solidFill>
                  <a:schemeClr val="tx1"/>
                </a:solidFill>
                <a:latin typeface="Lucida Grande" charset="0"/>
                <a:ea typeface="ＭＳ Ｐゴシック" charset="0"/>
                <a:cs typeface="ＭＳ Ｐゴシック" charset="0"/>
              </a:rPr>
              <a:t>…</a:t>
            </a:r>
            <a:endParaRPr lang="en-US" sz="5400" b="1">
              <a:solidFill>
                <a:schemeClr val="tx1"/>
              </a:solidFill>
              <a:latin typeface="Piracy" charset="0"/>
              <a:ea typeface="ＭＳ Ｐゴシック" charset="0"/>
              <a:cs typeface="ＭＳ Ｐゴシック" charset="0"/>
            </a:endParaRPr>
          </a:p>
        </p:txBody>
      </p:sp>
      <p:sp>
        <p:nvSpPr>
          <p:cNvPr id="235523" name="Rectangle 3"/>
          <p:cNvSpPr>
            <a:spLocks noGrp="1" noChangeArrowheads="1"/>
          </p:cNvSpPr>
          <p:nvPr>
            <p:ph type="body" idx="1"/>
          </p:nvPr>
        </p:nvSpPr>
        <p:spPr>
          <a:xfrm>
            <a:off x="3581400" y="2819400"/>
            <a:ext cx="3962400" cy="3581400"/>
          </a:xfrm>
          <a:effectLst>
            <a:outerShdw blurRad="50800" dist="35921" dir="2700000" algn="ctr" rotWithShape="0">
              <a:schemeClr val="bg1">
                <a:alpha val="74998"/>
              </a:schemeClr>
            </a:outerShdw>
          </a:effectLst>
        </p:spPr>
        <p:txBody>
          <a:bodyPr/>
          <a:lstStyle/>
          <a:p>
            <a:pPr eaLnBrk="1" hangingPunct="1">
              <a:lnSpc>
                <a:spcPct val="90000"/>
              </a:lnSpc>
              <a:buFont typeface="Wingdings" pitchFamily="26" charset="2"/>
              <a:buChar char=""/>
              <a:defRPr/>
            </a:pPr>
            <a:r>
              <a:rPr lang="en-US" sz="3600" b="1" dirty="0">
                <a:latin typeface="Lucida Grande" pitchFamily="26" charset="0"/>
              </a:rPr>
              <a:t>$</a:t>
            </a:r>
            <a:r>
              <a:rPr lang="en-US" sz="3600" b="1" dirty="0">
                <a:latin typeface="Piracy" pitchFamily="26" charset="0"/>
              </a:rPr>
              <a:t>260 million </a:t>
            </a:r>
            <a:br>
              <a:rPr lang="en-US" sz="3600" b="1" dirty="0">
                <a:latin typeface="Piracy" pitchFamily="26" charset="0"/>
              </a:rPr>
            </a:br>
            <a:r>
              <a:rPr lang="en-US" sz="3600" b="1" dirty="0">
                <a:latin typeface="Lucida Grande" pitchFamily="26" charset="0"/>
              </a:rPr>
              <a:t>(after 12 million copies sold)</a:t>
            </a:r>
            <a:endParaRPr lang="en-US" sz="3600" b="1" dirty="0">
              <a:latin typeface="Piracy" pitchFamily="26" charset="0"/>
            </a:endParaRPr>
          </a:p>
          <a:p>
            <a:pPr eaLnBrk="1" hangingPunct="1">
              <a:lnSpc>
                <a:spcPct val="90000"/>
              </a:lnSpc>
              <a:buFont typeface="Wingdings" pitchFamily="26" charset="2"/>
              <a:buChar char=""/>
              <a:defRPr/>
            </a:pPr>
            <a:endParaRPr lang="en-US" sz="3600" b="1" dirty="0">
              <a:latin typeface="Piracy" pitchFamily="26" charset="0"/>
            </a:endParaRPr>
          </a:p>
          <a:p>
            <a:pPr eaLnBrk="1" hangingPunct="1">
              <a:lnSpc>
                <a:spcPct val="90000"/>
              </a:lnSpc>
              <a:buFont typeface="Wingdings" pitchFamily="26" charset="2"/>
              <a:buChar char=""/>
              <a:defRPr/>
            </a:pPr>
            <a:r>
              <a:rPr lang="en-US" sz="3600" b="1" dirty="0">
                <a:latin typeface="Piracy" pitchFamily="26" charset="0"/>
              </a:rPr>
              <a:t>40 million copies sold </a:t>
            </a:r>
            <a:r>
              <a:rPr lang="en-US" sz="3600" b="1" dirty="0">
                <a:latin typeface="Lucida Grande" pitchFamily="26" charset="0"/>
              </a:rPr>
              <a:t>(Nov 05)</a:t>
            </a:r>
            <a:r>
              <a:rPr lang="en-US" sz="3600" b="1" dirty="0">
                <a:latin typeface="Piracy" pitchFamily="26" charset="0"/>
              </a:rPr>
              <a:t>!</a:t>
            </a:r>
          </a:p>
        </p:txBody>
      </p:sp>
      <p:pic>
        <p:nvPicPr>
          <p:cNvPr id="2949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324485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wipe(down)">
                                      <p:cBhvr>
                                        <p:cTn id="7" dur="1000"/>
                                        <p:tgtEl>
                                          <p:spTgt spid="235522"/>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5523">
                                            <p:txEl>
                                              <p:pRg st="0" end="0"/>
                                            </p:txEl>
                                          </p:spTgt>
                                        </p:tgtEl>
                                        <p:attrNameLst>
                                          <p:attrName>style.visibility</p:attrName>
                                        </p:attrNameLst>
                                      </p:cBhvr>
                                      <p:to>
                                        <p:strVal val="visible"/>
                                      </p:to>
                                    </p:set>
                                    <p:animEffect transition="in" filter="wipe(down)">
                                      <p:cBhvr>
                                        <p:cTn id="11" dur="1000"/>
                                        <p:tgtEl>
                                          <p:spTgt spid="235523">
                                            <p:txEl>
                                              <p:pRg st="0" end="0"/>
                                            </p:txEl>
                                          </p:spTgt>
                                        </p:tgtEl>
                                      </p:cBhvr>
                                    </p:animEffect>
                                  </p:childTnLst>
                                </p:cTn>
                              </p:par>
                            </p:childTnLst>
                          </p:cTn>
                        </p:par>
                        <p:par>
                          <p:cTn id="12" fill="hold" nodeType="afterGroup">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35523">
                                            <p:txEl>
                                              <p:pRg st="2" end="2"/>
                                            </p:txEl>
                                          </p:spTgt>
                                        </p:tgtEl>
                                        <p:attrNameLst>
                                          <p:attrName>style.visibility</p:attrName>
                                        </p:attrNameLst>
                                      </p:cBhvr>
                                      <p:to>
                                        <p:strVal val="visible"/>
                                      </p:to>
                                    </p:set>
                                    <p:animEffect transition="in" filter="wipe(down)">
                                      <p:cBhvr>
                                        <p:cTn id="15" dur="1000"/>
                                        <p:tgtEl>
                                          <p:spTgt spid="235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P spid="235523" grpId="0" uiExpand="1" build="p"/>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1026"/>
          <p:cNvSpPr>
            <a:spLocks noGrp="1" noChangeArrowheads="1"/>
          </p:cNvSpPr>
          <p:nvPr>
            <p:ph type="title"/>
          </p:nvPr>
        </p:nvSpPr>
        <p:spPr>
          <a:xfrm>
            <a:off x="5486400" y="0"/>
            <a:ext cx="3657600" cy="1371600"/>
          </a:xfrm>
        </p:spPr>
        <p:txBody>
          <a:bodyPr/>
          <a:lstStyle/>
          <a:p>
            <a:pPr eaLnBrk="1" hangingPunct="1"/>
            <a:r>
              <a:rPr lang="en-US" sz="3600">
                <a:solidFill>
                  <a:schemeClr val="bg1"/>
                </a:solidFill>
                <a:latin typeface="Coolvetica" charset="0"/>
                <a:ea typeface="Osaka" charset="0"/>
                <a:cs typeface="Osaka" charset="0"/>
              </a:rPr>
              <a:t>44 Languages!</a:t>
            </a:r>
            <a:endParaRPr lang="en-US" sz="3600">
              <a:latin typeface="Arial" charset="0"/>
              <a:ea typeface="Osaka" charset="0"/>
              <a:cs typeface="Osaka" charset="0"/>
            </a:endParaRPr>
          </a:p>
        </p:txBody>
      </p:sp>
      <p:pic>
        <p:nvPicPr>
          <p:cNvPr id="237571"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7572" name="Picture 10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7573" name="Picture 1029"/>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237574" name="Picture 103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7575" name="Picture 103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7573"/>
                                        </p:tgtEl>
                                        <p:attrNameLst>
                                          <p:attrName>style.visibility</p:attrName>
                                        </p:attrNameLst>
                                      </p:cBhvr>
                                      <p:to>
                                        <p:strVal val="visible"/>
                                      </p:to>
                                    </p:set>
                                    <p:anim calcmode="lin" valueType="num">
                                      <p:cBhvr>
                                        <p:cTn id="7" dur="1000" fill="hold"/>
                                        <p:tgtEl>
                                          <p:spTgt spid="237573"/>
                                        </p:tgtEl>
                                        <p:attrNameLst>
                                          <p:attrName>ppt_w</p:attrName>
                                        </p:attrNameLst>
                                      </p:cBhvr>
                                      <p:tavLst>
                                        <p:tav tm="0">
                                          <p:val>
                                            <p:fltVal val="0"/>
                                          </p:val>
                                        </p:tav>
                                        <p:tav tm="100000">
                                          <p:val>
                                            <p:strVal val="#ppt_w"/>
                                          </p:val>
                                        </p:tav>
                                      </p:tavLst>
                                    </p:anim>
                                    <p:anim calcmode="lin" valueType="num">
                                      <p:cBhvr>
                                        <p:cTn id="8" dur="1000" fill="hold"/>
                                        <p:tgtEl>
                                          <p:spTgt spid="237573"/>
                                        </p:tgtEl>
                                        <p:attrNameLst>
                                          <p:attrName>ppt_h</p:attrName>
                                        </p:attrNameLst>
                                      </p:cBhvr>
                                      <p:tavLst>
                                        <p:tav tm="0">
                                          <p:val>
                                            <p:fltVal val="0"/>
                                          </p:val>
                                        </p:tav>
                                        <p:tav tm="100000">
                                          <p:val>
                                            <p:strVal val="#ppt_h"/>
                                          </p:val>
                                        </p:tav>
                                      </p:tavLst>
                                    </p:anim>
                                    <p:anim calcmode="lin" valueType="num">
                                      <p:cBhvr>
                                        <p:cTn id="9" dur="1000" fill="hold"/>
                                        <p:tgtEl>
                                          <p:spTgt spid="237573"/>
                                        </p:tgtEl>
                                        <p:attrNameLst>
                                          <p:attrName>style.rotation</p:attrName>
                                        </p:attrNameLst>
                                      </p:cBhvr>
                                      <p:tavLst>
                                        <p:tav tm="0">
                                          <p:val>
                                            <p:fltVal val="90"/>
                                          </p:val>
                                        </p:tav>
                                        <p:tav tm="100000">
                                          <p:val>
                                            <p:fltVal val="0"/>
                                          </p:val>
                                        </p:tav>
                                      </p:tavLst>
                                    </p:anim>
                                    <p:animEffect transition="in" filter="fade">
                                      <p:cBhvr>
                                        <p:cTn id="10" dur="1000"/>
                                        <p:tgtEl>
                                          <p:spTgt spid="23757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37575"/>
                                        </p:tgtEl>
                                        <p:attrNameLst>
                                          <p:attrName>style.visibility</p:attrName>
                                        </p:attrNameLst>
                                      </p:cBhvr>
                                      <p:to>
                                        <p:strVal val="visible"/>
                                      </p:to>
                                    </p:set>
                                    <p:anim calcmode="lin" valueType="num">
                                      <p:cBhvr>
                                        <p:cTn id="14" dur="1000" fill="hold"/>
                                        <p:tgtEl>
                                          <p:spTgt spid="237575"/>
                                        </p:tgtEl>
                                        <p:attrNameLst>
                                          <p:attrName>ppt_w</p:attrName>
                                        </p:attrNameLst>
                                      </p:cBhvr>
                                      <p:tavLst>
                                        <p:tav tm="0">
                                          <p:val>
                                            <p:fltVal val="0"/>
                                          </p:val>
                                        </p:tav>
                                        <p:tav tm="100000">
                                          <p:val>
                                            <p:strVal val="#ppt_w"/>
                                          </p:val>
                                        </p:tav>
                                      </p:tavLst>
                                    </p:anim>
                                    <p:anim calcmode="lin" valueType="num">
                                      <p:cBhvr>
                                        <p:cTn id="15" dur="1000" fill="hold"/>
                                        <p:tgtEl>
                                          <p:spTgt spid="237575"/>
                                        </p:tgtEl>
                                        <p:attrNameLst>
                                          <p:attrName>ppt_h</p:attrName>
                                        </p:attrNameLst>
                                      </p:cBhvr>
                                      <p:tavLst>
                                        <p:tav tm="0">
                                          <p:val>
                                            <p:fltVal val="0"/>
                                          </p:val>
                                        </p:tav>
                                        <p:tav tm="100000">
                                          <p:val>
                                            <p:strVal val="#ppt_h"/>
                                          </p:val>
                                        </p:tav>
                                      </p:tavLst>
                                    </p:anim>
                                    <p:anim calcmode="lin" valueType="num">
                                      <p:cBhvr>
                                        <p:cTn id="16" dur="1000" fill="hold"/>
                                        <p:tgtEl>
                                          <p:spTgt spid="237575"/>
                                        </p:tgtEl>
                                        <p:attrNameLst>
                                          <p:attrName>style.rotation</p:attrName>
                                        </p:attrNameLst>
                                      </p:cBhvr>
                                      <p:tavLst>
                                        <p:tav tm="0">
                                          <p:val>
                                            <p:fltVal val="90"/>
                                          </p:val>
                                        </p:tav>
                                        <p:tav tm="100000">
                                          <p:val>
                                            <p:fltVal val="0"/>
                                          </p:val>
                                        </p:tav>
                                      </p:tavLst>
                                    </p:anim>
                                    <p:animEffect transition="in" filter="fade">
                                      <p:cBhvr>
                                        <p:cTn id="17" dur="1000"/>
                                        <p:tgtEl>
                                          <p:spTgt spid="23757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7571"/>
                                        </p:tgtEl>
                                        <p:attrNameLst>
                                          <p:attrName>style.visibility</p:attrName>
                                        </p:attrNameLst>
                                      </p:cBhvr>
                                      <p:to>
                                        <p:strVal val="visible"/>
                                      </p:to>
                                    </p:set>
                                    <p:anim calcmode="lin" valueType="num">
                                      <p:cBhvr>
                                        <p:cTn id="21" dur="1000" fill="hold"/>
                                        <p:tgtEl>
                                          <p:spTgt spid="237571"/>
                                        </p:tgtEl>
                                        <p:attrNameLst>
                                          <p:attrName>ppt_w</p:attrName>
                                        </p:attrNameLst>
                                      </p:cBhvr>
                                      <p:tavLst>
                                        <p:tav tm="0">
                                          <p:val>
                                            <p:fltVal val="0"/>
                                          </p:val>
                                        </p:tav>
                                        <p:tav tm="100000">
                                          <p:val>
                                            <p:strVal val="#ppt_w"/>
                                          </p:val>
                                        </p:tav>
                                      </p:tavLst>
                                    </p:anim>
                                    <p:anim calcmode="lin" valueType="num">
                                      <p:cBhvr>
                                        <p:cTn id="22" dur="1000" fill="hold"/>
                                        <p:tgtEl>
                                          <p:spTgt spid="237571"/>
                                        </p:tgtEl>
                                        <p:attrNameLst>
                                          <p:attrName>ppt_h</p:attrName>
                                        </p:attrNameLst>
                                      </p:cBhvr>
                                      <p:tavLst>
                                        <p:tav tm="0">
                                          <p:val>
                                            <p:fltVal val="0"/>
                                          </p:val>
                                        </p:tav>
                                        <p:tav tm="100000">
                                          <p:val>
                                            <p:strVal val="#ppt_h"/>
                                          </p:val>
                                        </p:tav>
                                      </p:tavLst>
                                    </p:anim>
                                    <p:anim calcmode="lin" valueType="num">
                                      <p:cBhvr>
                                        <p:cTn id="23" dur="1000" fill="hold"/>
                                        <p:tgtEl>
                                          <p:spTgt spid="237571"/>
                                        </p:tgtEl>
                                        <p:attrNameLst>
                                          <p:attrName>style.rotation</p:attrName>
                                        </p:attrNameLst>
                                      </p:cBhvr>
                                      <p:tavLst>
                                        <p:tav tm="0">
                                          <p:val>
                                            <p:fltVal val="90"/>
                                          </p:val>
                                        </p:tav>
                                        <p:tav tm="100000">
                                          <p:val>
                                            <p:fltVal val="0"/>
                                          </p:val>
                                        </p:tav>
                                      </p:tavLst>
                                    </p:anim>
                                    <p:animEffect transition="in" filter="fade">
                                      <p:cBhvr>
                                        <p:cTn id="24" dur="1000"/>
                                        <p:tgtEl>
                                          <p:spTgt spid="23757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7572"/>
                                        </p:tgtEl>
                                        <p:attrNameLst>
                                          <p:attrName>style.visibility</p:attrName>
                                        </p:attrNameLst>
                                      </p:cBhvr>
                                      <p:to>
                                        <p:strVal val="visible"/>
                                      </p:to>
                                    </p:set>
                                    <p:anim calcmode="lin" valueType="num">
                                      <p:cBhvr>
                                        <p:cTn id="28" dur="1000" fill="hold"/>
                                        <p:tgtEl>
                                          <p:spTgt spid="237572"/>
                                        </p:tgtEl>
                                        <p:attrNameLst>
                                          <p:attrName>ppt_w</p:attrName>
                                        </p:attrNameLst>
                                      </p:cBhvr>
                                      <p:tavLst>
                                        <p:tav tm="0">
                                          <p:val>
                                            <p:fltVal val="0"/>
                                          </p:val>
                                        </p:tav>
                                        <p:tav tm="100000">
                                          <p:val>
                                            <p:strVal val="#ppt_w"/>
                                          </p:val>
                                        </p:tav>
                                      </p:tavLst>
                                    </p:anim>
                                    <p:anim calcmode="lin" valueType="num">
                                      <p:cBhvr>
                                        <p:cTn id="29" dur="1000" fill="hold"/>
                                        <p:tgtEl>
                                          <p:spTgt spid="237572"/>
                                        </p:tgtEl>
                                        <p:attrNameLst>
                                          <p:attrName>ppt_h</p:attrName>
                                        </p:attrNameLst>
                                      </p:cBhvr>
                                      <p:tavLst>
                                        <p:tav tm="0">
                                          <p:val>
                                            <p:fltVal val="0"/>
                                          </p:val>
                                        </p:tav>
                                        <p:tav tm="100000">
                                          <p:val>
                                            <p:strVal val="#ppt_h"/>
                                          </p:val>
                                        </p:tav>
                                      </p:tavLst>
                                    </p:anim>
                                    <p:anim calcmode="lin" valueType="num">
                                      <p:cBhvr>
                                        <p:cTn id="30" dur="1000" fill="hold"/>
                                        <p:tgtEl>
                                          <p:spTgt spid="237572"/>
                                        </p:tgtEl>
                                        <p:attrNameLst>
                                          <p:attrName>style.rotation</p:attrName>
                                        </p:attrNameLst>
                                      </p:cBhvr>
                                      <p:tavLst>
                                        <p:tav tm="0">
                                          <p:val>
                                            <p:fltVal val="90"/>
                                          </p:val>
                                        </p:tav>
                                        <p:tav tm="100000">
                                          <p:val>
                                            <p:fltVal val="0"/>
                                          </p:val>
                                        </p:tav>
                                      </p:tavLst>
                                    </p:anim>
                                    <p:animEffect transition="in" filter="fade">
                                      <p:cBhvr>
                                        <p:cTn id="31" dur="1000"/>
                                        <p:tgtEl>
                                          <p:spTgt spid="23757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37574"/>
                                        </p:tgtEl>
                                        <p:attrNameLst>
                                          <p:attrName>style.visibility</p:attrName>
                                        </p:attrNameLst>
                                      </p:cBhvr>
                                      <p:to>
                                        <p:strVal val="visible"/>
                                      </p:to>
                                    </p:set>
                                    <p:anim calcmode="lin" valueType="num">
                                      <p:cBhvr>
                                        <p:cTn id="35" dur="1000" fill="hold"/>
                                        <p:tgtEl>
                                          <p:spTgt spid="237574"/>
                                        </p:tgtEl>
                                        <p:attrNameLst>
                                          <p:attrName>ppt_w</p:attrName>
                                        </p:attrNameLst>
                                      </p:cBhvr>
                                      <p:tavLst>
                                        <p:tav tm="0">
                                          <p:val>
                                            <p:fltVal val="0"/>
                                          </p:val>
                                        </p:tav>
                                        <p:tav tm="100000">
                                          <p:val>
                                            <p:strVal val="#ppt_w"/>
                                          </p:val>
                                        </p:tav>
                                      </p:tavLst>
                                    </p:anim>
                                    <p:anim calcmode="lin" valueType="num">
                                      <p:cBhvr>
                                        <p:cTn id="36" dur="1000" fill="hold"/>
                                        <p:tgtEl>
                                          <p:spTgt spid="237574"/>
                                        </p:tgtEl>
                                        <p:attrNameLst>
                                          <p:attrName>ppt_h</p:attrName>
                                        </p:attrNameLst>
                                      </p:cBhvr>
                                      <p:tavLst>
                                        <p:tav tm="0">
                                          <p:val>
                                            <p:fltVal val="0"/>
                                          </p:val>
                                        </p:tav>
                                        <p:tav tm="100000">
                                          <p:val>
                                            <p:strVal val="#ppt_h"/>
                                          </p:val>
                                        </p:tav>
                                      </p:tavLst>
                                    </p:anim>
                                    <p:anim calcmode="lin" valueType="num">
                                      <p:cBhvr>
                                        <p:cTn id="37" dur="1000" fill="hold"/>
                                        <p:tgtEl>
                                          <p:spTgt spid="237574"/>
                                        </p:tgtEl>
                                        <p:attrNameLst>
                                          <p:attrName>style.rotation</p:attrName>
                                        </p:attrNameLst>
                                      </p:cBhvr>
                                      <p:tavLst>
                                        <p:tav tm="0">
                                          <p:val>
                                            <p:fltVal val="90"/>
                                          </p:val>
                                        </p:tav>
                                        <p:tav tm="100000">
                                          <p:val>
                                            <p:fltVal val="0"/>
                                          </p:val>
                                        </p:tav>
                                      </p:tavLst>
                                    </p:anim>
                                    <p:animEffect transition="in" filter="fade">
                                      <p:cBhvr>
                                        <p:cTn id="38" dur="1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404664"/>
            <a:ext cx="9144000" cy="1143000"/>
          </a:xfrm>
          <a:noFill/>
          <a:ln>
            <a:noFill/>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en-US" sz="6000" b="1" dirty="0">
                <a:solidFill>
                  <a:schemeClr val="bg1"/>
                </a:solidFill>
                <a:effectLst>
                  <a:glow rad="228600">
                    <a:schemeClr val="accent4">
                      <a:satMod val="175000"/>
                      <a:alpha val="78000"/>
                    </a:schemeClr>
                  </a:glow>
                </a:effectLst>
                <a:latin typeface="+mn-lt"/>
                <a:ea typeface="+mn-ea"/>
                <a:cs typeface="+mn-cs"/>
              </a:rPr>
              <a:t>The Gospel of Brown</a:t>
            </a:r>
          </a:p>
        </p:txBody>
      </p:sp>
      <p:sp>
        <p:nvSpPr>
          <p:cNvPr id="239619" name="Rectangle 3"/>
          <p:cNvSpPr>
            <a:spLocks noGrp="1" noChangeArrowheads="1"/>
          </p:cNvSpPr>
          <p:nvPr>
            <p:ph type="body" idx="1"/>
          </p:nvPr>
        </p:nvSpPr>
        <p:spPr>
          <a:xfrm>
            <a:off x="381000" y="1981200"/>
            <a:ext cx="8458200" cy="4267200"/>
          </a:xfrm>
          <a:effectLst/>
        </p:spPr>
        <p:txBody>
          <a:bodyPr/>
          <a:lstStyle/>
          <a:p>
            <a:pPr eaLnBrk="1" hangingPunct="1">
              <a:defRPr/>
            </a:pPr>
            <a:r>
              <a:rPr lang="en-US" sz="3600" b="1" dirty="0">
                <a:solidFill>
                  <a:schemeClr val="bg1"/>
                </a:solidFill>
                <a:effectLst>
                  <a:glow rad="228600">
                    <a:schemeClr val="accent4">
                      <a:satMod val="175000"/>
                      <a:alpha val="78000"/>
                    </a:schemeClr>
                  </a:glow>
                </a:effectLst>
              </a:rPr>
              <a:t>Jesus married Mary Magdalene</a:t>
            </a:r>
          </a:p>
          <a:p>
            <a:pPr eaLnBrk="1" hangingPunct="1">
              <a:defRPr/>
            </a:pPr>
            <a:r>
              <a:rPr lang="en-US" sz="3600" b="1" dirty="0">
                <a:solidFill>
                  <a:schemeClr val="bg1"/>
                </a:solidFill>
                <a:effectLst>
                  <a:glow rad="228600">
                    <a:schemeClr val="accent4">
                      <a:satMod val="175000"/>
                      <a:alpha val="78000"/>
                    </a:schemeClr>
                  </a:glow>
                </a:effectLst>
              </a:rPr>
              <a:t>Their daughter grew up in France</a:t>
            </a:r>
          </a:p>
          <a:p>
            <a:pPr eaLnBrk="1" hangingPunct="1">
              <a:defRPr/>
            </a:pPr>
            <a:r>
              <a:rPr lang="en-US" sz="3600" b="1" dirty="0">
                <a:solidFill>
                  <a:schemeClr val="bg1"/>
                </a:solidFill>
                <a:effectLst>
                  <a:glow rad="228600">
                    <a:schemeClr val="accent4">
                      <a:satMod val="175000"/>
                      <a:alpha val="78000"/>
                    </a:schemeClr>
                  </a:glow>
                </a:effectLst>
              </a:rPr>
              <a:t>His deity  was invented in AD 325</a:t>
            </a:r>
          </a:p>
          <a:p>
            <a:pPr eaLnBrk="1" hangingPunct="1">
              <a:defRPr/>
            </a:pPr>
            <a:r>
              <a:rPr lang="en-US" sz="3600" b="1" dirty="0">
                <a:solidFill>
                  <a:schemeClr val="bg1"/>
                </a:solidFill>
                <a:effectLst>
                  <a:glow rad="228600">
                    <a:schemeClr val="accent4">
                      <a:satMod val="175000"/>
                      <a:alpha val="78000"/>
                    </a:schemeClr>
                  </a:glow>
                </a:effectLst>
              </a:rPr>
              <a:t>We have the wrong NT Gospels</a:t>
            </a:r>
          </a:p>
          <a:p>
            <a:pPr eaLnBrk="1" hangingPunct="1">
              <a:defRPr/>
            </a:pPr>
            <a:r>
              <a:rPr lang="en-US" sz="3600" b="1" dirty="0">
                <a:solidFill>
                  <a:schemeClr val="bg1"/>
                </a:solidFill>
                <a:effectLst>
                  <a:glow rad="228600">
                    <a:schemeClr val="accent4">
                      <a:satMod val="175000"/>
                      <a:alpha val="78000"/>
                    </a:schemeClr>
                  </a:glow>
                </a:effectLst>
              </a:rPr>
              <a:t>Christianity = the Divine Feminine</a:t>
            </a:r>
          </a:p>
          <a:p>
            <a:pPr eaLnBrk="1" hangingPunct="1">
              <a:defRPr/>
            </a:pPr>
            <a:r>
              <a:rPr lang="en-US" sz="3600" b="1" dirty="0">
                <a:solidFill>
                  <a:schemeClr val="bg1"/>
                </a:solidFill>
                <a:effectLst>
                  <a:glow rad="228600">
                    <a:schemeClr val="accent4">
                      <a:satMod val="175000"/>
                      <a:alpha val="78000"/>
                    </a:schemeClr>
                  </a:glow>
                </a:effectLst>
              </a:rPr>
              <a:t>Christians cover up this conspiracy</a:t>
            </a:r>
          </a:p>
        </p:txBody>
      </p:sp>
    </p:spTree>
    <p:extLst>
      <p:ext uri="{BB962C8B-B14F-4D97-AF65-F5344CB8AC3E}">
        <p14:creationId xmlns:p14="http://schemas.microsoft.com/office/powerpoint/2010/main" val="420440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Know that Christ chose you and will judge apostates at his return.</a:t>
            </a: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91291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464" y="1001357"/>
            <a:ext cx="37211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7414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 Universalism</a:t>
            </a: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latin typeface="Arial" charset="0"/>
                <a:ea typeface="ＭＳ Ｐゴシック" charset="0"/>
                <a:cs typeface="ＭＳ Ｐゴシック" charset="0"/>
              </a:rPr>
              <a:t>At the center of the Christian tradition since the first church have been a number who insist that history is not tragic, hell is not forever, and love, in the end, wins and all will be reconciled to God. </a:t>
            </a:r>
          </a:p>
          <a:p>
            <a:pPr>
              <a:defRPr/>
            </a:pPr>
            <a:endParaRPr lang="en-US" sz="2800" b="1" kern="0" dirty="0">
              <a:effectLst/>
              <a:latin typeface="Arial" charset="0"/>
              <a:ea typeface="ＭＳ Ｐゴシック" charset="0"/>
              <a:cs typeface="ＭＳ Ｐゴシック" charset="0"/>
            </a:endParaRPr>
          </a:p>
          <a:p>
            <a:pPr>
              <a:defRPr/>
            </a:pPr>
            <a:r>
              <a:rPr lang="en-US" sz="2400" b="1" kern="0" dirty="0">
                <a:effectLst/>
                <a:latin typeface="Arial" charset="0"/>
                <a:ea typeface="ＭＳ Ｐゴシック" charset="0"/>
                <a:cs typeface="ＭＳ Ｐゴシック" charset="0"/>
              </a:rPr>
              <a:t>—Rob Bell—</a:t>
            </a:r>
          </a:p>
        </p:txBody>
      </p:sp>
    </p:spTree>
    <p:extLst>
      <p:ext uri="{BB962C8B-B14F-4D97-AF65-F5344CB8AC3E}">
        <p14:creationId xmlns:p14="http://schemas.microsoft.com/office/powerpoint/2010/main" val="35592994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0" y="1396628"/>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kern="0" dirty="0">
                <a:effectLst/>
                <a:latin typeface="Arial" charset="0"/>
                <a:ea typeface="ＭＳ Ｐゴシック" charset="0"/>
                <a:cs typeface="ＭＳ Ｐゴシック" charset="0"/>
              </a:rPr>
              <a:t>“I am for marriage… I am for fidelity. I am for love, whether it’s a man and woman, a woman and a woman, a man and a man. </a:t>
            </a:r>
            <a:r>
              <a:rPr lang="en-US" sz="2800" b="1" kern="0" dirty="0">
                <a:solidFill>
                  <a:srgbClr val="FFFF00"/>
                </a:solidFill>
                <a:effectLst/>
                <a:latin typeface="Arial" charset="0"/>
                <a:ea typeface="ＭＳ Ｐゴシック" charset="0"/>
                <a:cs typeface="ＭＳ Ｐゴシック" charset="0"/>
              </a:rPr>
              <a:t>I think the ship has sailed and I think… we need to affirm people wherever they are</a:t>
            </a:r>
            <a:r>
              <a:rPr lang="en-US" sz="2800" b="1" kern="0" dirty="0">
                <a:effectLst/>
                <a:latin typeface="Arial" charset="0"/>
                <a:ea typeface="ＭＳ Ｐゴシック" charset="0"/>
                <a:cs typeface="ＭＳ Ｐゴシック" charset="0"/>
              </a:rPr>
              <a:t>.”</a:t>
            </a:r>
            <a:endParaRPr lang="en-US" sz="2400" b="1" kern="0" dirty="0">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Rob Bell</a:t>
            </a: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kern="0" dirty="0">
                <a:effectLst/>
                <a:latin typeface="Arial" charset="0"/>
                <a:ea typeface="ＭＳ Ｐゴシック" charset="0"/>
                <a:cs typeface="ＭＳ Ｐゴシック" charset="0"/>
              </a:rPr>
              <a:t>Regarding homosexual marriage: “We’re moments away. I think the culture is already there. And the church will continue to be even more irrelevant when it quotes letters from 2000 years ago as their best defense.”</a:t>
            </a:r>
            <a:endParaRPr lang="en-US" sz="2400" b="1" kern="0"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90633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21A313-9FF6-974A-A2C2-00DF048A882B}"/>
              </a:ext>
            </a:extLst>
          </p:cNvPr>
          <p:cNvSpPr/>
          <p:nvPr/>
        </p:nvSpPr>
        <p:spPr bwMode="auto">
          <a:xfrm rot="21350388">
            <a:off x="5436096" y="4437112"/>
            <a:ext cx="1152128" cy="216024"/>
          </a:xfrm>
          <a:prstGeom prst="rect">
            <a:avLst/>
          </a:prstGeom>
          <a:solidFill>
            <a:srgbClr val="BF9DA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DC8C396C-A983-024C-A204-E07041187549}"/>
              </a:ext>
            </a:extLst>
          </p:cNvPr>
          <p:cNvSpPr/>
          <p:nvPr/>
        </p:nvSpPr>
        <p:spPr bwMode="auto">
          <a:xfrm>
            <a:off x="7452320" y="2906892"/>
            <a:ext cx="1152128" cy="216024"/>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TextBox 5">
            <a:extLst>
              <a:ext uri="{FF2B5EF4-FFF2-40B4-BE49-F238E27FC236}">
                <a16:creationId xmlns:a16="http://schemas.microsoft.com/office/drawing/2014/main" id="{651E7E24-3739-0F4A-86A7-A9BAA41A687E}"/>
              </a:ext>
            </a:extLst>
          </p:cNvPr>
          <p:cNvSpPr txBox="1"/>
          <p:nvPr/>
        </p:nvSpPr>
        <p:spPr>
          <a:xfrm rot="21360922">
            <a:off x="5658260" y="4401261"/>
            <a:ext cx="105028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LOVE WINS</a:t>
            </a:r>
          </a:p>
        </p:txBody>
      </p:sp>
      <p:sp>
        <p:nvSpPr>
          <p:cNvPr id="7" name="TextBox 6">
            <a:extLst>
              <a:ext uri="{FF2B5EF4-FFF2-40B4-BE49-F238E27FC236}">
                <a16:creationId xmlns:a16="http://schemas.microsoft.com/office/drawing/2014/main" id="{078B8D7A-A883-7F42-B4DE-BDE765D5F468}"/>
              </a:ext>
            </a:extLst>
          </p:cNvPr>
          <p:cNvSpPr txBox="1"/>
          <p:nvPr/>
        </p:nvSpPr>
        <p:spPr>
          <a:xfrm>
            <a:off x="7164288" y="2863969"/>
            <a:ext cx="117692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ORTHODOXY</a:t>
            </a:r>
          </a:p>
        </p:txBody>
      </p:sp>
      <p:sp>
        <p:nvSpPr>
          <p:cNvPr id="4" name="Alternate Process 3">
            <a:extLst>
              <a:ext uri="{FF2B5EF4-FFF2-40B4-BE49-F238E27FC236}">
                <a16:creationId xmlns:a16="http://schemas.microsoft.com/office/drawing/2014/main" id="{07B74715-B6A8-0C46-9434-F9BB3BFBA623}"/>
              </a:ext>
            </a:extLst>
          </p:cNvPr>
          <p:cNvSpPr/>
          <p:nvPr/>
        </p:nvSpPr>
        <p:spPr bwMode="auto">
          <a:xfrm>
            <a:off x="4716016" y="476672"/>
            <a:ext cx="4281849" cy="1080120"/>
          </a:xfrm>
          <a:prstGeom prst="flowChartAlternateProcess">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TextBox 1">
            <a:extLst>
              <a:ext uri="{FF2B5EF4-FFF2-40B4-BE49-F238E27FC236}">
                <a16:creationId xmlns:a16="http://schemas.microsoft.com/office/drawing/2014/main" id="{D83931BF-9ADC-FE4F-87DD-6CFE58AAB4AF}"/>
              </a:ext>
            </a:extLst>
          </p:cNvPr>
          <p:cNvSpPr txBox="1"/>
          <p:nvPr/>
        </p:nvSpPr>
        <p:spPr>
          <a:xfrm>
            <a:off x="4832271" y="559613"/>
            <a:ext cx="4238661"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"Farewell, Rob Bell":</a:t>
            </a:r>
          </a:p>
        </p:txBody>
      </p:sp>
      <p:sp>
        <p:nvSpPr>
          <p:cNvPr id="5" name="TextBox 4">
            <a:extLst>
              <a:ext uri="{FF2B5EF4-FFF2-40B4-BE49-F238E27FC236}">
                <a16:creationId xmlns:a16="http://schemas.microsoft.com/office/drawing/2014/main" id="{8B7F4304-A4FA-194C-8624-8AE94C98E248}"/>
              </a:ext>
            </a:extLst>
          </p:cNvPr>
          <p:cNvSpPr txBox="1"/>
          <p:nvPr/>
        </p:nvSpPr>
        <p:spPr>
          <a:xfrm>
            <a:off x="5005107" y="1033141"/>
            <a:ext cx="389298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A Biblical Response to </a:t>
            </a:r>
            <a:r>
              <a:rPr kumimoji="0" lang="en-US" sz="1800" b="1" i="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Love Wins</a:t>
            </a:r>
            <a:endParaRPr kumimoji="0" lang="en-US" sz="1800" b="1" i="0"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54696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4" y="889762"/>
            <a:ext cx="4537241" cy="1137951"/>
          </a:xfrm>
        </p:spPr>
        <p:txBody>
          <a:bodyPr>
            <a:normAutofit/>
          </a:bodyPr>
          <a:lstStyle/>
          <a:p>
            <a:r>
              <a:rPr lang="en-US" sz="3000" b="1" dirty="0">
                <a:solidFill>
                  <a:schemeClr val="bg1"/>
                </a:solidFill>
                <a:latin typeface="Arial" panose="020B0604020202020204" pitchFamily="34" charset="0"/>
                <a:cs typeface="Arial" panose="020B0604020202020204" pitchFamily="34" charset="0"/>
              </a:rPr>
              <a:t>2 Peter 1:12-21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689131" y="2153841"/>
            <a:ext cx="5065129" cy="4199662"/>
          </a:xfrm>
        </p:spPr>
        <p:txBody>
          <a:bodyPr>
            <a:normAutofit lnSpcReduction="10000"/>
          </a:bodyPr>
          <a:lstStyle/>
          <a:p>
            <a:r>
              <a:rPr lang="en-SG" sz="2000" b="1" dirty="0">
                <a:solidFill>
                  <a:schemeClr val="bg1"/>
                </a:solidFill>
                <a:latin typeface="Arial" panose="020B0604020202020204" pitchFamily="34" charset="0"/>
                <a:cs typeface="Arial" panose="020B0604020202020204" pitchFamily="34" charset="0"/>
              </a:rPr>
              <a:t>12 Therefore, I will always be ready to remind you of these things, even though you </a:t>
            </a:r>
            <a:r>
              <a:rPr lang="en-SG" sz="2000" b="1" i="1" dirty="0">
                <a:solidFill>
                  <a:schemeClr val="bg1"/>
                </a:solidFill>
                <a:latin typeface="Arial" panose="020B0604020202020204" pitchFamily="34" charset="0"/>
                <a:cs typeface="Arial" panose="020B0604020202020204" pitchFamily="34" charset="0"/>
              </a:rPr>
              <a:t>already</a:t>
            </a:r>
            <a:r>
              <a:rPr lang="en-SG" sz="2000" b="1" dirty="0">
                <a:solidFill>
                  <a:schemeClr val="bg1"/>
                </a:solidFill>
                <a:latin typeface="Arial" panose="020B0604020202020204" pitchFamily="34" charset="0"/>
                <a:cs typeface="Arial" panose="020B0604020202020204" pitchFamily="34" charset="0"/>
              </a:rPr>
              <a:t> know</a:t>
            </a:r>
            <a:r>
              <a:rPr lang="en-SG" sz="2000" b="1" i="1" dirty="0">
                <a:solidFill>
                  <a:schemeClr val="bg1"/>
                </a:solidFill>
                <a:latin typeface="Arial" panose="020B0604020202020204" pitchFamily="34" charset="0"/>
                <a:cs typeface="Arial" panose="020B0604020202020204" pitchFamily="34" charset="0"/>
              </a:rPr>
              <a:t> them,</a:t>
            </a:r>
            <a:r>
              <a:rPr lang="en-SG" sz="2000" b="1" dirty="0">
                <a:solidFill>
                  <a:schemeClr val="bg1"/>
                </a:solidFill>
                <a:latin typeface="Arial" panose="020B0604020202020204" pitchFamily="34" charset="0"/>
                <a:cs typeface="Arial" panose="020B0604020202020204" pitchFamily="34" charset="0"/>
              </a:rPr>
              <a:t> and have been established in the truth which is present with </a:t>
            </a:r>
            <a:r>
              <a:rPr lang="en-SG" sz="2000" b="1" i="1" dirty="0">
                <a:solidFill>
                  <a:schemeClr val="bg1"/>
                </a:solidFill>
                <a:latin typeface="Arial" panose="020B0604020202020204" pitchFamily="34" charset="0"/>
                <a:cs typeface="Arial" panose="020B0604020202020204" pitchFamily="34" charset="0"/>
              </a:rPr>
              <a:t>you.</a:t>
            </a:r>
            <a:endParaRPr lang="en-SG" sz="2000" b="1" dirty="0">
              <a:solidFill>
                <a:schemeClr val="bg1"/>
              </a:solidFill>
              <a:latin typeface="Arial" panose="020B0604020202020204" pitchFamily="34" charset="0"/>
              <a:cs typeface="Arial" panose="020B0604020202020204" pitchFamily="34" charset="0"/>
            </a:endParaRPr>
          </a:p>
          <a:p>
            <a:r>
              <a:rPr lang="en-SG" sz="2000" b="1" dirty="0">
                <a:solidFill>
                  <a:schemeClr val="bg1"/>
                </a:solidFill>
                <a:latin typeface="Arial" panose="020B0604020202020204" pitchFamily="34" charset="0"/>
                <a:cs typeface="Arial" panose="020B0604020202020204" pitchFamily="34" charset="0"/>
              </a:rPr>
              <a:t>13 I consider it right, as long as I am in this</a:t>
            </a:r>
            <a:r>
              <a:rPr lang="en-SG" sz="2000" b="1" i="1" dirty="0">
                <a:solidFill>
                  <a:schemeClr val="bg1"/>
                </a:solidFill>
                <a:latin typeface="Arial" panose="020B0604020202020204" pitchFamily="34" charset="0"/>
                <a:cs typeface="Arial" panose="020B0604020202020204" pitchFamily="34" charset="0"/>
              </a:rPr>
              <a:t> earthly</a:t>
            </a:r>
            <a:r>
              <a:rPr lang="en-SG" sz="2000" b="1" dirty="0">
                <a:solidFill>
                  <a:schemeClr val="bg1"/>
                </a:solidFill>
                <a:latin typeface="Arial" panose="020B0604020202020204" pitchFamily="34" charset="0"/>
                <a:cs typeface="Arial" panose="020B0604020202020204" pitchFamily="34" charset="0"/>
              </a:rPr>
              <a:t> dwelling, to stir you up by way of reminder,</a:t>
            </a:r>
          </a:p>
          <a:p>
            <a:r>
              <a:rPr lang="en-SG" sz="2000" b="1" dirty="0">
                <a:solidFill>
                  <a:schemeClr val="bg1"/>
                </a:solidFill>
                <a:latin typeface="Arial" panose="020B0604020202020204" pitchFamily="34" charset="0"/>
                <a:cs typeface="Arial" panose="020B0604020202020204" pitchFamily="34" charset="0"/>
              </a:rPr>
              <a:t>14 knowing that the laying aside of my </a:t>
            </a:r>
            <a:r>
              <a:rPr lang="en-SG" sz="2000" b="1" i="1" dirty="0">
                <a:solidFill>
                  <a:schemeClr val="bg1"/>
                </a:solidFill>
                <a:latin typeface="Arial" panose="020B0604020202020204" pitchFamily="34" charset="0"/>
                <a:cs typeface="Arial" panose="020B0604020202020204" pitchFamily="34" charset="0"/>
              </a:rPr>
              <a:t>earthly</a:t>
            </a:r>
            <a:r>
              <a:rPr lang="en-SG" sz="2000" b="1" dirty="0">
                <a:solidFill>
                  <a:schemeClr val="bg1"/>
                </a:solidFill>
                <a:latin typeface="Arial" panose="020B0604020202020204" pitchFamily="34" charset="0"/>
                <a:cs typeface="Arial" panose="020B0604020202020204" pitchFamily="34" charset="0"/>
              </a:rPr>
              <a:t> dwelling is imminent, </a:t>
            </a:r>
            <a:r>
              <a:rPr lang="en-SG" sz="2000" b="1" i="1" baseline="30000" dirty="0">
                <a:solidFill>
                  <a:schemeClr val="bg1"/>
                </a:solidFill>
                <a:latin typeface="Arial" panose="020B0604020202020204" pitchFamily="34" charset="0"/>
                <a:cs typeface="Arial" panose="020B0604020202020204" pitchFamily="34" charset="0"/>
              </a:rPr>
              <a:t>b</a:t>
            </a:r>
            <a:r>
              <a:rPr lang="en-SG" sz="2000" b="1" dirty="0">
                <a:solidFill>
                  <a:schemeClr val="bg1"/>
                </a:solidFill>
                <a:latin typeface="Arial" panose="020B0604020202020204" pitchFamily="34" charset="0"/>
                <a:cs typeface="Arial" panose="020B0604020202020204" pitchFamily="34" charset="0"/>
              </a:rPr>
              <a:t>as also our Lord Jesus Christ has made clear to me.</a:t>
            </a:r>
          </a:p>
          <a:p>
            <a:r>
              <a:rPr lang="en-SG" sz="2000" b="1" dirty="0">
                <a:solidFill>
                  <a:schemeClr val="bg1"/>
                </a:solidFill>
                <a:latin typeface="Arial" panose="020B0604020202020204" pitchFamily="34" charset="0"/>
                <a:cs typeface="Arial" panose="020B0604020202020204" pitchFamily="34" charset="0"/>
              </a:rPr>
              <a:t>15 And I will also be diligent that at any time after my departure you will be able to call these things to mind.</a:t>
            </a:r>
          </a:p>
          <a:p>
            <a:endParaRPr lang="en-US" sz="1600" b="1" dirty="0">
              <a:solidFill>
                <a:schemeClr val="bg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9890164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4" y="1081829"/>
            <a:ext cx="4537241" cy="789099"/>
          </a:xfrm>
        </p:spPr>
        <p:txBody>
          <a:bodyPr vert="horz" lIns="91440" tIns="45720" rIns="91440" bIns="45720" rtlCol="0" anchor="ctr">
            <a:normAutofit/>
          </a:bodyPr>
          <a:lstStyle/>
          <a:p>
            <a:r>
              <a:rPr lang="en-US" sz="3000" b="1" dirty="0">
                <a:solidFill>
                  <a:schemeClr val="bg1"/>
                </a:solidFill>
                <a:latin typeface="Arial" panose="020B0604020202020204" pitchFamily="34" charset="0"/>
                <a:cs typeface="Arial" panose="020B0604020202020204" pitchFamily="34" charset="0"/>
              </a:rPr>
              <a:t>2 Peter 1:12-21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4" y="2168862"/>
            <a:ext cx="4951805" cy="4168875"/>
          </a:xfrm>
        </p:spPr>
        <p:txBody>
          <a:bodyPr vert="horz" lIns="91440" tIns="45720" rIns="91440" bIns="45720" rtlCol="0">
            <a:normAutofit lnSpcReduction="10000"/>
          </a:bodyPr>
          <a:lstStyle/>
          <a:p>
            <a:r>
              <a:rPr lang="en-SG" sz="2000" b="1" dirty="0">
                <a:solidFill>
                  <a:schemeClr val="bg1"/>
                </a:solidFill>
                <a:latin typeface="Arial" panose="020B0604020202020204" pitchFamily="34" charset="0"/>
                <a:cs typeface="Arial" panose="020B0604020202020204" pitchFamily="34" charset="0"/>
              </a:rPr>
              <a:t>16  For we did not follow cleverly devised tales when we made known to you the power and coming of our Lord Jesus Christ, but we were eyewitnesses of His majesty.</a:t>
            </a:r>
          </a:p>
          <a:p>
            <a:r>
              <a:rPr lang="en-SG" sz="2000" b="1" dirty="0">
                <a:solidFill>
                  <a:schemeClr val="bg1"/>
                </a:solidFill>
                <a:latin typeface="Arial" panose="020B0604020202020204" pitchFamily="34" charset="0"/>
                <a:cs typeface="Arial" panose="020B0604020202020204" pitchFamily="34" charset="0"/>
              </a:rPr>
              <a:t>17 For when He received </a:t>
            </a:r>
            <a:r>
              <a:rPr lang="en-SG" sz="2000" b="1" dirty="0" err="1">
                <a:solidFill>
                  <a:schemeClr val="bg1"/>
                </a:solidFill>
                <a:latin typeface="Arial" panose="020B0604020202020204" pitchFamily="34" charset="0"/>
                <a:cs typeface="Arial" panose="020B0604020202020204" pitchFamily="34" charset="0"/>
              </a:rPr>
              <a:t>honor</a:t>
            </a:r>
            <a:r>
              <a:rPr lang="en-SG" sz="2000" b="1" dirty="0">
                <a:solidFill>
                  <a:schemeClr val="bg1"/>
                </a:solidFill>
                <a:latin typeface="Arial" panose="020B0604020202020204" pitchFamily="34" charset="0"/>
                <a:cs typeface="Arial" panose="020B0604020202020204" pitchFamily="34" charset="0"/>
              </a:rPr>
              <a:t> and glory from God the Father, such an utterance as this was made to Him by the Majestic Glory, “This is My beloved Son with whom I am well-pleased” —</a:t>
            </a:r>
          </a:p>
          <a:p>
            <a:r>
              <a:rPr lang="en-SG" sz="2000" b="1" dirty="0">
                <a:solidFill>
                  <a:schemeClr val="bg1"/>
                </a:solidFill>
                <a:latin typeface="Arial" panose="020B0604020202020204" pitchFamily="34" charset="0"/>
                <a:cs typeface="Arial" panose="020B0604020202020204" pitchFamily="34" charset="0"/>
              </a:rPr>
              <a:t>18 and we ourselves heard this utterance made from heaven when we were with Him on the holy mountain.</a:t>
            </a: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708673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92261" y="1233286"/>
            <a:ext cx="4537241" cy="789099"/>
          </a:xfrm>
        </p:spPr>
        <p:txBody>
          <a:bodyPr vert="horz" lIns="91440" tIns="45720" rIns="91440" bIns="45720" rtlCol="0" anchor="ctr">
            <a:normAutofit/>
          </a:bodyPr>
          <a:lstStyle/>
          <a:p>
            <a:r>
              <a:rPr lang="en-US" sz="3000" b="1" dirty="0">
                <a:solidFill>
                  <a:schemeClr val="bg1"/>
                </a:solidFill>
                <a:latin typeface="Arial" panose="020B0604020202020204" pitchFamily="34" charset="0"/>
                <a:cs typeface="Arial" panose="020B0604020202020204" pitchFamily="34" charset="0"/>
              </a:rPr>
              <a:t>2 Peter 1:12-21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5" y="2286000"/>
            <a:ext cx="4951805" cy="3925613"/>
          </a:xfrm>
        </p:spPr>
        <p:txBody>
          <a:bodyPr>
            <a:normAutofit/>
          </a:bodyPr>
          <a:lstStyle/>
          <a:p>
            <a:r>
              <a:rPr lang="en-SG" sz="2000" b="1" dirty="0">
                <a:solidFill>
                  <a:schemeClr val="bg1"/>
                </a:solidFill>
                <a:latin typeface="Arial" panose="020B0604020202020204" pitchFamily="34" charset="0"/>
                <a:cs typeface="Arial" panose="020B0604020202020204" pitchFamily="34" charset="0"/>
              </a:rPr>
              <a:t>19  </a:t>
            </a:r>
            <a:r>
              <a:rPr lang="en-SG" sz="2000" b="1" i="1" dirty="0">
                <a:solidFill>
                  <a:schemeClr val="bg1"/>
                </a:solidFill>
                <a:latin typeface="Arial" panose="020B0604020202020204" pitchFamily="34" charset="0"/>
                <a:cs typeface="Arial" panose="020B0604020202020204" pitchFamily="34" charset="0"/>
              </a:rPr>
              <a:t>So</a:t>
            </a:r>
            <a:r>
              <a:rPr lang="en-SG" sz="2000" b="1" dirty="0">
                <a:solidFill>
                  <a:schemeClr val="bg1"/>
                </a:solidFill>
                <a:latin typeface="Arial" panose="020B0604020202020204" pitchFamily="34" charset="0"/>
                <a:cs typeface="Arial" panose="020B0604020202020204" pitchFamily="34" charset="0"/>
              </a:rPr>
              <a:t> we have the prophetic word</a:t>
            </a:r>
            <a:r>
              <a:rPr lang="en-SG" sz="2000" b="1" i="1" dirty="0">
                <a:solidFill>
                  <a:schemeClr val="bg1"/>
                </a:solidFill>
                <a:latin typeface="Arial" panose="020B0604020202020204" pitchFamily="34" charset="0"/>
                <a:cs typeface="Arial" panose="020B0604020202020204" pitchFamily="34" charset="0"/>
              </a:rPr>
              <a:t> made</a:t>
            </a:r>
            <a:r>
              <a:rPr lang="en-SG" sz="2000" b="1" dirty="0">
                <a:solidFill>
                  <a:schemeClr val="bg1"/>
                </a:solidFill>
                <a:latin typeface="Arial" panose="020B0604020202020204" pitchFamily="34" charset="0"/>
                <a:cs typeface="Arial" panose="020B0604020202020204" pitchFamily="34" charset="0"/>
              </a:rPr>
              <a:t> more sure, to which you do well to pay attention as to a lamp shining in a dark place, until the day dawns and the morning star arises </a:t>
            </a:r>
            <a:r>
              <a:rPr lang="en-SG" sz="2000" b="1" i="1" baseline="30000" dirty="0">
                <a:solidFill>
                  <a:schemeClr val="bg1"/>
                </a:solidFill>
                <a:latin typeface="Arial" panose="020B0604020202020204" pitchFamily="34" charset="0"/>
                <a:cs typeface="Arial" panose="020B0604020202020204" pitchFamily="34" charset="0"/>
              </a:rPr>
              <a:t>f</a:t>
            </a:r>
            <a:r>
              <a:rPr lang="en-SG" sz="2000" b="1" dirty="0">
                <a:solidFill>
                  <a:schemeClr val="bg1"/>
                </a:solidFill>
                <a:latin typeface="Arial" panose="020B0604020202020204" pitchFamily="34" charset="0"/>
                <a:cs typeface="Arial" panose="020B0604020202020204" pitchFamily="34" charset="0"/>
              </a:rPr>
              <a:t>in your hearts.</a:t>
            </a:r>
          </a:p>
          <a:p>
            <a:r>
              <a:rPr lang="en-SG" sz="2000" b="1" dirty="0">
                <a:solidFill>
                  <a:schemeClr val="bg1"/>
                </a:solidFill>
                <a:latin typeface="Arial" panose="020B0604020202020204" pitchFamily="34" charset="0"/>
                <a:cs typeface="Arial" panose="020B0604020202020204" pitchFamily="34" charset="0"/>
              </a:rPr>
              <a:t>20 But know this first of all, that no prophecy of Scripture is </a:t>
            </a:r>
            <a:r>
              <a:rPr lang="en-SG" sz="2000" b="1" i="1" dirty="0">
                <a:solidFill>
                  <a:schemeClr val="bg1"/>
                </a:solidFill>
                <a:latin typeface="Arial" panose="020B0604020202020204" pitchFamily="34" charset="0"/>
                <a:cs typeface="Arial" panose="020B0604020202020204" pitchFamily="34" charset="0"/>
              </a:rPr>
              <a:t>a matter</a:t>
            </a:r>
            <a:r>
              <a:rPr lang="en-SG" sz="2000" b="1" dirty="0">
                <a:solidFill>
                  <a:schemeClr val="bg1"/>
                </a:solidFill>
                <a:latin typeface="Arial" panose="020B0604020202020204" pitchFamily="34" charset="0"/>
                <a:cs typeface="Arial" panose="020B0604020202020204" pitchFamily="34" charset="0"/>
              </a:rPr>
              <a:t> of one’s own interpretation,</a:t>
            </a:r>
          </a:p>
          <a:p>
            <a:r>
              <a:rPr lang="en-SG" sz="2000" b="1" dirty="0">
                <a:solidFill>
                  <a:schemeClr val="bg1"/>
                </a:solidFill>
                <a:latin typeface="Arial" panose="020B0604020202020204" pitchFamily="34" charset="0"/>
                <a:cs typeface="Arial" panose="020B0604020202020204" pitchFamily="34" charset="0"/>
              </a:rPr>
              <a:t>21 for no prophecy was ever made by an act of human will, but men moved by the Holy Spirit spoke from God.</a:t>
            </a: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32415188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6000">
              <a:srgbClr val="E6D78A"/>
            </a:gs>
            <a:gs pos="14999">
              <a:srgbClr val="C7AC4C"/>
            </a:gs>
            <a:gs pos="22501">
              <a:srgbClr val="E6D78A"/>
            </a:gs>
            <a:gs pos="38499">
              <a:srgbClr val="C7AC4C"/>
            </a:gs>
            <a:gs pos="50000">
              <a:srgbClr val="E6DCAC"/>
            </a:gs>
            <a:gs pos="61501">
              <a:srgbClr val="C7AC4C"/>
            </a:gs>
            <a:gs pos="77499">
              <a:srgbClr val="E6D78A"/>
            </a:gs>
            <a:gs pos="85001">
              <a:srgbClr val="C7AC4C"/>
            </a:gs>
            <a:gs pos="94000">
              <a:srgbClr val="E6D78A"/>
            </a:gs>
            <a:gs pos="100000">
              <a:srgbClr val="E6DCAC"/>
            </a:gs>
          </a:gsLst>
          <a:lin ang="2700000" scaled="1"/>
        </a:gra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152400" y="228600"/>
            <a:ext cx="2971800" cy="182563"/>
          </a:xfrm>
        </p:spPr>
        <p:txBody>
          <a:bodyPr/>
          <a:lstStyle/>
          <a:p>
            <a:pPr eaLnBrk="1" hangingPunct="1">
              <a:defRPr/>
            </a:pPr>
            <a:r>
              <a:rPr lang="en-US" sz="2000">
                <a:solidFill>
                  <a:srgbClr val="FFFFFF"/>
                </a:solidFill>
                <a:effectLst>
                  <a:glow rad="228600">
                    <a:schemeClr val="tx1"/>
                  </a:glow>
                </a:effectLst>
                <a:latin typeface="Arial" charset="0"/>
                <a:ea typeface="ＭＳ Ｐゴシック" charset="0"/>
                <a:cs typeface="ＭＳ Ｐゴシック" charset="0"/>
              </a:rPr>
              <a:t>2 Peter 1</a:t>
            </a:r>
          </a:p>
        </p:txBody>
      </p:sp>
      <p:sp>
        <p:nvSpPr>
          <p:cNvPr id="74755" name="Rectangle 3"/>
          <p:cNvSpPr>
            <a:spLocks noGrp="1" noChangeArrowheads="1"/>
          </p:cNvSpPr>
          <p:nvPr>
            <p:ph type="body" idx="1"/>
          </p:nvPr>
        </p:nvSpPr>
        <p:spPr>
          <a:xfrm>
            <a:off x="685800" y="457200"/>
            <a:ext cx="7696200" cy="1143000"/>
          </a:xfrm>
        </p:spPr>
        <p:txBody>
          <a:bodyPr/>
          <a:lstStyle/>
          <a:p>
            <a:pPr marL="0" indent="0" algn="ctr" eaLnBrk="1" hangingPunct="1">
              <a:lnSpc>
                <a:spcPct val="80000"/>
              </a:lnSpc>
              <a:buFontTx/>
              <a:buNone/>
              <a:defRPr/>
            </a:pPr>
            <a:r>
              <a:rPr lang="en-US" sz="2800" b="1">
                <a:solidFill>
                  <a:srgbClr val="FFFFFF"/>
                </a:solidFill>
                <a:effectLst>
                  <a:glow rad="228600">
                    <a:schemeClr val="tx1"/>
                  </a:glow>
                </a:effectLst>
                <a:ea typeface="+mn-ea"/>
                <a:cs typeface="+mn-cs"/>
              </a:rPr>
              <a:t>D. (1:12-15) </a:t>
            </a:r>
          </a:p>
          <a:p>
            <a:pPr marL="0" indent="0" algn="ctr" eaLnBrk="1" hangingPunct="1">
              <a:lnSpc>
                <a:spcPct val="80000"/>
              </a:lnSpc>
              <a:buFontTx/>
              <a:buNone/>
              <a:defRPr/>
            </a:pPr>
            <a:r>
              <a:rPr lang="en-US" sz="3600" b="1">
                <a:solidFill>
                  <a:srgbClr val="FFFFFF"/>
                </a:solidFill>
                <a:effectLst>
                  <a:glow rad="228600">
                    <a:schemeClr val="tx1"/>
                  </a:glow>
                  <a:outerShdw blurRad="38100" dist="38100" dir="2700000" algn="tl">
                    <a:srgbClr val="000000"/>
                  </a:outerShdw>
                </a:effectLst>
                <a:ea typeface="+mn-ea"/>
                <a:cs typeface="+mn-cs"/>
              </a:rPr>
              <a:t>Reminder of Salvation</a:t>
            </a:r>
            <a:r>
              <a:rPr lang="en-US" sz="3600" b="1">
                <a:solidFill>
                  <a:srgbClr val="FFFFFF"/>
                </a:solidFill>
                <a:effectLst>
                  <a:glow rad="228600">
                    <a:schemeClr val="tx1"/>
                  </a:glow>
                </a:effectLst>
                <a:ea typeface="+mn-ea"/>
                <a:cs typeface="+mn-cs"/>
              </a:rPr>
              <a:t>  </a:t>
            </a:r>
          </a:p>
        </p:txBody>
      </p:sp>
      <p:sp>
        <p:nvSpPr>
          <p:cNvPr id="74756" name="Text Box 4"/>
          <p:cNvSpPr txBox="1">
            <a:spLocks noChangeArrowheads="1"/>
          </p:cNvSpPr>
          <p:nvPr/>
        </p:nvSpPr>
        <p:spPr bwMode="auto">
          <a:xfrm>
            <a:off x="457200" y="5410200"/>
            <a:ext cx="8305800" cy="1200150"/>
          </a:xfrm>
          <a:prstGeom prst="rect">
            <a:avLst/>
          </a:prstGeom>
          <a:noFill/>
          <a:ln>
            <a:noFill/>
          </a:ln>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glow rad="228600">
                    <a:schemeClr val="tx1"/>
                  </a:glow>
                </a:effectLst>
                <a:latin typeface="Verdana" charset="0"/>
              </a:rPr>
              <a:t>Frequency of the Reminder: Constantly (12)</a:t>
            </a:r>
          </a:p>
          <a:p>
            <a:pPr algn="ctr" eaLnBrk="1" hangingPunct="1">
              <a:defRPr/>
            </a:pPr>
            <a:r>
              <a:rPr lang="en-US" b="1">
                <a:solidFill>
                  <a:srgbClr val="FFFFFF"/>
                </a:solidFill>
                <a:effectLst>
                  <a:glow rad="228600">
                    <a:schemeClr val="tx1"/>
                  </a:glow>
                </a:effectLst>
                <a:latin typeface="Verdana" charset="0"/>
              </a:rPr>
              <a:t>Necessity of the Reminder: Peter</a:t>
            </a:r>
            <a:r>
              <a:rPr lang="fr-FR" altLang="ja-JP" b="1">
                <a:solidFill>
                  <a:srgbClr val="FFFFFF"/>
                </a:solidFill>
                <a:effectLst>
                  <a:glow rad="228600">
                    <a:schemeClr val="tx1"/>
                  </a:glow>
                </a:effectLst>
                <a:latin typeface="Verdana" charset="0"/>
              </a:rPr>
              <a:t>'</a:t>
            </a:r>
            <a:r>
              <a:rPr lang="en-US" altLang="ja-JP" b="1">
                <a:solidFill>
                  <a:srgbClr val="FFFFFF"/>
                </a:solidFill>
                <a:effectLst>
                  <a:glow rad="228600">
                    <a:schemeClr val="tx1"/>
                  </a:glow>
                </a:effectLst>
                <a:latin typeface="Verdana" charset="0"/>
              </a:rPr>
              <a:t>s imminent death (13-15)</a:t>
            </a:r>
            <a:endParaRPr lang="en-US" b="1">
              <a:solidFill>
                <a:srgbClr val="FFFFFF"/>
              </a:solidFill>
              <a:effectLst>
                <a:glow rad="228600">
                  <a:schemeClr val="tx1"/>
                </a:glow>
              </a:effectLst>
              <a:latin typeface="Verdana" charset="0"/>
            </a:endParaRPr>
          </a:p>
        </p:txBody>
      </p:sp>
      <p:pic>
        <p:nvPicPr>
          <p:cNvPr id="74757" name="Picture 5" descr="eternal_salv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2378075"/>
            <a:ext cx="3048000" cy="222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8" name="Picture 6" descr="cove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752600"/>
            <a:ext cx="26670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9" name="Picture 7" descr="revive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733800"/>
            <a:ext cx="3095625" cy="153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60" name="Rectangle 8"/>
          <p:cNvSpPr>
            <a:spLocks noChangeArrowheads="1"/>
          </p:cNvSpPr>
          <p:nvPr/>
        </p:nvSpPr>
        <p:spPr bwMode="auto">
          <a:xfrm>
            <a:off x="8229600" y="76200"/>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rgbClr val="FFFFFF"/>
                </a:solidFill>
                <a:effectLst>
                  <a:glow rad="228600">
                    <a:schemeClr val="tx1"/>
                  </a:glow>
                </a:effectLst>
                <a:latin typeface="Arial" pitchFamily="26" charset="0"/>
                <a:ea typeface="+mn-ea"/>
                <a:cs typeface="+mn-cs"/>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fade">
                                      <p:cBhvr>
                                        <p:cTn id="7" dur="1000"/>
                                        <p:tgtEl>
                                          <p:spTgt spid="74757"/>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74758"/>
                                        </p:tgtEl>
                                        <p:attrNameLst>
                                          <p:attrName>style.visibility</p:attrName>
                                        </p:attrNameLst>
                                      </p:cBhvr>
                                      <p:to>
                                        <p:strVal val="visible"/>
                                      </p:to>
                                    </p:set>
                                    <p:animEffect transition="in" filter="checkerboard(across)">
                                      <p:cBhvr>
                                        <p:cTn id="11" dur="1000"/>
                                        <p:tgtEl>
                                          <p:spTgt spid="7475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74759"/>
                                        </p:tgtEl>
                                        <p:attrNameLst>
                                          <p:attrName>style.visibility</p:attrName>
                                        </p:attrNameLst>
                                      </p:cBhvr>
                                      <p:to>
                                        <p:strVal val="visible"/>
                                      </p:to>
                                    </p:set>
                                    <p:anim calcmode="lin" valueType="num">
                                      <p:cBhvr>
                                        <p:cTn id="15" dur="2000" fill="hold"/>
                                        <p:tgtEl>
                                          <p:spTgt spid="74759"/>
                                        </p:tgtEl>
                                        <p:attrNameLst>
                                          <p:attrName>ppt_w</p:attrName>
                                        </p:attrNameLst>
                                      </p:cBhvr>
                                      <p:tavLst>
                                        <p:tav tm="0">
                                          <p:val>
                                            <p:fltVal val="0"/>
                                          </p:val>
                                        </p:tav>
                                        <p:tav tm="100000">
                                          <p:val>
                                            <p:strVal val="#ppt_w"/>
                                          </p:val>
                                        </p:tav>
                                      </p:tavLst>
                                    </p:anim>
                                    <p:anim calcmode="lin" valueType="num">
                                      <p:cBhvr>
                                        <p:cTn id="16" dur="2000" fill="hold"/>
                                        <p:tgtEl>
                                          <p:spTgt spid="747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"For our Lord Jesus Christ has shown me that I must soon leave this earthly life,  </a:t>
            </a:r>
            <a:r>
              <a:rPr lang="en-US" sz="2800" baseline="30000" dirty="0">
                <a:solidFill>
                  <a:srgbClr val="FFFFFF"/>
                </a:solidFill>
                <a:effectLst>
                  <a:glow rad="101600">
                    <a:schemeClr val="tx1"/>
                  </a:glow>
                </a:effectLst>
                <a:latin typeface="Arial" charset="0"/>
                <a:ea typeface="ＭＳ Ｐゴシック" charset="0"/>
                <a:cs typeface="ＭＳ Ｐゴシック" charset="0"/>
              </a:rPr>
              <a:t>15</a:t>
            </a:r>
            <a:r>
              <a:rPr lang="en-US" sz="2800" dirty="0">
                <a:solidFill>
                  <a:srgbClr val="FFFFFF"/>
                </a:solidFill>
                <a:effectLst>
                  <a:glow rad="101600">
                    <a:schemeClr val="tx1"/>
                  </a:glow>
                </a:effectLst>
                <a:latin typeface="Arial" charset="0"/>
                <a:ea typeface="ＭＳ Ｐゴシック" charset="0"/>
                <a:cs typeface="ＭＳ Ｐゴシック" charset="0"/>
              </a:rPr>
              <a:t>so I will work hard to make sure you always remember these things after I am gone" ( 2 Pet. 1:14-15 </a:t>
            </a:r>
            <a:r>
              <a:rPr lang="en-US" sz="2400" dirty="0">
                <a:solidFill>
                  <a:srgbClr val="FFFFFF"/>
                </a:solidFill>
                <a:effectLst>
                  <a:glow rad="101600">
                    <a:schemeClr val="tx1"/>
                  </a:glow>
                </a:effectLst>
                <a:latin typeface="Arial" charset="0"/>
                <a:ea typeface="ＭＳ Ｐゴシック" charset="0"/>
                <a:cs typeface="ＭＳ Ｐゴシック" charset="0"/>
              </a:rPr>
              <a:t>NLT</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ＭＳ Ｐゴシック" charset="0"/>
              </a:rPr>
              <a:t>Church tradition says Peter requested to be crucified upside down</a:t>
            </a:r>
          </a:p>
        </p:txBody>
      </p:sp>
    </p:spTree>
    <p:extLst>
      <p:ext uri="{BB962C8B-B14F-4D97-AF65-F5344CB8AC3E}">
        <p14:creationId xmlns:p14="http://schemas.microsoft.com/office/powerpoint/2010/main" val="5085604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6AB94"/>
            </a:gs>
            <a:gs pos="8501">
              <a:srgbClr val="D4DEFF"/>
            </a:gs>
            <a:gs pos="23500">
              <a:srgbClr val="D4DEFF"/>
            </a:gs>
            <a:gs pos="50000">
              <a:srgbClr val="8488C4"/>
            </a:gs>
            <a:gs pos="76500">
              <a:srgbClr val="D4DEFF"/>
            </a:gs>
            <a:gs pos="91499">
              <a:srgbClr val="D4DEFF"/>
            </a:gs>
            <a:gs pos="100000">
              <a:srgbClr val="96AB94"/>
            </a:gs>
          </a:gsLst>
          <a:lin ang="18900000" scaled="1"/>
        </a:gra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152400" y="228600"/>
            <a:ext cx="2971800" cy="182563"/>
          </a:xfrm>
        </p:spPr>
        <p:txBody>
          <a:bodyPr/>
          <a:lstStyle/>
          <a:p>
            <a:pPr eaLnBrk="1" hangingPunct="1">
              <a:defRPr/>
            </a:pPr>
            <a:r>
              <a:rPr lang="en-US" sz="2000" b="0">
                <a:solidFill>
                  <a:srgbClr val="FFFFFF"/>
                </a:solidFill>
                <a:effectLst>
                  <a:glow rad="228600">
                    <a:srgbClr val="000000"/>
                  </a:glow>
                </a:effectLst>
                <a:latin typeface="Arial" charset="0"/>
                <a:ea typeface="ＭＳ Ｐゴシック" charset="0"/>
                <a:cs typeface="ＭＳ Ｐゴシック" charset="0"/>
              </a:rPr>
              <a:t>2 Peter 1</a:t>
            </a:r>
          </a:p>
        </p:txBody>
      </p:sp>
      <p:sp>
        <p:nvSpPr>
          <p:cNvPr id="75779"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defRPr/>
            </a:pPr>
            <a:r>
              <a:rPr lang="en-US" sz="2800" b="1" dirty="0">
                <a:solidFill>
                  <a:srgbClr val="FFFFFF"/>
                </a:solidFill>
                <a:effectLst>
                  <a:glow rad="228600">
                    <a:srgbClr val="000000"/>
                  </a:glow>
                </a:effectLst>
                <a:ea typeface="+mn-ea"/>
                <a:cs typeface="+mn-cs"/>
              </a:rPr>
              <a:t>E. (1:16-21) </a:t>
            </a:r>
          </a:p>
          <a:p>
            <a:pPr marL="0" indent="0" algn="ctr" eaLnBrk="1" hangingPunct="1">
              <a:lnSpc>
                <a:spcPct val="80000"/>
              </a:lnSpc>
              <a:buFontTx/>
              <a:buNone/>
              <a:defRPr/>
            </a:pPr>
            <a:r>
              <a:rPr lang="en-US" b="1" dirty="0">
                <a:solidFill>
                  <a:srgbClr val="FFFFFF"/>
                </a:solidFill>
                <a:effectLst>
                  <a:glow rad="228600">
                    <a:srgbClr val="000000"/>
                  </a:glow>
                  <a:outerShdw blurRad="38100" dist="38100" dir="2700000" algn="tl">
                    <a:srgbClr val="000000"/>
                  </a:outerShdw>
                </a:effectLst>
                <a:ea typeface="+mn-ea"/>
                <a:cs typeface="+mn-cs"/>
              </a:rPr>
              <a:t>Defense of the Truth of the Message</a:t>
            </a:r>
            <a:r>
              <a:rPr lang="en-US" dirty="0">
                <a:solidFill>
                  <a:srgbClr val="FFFFFF"/>
                </a:solidFill>
                <a:effectLst>
                  <a:glow rad="228600">
                    <a:srgbClr val="000000"/>
                  </a:glow>
                </a:effectLst>
                <a:ea typeface="+mn-ea"/>
                <a:cs typeface="+mn-cs"/>
              </a:rPr>
              <a:t> </a:t>
            </a:r>
            <a:r>
              <a:rPr lang="en-US" sz="4000" b="1" dirty="0">
                <a:solidFill>
                  <a:srgbClr val="FFFFFF"/>
                </a:solidFill>
                <a:effectLst>
                  <a:glow rad="228600">
                    <a:srgbClr val="000000"/>
                  </a:glow>
                </a:effectLst>
                <a:ea typeface="+mn-ea"/>
                <a:cs typeface="+mn-cs"/>
              </a:rPr>
              <a:t> </a:t>
            </a:r>
          </a:p>
        </p:txBody>
      </p:sp>
      <p:sp>
        <p:nvSpPr>
          <p:cNvPr id="75780" name="Text Box 4"/>
          <p:cNvSpPr txBox="1">
            <a:spLocks noChangeArrowheads="1"/>
          </p:cNvSpPr>
          <p:nvPr/>
        </p:nvSpPr>
        <p:spPr bwMode="auto">
          <a:xfrm>
            <a:off x="3851275" y="2708275"/>
            <a:ext cx="5259388" cy="20129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Apostolic Eyewitnesses (16-18)</a:t>
            </a:r>
          </a:p>
          <a:p>
            <a:pPr eaLnBrk="1" hangingPunct="1">
              <a:spcBef>
                <a:spcPct val="40000"/>
              </a:spcBef>
            </a:pPr>
            <a:r>
              <a:rPr lang="en-US" b="1">
                <a:solidFill>
                  <a:srgbClr val="FFFFFF"/>
                </a:solidFill>
                <a:latin typeface="Arial" charset="0"/>
              </a:rPr>
              <a:t>Old Testament Prophets (19-21)</a:t>
            </a:r>
          </a:p>
          <a:p>
            <a:pPr eaLnBrk="1" hangingPunct="1">
              <a:spcBef>
                <a:spcPct val="40000"/>
              </a:spcBef>
            </a:pPr>
            <a:r>
              <a:rPr lang="en-US" b="1">
                <a:solidFill>
                  <a:srgbClr val="FFFFFF"/>
                </a:solidFill>
                <a:latin typeface="Arial" charset="0"/>
              </a:rPr>
              <a:t>• Value of OT Prophecy (19)</a:t>
            </a:r>
          </a:p>
          <a:p>
            <a:pPr eaLnBrk="1" hangingPunct="1">
              <a:spcBef>
                <a:spcPct val="40000"/>
              </a:spcBef>
            </a:pPr>
            <a:r>
              <a:rPr lang="en-US" b="1">
                <a:solidFill>
                  <a:srgbClr val="FFFFFF"/>
                </a:solidFill>
                <a:latin typeface="Arial" charset="0"/>
              </a:rPr>
              <a:t>• Source of OT Prophecy (20-21)</a:t>
            </a:r>
          </a:p>
        </p:txBody>
      </p:sp>
      <p:pic>
        <p:nvPicPr>
          <p:cNvPr id="75781" name="Picture 5" descr="wordofli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36838"/>
            <a:ext cx="3743325"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2" name="Rectangle 6"/>
          <p:cNvSpPr>
            <a:spLocks noChangeArrowheads="1"/>
          </p:cNvSpPr>
          <p:nvPr/>
        </p:nvSpPr>
        <p:spPr bwMode="auto">
          <a:xfrm>
            <a:off x="8229600" y="76200"/>
            <a:ext cx="879475" cy="457200"/>
          </a:xfrm>
          <a:prstGeom prst="rect">
            <a:avLst/>
          </a:prstGeom>
          <a:solidFill>
            <a:schemeClr val="accent2"/>
          </a:solid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chemeClr val="bg1"/>
                </a:solidFill>
                <a:latin typeface="Arial" pitchFamily="26" charset="0"/>
                <a:ea typeface="+mn-ea"/>
                <a:cs typeface="+mn-cs"/>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5780">
                                            <p:bg/>
                                          </p:spTgt>
                                        </p:tgtEl>
                                        <p:attrNameLst>
                                          <p:attrName>style.visibility</p:attrName>
                                        </p:attrNameLst>
                                      </p:cBhvr>
                                      <p:to>
                                        <p:strVal val="visible"/>
                                      </p:to>
                                    </p:set>
                                    <p:animEffect transition="in" filter="slide(fromRight)">
                                      <p:cBhvr>
                                        <p:cTn id="7" dur="500"/>
                                        <p:tgtEl>
                                          <p:spTgt spid="75780">
                                            <p:bg/>
                                          </p:spTgt>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75780">
                                            <p:txEl>
                                              <p:pRg st="0" end="0"/>
                                            </p:txEl>
                                          </p:spTgt>
                                        </p:tgtEl>
                                        <p:attrNameLst>
                                          <p:attrName>style.visibility</p:attrName>
                                        </p:attrNameLst>
                                      </p:cBhvr>
                                      <p:to>
                                        <p:strVal val="visible"/>
                                      </p:to>
                                    </p:set>
                                    <p:animEffect transition="in" filter="slide(fromRight)">
                                      <p:cBhvr>
                                        <p:cTn id="10" dur="500"/>
                                        <p:tgtEl>
                                          <p:spTgt spid="75780">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5780">
                                            <p:txEl>
                                              <p:pRg st="1" end="1"/>
                                            </p:txEl>
                                          </p:spTgt>
                                        </p:tgtEl>
                                        <p:attrNameLst>
                                          <p:attrName>style.visibility</p:attrName>
                                        </p:attrNameLst>
                                      </p:cBhvr>
                                      <p:to>
                                        <p:strVal val="visible"/>
                                      </p:to>
                                    </p:set>
                                    <p:animEffect transition="in" filter="slide(fromRight)">
                                      <p:cBhvr>
                                        <p:cTn id="15" dur="1000"/>
                                        <p:tgtEl>
                                          <p:spTgt spid="75780">
                                            <p:txEl>
                                              <p:pRg st="1" end="1"/>
                                            </p:txEl>
                                          </p:spTgt>
                                        </p:tgtEl>
                                      </p:cBhvr>
                                    </p:animEffect>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5781"/>
                                        </p:tgtEl>
                                        <p:attrNameLst>
                                          <p:attrName>style.visibility</p:attrName>
                                        </p:attrNameLst>
                                      </p:cBhvr>
                                      <p:to>
                                        <p:strVal val="visible"/>
                                      </p:to>
                                    </p:set>
                                    <p:animEffect transition="in" filter="fade">
                                      <p:cBhvr>
                                        <p:cTn id="19" dur="2000"/>
                                        <p:tgtEl>
                                          <p:spTgt spid="7578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75780">
                                            <p:txEl>
                                              <p:pRg st="2" end="2"/>
                                            </p:txEl>
                                          </p:spTgt>
                                        </p:tgtEl>
                                        <p:attrNameLst>
                                          <p:attrName>style.visibility</p:attrName>
                                        </p:attrNameLst>
                                      </p:cBhvr>
                                      <p:to>
                                        <p:strVal val="visible"/>
                                      </p:to>
                                    </p:set>
                                    <p:animEffect transition="in" filter="slide(fromRight)">
                                      <p:cBhvr>
                                        <p:cTn id="24" dur="1000"/>
                                        <p:tgtEl>
                                          <p:spTgt spid="75780">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75780">
                                            <p:txEl>
                                              <p:pRg st="3" end="3"/>
                                            </p:txEl>
                                          </p:spTgt>
                                        </p:tgtEl>
                                        <p:attrNameLst>
                                          <p:attrName>style.visibility</p:attrName>
                                        </p:attrNameLst>
                                      </p:cBhvr>
                                      <p:to>
                                        <p:strVal val="visible"/>
                                      </p:to>
                                    </p:set>
                                    <p:animEffect transition="in" filter="slide(fromRight)">
                                      <p:cBhvr>
                                        <p:cTn id="29" dur="1000"/>
                                        <p:tgtEl>
                                          <p:spTgt spid="757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en-US" b="1" u="sng">
                <a:solidFill>
                  <a:schemeClr val="tx1"/>
                </a:solidFill>
                <a:latin typeface="Arial" charset="0"/>
                <a:ea typeface="ＭＳ Ｐゴシック" charset="0"/>
                <a:cs typeface="ＭＳ Ｐゴシック" charset="0"/>
              </a:rPr>
              <a:t>For Life Change:</a:t>
            </a:r>
            <a:r>
              <a:rPr lang="en-US" b="1">
                <a:solidFill>
                  <a:schemeClr val="tx1"/>
                </a:solidFill>
                <a:latin typeface="Arial" charset="0"/>
                <a:ea typeface="ＭＳ Ｐゴシック" charset="0"/>
                <a:cs typeface="ＭＳ Ｐゴシック" charset="0"/>
              </a:rPr>
              <a:t> </a:t>
            </a:r>
            <a:br>
              <a:rPr lang="en-US" b="1">
                <a:solidFill>
                  <a:schemeClr val="tx1"/>
                </a:solidFill>
                <a:latin typeface="Arial" charset="0"/>
                <a:ea typeface="ＭＳ Ｐゴシック" charset="0"/>
                <a:cs typeface="ＭＳ Ｐゴシック" charset="0"/>
              </a:rPr>
            </a:br>
            <a:r>
              <a:rPr lang="en-US" b="1">
                <a:solidFill>
                  <a:schemeClr val="tx1"/>
                </a:solidFill>
                <a:latin typeface="Arial" charset="0"/>
                <a:ea typeface="ＭＳ Ｐゴシック" charset="0"/>
                <a:cs typeface="ＭＳ Ｐゴシック" charset="0"/>
              </a:rPr>
              <a:t>Which teachers in your experience must you warn yourself and your family about?  How?</a:t>
            </a:r>
            <a:endParaRPr lang="en-US">
              <a:solidFill>
                <a:schemeClr val="tx1"/>
              </a:solidFill>
              <a:latin typeface="Times"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9064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1026" descr="OPROF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AutoShape 1027"/>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p>
            <a:pPr algn="ctr"/>
            <a:endParaRPr lang="en-US" sz="3200">
              <a:solidFill>
                <a:schemeClr val="bg1"/>
              </a:solidFill>
              <a:latin typeface="Arial" charset="0"/>
            </a:endParaRPr>
          </a:p>
        </p:txBody>
      </p:sp>
      <p:sp>
        <p:nvSpPr>
          <p:cNvPr id="195588" name="AutoShape 1028"/>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algn="ctr"/>
            <a:endParaRPr lang="en-US" sz="3200">
              <a:solidFill>
                <a:schemeClr val="bg1"/>
              </a:solidFill>
              <a:latin typeface="Arial" charset="0"/>
            </a:endParaRPr>
          </a:p>
        </p:txBody>
      </p:sp>
      <p:sp>
        <p:nvSpPr>
          <p:cNvPr id="195589" name="Text Box 1029"/>
          <p:cNvSpPr txBox="1">
            <a:spLocks noChangeArrowheads="1"/>
          </p:cNvSpPr>
          <p:nvPr/>
        </p:nvSpPr>
        <p:spPr bwMode="auto">
          <a:xfrm>
            <a:off x="5105400" y="1965325"/>
            <a:ext cx="3657600" cy="701675"/>
          </a:xfrm>
          <a:prstGeom prst="rect">
            <a:avLst/>
          </a:prstGeom>
          <a:noFill/>
          <a:ln w="9525">
            <a:noFill/>
            <a:miter lim="800000"/>
            <a:headEnd/>
            <a:tailEnd/>
          </a:ln>
          <a:effec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000" b="1" dirty="0">
                <a:solidFill>
                  <a:schemeClr val="bg1"/>
                </a:solidFill>
                <a:effectLst>
                  <a:glow rad="482600">
                    <a:schemeClr val="tx2"/>
                  </a:glow>
                </a:effectLst>
                <a:latin typeface="Arial" charset="0"/>
              </a:rPr>
              <a:t>False</a:t>
            </a:r>
            <a:endParaRPr lang="en-US" sz="3200" b="1" i="1" dirty="0">
              <a:solidFill>
                <a:schemeClr val="bg1"/>
              </a:solidFill>
              <a:effectLst>
                <a:glow rad="482600">
                  <a:schemeClr val="tx2"/>
                </a:glow>
              </a:effectLst>
            </a:endParaRPr>
          </a:p>
        </p:txBody>
      </p:sp>
      <p:sp>
        <p:nvSpPr>
          <p:cNvPr id="195590" name="Text Box 1030"/>
          <p:cNvSpPr txBox="1">
            <a:spLocks noChangeArrowheads="1"/>
          </p:cNvSpPr>
          <p:nvPr/>
        </p:nvSpPr>
        <p:spPr bwMode="auto">
          <a:xfrm>
            <a:off x="5334000" y="3048000"/>
            <a:ext cx="26670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3600" b="1" dirty="0">
                <a:solidFill>
                  <a:schemeClr val="bg1"/>
                </a:solidFill>
                <a:latin typeface="Arial" charset="0"/>
              </a:rPr>
              <a:t>"You</a:t>
            </a:r>
            <a:r>
              <a:rPr lang="fr-FR" altLang="ja-JP" sz="3600" b="1" dirty="0">
                <a:solidFill>
                  <a:schemeClr val="bg1"/>
                </a:solidFill>
                <a:latin typeface="Arial" charset="0"/>
              </a:rPr>
              <a:t>'</a:t>
            </a:r>
            <a:r>
              <a:rPr lang="en-US" altLang="ja-JP" sz="3600" b="1" dirty="0" err="1">
                <a:solidFill>
                  <a:schemeClr val="bg1"/>
                </a:solidFill>
                <a:latin typeface="Arial" charset="0"/>
              </a:rPr>
              <a:t>ll</a:t>
            </a:r>
            <a:r>
              <a:rPr lang="en-US" altLang="ja-JP" sz="3600" b="1" dirty="0">
                <a:solidFill>
                  <a:schemeClr val="bg1"/>
                </a:solidFill>
                <a:latin typeface="Arial" charset="0"/>
              </a:rPr>
              <a:t> return in 2 years!"</a:t>
            </a:r>
            <a:endParaRPr lang="en-US" sz="2800" b="1" i="1" dirty="0">
              <a:solidFill>
                <a:schemeClr val="bg1"/>
              </a:solidFill>
            </a:endParaRPr>
          </a:p>
        </p:txBody>
      </p:sp>
      <p:sp>
        <p:nvSpPr>
          <p:cNvPr id="303110" name="Rectangle 1031"/>
          <p:cNvSpPr>
            <a:spLocks noGrp="1" noChangeArrowheads="1"/>
          </p:cNvSpPr>
          <p:nvPr>
            <p:ph type="ctrTitle"/>
          </p:nvPr>
        </p:nvSpPr>
        <p:spPr>
          <a:xfrm>
            <a:off x="0" y="633413"/>
            <a:ext cx="9144000" cy="523875"/>
          </a:xfrm>
          <a:solidFill>
            <a:schemeClr val="bg2"/>
          </a:solidFill>
        </p:spPr>
        <p:txBody>
          <a:bodyPr/>
          <a:lstStyle/>
          <a:p>
            <a:pPr eaLnBrk="1" hangingPunct="1"/>
            <a:r>
              <a:rPr lang="en-US" sz="2800">
                <a:solidFill>
                  <a:schemeClr val="bg1"/>
                </a:solidFill>
                <a:latin typeface="Comic Sans MS" charset="0"/>
                <a:ea typeface="ＭＳ Ｐゴシック" charset="0"/>
                <a:cs typeface="ＭＳ Ｐゴシック" charset="0"/>
              </a:rPr>
              <a:t>Jeremiah (25:11-12) vs. Hananiah (28:2-3)</a:t>
            </a:r>
            <a:endParaRPr lang="en-US" sz="3600">
              <a:solidFill>
                <a:schemeClr val="bg1"/>
              </a:solidFill>
              <a:latin typeface="Comic Sans MS" charset="0"/>
              <a:ea typeface="ＭＳ Ｐゴシック" charset="0"/>
              <a:cs typeface="ＭＳ Ｐゴシック" charset="0"/>
            </a:endParaRPr>
          </a:p>
        </p:txBody>
      </p:sp>
      <p:sp>
        <p:nvSpPr>
          <p:cNvPr id="195592" name="Text Box 1032"/>
          <p:cNvSpPr txBox="1">
            <a:spLocks noChangeArrowheads="1"/>
          </p:cNvSpPr>
          <p:nvPr/>
        </p:nvSpPr>
        <p:spPr bwMode="auto">
          <a:xfrm>
            <a:off x="76200" y="1965325"/>
            <a:ext cx="3810000" cy="701675"/>
          </a:xfrm>
          <a:prstGeom prst="rect">
            <a:avLst/>
          </a:prstGeom>
          <a:noFill/>
          <a:ln w="9525">
            <a:noFill/>
            <a:miter lim="800000"/>
            <a:headEnd/>
            <a:tailEnd/>
          </a:ln>
          <a:effec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000" b="1" dirty="0">
                <a:solidFill>
                  <a:schemeClr val="tx2"/>
                </a:solidFill>
                <a:effectLst>
                  <a:glow rad="482600">
                    <a:schemeClr val="bg1"/>
                  </a:glow>
                </a:effectLst>
                <a:latin typeface="Arial" charset="0"/>
              </a:rPr>
              <a:t>True</a:t>
            </a:r>
            <a:endParaRPr lang="en-US" sz="3200" b="1" i="1" dirty="0">
              <a:solidFill>
                <a:schemeClr val="tx2"/>
              </a:solidFill>
              <a:effectLst>
                <a:glow rad="482600">
                  <a:schemeClr val="bg1"/>
                </a:glow>
              </a:effectLst>
            </a:endParaRPr>
          </a:p>
        </p:txBody>
      </p:sp>
      <p:sp>
        <p:nvSpPr>
          <p:cNvPr id="195593" name="Text Box 1033"/>
          <p:cNvSpPr txBox="1">
            <a:spLocks noChangeArrowheads="1"/>
          </p:cNvSpPr>
          <p:nvPr/>
        </p:nvSpPr>
        <p:spPr bwMode="auto">
          <a:xfrm>
            <a:off x="304800" y="3048000"/>
            <a:ext cx="19812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3600" b="1" dirty="0">
                <a:solidFill>
                  <a:schemeClr val="bg1"/>
                </a:solidFill>
                <a:latin typeface="Arial" charset="0"/>
              </a:rPr>
              <a:t>"You</a:t>
            </a:r>
            <a:r>
              <a:rPr lang="fr-FR" altLang="ja-JP" sz="3600" b="1" dirty="0">
                <a:solidFill>
                  <a:schemeClr val="bg1"/>
                </a:solidFill>
                <a:latin typeface="Arial" charset="0"/>
              </a:rPr>
              <a:t>'</a:t>
            </a:r>
            <a:r>
              <a:rPr lang="en-US" altLang="ja-JP" sz="3600" b="1" dirty="0" err="1">
                <a:solidFill>
                  <a:schemeClr val="bg1"/>
                </a:solidFill>
                <a:latin typeface="Arial" charset="0"/>
              </a:rPr>
              <a:t>ll</a:t>
            </a:r>
            <a:endParaRPr lang="en-US" altLang="ja-JP" sz="3600" b="1" dirty="0">
              <a:solidFill>
                <a:schemeClr val="bg1"/>
              </a:solidFill>
              <a:latin typeface="Arial" charset="0"/>
            </a:endParaRPr>
          </a:p>
          <a:p>
            <a:pPr algn="ctr" eaLnBrk="1" hangingPunct="1">
              <a:defRPr/>
            </a:pPr>
            <a:r>
              <a:rPr lang="en-US" sz="3600" b="1" dirty="0">
                <a:solidFill>
                  <a:schemeClr val="bg1"/>
                </a:solidFill>
                <a:latin typeface="Arial" charset="0"/>
              </a:rPr>
              <a:t>stay 70</a:t>
            </a:r>
          </a:p>
          <a:p>
            <a:pPr algn="ctr" eaLnBrk="1" hangingPunct="1">
              <a:defRPr/>
            </a:pPr>
            <a:r>
              <a:rPr lang="en-US" sz="3600" b="1" dirty="0">
                <a:solidFill>
                  <a:schemeClr val="bg1"/>
                </a:solidFill>
                <a:latin typeface="Arial" charset="0"/>
              </a:rPr>
              <a:t>years!</a:t>
            </a:r>
            <a:r>
              <a:rPr lang="en-US" altLang="ja-JP" sz="3600" b="1" dirty="0">
                <a:solidFill>
                  <a:schemeClr val="bg1"/>
                </a:solidFill>
                <a:latin typeface="Arial" charset="0"/>
              </a:rPr>
              <a:t>"</a:t>
            </a:r>
            <a:endParaRPr lang="en-US" sz="2800" b="1" i="1" dirty="0">
              <a:solidFill>
                <a:schemeClr val="bg1"/>
              </a:solidFill>
            </a:endParaRPr>
          </a:p>
        </p:txBody>
      </p:sp>
      <p:sp>
        <p:nvSpPr>
          <p:cNvPr id="195594" name="Text Box 1034"/>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chemeClr val="bg1"/>
                </a:solidFill>
                <a:latin typeface="Arial" charset="0"/>
              </a:rPr>
              <a:t>Died 2 months later (28:17)</a:t>
            </a:r>
            <a:endParaRPr lang="en-US" sz="2800" b="1" i="1">
              <a:solidFill>
                <a:schemeClr val="bg1"/>
              </a:solidFill>
            </a:endParaRPr>
          </a:p>
        </p:txBody>
      </p:sp>
      <p:sp>
        <p:nvSpPr>
          <p:cNvPr id="195595" name="Text Box 1035"/>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algn="ctr">
              <a:defRPr/>
            </a:pPr>
            <a:r>
              <a:rPr lang="en-US" sz="3600" b="1">
                <a:solidFill>
                  <a:schemeClr val="bg1"/>
                </a:solidFill>
                <a:latin typeface="Arial" pitchFamily="26" charset="0"/>
                <a:ea typeface="+mn-ea"/>
                <a:cs typeface="+mn-cs"/>
              </a:rPr>
              <a:t>Lived 23 years more (51:64)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5592"/>
                                        </p:tgtEl>
                                        <p:attrNameLst>
                                          <p:attrName>style.visibility</p:attrName>
                                        </p:attrNameLst>
                                      </p:cBhvr>
                                      <p:to>
                                        <p:strVal val="visible"/>
                                      </p:to>
                                    </p:set>
                                    <p:animEffect transition="in" filter="dissolve">
                                      <p:cBhvr>
                                        <p:cTn id="7" dur="500"/>
                                        <p:tgtEl>
                                          <p:spTgt spid="195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5588"/>
                                        </p:tgtEl>
                                        <p:attrNameLst>
                                          <p:attrName>style.visibility</p:attrName>
                                        </p:attrNameLst>
                                      </p:cBhvr>
                                      <p:to>
                                        <p:strVal val="visible"/>
                                      </p:to>
                                    </p:set>
                                    <p:animEffect transition="in" filter="dissolve">
                                      <p:cBhvr>
                                        <p:cTn id="12" dur="500"/>
                                        <p:tgtEl>
                                          <p:spTgt spid="19558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5593"/>
                                        </p:tgtEl>
                                        <p:attrNameLst>
                                          <p:attrName>style.visibility</p:attrName>
                                        </p:attrNameLst>
                                      </p:cBhvr>
                                      <p:to>
                                        <p:strVal val="visible"/>
                                      </p:to>
                                    </p:set>
                                    <p:animEffect transition="in" filter="dissolve">
                                      <p:cBhvr>
                                        <p:cTn id="15" dur="500"/>
                                        <p:tgtEl>
                                          <p:spTgt spid="1955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95589"/>
                                        </p:tgtEl>
                                        <p:attrNameLst>
                                          <p:attrName>style.visibility</p:attrName>
                                        </p:attrNameLst>
                                      </p:cBhvr>
                                      <p:to>
                                        <p:strVal val="visible"/>
                                      </p:to>
                                    </p:set>
                                    <p:animEffect transition="in" filter="dissolve">
                                      <p:cBhvr>
                                        <p:cTn id="20" dur="500"/>
                                        <p:tgtEl>
                                          <p:spTgt spid="195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95587"/>
                                        </p:tgtEl>
                                        <p:attrNameLst>
                                          <p:attrName>style.visibility</p:attrName>
                                        </p:attrNameLst>
                                      </p:cBhvr>
                                      <p:to>
                                        <p:strVal val="visible"/>
                                      </p:to>
                                    </p:set>
                                    <p:animEffect transition="in" filter="dissolve">
                                      <p:cBhvr>
                                        <p:cTn id="25" dur="500"/>
                                        <p:tgtEl>
                                          <p:spTgt spid="19558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5590"/>
                                        </p:tgtEl>
                                        <p:attrNameLst>
                                          <p:attrName>style.visibility</p:attrName>
                                        </p:attrNameLst>
                                      </p:cBhvr>
                                      <p:to>
                                        <p:strVal val="visible"/>
                                      </p:to>
                                    </p:set>
                                    <p:animEffect transition="in" filter="dissolve">
                                      <p:cBhvr>
                                        <p:cTn id="28" dur="500"/>
                                        <p:tgtEl>
                                          <p:spTgt spid="1955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5595"/>
                                        </p:tgtEl>
                                        <p:attrNameLst>
                                          <p:attrName>style.visibility</p:attrName>
                                        </p:attrNameLst>
                                      </p:cBhvr>
                                      <p:to>
                                        <p:strVal val="visible"/>
                                      </p:to>
                                    </p:set>
                                    <p:animEffect transition="in" filter="dissolve">
                                      <p:cBhvr>
                                        <p:cTn id="33" dur="500"/>
                                        <p:tgtEl>
                                          <p:spTgt spid="19559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95594"/>
                                        </p:tgtEl>
                                        <p:attrNameLst>
                                          <p:attrName>style.visibility</p:attrName>
                                        </p:attrNameLst>
                                      </p:cBhvr>
                                      <p:to>
                                        <p:strVal val="visible"/>
                                      </p:to>
                                    </p:set>
                                    <p:animEffect transition="in" filter="dissolve">
                                      <p:cBhvr>
                                        <p:cTn id="38" dur="500"/>
                                        <p:tgtEl>
                                          <p:spTgt spid="195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animBg="1"/>
      <p:bldP spid="195588" grpId="0" animBg="1"/>
      <p:bldP spid="195590" grpId="0"/>
      <p:bldP spid="195593" grpId="0"/>
      <p:bldP spid="195594" grpId="0" animBg="1"/>
      <p:bldP spid="195595"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203779" name="Text Box 3"/>
          <p:cNvSpPr txBox="1">
            <a:spLocks noChangeArrowheads="1"/>
          </p:cNvSpPr>
          <p:nvPr/>
        </p:nvSpPr>
        <p:spPr bwMode="auto">
          <a:xfrm>
            <a:off x="571500" y="1341438"/>
            <a:ext cx="80010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altLang="ja-JP" sz="4000" b="1" i="1" dirty="0">
                <a:solidFill>
                  <a:schemeClr val="bg1"/>
                </a:solidFill>
                <a:latin typeface="Arial"/>
                <a:cs typeface="Arial"/>
              </a:rPr>
              <a:t>"knowing this first of all, that </a:t>
            </a:r>
            <a:r>
              <a:rPr lang="en-US" altLang="ja-JP" sz="4000" b="1" i="1" dirty="0">
                <a:solidFill>
                  <a:srgbClr val="FFFF00"/>
                </a:solidFill>
                <a:latin typeface="Arial"/>
                <a:cs typeface="Arial"/>
              </a:rPr>
              <a:t>no prophecy of Scripture comes from someone</a:t>
            </a:r>
            <a:r>
              <a:rPr lang="fr-FR" altLang="ja-JP" sz="4000" b="1" i="1" dirty="0">
                <a:solidFill>
                  <a:srgbClr val="FFFF00"/>
                </a:solidFill>
                <a:latin typeface="Arial"/>
                <a:cs typeface="Arial"/>
              </a:rPr>
              <a:t>'</a:t>
            </a:r>
            <a:r>
              <a:rPr lang="en-US" altLang="ja-JP" sz="4000" b="1" i="1" dirty="0">
                <a:solidFill>
                  <a:srgbClr val="FFFF00"/>
                </a:solidFill>
                <a:latin typeface="Arial"/>
                <a:cs typeface="Arial"/>
              </a:rPr>
              <a:t>s own interpretation</a:t>
            </a:r>
            <a:r>
              <a:rPr lang="en-US" altLang="ja-JP" sz="4000" b="1" i="1" dirty="0">
                <a:solidFill>
                  <a:schemeClr val="bg1"/>
                </a:solidFill>
                <a:latin typeface="Arial"/>
                <a:cs typeface="Arial"/>
              </a:rPr>
              <a:t>.  For no prophecy was ever produced by the will of man, but men spoke from God as they were carried along by the Holy Spirit"</a:t>
            </a:r>
            <a:endParaRPr lang="en-US" sz="4000" b="1" i="1" dirty="0">
              <a:solidFill>
                <a:schemeClr val="bg1"/>
              </a:solidFill>
              <a:latin typeface="Arial"/>
              <a:cs typeface="Arial"/>
            </a:endParaRPr>
          </a:p>
        </p:txBody>
      </p:sp>
      <p:sp>
        <p:nvSpPr>
          <p:cNvPr id="203780" name="Text Box 4"/>
          <p:cNvSpPr txBox="1">
            <a:spLocks noChangeArrowheads="1"/>
          </p:cNvSpPr>
          <p:nvPr/>
        </p:nvSpPr>
        <p:spPr bwMode="auto">
          <a:xfrm>
            <a:off x="4608513" y="6237288"/>
            <a:ext cx="4572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2 Peter 1:20-21 (ESV)</a:t>
            </a:r>
          </a:p>
        </p:txBody>
      </p:sp>
      <p:sp>
        <p:nvSpPr>
          <p:cNvPr id="203781" name="Rectangle 5"/>
          <p:cNvSpPr>
            <a:spLocks noGrp="1" noChangeArrowheads="1"/>
          </p:cNvSpPr>
          <p:nvPr>
            <p:ph type="title" idx="4294967295"/>
          </p:nvPr>
        </p:nvSpPr>
        <p:spPr>
          <a:xfrm>
            <a:off x="304800" y="274638"/>
            <a:ext cx="7620000" cy="762000"/>
          </a:xfrm>
          <a:gradFill rotWithShape="1">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en-US" b="0">
                <a:solidFill>
                  <a:schemeClr val="bg1"/>
                </a:solidFill>
                <a:effectLst>
                  <a:outerShdw blurRad="38100" dist="38100" dir="2700000" algn="tl">
                    <a:srgbClr val="000000"/>
                  </a:outerShdw>
                </a:effectLst>
                <a:latin typeface="Arial"/>
                <a:ea typeface="ＭＳ Ｐゴシック" charset="0"/>
                <a:cs typeface="Arial"/>
              </a:rPr>
              <a:t>What is Prophecy? </a:t>
            </a:r>
          </a:p>
        </p:txBody>
      </p:sp>
      <p:sp>
        <p:nvSpPr>
          <p:cNvPr id="203782" name="Rectangle 6"/>
          <p:cNvSpPr>
            <a:spLocks noChangeArrowheads="1"/>
          </p:cNvSpPr>
          <p:nvPr/>
        </p:nvSpPr>
        <p:spPr bwMode="auto">
          <a:xfrm>
            <a:off x="8229600" y="76200"/>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chemeClr val="bg1"/>
                </a:solidFill>
                <a:latin typeface="Arial"/>
                <a:ea typeface="+mn-ea"/>
                <a:cs typeface="Arial"/>
              </a:rPr>
              <a:t>289b</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a:xfrm>
            <a:off x="0" y="304800"/>
            <a:ext cx="9144000" cy="990600"/>
          </a:xfrm>
        </p:spPr>
        <p:txBody>
          <a:bodyPr/>
          <a:lstStyle/>
          <a:p>
            <a:pPr eaLnBrk="1" hangingPunct="1"/>
            <a:r>
              <a:rPr lang="en-US" b="1" dirty="0">
                <a:solidFill>
                  <a:schemeClr val="bg1"/>
                </a:solidFill>
                <a:latin typeface="Arial" charset="0"/>
                <a:ea typeface="Osaka" charset="0"/>
                <a:cs typeface="Osaka" charset="0"/>
              </a:rPr>
              <a:t>Wayne Grudem on Prophecy</a:t>
            </a:r>
            <a:endParaRPr lang="en-US" b="1" dirty="0">
              <a:latin typeface="Arial" charset="0"/>
              <a:ea typeface="Osaka" charset="0"/>
              <a:cs typeface="Osaka" charset="0"/>
            </a:endParaRPr>
          </a:p>
        </p:txBody>
      </p:sp>
      <p:sp>
        <p:nvSpPr>
          <p:cNvPr id="307203" name="Rectangle 3"/>
          <p:cNvSpPr>
            <a:spLocks noGrp="1" noChangeArrowheads="1"/>
          </p:cNvSpPr>
          <p:nvPr>
            <p:ph type="subTitle" idx="1"/>
          </p:nvPr>
        </p:nvSpPr>
        <p:spPr>
          <a:xfrm>
            <a:off x="4114800" y="1828800"/>
            <a:ext cx="4648200" cy="4800600"/>
          </a:xfrm>
        </p:spPr>
        <p:txBody>
          <a:bodyPr/>
          <a:lstStyle/>
          <a:p>
            <a:pPr eaLnBrk="1" hangingPunct="1"/>
            <a:r>
              <a:rPr lang="en-US">
                <a:solidFill>
                  <a:schemeClr val="bg1"/>
                </a:solidFill>
                <a:latin typeface="Arial" charset="0"/>
                <a:ea typeface="Osaka" charset="0"/>
                <a:cs typeface="Osaka" charset="0"/>
              </a:rPr>
              <a:t>Prophecy is…</a:t>
            </a:r>
            <a:br>
              <a:rPr lang="en-US">
                <a:solidFill>
                  <a:schemeClr val="bg1"/>
                </a:solidFill>
                <a:latin typeface="Arial" charset="0"/>
                <a:ea typeface="Osaka" charset="0"/>
                <a:cs typeface="Osaka" charset="0"/>
              </a:rPr>
            </a:br>
            <a:r>
              <a:rPr lang="en-US" altLang="ja-JP">
                <a:solidFill>
                  <a:schemeClr val="bg1"/>
                </a:solidFill>
                <a:latin typeface="Arial" charset="0"/>
                <a:ea typeface="Osaka" charset="0"/>
                <a:cs typeface="Osaka" charset="0"/>
              </a:rPr>
              <a:t>"telling something that God has spontaneously brought to mind" </a:t>
            </a:r>
          </a:p>
          <a:p>
            <a:pPr eaLnBrk="1" hangingPunct="1"/>
            <a:endParaRPr lang="en-US">
              <a:solidFill>
                <a:schemeClr val="bg1"/>
              </a:solidFill>
              <a:latin typeface="Arial" charset="0"/>
              <a:ea typeface="Osaka" charset="0"/>
              <a:cs typeface="Osaka" charset="0"/>
            </a:endParaRPr>
          </a:p>
          <a:p>
            <a:pPr eaLnBrk="1" hangingPunct="1"/>
            <a:r>
              <a:rPr lang="en-US" sz="2400">
                <a:solidFill>
                  <a:schemeClr val="bg1"/>
                </a:solidFill>
                <a:latin typeface="Arial" charset="0"/>
                <a:ea typeface="Osaka" charset="0"/>
                <a:cs typeface="Osaka" charset="0"/>
              </a:rPr>
              <a:t>(</a:t>
            </a:r>
            <a:r>
              <a:rPr lang="en-US" altLang="ja-JP" sz="2400">
                <a:solidFill>
                  <a:schemeClr val="bg1"/>
                </a:solidFill>
                <a:latin typeface="Arial" charset="0"/>
                <a:ea typeface="Osaka" charset="0"/>
                <a:cs typeface="Osaka" charset="0"/>
              </a:rPr>
              <a:t>"Why Christians Can Still Prophesy: Scripture Encourages Us to Seek this Gift Yet Today," </a:t>
            </a:r>
            <a:r>
              <a:rPr lang="en-US" altLang="ja-JP" sz="2400" i="1">
                <a:solidFill>
                  <a:schemeClr val="bg1"/>
                </a:solidFill>
                <a:latin typeface="Arial" charset="0"/>
                <a:ea typeface="Osaka" charset="0"/>
                <a:cs typeface="Osaka" charset="0"/>
              </a:rPr>
              <a:t>Christianity Today</a:t>
            </a:r>
            <a:r>
              <a:rPr lang="en-US" altLang="ja-JP" sz="2400">
                <a:solidFill>
                  <a:schemeClr val="bg1"/>
                </a:solidFill>
                <a:latin typeface="Arial" charset="0"/>
                <a:ea typeface="Osaka" charset="0"/>
                <a:cs typeface="Osaka" charset="0"/>
              </a:rPr>
              <a:t> [September 16, 1988], 29)</a:t>
            </a:r>
            <a:endParaRPr lang="en-US">
              <a:solidFill>
                <a:schemeClr val="bg1"/>
              </a:solidFill>
              <a:latin typeface="Arial" charset="0"/>
              <a:ea typeface="Osaka" charset="0"/>
              <a:cs typeface="Osaka" charset="0"/>
            </a:endParaRPr>
          </a:p>
        </p:txBody>
      </p:sp>
      <p:pic>
        <p:nvPicPr>
          <p:cNvPr id="307204" name="Picture 4" descr="GrudemWay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600200"/>
            <a:ext cx="2617788"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5" name="Rectangle 5"/>
          <p:cNvSpPr>
            <a:spLocks noChangeArrowheads="1"/>
          </p:cNvSpPr>
          <p:nvPr/>
        </p:nvSpPr>
        <p:spPr bwMode="auto">
          <a:xfrm>
            <a:off x="685800" y="5105400"/>
            <a:ext cx="2895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rPr>
              <a:t>Professor of NT</a:t>
            </a:r>
            <a:br>
              <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rPr>
            </a:br>
            <a:r>
              <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rPr>
              <a:t>Phoenix Theological Seminary</a:t>
            </a:r>
          </a:p>
        </p:txBody>
      </p:sp>
    </p:spTree>
    <p:extLst>
      <p:ext uri="{BB962C8B-B14F-4D97-AF65-F5344CB8AC3E}">
        <p14:creationId xmlns:p14="http://schemas.microsoft.com/office/powerpoint/2010/main" val="5546695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a:p>
        </p:txBody>
      </p:sp>
      <p:sp>
        <p:nvSpPr>
          <p:cNvPr id="309251"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3200" b="1">
                <a:solidFill>
                  <a:schemeClr val="bg1"/>
                </a:solidFill>
                <a:latin typeface="Arial Narrow" charset="0"/>
                <a:ea typeface="SimSun" charset="0"/>
                <a:cs typeface="SimSun" charset="0"/>
              </a:rPr>
              <a:t>Grudem</a:t>
            </a:r>
            <a:r>
              <a:rPr lang="fr-FR" altLang="zh-CN" sz="3200" b="1">
                <a:solidFill>
                  <a:schemeClr val="bg1"/>
                </a:solidFill>
                <a:latin typeface="Arial Narrow" charset="0"/>
                <a:ea typeface="SimSun" charset="0"/>
                <a:cs typeface="SimSun" charset="0"/>
              </a:rPr>
              <a:t>'</a:t>
            </a:r>
            <a:r>
              <a:rPr lang="en-US" altLang="zh-CN" sz="3200" b="1">
                <a:solidFill>
                  <a:schemeClr val="bg1"/>
                </a:solidFill>
                <a:latin typeface="Arial Narrow" charset="0"/>
                <a:ea typeface="SimSun" charset="0"/>
                <a:cs typeface="SimSun" charset="0"/>
              </a:rPr>
              <a:t>s View</a:t>
            </a:r>
          </a:p>
        </p:txBody>
      </p:sp>
      <p:sp>
        <p:nvSpPr>
          <p:cNvPr id="309252"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3200" b="1">
                <a:solidFill>
                  <a:schemeClr val="bg1"/>
                </a:solidFill>
                <a:latin typeface="Arial Narrow" charset="0"/>
                <a:ea typeface="SimSun" charset="0"/>
                <a:cs typeface="SimSun" charset="0"/>
              </a:rPr>
              <a:t>Biblical View</a:t>
            </a:r>
          </a:p>
        </p:txBody>
      </p:sp>
      <p:grpSp>
        <p:nvGrpSpPr>
          <p:cNvPr id="309253" name="Group 5"/>
          <p:cNvGrpSpPr>
            <a:grpSpLocks/>
          </p:cNvGrpSpPr>
          <p:nvPr/>
        </p:nvGrpSpPr>
        <p:grpSpPr bwMode="auto">
          <a:xfrm>
            <a:off x="236538" y="1044575"/>
            <a:ext cx="4495800" cy="673100"/>
            <a:chOff x="0" y="432"/>
            <a:chExt cx="2109" cy="575"/>
          </a:xfrm>
        </p:grpSpPr>
        <p:sp>
          <p:nvSpPr>
            <p:cNvPr id="309292" name="Rectangle 6"/>
            <p:cNvSpPr>
              <a:spLocks noChangeArrowheads="1"/>
            </p:cNvSpPr>
            <p:nvPr/>
          </p:nvSpPr>
          <p:spPr bwMode="auto">
            <a:xfrm>
              <a:off x="43" y="432"/>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Prophecy is declaring anything (true or false) that the Spirit brings to one</a:t>
              </a:r>
              <a:r>
                <a:rPr lang="fr-FR" altLang="zh-CN" sz="2000" b="1">
                  <a:latin typeface="Arial Narrow" charset="0"/>
                  <a:ea typeface="SimSun" charset="0"/>
                  <a:cs typeface="SimSun" charset="0"/>
                </a:rPr>
                <a:t>'</a:t>
              </a:r>
              <a:r>
                <a:rPr lang="en-US" altLang="zh-CN" sz="2000" b="1">
                  <a:latin typeface="Arial Narrow" charset="0"/>
                  <a:ea typeface="SimSun" charset="0"/>
                  <a:cs typeface="SimSun" charset="0"/>
                </a:rPr>
                <a:t>s mind</a:t>
              </a:r>
            </a:p>
          </p:txBody>
        </p:sp>
        <p:sp>
          <p:nvSpPr>
            <p:cNvPr id="309293" name="Rectangle 7"/>
            <p:cNvSpPr>
              <a:spLocks noChangeArrowheads="1"/>
            </p:cNvSpPr>
            <p:nvPr/>
          </p:nvSpPr>
          <p:spPr bwMode="auto">
            <a:xfrm>
              <a:off x="0" y="432"/>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grpSp>
        <p:nvGrpSpPr>
          <p:cNvPr id="309254" name="Group 8"/>
          <p:cNvGrpSpPr>
            <a:grpSpLocks/>
          </p:cNvGrpSpPr>
          <p:nvPr/>
        </p:nvGrpSpPr>
        <p:grpSpPr bwMode="auto">
          <a:xfrm>
            <a:off x="4732338" y="1044575"/>
            <a:ext cx="4175125" cy="673100"/>
            <a:chOff x="2109" y="432"/>
            <a:chExt cx="1958" cy="575"/>
          </a:xfrm>
        </p:grpSpPr>
        <p:sp>
          <p:nvSpPr>
            <p:cNvPr id="309290" name="Rectangle 9"/>
            <p:cNvSpPr>
              <a:spLocks noChangeArrowheads="1"/>
            </p:cNvSpPr>
            <p:nvPr/>
          </p:nvSpPr>
          <p:spPr bwMode="auto">
            <a:xfrm>
              <a:off x="2152" y="432"/>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Prophecy is declaring God</a:t>
              </a:r>
              <a:r>
                <a:rPr lang="fr-FR" altLang="zh-CN" sz="2000" b="1">
                  <a:latin typeface="Arial Narrow" charset="0"/>
                  <a:ea typeface="SimSun" charset="0"/>
                  <a:cs typeface="SimSun" charset="0"/>
                </a:rPr>
                <a:t>'</a:t>
              </a:r>
              <a:r>
                <a:rPr lang="en-US" altLang="zh-CN" sz="2000" b="1">
                  <a:latin typeface="Arial Narrow" charset="0"/>
                  <a:ea typeface="SimSun" charset="0"/>
                  <a:cs typeface="SimSun" charset="0"/>
                </a:rPr>
                <a:t>s inspired and inerrant revelation to others</a:t>
              </a:r>
            </a:p>
          </p:txBody>
        </p:sp>
        <p:sp>
          <p:nvSpPr>
            <p:cNvPr id="309291" name="Rectangle 10"/>
            <p:cNvSpPr>
              <a:spLocks noChangeArrowheads="1"/>
            </p:cNvSpPr>
            <p:nvPr/>
          </p:nvSpPr>
          <p:spPr bwMode="auto">
            <a:xfrm>
              <a:off x="2109" y="432"/>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sp>
        <p:nvSpPr>
          <p:cNvPr id="309255"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The above definition was invented </a:t>
            </a:r>
          </a:p>
          <a:p>
            <a:pPr algn="ctr"/>
            <a:r>
              <a:rPr lang="en-US" altLang="zh-CN" sz="2000" b="1">
                <a:solidFill>
                  <a:schemeClr val="bg1"/>
                </a:solidFill>
                <a:latin typeface="Arial Narrow" charset="0"/>
                <a:ea typeface="SimSun" charset="0"/>
                <a:cs typeface="SimSun" charset="0"/>
              </a:rPr>
              <a:t>in 1988 by Wayne Grudem</a:t>
            </a:r>
          </a:p>
        </p:txBody>
      </p:sp>
      <p:sp>
        <p:nvSpPr>
          <p:cNvPr id="309256"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The above definition has been the </a:t>
            </a:r>
          </a:p>
          <a:p>
            <a:pPr algn="ctr"/>
            <a:r>
              <a:rPr lang="en-US" altLang="zh-CN" sz="2000" b="1">
                <a:solidFill>
                  <a:schemeClr val="bg1"/>
                </a:solidFill>
                <a:latin typeface="Arial Narrow" charset="0"/>
                <a:ea typeface="SimSun" charset="0"/>
                <a:cs typeface="SimSun" charset="0"/>
              </a:rPr>
              <a:t>teaching of the church for 20 centuries</a:t>
            </a:r>
          </a:p>
        </p:txBody>
      </p:sp>
      <p:grpSp>
        <p:nvGrpSpPr>
          <p:cNvPr id="309257" name="Group 13"/>
          <p:cNvGrpSpPr>
            <a:grpSpLocks/>
          </p:cNvGrpSpPr>
          <p:nvPr/>
        </p:nvGrpSpPr>
        <p:grpSpPr bwMode="auto">
          <a:xfrm>
            <a:off x="236538" y="2390775"/>
            <a:ext cx="4495800" cy="573088"/>
            <a:chOff x="0" y="1582"/>
            <a:chExt cx="2109" cy="489"/>
          </a:xfrm>
        </p:grpSpPr>
        <p:sp>
          <p:nvSpPr>
            <p:cNvPr id="309288" name="Rectangle 14"/>
            <p:cNvSpPr>
              <a:spLocks noChangeArrowheads="1"/>
            </p:cNvSpPr>
            <p:nvPr/>
          </p:nvSpPr>
          <p:spPr bwMode="auto">
            <a:xfrm>
              <a:off x="43" y="1582"/>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OT prophets are parallel to NT apostles</a:t>
              </a:r>
            </a:p>
          </p:txBody>
        </p:sp>
        <p:sp>
          <p:nvSpPr>
            <p:cNvPr id="309289" name="Rectangle 15"/>
            <p:cNvSpPr>
              <a:spLocks noChangeArrowheads="1"/>
            </p:cNvSpPr>
            <p:nvPr/>
          </p:nvSpPr>
          <p:spPr bwMode="auto">
            <a:xfrm>
              <a:off x="0" y="1582"/>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grpSp>
        <p:nvGrpSpPr>
          <p:cNvPr id="309258" name="Group 16"/>
          <p:cNvGrpSpPr>
            <a:grpSpLocks/>
          </p:cNvGrpSpPr>
          <p:nvPr/>
        </p:nvGrpSpPr>
        <p:grpSpPr bwMode="auto">
          <a:xfrm>
            <a:off x="4732338" y="2390775"/>
            <a:ext cx="4175125" cy="573088"/>
            <a:chOff x="2109" y="1582"/>
            <a:chExt cx="1958" cy="489"/>
          </a:xfrm>
        </p:grpSpPr>
        <p:sp>
          <p:nvSpPr>
            <p:cNvPr id="309286" name="Rectangle 17"/>
            <p:cNvSpPr>
              <a:spLocks noChangeArrowheads="1"/>
            </p:cNvSpPr>
            <p:nvPr/>
          </p:nvSpPr>
          <p:spPr bwMode="auto">
            <a:xfrm>
              <a:off x="2152" y="1582"/>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OT prophets are parallel to NT prophets</a:t>
              </a:r>
            </a:p>
          </p:txBody>
        </p:sp>
        <p:sp>
          <p:nvSpPr>
            <p:cNvPr id="309287" name="Rectangle 18"/>
            <p:cNvSpPr>
              <a:spLocks noChangeArrowheads="1"/>
            </p:cNvSpPr>
            <p:nvPr/>
          </p:nvSpPr>
          <p:spPr bwMode="auto">
            <a:xfrm>
              <a:off x="2109" y="1582"/>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sp>
        <p:nvSpPr>
          <p:cNvPr id="309259"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God changed the definition of prophecy </a:t>
            </a:r>
          </a:p>
          <a:p>
            <a:pPr algn="ctr"/>
            <a:r>
              <a:rPr lang="en-US" altLang="zh-CN" sz="2000" b="1">
                <a:solidFill>
                  <a:schemeClr val="bg1"/>
                </a:solidFill>
                <a:latin typeface="Arial Narrow" charset="0"/>
                <a:ea typeface="SimSun" charset="0"/>
                <a:cs typeface="SimSun" charset="0"/>
              </a:rPr>
              <a:t>from the OT to the NT</a:t>
            </a:r>
          </a:p>
        </p:txBody>
      </p:sp>
      <p:sp>
        <p:nvSpPr>
          <p:cNvPr id="309260" name="Rectangle 20"/>
          <p:cNvSpPr>
            <a:spLocks noChangeArrowheads="1"/>
          </p:cNvSpPr>
          <p:nvPr/>
        </p:nvSpPr>
        <p:spPr bwMode="auto">
          <a:xfrm>
            <a:off x="4824413" y="2963863"/>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God kept the meaning of prophecy consistent between the two testaments</a:t>
            </a:r>
          </a:p>
        </p:txBody>
      </p:sp>
      <p:grpSp>
        <p:nvGrpSpPr>
          <p:cNvPr id="309261" name="Group 21"/>
          <p:cNvGrpSpPr>
            <a:grpSpLocks/>
          </p:cNvGrpSpPr>
          <p:nvPr/>
        </p:nvGrpSpPr>
        <p:grpSpPr bwMode="auto">
          <a:xfrm>
            <a:off x="236538" y="3636963"/>
            <a:ext cx="4495800" cy="571500"/>
            <a:chOff x="0" y="2646"/>
            <a:chExt cx="2109" cy="489"/>
          </a:xfrm>
        </p:grpSpPr>
        <p:sp>
          <p:nvSpPr>
            <p:cNvPr id="309284" name="Rectangle 22"/>
            <p:cNvSpPr>
              <a:spLocks noChangeArrowheads="1"/>
            </p:cNvSpPr>
            <p:nvPr/>
          </p:nvSpPr>
          <p:spPr bwMode="auto">
            <a:xfrm>
              <a:off x="43" y="2646"/>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God gives some prophecies with errors</a:t>
              </a:r>
            </a:p>
          </p:txBody>
        </p:sp>
        <p:sp>
          <p:nvSpPr>
            <p:cNvPr id="309285" name="Rectangle 23"/>
            <p:cNvSpPr>
              <a:spLocks noChangeArrowheads="1"/>
            </p:cNvSpPr>
            <p:nvPr/>
          </p:nvSpPr>
          <p:spPr bwMode="auto">
            <a:xfrm>
              <a:off x="0" y="2646"/>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grpSp>
        <p:nvGrpSpPr>
          <p:cNvPr id="309262" name="Group 24"/>
          <p:cNvGrpSpPr>
            <a:grpSpLocks/>
          </p:cNvGrpSpPr>
          <p:nvPr/>
        </p:nvGrpSpPr>
        <p:grpSpPr bwMode="auto">
          <a:xfrm>
            <a:off x="4724400" y="3657600"/>
            <a:ext cx="4175125" cy="571500"/>
            <a:chOff x="2109" y="2646"/>
            <a:chExt cx="1958" cy="489"/>
          </a:xfrm>
        </p:grpSpPr>
        <p:sp>
          <p:nvSpPr>
            <p:cNvPr id="309282" name="Rectangle 25"/>
            <p:cNvSpPr>
              <a:spLocks noChangeArrowheads="1"/>
            </p:cNvSpPr>
            <p:nvPr/>
          </p:nvSpPr>
          <p:spPr bwMode="auto">
            <a:xfrm>
              <a:off x="2152" y="2646"/>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God gives all prophecies without errors </a:t>
              </a:r>
            </a:p>
            <a:p>
              <a:pPr algn="ctr"/>
              <a:r>
                <a:rPr lang="en-US" altLang="zh-CN" sz="2000" b="1">
                  <a:latin typeface="Arial Narrow" charset="0"/>
                  <a:ea typeface="SimSun" charset="0"/>
                  <a:cs typeface="SimSun" charset="0"/>
                </a:rPr>
                <a:t>(2 Pet. 1:20-21)</a:t>
              </a:r>
            </a:p>
          </p:txBody>
        </p:sp>
        <p:sp>
          <p:nvSpPr>
            <p:cNvPr id="309283" name="Rectangle 26"/>
            <p:cNvSpPr>
              <a:spLocks noChangeArrowheads="1"/>
            </p:cNvSpPr>
            <p:nvPr/>
          </p:nvSpPr>
          <p:spPr bwMode="auto">
            <a:xfrm>
              <a:off x="2109" y="2646"/>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sp>
        <p:nvSpPr>
          <p:cNvPr id="309263"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Any believer can prophesy</a:t>
            </a:r>
          </a:p>
        </p:txBody>
      </p:sp>
      <p:sp>
        <p:nvSpPr>
          <p:cNvPr id="309264"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Only those with the gift of prophecy can prophesy (1 Cor. 12:29)</a:t>
            </a:r>
          </a:p>
        </p:txBody>
      </p:sp>
      <p:grpSp>
        <p:nvGrpSpPr>
          <p:cNvPr id="309265" name="Group 29"/>
          <p:cNvGrpSpPr>
            <a:grpSpLocks/>
          </p:cNvGrpSpPr>
          <p:nvPr/>
        </p:nvGrpSpPr>
        <p:grpSpPr bwMode="auto">
          <a:xfrm>
            <a:off x="236538" y="4883150"/>
            <a:ext cx="4495800" cy="673100"/>
            <a:chOff x="0" y="3710"/>
            <a:chExt cx="2109" cy="575"/>
          </a:xfrm>
        </p:grpSpPr>
        <p:sp>
          <p:nvSpPr>
            <p:cNvPr id="309280" name="Rectangle 30"/>
            <p:cNvSpPr>
              <a:spLocks noChangeArrowheads="1"/>
            </p:cNvSpPr>
            <p:nvPr/>
          </p:nvSpPr>
          <p:spPr bwMode="auto">
            <a:xfrm>
              <a:off x="43" y="3710"/>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There</a:t>
              </a:r>
              <a:r>
                <a:rPr lang="fr-FR" altLang="zh-CN" sz="2000" b="1">
                  <a:latin typeface="Arial Narrow" charset="0"/>
                  <a:ea typeface="SimSun" charset="0"/>
                  <a:cs typeface="SimSun" charset="0"/>
                </a:rPr>
                <a:t>'</a:t>
              </a:r>
              <a:r>
                <a:rPr lang="en-US" altLang="zh-CN" sz="2000" b="1">
                  <a:latin typeface="Arial Narrow" charset="0"/>
                  <a:ea typeface="SimSun" charset="0"/>
                  <a:cs typeface="SimSun" charset="0"/>
                </a:rPr>
                <a:t>s two kinds of NT prophecy </a:t>
              </a:r>
            </a:p>
            <a:p>
              <a:pPr algn="ctr" eaLnBrk="0" hangingPunct="0"/>
              <a:r>
                <a:rPr lang="en-US" altLang="zh-CN" sz="2000" b="1">
                  <a:latin typeface="Arial Narrow" charset="0"/>
                  <a:ea typeface="SimSun" charset="0"/>
                  <a:cs typeface="SimSun" charset="0"/>
                </a:rPr>
                <a:t>(fallible and infallible)</a:t>
              </a:r>
            </a:p>
          </p:txBody>
        </p:sp>
        <p:sp>
          <p:nvSpPr>
            <p:cNvPr id="309281" name="Rectangle 31"/>
            <p:cNvSpPr>
              <a:spLocks noChangeArrowheads="1"/>
            </p:cNvSpPr>
            <p:nvPr/>
          </p:nvSpPr>
          <p:spPr bwMode="auto">
            <a:xfrm>
              <a:off x="0" y="3710"/>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grpSp>
        <p:nvGrpSpPr>
          <p:cNvPr id="309266" name="Group 32"/>
          <p:cNvGrpSpPr>
            <a:grpSpLocks/>
          </p:cNvGrpSpPr>
          <p:nvPr/>
        </p:nvGrpSpPr>
        <p:grpSpPr bwMode="auto">
          <a:xfrm>
            <a:off x="4732338" y="4883150"/>
            <a:ext cx="4175125" cy="673100"/>
            <a:chOff x="2109" y="3710"/>
            <a:chExt cx="1958" cy="575"/>
          </a:xfrm>
        </p:grpSpPr>
        <p:sp>
          <p:nvSpPr>
            <p:cNvPr id="309278" name="Rectangle 33"/>
            <p:cNvSpPr>
              <a:spLocks noChangeArrowheads="1"/>
            </p:cNvSpPr>
            <p:nvPr/>
          </p:nvSpPr>
          <p:spPr bwMode="auto">
            <a:xfrm>
              <a:off x="2152" y="3710"/>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There</a:t>
              </a:r>
              <a:r>
                <a:rPr lang="fr-FR" altLang="zh-CN" sz="2000" b="1">
                  <a:latin typeface="Arial Narrow" charset="0"/>
                  <a:ea typeface="SimSun" charset="0"/>
                  <a:cs typeface="SimSun" charset="0"/>
                </a:rPr>
                <a:t>'</a:t>
              </a:r>
              <a:r>
                <a:rPr lang="en-US" altLang="zh-CN" sz="2000" b="1">
                  <a:latin typeface="Arial Narrow" charset="0"/>
                  <a:ea typeface="SimSun" charset="0"/>
                  <a:cs typeface="SimSun" charset="0"/>
                </a:rPr>
                <a:t>s one kind of NT prophecy</a:t>
              </a:r>
            </a:p>
            <a:p>
              <a:pPr algn="ctr" eaLnBrk="0" hangingPunct="0"/>
              <a:r>
                <a:rPr lang="en-US" altLang="zh-CN" sz="2000" b="1">
                  <a:latin typeface="Arial Narrow" charset="0"/>
                  <a:ea typeface="SimSun" charset="0"/>
                  <a:cs typeface="SimSun" charset="0"/>
                </a:rPr>
                <a:t>(infallible)</a:t>
              </a:r>
            </a:p>
          </p:txBody>
        </p:sp>
        <p:sp>
          <p:nvSpPr>
            <p:cNvPr id="309279" name="Rectangle 34"/>
            <p:cNvSpPr>
              <a:spLocks noChangeArrowheads="1"/>
            </p:cNvSpPr>
            <p:nvPr/>
          </p:nvSpPr>
          <p:spPr bwMode="auto">
            <a:xfrm>
              <a:off x="2109" y="3710"/>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sp>
        <p:nvSpPr>
          <p:cNvPr id="309267"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Fallible prophecy can be inspired</a:t>
            </a:r>
          </a:p>
        </p:txBody>
      </p:sp>
      <p:sp>
        <p:nvSpPr>
          <p:cNvPr id="309268"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Fallible prophecy is false prophecy </a:t>
            </a:r>
          </a:p>
          <a:p>
            <a:pPr algn="ctr"/>
            <a:r>
              <a:rPr lang="en-US" altLang="zh-CN" sz="2000" b="1">
                <a:solidFill>
                  <a:schemeClr val="bg1"/>
                </a:solidFill>
                <a:latin typeface="Arial Narrow" charset="0"/>
                <a:ea typeface="SimSun" charset="0"/>
                <a:cs typeface="SimSun" charset="0"/>
              </a:rPr>
              <a:t>(Deut. 13:1-5; 18:14-20)</a:t>
            </a:r>
          </a:p>
        </p:txBody>
      </p:sp>
      <p:grpSp>
        <p:nvGrpSpPr>
          <p:cNvPr id="309269" name="Group 37"/>
          <p:cNvGrpSpPr>
            <a:grpSpLocks/>
          </p:cNvGrpSpPr>
          <p:nvPr/>
        </p:nvGrpSpPr>
        <p:grpSpPr bwMode="auto">
          <a:xfrm>
            <a:off x="236538" y="6127750"/>
            <a:ext cx="4495800" cy="573088"/>
            <a:chOff x="0" y="4774"/>
            <a:chExt cx="2109" cy="489"/>
          </a:xfrm>
        </p:grpSpPr>
        <p:sp>
          <p:nvSpPr>
            <p:cNvPr id="309276" name="Rectangle 38"/>
            <p:cNvSpPr>
              <a:spLocks noChangeArrowheads="1"/>
            </p:cNvSpPr>
            <p:nvPr/>
          </p:nvSpPr>
          <p:spPr bwMode="auto">
            <a:xfrm>
              <a:off x="43" y="4774"/>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God sometimes lies</a:t>
              </a:r>
            </a:p>
          </p:txBody>
        </p:sp>
        <p:sp>
          <p:nvSpPr>
            <p:cNvPr id="309277" name="Rectangle 39"/>
            <p:cNvSpPr>
              <a:spLocks noChangeArrowheads="1"/>
            </p:cNvSpPr>
            <p:nvPr/>
          </p:nvSpPr>
          <p:spPr bwMode="auto">
            <a:xfrm>
              <a:off x="0" y="4774"/>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grpSp>
        <p:nvGrpSpPr>
          <p:cNvPr id="309270" name="Group 40"/>
          <p:cNvGrpSpPr>
            <a:grpSpLocks/>
          </p:cNvGrpSpPr>
          <p:nvPr/>
        </p:nvGrpSpPr>
        <p:grpSpPr bwMode="auto">
          <a:xfrm>
            <a:off x="4732338" y="6127750"/>
            <a:ext cx="4175125" cy="573088"/>
            <a:chOff x="2109" y="4774"/>
            <a:chExt cx="1958" cy="489"/>
          </a:xfrm>
        </p:grpSpPr>
        <p:sp>
          <p:nvSpPr>
            <p:cNvPr id="309274" name="Rectangle 41"/>
            <p:cNvSpPr>
              <a:spLocks noChangeArrowheads="1"/>
            </p:cNvSpPr>
            <p:nvPr/>
          </p:nvSpPr>
          <p:spPr bwMode="auto">
            <a:xfrm>
              <a:off x="2152" y="4774"/>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God always tells the truth since He cannot lie (Heb. 6:18)</a:t>
              </a:r>
            </a:p>
          </p:txBody>
        </p:sp>
        <p:sp>
          <p:nvSpPr>
            <p:cNvPr id="309275" name="Rectangle 42"/>
            <p:cNvSpPr>
              <a:spLocks noChangeArrowheads="1"/>
            </p:cNvSpPr>
            <p:nvPr/>
          </p:nvSpPr>
          <p:spPr bwMode="auto">
            <a:xfrm>
              <a:off x="2109" y="4774"/>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endParaRPr lang="en-US" b="1"/>
            </a:p>
          </p:txBody>
        </p:sp>
      </p:grpSp>
      <p:sp>
        <p:nvSpPr>
          <p:cNvPr id="309271"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a:solidFill>
                  <a:srgbClr val="000000"/>
                </a:solidFill>
                <a:miter lim="800000"/>
                <a:headEnd/>
                <a:tailEnd/>
              </a14:hiddenLine>
            </a:ext>
          </a:extLst>
        </p:spPr>
        <p:txBody>
          <a:bodyPr lIns="0" tIns="0" rIns="0" bIns="0" anchor="ctr" anchorCtr="1"/>
          <a:lstStyle/>
          <a:p>
            <a:endParaRPr lang="en-US" b="1"/>
          </a:p>
        </p:txBody>
      </p:sp>
      <p:sp>
        <p:nvSpPr>
          <p:cNvPr id="309272" name="Text Box 44"/>
          <p:cNvSpPr txBox="1">
            <a:spLocks noChangeArrowheads="1"/>
          </p:cNvSpPr>
          <p:nvPr/>
        </p:nvSpPr>
        <p:spPr bwMode="auto">
          <a:xfrm>
            <a:off x="8193088" y="76200"/>
            <a:ext cx="862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289c</a:t>
            </a:r>
          </a:p>
        </p:txBody>
      </p:sp>
      <p:sp>
        <p:nvSpPr>
          <p:cNvPr id="309273" name="Rectangle 45"/>
          <p:cNvSpPr>
            <a:spLocks noGrp="1" noChangeArrowheads="1"/>
          </p:cNvSpPr>
          <p:nvPr>
            <p:ph type="title" idx="4294967295"/>
          </p:nvPr>
        </p:nvSpPr>
        <p:spPr>
          <a:xfrm>
            <a:off x="2262188" y="14288"/>
            <a:ext cx="5132387" cy="523875"/>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Summary of Prophetic Views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7" name="Text Box 3"/>
          <p:cNvSpPr txBox="1">
            <a:spLocks noChangeArrowheads="1"/>
          </p:cNvSpPr>
          <p:nvPr/>
        </p:nvSpPr>
        <p:spPr bwMode="auto">
          <a:xfrm>
            <a:off x="990600" y="1600200"/>
            <a:ext cx="7974013" cy="40941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mn-ea"/>
                <a:cs typeface="Arial"/>
              </a:rPr>
              <a:t>What should a church do with a so-called prophet who:</a:t>
            </a:r>
          </a:p>
          <a:p>
            <a:pPr marL="357188" indent="-357188">
              <a:spcBef>
                <a:spcPct val="50000"/>
              </a:spcBef>
              <a:buFontTx/>
              <a:buChar char="•"/>
              <a:defRPr/>
            </a:pPr>
            <a:r>
              <a:rPr lang="en-US" sz="4000" b="1" dirty="0">
                <a:solidFill>
                  <a:schemeClr val="bg1"/>
                </a:solidFill>
                <a:latin typeface="Arial"/>
                <a:ea typeface="+mn-ea"/>
                <a:cs typeface="Arial"/>
              </a:rPr>
              <a:t>predicts false events</a:t>
            </a:r>
          </a:p>
          <a:p>
            <a:pPr marL="357188" indent="-357188">
              <a:spcBef>
                <a:spcPct val="50000"/>
              </a:spcBef>
              <a:buFontTx/>
              <a:buChar char="•"/>
              <a:defRPr/>
            </a:pPr>
            <a:r>
              <a:rPr lang="en-US" sz="4000" b="1" dirty="0">
                <a:solidFill>
                  <a:schemeClr val="bg1"/>
                </a:solidFill>
                <a:latin typeface="Arial"/>
                <a:ea typeface="+mn-ea"/>
                <a:cs typeface="Arial"/>
              </a:rPr>
              <a:t>falls into moral sin, or</a:t>
            </a:r>
          </a:p>
          <a:p>
            <a:pPr marL="357188" indent="-357188">
              <a:spcBef>
                <a:spcPct val="50000"/>
              </a:spcBef>
              <a:buFontTx/>
              <a:buChar char="•"/>
              <a:defRPr/>
            </a:pPr>
            <a:r>
              <a:rPr lang="en-US" sz="4000" b="1" dirty="0">
                <a:solidFill>
                  <a:schemeClr val="bg1"/>
                </a:solidFill>
                <a:latin typeface="Arial"/>
                <a:ea typeface="+mn-ea"/>
                <a:cs typeface="Arial"/>
              </a:rPr>
              <a:t>leads people to false gods?</a:t>
            </a:r>
          </a:p>
        </p:txBody>
      </p:sp>
      <p:sp>
        <p:nvSpPr>
          <p:cNvPr id="311299"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289c</a:t>
            </a:r>
          </a:p>
        </p:txBody>
      </p:sp>
      <p:sp>
        <p:nvSpPr>
          <p:cNvPr id="205829" name="Rectangle 5"/>
          <p:cNvSpPr>
            <a:spLocks noGrp="1" noChangeArrowheads="1"/>
          </p:cNvSpPr>
          <p:nvPr>
            <p:ph type="title" idx="4294967295"/>
          </p:nvPr>
        </p:nvSpPr>
        <p:spPr>
          <a:xfrm>
            <a:off x="381000" y="533400"/>
            <a:ext cx="6096000" cy="701675"/>
          </a:xfrm>
          <a:solidFill>
            <a:srgbClr val="BBE0E3"/>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a:solidFill>
                  <a:srgbClr val="FF3300"/>
                </a:solidFill>
                <a:latin typeface="Arial"/>
                <a:ea typeface="+mj-ea"/>
                <a:cs typeface="Arial"/>
              </a:rPr>
              <a:t>DISCUSSION GROUP A</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323850" y="1600200"/>
            <a:ext cx="8820150" cy="4400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mn-ea"/>
                <a:cs typeface="Arial"/>
              </a:rPr>
              <a:t>Is prophecy "telling something that God has spontaneously brought to mind" (Wayne Grudem)?</a:t>
            </a:r>
          </a:p>
          <a:p>
            <a:pPr marL="357188" indent="-357188">
              <a:spcBef>
                <a:spcPct val="50000"/>
              </a:spcBef>
              <a:buFontTx/>
              <a:buChar char="•"/>
              <a:defRPr/>
            </a:pPr>
            <a:r>
              <a:rPr lang="en-US" sz="4000" b="1" dirty="0">
                <a:solidFill>
                  <a:schemeClr val="bg1"/>
                </a:solidFill>
                <a:latin typeface="Arial"/>
                <a:ea typeface="+mn-ea"/>
                <a:cs typeface="Arial"/>
              </a:rPr>
              <a:t>Can true prophecy contain errors?</a:t>
            </a:r>
          </a:p>
          <a:p>
            <a:pPr marL="357188" indent="-357188">
              <a:spcBef>
                <a:spcPct val="50000"/>
              </a:spcBef>
              <a:buFontTx/>
              <a:buChar char="•"/>
              <a:defRPr/>
            </a:pPr>
            <a:r>
              <a:rPr lang="en-US" sz="4000" b="1" dirty="0">
                <a:solidFill>
                  <a:schemeClr val="bg1"/>
                </a:solidFill>
                <a:latin typeface="Arial"/>
                <a:ea typeface="+mn-ea"/>
                <a:cs typeface="Arial"/>
              </a:rPr>
              <a:t>Why or why not?</a:t>
            </a:r>
          </a:p>
        </p:txBody>
      </p:sp>
      <p:sp>
        <p:nvSpPr>
          <p:cNvPr id="313347" name="Text Box 3"/>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289c</a:t>
            </a:r>
          </a:p>
        </p:txBody>
      </p:sp>
      <p:sp>
        <p:nvSpPr>
          <p:cNvPr id="207876" name="Rectangle 4"/>
          <p:cNvSpPr>
            <a:spLocks noGrp="1" noChangeArrowheads="1"/>
          </p:cNvSpPr>
          <p:nvPr>
            <p:ph type="title" idx="4294967295"/>
          </p:nvPr>
        </p:nvSpPr>
        <p:spPr>
          <a:xfrm>
            <a:off x="304800" y="517525"/>
            <a:ext cx="6491288" cy="701675"/>
          </a:xfrm>
          <a:solidFill>
            <a:srgbClr val="BBE0E3"/>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a:solidFill>
                  <a:srgbClr val="FF3300"/>
                </a:solidFill>
                <a:latin typeface="Arial"/>
                <a:ea typeface="+mj-ea"/>
                <a:cs typeface="Arial"/>
              </a:rPr>
              <a:t>DISCUSSION GROUP B</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a:latin typeface="Arial" charset="0"/>
              <a:cs typeface="Arial" charset="0"/>
            </a:endParaRPr>
          </a:p>
        </p:txBody>
      </p:sp>
      <p:sp>
        <p:nvSpPr>
          <p:cNvPr id="209923" name="Text Box 3"/>
          <p:cNvSpPr txBox="1">
            <a:spLocks noChangeArrowheads="1"/>
          </p:cNvSpPr>
          <p:nvPr/>
        </p:nvSpPr>
        <p:spPr bwMode="auto">
          <a:xfrm>
            <a:off x="990600" y="1600200"/>
            <a:ext cx="69342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chemeClr val="bg1"/>
                </a:solidFill>
                <a:latin typeface="Arial"/>
                <a:cs typeface="Arial"/>
              </a:rPr>
              <a:t>Do you think Grudem</a:t>
            </a:r>
            <a:r>
              <a:rPr lang="fr-FR" sz="4000" b="1" dirty="0">
                <a:solidFill>
                  <a:schemeClr val="bg1"/>
                </a:solidFill>
                <a:latin typeface="Arial"/>
                <a:cs typeface="Arial"/>
              </a:rPr>
              <a:t>'</a:t>
            </a:r>
            <a:r>
              <a:rPr lang="en-US" sz="4000" b="1" dirty="0">
                <a:solidFill>
                  <a:schemeClr val="bg1"/>
                </a:solidFill>
                <a:latin typeface="Arial"/>
                <a:cs typeface="Arial"/>
              </a:rPr>
              <a:t>s teaching that all believers can prophesy has biblical support (cf. 1 Cor. 12:29 vs. 14:1)?</a:t>
            </a:r>
          </a:p>
          <a:p>
            <a:pPr eaLnBrk="1" hangingPunct="1">
              <a:spcBef>
                <a:spcPct val="50000"/>
              </a:spcBef>
              <a:defRPr/>
            </a:pPr>
            <a:endParaRPr lang="en-US" sz="4000" b="1" dirty="0">
              <a:solidFill>
                <a:schemeClr val="bg1"/>
              </a:solidFill>
              <a:latin typeface="Arial"/>
              <a:cs typeface="Arial"/>
            </a:endParaRPr>
          </a:p>
          <a:p>
            <a:pPr eaLnBrk="1" hangingPunct="1">
              <a:spcBef>
                <a:spcPct val="50000"/>
              </a:spcBef>
              <a:defRPr/>
            </a:pPr>
            <a:r>
              <a:rPr lang="en-US" sz="4000" b="1" dirty="0">
                <a:solidFill>
                  <a:schemeClr val="bg1"/>
                </a:solidFill>
                <a:latin typeface="Arial"/>
                <a:cs typeface="Arial"/>
              </a:rPr>
              <a:t>Support your answer.</a:t>
            </a:r>
          </a:p>
        </p:txBody>
      </p:sp>
      <p:sp>
        <p:nvSpPr>
          <p:cNvPr id="315395"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289c</a:t>
            </a:r>
          </a:p>
        </p:txBody>
      </p:sp>
      <p:sp>
        <p:nvSpPr>
          <p:cNvPr id="209925" name="Rectangle 5"/>
          <p:cNvSpPr>
            <a:spLocks noGrp="1" noChangeArrowheads="1"/>
          </p:cNvSpPr>
          <p:nvPr>
            <p:ph type="title" idx="4294967295"/>
          </p:nvPr>
        </p:nvSpPr>
        <p:spPr>
          <a:xfrm>
            <a:off x="304800" y="593725"/>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a:solidFill>
                  <a:srgbClr val="FF3300"/>
                </a:solidFill>
                <a:latin typeface="Arial"/>
                <a:ea typeface="+mj-ea"/>
                <a:cs typeface="Arial"/>
              </a:rPr>
              <a:t>DISCUSSION GROUP C</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Text Box 3"/>
          <p:cNvSpPr txBox="1">
            <a:spLocks noChangeArrowheads="1"/>
          </p:cNvSpPr>
          <p:nvPr/>
        </p:nvSpPr>
        <p:spPr bwMode="auto">
          <a:xfrm>
            <a:off x="755650" y="1639888"/>
            <a:ext cx="7758113" cy="4092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mn-ea"/>
                <a:cs typeface="Arial"/>
              </a:rPr>
              <a:t>What would you say to someone who claimed that his prophecy is inspired but not equal in authority to Scripture?</a:t>
            </a:r>
          </a:p>
          <a:p>
            <a:pPr>
              <a:spcBef>
                <a:spcPct val="50000"/>
              </a:spcBef>
              <a:defRPr/>
            </a:pPr>
            <a:r>
              <a:rPr lang="en-US" sz="4000" b="1" dirty="0">
                <a:solidFill>
                  <a:schemeClr val="bg1"/>
                </a:solidFill>
                <a:latin typeface="Arial"/>
                <a:ea typeface="+mn-ea"/>
                <a:cs typeface="Arial"/>
              </a:rPr>
              <a:t>Are there different levels of inspiration or inerrancy?</a:t>
            </a:r>
          </a:p>
        </p:txBody>
      </p:sp>
      <p:sp>
        <p:nvSpPr>
          <p:cNvPr id="317443"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289c</a:t>
            </a:r>
          </a:p>
        </p:txBody>
      </p:sp>
      <p:sp>
        <p:nvSpPr>
          <p:cNvPr id="211973" name="Rectangle 5"/>
          <p:cNvSpPr>
            <a:spLocks noGrp="1" noChangeArrowheads="1"/>
          </p:cNvSpPr>
          <p:nvPr>
            <p:ph type="title" idx="4294967295"/>
          </p:nvPr>
        </p:nvSpPr>
        <p:spPr>
          <a:xfrm>
            <a:off x="304800" y="746125"/>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a:solidFill>
                  <a:srgbClr val="FF3300"/>
                </a:solidFill>
                <a:latin typeface="Arial"/>
                <a:ea typeface="+mj-ea"/>
                <a:cs typeface="Arial"/>
              </a:rPr>
              <a:t>DISCUSSION GROUP D</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274638"/>
            <a:ext cx="8229600" cy="1401762"/>
          </a:xfrm>
          <a:noFill/>
        </p:spPr>
        <p:txBody>
          <a:bodyPr/>
          <a:lstStyle/>
          <a:p>
            <a:pPr eaLnBrk="1" hangingPunct="1"/>
            <a:r>
              <a:rPr lang="en-US" b="1">
                <a:solidFill>
                  <a:schemeClr val="bg1"/>
                </a:solidFill>
                <a:latin typeface="Arial" charset="0"/>
                <a:ea typeface="Osaka" charset="0"/>
                <a:cs typeface="Osaka" charset="0"/>
              </a:rPr>
              <a:t>Let</a:t>
            </a:r>
            <a:r>
              <a:rPr lang="fr-FR" altLang="ja-JP" b="1">
                <a:solidFill>
                  <a:schemeClr val="bg1"/>
                </a:solidFill>
                <a:latin typeface="Arial" charset="0"/>
                <a:ea typeface="Osaka" charset="0"/>
                <a:cs typeface="Osaka" charset="0"/>
              </a:rPr>
              <a:t>'</a:t>
            </a:r>
            <a:r>
              <a:rPr lang="en-US" altLang="ja-JP" b="1">
                <a:solidFill>
                  <a:schemeClr val="bg1"/>
                </a:solidFill>
                <a:latin typeface="Arial" charset="0"/>
                <a:ea typeface="Osaka" charset="0"/>
                <a:cs typeface="Osaka" charset="0"/>
              </a:rPr>
              <a:t>s hold God</a:t>
            </a:r>
            <a:r>
              <a:rPr lang="fr-FR" altLang="ja-JP" b="1">
                <a:solidFill>
                  <a:schemeClr val="bg1"/>
                </a:solidFill>
                <a:latin typeface="Arial" charset="0"/>
                <a:ea typeface="Osaka" charset="0"/>
                <a:cs typeface="Osaka" charset="0"/>
              </a:rPr>
              <a:t>'</a:t>
            </a:r>
            <a:r>
              <a:rPr lang="en-US" altLang="ja-JP" b="1">
                <a:solidFill>
                  <a:schemeClr val="bg1"/>
                </a:solidFill>
                <a:latin typeface="Arial" charset="0"/>
                <a:ea typeface="Osaka" charset="0"/>
                <a:cs typeface="Osaka" charset="0"/>
              </a:rPr>
              <a:t>s Word in the highest regard!</a:t>
            </a:r>
            <a:endParaRPr lang="en-US">
              <a:solidFill>
                <a:schemeClr val="bg1"/>
              </a:solidFill>
              <a:latin typeface="Arial" charset="0"/>
              <a:ea typeface="Osaka" charset="0"/>
              <a:cs typeface="Osaka" charset="0"/>
            </a:endParaRPr>
          </a:p>
        </p:txBody>
      </p:sp>
      <p:sp>
        <p:nvSpPr>
          <p:cNvPr id="218115" name="Rectangle 3"/>
          <p:cNvSpPr>
            <a:spLocks noGrp="1" noChangeArrowheads="1"/>
          </p:cNvSpPr>
          <p:nvPr>
            <p:ph type="body" idx="1"/>
          </p:nvPr>
        </p:nvSpPr>
        <p:spPr>
          <a:xfrm>
            <a:off x="457200" y="2362200"/>
            <a:ext cx="4572000" cy="4267200"/>
          </a:xfrm>
        </p:spPr>
        <p:txBody>
          <a:bodyPr/>
          <a:lstStyle/>
          <a:p>
            <a:pPr eaLnBrk="1" hangingPunct="1"/>
            <a:r>
              <a:rPr lang="en-US" b="1">
                <a:solidFill>
                  <a:schemeClr val="bg1"/>
                </a:solidFill>
                <a:latin typeface="Arial" charset="0"/>
                <a:ea typeface="Osaka" charset="0"/>
                <a:cs typeface="Osaka" charset="0"/>
              </a:rPr>
              <a:t>In our personal devotional lives</a:t>
            </a:r>
          </a:p>
          <a:p>
            <a:pPr eaLnBrk="1" hangingPunct="1"/>
            <a:r>
              <a:rPr lang="en-US" b="1">
                <a:solidFill>
                  <a:schemeClr val="bg1"/>
                </a:solidFill>
                <a:latin typeface="Arial" charset="0"/>
                <a:ea typeface="Osaka" charset="0"/>
                <a:cs typeface="Osaka" charset="0"/>
              </a:rPr>
              <a:t>In our families</a:t>
            </a:r>
          </a:p>
          <a:p>
            <a:pPr eaLnBrk="1" hangingPunct="1"/>
            <a:r>
              <a:rPr lang="en-US" b="1">
                <a:solidFill>
                  <a:schemeClr val="bg1"/>
                </a:solidFill>
                <a:latin typeface="Arial" charset="0"/>
                <a:ea typeface="Osaka" charset="0"/>
                <a:cs typeface="Osaka" charset="0"/>
              </a:rPr>
              <a:t>In our work</a:t>
            </a:r>
          </a:p>
          <a:p>
            <a:pPr eaLnBrk="1" hangingPunct="1"/>
            <a:r>
              <a:rPr lang="en-US" b="1">
                <a:solidFill>
                  <a:schemeClr val="bg1"/>
                </a:solidFill>
                <a:latin typeface="Arial" charset="0"/>
                <a:ea typeface="Osaka" charset="0"/>
                <a:cs typeface="Osaka" charset="0"/>
              </a:rPr>
              <a:t>In our Bible studies (including tonight)</a:t>
            </a:r>
          </a:p>
        </p:txBody>
      </p:sp>
      <p:pic>
        <p:nvPicPr>
          <p:cNvPr id="3194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1905000"/>
            <a:ext cx="3657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fade">
                                      <p:cBhvr>
                                        <p:cTn id="7" dur="800" decel="100000"/>
                                        <p:tgtEl>
                                          <p:spTgt spid="218115">
                                            <p:txEl>
                                              <p:pRg st="0" end="0"/>
                                            </p:txEl>
                                          </p:spTgt>
                                        </p:tgtEl>
                                      </p:cBhvr>
                                    </p:animEffect>
                                    <p:anim calcmode="lin" valueType="num">
                                      <p:cBhvr>
                                        <p:cTn id="8" dur="800" decel="100000" fill="hold"/>
                                        <p:tgtEl>
                                          <p:spTgt spid="21811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1811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1811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811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81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18115">
                                            <p:txEl>
                                              <p:pRg st="1" end="1"/>
                                            </p:txEl>
                                          </p:spTgt>
                                        </p:tgtEl>
                                        <p:attrNameLst>
                                          <p:attrName>style.visibility</p:attrName>
                                        </p:attrNameLst>
                                      </p:cBhvr>
                                      <p:to>
                                        <p:strVal val="visible"/>
                                      </p:to>
                                    </p:set>
                                    <p:animEffect transition="in" filter="fade">
                                      <p:cBhvr>
                                        <p:cTn id="17" dur="800" decel="100000"/>
                                        <p:tgtEl>
                                          <p:spTgt spid="218115">
                                            <p:txEl>
                                              <p:pRg st="1" end="1"/>
                                            </p:txEl>
                                          </p:spTgt>
                                        </p:tgtEl>
                                      </p:cBhvr>
                                    </p:animEffect>
                                    <p:anim calcmode="lin" valueType="num">
                                      <p:cBhvr>
                                        <p:cTn id="18" dur="800" decel="100000" fill="hold"/>
                                        <p:tgtEl>
                                          <p:spTgt spid="21811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1811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1811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811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811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18115">
                                            <p:txEl>
                                              <p:pRg st="2" end="2"/>
                                            </p:txEl>
                                          </p:spTgt>
                                        </p:tgtEl>
                                        <p:attrNameLst>
                                          <p:attrName>style.visibility</p:attrName>
                                        </p:attrNameLst>
                                      </p:cBhvr>
                                      <p:to>
                                        <p:strVal val="visible"/>
                                      </p:to>
                                    </p:set>
                                    <p:animEffect transition="in" filter="fade">
                                      <p:cBhvr>
                                        <p:cTn id="27" dur="800" decel="100000"/>
                                        <p:tgtEl>
                                          <p:spTgt spid="218115">
                                            <p:txEl>
                                              <p:pRg st="2" end="2"/>
                                            </p:txEl>
                                          </p:spTgt>
                                        </p:tgtEl>
                                      </p:cBhvr>
                                    </p:animEffect>
                                    <p:anim calcmode="lin" valueType="num">
                                      <p:cBhvr>
                                        <p:cTn id="28" dur="800" decel="100000" fill="hold"/>
                                        <p:tgtEl>
                                          <p:spTgt spid="21811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1811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1811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1811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1811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18115">
                                            <p:txEl>
                                              <p:pRg st="3" end="3"/>
                                            </p:txEl>
                                          </p:spTgt>
                                        </p:tgtEl>
                                        <p:attrNameLst>
                                          <p:attrName>style.visibility</p:attrName>
                                        </p:attrNameLst>
                                      </p:cBhvr>
                                      <p:to>
                                        <p:strVal val="visible"/>
                                      </p:to>
                                    </p:set>
                                    <p:animEffect transition="in" filter="fade">
                                      <p:cBhvr>
                                        <p:cTn id="37" dur="800" decel="100000"/>
                                        <p:tgtEl>
                                          <p:spTgt spid="218115">
                                            <p:txEl>
                                              <p:pRg st="3" end="3"/>
                                            </p:txEl>
                                          </p:spTgt>
                                        </p:tgtEl>
                                      </p:cBhvr>
                                    </p:animEffect>
                                    <p:anim calcmode="lin" valueType="num">
                                      <p:cBhvr>
                                        <p:cTn id="38" dur="800" decel="100000" fill="hold"/>
                                        <p:tgtEl>
                                          <p:spTgt spid="21811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1811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1811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1811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18115">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86649-DE5F-0945-A513-16D382AC4E0E}"/>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5094"/>
          <a:stretch/>
        </p:blipFill>
        <p:spPr>
          <a:xfrm>
            <a:off x="23146" y="857251"/>
            <a:ext cx="9143985" cy="5143499"/>
          </a:xfrm>
          <a:prstGeom prst="rect">
            <a:avLst/>
          </a:prstGeom>
        </p:spPr>
      </p:pic>
      <p:sp>
        <p:nvSpPr>
          <p:cNvPr id="2" name="Title 1">
            <a:extLst>
              <a:ext uri="{FF2B5EF4-FFF2-40B4-BE49-F238E27FC236}">
                <a16:creationId xmlns:a16="http://schemas.microsoft.com/office/drawing/2014/main" id="{6AA712BC-7EBD-7349-AA3F-A6597CA81469}"/>
              </a:ext>
            </a:extLst>
          </p:cNvPr>
          <p:cNvSpPr>
            <a:spLocks noGrp="1"/>
          </p:cNvSpPr>
          <p:nvPr>
            <p:ph type="ctrTitle"/>
          </p:nvPr>
        </p:nvSpPr>
        <p:spPr>
          <a:xfrm>
            <a:off x="3947976" y="1772816"/>
            <a:ext cx="5172878" cy="2196702"/>
          </a:xfrm>
        </p:spPr>
        <p:txBody>
          <a:bodyPr anchor="ctr">
            <a:normAutofit/>
          </a:bodyPr>
          <a:lstStyle/>
          <a:p>
            <a:pPr algn="l"/>
            <a:r>
              <a:rPr lang="en-US" sz="6000" dirty="0">
                <a:solidFill>
                  <a:srgbClr val="FFFFFF"/>
                </a:solidFill>
              </a:rPr>
              <a:t>2 Peter 1</a:t>
            </a:r>
          </a:p>
        </p:txBody>
      </p:sp>
      <p:sp>
        <p:nvSpPr>
          <p:cNvPr id="3" name="Subtitle 2">
            <a:extLst>
              <a:ext uri="{FF2B5EF4-FFF2-40B4-BE49-F238E27FC236}">
                <a16:creationId xmlns:a16="http://schemas.microsoft.com/office/drawing/2014/main" id="{D000C9A4-D6DC-6940-AE15-241596635E2D}"/>
              </a:ext>
            </a:extLst>
          </p:cNvPr>
          <p:cNvSpPr>
            <a:spLocks noGrp="1"/>
          </p:cNvSpPr>
          <p:nvPr>
            <p:ph type="subTitle" idx="1"/>
          </p:nvPr>
        </p:nvSpPr>
        <p:spPr>
          <a:xfrm>
            <a:off x="323528" y="834168"/>
            <a:ext cx="2808312" cy="5016541"/>
          </a:xfrm>
        </p:spPr>
        <p:txBody>
          <a:bodyPr anchor="ctr">
            <a:normAutofit/>
          </a:bodyPr>
          <a:lstStyle/>
          <a:p>
            <a:pPr algn="r"/>
            <a:r>
              <a:rPr lang="en-US" sz="2800" dirty="0">
                <a:solidFill>
                  <a:srgbClr val="FFFFFF"/>
                </a:solidFill>
              </a:rPr>
              <a:t>Know God and His Works</a:t>
            </a:r>
          </a:p>
          <a:p>
            <a:pPr algn="r"/>
            <a:r>
              <a:rPr lang="en-US" sz="2800" dirty="0">
                <a:solidFill>
                  <a:srgbClr val="FFFFFF"/>
                </a:solidFill>
              </a:rPr>
              <a:t>Verses 1-11</a:t>
            </a:r>
          </a:p>
          <a:p>
            <a:pPr algn="r"/>
            <a:endParaRPr lang="en-US" sz="2800" dirty="0">
              <a:solidFill>
                <a:srgbClr val="FFFFFF"/>
              </a:solidFill>
            </a:endParaRPr>
          </a:p>
          <a:p>
            <a:pPr algn="r"/>
            <a:r>
              <a:rPr lang="en-US" sz="2800" i="1" dirty="0">
                <a:solidFill>
                  <a:srgbClr val="FFFFFF"/>
                </a:solidFill>
              </a:rPr>
              <a:t>DON’T FORGET!</a:t>
            </a:r>
          </a:p>
          <a:p>
            <a:pPr algn="r"/>
            <a:r>
              <a:rPr lang="en-US" sz="2800" dirty="0">
                <a:solidFill>
                  <a:srgbClr val="FFFFFF"/>
                </a:solidFill>
              </a:rPr>
              <a:t>Verses 12-15</a:t>
            </a:r>
          </a:p>
          <a:p>
            <a:pPr algn="r"/>
            <a:endParaRPr lang="en-US" sz="2800" dirty="0">
              <a:solidFill>
                <a:srgbClr val="FFFFFF"/>
              </a:solidFill>
            </a:endParaRPr>
          </a:p>
          <a:p>
            <a:pPr algn="r"/>
            <a:r>
              <a:rPr lang="en-US" sz="2800" dirty="0">
                <a:solidFill>
                  <a:srgbClr val="FFFFFF"/>
                </a:solidFill>
              </a:rPr>
              <a:t>Know His Word</a:t>
            </a:r>
          </a:p>
          <a:p>
            <a:pPr algn="r"/>
            <a:r>
              <a:rPr lang="en-US" sz="2800" dirty="0">
                <a:solidFill>
                  <a:srgbClr val="FFFFFF"/>
                </a:solidFill>
              </a:rPr>
              <a:t>Verses 16-21</a:t>
            </a:r>
          </a:p>
        </p:txBody>
      </p:sp>
      <p:sp>
        <p:nvSpPr>
          <p:cNvPr id="6" name="TextBox 5">
            <a:extLst>
              <a:ext uri="{FF2B5EF4-FFF2-40B4-BE49-F238E27FC236}">
                <a16:creationId xmlns:a16="http://schemas.microsoft.com/office/drawing/2014/main" id="{43A5BD9D-94E0-2343-AC2A-37B44450D9A3}"/>
              </a:ext>
            </a:extLst>
          </p:cNvPr>
          <p:cNvSpPr txBox="1"/>
          <p:nvPr/>
        </p:nvSpPr>
        <p:spPr>
          <a:xfrm>
            <a:off x="7362744" y="5850709"/>
            <a:ext cx="1781257" cy="173124"/>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r>
              <a:rPr kumimoji="0" lang="en-US" sz="525"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atisfyingretirement.blogspot.com/2012/08/religion-spirituality.html">
                  <a:extLst>
                    <a:ext uri="{A12FA001-AC4F-418D-AE19-62706E023703}">
                      <ahyp:hlinkClr xmlns:ahyp="http://schemas.microsoft.com/office/drawing/2018/hyperlinkcolor" val="tx"/>
                    </a:ext>
                  </a:extLst>
                </a:hlinkClick>
              </a:rPr>
              <a:t>This Photo</a:t>
            </a:r>
            <a:r>
              <a:rPr kumimoji="0" lang="en-US" sz="525"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525"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d/3.0/">
                  <a:extLst>
                    <a:ext uri="{A12FA001-AC4F-418D-AE19-62706E023703}">
                      <ahyp:hlinkClr xmlns:ahyp="http://schemas.microsoft.com/office/drawing/2018/hyperlinkcolor" val="tx"/>
                    </a:ext>
                  </a:extLst>
                </a:hlinkClick>
              </a:rPr>
              <a:t>CC BY-ND</a:t>
            </a:r>
            <a:endParaRPr kumimoji="0" lang="en-US" sz="52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831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 God’s Word shaping you to grow in the grace and the knowledge of Christ?</a:t>
            </a: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115580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294156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BA6CA99C-5BB4-4E46-9411-C2EEA63F11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982F116D-2E5E-534E-99E3-7F0C594029F8}"/>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 Peter 2).</a:t>
            </a:r>
          </a:p>
        </p:txBody>
      </p:sp>
    </p:spTree>
    <p:extLst>
      <p:ext uri="{BB962C8B-B14F-4D97-AF65-F5344CB8AC3E}">
        <p14:creationId xmlns:p14="http://schemas.microsoft.com/office/powerpoint/2010/main" val="2789776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0"/>
            <a:ext cx="9372599" cy="6858000"/>
            <a:chOff x="864" y="667"/>
            <a:chExt cx="2979" cy="3216"/>
          </a:xfrm>
        </p:grpSpPr>
        <p:grpSp>
          <p:nvGrpSpPr>
            <p:cNvPr id="273416" name="Group 5"/>
            <p:cNvGrpSpPr>
              <a:grpSpLocks/>
            </p:cNvGrpSpPr>
            <p:nvPr/>
          </p:nvGrpSpPr>
          <p:grpSpPr bwMode="auto">
            <a:xfrm>
              <a:off x="864" y="667"/>
              <a:ext cx="2979" cy="351"/>
              <a:chOff x="0" y="0"/>
              <a:chExt cx="4477" cy="65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God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Lord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Saluta-tion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Provides Every Need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Foundation of Knowledge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False Teachers Coming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End in Hell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Character Described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Scoffers Before 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Temporary World Motivates Holiness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Protection &amp; Growth Encouraged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Inadequacy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Expectancy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Disciples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Day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31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Peter 2</a:t>
            </a:r>
          </a:p>
        </p:txBody>
      </p:sp>
    </p:spTree>
    <p:extLst>
      <p:ext uri="{BB962C8B-B14F-4D97-AF65-F5344CB8AC3E}">
        <p14:creationId xmlns:p14="http://schemas.microsoft.com/office/powerpoint/2010/main" val="1120977223"/>
      </p:ext>
    </p:extLst>
  </p:cSld>
  <p:clrMapOvr>
    <a:overrideClrMapping bg1="lt1" tx1="dk1" bg2="lt2" tx2="dk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153267"/>
            <a:ext cx="3530753" cy="919238"/>
          </a:xfrm>
        </p:spPr>
        <p:txBody>
          <a:bodyPr anchor="b">
            <a:normAutofit/>
          </a:bodyPr>
          <a:lstStyle/>
          <a:p>
            <a:r>
              <a:rPr lang="en-US" sz="2850" b="1" dirty="0">
                <a:solidFill>
                  <a:schemeClr val="bg1"/>
                </a:solidFill>
                <a:latin typeface="Arial" panose="020B0604020202020204" pitchFamily="34" charset="0"/>
                <a:cs typeface="Arial" panose="020B0604020202020204" pitchFamily="34" charset="0"/>
              </a:rPr>
              <a:t>2 Peter 2:1-11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627892" y="1340070"/>
            <a:ext cx="3944107" cy="5517930"/>
          </a:xfrm>
        </p:spPr>
        <p:txBody>
          <a:bodyPr>
            <a:normAutofit lnSpcReduction="10000"/>
          </a:bodyPr>
          <a:lstStyle/>
          <a:p>
            <a:pPr marL="0" indent="0">
              <a:buNone/>
            </a:pPr>
            <a:r>
              <a:rPr lang="en-SG" sz="2000" b="1" dirty="0">
                <a:solidFill>
                  <a:schemeClr val="bg1"/>
                </a:solidFill>
                <a:latin typeface="Arial" panose="020B0604020202020204" pitchFamily="34" charset="0"/>
                <a:cs typeface="Arial" panose="020B0604020202020204" pitchFamily="34" charset="0"/>
              </a:rPr>
              <a:t>1 But false prophets also arose among the people, just as there will also be false teachers among you, who will secretly introduce destructive heresies, even denying the Master who bought them, bringing swift destruction upon themselves.</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2 Many will follow their sensuality, and because of them the way of the truth will be maligned;</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3 and in </a:t>
            </a:r>
            <a:r>
              <a:rPr lang="en-SG" sz="2000" b="1" i="1" dirty="0">
                <a:solidFill>
                  <a:schemeClr val="bg1"/>
                </a:solidFill>
                <a:latin typeface="Arial" panose="020B0604020202020204" pitchFamily="34" charset="0"/>
                <a:cs typeface="Arial" panose="020B0604020202020204" pitchFamily="34" charset="0"/>
              </a:rPr>
              <a:t>their </a:t>
            </a:r>
            <a:r>
              <a:rPr lang="en-SG" sz="2000" b="1" dirty="0">
                <a:solidFill>
                  <a:schemeClr val="bg1"/>
                </a:solidFill>
                <a:latin typeface="Arial" panose="020B0604020202020204" pitchFamily="34" charset="0"/>
                <a:cs typeface="Arial" panose="020B0604020202020204" pitchFamily="34" charset="0"/>
              </a:rPr>
              <a:t>greed they will exploit you with false words; their judgment from long ago is not idle, and their destruction is not asleep.</a:t>
            </a:r>
          </a:p>
          <a:p>
            <a:endParaRPr lang="en-US" sz="20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14790107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224212"/>
            <a:ext cx="3530753" cy="919238"/>
          </a:xfrm>
        </p:spPr>
        <p:txBody>
          <a:bodyPr vert="horz" lIns="91440" tIns="45720" rIns="91440" bIns="45720" rtlCol="0" anchor="b">
            <a:normAutofit/>
          </a:bodyPr>
          <a:lstStyle/>
          <a:p>
            <a:r>
              <a:rPr lang="en-US" sz="2850" b="1" dirty="0">
                <a:solidFill>
                  <a:schemeClr val="bg1"/>
                </a:solidFill>
                <a:latin typeface="Arial" panose="020B0604020202020204" pitchFamily="34" charset="0"/>
                <a:cs typeface="Arial" panose="020B0604020202020204" pitchFamily="34" charset="0"/>
              </a:rPr>
              <a:t>2 Peter 2:1-11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673326" y="1418897"/>
            <a:ext cx="4220764" cy="5439103"/>
          </a:xfrm>
        </p:spPr>
        <p:txBody>
          <a:bodyPr vert="horz" lIns="91440" tIns="45720" rIns="91440" bIns="45720" rtlCol="0">
            <a:normAutofit lnSpcReduction="10000"/>
          </a:bodyPr>
          <a:lstStyle/>
          <a:p>
            <a:pPr marL="0" indent="0">
              <a:buNone/>
            </a:pPr>
            <a:r>
              <a:rPr lang="en-SG" sz="2000" b="1" dirty="0">
                <a:solidFill>
                  <a:schemeClr val="bg1"/>
                </a:solidFill>
                <a:latin typeface="Arial" panose="020B0604020202020204" pitchFamily="34" charset="0"/>
                <a:cs typeface="Arial" panose="020B0604020202020204" pitchFamily="34" charset="0"/>
              </a:rPr>
              <a:t>4 For if God did not spare angels when they sinned, but cast them into hell and committed them to pits of darkness, reserved for judgment;</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5 and did not spare the ancient world, but preserved Noah, a preacher of righteousness, with seven others, when He brought a flood upon the world of the ungodly;</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6 and if He condemned the cities of Sodom and Gomorrah to destruction by reducing them to ashes, having made them an example to those who would live ungodly lives thereafter;</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38033682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397638"/>
            <a:ext cx="3530753" cy="919238"/>
          </a:xfrm>
        </p:spPr>
        <p:txBody>
          <a:bodyPr vert="horz" lIns="91440" tIns="45720" rIns="91440" bIns="45720" rtlCol="0" anchor="b">
            <a:normAutofit/>
          </a:bodyPr>
          <a:lstStyle/>
          <a:p>
            <a:r>
              <a:rPr lang="en-US" sz="2850" b="1" dirty="0">
                <a:solidFill>
                  <a:schemeClr val="bg1"/>
                </a:solidFill>
                <a:latin typeface="Arial" panose="020B0604020202020204" pitchFamily="34" charset="0"/>
                <a:cs typeface="Arial" panose="020B0604020202020204" pitchFamily="34" charset="0"/>
              </a:rPr>
              <a:t>2 Peter 2:1-11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673327" y="1545022"/>
            <a:ext cx="4087859" cy="5312978"/>
          </a:xfrm>
        </p:spPr>
        <p:txBody>
          <a:bodyPr vert="horz" lIns="91440" tIns="45720" rIns="91440" bIns="45720" rtlCol="0">
            <a:normAutofit/>
          </a:bodyPr>
          <a:lstStyle/>
          <a:p>
            <a:pPr marL="0" indent="0">
              <a:buNone/>
            </a:pPr>
            <a:r>
              <a:rPr lang="en-SG" sz="2000" b="1" dirty="0">
                <a:solidFill>
                  <a:schemeClr val="bg1"/>
                </a:solidFill>
                <a:latin typeface="Arial" panose="020B0604020202020204" pitchFamily="34" charset="0"/>
                <a:cs typeface="Arial" panose="020B0604020202020204" pitchFamily="34" charset="0"/>
              </a:rPr>
              <a:t>7 and if He rescued righteous Lot, oppressed by the sensual conduct of unprincipled men</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8 (for by what he saw and heard that righteous man, while living among them, felt his righteous soul tormented day after day by their lawless deeds),</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9 then the Lord knows how to rescue the godly from temptation, and to keep the unrighteous under punishment for the day of judgment,</a:t>
            </a:r>
          </a:p>
          <a:p>
            <a:pPr marL="0" indent="0">
              <a:buNone/>
            </a:pPr>
            <a:endParaRPr lang="en-US" sz="20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35820041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582459" y="232094"/>
            <a:ext cx="3530753" cy="919238"/>
          </a:xfrm>
        </p:spPr>
        <p:txBody>
          <a:bodyPr vert="horz" lIns="91440" tIns="45720" rIns="91440" bIns="45720" rtlCol="0" anchor="b">
            <a:normAutofit/>
          </a:bodyPr>
          <a:lstStyle/>
          <a:p>
            <a:r>
              <a:rPr lang="en-US" sz="2850" b="1">
                <a:solidFill>
                  <a:schemeClr val="bg1"/>
                </a:solidFill>
                <a:latin typeface="Arial" panose="020B0604020202020204" pitchFamily="34" charset="0"/>
                <a:cs typeface="Arial" panose="020B0604020202020204" pitchFamily="34" charset="0"/>
              </a:rPr>
              <a:t>2 Peter 2:1-11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673327" y="1403132"/>
            <a:ext cx="3898673" cy="4855778"/>
          </a:xfrm>
        </p:spPr>
        <p:txBody>
          <a:bodyPr vert="horz" lIns="91440" tIns="45720" rIns="91440" bIns="45720" rtlCol="0">
            <a:normAutofit/>
          </a:bodyPr>
          <a:lstStyle/>
          <a:p>
            <a:pPr marL="0" indent="0">
              <a:buNone/>
            </a:pPr>
            <a:r>
              <a:rPr lang="en-SG" sz="2000" b="1" dirty="0">
                <a:solidFill>
                  <a:schemeClr val="bg1"/>
                </a:solidFill>
                <a:latin typeface="Arial" panose="020B0604020202020204" pitchFamily="34" charset="0"/>
                <a:cs typeface="Arial" panose="020B0604020202020204" pitchFamily="34" charset="0"/>
              </a:rPr>
              <a:t>10 and especially those who indulge the flesh in its corrupt desires and despise authority. Daring, self-willed, they do not tremble when they revile angelic majesties,</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11 whereas angels who are greater in might and power do not bring a reviling judgment against them before the Lord.</a:t>
            </a:r>
          </a:p>
          <a:p>
            <a:pPr marL="0" indent="0">
              <a:buNone/>
            </a:pPr>
            <a:endParaRPr lang="en-US" sz="20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22639192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solidFill>
                <a:srgbClr val="FFFFFF"/>
              </a:solidFill>
              <a:effectLst>
                <a:outerShdw blurRad="38100" dist="101600" dir="2700000" algn="tl" rotWithShape="0">
                  <a:srgbClr val="000000"/>
                </a:outerShdw>
              </a:effectLst>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solidFill>
                <a:srgbClr val="000000"/>
              </a:solidFill>
              <a:effectLst>
                <a:outerShdw blurRad="38100" dist="101600" dir="2700000" algn="tl" rotWithShape="0">
                  <a:srgbClr val="000000"/>
                </a:outerShdw>
              </a:effectLst>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ffectLst>
                  <a:outerShdw blurRad="38100" dist="101600" dir="2700000" algn="tl" rotWithShape="0">
                    <a:srgbClr val="000000"/>
                  </a:outerShdw>
                </a:effectLst>
                <a:ea typeface="+mj-ea"/>
                <a:cs typeface="+mj-cs"/>
              </a:rPr>
              <a:t>Major Theme</a:t>
            </a:r>
          </a:p>
        </p:txBody>
      </p:sp>
      <p:sp>
        <p:nvSpPr>
          <p:cNvPr id="55301" name="Rectangle 5"/>
          <p:cNvSpPr>
            <a:spLocks noGrp="1" noChangeArrowheads="1"/>
          </p:cNvSpPr>
          <p:nvPr>
            <p:ph type="body" idx="1"/>
          </p:nvPr>
        </p:nvSpPr>
        <p:spPr>
          <a:xfrm>
            <a:off x="971550" y="1676400"/>
            <a:ext cx="8172450" cy="4449763"/>
          </a:xfrm>
        </p:spPr>
        <p:txBody>
          <a:bodyPr/>
          <a:lstStyle/>
          <a:p>
            <a:pPr eaLnBrk="1" hangingPunct="1">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KNOWLEDGE…</a:t>
            </a:r>
            <a:endParaRPr lang="en-US" sz="1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for spiritual </a:t>
            </a:r>
            <a:r>
              <a:rPr lang="en-US" b="1" dirty="0">
                <a:solidFill>
                  <a:schemeClr val="bg1"/>
                </a:solidFill>
                <a:effectLst>
                  <a:outerShdw blurRad="38100" dist="101600" dir="2700000" algn="tl" rotWithShape="0">
                    <a:srgbClr val="000000"/>
                  </a:outerShdw>
                </a:effectLst>
                <a:latin typeface="Verdana" charset="0"/>
                <a:ea typeface="ＭＳ Ｐゴシック" charset="0"/>
                <a:cs typeface="ＭＳ Ｐゴシック" charset="0"/>
              </a:rPr>
              <a:t>growth </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(2 Pet. 1)</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combat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heresy</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2)</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sustain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hope</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3)</a:t>
            </a:r>
            <a:endParaRPr lang="en-US" sz="2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latin typeface="Arial"/>
                <a:ea typeface="Arial"/>
                <a:cs typeface="Arial"/>
              </a:rPr>
              <a:t>2 Peter</a:t>
            </a: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8100" dist="101600" dir="2700000" algn="tl" rotWithShape="0">
                  <a:srgbClr val="000000"/>
                </a:outerShdw>
              </a:effectLst>
            </a:endParaRPr>
          </a:p>
        </p:txBody>
      </p:sp>
      <p:sp>
        <p:nvSpPr>
          <p:cNvPr id="323592" name="Text Box 9"/>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F5F26"/>
            </a:gs>
            <a:gs pos="50000">
              <a:srgbClr val="FFFF66"/>
            </a:gs>
            <a:gs pos="100000">
              <a:srgbClr val="5F5F26"/>
            </a:gs>
          </a:gsLst>
          <a:lin ang="189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274638"/>
            <a:ext cx="8686800" cy="1143000"/>
          </a:xfrm>
          <a:solidFill>
            <a:srgbClr val="000000"/>
          </a:solidFill>
        </p:spPr>
        <p:txBody>
          <a:bodyPr/>
          <a:lstStyle/>
          <a:p>
            <a:pPr eaLnBrk="1" hangingPunct="1">
              <a:defRPr/>
            </a:pPr>
            <a:r>
              <a:rPr lang="en-US" sz="3200">
                <a:solidFill>
                  <a:srgbClr val="FFFFFF"/>
                </a:solidFill>
                <a:latin typeface="Arial" charset="0"/>
                <a:ea typeface="ＭＳ Ｐゴシック" charset="0"/>
                <a:cs typeface="ＭＳ Ｐゴシック" charset="0"/>
              </a:rPr>
              <a:t>2 Peter 2</a:t>
            </a:r>
            <a:br>
              <a:rPr lang="en-US" sz="4000">
                <a:solidFill>
                  <a:srgbClr val="FFFFFF"/>
                </a:solidFill>
                <a:latin typeface="Arial" charset="0"/>
                <a:ea typeface="ＭＳ Ｐゴシック" charset="0"/>
                <a:cs typeface="ＭＳ Ｐゴシック" charset="0"/>
              </a:rPr>
            </a:br>
            <a:r>
              <a:rPr lang="en-US" sz="3600" b="0">
                <a:solidFill>
                  <a:srgbClr val="FFFFFF"/>
                </a:solidFill>
                <a:latin typeface="Arial" charset="0"/>
                <a:ea typeface="ＭＳ Ｐゴシック" charset="0"/>
                <a:cs typeface="ＭＳ Ｐゴシック" charset="0"/>
              </a:rPr>
              <a:t>Knowledge to combat false teaching</a:t>
            </a:r>
            <a:endParaRPr lang="en-US" sz="3600" b="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803" name="Rectangle 3"/>
          <p:cNvSpPr>
            <a:spLocks noGrp="1" noChangeArrowheads="1"/>
          </p:cNvSpPr>
          <p:nvPr>
            <p:ph type="body" idx="1"/>
          </p:nvPr>
        </p:nvSpPr>
        <p:spPr>
          <a:xfrm>
            <a:off x="838200" y="4224338"/>
            <a:ext cx="7467600" cy="1901825"/>
          </a:xfrm>
        </p:spPr>
        <p:txBody>
          <a:bodyPr/>
          <a:lstStyle/>
          <a:p>
            <a:pPr algn="ctr" eaLnBrk="1" hangingPunct="1">
              <a:buFontTx/>
              <a:buNone/>
            </a:pPr>
            <a:r>
              <a:rPr lang="en-US" b="1">
                <a:latin typeface="Arial" charset="0"/>
                <a:ea typeface="ＭＳ Ｐゴシック" charset="0"/>
                <a:cs typeface="ＭＳ Ｐゴシック" charset="0"/>
              </a:rPr>
              <a:t>A. Watch Out (1-3a)</a:t>
            </a:r>
          </a:p>
          <a:p>
            <a:pPr algn="ctr" eaLnBrk="1" hangingPunct="1">
              <a:buFontTx/>
              <a:buNone/>
            </a:pPr>
            <a:r>
              <a:rPr lang="en-US" b="1">
                <a:latin typeface="Arial" charset="0"/>
                <a:ea typeface="ＭＳ Ｐゴシック" charset="0"/>
                <a:cs typeface="ＭＳ Ｐゴシック" charset="0"/>
              </a:rPr>
              <a:t>B. Sure Destruction (3b-10a)</a:t>
            </a:r>
          </a:p>
          <a:p>
            <a:pPr algn="ctr" eaLnBrk="1" hangingPunct="1">
              <a:buFontTx/>
              <a:buNone/>
            </a:pPr>
            <a:r>
              <a:rPr lang="en-US" b="1">
                <a:latin typeface="Arial" charset="0"/>
                <a:ea typeface="ＭＳ Ｐゴシック" charset="0"/>
                <a:cs typeface="ＭＳ Ｐゴシック" charset="0"/>
              </a:rPr>
              <a:t>C. Heretics Described (10b-22)</a:t>
            </a:r>
            <a:endParaRPr lang="en-US">
              <a:latin typeface="Arial" charset="0"/>
              <a:ea typeface="ＭＳ Ｐゴシック" charset="0"/>
              <a:cs typeface="ＭＳ Ｐゴシック" charset="0"/>
            </a:endParaRPr>
          </a:p>
        </p:txBody>
      </p:sp>
      <p:pic>
        <p:nvPicPr>
          <p:cNvPr id="76804" name="Picture 4" descr="MPj0314229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05200" y="1752600"/>
            <a:ext cx="2171700"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5" name="Picture 5" descr="MPj0314210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524000"/>
            <a:ext cx="1154113" cy="218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6" name="Picture 6" descr="MCj029298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1676400"/>
            <a:ext cx="1890713"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1000" fill="hold"/>
                                        <p:tgtEl>
                                          <p:spTgt spid="76802"/>
                                        </p:tgtEl>
                                        <p:attrNameLst>
                                          <p:attrName>ppt_w</p:attrName>
                                        </p:attrNameLst>
                                      </p:cBhvr>
                                      <p:tavLst>
                                        <p:tav tm="0">
                                          <p:val>
                                            <p:fltVal val="0"/>
                                          </p:val>
                                        </p:tav>
                                        <p:tav tm="100000">
                                          <p:val>
                                            <p:strVal val="#ppt_w"/>
                                          </p:val>
                                        </p:tav>
                                      </p:tavLst>
                                    </p:anim>
                                    <p:anim calcmode="lin" valueType="num">
                                      <p:cBhvr>
                                        <p:cTn id="8" dur="1000" fill="hold"/>
                                        <p:tgtEl>
                                          <p:spTgt spid="76802"/>
                                        </p:tgtEl>
                                        <p:attrNameLst>
                                          <p:attrName>ppt_h</p:attrName>
                                        </p:attrNameLst>
                                      </p:cBhvr>
                                      <p:tavLst>
                                        <p:tav tm="0">
                                          <p:val>
                                            <p:fltVal val="0"/>
                                          </p:val>
                                        </p:tav>
                                        <p:tav tm="100000">
                                          <p:val>
                                            <p:strVal val="#ppt_h"/>
                                          </p:val>
                                        </p:tav>
                                      </p:tavLst>
                                    </p:anim>
                                    <p:animEffect transition="in" filter="fade">
                                      <p:cBhvr>
                                        <p:cTn id="9" dur="1000"/>
                                        <p:tgtEl>
                                          <p:spTgt spid="76802"/>
                                        </p:tgtEl>
                                      </p:cBhvr>
                                    </p:animEffect>
                                  </p:childTnLst>
                                </p:cTn>
                              </p:par>
                            </p:childTnLst>
                          </p:cTn>
                        </p:par>
                        <p:par>
                          <p:cTn id="10" fill="hold" nodeType="afterGroup">
                            <p:stCondLst>
                              <p:cond delay="1000"/>
                            </p:stCondLst>
                            <p:childTnLst>
                              <p:par>
                                <p:cTn id="11" presetID="10" presetClass="entr" presetSubtype="0" fill="hold" nodeType="afterEffect">
                                  <p:stCondLst>
                                    <p:cond delay="500"/>
                                  </p:stCondLst>
                                  <p:childTnLst>
                                    <p:set>
                                      <p:cBhvr>
                                        <p:cTn id="12" dur="1" fill="hold">
                                          <p:stCondLst>
                                            <p:cond delay="0"/>
                                          </p:stCondLst>
                                        </p:cTn>
                                        <p:tgtEl>
                                          <p:spTgt spid="76806"/>
                                        </p:tgtEl>
                                        <p:attrNameLst>
                                          <p:attrName>style.visibility</p:attrName>
                                        </p:attrNameLst>
                                      </p:cBhvr>
                                      <p:to>
                                        <p:strVal val="visible"/>
                                      </p:to>
                                    </p:set>
                                    <p:animEffect transition="in" filter="fade">
                                      <p:cBhvr>
                                        <p:cTn id="13" dur="1000"/>
                                        <p:tgtEl>
                                          <p:spTgt spid="76806"/>
                                        </p:tgtEl>
                                      </p:cBhvr>
                                    </p:animEffect>
                                  </p:childTnLst>
                                </p:cTn>
                              </p:par>
                            </p:childTnLst>
                          </p:cTn>
                        </p:par>
                        <p:par>
                          <p:cTn id="14" fill="hold" nodeType="afterGroup">
                            <p:stCondLst>
                              <p:cond delay="2500"/>
                            </p:stCondLst>
                            <p:childTnLst>
                              <p:par>
                                <p:cTn id="15" presetID="10" presetClass="entr" presetSubtype="0" fill="hold" nodeType="afterEffect">
                                  <p:stCondLst>
                                    <p:cond delay="0"/>
                                  </p:stCondLst>
                                  <p:childTnLst>
                                    <p:set>
                                      <p:cBhvr>
                                        <p:cTn id="16" dur="1" fill="hold">
                                          <p:stCondLst>
                                            <p:cond delay="0"/>
                                          </p:stCondLst>
                                        </p:cTn>
                                        <p:tgtEl>
                                          <p:spTgt spid="76804"/>
                                        </p:tgtEl>
                                        <p:attrNameLst>
                                          <p:attrName>style.visibility</p:attrName>
                                        </p:attrNameLst>
                                      </p:cBhvr>
                                      <p:to>
                                        <p:strVal val="visible"/>
                                      </p:to>
                                    </p:set>
                                    <p:animEffect transition="in" filter="fade">
                                      <p:cBhvr>
                                        <p:cTn id="17" dur="1000"/>
                                        <p:tgtEl>
                                          <p:spTgt spid="76804"/>
                                        </p:tgtEl>
                                      </p:cBhvr>
                                    </p:animEffect>
                                  </p:childTnLst>
                                </p:cTn>
                              </p:par>
                            </p:childTnLst>
                          </p:cTn>
                        </p:par>
                        <p:par>
                          <p:cTn id="18" fill="hold" nodeType="afterGroup">
                            <p:stCondLst>
                              <p:cond delay="3500"/>
                            </p:stCondLst>
                            <p:childTnLst>
                              <p:par>
                                <p:cTn id="19" presetID="10" presetClass="entr" presetSubtype="0" fill="hold" nodeType="afterEffect">
                                  <p:stCondLst>
                                    <p:cond delay="0"/>
                                  </p:stCondLst>
                                  <p:childTnLst>
                                    <p:set>
                                      <p:cBhvr>
                                        <p:cTn id="20" dur="1" fill="hold">
                                          <p:stCondLst>
                                            <p:cond delay="0"/>
                                          </p:stCondLst>
                                        </p:cTn>
                                        <p:tgtEl>
                                          <p:spTgt spid="76805"/>
                                        </p:tgtEl>
                                        <p:attrNameLst>
                                          <p:attrName>style.visibility</p:attrName>
                                        </p:attrNameLst>
                                      </p:cBhvr>
                                      <p:to>
                                        <p:strVal val="visible"/>
                                      </p:to>
                                    </p:set>
                                    <p:animEffect transition="in" filter="fade">
                                      <p:cBhvr>
                                        <p:cTn id="21" dur="1000"/>
                                        <p:tgtEl>
                                          <p:spTgt spid="76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6803">
                                            <p:txEl>
                                              <p:pRg st="0" end="0"/>
                                            </p:txEl>
                                          </p:spTgt>
                                        </p:tgtEl>
                                        <p:attrNameLst>
                                          <p:attrName>style.visibility</p:attrName>
                                        </p:attrNameLst>
                                      </p:cBhvr>
                                      <p:to>
                                        <p:strVal val="visible"/>
                                      </p:to>
                                    </p:set>
                                    <p:anim calcmode="lin" valueType="num">
                                      <p:cBhvr>
                                        <p:cTn id="26" dur="1000" fill="hold"/>
                                        <p:tgtEl>
                                          <p:spTgt spid="76803">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768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680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76803">
                                            <p:txEl>
                                              <p:pRg st="1" end="1"/>
                                            </p:txEl>
                                          </p:spTgt>
                                        </p:tgtEl>
                                        <p:attrNameLst>
                                          <p:attrName>style.visibility</p:attrName>
                                        </p:attrNameLst>
                                      </p:cBhvr>
                                      <p:to>
                                        <p:strVal val="visible"/>
                                      </p:to>
                                    </p:set>
                                    <p:anim calcmode="lin" valueType="num">
                                      <p:cBhvr>
                                        <p:cTn id="33" dur="1000" fill="hold"/>
                                        <p:tgtEl>
                                          <p:spTgt spid="76803">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7680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76803">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6803">
                                            <p:txEl>
                                              <p:pRg st="2" end="2"/>
                                            </p:txEl>
                                          </p:spTgt>
                                        </p:tgtEl>
                                        <p:attrNameLst>
                                          <p:attrName>style.visibility</p:attrName>
                                        </p:attrNameLst>
                                      </p:cBhvr>
                                      <p:to>
                                        <p:strVal val="visible"/>
                                      </p:to>
                                    </p:set>
                                    <p:anim calcmode="lin" valueType="num">
                                      <p:cBhvr>
                                        <p:cTn id="40" dur="1000" fill="hold"/>
                                        <p:tgtEl>
                                          <p:spTgt spid="76803">
                                            <p:txEl>
                                              <p:pRg st="2" end="2"/>
                                            </p:txEl>
                                          </p:spTgt>
                                        </p:tgtEl>
                                        <p:attrNameLst>
                                          <p:attrName>ppt_x</p:attrName>
                                        </p:attrNameLst>
                                      </p:cBhvr>
                                      <p:tavLst>
                                        <p:tav tm="0">
                                          <p:val>
                                            <p:strVal val="#ppt_x-.2"/>
                                          </p:val>
                                        </p:tav>
                                        <p:tav tm="100000">
                                          <p:val>
                                            <p:strVal val="#ppt_x"/>
                                          </p:val>
                                        </p:tav>
                                      </p:tavLst>
                                    </p:anim>
                                    <p:anim calcmode="lin" valueType="num">
                                      <p:cBhvr>
                                        <p:cTn id="41" dur="1000" fill="hold"/>
                                        <p:tgtEl>
                                          <p:spTgt spid="7680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P spid="768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Knowledge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4261740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244591305"/>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1219200" y="1066800"/>
            <a:ext cx="7010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4000">
              <a:latin typeface="Arial" charset="0"/>
              <a:cs typeface="Arial" charset="0"/>
            </a:endParaRPr>
          </a:p>
        </p:txBody>
      </p:sp>
      <p:sp>
        <p:nvSpPr>
          <p:cNvPr id="77827" name="Rectangle 3"/>
          <p:cNvSpPr>
            <a:spLocks noGrp="1" noChangeArrowheads="1"/>
          </p:cNvSpPr>
          <p:nvPr>
            <p:ph type="ctrTitle"/>
          </p:nvPr>
        </p:nvSpPr>
        <p:spPr>
          <a:xfrm>
            <a:off x="0" y="438150"/>
            <a:ext cx="9144000" cy="1466850"/>
          </a:xfrm>
          <a:solidFill>
            <a:schemeClr val="tx1"/>
          </a:solidFill>
        </p:spPr>
        <p:txBody>
          <a:bodyPr/>
          <a:lstStyle/>
          <a:p>
            <a:pPr eaLnBrk="1" hangingPunct="1"/>
            <a:r>
              <a:rPr lang="en-US" sz="3200" i="1">
                <a:solidFill>
                  <a:srgbClr val="FFFFFF"/>
                </a:solidFill>
                <a:latin typeface="Arial" charset="0"/>
                <a:ea typeface="ＭＳ Ｐゴシック" charset="0"/>
                <a:cs typeface="Arial" charset="0"/>
              </a:rPr>
              <a:t>A. (2:1-3a)</a:t>
            </a:r>
            <a:br>
              <a:rPr lang="en-US" sz="3200" i="1">
                <a:solidFill>
                  <a:srgbClr val="FFFFFF"/>
                </a:solidFill>
                <a:latin typeface="Arial" charset="0"/>
                <a:ea typeface="ＭＳ Ｐゴシック" charset="0"/>
                <a:cs typeface="Arial" charset="0"/>
              </a:rPr>
            </a:br>
            <a:r>
              <a:rPr lang="en-US" sz="3600">
                <a:solidFill>
                  <a:srgbClr val="FFFFFF"/>
                </a:solidFill>
                <a:latin typeface="Arial" charset="0"/>
                <a:ea typeface="ＭＳ Ｐゴシック" charset="0"/>
                <a:cs typeface="Arial" charset="0"/>
              </a:rPr>
              <a:t>Watch Out For False Teachers</a:t>
            </a:r>
            <a:endParaRPr lang="en-US" sz="3200">
              <a:solidFill>
                <a:srgbClr val="FFFFFF"/>
              </a:solidFill>
              <a:latin typeface="Arial" charset="0"/>
              <a:ea typeface="ＭＳ Ｐゴシック" charset="0"/>
              <a:cs typeface="Arial" charset="0"/>
            </a:endParaRPr>
          </a:p>
        </p:txBody>
      </p:sp>
      <p:sp>
        <p:nvSpPr>
          <p:cNvPr id="77828" name="Rectangle 4"/>
          <p:cNvSpPr>
            <a:spLocks noGrp="1" noChangeArrowheads="1"/>
          </p:cNvSpPr>
          <p:nvPr>
            <p:ph type="subTitle" idx="1"/>
          </p:nvPr>
        </p:nvSpPr>
        <p:spPr>
          <a:xfrm>
            <a:off x="601663" y="2209800"/>
            <a:ext cx="5410200" cy="2514600"/>
          </a:xfrm>
        </p:spPr>
        <p:txBody>
          <a:bodyPr/>
          <a:lstStyle/>
          <a:p>
            <a:pPr eaLnBrk="1" hangingPunct="1">
              <a:lnSpc>
                <a:spcPct val="80000"/>
              </a:lnSpc>
              <a:defRPr/>
            </a:pPr>
            <a:r>
              <a:rPr lang="en-US" b="1" dirty="0">
                <a:solidFill>
                  <a:srgbClr val="FFFFFF"/>
                </a:solidFill>
                <a:effectLst>
                  <a:glow rad="482600">
                    <a:schemeClr val="tx1"/>
                  </a:glow>
                </a:effectLst>
                <a:latin typeface="Arial"/>
                <a:ea typeface="MS PGothic" charset="0"/>
                <a:cs typeface="Arial"/>
              </a:rPr>
              <a:t>Peter warns of a coming apostasy in which heretics will exploit the church with false stories so that his readers might be prepared to defend themselves.</a:t>
            </a:r>
            <a:endParaRPr lang="en-US" dirty="0">
              <a:solidFill>
                <a:srgbClr val="FFFFFF"/>
              </a:solidFill>
              <a:effectLst>
                <a:glow rad="482600">
                  <a:schemeClr val="tx1"/>
                </a:glow>
              </a:effectLst>
              <a:latin typeface="Arial"/>
              <a:ea typeface="ＭＳ Ｐゴシック" charset="0"/>
              <a:cs typeface="Arial"/>
            </a:endParaRPr>
          </a:p>
        </p:txBody>
      </p:sp>
      <p:pic>
        <p:nvPicPr>
          <p:cNvPr id="77829" name="Picture 5" descr="MPj0399956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0" name="Picture 6" descr="MCj0290869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404813"/>
            <a:ext cx="1219200" cy="182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9" name="Text Box 7"/>
          <p:cNvSpPr txBox="1">
            <a:spLocks noChangeArrowheads="1"/>
          </p:cNvSpPr>
          <p:nvPr/>
        </p:nvSpPr>
        <p:spPr bwMode="auto">
          <a:xfrm>
            <a:off x="0" y="-171450"/>
            <a:ext cx="2667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a:solidFill>
                  <a:srgbClr val="CC0000"/>
                </a:solidFill>
                <a:latin typeface="Arial" charset="0"/>
                <a:cs typeface="Arial" charset="0"/>
              </a:rPr>
              <a:t>2 Peter 2</a:t>
            </a:r>
            <a:br>
              <a:rPr lang="en-US" sz="3600">
                <a:solidFill>
                  <a:srgbClr val="000066"/>
                </a:solidFill>
                <a:latin typeface="Arial" charset="0"/>
                <a:cs typeface="Arial" charset="0"/>
              </a:rPr>
            </a:br>
            <a:endParaRPr lang="en-US" sz="3600">
              <a:solidFill>
                <a:srgbClr val="000066"/>
              </a:solidFill>
              <a:latin typeface="Arial" charset="0"/>
              <a:cs typeface="Arial" charset="0"/>
            </a:endParaRPr>
          </a:p>
        </p:txBody>
      </p:sp>
      <p:sp>
        <p:nvSpPr>
          <p:cNvPr id="337928" name="Text Box 8"/>
          <p:cNvSpPr txBox="1">
            <a:spLocks noChangeArrowheads="1"/>
          </p:cNvSpPr>
          <p:nvPr/>
        </p:nvSpPr>
        <p:spPr bwMode="auto">
          <a:xfrm>
            <a:off x="822325" y="4800600"/>
            <a:ext cx="4968875" cy="20621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glow rad="482600">
                    <a:schemeClr val="tx1"/>
                  </a:glow>
                </a:effectLst>
                <a:latin typeface="Arial"/>
                <a:ea typeface="MS PGothic" charset="0"/>
                <a:cs typeface="Arial"/>
              </a:rPr>
              <a:t>(This time had already come by the time of Jude about ten years later in AD 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1000" fill="hold"/>
                                        <p:tgtEl>
                                          <p:spTgt spid="77830"/>
                                        </p:tgtEl>
                                        <p:attrNameLst>
                                          <p:attrName>ppt_x</p:attrName>
                                        </p:attrNameLst>
                                      </p:cBhvr>
                                      <p:tavLst>
                                        <p:tav tm="0">
                                          <p:val>
                                            <p:strVal val="1+#ppt_w/2"/>
                                          </p:val>
                                        </p:tav>
                                        <p:tav tm="100000">
                                          <p:val>
                                            <p:strVal val="#ppt_x"/>
                                          </p:val>
                                        </p:tav>
                                      </p:tavLst>
                                    </p:anim>
                                    <p:anim calcmode="lin" valueType="num">
                                      <p:cBhvr additive="base">
                                        <p:cTn id="8" dur="1000" fill="hold"/>
                                        <p:tgtEl>
                                          <p:spTgt spid="778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7827"/>
                                        </p:tgtEl>
                                        <p:attrNameLst>
                                          <p:attrName>style.visibility</p:attrName>
                                        </p:attrNameLst>
                                      </p:cBhvr>
                                      <p:to>
                                        <p:strVal val="visible"/>
                                      </p:to>
                                    </p:set>
                                    <p:anim calcmode="lin" valueType="num">
                                      <p:cBhvr additive="base">
                                        <p:cTn id="11" dur="1000" fill="hold"/>
                                        <p:tgtEl>
                                          <p:spTgt spid="77827"/>
                                        </p:tgtEl>
                                        <p:attrNameLst>
                                          <p:attrName>ppt_x</p:attrName>
                                        </p:attrNameLst>
                                      </p:cBhvr>
                                      <p:tavLst>
                                        <p:tav tm="0">
                                          <p:val>
                                            <p:strVal val="1+#ppt_w/2"/>
                                          </p:val>
                                        </p:tav>
                                        <p:tav tm="100000">
                                          <p:val>
                                            <p:strVal val="#ppt_x"/>
                                          </p:val>
                                        </p:tav>
                                      </p:tavLst>
                                    </p:anim>
                                    <p:anim calcmode="lin" valueType="num">
                                      <p:cBhvr additive="base">
                                        <p:cTn id="12" dur="10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77828">
                                            <p:txEl>
                                              <p:pRg st="0" end="0"/>
                                            </p:txEl>
                                          </p:spTgt>
                                        </p:tgtEl>
                                        <p:attrNameLst>
                                          <p:attrName>style.visibility</p:attrName>
                                        </p:attrNameLst>
                                      </p:cBhvr>
                                      <p:to>
                                        <p:strVal val="visible"/>
                                      </p:to>
                                    </p:set>
                                    <p:anim calcmode="lin" valueType="num">
                                      <p:cBhvr>
                                        <p:cTn id="17" dur="10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7828">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78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78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77829"/>
                                        </p:tgtEl>
                                        <p:attrNameLst>
                                          <p:attrName>style.visibility</p:attrName>
                                        </p:attrNameLst>
                                      </p:cBhvr>
                                      <p:to>
                                        <p:strVal val="visible"/>
                                      </p:to>
                                    </p:set>
                                    <p:animEffect transition="in" filter="fade">
                                      <p:cBhvr>
                                        <p:cTn id="24" dur="1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P spid="77828"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there were also false prophets in Israel, just as there will be </a:t>
            </a:r>
            <a:r>
              <a:rPr lang="en-US" sz="3200" b="1" dirty="0">
                <a:solidFill>
                  <a:srgbClr val="FFFF00"/>
                </a:solidFill>
                <a:effectLst>
                  <a:glow rad="127000">
                    <a:schemeClr val="tx1"/>
                  </a:glow>
                </a:effectLst>
                <a:latin typeface="Arial" charset="0"/>
                <a:ea typeface="ＭＳ Ｐゴシック" charset="0"/>
                <a:cs typeface="ＭＳ Ｐゴシック" charset="0"/>
              </a:rPr>
              <a:t>false teachers</a:t>
            </a:r>
            <a:r>
              <a:rPr lang="en-US" sz="3200" b="1" dirty="0">
                <a:effectLst>
                  <a:glow rad="127000">
                    <a:schemeClr val="tx1"/>
                  </a:glow>
                </a:effectLst>
                <a:latin typeface="Arial" charset="0"/>
                <a:ea typeface="ＭＳ Ｐゴシック" charset="0"/>
                <a:cs typeface="ＭＳ Ｐゴシック" charset="0"/>
              </a:rPr>
              <a:t> among you. They will cleverly teach destructive heresies and even </a:t>
            </a:r>
            <a:r>
              <a:rPr lang="en-US" sz="3200" b="1" dirty="0">
                <a:solidFill>
                  <a:srgbClr val="FFFF00"/>
                </a:solidFill>
                <a:effectLst>
                  <a:glow rad="127000">
                    <a:schemeClr val="tx1"/>
                  </a:glow>
                </a:effectLst>
                <a:latin typeface="Arial" charset="0"/>
                <a:ea typeface="ＭＳ Ｐゴシック" charset="0"/>
                <a:cs typeface="ＭＳ Ｐゴシック" charset="0"/>
              </a:rPr>
              <a:t>deny the Master who bought them</a:t>
            </a:r>
            <a:r>
              <a:rPr lang="en-US" sz="3200" b="1" dirty="0">
                <a:effectLst>
                  <a:glow rad="127000">
                    <a:schemeClr val="tx1"/>
                  </a:glow>
                </a:effectLst>
                <a:latin typeface="Arial" charset="0"/>
                <a:ea typeface="ＭＳ Ｐゴシック" charset="0"/>
                <a:cs typeface="ＭＳ Ｐゴシック" charset="0"/>
              </a:rPr>
              <a:t>. In this way, they will bring sudden destruction on themselves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Peter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368004246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6658" name="Text Box 1026"/>
          <p:cNvSpPr txBox="1">
            <a:spLocks noChangeArrowheads="1"/>
          </p:cNvSpPr>
          <p:nvPr/>
        </p:nvSpPr>
        <p:spPr bwMode="auto">
          <a:xfrm>
            <a:off x="1219200" y="1066800"/>
            <a:ext cx="7010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600">
              <a:latin typeface="Arial" charset="0"/>
            </a:endParaRPr>
          </a:p>
        </p:txBody>
      </p:sp>
      <p:sp>
        <p:nvSpPr>
          <p:cNvPr id="261123" name="Rectangle 1027"/>
          <p:cNvSpPr>
            <a:spLocks noGrp="1" noChangeArrowheads="1"/>
          </p:cNvSpPr>
          <p:nvPr>
            <p:ph type="ctrTitle"/>
          </p:nvPr>
        </p:nvSpPr>
        <p:spPr>
          <a:xfrm>
            <a:off x="0" y="438150"/>
            <a:ext cx="9144000" cy="1543050"/>
          </a:xfrm>
          <a:solidFill>
            <a:schemeClr val="tx1"/>
          </a:solidFill>
        </p:spPr>
        <p:txBody>
          <a:bodyPr/>
          <a:lstStyle/>
          <a:p>
            <a:pPr eaLnBrk="1" hangingPunct="1"/>
            <a:r>
              <a:rPr lang="en-US" sz="3200" i="1">
                <a:solidFill>
                  <a:srgbClr val="FFFF00"/>
                </a:solidFill>
                <a:latin typeface="Arial" charset="0"/>
                <a:ea typeface="ＭＳ Ｐゴシック" charset="0"/>
                <a:cs typeface="ＭＳ Ｐゴシック" charset="0"/>
              </a:rPr>
              <a:t>A. (2:1-3a)</a:t>
            </a:r>
            <a:br>
              <a:rPr lang="en-US" sz="3200" i="1">
                <a:solidFill>
                  <a:srgbClr val="FFFF00"/>
                </a:solidFill>
                <a:latin typeface="Arial" charset="0"/>
                <a:ea typeface="ＭＳ Ｐゴシック" charset="0"/>
                <a:cs typeface="ＭＳ Ｐゴシック" charset="0"/>
              </a:rPr>
            </a:br>
            <a:r>
              <a:rPr lang="en-US" sz="3200">
                <a:solidFill>
                  <a:srgbClr val="FFFFFF"/>
                </a:solidFill>
                <a:latin typeface="Arial" charset="0"/>
                <a:ea typeface="ＭＳ Ｐゴシック" charset="0"/>
                <a:cs typeface="ＭＳ Ｐゴシック" charset="0"/>
              </a:rPr>
              <a:t>What are the Characteristics </a:t>
            </a:r>
            <a:br>
              <a:rPr lang="en-US" sz="3200">
                <a:solidFill>
                  <a:srgbClr val="FFFFFF"/>
                </a:solidFill>
                <a:latin typeface="Arial" charset="0"/>
                <a:ea typeface="ＭＳ Ｐゴシック" charset="0"/>
                <a:cs typeface="ＭＳ Ｐゴシック" charset="0"/>
              </a:rPr>
            </a:br>
            <a:r>
              <a:rPr lang="en-US" sz="3200">
                <a:solidFill>
                  <a:srgbClr val="FFFFFF"/>
                </a:solidFill>
                <a:latin typeface="Arial" charset="0"/>
                <a:ea typeface="ＭＳ Ｐゴシック" charset="0"/>
                <a:cs typeface="ＭＳ Ｐゴシック" charset="0"/>
              </a:rPr>
              <a:t>of False Teachers?</a:t>
            </a:r>
            <a:endParaRPr lang="en-US" sz="2800">
              <a:solidFill>
                <a:srgbClr val="FFFFFF"/>
              </a:solidFill>
              <a:latin typeface="Arial" charset="0"/>
              <a:ea typeface="ＭＳ Ｐゴシック" charset="0"/>
              <a:cs typeface="ＭＳ Ｐゴシック" charset="0"/>
            </a:endParaRPr>
          </a:p>
        </p:txBody>
      </p:sp>
      <p:pic>
        <p:nvPicPr>
          <p:cNvPr id="261125" name="Picture 1029" descr="MPj0399956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1126" name="Picture 1030" descr="MCj029086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57200"/>
            <a:ext cx="1219200" cy="182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2" name="Text Box 1031"/>
          <p:cNvSpPr txBox="1">
            <a:spLocks noChangeArrowheads="1"/>
          </p:cNvSpPr>
          <p:nvPr/>
        </p:nvSpPr>
        <p:spPr bwMode="auto">
          <a:xfrm>
            <a:off x="0" y="-26988"/>
            <a:ext cx="2667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CC0000"/>
                </a:solidFill>
                <a:latin typeface="Arial" charset="0"/>
              </a:rPr>
              <a:t>2 Peter 2</a:t>
            </a:r>
            <a:br>
              <a:rPr lang="en-US" sz="3200">
                <a:solidFill>
                  <a:srgbClr val="000066"/>
                </a:solidFill>
                <a:latin typeface="Arial" charset="0"/>
              </a:rPr>
            </a:br>
            <a:endParaRPr lang="en-US" sz="3200">
              <a:solidFill>
                <a:srgbClr val="000066"/>
              </a:solidFill>
              <a:latin typeface="Arial" charset="0"/>
            </a:endParaRPr>
          </a:p>
        </p:txBody>
      </p:sp>
      <p:sp>
        <p:nvSpPr>
          <p:cNvPr id="261129" name="Rectangle 1033"/>
          <p:cNvSpPr>
            <a:spLocks noGrp="1" noChangeArrowheads="1"/>
          </p:cNvSpPr>
          <p:nvPr>
            <p:ph type="subTitle" idx="1"/>
          </p:nvPr>
        </p:nvSpPr>
        <p:spPr>
          <a:xfrm>
            <a:off x="685800" y="1989138"/>
            <a:ext cx="5105400" cy="4868862"/>
          </a:xfrm>
          <a:solidFill>
            <a:schemeClr val="bg1"/>
          </a:solidFill>
        </p:spPr>
        <p:txBody>
          <a:bodyPr/>
          <a:lstStyle/>
          <a:p>
            <a:pPr marL="280988" indent="-280988" eaLnBrk="1" hangingPunct="1">
              <a:lnSpc>
                <a:spcPct val="90000"/>
              </a:lnSpc>
              <a:buFontTx/>
              <a:buChar char="•"/>
            </a:pPr>
            <a:r>
              <a:rPr lang="en-US" sz="2800" b="1">
                <a:latin typeface="Arial" charset="0"/>
                <a:ea typeface="ＭＳ Ｐゴシック" charset="0"/>
                <a:cs typeface="ＭＳ Ｐゴシック" charset="0"/>
              </a:rPr>
              <a:t>Infiltration/secrecy (1a)</a:t>
            </a:r>
          </a:p>
          <a:p>
            <a:pPr marL="280988" indent="-280988" eaLnBrk="1" hangingPunct="1">
              <a:lnSpc>
                <a:spcPct val="90000"/>
              </a:lnSpc>
              <a:buFontTx/>
              <a:buChar char="•"/>
            </a:pPr>
            <a:r>
              <a:rPr lang="en-US" sz="2800" b="1">
                <a:latin typeface="Arial" charset="0"/>
                <a:ea typeface="ＭＳ Ｐゴシック" charset="0"/>
                <a:cs typeface="ＭＳ Ｐゴシック" charset="0"/>
              </a:rPr>
              <a:t>Destructive heresies (1b)</a:t>
            </a:r>
          </a:p>
          <a:p>
            <a:pPr marL="280988" indent="-280988" eaLnBrk="1" hangingPunct="1">
              <a:lnSpc>
                <a:spcPct val="90000"/>
              </a:lnSpc>
              <a:buFontTx/>
              <a:buChar char="•"/>
            </a:pPr>
            <a:r>
              <a:rPr lang="en-US" sz="2800" b="1">
                <a:latin typeface="Arial" charset="0"/>
                <a:ea typeface="ＭＳ Ｐゴシック" charset="0"/>
                <a:cs typeface="ＭＳ Ｐゴシック" charset="0"/>
              </a:rPr>
              <a:t>Deny Christ as Lord (1c)</a:t>
            </a:r>
          </a:p>
          <a:p>
            <a:pPr marL="280988" indent="-280988" eaLnBrk="1" hangingPunct="1">
              <a:lnSpc>
                <a:spcPct val="90000"/>
              </a:lnSpc>
              <a:buFontTx/>
              <a:buChar char="•"/>
            </a:pPr>
            <a:r>
              <a:rPr lang="en-US" sz="2800" b="1">
                <a:latin typeface="Arial" charset="0"/>
                <a:ea typeface="ＭＳ Ｐゴシック" charset="0"/>
                <a:cs typeface="ＭＳ Ｐゴシック" charset="0"/>
              </a:rPr>
              <a:t>Self-destructive (1d)</a:t>
            </a:r>
          </a:p>
          <a:p>
            <a:pPr marL="280988" indent="-280988" eaLnBrk="1" hangingPunct="1">
              <a:lnSpc>
                <a:spcPct val="90000"/>
              </a:lnSpc>
              <a:buFontTx/>
              <a:buChar char="•"/>
            </a:pPr>
            <a:r>
              <a:rPr lang="en-US" sz="2800" b="1">
                <a:latin typeface="Arial" charset="0"/>
                <a:ea typeface="ＭＳ Ｐゴシック" charset="0"/>
                <a:cs typeface="ＭＳ Ｐゴシック" charset="0"/>
              </a:rPr>
              <a:t>Many followers (2a)</a:t>
            </a:r>
          </a:p>
          <a:p>
            <a:pPr marL="280988" indent="-280988" eaLnBrk="1" hangingPunct="1">
              <a:lnSpc>
                <a:spcPct val="90000"/>
              </a:lnSpc>
              <a:buFontTx/>
              <a:buChar char="•"/>
            </a:pPr>
            <a:r>
              <a:rPr lang="en-US" sz="2800" b="1">
                <a:latin typeface="Arial" charset="0"/>
                <a:ea typeface="ＭＳ Ｐゴシック" charset="0"/>
                <a:cs typeface="ＭＳ Ｐゴシック" charset="0"/>
              </a:rPr>
              <a:t>Shameful ways (2b)</a:t>
            </a:r>
          </a:p>
          <a:p>
            <a:pPr marL="280988" indent="-280988" eaLnBrk="1" hangingPunct="1">
              <a:lnSpc>
                <a:spcPct val="90000"/>
              </a:lnSpc>
              <a:buFontTx/>
              <a:buChar char="•"/>
            </a:pPr>
            <a:r>
              <a:rPr lang="en-US" sz="2800" b="1">
                <a:latin typeface="Arial" charset="0"/>
                <a:ea typeface="ＭＳ Ｐゴシック" charset="0"/>
                <a:cs typeface="ＭＳ Ｐゴシック" charset="0"/>
              </a:rPr>
              <a:t>Discredit Christianity (2c)</a:t>
            </a:r>
          </a:p>
          <a:p>
            <a:pPr marL="280988" indent="-280988" eaLnBrk="1" hangingPunct="1">
              <a:lnSpc>
                <a:spcPct val="90000"/>
              </a:lnSpc>
              <a:buFontTx/>
              <a:buChar char="•"/>
            </a:pPr>
            <a:r>
              <a:rPr lang="en-US" sz="2800" b="1">
                <a:latin typeface="Arial" charset="0"/>
                <a:ea typeface="ＭＳ Ｐゴシック" charset="0"/>
                <a:cs typeface="ＭＳ Ｐゴシック" charset="0"/>
              </a:rPr>
              <a:t>Greed (3a)</a:t>
            </a:r>
          </a:p>
          <a:p>
            <a:pPr marL="280988" indent="-280988" eaLnBrk="1" hangingPunct="1">
              <a:lnSpc>
                <a:spcPct val="90000"/>
              </a:lnSpc>
              <a:buFontTx/>
              <a:buChar char="•"/>
            </a:pPr>
            <a:r>
              <a:rPr lang="en-US" sz="2800" b="1">
                <a:latin typeface="Arial" charset="0"/>
                <a:ea typeface="ＭＳ Ｐゴシック" charset="0"/>
                <a:cs typeface="ＭＳ Ｐゴシック" charset="0"/>
              </a:rPr>
              <a:t>Exploitive (3b)</a:t>
            </a:r>
          </a:p>
          <a:p>
            <a:pPr marL="280988" indent="-280988" eaLnBrk="1" hangingPunct="1">
              <a:lnSpc>
                <a:spcPct val="90000"/>
              </a:lnSpc>
              <a:buFontTx/>
              <a:buChar char="•"/>
            </a:pPr>
            <a:r>
              <a:rPr lang="en-US" sz="2800" b="1">
                <a:latin typeface="Arial" charset="0"/>
                <a:ea typeface="ＭＳ Ｐゴシック" charset="0"/>
                <a:cs typeface="ＭＳ Ｐゴシック" charset="0"/>
              </a:rPr>
              <a:t>Condemned (3c)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pic>
        <p:nvPicPr>
          <p:cNvPr id="415746" name="Picture 2">
            <a:extLst>
              <a:ext uri="{FF2B5EF4-FFF2-40B4-BE49-F238E27FC236}">
                <a16:creationId xmlns:a16="http://schemas.microsoft.com/office/drawing/2014/main" id="{FCAD4280-62EB-3449-8EF7-AF9AD6D69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555" y="2769186"/>
            <a:ext cx="4184650" cy="2787650"/>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defRPr/>
            </a:pPr>
            <a:r>
              <a:rPr lang="en-US" sz="3200" i="1" dirty="0">
                <a:solidFill>
                  <a:srgbClr val="FFFF00"/>
                </a:solidFill>
                <a:latin typeface="Arial"/>
                <a:ea typeface="ＭＳ Ｐゴシック" charset="0"/>
                <a:cs typeface="Arial"/>
              </a:rPr>
              <a:t>B. (2:3b-10a) </a:t>
            </a:r>
            <a:br>
              <a:rPr lang="en-US" sz="3200" i="1" dirty="0">
                <a:solidFill>
                  <a:srgbClr val="FFFF00"/>
                </a:solidFill>
                <a:latin typeface="Arial"/>
                <a:ea typeface="ＭＳ Ｐゴシック" charset="0"/>
                <a:cs typeface="Arial"/>
              </a:rPr>
            </a:br>
            <a:r>
              <a:rPr lang="en-US" sz="3600" dirty="0">
                <a:solidFill>
                  <a:srgbClr val="FFFFFF"/>
                </a:solidFill>
                <a:latin typeface="Arial"/>
                <a:ea typeface="ＭＳ Ｐゴシック" charset="0"/>
                <a:cs typeface="Arial"/>
              </a:rPr>
              <a:t>Hell for the Apostates</a:t>
            </a:r>
            <a:br>
              <a:rPr lang="en-US" sz="3600" dirty="0">
                <a:solidFill>
                  <a:srgbClr val="FFFFFF"/>
                </a:solidFill>
                <a:latin typeface="Arial"/>
                <a:ea typeface="ＭＳ Ｐゴシック" charset="0"/>
                <a:cs typeface="Arial"/>
              </a:rPr>
            </a:br>
            <a:r>
              <a:rPr lang="en-US" sz="3600" dirty="0">
                <a:solidFill>
                  <a:srgbClr val="FFFFFF"/>
                </a:solidFill>
                <a:latin typeface="Arial"/>
                <a:ea typeface="ＭＳ Ｐゴシック" charset="0"/>
                <a:cs typeface="Arial"/>
              </a:rPr>
              <a:t>Protection for the Righteous</a:t>
            </a:r>
            <a:endParaRPr lang="en-US" sz="3200" dirty="0">
              <a:solidFill>
                <a:srgbClr val="FFFFFF"/>
              </a:solidFill>
              <a:effectLst>
                <a:outerShdw blurRad="38100" dist="38100" dir="2700000" algn="tl">
                  <a:srgbClr val="FFFFFF"/>
                </a:outerShdw>
              </a:effectLst>
              <a:latin typeface="Arial"/>
              <a:ea typeface="ＭＳ Ｐゴシック" charset="0"/>
              <a:cs typeface="Arial"/>
            </a:endParaRPr>
          </a:p>
        </p:txBody>
      </p:sp>
      <p:sp>
        <p:nvSpPr>
          <p:cNvPr id="78851" name="Rectangle 3"/>
          <p:cNvSpPr>
            <a:spLocks noGrp="1" noChangeArrowheads="1"/>
          </p:cNvSpPr>
          <p:nvPr>
            <p:ph type="body" sz="half" idx="1"/>
          </p:nvPr>
        </p:nvSpPr>
        <p:spPr>
          <a:xfrm>
            <a:off x="228600" y="2514600"/>
            <a:ext cx="4953000" cy="3962400"/>
          </a:xfrm>
          <a:solidFill>
            <a:schemeClr val="bg1"/>
          </a:solidFill>
        </p:spPr>
        <p:txBody>
          <a:bodyPr/>
          <a:lstStyle/>
          <a:p>
            <a:pPr algn="ctr" eaLnBrk="1" hangingPunct="1">
              <a:buFontTx/>
              <a:buNone/>
            </a:pPr>
            <a:r>
              <a:rPr lang="en-US" sz="3600" b="1" dirty="0">
                <a:solidFill>
                  <a:srgbClr val="CC3300"/>
                </a:solidFill>
                <a:latin typeface="Arial" charset="0"/>
                <a:ea typeface="ＭＳ Ｐゴシック" charset="0"/>
                <a:cs typeface="MS PGothic" charset="0"/>
              </a:rPr>
              <a:t>The destiny of all apostates in hell shows that believers will be protected as much as apostates will be</a:t>
            </a:r>
            <a:r>
              <a:rPr lang="en-US" sz="3600" b="1" dirty="0">
                <a:latin typeface="Arial" charset="0"/>
                <a:ea typeface="ＭＳ Ｐゴシック" charset="0"/>
                <a:cs typeface="Arial" charset="0"/>
              </a:rPr>
              <a:t> </a:t>
            </a:r>
            <a:r>
              <a:rPr lang="en-US" sz="3600" b="1" dirty="0">
                <a:solidFill>
                  <a:srgbClr val="CC3300"/>
                </a:solidFill>
                <a:latin typeface="Arial" charset="0"/>
                <a:ea typeface="ＭＳ Ｐゴシック" charset="0"/>
                <a:cs typeface="MS PGothic" charset="0"/>
              </a:rPr>
              <a:t>condemned.</a:t>
            </a:r>
          </a:p>
        </p:txBody>
      </p:sp>
      <p:sp>
        <p:nvSpPr>
          <p:cNvPr id="328708" name="Text Box 4"/>
          <p:cNvSpPr txBox="1">
            <a:spLocks noChangeArrowheads="1"/>
          </p:cNvSpPr>
          <p:nvPr/>
        </p:nvSpPr>
        <p:spPr bwMode="auto">
          <a:xfrm>
            <a:off x="0" y="0"/>
            <a:ext cx="2667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latin typeface="Arial" charset="0"/>
              <a:cs typeface="Arial" charset="0"/>
            </a:endParaRPr>
          </a:p>
        </p:txBody>
      </p:sp>
      <p:sp>
        <p:nvSpPr>
          <p:cNvPr id="328709" name="Text Box 5"/>
          <p:cNvSpPr txBox="1">
            <a:spLocks noChangeArrowheads="1"/>
          </p:cNvSpPr>
          <p:nvPr/>
        </p:nvSpPr>
        <p:spPr bwMode="auto">
          <a:xfrm>
            <a:off x="0" y="0"/>
            <a:ext cx="2743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CC0000"/>
                </a:solidFill>
                <a:latin typeface="Arial" charset="0"/>
                <a:cs typeface="Arial" charset="0"/>
              </a:rPr>
              <a:t>2 Peter 2</a:t>
            </a:r>
            <a:br>
              <a:rPr lang="en-US">
                <a:solidFill>
                  <a:srgbClr val="000066"/>
                </a:solidFill>
                <a:latin typeface="Arial" charset="0"/>
                <a:cs typeface="Arial" charset="0"/>
              </a:rPr>
            </a:br>
            <a:endParaRPr lang="en-US">
              <a:solidFill>
                <a:srgbClr val="000066"/>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bg/>
                                          </p:spTgt>
                                        </p:tgtEl>
                                        <p:attrNameLst>
                                          <p:attrName>style.visibility</p:attrName>
                                        </p:attrNameLst>
                                      </p:cBhvr>
                                      <p:to>
                                        <p:strVal val="visible"/>
                                      </p:to>
                                    </p:set>
                                    <p:anim calcmode="lin" valueType="num">
                                      <p:cBhvr>
                                        <p:cTn id="12" dur="1000" fill="hold"/>
                                        <p:tgtEl>
                                          <p:spTgt spid="78851">
                                            <p:bg/>
                                          </p:spTgt>
                                        </p:tgtEl>
                                        <p:attrNameLst>
                                          <p:attrName>ppt_w</p:attrName>
                                        </p:attrNameLst>
                                      </p:cBhvr>
                                      <p:tavLst>
                                        <p:tav tm="0">
                                          <p:val>
                                            <p:fltVal val="0"/>
                                          </p:val>
                                        </p:tav>
                                        <p:tav tm="100000">
                                          <p:val>
                                            <p:strVal val="#ppt_w"/>
                                          </p:val>
                                        </p:tav>
                                      </p:tavLst>
                                    </p:anim>
                                    <p:anim calcmode="lin" valueType="num">
                                      <p:cBhvr>
                                        <p:cTn id="13" dur="1000" fill="hold"/>
                                        <p:tgtEl>
                                          <p:spTgt spid="78851">
                                            <p:bg/>
                                          </p:spTgt>
                                        </p:tgtEl>
                                        <p:attrNameLst>
                                          <p:attrName>ppt_h</p:attrName>
                                        </p:attrNameLst>
                                      </p:cBhvr>
                                      <p:tavLst>
                                        <p:tav tm="0">
                                          <p:val>
                                            <p:fltVal val="0"/>
                                          </p:val>
                                        </p:tav>
                                        <p:tav tm="100000">
                                          <p:val>
                                            <p:strVal val="#ppt_h"/>
                                          </p:val>
                                        </p:tav>
                                      </p:tavLst>
                                    </p:anim>
                                    <p:anim calcmode="lin" valueType="num">
                                      <p:cBhvr>
                                        <p:cTn id="14" dur="1000" fill="hold"/>
                                        <p:tgtEl>
                                          <p:spTgt spid="78851">
                                            <p:bg/>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bg/>
                                          </p:spTgt>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8851">
                                            <p:txEl>
                                              <p:pRg st="0" end="0"/>
                                            </p:txEl>
                                          </p:spTgt>
                                        </p:tgtEl>
                                        <p:attrNameLst>
                                          <p:attrName>style.visibility</p:attrName>
                                        </p:attrNameLst>
                                      </p:cBhvr>
                                      <p:to>
                                        <p:strVal val="visible"/>
                                      </p:to>
                                    </p:set>
                                    <p:anim calcmode="lin" valueType="num">
                                      <p:cBhvr>
                                        <p:cTn id="18"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uiExpand="1" build="p" animBg="1"/>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3"/>
          <p:cNvSpPr>
            <a:spLocks noGrp="1" noChangeArrowheads="1"/>
          </p:cNvSpPr>
          <p:nvPr>
            <p:ph type="body" idx="1"/>
          </p:nvPr>
        </p:nvSpPr>
        <p:spPr>
          <a:xfrm>
            <a:off x="228600" y="6172200"/>
            <a:ext cx="4724400" cy="685800"/>
          </a:xfrm>
        </p:spPr>
        <p:txBody>
          <a:bodyPr/>
          <a:lstStyle/>
          <a:p>
            <a:pPr eaLnBrk="1" hangingPunct="1">
              <a:buFontTx/>
              <a:buNone/>
            </a:pPr>
            <a:r>
              <a:rPr lang="en-US" sz="2800">
                <a:solidFill>
                  <a:schemeClr val="bg1"/>
                </a:solidFill>
                <a:latin typeface="Arial" charset="0"/>
                <a:ea typeface="ＭＳ Ｐゴシック" charset="0"/>
                <a:cs typeface="ＭＳ Ｐゴシック" charset="0"/>
              </a:rPr>
              <a:t>www.alienresistance.com</a:t>
            </a:r>
          </a:p>
        </p:txBody>
      </p:sp>
      <p:pic>
        <p:nvPicPr>
          <p:cNvPr id="33075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113" y="1066800"/>
            <a:ext cx="4430712"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2362200"/>
            <a:ext cx="31496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0757" name="Rectangle 2"/>
          <p:cNvSpPr>
            <a:spLocks noGrp="1" noChangeArrowheads="1"/>
          </p:cNvSpPr>
          <p:nvPr>
            <p:ph type="title"/>
          </p:nvPr>
        </p:nvSpPr>
        <p:spPr>
          <a:xfrm>
            <a:off x="34925" y="457200"/>
            <a:ext cx="4953000" cy="1981200"/>
          </a:xfrm>
        </p:spPr>
        <p:txBody>
          <a:bodyPr/>
          <a:lstStyle/>
          <a:p>
            <a:pPr eaLnBrk="1" hangingPunct="1"/>
            <a:r>
              <a:rPr lang="en-US">
                <a:solidFill>
                  <a:schemeClr val="bg1"/>
                </a:solidFill>
                <a:latin typeface="Arial" charset="0"/>
                <a:ea typeface="ＭＳ Ｐゴシック" charset="0"/>
                <a:cs typeface="ＭＳ Ｐゴシック" charset="0"/>
              </a:rPr>
              <a:t>Were the </a:t>
            </a:r>
            <a:r>
              <a:rPr lang="en-US" altLang="ja-JP">
                <a:solidFill>
                  <a:schemeClr val="bg1"/>
                </a:solidFill>
                <a:latin typeface="Arial" charset="0"/>
                <a:ea typeface="ＭＳ Ｐゴシック" charset="0"/>
                <a:cs typeface="ＭＳ Ｐゴシック" charset="0"/>
              </a:rPr>
              <a:t>"Sons of God” angels?</a:t>
            </a:r>
            <a:endParaRPr lang="en-US">
              <a:solidFill>
                <a:schemeClr val="bg1"/>
              </a:solidFill>
              <a:latin typeface="Arial" charset="0"/>
              <a:ea typeface="ＭＳ Ｐゴシック" charset="0"/>
              <a:cs typeface="ＭＳ Ｐゴシック" charset="0"/>
            </a:endParaRPr>
          </a:p>
        </p:txBody>
      </p:sp>
    </p:spTree>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5" name="Rectangle 1027"/>
          <p:cNvSpPr>
            <a:spLocks noGrp="1" noChangeArrowheads="1"/>
          </p:cNvSpPr>
          <p:nvPr>
            <p:ph type="title"/>
          </p:nvPr>
        </p:nvSpPr>
        <p:spPr>
          <a:xfrm>
            <a:off x="76200" y="0"/>
            <a:ext cx="9144000" cy="1143000"/>
          </a:xfrm>
        </p:spPr>
        <p:txBody>
          <a:bodyPr/>
          <a:lstStyle/>
          <a:p>
            <a:pPr eaLnBrk="1" hangingPunct="1">
              <a:defRPr/>
            </a:pPr>
            <a:r>
              <a:rPr lang="en-US" sz="4000">
                <a:solidFill>
                  <a:srgbClr val="FFFFFF"/>
                </a:solidFill>
                <a:effectLst>
                  <a:glow rad="228600">
                    <a:schemeClr val="tx1"/>
                  </a:glow>
                </a:effectLst>
                <a:ea typeface="+mj-ea"/>
                <a:cs typeface="+mj-cs"/>
              </a:rPr>
              <a:t>It took 120 years to build the ark!</a:t>
            </a:r>
          </a:p>
        </p:txBody>
      </p:sp>
    </p:spTree>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4850" name="Rectangle 1026"/>
          <p:cNvSpPr>
            <a:spLocks noGrp="1" noChangeArrowheads="1"/>
          </p:cNvSpPr>
          <p:nvPr>
            <p:ph type="title"/>
          </p:nvPr>
        </p:nvSpPr>
        <p:spPr>
          <a:xfrm>
            <a:off x="121096" y="147464"/>
            <a:ext cx="8915400" cy="2057400"/>
          </a:xfrm>
        </p:spPr>
        <p:txBody>
          <a:bodyPr/>
          <a:lstStyle/>
          <a:p>
            <a:pPr eaLnBrk="1" hangingPunct="1"/>
            <a:r>
              <a:rPr lang="en-US" sz="3600" dirty="0">
                <a:solidFill>
                  <a:srgbClr val="FFFFFF"/>
                </a:solidFill>
                <a:latin typeface="Arial" charset="0"/>
                <a:ea typeface="ＭＳ Ｐゴシック" charset="0"/>
                <a:cs typeface="ＭＳ Ｐゴシック" charset="0"/>
              </a:rPr>
              <a:t>NIV Genesis 6:19 You are to bring into the ark two of all living creatures, male and female, to keep them alive with you.</a:t>
            </a:r>
            <a:endParaRPr lang="en-US" sz="4000" dirty="0">
              <a:solidFill>
                <a:srgbClr val="FFFFFF"/>
              </a:solidFill>
              <a:latin typeface="Arial" charset="0"/>
              <a:ea typeface="ＭＳ Ｐゴシック" charset="0"/>
              <a:cs typeface="ＭＳ Ｐゴシック" charset="0"/>
            </a:endParaRPr>
          </a:p>
        </p:txBody>
      </p:sp>
      <p:grpSp>
        <p:nvGrpSpPr>
          <p:cNvPr id="334851" name="Group 1027"/>
          <p:cNvGrpSpPr>
            <a:grpSpLocks/>
          </p:cNvGrpSpPr>
          <p:nvPr/>
        </p:nvGrpSpPr>
        <p:grpSpPr bwMode="auto">
          <a:xfrm>
            <a:off x="0" y="2362200"/>
            <a:ext cx="9372600" cy="4495800"/>
            <a:chOff x="0" y="2256"/>
            <a:chExt cx="5616" cy="2064"/>
          </a:xfrm>
        </p:grpSpPr>
        <p:pic>
          <p:nvPicPr>
            <p:cNvPr id="334853"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4" name="Picture 1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55" name="Rectangle 1030"/>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34852" name="Rectangle 1031"/>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quot;Radiating Ripples&quot; © Hermann Eisenbeiss / Photo Research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1" name="Rectangle 3"/>
          <p:cNvSpPr>
            <a:spLocks noGrp="1" noChangeArrowheads="1"/>
          </p:cNvSpPr>
          <p:nvPr>
            <p:ph type="title"/>
          </p:nvPr>
        </p:nvSpPr>
        <p:spPr>
          <a:xfrm>
            <a:off x="0" y="228600"/>
            <a:ext cx="9144000" cy="960438"/>
          </a:xfrm>
          <a:effectLst>
            <a:outerShdw blurRad="63500" dist="35921" dir="2700000" algn="ctr" rotWithShape="0">
              <a:schemeClr val="bg2">
                <a:alpha val="74998"/>
              </a:schemeClr>
            </a:outerShdw>
          </a:effectLst>
        </p:spPr>
        <p:txBody>
          <a:bodyPr/>
          <a:lstStyle/>
          <a:p>
            <a:pPr eaLnBrk="1" hangingPunct="1">
              <a:defRPr/>
            </a:pPr>
            <a:r>
              <a:rPr lang="en-US" sz="5400" b="1">
                <a:solidFill>
                  <a:schemeClr val="tx1"/>
                </a:solidFill>
                <a:latin typeface="Tahoma" charset="0"/>
                <a:ea typeface="ＭＳ Ｐゴシック" charset="0"/>
                <a:cs typeface="ＭＳ Ｐゴシック" charset="0"/>
              </a:rPr>
              <a:t>Flood</a:t>
            </a:r>
            <a:r>
              <a:rPr lang="en-US" sz="6000">
                <a:latin typeface="Tahoma" charset="0"/>
                <a:ea typeface="ＭＳ Ｐゴシック" charset="0"/>
                <a:cs typeface="ＭＳ Ｐゴシック" charset="0"/>
              </a:rPr>
              <a:t> </a:t>
            </a:r>
            <a:r>
              <a:rPr lang="en-US" sz="5400" b="1">
                <a:solidFill>
                  <a:schemeClr val="tx1"/>
                </a:solidFill>
                <a:latin typeface="Tahoma" charset="0"/>
                <a:ea typeface="ＭＳ Ｐゴシック" charset="0"/>
                <a:cs typeface="ＭＳ Ｐゴシック" charset="0"/>
              </a:rPr>
              <a:t>Significance</a:t>
            </a:r>
            <a:endParaRPr lang="en-US" sz="6000">
              <a:latin typeface="Tahoma" charset="0"/>
              <a:ea typeface="ＭＳ Ｐゴシック" charset="0"/>
              <a:cs typeface="ＭＳ Ｐゴシック" charset="0"/>
            </a:endParaRPr>
          </a:p>
        </p:txBody>
      </p:sp>
      <p:sp>
        <p:nvSpPr>
          <p:cNvPr id="288772" name="Rectangle 4"/>
          <p:cNvSpPr>
            <a:spLocks noGrp="1" noChangeArrowheads="1"/>
          </p:cNvSpPr>
          <p:nvPr>
            <p:ph type="body" idx="1"/>
          </p:nvPr>
        </p:nvSpPr>
        <p:spPr>
          <a:xfrm>
            <a:off x="914400" y="1600200"/>
            <a:ext cx="8229600" cy="2286000"/>
          </a:xfrm>
          <a:effectLst>
            <a:outerShdw blurRad="63500" dist="35921" dir="2700000" algn="ctr" rotWithShape="0">
              <a:srgbClr val="000000">
                <a:alpha val="74998"/>
              </a:srgbClr>
            </a:outerShdw>
          </a:effectLst>
        </p:spPr>
        <p:txBody>
          <a:bodyPr/>
          <a:lstStyle/>
          <a:p>
            <a:pPr marL="454025" indent="-454025" eaLnBrk="1" hangingPunct="1">
              <a:defRPr/>
            </a:pPr>
            <a:r>
              <a:rPr lang="en-US" sz="4000" b="1" dirty="0">
                <a:latin typeface="Tahoma" charset="0"/>
                <a:ea typeface="ＭＳ Ｐゴシック" charset="0"/>
                <a:cs typeface="ＭＳ Ｐゴシック" charset="0"/>
              </a:rPr>
              <a:t>God</a:t>
            </a:r>
            <a:r>
              <a:rPr lang="fr-FR" altLang="ja-JP" sz="4000" b="1" dirty="0">
                <a:latin typeface="Tahoma" charset="0"/>
                <a:ea typeface="ＭＳ Ｐゴシック" charset="0"/>
                <a:cs typeface="ＭＳ Ｐゴシック" charset="0"/>
              </a:rPr>
              <a:t>'</a:t>
            </a:r>
            <a:r>
              <a:rPr lang="en-US" altLang="ja-JP" sz="4000" b="1" dirty="0">
                <a:latin typeface="Tahoma" charset="0"/>
                <a:ea typeface="ＭＳ Ｐゴシック" charset="0"/>
                <a:cs typeface="ＭＳ Ｐゴシック" charset="0"/>
              </a:rPr>
              <a:t>s righteous judgment</a:t>
            </a:r>
          </a:p>
          <a:p>
            <a:pPr marL="454025" indent="-454025" eaLnBrk="1" hangingPunct="1">
              <a:defRPr/>
            </a:pPr>
            <a:r>
              <a:rPr lang="en-US" sz="4000" b="1" dirty="0">
                <a:latin typeface="Tahoma" charset="0"/>
                <a:ea typeface="ＭＳ Ｐゴシック" charset="0"/>
                <a:cs typeface="ＭＳ Ｐゴシック" charset="0"/>
              </a:rPr>
              <a:t>God</a:t>
            </a:r>
            <a:r>
              <a:rPr lang="fr-FR" altLang="ja-JP" sz="4000" b="1" dirty="0">
                <a:latin typeface="Tahoma" charset="0"/>
                <a:ea typeface="ＭＳ Ｐゴシック" charset="0"/>
                <a:cs typeface="ＭＳ Ｐゴシック" charset="0"/>
              </a:rPr>
              <a:t>'</a:t>
            </a:r>
            <a:r>
              <a:rPr lang="en-US" altLang="ja-JP" sz="4000" b="1" dirty="0">
                <a:latin typeface="Tahoma" charset="0"/>
                <a:ea typeface="ＭＳ Ｐゴシック" charset="0"/>
                <a:cs typeface="ＭＳ Ｐゴシック" charset="0"/>
              </a:rPr>
              <a:t>s gracious redemption</a:t>
            </a:r>
            <a:endParaRPr lang="en-US" sz="4000" b="1" dirty="0">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88772">
                                            <p:txEl>
                                              <p:charRg st="0" end="29"/>
                                            </p:txEl>
                                          </p:spTgt>
                                        </p:tgtEl>
                                        <p:attrNameLst>
                                          <p:attrName>style.visibility</p:attrName>
                                        </p:attrNameLst>
                                      </p:cBhvr>
                                      <p:to>
                                        <p:strVal val="visible"/>
                                      </p:to>
                                    </p:set>
                                    <p:animEffect transition="in" filter="blinds(horizontal)">
                                      <p:cBhvr>
                                        <p:cTn id="7" dur="500"/>
                                        <p:tgtEl>
                                          <p:spTgt spid="288772">
                                            <p:txEl>
                                              <p:charRg st="0" end="29"/>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88772">
                                            <p:txEl>
                                              <p:charRg st="29" end="51"/>
                                            </p:txEl>
                                          </p:spTgt>
                                        </p:tgtEl>
                                        <p:attrNameLst>
                                          <p:attrName>style.visibility</p:attrName>
                                        </p:attrNameLst>
                                      </p:cBhvr>
                                      <p:to>
                                        <p:strVal val="visible"/>
                                      </p:to>
                                    </p:set>
                                    <p:animEffect transition="in" filter="blinds(horizontal)">
                                      <p:cBhvr>
                                        <p:cTn id="11" dur="500"/>
                                        <p:tgtEl>
                                          <p:spTgt spid="288772">
                                            <p:txEl>
                                              <p:charRg st="29" end="5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88772">
                                            <p:txEl>
                                              <p:charRg st="51" end="51"/>
                                            </p:txEl>
                                          </p:spTgt>
                                        </p:tgtEl>
                                        <p:attrNameLst>
                                          <p:attrName>style.visibility</p:attrName>
                                        </p:attrNameLst>
                                      </p:cBhvr>
                                      <p:to>
                                        <p:strVal val="visible"/>
                                      </p:to>
                                    </p:set>
                                    <p:animEffect transition="in" filter="blinds(horizontal)">
                                      <p:cBhvr>
                                        <p:cTn id="15" dur="500"/>
                                        <p:tgtEl>
                                          <p:spTgt spid="288772">
                                            <p:txEl>
                                              <p:charRg st="51" end="5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0" scaled="1"/>
        </a:gra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609600"/>
            <a:ext cx="9144000" cy="1524000"/>
          </a:xfrm>
          <a:solidFill>
            <a:schemeClr val="tx1"/>
          </a:solidFill>
        </p:spPr>
        <p:txBody>
          <a:bodyPr/>
          <a:lstStyle/>
          <a:p>
            <a:pPr eaLnBrk="1" hangingPunct="1">
              <a:defRPr/>
            </a:pPr>
            <a:r>
              <a:rPr lang="en-US" sz="3200" i="1">
                <a:solidFill>
                  <a:srgbClr val="FFFFFF"/>
                </a:solidFill>
                <a:latin typeface="Arial"/>
                <a:ea typeface="ＭＳ Ｐゴシック" charset="0"/>
                <a:cs typeface="Arial"/>
              </a:rPr>
              <a:t>C. (2:10b-22)</a:t>
            </a:r>
            <a:br>
              <a:rPr lang="en-US" sz="2800">
                <a:solidFill>
                  <a:srgbClr val="FFFFFF"/>
                </a:solidFill>
                <a:latin typeface="Arial"/>
                <a:ea typeface="ＭＳ Ｐゴシック" charset="0"/>
                <a:cs typeface="Arial"/>
              </a:rPr>
            </a:br>
            <a:r>
              <a:rPr lang="en-US" sz="3600">
                <a:solidFill>
                  <a:srgbClr val="FFFFFF"/>
                </a:solidFill>
                <a:latin typeface="Arial"/>
                <a:ea typeface="ＭＳ Ｐゴシック" charset="0"/>
                <a:cs typeface="Arial"/>
              </a:rPr>
              <a:t>What These False Teachers Are Like</a:t>
            </a:r>
            <a:endParaRPr lang="en-US" sz="3600">
              <a:solidFill>
                <a:srgbClr val="FFFFFF"/>
              </a:solidFill>
              <a:effectLst>
                <a:outerShdw blurRad="38100" dist="38100" dir="2700000" algn="tl">
                  <a:srgbClr val="FFFFFF"/>
                </a:outerShdw>
              </a:effectLst>
              <a:latin typeface="Arial"/>
              <a:ea typeface="ＭＳ Ｐゴシック" charset="0"/>
              <a:cs typeface="Arial"/>
            </a:endParaRPr>
          </a:p>
        </p:txBody>
      </p:sp>
      <p:sp>
        <p:nvSpPr>
          <p:cNvPr id="79875" name="Rectangle 3"/>
          <p:cNvSpPr>
            <a:spLocks noGrp="1" noChangeArrowheads="1"/>
          </p:cNvSpPr>
          <p:nvPr>
            <p:ph type="body" sz="half" idx="1"/>
          </p:nvPr>
        </p:nvSpPr>
        <p:spPr>
          <a:xfrm>
            <a:off x="4267200" y="2362200"/>
            <a:ext cx="4572000" cy="4191000"/>
          </a:xfrm>
          <a:effectLst>
            <a:outerShdw blurRad="63500" dist="35921" dir="2700000" algn="ctr" rotWithShape="0">
              <a:schemeClr val="tx2">
                <a:alpha val="74998"/>
              </a:schemeClr>
            </a:outerShdw>
          </a:effectLst>
        </p:spPr>
        <p:txBody>
          <a:bodyPr/>
          <a:lstStyle/>
          <a:p>
            <a:pPr algn="ctr" eaLnBrk="1" hangingPunct="1">
              <a:lnSpc>
                <a:spcPct val="90000"/>
              </a:lnSpc>
              <a:buFontTx/>
              <a:buNone/>
              <a:defRPr/>
            </a:pPr>
            <a:r>
              <a:rPr lang="en-US" sz="3600" b="1" dirty="0">
                <a:solidFill>
                  <a:srgbClr val="FFFF00"/>
                </a:solidFill>
                <a:latin typeface="Arial"/>
                <a:ea typeface="MS PGothic" pitchFamily="34" charset="-128"/>
                <a:cs typeface="Arial"/>
              </a:rPr>
              <a:t>An extended description of the heretics shows how to recognize them when they come.</a:t>
            </a:r>
          </a:p>
        </p:txBody>
      </p:sp>
      <p:pic>
        <p:nvPicPr>
          <p:cNvPr id="79876" name="Picture 4" descr="MCj02809090000[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 y="2286000"/>
            <a:ext cx="3865563" cy="4114800"/>
          </a:xfrm>
        </p:spPr>
      </p:pic>
      <p:sp>
        <p:nvSpPr>
          <p:cNvPr id="338949" name="Text Box 5"/>
          <p:cNvSpPr txBox="1">
            <a:spLocks noChangeArrowheads="1"/>
          </p:cNvSpPr>
          <p:nvPr/>
        </p:nvSpPr>
        <p:spPr bwMode="auto">
          <a:xfrm>
            <a:off x="0" y="0"/>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latin typeface="Arial" charset="0"/>
              <a:cs typeface="Arial" charset="0"/>
            </a:endParaRPr>
          </a:p>
        </p:txBody>
      </p:sp>
      <p:sp>
        <p:nvSpPr>
          <p:cNvPr id="338950" name="Text Box 6"/>
          <p:cNvSpPr txBox="1">
            <a:spLocks noChangeArrowheads="1"/>
          </p:cNvSpPr>
          <p:nvPr/>
        </p:nvSpPr>
        <p:spPr bwMode="auto">
          <a:xfrm>
            <a:off x="0" y="0"/>
            <a:ext cx="2057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CC0000"/>
                </a:solidFill>
                <a:latin typeface="Arial" charset="0"/>
                <a:cs typeface="Arial" charset="0"/>
              </a:rPr>
              <a:t>2 Peter 2</a:t>
            </a:r>
            <a:br>
              <a:rPr lang="en-US">
                <a:solidFill>
                  <a:srgbClr val="000066"/>
                </a:solidFill>
                <a:latin typeface="Arial" charset="0"/>
                <a:cs typeface="Arial" charset="0"/>
              </a:rPr>
            </a:br>
            <a:endParaRPr lang="en-US">
              <a:solidFill>
                <a:srgbClr val="000066"/>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lide(fromTop)">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9875">
                                            <p:txEl>
                                              <p:pRg st="0" end="0"/>
                                            </p:txEl>
                                          </p:spTgt>
                                        </p:tgtEl>
                                        <p:attrNameLst>
                                          <p:attrName>style.visibility</p:attrName>
                                        </p:attrNameLst>
                                      </p:cBhvr>
                                      <p:to>
                                        <p:strVal val="visible"/>
                                      </p:to>
                                    </p:set>
                                    <p:anim calcmode="lin" valueType="num">
                                      <p:cBhvr>
                                        <p:cTn id="12" dur="10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987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9876"/>
                                        </p:tgtEl>
                                        <p:attrNameLst>
                                          <p:attrName>style.visibility</p:attrName>
                                        </p:attrNameLst>
                                      </p:cBhvr>
                                      <p:to>
                                        <p:strVal val="visible"/>
                                      </p:to>
                                    </p:set>
                                    <p:animEffect transition="in" filter="fade">
                                      <p:cBhvr>
                                        <p:cTn id="19" dur="1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nimBg="1"/>
      <p:bldP spid="79875"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707904" y="44624"/>
            <a:ext cx="4629150" cy="731997"/>
          </a:xfrm>
        </p:spPr>
        <p:txBody>
          <a:bodyPr>
            <a:normAutofit/>
          </a:bodyPr>
          <a:lstStyle/>
          <a:p>
            <a:r>
              <a:rPr lang="en-US" b="1" dirty="0">
                <a:solidFill>
                  <a:schemeClr val="bg1"/>
                </a:solidFill>
                <a:latin typeface="Arial" panose="020B0604020202020204" pitchFamily="34" charset="0"/>
                <a:cs typeface="Arial" panose="020B0604020202020204" pitchFamily="34" charset="0"/>
              </a:rPr>
              <a:t>2 Peter 2:12-22</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0" y="1028941"/>
            <a:ext cx="5664185" cy="5396936"/>
          </a:xfrm>
        </p:spPr>
        <p:txBody>
          <a:bodyPr>
            <a:noAutofit/>
          </a:bodyPr>
          <a:lstStyle/>
          <a:p>
            <a:r>
              <a:rPr lang="en-SG" sz="2200" b="1" dirty="0">
                <a:solidFill>
                  <a:schemeClr val="bg1"/>
                </a:solidFill>
                <a:latin typeface="Arial" panose="020B0604020202020204" pitchFamily="34" charset="0"/>
                <a:cs typeface="Arial" panose="020B0604020202020204" pitchFamily="34" charset="0"/>
              </a:rPr>
              <a:t>12  These false teachers are like unthinking animals, creatures of instinct, born to be caught and destroyed. They scoff at things they do not understand, and like animals, they will be destroyed.</a:t>
            </a:r>
          </a:p>
          <a:p>
            <a:r>
              <a:rPr lang="en-SG" sz="2200" b="1" dirty="0">
                <a:solidFill>
                  <a:schemeClr val="bg1"/>
                </a:solidFill>
                <a:latin typeface="Arial" panose="020B0604020202020204" pitchFamily="34" charset="0"/>
                <a:cs typeface="Arial" panose="020B0604020202020204" pitchFamily="34" charset="0"/>
              </a:rPr>
              <a:t>13 Their destruction is their reward for the harm they have done. They love to indulge in evil pleasures in broad daylight. They are a disgrace and a stain among you. They delight in deception even as they eat with you in your fellowship meals.</a:t>
            </a:r>
          </a:p>
          <a:p>
            <a:r>
              <a:rPr lang="en-SG" sz="2200" b="1" dirty="0">
                <a:solidFill>
                  <a:schemeClr val="bg1"/>
                </a:solidFill>
                <a:latin typeface="Arial" panose="020B0604020202020204" pitchFamily="34" charset="0"/>
                <a:cs typeface="Arial" panose="020B0604020202020204" pitchFamily="34" charset="0"/>
              </a:rPr>
              <a:t>14 They commit adultery with their eyes, and their desire for sin is never satisfied. They lure unstable people into sin, and they are well trained in greed. They live under God’s curse.</a:t>
            </a:r>
            <a:endParaRPr lang="en-US" sz="22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160861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4064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4064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4064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4064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4064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4064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4064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40652"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4065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4065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24065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40683"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4068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4068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4068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40688"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40691"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4069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4069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40697"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240703"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4070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4070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4070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4070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81" grpId="0" animBg="1"/>
      <p:bldP spid="99" grpId="0" animBg="1"/>
      <p:bldP spid="100" grpId="0" animBg="1"/>
      <p:bldP spid="101"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7"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p>
            <a:endParaRPr lang="en-US"/>
          </a:p>
        </p:txBody>
      </p:sp>
      <p:sp>
        <p:nvSpPr>
          <p:cNvPr id="292868" name="Rectangle 4"/>
          <p:cNvSpPr>
            <a:spLocks noGrp="1" noChangeArrowheads="1"/>
          </p:cNvSpPr>
          <p:nvPr>
            <p:ph type="title"/>
          </p:nvPr>
        </p:nvSpPr>
        <p:spPr>
          <a:xfrm>
            <a:off x="533400" y="3200400"/>
            <a:ext cx="2667000" cy="1371600"/>
          </a:xfrm>
          <a:noFill/>
        </p:spPr>
        <p:txBody>
          <a:bodyPr/>
          <a:lstStyle/>
          <a:p>
            <a:pPr eaLnBrk="1" hangingPunct="1"/>
            <a:r>
              <a:rPr lang="en-US" sz="2800" b="0">
                <a:latin typeface="Arial" charset="0"/>
                <a:ea typeface="ＭＳ Ｐゴシック" charset="0"/>
                <a:cs typeface="ＭＳ Ｐゴシック" charset="0"/>
              </a:rPr>
              <a:t>God Despises Human Pride</a:t>
            </a:r>
            <a:endParaRPr lang="en-US" sz="3200">
              <a:latin typeface="Arial"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nimBg="1"/>
      <p:bldP spid="292868"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1028"/>
          <p:cNvSpPr>
            <a:spLocks noGrp="1" noChangeArrowheads="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343042" name="Rectangle 1029"/>
          <p:cNvSpPr>
            <a:spLocks noGrp="1" noChangeArrowheads="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pic>
        <p:nvPicPr>
          <p:cNvPr id="311302" name="Picture 6" descr="Jim_Jones_brochure_of_Peoples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63800"/>
            <a:ext cx="4445000" cy="43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3581400" y="381000"/>
            <a:ext cx="4191000" cy="3581400"/>
          </a:xfrm>
          <a:effectLst>
            <a:outerShdw blurRad="50800" dist="25399" dir="2700000" algn="ctr" rotWithShape="0">
              <a:srgbClr val="000000">
                <a:alpha val="74998"/>
              </a:srgbClr>
            </a:outerShdw>
          </a:effectLst>
        </p:spPr>
        <p:txBody>
          <a:bodyPr/>
          <a:lstStyle/>
          <a:p>
            <a:pPr eaLnBrk="1" hangingPunct="1">
              <a:defRPr/>
            </a:pPr>
            <a:r>
              <a:rPr lang="en-US" sz="7200" dirty="0">
                <a:latin typeface="Impact" charset="0"/>
                <a:ea typeface="ＭＳ Ｐゴシック" charset="0"/>
                <a:cs typeface="ＭＳ Ｐゴシック" charset="0"/>
              </a:rPr>
              <a:t>Jim Jones and the People</a:t>
            </a:r>
            <a:r>
              <a:rPr lang="fr-FR" altLang="ja-JP" sz="7200" dirty="0">
                <a:latin typeface="Impact" charset="0"/>
                <a:ea typeface="ＭＳ Ｐゴシック" charset="0"/>
                <a:cs typeface="ＭＳ Ｐゴシック" charset="0"/>
              </a:rPr>
              <a:t>'</a:t>
            </a:r>
            <a:r>
              <a:rPr lang="en-US" altLang="ja-JP" sz="7200" dirty="0">
                <a:latin typeface="Impact" charset="0"/>
                <a:ea typeface="ＭＳ Ｐゴシック" charset="0"/>
                <a:cs typeface="ＭＳ Ｐゴシック" charset="0"/>
              </a:rPr>
              <a:t>s Temple</a:t>
            </a:r>
            <a:endParaRPr lang="en-US" dirty="0">
              <a:latin typeface="Impact" charset="0"/>
              <a:ea typeface="ＭＳ Ｐゴシック" charset="0"/>
              <a:cs typeface="ＭＳ Ｐゴシック" charset="0"/>
            </a:endParaRPr>
          </a:p>
        </p:txBody>
      </p:sp>
      <p:sp>
        <p:nvSpPr>
          <p:cNvPr id="311299" name="Rectangle 3"/>
          <p:cNvSpPr>
            <a:spLocks noGrp="1" noChangeArrowheads="1"/>
          </p:cNvSpPr>
          <p:nvPr>
            <p:ph type="subTitle" idx="1"/>
          </p:nvPr>
        </p:nvSpPr>
        <p:spPr>
          <a:xfrm>
            <a:off x="3348038" y="4876800"/>
            <a:ext cx="5688012" cy="1752600"/>
          </a:xfrm>
          <a:solidFill>
            <a:srgbClr val="000000"/>
          </a:solidFill>
          <a:effectLst>
            <a:outerShdw blurRad="50800" dist="25399" dir="2700000" algn="ctr" rotWithShape="0">
              <a:srgbClr val="000000">
                <a:alpha val="74998"/>
              </a:srgbClr>
            </a:outerShdw>
          </a:effectLst>
        </p:spPr>
        <p:txBody>
          <a:bodyPr/>
          <a:lstStyle/>
          <a:p>
            <a:pPr eaLnBrk="1" hangingPunct="1">
              <a:defRPr/>
            </a:pPr>
            <a:r>
              <a:rPr lang="en-US" b="1" dirty="0"/>
              <a:t>"With eyes full of adultery, </a:t>
            </a:r>
            <a:br>
              <a:rPr lang="en-US" b="1" dirty="0"/>
            </a:br>
            <a:r>
              <a:rPr lang="en-US" b="1" dirty="0"/>
              <a:t>they never stop sinning" </a:t>
            </a:r>
          </a:p>
          <a:p>
            <a:pPr eaLnBrk="1" hangingPunct="1">
              <a:defRPr/>
            </a:pPr>
            <a:r>
              <a:rPr lang="en-US" b="1" dirty="0"/>
              <a:t>(2 Pet. 2:14a)</a:t>
            </a:r>
          </a:p>
        </p:txBody>
      </p:sp>
      <p:pic>
        <p:nvPicPr>
          <p:cNvPr id="311301" name="Picture 5" descr="rpeoples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3200400" cy="217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0" name="Picture 4" descr="jonesstam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0" y="1560513"/>
            <a:ext cx="2151063" cy="179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1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13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13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1299">
                                            <p:txEl>
                                              <p:pRg st="0" end="0"/>
                                            </p:txEl>
                                          </p:spTgt>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11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p:bldP spid="311299" grpId="0" build="p"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Rectangle 3"/>
          <p:cNvSpPr>
            <a:spLocks noGrp="1" noChangeArrowheads="1"/>
          </p:cNvSpPr>
          <p:nvPr>
            <p:ph type="title"/>
          </p:nvPr>
        </p:nvSpPr>
        <p:spPr>
          <a:xfrm>
            <a:off x="0" y="609600"/>
            <a:ext cx="9144000" cy="1143000"/>
          </a:xfrm>
          <a:effectLst>
            <a:outerShdw blurRad="63500" dist="107763" dir="8100000" algn="ctr" rotWithShape="0">
              <a:schemeClr val="tx2">
                <a:alpha val="74998"/>
              </a:schemeClr>
            </a:outerShdw>
          </a:effectLst>
        </p:spPr>
        <p:txBody>
          <a:bodyPr/>
          <a:lstStyle/>
          <a:p>
            <a:pPr eaLnBrk="1" hangingPunct="1">
              <a:defRPr/>
            </a:pPr>
            <a:r>
              <a:rPr lang="en-US" sz="6000" b="1" dirty="0">
                <a:solidFill>
                  <a:srgbClr val="F8F6FF"/>
                </a:solidFill>
                <a:latin typeface="Arial" charset="0"/>
                <a:ea typeface="Osaka" charset="0"/>
                <a:cs typeface="Osaka" charset="0"/>
              </a:rPr>
              <a:t>A More Recent </a:t>
            </a:r>
            <a:r>
              <a:rPr lang="en-US" sz="6000" b="1" dirty="0" err="1">
                <a:solidFill>
                  <a:srgbClr val="F8F6FF"/>
                </a:solidFill>
                <a:latin typeface="Arial" charset="0"/>
                <a:ea typeface="Osaka" charset="0"/>
                <a:cs typeface="Osaka" charset="0"/>
              </a:rPr>
              <a:t>Sexpert</a:t>
            </a:r>
            <a:endParaRPr lang="en-US" sz="6000" dirty="0">
              <a:latin typeface="Arial" charset="0"/>
              <a:ea typeface="Osaka" charset="0"/>
              <a:cs typeface="Osaka"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381000" y="15875"/>
            <a:ext cx="86868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sz="6000">
                <a:solidFill>
                  <a:schemeClr val="bg1"/>
                </a:solidFill>
                <a:latin typeface="Arial" charset="0"/>
                <a:ea typeface="ＭＳ Ｐゴシック" charset="0"/>
                <a:cs typeface="ＭＳ Ｐゴシック" charset="0"/>
              </a:rPr>
              <a:t>danbrown.com</a:t>
            </a:r>
          </a:p>
        </p:txBody>
      </p:sp>
      <p:sp>
        <p:nvSpPr>
          <p:cNvPr id="348164" name="Rectangle 4"/>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800" b="1">
                <a:solidFill>
                  <a:schemeClr val="bg1"/>
                </a:solidFill>
                <a:latin typeface="Arial" charset="0"/>
              </a:rPr>
              <a:t>FAQs:</a:t>
            </a:r>
            <a:br>
              <a:rPr lang="en-US" sz="4800" b="1">
                <a:solidFill>
                  <a:schemeClr val="bg1"/>
                </a:solidFill>
                <a:latin typeface="Arial" charset="0"/>
              </a:rPr>
            </a:br>
            <a:r>
              <a:rPr lang="en-US" sz="4800" b="1">
                <a:solidFill>
                  <a:schemeClr val="bg1"/>
                </a:solidFill>
                <a:latin typeface="Arial" charset="0"/>
              </a:rPr>
              <a:t>Q: </a:t>
            </a:r>
            <a:r>
              <a:rPr lang="en-US" altLang="ja-JP" sz="4800" b="1">
                <a:solidFill>
                  <a:schemeClr val="bg1"/>
                </a:solidFill>
                <a:latin typeface="Arial" charset="0"/>
              </a:rPr>
              <a:t>"Are you a Christian?"</a:t>
            </a:r>
            <a:br>
              <a:rPr lang="en-US" altLang="ja-JP" sz="4800" b="1">
                <a:solidFill>
                  <a:schemeClr val="bg1"/>
                </a:solidFill>
                <a:latin typeface="Arial" charset="0"/>
              </a:rPr>
            </a:br>
            <a:r>
              <a:rPr lang="en-US" altLang="ja-JP" sz="4800" b="1">
                <a:solidFill>
                  <a:schemeClr val="bg1"/>
                </a:solidFill>
                <a:latin typeface="Arial" charset="0"/>
              </a:rPr>
              <a:t>A: "Yes…"</a:t>
            </a:r>
            <a:endParaRPr lang="en-US" sz="4800" b="1">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p:cTn id="7" dur="500" fill="hold"/>
                                        <p:tgtEl>
                                          <p:spTgt spid="348163"/>
                                        </p:tgtEl>
                                        <p:attrNameLst>
                                          <p:attrName>ppt_w</p:attrName>
                                        </p:attrNameLst>
                                      </p:cBhvr>
                                      <p:tavLst>
                                        <p:tav tm="0">
                                          <p:val>
                                            <p:fltVal val="0"/>
                                          </p:val>
                                        </p:tav>
                                        <p:tav tm="100000">
                                          <p:val>
                                            <p:strVal val="#ppt_w"/>
                                          </p:val>
                                        </p:tav>
                                      </p:tavLst>
                                    </p:anim>
                                    <p:anim calcmode="lin" valueType="num">
                                      <p:cBhvr>
                                        <p:cTn id="8" dur="500" fill="hold"/>
                                        <p:tgtEl>
                                          <p:spTgt spid="348163"/>
                                        </p:tgtEl>
                                        <p:attrNameLst>
                                          <p:attrName>ppt_h</p:attrName>
                                        </p:attrNameLst>
                                      </p:cBhvr>
                                      <p:tavLst>
                                        <p:tav tm="0">
                                          <p:val>
                                            <p:fltVal val="0"/>
                                          </p:val>
                                        </p:tav>
                                        <p:tav tm="100000">
                                          <p:val>
                                            <p:strVal val="#ppt_h"/>
                                          </p:val>
                                        </p:tav>
                                      </p:tavLst>
                                    </p:anim>
                                    <p:anim calcmode="lin" valueType="num">
                                      <p:cBhvr>
                                        <p:cTn id="9" dur="500" fill="hold"/>
                                        <p:tgtEl>
                                          <p:spTgt spid="348163"/>
                                        </p:tgtEl>
                                        <p:attrNameLst>
                                          <p:attrName>style.rotation</p:attrName>
                                        </p:attrNameLst>
                                      </p:cBhvr>
                                      <p:tavLst>
                                        <p:tav tm="0">
                                          <p:val>
                                            <p:fltVal val="360"/>
                                          </p:val>
                                        </p:tav>
                                        <p:tav tm="100000">
                                          <p:val>
                                            <p:fltVal val="0"/>
                                          </p:val>
                                        </p:tav>
                                      </p:tavLst>
                                    </p:anim>
                                    <p:animEffect transition="in" filter="fade">
                                      <p:cBhvr>
                                        <p:cTn id="10" dur="500"/>
                                        <p:tgtEl>
                                          <p:spTgt spid="3481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48164"/>
                                        </p:tgtEl>
                                        <p:attrNameLst>
                                          <p:attrName>style.visibility</p:attrName>
                                        </p:attrNameLst>
                                      </p:cBhvr>
                                      <p:to>
                                        <p:strVal val="visible"/>
                                      </p:to>
                                    </p:set>
                                    <p:anim calcmode="lin" valueType="num">
                                      <p:cBhvr>
                                        <p:cTn id="15" dur="500" fill="hold"/>
                                        <p:tgtEl>
                                          <p:spTgt spid="348164"/>
                                        </p:tgtEl>
                                        <p:attrNameLst>
                                          <p:attrName>ppt_w</p:attrName>
                                        </p:attrNameLst>
                                      </p:cBhvr>
                                      <p:tavLst>
                                        <p:tav tm="0">
                                          <p:val>
                                            <p:fltVal val="0"/>
                                          </p:val>
                                        </p:tav>
                                        <p:tav tm="100000">
                                          <p:val>
                                            <p:strVal val="#ppt_w"/>
                                          </p:val>
                                        </p:tav>
                                      </p:tavLst>
                                    </p:anim>
                                    <p:anim calcmode="lin" valueType="num">
                                      <p:cBhvr>
                                        <p:cTn id="16" dur="500" fill="hold"/>
                                        <p:tgtEl>
                                          <p:spTgt spid="348164"/>
                                        </p:tgtEl>
                                        <p:attrNameLst>
                                          <p:attrName>ppt_h</p:attrName>
                                        </p:attrNameLst>
                                      </p:cBhvr>
                                      <p:tavLst>
                                        <p:tav tm="0">
                                          <p:val>
                                            <p:fltVal val="0"/>
                                          </p:val>
                                        </p:tav>
                                        <p:tav tm="100000">
                                          <p:val>
                                            <p:strVal val="#ppt_h"/>
                                          </p:val>
                                        </p:tav>
                                      </p:tavLst>
                                    </p:anim>
                                    <p:anim calcmode="lin" valueType="num">
                                      <p:cBhvr>
                                        <p:cTn id="17" dur="500" fill="hold"/>
                                        <p:tgtEl>
                                          <p:spTgt spid="348164"/>
                                        </p:tgtEl>
                                        <p:attrNameLst>
                                          <p:attrName>style.rotation</p:attrName>
                                        </p:attrNameLst>
                                      </p:cBhvr>
                                      <p:tavLst>
                                        <p:tav tm="0">
                                          <p:val>
                                            <p:fltVal val="360"/>
                                          </p:val>
                                        </p:tav>
                                        <p:tav tm="100000">
                                          <p:val>
                                            <p:fltVal val="0"/>
                                          </p:val>
                                        </p:tav>
                                      </p:tavLst>
                                    </p:anim>
                                    <p:animEffect transition="in" filter="fade">
                                      <p:cBhvr>
                                        <p:cTn id="18"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animBg="1"/>
      <p:bldP spid="348164"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p>
        </p:txBody>
      </p:sp>
      <p:sp>
        <p:nvSpPr>
          <p:cNvPr id="8" name="Footer Placeholder 4"/>
          <p:cNvSpPr>
            <a:spLocks noGrp="1"/>
          </p:cNvSpPr>
          <p:nvPr>
            <p:ph type="ftr" sz="quarter" idx="11"/>
          </p:nvPr>
        </p:nvSpPr>
        <p:spPr/>
        <p:txBody>
          <a:bodyPr/>
          <a:lstStyle/>
          <a:p>
            <a:pPr>
              <a:defRPr/>
            </a:pPr>
            <a:endParaRPr lang="en-US"/>
          </a:p>
        </p:txBody>
      </p:sp>
      <p:pic>
        <p:nvPicPr>
          <p:cNvPr id="349187"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a:t>
            </a:r>
          </a:p>
        </p:txBody>
      </p:sp>
      <p:sp>
        <p:nvSpPr>
          <p:cNvPr id="264196"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Brown Blasphemes God</a:t>
            </a:r>
            <a:r>
              <a:rPr lang="fr-FR" altLang="ja-JP" dirty="0">
                <a:effectLst>
                  <a:outerShdw blurRad="38100" dist="38100" dir="2700000" algn="tl">
                    <a:srgbClr val="DDDDDD"/>
                  </a:outerShdw>
                </a:effectLst>
                <a:latin typeface="Tahoma" charset="0"/>
                <a:ea typeface="ＭＳ Ｐゴシック" charset="0"/>
                <a:cs typeface="ＭＳ Ｐゴシック" charset="0"/>
              </a:rPr>
              <a:t>'</a:t>
            </a:r>
            <a:r>
              <a:rPr lang="en-US" altLang="ja-JP" dirty="0">
                <a:effectLst>
                  <a:outerShdw blurRad="38100" dist="38100" dir="2700000" algn="tl">
                    <a:srgbClr val="DDDDDD"/>
                  </a:outerShdw>
                </a:effectLst>
                <a:latin typeface="Tahoma" charset="0"/>
                <a:ea typeface="ＭＳ Ｐゴシック" charset="0"/>
                <a:cs typeface="ＭＳ Ｐゴシック" charset="0"/>
              </a:rPr>
              <a:t>s Name</a:t>
            </a:r>
            <a:endParaRPr lang="en-US" dirty="0">
              <a:latin typeface="Tahoma" charset="0"/>
              <a:ea typeface="ＭＳ Ｐゴシック" charset="0"/>
              <a:cs typeface="ＭＳ Ｐゴシック" charset="0"/>
            </a:endParaRPr>
          </a:p>
        </p:txBody>
      </p:sp>
      <p:sp>
        <p:nvSpPr>
          <p:cNvPr id="264197" name="Text Box 5"/>
          <p:cNvSpPr txBox="1">
            <a:spLocks noChangeArrowheads="1"/>
          </p:cNvSpPr>
          <p:nvPr/>
        </p:nvSpPr>
        <p:spPr bwMode="auto">
          <a:xfrm>
            <a:off x="441325" y="4759325"/>
            <a:ext cx="3216275" cy="1373188"/>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2800" dirty="0">
                <a:solidFill>
                  <a:srgbClr val="FFFFFF"/>
                </a:solidFill>
                <a:latin typeface="Arial Black" pitchFamily="26" charset="0"/>
                <a:ea typeface="+mn-ea"/>
                <a:cs typeface="+mn-cs"/>
              </a:rPr>
              <a:t>Yahweh</a:t>
            </a:r>
          </a:p>
          <a:p>
            <a:pPr marL="339725" indent="-339725" algn="ctr" eaLnBrk="0" hangingPunct="0">
              <a:defRPr/>
            </a:pPr>
            <a:r>
              <a:rPr lang="en-US" sz="2800" dirty="0">
                <a:solidFill>
                  <a:srgbClr val="FFFFFF"/>
                </a:solidFill>
                <a:latin typeface="Arial Black" pitchFamily="26" charset="0"/>
                <a:ea typeface="+mn-ea"/>
                <a:cs typeface="+mn-cs"/>
              </a:rPr>
              <a:t>(Supposed "Male Deity")</a:t>
            </a:r>
          </a:p>
        </p:txBody>
      </p:sp>
      <p:sp>
        <p:nvSpPr>
          <p:cNvPr id="264198" name="Text Box 6"/>
          <p:cNvSpPr txBox="1">
            <a:spLocks noChangeArrowheads="1"/>
          </p:cNvSpPr>
          <p:nvPr/>
        </p:nvSpPr>
        <p:spPr bwMode="auto">
          <a:xfrm>
            <a:off x="4876800" y="4759325"/>
            <a:ext cx="3597275" cy="1373188"/>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2800" dirty="0">
                <a:solidFill>
                  <a:srgbClr val="FFFFFF"/>
                </a:solidFill>
                <a:latin typeface="Arial Black" pitchFamily="26" charset="0"/>
                <a:ea typeface="+mn-ea"/>
                <a:cs typeface="+mn-cs"/>
              </a:rPr>
              <a:t>Shekinah</a:t>
            </a:r>
          </a:p>
          <a:p>
            <a:pPr marL="339725" indent="-339725" algn="ctr" eaLnBrk="0" hangingPunct="0">
              <a:defRPr/>
            </a:pPr>
            <a:r>
              <a:rPr lang="en-US" sz="2800" dirty="0">
                <a:solidFill>
                  <a:srgbClr val="FFFFFF"/>
                </a:solidFill>
                <a:latin typeface="Arial Black" pitchFamily="26" charset="0"/>
                <a:ea typeface="+mn-ea"/>
                <a:cs typeface="+mn-cs"/>
              </a:rPr>
              <a:t>(Supposed "Female Deity")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dissolve">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dissolve">
                                      <p:cBhvr>
                                        <p:cTn id="12" dur="500"/>
                                        <p:tgtEl>
                                          <p:spTgt spid="264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4198"/>
                                        </p:tgtEl>
                                        <p:attrNameLst>
                                          <p:attrName>style.visibility</p:attrName>
                                        </p:attrNameLst>
                                      </p:cBhvr>
                                      <p:to>
                                        <p:strVal val="visible"/>
                                      </p:to>
                                    </p:set>
                                    <p:animEffect transition="in" filter="dissolve">
                                      <p:cBhvr>
                                        <p:cTn id="1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7" grpId="0" animBg="1"/>
      <p:bldP spid="264198"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3962400" y="4953000"/>
            <a:ext cx="4953000" cy="1676400"/>
          </a:xfrm>
        </p:spPr>
        <p:txBody>
          <a:bodyPr/>
          <a:lstStyle/>
          <a:p>
            <a:pPr eaLnBrk="1" hangingPunct="1"/>
            <a:r>
              <a:rPr kumimoji="1" lang="en-US" sz="4000" b="0" i="1">
                <a:solidFill>
                  <a:schemeClr val="bg1"/>
                </a:solidFill>
                <a:latin typeface="Arial" charset="0"/>
                <a:ea typeface="ＭＳ Ｐゴシック" charset="0"/>
                <a:cs typeface="ＭＳ Ｐゴシック" charset="0"/>
              </a:rPr>
              <a:t>The Shekinah glory filled God</a:t>
            </a:r>
            <a:r>
              <a:rPr kumimoji="1" lang="fr-FR" altLang="ja-JP" sz="4000" b="0" i="1">
                <a:solidFill>
                  <a:schemeClr val="bg1"/>
                </a:solidFill>
                <a:latin typeface="Arial" charset="0"/>
                <a:ea typeface="ＭＳ Ｐゴシック" charset="0"/>
                <a:cs typeface="ＭＳ Ｐゴシック" charset="0"/>
              </a:rPr>
              <a:t>'</a:t>
            </a:r>
            <a:r>
              <a:rPr kumimoji="1" lang="en-US" altLang="ja-JP" sz="4000" b="0" i="1">
                <a:solidFill>
                  <a:schemeClr val="bg1"/>
                </a:solidFill>
                <a:latin typeface="Arial" charset="0"/>
                <a:ea typeface="ＭＳ Ｐゴシック" charset="0"/>
                <a:cs typeface="ＭＳ Ｐゴシック" charset="0"/>
              </a:rPr>
              <a:t>s new palace!</a:t>
            </a:r>
            <a:endParaRPr kumimoji="1" lang="en-US" sz="4000" b="0" i="1">
              <a:latin typeface="Arial" charset="0"/>
              <a:ea typeface="ＭＳ Ｐゴシック" charset="0"/>
              <a:cs typeface="ＭＳ Ｐゴシック" charset="0"/>
            </a:endParaRPr>
          </a:p>
        </p:txBody>
      </p:sp>
      <p:sp>
        <p:nvSpPr>
          <p:cNvPr id="499715" name="Text Box 3" descr="White marble"/>
          <p:cNvSpPr txBox="1">
            <a:spLocks noChangeArrowheads="1"/>
          </p:cNvSpPr>
          <p:nvPr/>
        </p:nvSpPr>
        <p:spPr bwMode="auto">
          <a:xfrm>
            <a:off x="4114800" y="914400"/>
            <a:ext cx="4800600" cy="2716213"/>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Then the cloud covered the tent of meeting, and the glory of the L</a:t>
            </a:r>
            <a:r>
              <a:rPr lang="en-US" sz="3200" b="1"/>
              <a:t>ORD</a:t>
            </a:r>
            <a:r>
              <a:rPr lang="en-US" sz="3600" b="1"/>
              <a:t> filled the tabernacle.</a:t>
            </a:r>
          </a:p>
          <a:p>
            <a:pPr algn="r"/>
            <a:r>
              <a:rPr lang="en-US" sz="2800" b="1"/>
              <a:t>Exodus 40:34 </a:t>
            </a:r>
            <a:r>
              <a:rPr lang="en-US" sz="2000" b="1"/>
              <a:t>ESV</a:t>
            </a:r>
            <a:endParaRPr lang="en-US" sz="2000"/>
          </a:p>
        </p:txBody>
      </p:sp>
      <p:pic>
        <p:nvPicPr>
          <p:cNvPr id="351236" name="Picture 4" descr="taberna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973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fade">
                                      <p:cBhvr>
                                        <p:cTn id="7" dur="770" decel="100000"/>
                                        <p:tgtEl>
                                          <p:spTgt spid="499715"/>
                                        </p:tgtEl>
                                      </p:cBhvr>
                                    </p:animEffect>
                                    <p:animScale>
                                      <p:cBhvr>
                                        <p:cTn id="8" dur="770" decel="100000"/>
                                        <p:tgtEl>
                                          <p:spTgt spid="499715"/>
                                        </p:tgtEl>
                                      </p:cBhvr>
                                      <p:from x="10000" y="10000"/>
                                      <p:to x="200000" y="450000"/>
                                    </p:animScale>
                                    <p:animScale>
                                      <p:cBhvr>
                                        <p:cTn id="9" dur="1230" accel="100000" fill="hold">
                                          <p:stCondLst>
                                            <p:cond delay="770"/>
                                          </p:stCondLst>
                                        </p:cTn>
                                        <p:tgtEl>
                                          <p:spTgt spid="499715"/>
                                        </p:tgtEl>
                                      </p:cBhvr>
                                      <p:from x="200000" y="450000"/>
                                      <p:to x="100000" y="100000"/>
                                    </p:animScale>
                                    <p:set>
                                      <p:cBhvr>
                                        <p:cTn id="10" dur="770" fill="hold"/>
                                        <p:tgtEl>
                                          <p:spTgt spid="499715"/>
                                        </p:tgtEl>
                                        <p:attrNameLst>
                                          <p:attrName>ppt_x</p:attrName>
                                        </p:attrNameLst>
                                      </p:cBhvr>
                                      <p:to>
                                        <p:strVal val="(0.5)"/>
                                      </p:to>
                                    </p:set>
                                    <p:anim from="(0.5)" to="(#ppt_x)" calcmode="lin" valueType="num">
                                      <p:cBhvr>
                                        <p:cTn id="11" dur="1230" accel="100000" fill="hold">
                                          <p:stCondLst>
                                            <p:cond delay="770"/>
                                          </p:stCondLst>
                                        </p:cTn>
                                        <p:tgtEl>
                                          <p:spTgt spid="499715"/>
                                        </p:tgtEl>
                                        <p:attrNameLst>
                                          <p:attrName>ppt_x</p:attrName>
                                        </p:attrNameLst>
                                      </p:cBhvr>
                                    </p:anim>
                                    <p:set>
                                      <p:cBhvr>
                                        <p:cTn id="12" dur="770" fill="hold"/>
                                        <p:tgtEl>
                                          <p:spTgt spid="499715"/>
                                        </p:tgtEl>
                                        <p:attrNameLst>
                                          <p:attrName>ppt_y</p:attrName>
                                        </p:attrNameLst>
                                      </p:cBhvr>
                                      <p:to>
                                        <p:strVal val="(#ppt_y+0.4)"/>
                                      </p:to>
                                    </p:set>
                                    <p:anim from="(#ppt_y+0.4)" to="(#ppt_y)" calcmode="lin" valueType="num">
                                      <p:cBhvr>
                                        <p:cTn id="13" dur="1230" accel="100000" fill="hold">
                                          <p:stCondLst>
                                            <p:cond delay="770"/>
                                          </p:stCondLst>
                                        </p:cTn>
                                        <p:tgtEl>
                                          <p:spTgt spid="49971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99714"/>
                                        </p:tgtEl>
                                        <p:attrNameLst>
                                          <p:attrName>style.visibility</p:attrName>
                                        </p:attrNameLst>
                                      </p:cBhvr>
                                      <p:to>
                                        <p:strVal val="visible"/>
                                      </p:to>
                                    </p:set>
                                    <p:anim calcmode="lin" valueType="num">
                                      <p:cBhvr>
                                        <p:cTn id="18" dur="500" fill="hold"/>
                                        <p:tgtEl>
                                          <p:spTgt spid="499714"/>
                                        </p:tgtEl>
                                        <p:attrNameLst>
                                          <p:attrName>ppt_w</p:attrName>
                                        </p:attrNameLst>
                                      </p:cBhvr>
                                      <p:tavLst>
                                        <p:tav tm="0">
                                          <p:val>
                                            <p:fltVal val="0"/>
                                          </p:val>
                                        </p:tav>
                                        <p:tav tm="100000">
                                          <p:val>
                                            <p:strVal val="#ppt_w"/>
                                          </p:val>
                                        </p:tav>
                                      </p:tavLst>
                                    </p:anim>
                                    <p:anim calcmode="lin" valueType="num">
                                      <p:cBhvr>
                                        <p:cTn id="19" dur="500" fill="hold"/>
                                        <p:tgtEl>
                                          <p:spTgt spid="499714"/>
                                        </p:tgtEl>
                                        <p:attrNameLst>
                                          <p:attrName>ppt_h</p:attrName>
                                        </p:attrNameLst>
                                      </p:cBhvr>
                                      <p:tavLst>
                                        <p:tav tm="0">
                                          <p:val>
                                            <p:fltVal val="0"/>
                                          </p:val>
                                        </p:tav>
                                        <p:tav tm="100000">
                                          <p:val>
                                            <p:strVal val="#ppt_h"/>
                                          </p:val>
                                        </p:tav>
                                      </p:tavLst>
                                    </p:anim>
                                    <p:anim calcmode="lin" valueType="num">
                                      <p:cBhvr>
                                        <p:cTn id="20" dur="500" fill="hold"/>
                                        <p:tgtEl>
                                          <p:spTgt spid="499714"/>
                                        </p:tgtEl>
                                        <p:attrNameLst>
                                          <p:attrName>style.rotation</p:attrName>
                                        </p:attrNameLst>
                                      </p:cBhvr>
                                      <p:tavLst>
                                        <p:tav tm="0">
                                          <p:val>
                                            <p:fltVal val="360"/>
                                          </p:val>
                                        </p:tav>
                                        <p:tav tm="100000">
                                          <p:val>
                                            <p:fltVal val="0"/>
                                          </p:val>
                                        </p:tav>
                                      </p:tavLst>
                                    </p:anim>
                                    <p:animEffect transition="in" filter="fade">
                                      <p:cBhvr>
                                        <p:cTn id="21" dur="500"/>
                                        <p:tgtEl>
                                          <p:spTgt spid="49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p:txBody>
          <a:bodyPr/>
          <a:lstStyle/>
          <a:p>
            <a:pPr>
              <a:defRPr/>
            </a:pPr>
            <a:endParaRPr lang="en-US"/>
          </a:p>
        </p:txBody>
      </p:sp>
      <p:sp>
        <p:nvSpPr>
          <p:cNvPr id="9" name="Footer Placeholder 4"/>
          <p:cNvSpPr>
            <a:spLocks noGrp="1"/>
          </p:cNvSpPr>
          <p:nvPr>
            <p:ph type="ftr" sz="quarter" idx="11"/>
          </p:nvPr>
        </p:nvSpPr>
        <p:spPr/>
        <p:txBody>
          <a:bodyPr/>
          <a:lstStyle/>
          <a:p>
            <a:pPr>
              <a:defRPr/>
            </a:pPr>
            <a:endParaRPr lang="en-US"/>
          </a:p>
        </p:txBody>
      </p:sp>
      <p:pic>
        <p:nvPicPr>
          <p:cNvPr id="353283"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1"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a:t>
            </a:r>
          </a:p>
        </p:txBody>
      </p:sp>
      <p:sp>
        <p:nvSpPr>
          <p:cNvPr id="26829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Brown Blasphemes God</a:t>
            </a:r>
            <a:r>
              <a:rPr lang="fr-FR" altLang="ja-JP" dirty="0">
                <a:effectLst>
                  <a:outerShdw blurRad="38100" dist="38100" dir="2700000" algn="tl">
                    <a:srgbClr val="DDDDDD"/>
                  </a:outerShdw>
                </a:effectLst>
                <a:latin typeface="Tahoma" charset="0"/>
                <a:ea typeface="ＭＳ Ｐゴシック" charset="0"/>
                <a:cs typeface="ＭＳ Ｐゴシック" charset="0"/>
              </a:rPr>
              <a:t>'</a:t>
            </a:r>
            <a:r>
              <a:rPr lang="en-US" altLang="ja-JP" dirty="0">
                <a:effectLst>
                  <a:outerShdw blurRad="38100" dist="38100" dir="2700000" algn="tl">
                    <a:srgbClr val="DDDDDD"/>
                  </a:outerShdw>
                </a:effectLst>
                <a:latin typeface="Tahoma" charset="0"/>
                <a:ea typeface="ＭＳ Ｐゴシック" charset="0"/>
                <a:cs typeface="ＭＳ Ｐゴシック" charset="0"/>
              </a:rPr>
              <a:t>s Name</a:t>
            </a:r>
            <a:endParaRPr lang="en-US" dirty="0">
              <a:latin typeface="Tahoma" charset="0"/>
              <a:ea typeface="ＭＳ Ｐゴシック" charset="0"/>
              <a:cs typeface="ＭＳ Ｐゴシック" charset="0"/>
            </a:endParaRPr>
          </a:p>
        </p:txBody>
      </p:sp>
      <p:sp>
        <p:nvSpPr>
          <p:cNvPr id="268293"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2800" dirty="0">
                <a:solidFill>
                  <a:srgbClr val="FFFFFF"/>
                </a:solidFill>
                <a:latin typeface="Arial Black" pitchFamily="26" charset="0"/>
                <a:ea typeface="+mn-ea"/>
                <a:cs typeface="+mn-cs"/>
              </a:rPr>
              <a:t>Yah</a:t>
            </a:r>
          </a:p>
          <a:p>
            <a:pPr marL="339725" indent="-339725" algn="ctr" eaLnBrk="0" hangingPunct="0">
              <a:defRPr/>
            </a:pPr>
            <a:r>
              <a:rPr lang="en-US" sz="2800" dirty="0">
                <a:solidFill>
                  <a:srgbClr val="FFFFFF"/>
                </a:solidFill>
                <a:latin typeface="Arial Black" pitchFamily="26" charset="0"/>
                <a:ea typeface="+mn-ea"/>
                <a:cs typeface="+mn-cs"/>
              </a:rPr>
              <a:t>(Male Deity)</a:t>
            </a:r>
          </a:p>
        </p:txBody>
      </p:sp>
      <p:sp>
        <p:nvSpPr>
          <p:cNvPr id="268294"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2800">
                <a:solidFill>
                  <a:srgbClr val="FFFFFF"/>
                </a:solidFill>
                <a:latin typeface="Arial Black" pitchFamily="26" charset="0"/>
                <a:ea typeface="+mn-ea"/>
                <a:cs typeface="+mn-cs"/>
              </a:rPr>
              <a:t>Havah</a:t>
            </a:r>
          </a:p>
          <a:p>
            <a:pPr marL="339725" indent="-339725" algn="ctr" eaLnBrk="0" hangingPunct="0">
              <a:defRPr/>
            </a:pPr>
            <a:r>
              <a:rPr lang="en-US" sz="2800">
                <a:solidFill>
                  <a:srgbClr val="FFFFFF"/>
                </a:solidFill>
                <a:latin typeface="Arial Black" pitchFamily="26" charset="0"/>
                <a:ea typeface="+mn-ea"/>
                <a:cs typeface="+mn-cs"/>
              </a:rPr>
              <a:t>(Female Deity)</a:t>
            </a:r>
          </a:p>
        </p:txBody>
      </p:sp>
      <p:sp>
        <p:nvSpPr>
          <p:cNvPr id="268295" name="Text Box 7"/>
          <p:cNvSpPr txBox="1">
            <a:spLocks noChangeArrowheads="1"/>
          </p:cNvSpPr>
          <p:nvPr/>
        </p:nvSpPr>
        <p:spPr bwMode="auto">
          <a:xfrm>
            <a:off x="2133600" y="5791200"/>
            <a:ext cx="4572000" cy="76200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4400">
                <a:solidFill>
                  <a:srgbClr val="FFFFFF"/>
                </a:solidFill>
                <a:latin typeface="Arial Black" pitchFamily="26" charset="0"/>
                <a:ea typeface="+mn-ea"/>
                <a:cs typeface="+mn-cs"/>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gtEl>
                                        <p:attrNameLst>
                                          <p:attrName>style.visibility</p:attrName>
                                        </p:attrNameLst>
                                      </p:cBhvr>
                                      <p:to>
                                        <p:strVal val="visible"/>
                                      </p:to>
                                    </p:set>
                                    <p:animEffect transition="in" filter="dissolve">
                                      <p:cBhvr>
                                        <p:cTn id="12" dur="500"/>
                                        <p:tgtEl>
                                          <p:spTgt spid="268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dissolve">
                                      <p:cBhvr>
                                        <p:cTn id="17" dur="500"/>
                                        <p:tgtEl>
                                          <p:spTgt spid="268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8295"/>
                                        </p:tgtEl>
                                        <p:attrNameLst>
                                          <p:attrName>style.visibility</p:attrName>
                                        </p:attrNameLst>
                                      </p:cBhvr>
                                      <p:to>
                                        <p:strVal val="visible"/>
                                      </p:to>
                                    </p:set>
                                    <p:animEffect transition="in" filter="dissolve">
                                      <p:cBhvr>
                                        <p:cTn id="22"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3" grpId="0" animBg="1"/>
      <p:bldP spid="268294" grpId="0" animBg="1"/>
      <p:bldP spid="26829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28797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a:t>
            </a:r>
          </a:p>
        </p:txBody>
      </p:sp>
      <p:sp>
        <p:nvSpPr>
          <p:cNvPr id="270339"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The Truth About God</a:t>
            </a:r>
            <a:r>
              <a:rPr lang="fr-FR" altLang="ja-JP" dirty="0">
                <a:effectLst>
                  <a:outerShdw blurRad="38100" dist="38100" dir="2700000" algn="tl">
                    <a:srgbClr val="DDDDDD"/>
                  </a:outerShdw>
                </a:effectLst>
                <a:latin typeface="Tahoma" charset="0"/>
                <a:ea typeface="ＭＳ Ｐゴシック" charset="0"/>
                <a:cs typeface="ＭＳ Ｐゴシック" charset="0"/>
              </a:rPr>
              <a:t>'</a:t>
            </a:r>
            <a:r>
              <a:rPr lang="en-US" altLang="ja-JP" dirty="0">
                <a:effectLst>
                  <a:outerShdw blurRad="38100" dist="38100" dir="2700000" algn="tl">
                    <a:srgbClr val="DDDDDD"/>
                  </a:outerShdw>
                </a:effectLst>
                <a:latin typeface="Tahoma" charset="0"/>
                <a:ea typeface="ＭＳ Ｐゴシック" charset="0"/>
                <a:cs typeface="ＭＳ Ｐゴシック" charset="0"/>
              </a:rPr>
              <a:t>s Name</a:t>
            </a:r>
            <a:endParaRPr lang="en-US" dirty="0">
              <a:latin typeface="Tahoma" charset="0"/>
              <a:ea typeface="ＭＳ Ｐゴシック" charset="0"/>
              <a:cs typeface="ＭＳ Ｐゴシック" charset="0"/>
            </a:endParaRPr>
          </a:p>
        </p:txBody>
      </p:sp>
      <p:sp>
        <p:nvSpPr>
          <p:cNvPr id="270340" name="Text Box 4"/>
          <p:cNvSpPr txBox="1">
            <a:spLocks noChangeArrowheads="1"/>
          </p:cNvSpPr>
          <p:nvPr/>
        </p:nvSpPr>
        <p:spPr bwMode="auto">
          <a:xfrm>
            <a:off x="4413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dirty="0">
                <a:solidFill>
                  <a:srgbClr val="FFFFFF"/>
                </a:solidFill>
                <a:latin typeface="Arial Black" pitchFamily="26" charset="0"/>
                <a:ea typeface="+mn-ea"/>
                <a:cs typeface="+mn-cs"/>
              </a:rPr>
              <a:t>YHWH</a:t>
            </a:r>
          </a:p>
        </p:txBody>
      </p:sp>
      <p:sp>
        <p:nvSpPr>
          <p:cNvPr id="270341" name="Text Box 5"/>
          <p:cNvSpPr txBox="1">
            <a:spLocks noChangeArrowheads="1"/>
          </p:cNvSpPr>
          <p:nvPr/>
        </p:nvSpPr>
        <p:spPr bwMode="auto">
          <a:xfrm>
            <a:off x="5257800" y="1905000"/>
            <a:ext cx="32162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Adonai</a:t>
            </a:r>
          </a:p>
        </p:txBody>
      </p:sp>
      <p:sp>
        <p:nvSpPr>
          <p:cNvPr id="270342" name="Text Box 6"/>
          <p:cNvSpPr txBox="1">
            <a:spLocks noChangeArrowheads="1"/>
          </p:cNvSpPr>
          <p:nvPr/>
        </p:nvSpPr>
        <p:spPr bwMode="auto">
          <a:xfrm>
            <a:off x="2117725" y="2936875"/>
            <a:ext cx="4572000"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dissolve">
                                      <p:cBhvr>
                                        <p:cTn id="7" dur="500"/>
                                        <p:tgtEl>
                                          <p:spTgt spid="270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38"/>
                                        </p:tgtEl>
                                        <p:attrNameLst>
                                          <p:attrName>style.visibility</p:attrName>
                                        </p:attrNameLst>
                                      </p:cBhvr>
                                      <p:to>
                                        <p:strVal val="visible"/>
                                      </p:to>
                                    </p:set>
                                    <p:animEffect transition="in" filter="dissolve">
                                      <p:cBhvr>
                                        <p:cTn id="12" dur="500"/>
                                        <p:tgtEl>
                                          <p:spTgt spid="270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41"/>
                                        </p:tgtEl>
                                        <p:attrNameLst>
                                          <p:attrName>style.visibility</p:attrName>
                                        </p:attrNameLst>
                                      </p:cBhvr>
                                      <p:to>
                                        <p:strVal val="visible"/>
                                      </p:to>
                                    </p:set>
                                    <p:animEffect transition="in" filter="dissolve">
                                      <p:cBhvr>
                                        <p:cTn id="17" dur="500"/>
                                        <p:tgtEl>
                                          <p:spTgt spid="270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342"/>
                                        </p:tgtEl>
                                        <p:attrNameLst>
                                          <p:attrName>style.visibility</p:attrName>
                                        </p:attrNameLst>
                                      </p:cBhvr>
                                      <p:to>
                                        <p:strVal val="visible"/>
                                      </p:to>
                                    </p:set>
                                    <p:animEffect transition="in" filter="dissolve">
                                      <p:cBhvr>
                                        <p:cTn id="22" dur="500"/>
                                        <p:tgtEl>
                                          <p:spTgt spid="27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p:bldP spid="270340" grpId="0" animBg="1"/>
      <p:bldP spid="270341" grpId="0" animBg="1"/>
      <p:bldP spid="270342"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548680"/>
            <a:ext cx="4629150" cy="731997"/>
          </a:xfrm>
        </p:spPr>
        <p:txBody>
          <a:bodyPr vert="horz" lIns="91440" tIns="45720" rIns="91440" bIns="45720" rtlCol="0" anchor="ctr">
            <a:normAutofit/>
          </a:bodyPr>
          <a:lstStyle/>
          <a:p>
            <a:r>
              <a:rPr lang="en-US" b="1" dirty="0">
                <a:solidFill>
                  <a:schemeClr val="bg1"/>
                </a:solidFill>
                <a:latin typeface="Arial" panose="020B0604020202020204" pitchFamily="34" charset="0"/>
                <a:cs typeface="Arial" panose="020B0604020202020204" pitchFamily="34" charset="0"/>
              </a:rPr>
              <a:t>2 Peter 2:12-22</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5" y="1556792"/>
            <a:ext cx="5341530" cy="4655951"/>
          </a:xfrm>
        </p:spPr>
        <p:txBody>
          <a:bodyPr vert="horz" lIns="91440" tIns="45720" rIns="91440" bIns="45720" rtlCol="0">
            <a:noAutofit/>
          </a:bodyPr>
          <a:lstStyle/>
          <a:p>
            <a:r>
              <a:rPr lang="en-SG" sz="2400" b="1" dirty="0">
                <a:solidFill>
                  <a:schemeClr val="bg1"/>
                </a:solidFill>
                <a:latin typeface="Arial" panose="020B0604020202020204" pitchFamily="34" charset="0"/>
                <a:cs typeface="Arial" panose="020B0604020202020204" pitchFamily="34" charset="0"/>
              </a:rPr>
              <a:t>15  They have wandered off the right road and followed the footsteps of Balaam son of Beor, who loved to earn money by doing wrong.</a:t>
            </a:r>
          </a:p>
          <a:p>
            <a:r>
              <a:rPr lang="en-SG" sz="2400" b="1" dirty="0">
                <a:solidFill>
                  <a:schemeClr val="bg1"/>
                </a:solidFill>
                <a:latin typeface="Arial" panose="020B0604020202020204" pitchFamily="34" charset="0"/>
                <a:cs typeface="Arial" panose="020B0604020202020204" pitchFamily="34" charset="0"/>
              </a:rPr>
              <a:t>16  But Balaam was stopped from his mad course when his donkey rebuked him with a human voice.</a:t>
            </a:r>
          </a:p>
          <a:p>
            <a:r>
              <a:rPr lang="en-SG" sz="2400" b="1" dirty="0">
                <a:solidFill>
                  <a:schemeClr val="bg1"/>
                </a:solidFill>
                <a:latin typeface="Arial" panose="020B0604020202020204" pitchFamily="34" charset="0"/>
                <a:cs typeface="Arial" panose="020B0604020202020204" pitchFamily="34" charset="0"/>
              </a:rPr>
              <a:t>17  These people are as useless as dried-up springs or as mist blown away by the wind. They are doomed to blackest darkness.</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362152826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57378" name="Group 2"/>
          <p:cNvGrpSpPr>
            <a:grpSpLocks/>
          </p:cNvGrpSpPr>
          <p:nvPr/>
        </p:nvGrpSpPr>
        <p:grpSpPr bwMode="auto">
          <a:xfrm>
            <a:off x="0" y="762000"/>
            <a:ext cx="9144000" cy="755650"/>
            <a:chOff x="0" y="0"/>
            <a:chExt cx="4560" cy="671"/>
          </a:xfrm>
        </p:grpSpPr>
        <p:sp>
          <p:nvSpPr>
            <p:cNvPr id="35748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35748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79" name="Group 5"/>
          <p:cNvGrpSpPr>
            <a:grpSpLocks/>
          </p:cNvGrpSpPr>
          <p:nvPr/>
        </p:nvGrpSpPr>
        <p:grpSpPr bwMode="auto">
          <a:xfrm>
            <a:off x="0" y="1517650"/>
            <a:ext cx="2630488" cy="904875"/>
            <a:chOff x="0" y="671"/>
            <a:chExt cx="1312" cy="805"/>
          </a:xfrm>
        </p:grpSpPr>
        <p:sp>
          <p:nvSpPr>
            <p:cNvPr id="357481"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 Preparing the</a:t>
              </a:r>
              <a:endParaRPr lang="en-US" altLang="zh-CN">
                <a:solidFill>
                  <a:srgbClr val="FFFFFF"/>
                </a:solidFill>
                <a:latin typeface="Arial Narrow" charset="0"/>
                <a:ea typeface="SimSun" charset="0"/>
                <a:cs typeface="SimSun" charset="0"/>
              </a:endParaRPr>
            </a:p>
            <a:p>
              <a:pPr algn="ctr" eaLnBrk="0" hangingPunct="0"/>
              <a:r>
                <a:rPr lang="en-US" altLang="zh-CN" b="1">
                  <a:solidFill>
                    <a:srgbClr val="FFFFFF"/>
                  </a:solidFill>
                  <a:latin typeface="Arial Narrow" charset="0"/>
                  <a:ea typeface="SimSun" charset="0"/>
                  <a:cs typeface="SimSun" charset="0"/>
                </a:rPr>
                <a:t>Old Generation</a:t>
              </a:r>
              <a:endParaRPr lang="en-US" altLang="zh-CN">
                <a:solidFill>
                  <a:srgbClr val="FFFFFF"/>
                </a:solidFill>
                <a:latin typeface="Arial Narrow" charset="0"/>
                <a:ea typeface="SimSun" charset="0"/>
                <a:cs typeface="SimSun" charset="0"/>
              </a:endParaRPr>
            </a:p>
          </p:txBody>
        </p:sp>
        <p:sp>
          <p:nvSpPr>
            <p:cNvPr id="35748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0" name="Group 8"/>
          <p:cNvGrpSpPr>
            <a:grpSpLocks/>
          </p:cNvGrpSpPr>
          <p:nvPr/>
        </p:nvGrpSpPr>
        <p:grpSpPr bwMode="auto">
          <a:xfrm>
            <a:off x="2630488" y="1517650"/>
            <a:ext cx="3673475" cy="904875"/>
            <a:chOff x="1312" y="671"/>
            <a:chExt cx="1832" cy="805"/>
          </a:xfrm>
        </p:grpSpPr>
        <p:sp>
          <p:nvSpPr>
            <p:cNvPr id="357479"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 Postponement </a:t>
              </a:r>
              <a:endParaRPr lang="en-US" altLang="zh-CN">
                <a:solidFill>
                  <a:srgbClr val="FFFFFF"/>
                </a:solidFill>
                <a:latin typeface="Arial Narrow" charset="0"/>
                <a:ea typeface="SimSun" charset="0"/>
                <a:cs typeface="SimSun" charset="0"/>
              </a:endParaRPr>
            </a:p>
            <a:p>
              <a:pPr algn="ctr" eaLnBrk="0" hangingPunct="0"/>
              <a:r>
                <a:rPr lang="en-US" altLang="zh-CN" b="1">
                  <a:solidFill>
                    <a:srgbClr val="FFFFFF"/>
                  </a:solidFill>
                  <a:latin typeface="Arial Narrow" charset="0"/>
                  <a:ea typeface="SimSun" charset="0"/>
                  <a:cs typeface="SimSun" charset="0"/>
                </a:rPr>
                <a:t>for Unbelief</a:t>
              </a:r>
              <a:endParaRPr lang="en-US" altLang="zh-CN">
                <a:solidFill>
                  <a:srgbClr val="FFFFFF"/>
                </a:solidFill>
                <a:latin typeface="Arial Narrow" charset="0"/>
                <a:ea typeface="SimSun" charset="0"/>
                <a:cs typeface="SimSun" charset="0"/>
              </a:endParaRPr>
            </a:p>
          </p:txBody>
        </p:sp>
        <p:sp>
          <p:nvSpPr>
            <p:cNvPr id="35748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1" name="Group 11"/>
          <p:cNvGrpSpPr>
            <a:grpSpLocks/>
          </p:cNvGrpSpPr>
          <p:nvPr/>
        </p:nvGrpSpPr>
        <p:grpSpPr bwMode="auto">
          <a:xfrm>
            <a:off x="6303963" y="1517650"/>
            <a:ext cx="2840037" cy="904875"/>
            <a:chOff x="3144" y="671"/>
            <a:chExt cx="1416" cy="805"/>
          </a:xfrm>
        </p:grpSpPr>
        <p:sp>
          <p:nvSpPr>
            <p:cNvPr id="357477"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 Preparing the</a:t>
              </a:r>
              <a:endParaRPr lang="en-US" altLang="zh-CN">
                <a:solidFill>
                  <a:srgbClr val="FFFFFF"/>
                </a:solidFill>
                <a:latin typeface="Arial Narrow" charset="0"/>
                <a:ea typeface="SimSun" charset="0"/>
                <a:cs typeface="SimSun" charset="0"/>
              </a:endParaRPr>
            </a:p>
            <a:p>
              <a:pPr algn="ctr" eaLnBrk="0" hangingPunct="0"/>
              <a:r>
                <a:rPr lang="en-US" altLang="zh-CN" b="1">
                  <a:solidFill>
                    <a:srgbClr val="FFFFFF"/>
                  </a:solidFill>
                  <a:latin typeface="Arial Narrow" charset="0"/>
                  <a:ea typeface="SimSun" charset="0"/>
                  <a:cs typeface="SimSun" charset="0"/>
                </a:rPr>
                <a:t>New Generation</a:t>
              </a:r>
              <a:endParaRPr lang="en-US" altLang="zh-CN">
                <a:solidFill>
                  <a:srgbClr val="FFFFFF"/>
                </a:solidFill>
                <a:latin typeface="Arial Narrow" charset="0"/>
                <a:ea typeface="SimSun" charset="0"/>
                <a:cs typeface="SimSun" charset="0"/>
              </a:endParaRPr>
            </a:p>
          </p:txBody>
        </p:sp>
        <p:sp>
          <p:nvSpPr>
            <p:cNvPr id="35747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2" name="Group 14"/>
          <p:cNvGrpSpPr>
            <a:grpSpLocks/>
          </p:cNvGrpSpPr>
          <p:nvPr/>
        </p:nvGrpSpPr>
        <p:grpSpPr bwMode="auto">
          <a:xfrm>
            <a:off x="0" y="2422525"/>
            <a:ext cx="2630488" cy="476250"/>
            <a:chOff x="0" y="1476"/>
            <a:chExt cx="1312" cy="422"/>
          </a:xfrm>
        </p:grpSpPr>
        <p:sp>
          <p:nvSpPr>
            <p:cNvPr id="357475"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1:1–10:10</a:t>
              </a:r>
              <a:endParaRPr lang="en-US" altLang="zh-CN">
                <a:solidFill>
                  <a:srgbClr val="FFFFFF"/>
                </a:solidFill>
                <a:latin typeface="Arial Narrow" charset="0"/>
                <a:ea typeface="SimSun" charset="0"/>
                <a:cs typeface="SimSun" charset="0"/>
              </a:endParaRPr>
            </a:p>
          </p:txBody>
        </p:sp>
        <p:sp>
          <p:nvSpPr>
            <p:cNvPr id="35747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3" name="Group 17"/>
          <p:cNvGrpSpPr>
            <a:grpSpLocks/>
          </p:cNvGrpSpPr>
          <p:nvPr/>
        </p:nvGrpSpPr>
        <p:grpSpPr bwMode="auto">
          <a:xfrm>
            <a:off x="2630488" y="2422525"/>
            <a:ext cx="3673475" cy="476250"/>
            <a:chOff x="1312" y="1476"/>
            <a:chExt cx="1832" cy="422"/>
          </a:xfrm>
        </p:grpSpPr>
        <p:sp>
          <p:nvSpPr>
            <p:cNvPr id="357473"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10:11–25:18</a:t>
              </a:r>
              <a:endParaRPr lang="en-US" altLang="zh-CN">
                <a:solidFill>
                  <a:srgbClr val="FFFFFF"/>
                </a:solidFill>
                <a:latin typeface="Arial Narrow" charset="0"/>
                <a:ea typeface="SimSun" charset="0"/>
                <a:cs typeface="SimSun" charset="0"/>
              </a:endParaRPr>
            </a:p>
          </p:txBody>
        </p:sp>
        <p:sp>
          <p:nvSpPr>
            <p:cNvPr id="35747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4" name="Group 20"/>
          <p:cNvGrpSpPr>
            <a:grpSpLocks/>
          </p:cNvGrpSpPr>
          <p:nvPr/>
        </p:nvGrpSpPr>
        <p:grpSpPr bwMode="auto">
          <a:xfrm>
            <a:off x="6303963" y="2422525"/>
            <a:ext cx="2840037" cy="476250"/>
            <a:chOff x="3144" y="1476"/>
            <a:chExt cx="1416" cy="422"/>
          </a:xfrm>
        </p:grpSpPr>
        <p:sp>
          <p:nvSpPr>
            <p:cNvPr id="357471"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26–36</a:t>
              </a:r>
              <a:endParaRPr lang="en-US" altLang="zh-CN">
                <a:solidFill>
                  <a:srgbClr val="FFFFFF"/>
                </a:solidFill>
                <a:latin typeface="Arial Narrow" charset="0"/>
                <a:ea typeface="SimSun" charset="0"/>
                <a:cs typeface="SimSun" charset="0"/>
              </a:endParaRPr>
            </a:p>
          </p:txBody>
        </p:sp>
        <p:sp>
          <p:nvSpPr>
            <p:cNvPr id="35747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5" name="Group 23"/>
          <p:cNvGrpSpPr>
            <a:grpSpLocks/>
          </p:cNvGrpSpPr>
          <p:nvPr/>
        </p:nvGrpSpPr>
        <p:grpSpPr bwMode="auto">
          <a:xfrm>
            <a:off x="0" y="2898775"/>
            <a:ext cx="2630488" cy="474663"/>
            <a:chOff x="0" y="1898"/>
            <a:chExt cx="1312" cy="422"/>
          </a:xfrm>
        </p:grpSpPr>
        <p:sp>
          <p:nvSpPr>
            <p:cNvPr id="357469"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Faithfulness</a:t>
              </a:r>
              <a:endParaRPr lang="en-US" altLang="zh-CN">
                <a:solidFill>
                  <a:srgbClr val="FFFFFF"/>
                </a:solidFill>
                <a:latin typeface="Arial Narrow" charset="0"/>
                <a:ea typeface="SimSun" charset="0"/>
                <a:cs typeface="SimSun" charset="0"/>
              </a:endParaRPr>
            </a:p>
          </p:txBody>
        </p:sp>
        <p:sp>
          <p:nvSpPr>
            <p:cNvPr id="35747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6" name="Group 26"/>
          <p:cNvGrpSpPr>
            <a:grpSpLocks/>
          </p:cNvGrpSpPr>
          <p:nvPr/>
        </p:nvGrpSpPr>
        <p:grpSpPr bwMode="auto">
          <a:xfrm>
            <a:off x="2630488" y="2898775"/>
            <a:ext cx="3673475" cy="474663"/>
            <a:chOff x="1312" y="1898"/>
            <a:chExt cx="1832" cy="422"/>
          </a:xfrm>
        </p:grpSpPr>
        <p:sp>
          <p:nvSpPr>
            <p:cNvPr id="357467"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Israel</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Faithlessness</a:t>
              </a:r>
              <a:endParaRPr lang="en-US" altLang="zh-CN">
                <a:solidFill>
                  <a:srgbClr val="FFFFFF"/>
                </a:solidFill>
                <a:latin typeface="Arial Narrow" charset="0"/>
                <a:ea typeface="SimSun" charset="0"/>
                <a:cs typeface="SimSun" charset="0"/>
              </a:endParaRPr>
            </a:p>
          </p:txBody>
        </p:sp>
        <p:sp>
          <p:nvSpPr>
            <p:cNvPr id="35746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7" name="Group 29"/>
          <p:cNvGrpSpPr>
            <a:grpSpLocks/>
          </p:cNvGrpSpPr>
          <p:nvPr/>
        </p:nvGrpSpPr>
        <p:grpSpPr bwMode="auto">
          <a:xfrm>
            <a:off x="6303963" y="2898775"/>
            <a:ext cx="2840037" cy="474663"/>
            <a:chOff x="3144" y="1898"/>
            <a:chExt cx="1416" cy="422"/>
          </a:xfrm>
        </p:grpSpPr>
        <p:sp>
          <p:nvSpPr>
            <p:cNvPr id="357465"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Faithfulness</a:t>
              </a:r>
              <a:endParaRPr lang="en-US" altLang="zh-CN">
                <a:solidFill>
                  <a:srgbClr val="FFFFFF"/>
                </a:solidFill>
                <a:latin typeface="Arial Narrow" charset="0"/>
                <a:ea typeface="SimSun" charset="0"/>
                <a:cs typeface="SimSun" charset="0"/>
              </a:endParaRPr>
            </a:p>
          </p:txBody>
        </p:sp>
        <p:sp>
          <p:nvSpPr>
            <p:cNvPr id="35746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8" name="Group 32"/>
          <p:cNvGrpSpPr>
            <a:grpSpLocks/>
          </p:cNvGrpSpPr>
          <p:nvPr/>
        </p:nvGrpSpPr>
        <p:grpSpPr bwMode="auto">
          <a:xfrm>
            <a:off x="0" y="3373438"/>
            <a:ext cx="2630488" cy="474662"/>
            <a:chOff x="0" y="2320"/>
            <a:chExt cx="1312" cy="422"/>
          </a:xfrm>
        </p:grpSpPr>
        <p:sp>
          <p:nvSpPr>
            <p:cNvPr id="357463"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Blessings</a:t>
              </a:r>
              <a:endParaRPr lang="en-US" altLang="zh-CN">
                <a:solidFill>
                  <a:srgbClr val="FFFFFF"/>
                </a:solidFill>
                <a:latin typeface="Arial Narrow" charset="0"/>
                <a:ea typeface="SimSun" charset="0"/>
                <a:cs typeface="SimSun" charset="0"/>
              </a:endParaRPr>
            </a:p>
          </p:txBody>
        </p:sp>
        <p:sp>
          <p:nvSpPr>
            <p:cNvPr id="35746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9" name="Group 35"/>
          <p:cNvGrpSpPr>
            <a:grpSpLocks/>
          </p:cNvGrpSpPr>
          <p:nvPr/>
        </p:nvGrpSpPr>
        <p:grpSpPr bwMode="auto">
          <a:xfrm>
            <a:off x="2630488" y="3373438"/>
            <a:ext cx="3673475" cy="474662"/>
            <a:chOff x="1312" y="2320"/>
            <a:chExt cx="1832" cy="422"/>
          </a:xfrm>
        </p:grpSpPr>
        <p:sp>
          <p:nvSpPr>
            <p:cNvPr id="357461"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Discipline</a:t>
              </a:r>
              <a:endParaRPr lang="en-US" altLang="zh-CN">
                <a:solidFill>
                  <a:srgbClr val="FFFFFF"/>
                </a:solidFill>
                <a:latin typeface="Arial Narrow" charset="0"/>
                <a:ea typeface="SimSun" charset="0"/>
                <a:cs typeface="SimSun" charset="0"/>
              </a:endParaRPr>
            </a:p>
          </p:txBody>
        </p:sp>
        <p:sp>
          <p:nvSpPr>
            <p:cNvPr id="35746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0" name="Group 38"/>
          <p:cNvGrpSpPr>
            <a:grpSpLocks/>
          </p:cNvGrpSpPr>
          <p:nvPr/>
        </p:nvGrpSpPr>
        <p:grpSpPr bwMode="auto">
          <a:xfrm>
            <a:off x="6303963" y="3373438"/>
            <a:ext cx="2840037" cy="474662"/>
            <a:chOff x="3144" y="2320"/>
            <a:chExt cx="1416" cy="422"/>
          </a:xfrm>
        </p:grpSpPr>
        <p:sp>
          <p:nvSpPr>
            <p:cNvPr id="357459"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Blessings</a:t>
              </a:r>
              <a:endParaRPr lang="en-US" altLang="zh-CN">
                <a:solidFill>
                  <a:srgbClr val="FFFFFF"/>
                </a:solidFill>
                <a:latin typeface="Arial Narrow" charset="0"/>
                <a:ea typeface="SimSun" charset="0"/>
                <a:cs typeface="SimSun" charset="0"/>
              </a:endParaRPr>
            </a:p>
          </p:txBody>
        </p:sp>
        <p:sp>
          <p:nvSpPr>
            <p:cNvPr id="35746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1" name="Group 41"/>
          <p:cNvGrpSpPr>
            <a:grpSpLocks/>
          </p:cNvGrpSpPr>
          <p:nvPr/>
        </p:nvGrpSpPr>
        <p:grpSpPr bwMode="auto">
          <a:xfrm>
            <a:off x="0" y="3848100"/>
            <a:ext cx="2630488" cy="474663"/>
            <a:chOff x="0" y="2742"/>
            <a:chExt cx="1312" cy="422"/>
          </a:xfrm>
        </p:grpSpPr>
        <p:sp>
          <p:nvSpPr>
            <p:cNvPr id="357457"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Israel</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Commitment</a:t>
              </a:r>
              <a:endParaRPr lang="en-US" altLang="zh-CN">
                <a:solidFill>
                  <a:srgbClr val="FFFFFF"/>
                </a:solidFill>
                <a:latin typeface="Arial Narrow" charset="0"/>
                <a:ea typeface="SimSun" charset="0"/>
                <a:cs typeface="SimSun" charset="0"/>
              </a:endParaRPr>
            </a:p>
          </p:txBody>
        </p:sp>
        <p:sp>
          <p:nvSpPr>
            <p:cNvPr id="35745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2" name="Group 44"/>
          <p:cNvGrpSpPr>
            <a:grpSpLocks/>
          </p:cNvGrpSpPr>
          <p:nvPr/>
        </p:nvGrpSpPr>
        <p:grpSpPr bwMode="auto">
          <a:xfrm>
            <a:off x="2630488" y="3848100"/>
            <a:ext cx="3673475" cy="474663"/>
            <a:chOff x="1312" y="2742"/>
            <a:chExt cx="1832" cy="422"/>
          </a:xfrm>
        </p:grpSpPr>
        <p:sp>
          <p:nvSpPr>
            <p:cNvPr id="357455"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Israel</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Complaining</a:t>
              </a:r>
              <a:endParaRPr lang="en-US" altLang="zh-CN">
                <a:solidFill>
                  <a:srgbClr val="FFFFFF"/>
                </a:solidFill>
                <a:latin typeface="Arial Narrow" charset="0"/>
                <a:ea typeface="SimSun" charset="0"/>
                <a:cs typeface="SimSun" charset="0"/>
              </a:endParaRPr>
            </a:p>
          </p:txBody>
        </p:sp>
        <p:sp>
          <p:nvSpPr>
            <p:cNvPr id="35745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3" name="Group 47"/>
          <p:cNvGrpSpPr>
            <a:grpSpLocks/>
          </p:cNvGrpSpPr>
          <p:nvPr/>
        </p:nvGrpSpPr>
        <p:grpSpPr bwMode="auto">
          <a:xfrm>
            <a:off x="6303963" y="3848100"/>
            <a:ext cx="2840037" cy="474663"/>
            <a:chOff x="3144" y="2742"/>
            <a:chExt cx="1416" cy="422"/>
          </a:xfrm>
        </p:grpSpPr>
        <p:sp>
          <p:nvSpPr>
            <p:cNvPr id="357453"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Israel</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Commitment</a:t>
              </a:r>
              <a:endParaRPr lang="en-US" altLang="zh-CN">
                <a:solidFill>
                  <a:srgbClr val="FFFFFF"/>
                </a:solidFill>
                <a:latin typeface="Arial Narrow" charset="0"/>
                <a:ea typeface="SimSun" charset="0"/>
                <a:cs typeface="SimSun" charset="0"/>
              </a:endParaRPr>
            </a:p>
          </p:txBody>
        </p:sp>
        <p:sp>
          <p:nvSpPr>
            <p:cNvPr id="35745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4" name="Group 50"/>
          <p:cNvGrpSpPr>
            <a:grpSpLocks/>
          </p:cNvGrpSpPr>
          <p:nvPr/>
        </p:nvGrpSpPr>
        <p:grpSpPr bwMode="auto">
          <a:xfrm>
            <a:off x="0" y="4322763"/>
            <a:ext cx="2630488" cy="476250"/>
            <a:chOff x="0" y="3164"/>
            <a:chExt cx="1312" cy="422"/>
          </a:xfrm>
        </p:grpSpPr>
        <p:sp>
          <p:nvSpPr>
            <p:cNvPr id="357451"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Order</a:t>
              </a:r>
              <a:endParaRPr lang="en-US" altLang="zh-CN">
                <a:solidFill>
                  <a:srgbClr val="FFFFFF"/>
                </a:solidFill>
                <a:latin typeface="Arial Narrow" charset="0"/>
                <a:ea typeface="SimSun" charset="0"/>
                <a:cs typeface="SimSun" charset="0"/>
              </a:endParaRPr>
            </a:p>
          </p:txBody>
        </p:sp>
        <p:sp>
          <p:nvSpPr>
            <p:cNvPr id="35745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5" name="Group 53"/>
          <p:cNvGrpSpPr>
            <a:grpSpLocks/>
          </p:cNvGrpSpPr>
          <p:nvPr/>
        </p:nvGrpSpPr>
        <p:grpSpPr bwMode="auto">
          <a:xfrm>
            <a:off x="2630488" y="4322763"/>
            <a:ext cx="3673475" cy="476250"/>
            <a:chOff x="1312" y="3164"/>
            <a:chExt cx="1832" cy="422"/>
          </a:xfrm>
        </p:grpSpPr>
        <p:sp>
          <p:nvSpPr>
            <p:cNvPr id="357449"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Disorder</a:t>
              </a:r>
              <a:endParaRPr lang="en-US" altLang="zh-CN">
                <a:solidFill>
                  <a:srgbClr val="FFFFFF"/>
                </a:solidFill>
                <a:latin typeface="Arial Narrow" charset="0"/>
                <a:ea typeface="SimSun" charset="0"/>
                <a:cs typeface="SimSun" charset="0"/>
              </a:endParaRPr>
            </a:p>
          </p:txBody>
        </p:sp>
        <p:sp>
          <p:nvSpPr>
            <p:cNvPr id="35745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6" name="Group 56"/>
          <p:cNvGrpSpPr>
            <a:grpSpLocks/>
          </p:cNvGrpSpPr>
          <p:nvPr/>
        </p:nvGrpSpPr>
        <p:grpSpPr bwMode="auto">
          <a:xfrm>
            <a:off x="6303963" y="4322763"/>
            <a:ext cx="2840037" cy="476250"/>
            <a:chOff x="3144" y="3164"/>
            <a:chExt cx="1416" cy="422"/>
          </a:xfrm>
        </p:grpSpPr>
        <p:sp>
          <p:nvSpPr>
            <p:cNvPr id="357447"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Reorder</a:t>
              </a:r>
              <a:endParaRPr lang="en-US" altLang="zh-CN">
                <a:solidFill>
                  <a:srgbClr val="FFFFFF"/>
                </a:solidFill>
                <a:latin typeface="Arial Narrow" charset="0"/>
                <a:ea typeface="SimSun" charset="0"/>
                <a:cs typeface="SimSun" charset="0"/>
              </a:endParaRPr>
            </a:p>
          </p:txBody>
        </p:sp>
        <p:sp>
          <p:nvSpPr>
            <p:cNvPr id="35744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7" name="Group 59"/>
          <p:cNvGrpSpPr>
            <a:grpSpLocks/>
          </p:cNvGrpSpPr>
          <p:nvPr/>
        </p:nvGrpSpPr>
        <p:grpSpPr bwMode="auto">
          <a:xfrm>
            <a:off x="0" y="4799013"/>
            <a:ext cx="2630488" cy="474662"/>
            <a:chOff x="0" y="3586"/>
            <a:chExt cx="1312" cy="422"/>
          </a:xfrm>
        </p:grpSpPr>
        <p:sp>
          <p:nvSpPr>
            <p:cNvPr id="357445"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Mount Sinai</a:t>
              </a:r>
              <a:endParaRPr lang="en-US" altLang="zh-CN">
                <a:solidFill>
                  <a:srgbClr val="FFFFFF"/>
                </a:solidFill>
                <a:latin typeface="Arial Narrow" charset="0"/>
                <a:ea typeface="SimSun" charset="0"/>
                <a:cs typeface="SimSun" charset="0"/>
              </a:endParaRPr>
            </a:p>
          </p:txBody>
        </p:sp>
        <p:sp>
          <p:nvSpPr>
            <p:cNvPr id="35744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8" name="Group 62"/>
          <p:cNvGrpSpPr>
            <a:grpSpLocks/>
          </p:cNvGrpSpPr>
          <p:nvPr/>
        </p:nvGrpSpPr>
        <p:grpSpPr bwMode="auto">
          <a:xfrm>
            <a:off x="2630488" y="4799013"/>
            <a:ext cx="3673475" cy="474662"/>
            <a:chOff x="1312" y="3586"/>
            <a:chExt cx="1832" cy="422"/>
          </a:xfrm>
        </p:grpSpPr>
        <p:sp>
          <p:nvSpPr>
            <p:cNvPr id="357443"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Wilderness</a:t>
              </a:r>
              <a:endParaRPr lang="en-US" altLang="zh-CN">
                <a:solidFill>
                  <a:srgbClr val="FFFFFF"/>
                </a:solidFill>
                <a:latin typeface="Arial Narrow" charset="0"/>
                <a:ea typeface="SimSun" charset="0"/>
                <a:cs typeface="SimSun" charset="0"/>
              </a:endParaRPr>
            </a:p>
          </p:txBody>
        </p:sp>
        <p:sp>
          <p:nvSpPr>
            <p:cNvPr id="35744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9" name="Group 65"/>
          <p:cNvGrpSpPr>
            <a:grpSpLocks/>
          </p:cNvGrpSpPr>
          <p:nvPr/>
        </p:nvGrpSpPr>
        <p:grpSpPr bwMode="auto">
          <a:xfrm>
            <a:off x="6303963" y="4799013"/>
            <a:ext cx="2840037" cy="474662"/>
            <a:chOff x="3144" y="3586"/>
            <a:chExt cx="1416" cy="422"/>
          </a:xfrm>
        </p:grpSpPr>
        <p:sp>
          <p:nvSpPr>
            <p:cNvPr id="357441"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Moab</a:t>
              </a:r>
              <a:endParaRPr lang="en-US" altLang="zh-CN">
                <a:solidFill>
                  <a:srgbClr val="FFFFFF"/>
                </a:solidFill>
                <a:latin typeface="Arial Narrow" charset="0"/>
                <a:ea typeface="SimSun" charset="0"/>
                <a:cs typeface="SimSun" charset="0"/>
              </a:endParaRPr>
            </a:p>
          </p:txBody>
        </p:sp>
        <p:sp>
          <p:nvSpPr>
            <p:cNvPr id="35744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0" name="Group 68"/>
          <p:cNvGrpSpPr>
            <a:grpSpLocks/>
          </p:cNvGrpSpPr>
          <p:nvPr/>
        </p:nvGrpSpPr>
        <p:grpSpPr bwMode="auto">
          <a:xfrm>
            <a:off x="0" y="5273675"/>
            <a:ext cx="2630488" cy="582613"/>
            <a:chOff x="0" y="4008"/>
            <a:chExt cx="1312" cy="518"/>
          </a:xfrm>
        </p:grpSpPr>
        <p:sp>
          <p:nvSpPr>
            <p:cNvPr id="357439"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20 Days</a:t>
              </a:r>
              <a:endParaRPr lang="en-US" altLang="zh-CN">
                <a:solidFill>
                  <a:srgbClr val="FFFFFF"/>
                </a:solidFill>
                <a:latin typeface="Arial Narrow" charset="0"/>
                <a:ea typeface="SimSun" charset="0"/>
                <a:cs typeface="SimSun" charset="0"/>
              </a:endParaRPr>
            </a:p>
          </p:txBody>
        </p:sp>
        <p:sp>
          <p:nvSpPr>
            <p:cNvPr id="35744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1" name="Group 71"/>
          <p:cNvGrpSpPr>
            <a:grpSpLocks/>
          </p:cNvGrpSpPr>
          <p:nvPr/>
        </p:nvGrpSpPr>
        <p:grpSpPr bwMode="auto">
          <a:xfrm>
            <a:off x="2630488" y="5273675"/>
            <a:ext cx="3673475" cy="582613"/>
            <a:chOff x="1312" y="4008"/>
            <a:chExt cx="1832" cy="518"/>
          </a:xfrm>
        </p:grpSpPr>
        <p:sp>
          <p:nvSpPr>
            <p:cNvPr id="357437"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38 Years, 3 Months, 10 Days </a:t>
              </a:r>
              <a:endParaRPr lang="en-US" altLang="zh-CN">
                <a:solidFill>
                  <a:srgbClr val="FFFFFF"/>
                </a:solidFill>
                <a:latin typeface="Arial Narrow" charset="0"/>
                <a:ea typeface="SimSun" charset="0"/>
                <a:cs typeface="SimSun" charset="0"/>
              </a:endParaRPr>
            </a:p>
          </p:txBody>
        </p:sp>
        <p:sp>
          <p:nvSpPr>
            <p:cNvPr id="35743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2" name="Group 74"/>
          <p:cNvGrpSpPr>
            <a:grpSpLocks/>
          </p:cNvGrpSpPr>
          <p:nvPr/>
        </p:nvGrpSpPr>
        <p:grpSpPr bwMode="auto">
          <a:xfrm>
            <a:off x="6303963" y="5273675"/>
            <a:ext cx="2840037" cy="582613"/>
            <a:chOff x="3144" y="4008"/>
            <a:chExt cx="1416" cy="518"/>
          </a:xfrm>
        </p:grpSpPr>
        <p:sp>
          <p:nvSpPr>
            <p:cNvPr id="357435"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ca. 5 Months</a:t>
              </a:r>
              <a:endParaRPr lang="en-US" altLang="zh-CN">
                <a:solidFill>
                  <a:srgbClr val="FFFFFF"/>
                </a:solidFill>
                <a:latin typeface="Arial Narrow" charset="0"/>
                <a:ea typeface="SimSun" charset="0"/>
                <a:cs typeface="SimSun" charset="0"/>
              </a:endParaRPr>
            </a:p>
          </p:txBody>
        </p:sp>
        <p:sp>
          <p:nvSpPr>
            <p:cNvPr id="35743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3" name="Group 77"/>
          <p:cNvGrpSpPr>
            <a:grpSpLocks/>
          </p:cNvGrpSpPr>
          <p:nvPr/>
        </p:nvGrpSpPr>
        <p:grpSpPr bwMode="auto">
          <a:xfrm>
            <a:off x="0" y="5856288"/>
            <a:ext cx="1347788" cy="1001712"/>
            <a:chOff x="0" y="4526"/>
            <a:chExt cx="672" cy="890"/>
          </a:xfrm>
        </p:grpSpPr>
        <p:sp>
          <p:nvSpPr>
            <p:cNvPr id="357433"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a:solidFill>
                    <a:srgbClr val="FFFFFF"/>
                  </a:solidFill>
                  <a:latin typeface="Arial Narrow" charset="0"/>
                  <a:ea typeface="SimSun" charset="0"/>
                  <a:cs typeface="SimSun" charset="0"/>
                </a:rPr>
                <a:t> Organization </a:t>
              </a:r>
            </a:p>
            <a:p>
              <a:pPr algn="ctr" eaLnBrk="0" hangingPunct="0"/>
              <a:r>
                <a:rPr lang="en-US" altLang="zh-CN" sz="1800">
                  <a:solidFill>
                    <a:srgbClr val="FFFFFF"/>
                  </a:solidFill>
                  <a:latin typeface="Arial Narrow" charset="0"/>
                  <a:ea typeface="SimSun" charset="0"/>
                  <a:cs typeface="SimSun" charset="0"/>
                </a:rPr>
                <a:t>(1–4)</a:t>
              </a:r>
            </a:p>
          </p:txBody>
        </p:sp>
        <p:sp>
          <p:nvSpPr>
            <p:cNvPr id="35743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4" name="Group 80"/>
          <p:cNvGrpSpPr>
            <a:grpSpLocks/>
          </p:cNvGrpSpPr>
          <p:nvPr/>
        </p:nvGrpSpPr>
        <p:grpSpPr bwMode="auto">
          <a:xfrm>
            <a:off x="1347788" y="5856288"/>
            <a:ext cx="1282700" cy="1001712"/>
            <a:chOff x="672" y="4526"/>
            <a:chExt cx="640" cy="890"/>
          </a:xfrm>
        </p:grpSpPr>
        <p:sp>
          <p:nvSpPr>
            <p:cNvPr id="357431"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a:solidFill>
                    <a:srgbClr val="FFFFFF"/>
                  </a:solidFill>
                  <a:latin typeface="Arial Narrow" charset="0"/>
                  <a:ea typeface="SimSun" charset="0"/>
                  <a:cs typeface="SimSun" charset="0"/>
                </a:rPr>
                <a:t>Sanctification (5:1–10:10)</a:t>
              </a:r>
            </a:p>
          </p:txBody>
        </p:sp>
        <p:sp>
          <p:nvSpPr>
            <p:cNvPr id="35743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5" name="Group 83"/>
          <p:cNvGrpSpPr>
            <a:grpSpLocks/>
          </p:cNvGrpSpPr>
          <p:nvPr/>
        </p:nvGrpSpPr>
        <p:grpSpPr bwMode="auto">
          <a:xfrm>
            <a:off x="2630488" y="5856288"/>
            <a:ext cx="785812" cy="1001712"/>
            <a:chOff x="1312" y="4526"/>
            <a:chExt cx="392" cy="890"/>
          </a:xfrm>
        </p:grpSpPr>
        <p:sp>
          <p:nvSpPr>
            <p:cNvPr id="357429"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To Kadesh (10:11–</a:t>
              </a:r>
            </a:p>
            <a:p>
              <a:pPr algn="ctr"/>
              <a:r>
                <a:rPr lang="en-US" altLang="zh-CN" sz="1400">
                  <a:solidFill>
                    <a:srgbClr val="FFFFFF"/>
                  </a:solidFill>
                  <a:latin typeface="Arial Narrow" charset="0"/>
                  <a:ea typeface="SimSun" charset="0"/>
                  <a:cs typeface="SimSun" charset="0"/>
                </a:rPr>
                <a:t>12:16)</a:t>
              </a:r>
            </a:p>
          </p:txBody>
        </p:sp>
        <p:sp>
          <p:nvSpPr>
            <p:cNvPr id="35743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6" name="Group 86"/>
          <p:cNvGrpSpPr>
            <a:grpSpLocks/>
          </p:cNvGrpSpPr>
          <p:nvPr/>
        </p:nvGrpSpPr>
        <p:grpSpPr bwMode="auto">
          <a:xfrm>
            <a:off x="3416300" y="5856288"/>
            <a:ext cx="722313" cy="1001712"/>
            <a:chOff x="1704" y="4526"/>
            <a:chExt cx="360" cy="890"/>
          </a:xfrm>
        </p:grpSpPr>
        <p:sp>
          <p:nvSpPr>
            <p:cNvPr id="357427"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 Kadesh Sin </a:t>
              </a:r>
            </a:p>
            <a:p>
              <a:pPr algn="ctr"/>
              <a:r>
                <a:rPr lang="en-US" altLang="zh-CN" sz="1400">
                  <a:solidFill>
                    <a:srgbClr val="FFFFFF"/>
                  </a:solidFill>
                  <a:latin typeface="Arial Narrow" charset="0"/>
                  <a:ea typeface="SimSun" charset="0"/>
                  <a:cs typeface="SimSun" charset="0"/>
                </a:rPr>
                <a:t>(13–14)</a:t>
              </a:r>
            </a:p>
          </p:txBody>
        </p:sp>
        <p:sp>
          <p:nvSpPr>
            <p:cNvPr id="35742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7" name="Group 89"/>
          <p:cNvGrpSpPr>
            <a:grpSpLocks/>
          </p:cNvGrpSpPr>
          <p:nvPr/>
        </p:nvGrpSpPr>
        <p:grpSpPr bwMode="auto">
          <a:xfrm>
            <a:off x="4138613" y="5856288"/>
            <a:ext cx="722312" cy="1001712"/>
            <a:chOff x="2064" y="4526"/>
            <a:chExt cx="360" cy="890"/>
          </a:xfrm>
        </p:grpSpPr>
        <p:sp>
          <p:nvSpPr>
            <p:cNvPr id="357425"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Wilder-ness (15–19)</a:t>
              </a:r>
            </a:p>
          </p:txBody>
        </p:sp>
        <p:sp>
          <p:nvSpPr>
            <p:cNvPr id="35742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8" name="Group 92"/>
          <p:cNvGrpSpPr>
            <a:grpSpLocks/>
          </p:cNvGrpSpPr>
          <p:nvPr/>
        </p:nvGrpSpPr>
        <p:grpSpPr bwMode="auto">
          <a:xfrm>
            <a:off x="4860925" y="5856288"/>
            <a:ext cx="657225" cy="1001712"/>
            <a:chOff x="2424" y="4526"/>
            <a:chExt cx="328" cy="890"/>
          </a:xfrm>
        </p:grpSpPr>
        <p:sp>
          <p:nvSpPr>
            <p:cNvPr id="357423"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To Moab (20–21)</a:t>
              </a:r>
            </a:p>
          </p:txBody>
        </p:sp>
        <p:sp>
          <p:nvSpPr>
            <p:cNvPr id="35742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9" name="Group 95"/>
          <p:cNvGrpSpPr>
            <a:grpSpLocks/>
          </p:cNvGrpSpPr>
          <p:nvPr/>
        </p:nvGrpSpPr>
        <p:grpSpPr bwMode="auto">
          <a:xfrm>
            <a:off x="5518150" y="5856288"/>
            <a:ext cx="785813" cy="1001712"/>
            <a:chOff x="2752" y="4526"/>
            <a:chExt cx="392" cy="890"/>
          </a:xfrm>
        </p:grpSpPr>
        <p:sp>
          <p:nvSpPr>
            <p:cNvPr id="357421"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Moab </a:t>
              </a:r>
            </a:p>
            <a:p>
              <a:pPr algn="ctr"/>
              <a:r>
                <a:rPr lang="en-US" altLang="zh-CN" sz="1400">
                  <a:solidFill>
                    <a:srgbClr val="FFFFFF"/>
                  </a:solidFill>
                  <a:latin typeface="Arial Narrow" charset="0"/>
                  <a:ea typeface="SimSun" charset="0"/>
                  <a:cs typeface="SimSun" charset="0"/>
                </a:rPr>
                <a:t>Sin </a:t>
              </a:r>
            </a:p>
            <a:p>
              <a:pPr algn="ctr"/>
              <a:r>
                <a:rPr lang="en-US" altLang="zh-CN" sz="1400">
                  <a:solidFill>
                    <a:srgbClr val="FFFFFF"/>
                  </a:solidFill>
                  <a:latin typeface="Arial Narrow" charset="0"/>
                  <a:ea typeface="SimSun" charset="0"/>
                  <a:cs typeface="SimSun" charset="0"/>
                </a:rPr>
                <a:t>(22–25)</a:t>
              </a:r>
            </a:p>
          </p:txBody>
        </p:sp>
        <p:sp>
          <p:nvSpPr>
            <p:cNvPr id="35742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10" name="Group 98"/>
          <p:cNvGrpSpPr>
            <a:grpSpLocks/>
          </p:cNvGrpSpPr>
          <p:nvPr/>
        </p:nvGrpSpPr>
        <p:grpSpPr bwMode="auto">
          <a:xfrm>
            <a:off x="6303963" y="5856288"/>
            <a:ext cx="890587" cy="1001712"/>
            <a:chOff x="3144" y="4526"/>
            <a:chExt cx="444" cy="890"/>
          </a:xfrm>
        </p:grpSpPr>
        <p:sp>
          <p:nvSpPr>
            <p:cNvPr id="357419"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a:solidFill>
                    <a:srgbClr val="FFFFFF"/>
                  </a:solidFill>
                  <a:latin typeface="Arial Narrow" charset="0"/>
                  <a:ea typeface="SimSun" charset="0"/>
                  <a:cs typeface="SimSun" charset="0"/>
                </a:rPr>
                <a:t>Provision for Land (26–27)</a:t>
              </a:r>
            </a:p>
          </p:txBody>
        </p:sp>
        <p:sp>
          <p:nvSpPr>
            <p:cNvPr id="35742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11" name="Group 101"/>
          <p:cNvGrpSpPr>
            <a:grpSpLocks/>
          </p:cNvGrpSpPr>
          <p:nvPr/>
        </p:nvGrpSpPr>
        <p:grpSpPr bwMode="auto">
          <a:xfrm>
            <a:off x="7194550" y="5856288"/>
            <a:ext cx="882650" cy="1001712"/>
            <a:chOff x="3588" y="4526"/>
            <a:chExt cx="440" cy="890"/>
          </a:xfrm>
        </p:grpSpPr>
        <p:sp>
          <p:nvSpPr>
            <p:cNvPr id="357417"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a:solidFill>
                    <a:srgbClr val="FFFFFF"/>
                  </a:solidFill>
                  <a:latin typeface="Arial Narrow" charset="0"/>
                  <a:ea typeface="SimSun" charset="0"/>
                  <a:cs typeface="SimSun" charset="0"/>
                </a:rPr>
                <a:t> Offerings &amp; Vows (28–30)</a:t>
              </a:r>
            </a:p>
          </p:txBody>
        </p:sp>
        <p:sp>
          <p:nvSpPr>
            <p:cNvPr id="35741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sp>
        <p:nvSpPr>
          <p:cNvPr id="35741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a:solidFill>
                  <a:srgbClr val="FFFFFF"/>
                </a:solidFill>
                <a:latin typeface="Arial Narrow" charset="0"/>
                <a:ea typeface="SimSun" charset="0"/>
                <a:cs typeface="SimSun" charset="0"/>
              </a:rPr>
              <a:t>Final Preparations (31–36)</a:t>
            </a:r>
          </a:p>
        </p:txBody>
      </p:sp>
      <p:sp>
        <p:nvSpPr>
          <p:cNvPr id="35741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sp>
        <p:nvSpPr>
          <p:cNvPr id="357414" name="Text Box 106"/>
          <p:cNvSpPr txBox="1">
            <a:spLocks noChangeArrowheads="1"/>
          </p:cNvSpPr>
          <p:nvPr/>
        </p:nvSpPr>
        <p:spPr bwMode="auto">
          <a:xfrm>
            <a:off x="8448675" y="0"/>
            <a:ext cx="698500" cy="461963"/>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333333"/>
                </a:solidFill>
                <a:latin typeface="Arial" charset="0"/>
              </a:rPr>
              <a:t>354</a:t>
            </a:r>
          </a:p>
        </p:txBody>
      </p:sp>
      <p:sp>
        <p:nvSpPr>
          <p:cNvPr id="35741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357416"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eaLnBrk="0" hangingPunct="0">
              <a:spcBef>
                <a:spcPct val="50000"/>
              </a:spcBef>
              <a:buFont typeface="Wingdings" charset="0"/>
              <a:buChar char="§"/>
            </a:pPr>
            <a:endParaRPr lang="en-US" b="1">
              <a:solidFill>
                <a:srgbClr val="333333"/>
              </a:solidFill>
              <a:latin typeface="Times"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63F2FB4-B756-8C71-2877-5643D09FD7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73"/>
          <a:stretch/>
        </p:blipFill>
        <p:spPr bwMode="auto">
          <a:xfrm>
            <a:off x="1" y="73714"/>
            <a:ext cx="9116824" cy="6946237"/>
          </a:xfrm>
          <a:prstGeom prst="rect">
            <a:avLst/>
          </a:prstGeom>
          <a:noFill/>
          <a:extLst>
            <a:ext uri="{909E8E84-426E-40DD-AFC4-6F175D3DCCD1}">
              <a14:hiddenFill xmlns:a14="http://schemas.microsoft.com/office/drawing/2010/main">
                <a:solidFill>
                  <a:srgbClr val="FFFFFF"/>
                </a:solidFill>
              </a14:hiddenFill>
            </a:ext>
          </a:extLst>
        </p:spPr>
      </p:pic>
      <p:sp>
        <p:nvSpPr>
          <p:cNvPr id="262145" name="Rectangle 2"/>
          <p:cNvSpPr>
            <a:spLocks noGrp="1" noChangeArrowheads="1"/>
          </p:cNvSpPr>
          <p:nvPr>
            <p:ph type="title"/>
          </p:nvPr>
        </p:nvSpPr>
        <p:spPr>
          <a:xfrm>
            <a:off x="14024" y="27165"/>
            <a:ext cx="8928100" cy="1143000"/>
          </a:xfrm>
        </p:spPr>
        <p:txBody>
          <a:bodyPr/>
          <a:lstStyle/>
          <a:p>
            <a:pPr eaLnBrk="1" hangingPunct="1"/>
            <a:r>
              <a:rPr lang="en-US" dirty="0">
                <a:solidFill>
                  <a:srgbClr val="FFFFFF"/>
                </a:solidFill>
              </a:rPr>
              <a:t>False Teachers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104" y="5251571"/>
            <a:ext cx="2968341" cy="1776236"/>
          </a:xfrm>
          <a:prstGeom prst="rect">
            <a:avLst/>
          </a:prstGeom>
        </p:spPr>
      </p:pic>
      <p:sp>
        <p:nvSpPr>
          <p:cNvPr id="2" name="Rectangle 2">
            <a:extLst>
              <a:ext uri="{FF2B5EF4-FFF2-40B4-BE49-F238E27FC236}">
                <a16:creationId xmlns:a16="http://schemas.microsoft.com/office/drawing/2014/main" id="{8377E605-3895-05FC-9489-7A3A5FEF1617}"/>
              </a:ext>
            </a:extLst>
          </p:cNvPr>
          <p:cNvSpPr txBox="1">
            <a:spLocks noChangeArrowheads="1"/>
          </p:cNvSpPr>
          <p:nvPr/>
        </p:nvSpPr>
        <p:spPr bwMode="auto">
          <a:xfrm>
            <a:off x="27177" y="1352943"/>
            <a:ext cx="4832856" cy="4450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bottom line is that the Holy Spirit never convicts you of your sins. He never comes to point out your faults."</a:t>
            </a:r>
          </a:p>
        </p:txBody>
      </p:sp>
      <p:sp>
        <p:nvSpPr>
          <p:cNvPr id="4" name="Rectangle 2">
            <a:extLst>
              <a:ext uri="{FF2B5EF4-FFF2-40B4-BE49-F238E27FC236}">
                <a16:creationId xmlns:a16="http://schemas.microsoft.com/office/drawing/2014/main" id="{8C34DDC5-E6E6-AD68-08E3-B740275FE8D5}"/>
              </a:ext>
            </a:extLst>
          </p:cNvPr>
          <p:cNvSpPr txBox="1">
            <a:spLocks noChangeArrowheads="1"/>
          </p:cNvSpPr>
          <p:nvPr/>
        </p:nvSpPr>
        <p:spPr bwMode="auto">
          <a:xfrm>
            <a:off x="27175" y="5985857"/>
            <a:ext cx="4976873" cy="980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Joseph Prince, </a:t>
            </a:r>
            <a:b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800" b="1" i="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Destined to Reign</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134</a:t>
            </a:r>
          </a:p>
        </p:txBody>
      </p:sp>
    </p:spTree>
    <p:extLst>
      <p:ext uri="{BB962C8B-B14F-4D97-AF65-F5344CB8AC3E}">
        <p14:creationId xmlns:p14="http://schemas.microsoft.com/office/powerpoint/2010/main" val="161090120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8" descr="Israel Map Tribes No Names of Tribes or Neighbor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a:spcBef>
                <a:spcPct val="50000"/>
              </a:spcBef>
              <a:defRPr/>
            </a:pPr>
            <a:r>
              <a:rPr lang="en-US" sz="3200" b="1" dirty="0">
                <a:solidFill>
                  <a:srgbClr val="CCFFCC"/>
                </a:solidFill>
                <a:effectLst>
                  <a:glow rad="101600">
                    <a:srgbClr val="000000">
                      <a:alpha val="75000"/>
                    </a:srgbClr>
                  </a:glow>
                </a:effectLst>
                <a:latin typeface="Arial"/>
                <a:cs typeface="Arial"/>
              </a:rPr>
              <a:t>Kingdom of </a:t>
            </a:r>
            <a:r>
              <a:rPr lang="en-US" sz="3200" b="1" dirty="0" err="1">
                <a:solidFill>
                  <a:srgbClr val="CCFFCC"/>
                </a:solidFill>
                <a:effectLst>
                  <a:glow rad="101600">
                    <a:srgbClr val="000000">
                      <a:alpha val="75000"/>
                    </a:srgbClr>
                  </a:glow>
                </a:effectLst>
                <a:latin typeface="Arial"/>
                <a:cs typeface="Arial"/>
              </a:rPr>
              <a:t>Sihon</a:t>
            </a:r>
            <a:endParaRPr lang="en-US" sz="3200" b="1" dirty="0">
              <a:solidFill>
                <a:srgbClr val="CCFFCC"/>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8825" y="782290"/>
            <a:ext cx="208698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a:spcBef>
                <a:spcPct val="50000"/>
              </a:spcBef>
              <a:defRPr/>
            </a:pPr>
            <a:r>
              <a:rPr lang="en-US" sz="3200" b="1" dirty="0">
                <a:solidFill>
                  <a:srgbClr val="CCFFCC"/>
                </a:solidFill>
                <a:effectLst>
                  <a:glow rad="101600">
                    <a:srgbClr val="000000">
                      <a:alpha val="75000"/>
                    </a:srgbClr>
                  </a:glow>
                </a:effectLst>
                <a:latin typeface="Arial"/>
                <a:cs typeface="Arial"/>
              </a:rPr>
              <a:t>Kingdom of </a:t>
            </a:r>
            <a:r>
              <a:rPr lang="en-US" sz="3200" b="1" dirty="0" err="1">
                <a:solidFill>
                  <a:srgbClr val="CCFFCC"/>
                </a:solidFill>
                <a:effectLst>
                  <a:glow rad="101600">
                    <a:srgbClr val="000000">
                      <a:alpha val="75000"/>
                    </a:srgbClr>
                  </a:glow>
                </a:effectLst>
                <a:latin typeface="Arial"/>
                <a:cs typeface="Arial"/>
              </a:rPr>
              <a:t>Og</a:t>
            </a:r>
            <a:endParaRPr lang="en-US" sz="3200" b="1" dirty="0">
              <a:solidFill>
                <a:srgbClr val="CCFFCC"/>
              </a:solidFill>
              <a:effectLst>
                <a:glow rad="101600">
                  <a:srgbClr val="000000">
                    <a:alpha val="75000"/>
                  </a:srgbClr>
                </a:glow>
              </a:effectLst>
              <a:latin typeface="Arial"/>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a:spcBef>
                <a:spcPct val="50000"/>
              </a:spcBef>
              <a:defRPr/>
            </a:pPr>
            <a:r>
              <a:rPr lang="en-US" sz="3200" b="1" dirty="0">
                <a:solidFill>
                  <a:srgbClr val="66FF33"/>
                </a:solidFill>
                <a:effectLst>
                  <a:glow rad="101600">
                    <a:srgbClr val="000000">
                      <a:alpha val="75000"/>
                    </a:srgbClr>
                  </a:glow>
                </a:effectLst>
                <a:latin typeface="Arial"/>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a:spcBef>
                <a:spcPct val="50000"/>
              </a:spcBef>
              <a:defRPr/>
            </a:pPr>
            <a:r>
              <a:rPr lang="en-US" sz="3200" b="1" dirty="0">
                <a:solidFill>
                  <a:srgbClr val="66FF33"/>
                </a:solidFill>
                <a:effectLst>
                  <a:glow rad="101600">
                    <a:srgbClr val="000000">
                      <a:alpha val="75000"/>
                    </a:srgbClr>
                  </a:glow>
                </a:effectLst>
                <a:latin typeface="Arial"/>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a:spcBef>
                <a:spcPct val="50000"/>
              </a:spcBef>
              <a:defRPr/>
            </a:pPr>
            <a:r>
              <a:rPr lang="en-US" sz="3200" b="1" dirty="0">
                <a:solidFill>
                  <a:srgbClr val="66FF33"/>
                </a:solidFill>
                <a:effectLst>
                  <a:glow rad="101600">
                    <a:srgbClr val="000000">
                      <a:alpha val="75000"/>
                    </a:srgbClr>
                  </a:glow>
                </a:effectLst>
                <a:latin typeface="Arial"/>
                <a:cs typeface="Arial"/>
              </a:rPr>
              <a:t>Edom</a:t>
            </a: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a:spcBef>
                <a:spcPct val="50000"/>
              </a:spcBef>
              <a:defRPr/>
            </a:pPr>
            <a:r>
              <a:rPr lang="en-US" b="1" dirty="0">
                <a:solidFill>
                  <a:srgbClr val="66FF33"/>
                </a:solidFill>
                <a:effectLst>
                  <a:glow rad="101600">
                    <a:srgbClr val="000000">
                      <a:alpha val="75000"/>
                    </a:srgbClr>
                  </a:glow>
                </a:effectLst>
                <a:latin typeface="Arial"/>
                <a:cs typeface="Arial"/>
              </a:rPr>
              <a:t>Neighboring nations related by blood</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Edrei</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359433" name="Group 30"/>
          <p:cNvGrpSpPr>
            <a:grpSpLocks/>
          </p:cNvGrpSpPr>
          <p:nvPr/>
        </p:nvGrpSpPr>
        <p:grpSpPr bwMode="auto">
          <a:xfrm>
            <a:off x="2032000" y="625475"/>
            <a:ext cx="206375" cy="219075"/>
            <a:chOff x="6972297" y="5071534"/>
            <a:chExt cx="206026" cy="218421"/>
          </a:xfrm>
        </p:grpSpPr>
        <p:sp>
          <p:nvSpPr>
            <p:cNvPr id="35944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5944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59434"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charset="0"/>
              </a:rPr>
              <a:t>Transjordan Events</a:t>
            </a:r>
          </a:p>
        </p:txBody>
      </p:sp>
      <p:pic>
        <p:nvPicPr>
          <p:cNvPr id="35943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359436"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defRPr/>
            </a:pPr>
            <a:r>
              <a:rPr kumimoji="1" lang="en-US" sz="3200" b="1" dirty="0">
                <a:solidFill>
                  <a:srgbClr val="FFFFFF"/>
                </a:solidFill>
                <a:latin typeface="Arial" charset="0"/>
                <a:cs typeface="Arial" charset="0"/>
              </a:rPr>
              <a:t>Victory over </a:t>
            </a:r>
            <a:r>
              <a:rPr kumimoji="1" lang="en-US" sz="3200" b="1" dirty="0" err="1">
                <a:solidFill>
                  <a:srgbClr val="FFFFFF"/>
                </a:solidFill>
                <a:latin typeface="Arial" charset="0"/>
                <a:cs typeface="Arial" charset="0"/>
              </a:rPr>
              <a:t>Sihon</a:t>
            </a:r>
            <a:r>
              <a:rPr kumimoji="1" lang="en-US" sz="3200" b="1" dirty="0">
                <a:solidFill>
                  <a:srgbClr val="FFFFFF"/>
                </a:solidFill>
                <a:latin typeface="Arial" charset="0"/>
                <a:cs typeface="Arial" charset="0"/>
              </a:rPr>
              <a:t> and </a:t>
            </a:r>
            <a:r>
              <a:rPr kumimoji="1" lang="en-US" sz="3200" b="1" dirty="0" err="1">
                <a:solidFill>
                  <a:srgbClr val="FFFFFF"/>
                </a:solidFill>
                <a:latin typeface="Arial" charset="0"/>
                <a:cs typeface="Arial" charset="0"/>
              </a:rPr>
              <a:t>Og</a:t>
            </a:r>
            <a:r>
              <a:rPr kumimoji="1" lang="en-US" sz="3200" b="1" dirty="0">
                <a:solidFill>
                  <a:srgbClr val="FFFFFF"/>
                </a:solidFill>
                <a:latin typeface="Arial" charset="0"/>
                <a:cs typeface="Arial" charset="0"/>
              </a:rPr>
              <a:t> (Num. 21)</a:t>
            </a:r>
          </a:p>
          <a:p>
            <a:pPr marL="342900" indent="-342900">
              <a:lnSpc>
                <a:spcPct val="90000"/>
              </a:lnSpc>
              <a:spcBef>
                <a:spcPct val="20000"/>
              </a:spcBef>
              <a:buFontTx/>
              <a:buChar char="•"/>
              <a:defRPr/>
            </a:pPr>
            <a:r>
              <a:rPr kumimoji="1" lang="en-US" sz="3200" b="1" dirty="0">
                <a:solidFill>
                  <a:srgbClr val="FFFFFF"/>
                </a:solidFill>
                <a:latin typeface="Arial" charset="0"/>
                <a:cs typeface="Arial" charset="0"/>
              </a:rPr>
              <a:t>Balak fails to turn God against Israel–blessing by Balaam (Num. 22–24)</a:t>
            </a:r>
          </a:p>
          <a:p>
            <a:pPr>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359440" name="Text Box 5"/>
          <p:cNvSpPr txBox="1">
            <a:spLocks noChangeArrowheads="1"/>
          </p:cNvSpPr>
          <p:nvPr/>
        </p:nvSpPr>
        <p:spPr bwMode="auto">
          <a:xfrm>
            <a:off x="-3079750" y="6016625"/>
            <a:ext cx="1116012"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Jahaz</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359442" name="Group 30"/>
          <p:cNvGrpSpPr>
            <a:grpSpLocks/>
          </p:cNvGrpSpPr>
          <p:nvPr/>
        </p:nvGrpSpPr>
        <p:grpSpPr bwMode="auto">
          <a:xfrm>
            <a:off x="1809750" y="3905250"/>
            <a:ext cx="206375" cy="219075"/>
            <a:chOff x="6972297" y="5071534"/>
            <a:chExt cx="206026" cy="218421"/>
          </a:xfrm>
        </p:grpSpPr>
        <p:sp>
          <p:nvSpPr>
            <p:cNvPr id="359443"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59444"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36147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latin typeface="Arial"/>
                <a:ea typeface="Times New Roman" pitchFamily="-111" charset="0"/>
                <a:cs typeface="Arial"/>
              </a:rPr>
              <a:t>Balaam                          Numbers 22–24</a:t>
            </a:r>
          </a:p>
        </p:txBody>
      </p:sp>
      <p:sp>
        <p:nvSpPr>
          <p:cNvPr id="361478"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a:xfrm>
            <a:off x="0" y="-38100"/>
            <a:ext cx="9144000" cy="1143000"/>
          </a:xfrm>
        </p:spPr>
        <p:txBody>
          <a:bodyPr/>
          <a:lstStyle/>
          <a:p>
            <a:pPr eaLnBrk="1" hangingPunct="1"/>
            <a:r>
              <a:rPr kumimoji="1" lang="en-US" b="1" dirty="0">
                <a:solidFill>
                  <a:srgbClr val="FFFFFF"/>
                </a:solidFill>
                <a:latin typeface="Arial" charset="0"/>
              </a:rPr>
              <a:t>The Balaam Narrative</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cs typeface="Arial" charset="0"/>
            </a:endParaRPr>
          </a:p>
          <a:p>
            <a:pPr marL="342900" indent="-342900">
              <a:lnSpc>
                <a:spcPct val="90000"/>
              </a:lnSpc>
              <a:spcBef>
                <a:spcPct val="20000"/>
              </a:spcBef>
              <a:buFontTx/>
              <a:buChar char="•"/>
              <a:defRPr/>
            </a:pPr>
            <a:r>
              <a:rPr kumimoji="1" lang="en-US" sz="3200" b="1" dirty="0">
                <a:solidFill>
                  <a:srgbClr val="FFFFFF"/>
                </a:solidFill>
                <a:latin typeface="Arial" charset="0"/>
                <a:cs typeface="Arial" charset="0"/>
              </a:rPr>
              <a:t>Balak fails to turn God against Israel–blessing by Balaam (Num. 22–24)</a:t>
            </a:r>
          </a:p>
          <a:p>
            <a:pPr>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sp>
        <p:nvSpPr>
          <p:cNvPr id="363523"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635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65570" name="Picture 3" descr="OBALM006"/>
          <p:cNvPicPr>
            <a:picLocks noChangeAspect="1" noChangeArrowheads="1"/>
          </p:cNvPicPr>
          <p:nvPr/>
        </p:nvPicPr>
        <p:blipFill rotWithShape="1">
          <a:blip r:embed="rId3" cstate="screen">
            <a:lum bright="-42000"/>
            <a:extLst>
              <a:ext uri="{28A0092B-C50C-407E-A947-70E740481C1C}">
                <a14:useLocalDpi xmlns:a14="http://schemas.microsoft.com/office/drawing/2010/main"/>
              </a:ext>
            </a:extLst>
          </a:blip>
          <a:srcRect b="8299"/>
          <a:stretch/>
        </p:blipFill>
        <p:spPr bwMode="auto">
          <a:xfrm>
            <a:off x="0" y="1"/>
            <a:ext cx="55673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i="1" dirty="0">
                <a:solidFill>
                  <a:srgbClr val="FFFFFF"/>
                </a:solidFill>
                <a:latin typeface="Arial"/>
                <a:ea typeface="Times New Roman" charset="0"/>
                <a:cs typeface="Arial"/>
              </a:rPr>
              <a:t>They have left the straight way and wandered off to follow the way of Balaam son of </a:t>
            </a:r>
            <a:r>
              <a:rPr lang="en-US" sz="3600" b="1" i="1" dirty="0" err="1">
                <a:solidFill>
                  <a:srgbClr val="FFFFFF"/>
                </a:solidFill>
                <a:latin typeface="Arial"/>
                <a:ea typeface="Times New Roman" charset="0"/>
                <a:cs typeface="Arial"/>
              </a:rPr>
              <a:t>Beor</a:t>
            </a:r>
            <a:r>
              <a:rPr lang="en-US" sz="3600" b="1" i="1" dirty="0">
                <a:solidFill>
                  <a:srgbClr val="FFFFFF"/>
                </a:solidFill>
                <a:latin typeface="Arial"/>
                <a:ea typeface="Times New Roman" charset="0"/>
                <a:cs typeface="Arial"/>
              </a:rPr>
              <a:t>, who loved the wages of wickedness. But he was rebuked for his wrongdoing by a donkey–a beast without speech–who spoke with a man</a:t>
            </a:r>
            <a:r>
              <a:rPr lang="fr-FR"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voice and restrained the prophet</a:t>
            </a:r>
            <a:r>
              <a:rPr lang="fr-FR"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madness. </a:t>
            </a: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 2 Peter 2:15-16 (NIV)</a:t>
            </a:r>
          </a:p>
        </p:txBody>
      </p:sp>
      <p:sp>
        <p:nvSpPr>
          <p:cNvPr id="365573"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5" descr="Israel Map Tribes No Names of Tribes or Neighbor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1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213" y="-30163"/>
            <a:ext cx="3079750" cy="6934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en-US" sz="3200" b="1">
                <a:solidFill>
                  <a:srgbClr val="FFFFFF"/>
                </a:solidFill>
                <a:latin typeface="Arial" charset="0"/>
                <a:cs typeface="Arial" charset="0"/>
              </a:rPr>
              <a:t>Victory over Sihon and Og (Num. 21)</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fails to turn God against Israel–blessing by Balaam (Num. 22–24)</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succeeds to turn Israel against God–immorality at Beth-peor (Num. 25)</a:t>
            </a:r>
          </a:p>
        </p:txBody>
      </p:sp>
      <p:sp>
        <p:nvSpPr>
          <p:cNvPr id="367620" name="Text Box 5"/>
          <p:cNvSpPr txBox="1">
            <a:spLocks noChangeArrowheads="1"/>
          </p:cNvSpPr>
          <p:nvPr/>
        </p:nvSpPr>
        <p:spPr bwMode="auto">
          <a:xfrm>
            <a:off x="9361488" y="6153150"/>
            <a:ext cx="1116012"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en-US" sz="5400" b="1" dirty="0">
                <a:effectLst>
                  <a:glow rad="165100">
                    <a:schemeClr val="tx1">
                      <a:alpha val="96000"/>
                    </a:schemeClr>
                  </a:glow>
                </a:effectLst>
                <a:latin typeface="Arial" charset="0"/>
              </a:rPr>
              <a:t>Transjordan Events</a:t>
            </a: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Beth-</a:t>
            </a:r>
            <a:r>
              <a:rPr lang="en-US" sz="2400" b="1" i="1" dirty="0" err="1">
                <a:solidFill>
                  <a:srgbClr val="FFFFFF"/>
                </a:solidFill>
                <a:effectLst>
                  <a:glow rad="127000">
                    <a:srgbClr val="000000"/>
                  </a:glow>
                </a:effectLst>
                <a:latin typeface="Arial" charset="0"/>
                <a:ea typeface="ＭＳ Ｐゴシック" charset="0"/>
                <a:cs typeface="ＭＳ Ｐゴシック" charset="0"/>
              </a:rPr>
              <a:t>peor</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1196975" y="3175000"/>
            <a:ext cx="206375" cy="219075"/>
            <a:chOff x="6972297" y="5071534"/>
            <a:chExt cx="206026" cy="218421"/>
          </a:xfrm>
        </p:grpSpPr>
        <p:sp>
          <p:nvSpPr>
            <p:cNvPr id="367626"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67627"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6762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nodeType="afterGroup">
                            <p:stCondLst>
                              <p:cond delay="2500"/>
                            </p:stCondLst>
                            <p:childTnLst>
                              <p:par>
                                <p:cTn id="12" presetID="3"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linds(horizontal)">
                                      <p:cBhvr>
                                        <p:cTn id="14" dur="500"/>
                                        <p:tgtEl>
                                          <p:spTgt spid="19"/>
                                        </p:tgtEl>
                                      </p:cBhvr>
                                    </p:animEffect>
                                  </p:childTnLst>
                                </p:cTn>
                              </p:par>
                            </p:childTnLst>
                          </p:cTn>
                        </p:par>
                        <p:par>
                          <p:cTn id="15" fill="hold" nodeType="afterGroup">
                            <p:stCondLst>
                              <p:cond delay="3000"/>
                            </p:stCondLst>
                            <p:childTnLst>
                              <p:par>
                                <p:cTn id="16" presetID="3" presetClass="entr" presetSubtype="1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69666" name="Picture 3" descr="OBALM006"/>
          <p:cNvPicPr>
            <a:picLocks noChangeAspect="1" noChangeArrowheads="1"/>
          </p:cNvPicPr>
          <p:nvPr/>
        </p:nvPicPr>
        <p:blipFill rotWithShape="1">
          <a:blip r:embed="rId3" cstate="screen">
            <a:lum bright="-42000"/>
            <a:extLst>
              <a:ext uri="{28A0092B-C50C-407E-A947-70E740481C1C}">
                <a14:useLocalDpi xmlns:a14="http://schemas.microsoft.com/office/drawing/2010/main"/>
              </a:ext>
            </a:extLst>
          </a:blip>
          <a:srcRect b="8299"/>
          <a:stretch/>
        </p:blipFill>
        <p:spPr bwMode="auto">
          <a:xfrm>
            <a:off x="0" y="1"/>
            <a:ext cx="55673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3140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en-US" sz="3600" i="1" dirty="0">
                <a:solidFill>
                  <a:srgbClr val="FFFFFF"/>
                </a:solidFill>
                <a:latin typeface="Arial"/>
                <a:cs typeface="Arial"/>
              </a:rPr>
              <a:t>Woe to them! They have taken the way of Cain; they have rushed for profit into Balaam</a:t>
            </a:r>
            <a:r>
              <a:rPr lang="fr-FR" altLang="ja-JP" sz="3600" i="1" dirty="0">
                <a:solidFill>
                  <a:srgbClr val="FFFFFF"/>
                </a:solidFill>
                <a:latin typeface="Arial"/>
                <a:cs typeface="Arial"/>
              </a:rPr>
              <a:t>'</a:t>
            </a:r>
            <a:r>
              <a:rPr lang="en-US" sz="3600" i="1" dirty="0">
                <a:solidFill>
                  <a:srgbClr val="FFFFFF"/>
                </a:solidFill>
                <a:latin typeface="Arial"/>
                <a:cs typeface="Arial"/>
              </a:rPr>
              <a:t>s error; they have been destroyed in </a:t>
            </a:r>
            <a:r>
              <a:rPr lang="en-US" sz="3600" i="1" dirty="0" err="1">
                <a:solidFill>
                  <a:srgbClr val="FFFFFF"/>
                </a:solidFill>
                <a:latin typeface="Arial"/>
                <a:cs typeface="Arial"/>
              </a:rPr>
              <a:t>Korah</a:t>
            </a:r>
            <a:r>
              <a:rPr lang="fr-FR" altLang="ja-JP" sz="3600" i="1" dirty="0">
                <a:solidFill>
                  <a:srgbClr val="FFFFFF"/>
                </a:solidFill>
                <a:latin typeface="Arial"/>
                <a:cs typeface="Arial"/>
              </a:rPr>
              <a:t>'</a:t>
            </a:r>
            <a:r>
              <a:rPr lang="en-US" sz="3600" i="1" dirty="0">
                <a:solidFill>
                  <a:srgbClr val="FFFFFF"/>
                </a:solidFill>
                <a:latin typeface="Arial"/>
                <a:cs typeface="Arial"/>
              </a:rPr>
              <a:t>s rebellion. </a:t>
            </a:r>
          </a:p>
          <a:p>
            <a:pPr>
              <a:spcBef>
                <a:spcPct val="50000"/>
              </a:spcBef>
              <a:defRPr/>
            </a:pPr>
            <a:endParaRPr lang="en-US" sz="36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Jude 11 (NIV)</a:t>
            </a:r>
          </a:p>
        </p:txBody>
      </p:sp>
      <p:sp>
        <p:nvSpPr>
          <p:cNvPr id="369669"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xfrm>
            <a:off x="0" y="-38100"/>
            <a:ext cx="9144000" cy="1143000"/>
          </a:xfrm>
        </p:spPr>
        <p:txBody>
          <a:bodyPr/>
          <a:lstStyle/>
          <a:p>
            <a:pPr eaLnBrk="1" hangingPunct="1"/>
            <a:r>
              <a:rPr kumimoji="1" lang="en-US" sz="3600" b="1">
                <a:solidFill>
                  <a:srgbClr val="FFFFFF"/>
                </a:solidFill>
                <a:latin typeface="Arial" charset="0"/>
              </a:rPr>
              <a:t>The Balaam Narrative (Num. 22–24)</a:t>
            </a:r>
          </a:p>
        </p:txBody>
      </p:sp>
      <p:sp>
        <p:nvSpPr>
          <p:cNvPr id="371714" name="Rectangle 6"/>
          <p:cNvSpPr>
            <a:spLocks noChangeArrowheads="1"/>
          </p:cNvSpPr>
          <p:nvPr/>
        </p:nvSpPr>
        <p:spPr bwMode="auto">
          <a:xfrm>
            <a:off x="0" y="1270000"/>
            <a:ext cx="41656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90000"/>
              </a:lnSpc>
              <a:spcBef>
                <a:spcPct val="20000"/>
              </a:spcBef>
            </a:pPr>
            <a:r>
              <a:rPr kumimoji="1" lang="en-US" sz="3200" b="1">
                <a:solidFill>
                  <a:srgbClr val="FFFFFF"/>
                </a:solidFill>
                <a:latin typeface="Arial" charset="0"/>
                <a:cs typeface="Arial" charset="0"/>
              </a:rPr>
              <a:t>Balak turned Israel against God via immorality at Beth-peor (Num. 25)</a:t>
            </a:r>
          </a:p>
        </p:txBody>
      </p:sp>
      <p:sp>
        <p:nvSpPr>
          <p:cNvPr id="371715"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7171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171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1718"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7376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en-US" sz="3600" i="1" baseline="30000" dirty="0">
                <a:solidFill>
                  <a:srgbClr val="FFFFFF"/>
                </a:solidFill>
                <a:latin typeface="Arial"/>
                <a:cs typeface="Arial"/>
              </a:rPr>
              <a:t> </a:t>
            </a:r>
            <a:r>
              <a:rPr lang="en-US" sz="3600" i="1" dirty="0">
                <a:solidFill>
                  <a:srgbClr val="FFFFFF"/>
                </a:solidFill>
                <a:latin typeface="Arial"/>
                <a:cs typeface="Arial"/>
              </a:rPr>
              <a:t>Nevertheless, I have a few things against you: You have people there who hold to the teaching of Balaam, who taught Balak to entice the Israelites to sin by eating food sacrificed to idols and by committing sexual immorality. </a:t>
            </a:r>
            <a:r>
              <a:rPr lang="en-US" sz="3600" i="1" baseline="30000" dirty="0">
                <a:solidFill>
                  <a:srgbClr val="FFFFFF"/>
                </a:solidFill>
                <a:latin typeface="Arial"/>
                <a:cs typeface="Arial"/>
              </a:rPr>
              <a:t> </a:t>
            </a:r>
            <a:r>
              <a:rPr lang="en-US" sz="3600" i="1" dirty="0">
                <a:solidFill>
                  <a:srgbClr val="FFFFFF"/>
                </a:solidFill>
                <a:latin typeface="Arial"/>
                <a:cs typeface="Arial"/>
              </a:rPr>
              <a:t>Likewise you also have those who hold to the teaching of the </a:t>
            </a:r>
            <a:r>
              <a:rPr lang="en-US" sz="3600" i="1" dirty="0" err="1">
                <a:solidFill>
                  <a:srgbClr val="FFFFFF"/>
                </a:solidFill>
                <a:latin typeface="Arial"/>
                <a:cs typeface="Arial"/>
              </a:rPr>
              <a:t>Nicolaitans</a:t>
            </a:r>
            <a:r>
              <a:rPr lang="en-US" sz="3600" i="1" dirty="0">
                <a:solidFill>
                  <a:srgbClr val="FFFFFF"/>
                </a:solidFill>
                <a:latin typeface="Arial"/>
                <a:cs typeface="Arial"/>
              </a:rPr>
              <a:t>. </a:t>
            </a:r>
            <a:r>
              <a:rPr lang="en-US" sz="3600" i="1" baseline="30000" dirty="0">
                <a:solidFill>
                  <a:srgbClr val="FFFFFF"/>
                </a:solidFill>
                <a:latin typeface="Arial"/>
                <a:cs typeface="Arial"/>
              </a:rPr>
              <a:t> </a:t>
            </a:r>
            <a:endParaRPr lang="en-US" sz="3600" i="1" dirty="0">
              <a:solidFill>
                <a:srgbClr val="FFFFFF"/>
              </a:solidFill>
              <a:latin typeface="Arial"/>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Revelation 2:14-15</a:t>
            </a:r>
          </a:p>
        </p:txBody>
      </p:sp>
      <p:sp>
        <p:nvSpPr>
          <p:cNvPr id="37376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724400" y="609600"/>
            <a:ext cx="4114800" cy="2286000"/>
          </a:xfrm>
        </p:spPr>
        <p:txBody>
          <a:bodyPr/>
          <a:lstStyle/>
          <a:p>
            <a:pPr eaLnBrk="1" hangingPunct="1"/>
            <a:r>
              <a:rPr kumimoji="1" lang="en-US">
                <a:latin typeface="Arial" charset="0"/>
                <a:ea typeface="ＭＳ Ｐゴシック" charset="0"/>
                <a:cs typeface="ＭＳ Ｐゴシック" charset="0"/>
              </a:rPr>
              <a:t>The Agony of Deceit</a:t>
            </a:r>
            <a:endParaRPr kumimoji="1" lang="en-US">
              <a:solidFill>
                <a:srgbClr val="FFFFFF"/>
              </a:solidFill>
              <a:latin typeface="Arial" charset="0"/>
              <a:ea typeface="ＭＳ Ｐゴシック" charset="0"/>
              <a:cs typeface="ＭＳ Ｐゴシック" charset="0"/>
            </a:endParaRPr>
          </a:p>
        </p:txBody>
      </p:sp>
      <p:pic>
        <p:nvPicPr>
          <p:cNvPr id="37581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50"/>
            <a:ext cx="5754688" cy="765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768483"/>
            <a:ext cx="4629150" cy="731997"/>
          </a:xfrm>
        </p:spPr>
        <p:txBody>
          <a:bodyPr vert="horz" lIns="91440" tIns="45720" rIns="91440" bIns="45720" rtlCol="0" anchor="ctr">
            <a:normAutofit/>
          </a:bodyPr>
          <a:lstStyle/>
          <a:p>
            <a:r>
              <a:rPr lang="en-US" b="1" dirty="0">
                <a:solidFill>
                  <a:schemeClr val="bg1"/>
                </a:solidFill>
                <a:latin typeface="Arial" panose="020B0604020202020204" pitchFamily="34" charset="0"/>
                <a:cs typeface="Arial" panose="020B0604020202020204" pitchFamily="34" charset="0"/>
              </a:rPr>
              <a:t>2 Peter 2:12-22</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5" y="1700808"/>
            <a:ext cx="5010075" cy="4482531"/>
          </a:xfrm>
        </p:spPr>
        <p:txBody>
          <a:bodyPr vert="horz" lIns="91440" tIns="45720" rIns="91440" bIns="45720" rtlCol="0">
            <a:noAutofit/>
          </a:bodyPr>
          <a:lstStyle/>
          <a:p>
            <a:r>
              <a:rPr lang="en-SG" sz="2400" b="1" dirty="0">
                <a:solidFill>
                  <a:schemeClr val="bg1"/>
                </a:solidFill>
                <a:latin typeface="Arial" panose="020B0604020202020204" pitchFamily="34" charset="0"/>
                <a:cs typeface="Arial" panose="020B0604020202020204" pitchFamily="34" charset="0"/>
              </a:rPr>
              <a:t>18 They brag about themselves with empty, foolish boasting. With an appeal to twisted sexual desires, they lure back into sin those who have barely escaped from a lifestyle of deception.</a:t>
            </a:r>
          </a:p>
          <a:p>
            <a:r>
              <a:rPr lang="en-SG" sz="2400" b="1" dirty="0">
                <a:solidFill>
                  <a:schemeClr val="bg1"/>
                </a:solidFill>
                <a:latin typeface="Arial" panose="020B0604020202020204" pitchFamily="34" charset="0"/>
                <a:cs typeface="Arial" panose="020B0604020202020204" pitchFamily="34" charset="0"/>
              </a:rPr>
              <a:t>19 They promise freedom, but they themselves are slaves of sin and corruption. For you are a slave to whatever controls you.</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178657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4" y="476672"/>
            <a:ext cx="8382364" cy="1143000"/>
          </a:xfrm>
        </p:spPr>
        <p:txBody>
          <a:bodyPr/>
          <a:lstStyle/>
          <a:p>
            <a:r>
              <a:rPr lang="en-US" sz="4000" dirty="0"/>
              <a:t>Churches In England Are Being Converted To Bars</a:t>
            </a:r>
          </a:p>
        </p:txBody>
      </p:sp>
      <p:pic>
        <p:nvPicPr>
          <p:cNvPr id="4" name="Picture 3"/>
          <p:cNvPicPr>
            <a:picLocks noChangeAspect="1"/>
          </p:cNvPicPr>
          <p:nvPr/>
        </p:nvPicPr>
        <p:blipFill>
          <a:blip r:embed="rId3"/>
          <a:stretch>
            <a:fillRect/>
          </a:stretch>
        </p:blipFill>
        <p:spPr>
          <a:xfrm>
            <a:off x="327603" y="1698103"/>
            <a:ext cx="8492869" cy="4971257"/>
          </a:xfrm>
          <a:prstGeom prst="rect">
            <a:avLst/>
          </a:prstGeom>
        </p:spPr>
      </p:pic>
    </p:spTree>
    <p:extLst>
      <p:ext uri="{BB962C8B-B14F-4D97-AF65-F5344CB8AC3E}">
        <p14:creationId xmlns:p14="http://schemas.microsoft.com/office/powerpoint/2010/main" val="151937954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358573"/>
            <a:ext cx="4629150" cy="731997"/>
          </a:xfrm>
        </p:spPr>
        <p:txBody>
          <a:bodyPr vert="horz" lIns="91440" tIns="45720" rIns="91440" bIns="45720" rtlCol="0" anchor="ctr">
            <a:normAutofit/>
          </a:bodyPr>
          <a:lstStyle/>
          <a:p>
            <a:r>
              <a:rPr lang="en-US" b="1" dirty="0">
                <a:solidFill>
                  <a:schemeClr val="bg1"/>
                </a:solidFill>
                <a:latin typeface="Arial" panose="020B0604020202020204" pitchFamily="34" charset="0"/>
                <a:cs typeface="Arial" panose="020B0604020202020204" pitchFamily="34" charset="0"/>
              </a:rPr>
              <a:t>2 Peter 2:12-22</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0" y="1342821"/>
            <a:ext cx="5664199" cy="5143493"/>
          </a:xfrm>
        </p:spPr>
        <p:txBody>
          <a:bodyPr vert="horz" lIns="91440" tIns="45720" rIns="91440" bIns="45720" rtlCol="0">
            <a:noAutofit/>
          </a:bodyPr>
          <a:lstStyle/>
          <a:p>
            <a:r>
              <a:rPr lang="en-SG" sz="2400" b="1" dirty="0">
                <a:solidFill>
                  <a:schemeClr val="bg1"/>
                </a:solidFill>
                <a:latin typeface="Arial" panose="020B0604020202020204" pitchFamily="34" charset="0"/>
                <a:cs typeface="Arial" panose="020B0604020202020204" pitchFamily="34" charset="0"/>
              </a:rPr>
              <a:t>20 And when people escape from the wickedness of the world by knowing our Lord and Savior Jesus Christ and then get tangled up and enslaved by sin again, they are worse off than before.</a:t>
            </a:r>
          </a:p>
          <a:p>
            <a:r>
              <a:rPr lang="en-SG" sz="2400" b="1" dirty="0">
                <a:solidFill>
                  <a:schemeClr val="bg1"/>
                </a:solidFill>
                <a:latin typeface="Arial" panose="020B0604020202020204" pitchFamily="34" charset="0"/>
                <a:cs typeface="Arial" panose="020B0604020202020204" pitchFamily="34" charset="0"/>
              </a:rPr>
              <a:t>21 It would be better if they had never known the way to righteousness than to know it and then reject the command they were given to live a holy life.</a:t>
            </a:r>
          </a:p>
          <a:p>
            <a:r>
              <a:rPr lang="en-SG" sz="2400" b="1" dirty="0">
                <a:solidFill>
                  <a:schemeClr val="bg1"/>
                </a:solidFill>
                <a:latin typeface="Arial" panose="020B0604020202020204" pitchFamily="34" charset="0"/>
                <a:cs typeface="Arial" panose="020B0604020202020204" pitchFamily="34" charset="0"/>
              </a:rPr>
              <a:t>22 They prove the truth of this proverb: “A dog returns to its vomit.” And another says, “A washed pig returns to the mud.”</a:t>
            </a:r>
          </a:p>
          <a:p>
            <a:endParaRPr lang="en-US" sz="24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55826988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building, outdoor, stone, arch&#10;&#10;Description automatically generated">
            <a:extLst>
              <a:ext uri="{FF2B5EF4-FFF2-40B4-BE49-F238E27FC236}">
                <a16:creationId xmlns:a16="http://schemas.microsoft.com/office/drawing/2014/main" id="{593CD6F0-B9F0-0E44-A611-D5D2DD47FA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459" b="12955"/>
          <a:stretch/>
        </p:blipFill>
        <p:spPr>
          <a:xfrm>
            <a:off x="15" y="857258"/>
            <a:ext cx="9143985" cy="5143492"/>
          </a:xfrm>
          <a:prstGeom prst="rect">
            <a:avLst/>
          </a:prstGeom>
        </p:spPr>
      </p:pic>
      <p:sp>
        <p:nvSpPr>
          <p:cNvPr id="2" name="Title 1">
            <a:extLst>
              <a:ext uri="{FF2B5EF4-FFF2-40B4-BE49-F238E27FC236}">
                <a16:creationId xmlns:a16="http://schemas.microsoft.com/office/drawing/2014/main" id="{579C7D12-0E1E-6A43-9ED4-0DEF3D811C54}"/>
              </a:ext>
            </a:extLst>
          </p:cNvPr>
          <p:cNvSpPr>
            <a:spLocks noGrp="1"/>
          </p:cNvSpPr>
          <p:nvPr>
            <p:ph type="title"/>
          </p:nvPr>
        </p:nvSpPr>
        <p:spPr>
          <a:xfrm>
            <a:off x="543911" y="73400"/>
            <a:ext cx="6483096" cy="827978"/>
          </a:xfrm>
        </p:spPr>
        <p:txBody>
          <a:bodyPr anchor="ctr">
            <a:normAutofit fontScale="90000"/>
          </a:bodyPr>
          <a:lstStyle/>
          <a:p>
            <a:r>
              <a:rPr lang="en-US" b="1" dirty="0">
                <a:solidFill>
                  <a:srgbClr val="FFFFFF"/>
                </a:solidFill>
                <a:latin typeface="Arial" panose="020B0604020202020204" pitchFamily="34" charset="0"/>
                <a:cs typeface="Arial" panose="020B0604020202020204" pitchFamily="34" charset="0"/>
              </a:rPr>
              <a:t>Jude 10-16				</a:t>
            </a:r>
          </a:p>
        </p:txBody>
      </p:sp>
      <p:sp>
        <p:nvSpPr>
          <p:cNvPr id="3" name="Content Placeholder 2">
            <a:extLst>
              <a:ext uri="{FF2B5EF4-FFF2-40B4-BE49-F238E27FC236}">
                <a16:creationId xmlns:a16="http://schemas.microsoft.com/office/drawing/2014/main" id="{A46BA935-6B11-8247-8D5C-933C17A30E8E}"/>
              </a:ext>
            </a:extLst>
          </p:cNvPr>
          <p:cNvSpPr>
            <a:spLocks noGrp="1"/>
          </p:cNvSpPr>
          <p:nvPr>
            <p:ph idx="1"/>
          </p:nvPr>
        </p:nvSpPr>
        <p:spPr>
          <a:xfrm>
            <a:off x="94600" y="822548"/>
            <a:ext cx="8954799" cy="5373298"/>
          </a:xfrm>
        </p:spPr>
        <p:txBody>
          <a:bodyPr vert="horz" lIns="91440" tIns="45720" rIns="91440" bIns="45720" rtlCol="0">
            <a:noAutofit/>
          </a:bodyPr>
          <a:lstStyle/>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10  But these people scoff at things they do not understand. Like unthinking animals, they do whatever their instincts tell them, and so they bring about their own destruction.</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11  What sorrow awaits them! For they follow in the footsteps of Cain, who killed his brother. Like Balaam, they deceive people for money. And like Korah, they perish in their rebellion.</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12  When these people eat with you in your fellowship meals commemorating the Lord’s love, they are like dangerous reefs that can shipwreck you. They are like shameless shepherds who care only for themselves. They are like clouds blowing over the land without giving any rain. They are like trees in autumn that are doubly dead, for they bear no fruit and have been pulled up by the roots.</a:t>
            </a:r>
          </a:p>
          <a:p>
            <a:endParaRPr lang="en-US"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2255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building, outdoor, stone, arch&#10;&#10;Description automatically generated">
            <a:extLst>
              <a:ext uri="{FF2B5EF4-FFF2-40B4-BE49-F238E27FC236}">
                <a16:creationId xmlns:a16="http://schemas.microsoft.com/office/drawing/2014/main" id="{593CD6F0-B9F0-0E44-A611-D5D2DD47FA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459" b="12955"/>
          <a:stretch/>
        </p:blipFill>
        <p:spPr>
          <a:xfrm>
            <a:off x="15" y="857258"/>
            <a:ext cx="9143985" cy="5143492"/>
          </a:xfrm>
          <a:prstGeom prst="rect">
            <a:avLst/>
          </a:prstGeom>
        </p:spPr>
      </p:pic>
      <p:sp>
        <p:nvSpPr>
          <p:cNvPr id="2" name="Title 1">
            <a:extLst>
              <a:ext uri="{FF2B5EF4-FFF2-40B4-BE49-F238E27FC236}">
                <a16:creationId xmlns:a16="http://schemas.microsoft.com/office/drawing/2014/main" id="{579C7D12-0E1E-6A43-9ED4-0DEF3D811C54}"/>
              </a:ext>
            </a:extLst>
          </p:cNvPr>
          <p:cNvSpPr>
            <a:spLocks noGrp="1"/>
          </p:cNvSpPr>
          <p:nvPr>
            <p:ph type="title"/>
          </p:nvPr>
        </p:nvSpPr>
        <p:spPr>
          <a:xfrm>
            <a:off x="501805" y="73400"/>
            <a:ext cx="6483096" cy="827978"/>
          </a:xfrm>
        </p:spPr>
        <p:txBody>
          <a:bodyPr anchor="ctr">
            <a:normAutofit fontScale="90000"/>
          </a:bodyPr>
          <a:lstStyle/>
          <a:p>
            <a:r>
              <a:rPr lang="en-US" b="1" dirty="0">
                <a:solidFill>
                  <a:srgbClr val="FFFFFF"/>
                </a:solidFill>
                <a:latin typeface="Arial" panose="020B0604020202020204" pitchFamily="34" charset="0"/>
                <a:cs typeface="Arial" panose="020B0604020202020204" pitchFamily="34" charset="0"/>
              </a:rPr>
              <a:t>Jude 10-16				</a:t>
            </a:r>
          </a:p>
        </p:txBody>
      </p:sp>
      <p:sp>
        <p:nvSpPr>
          <p:cNvPr id="3" name="Content Placeholder 2">
            <a:extLst>
              <a:ext uri="{FF2B5EF4-FFF2-40B4-BE49-F238E27FC236}">
                <a16:creationId xmlns:a16="http://schemas.microsoft.com/office/drawing/2014/main" id="{A46BA935-6B11-8247-8D5C-933C17A30E8E}"/>
              </a:ext>
            </a:extLst>
          </p:cNvPr>
          <p:cNvSpPr>
            <a:spLocks noGrp="1"/>
          </p:cNvSpPr>
          <p:nvPr>
            <p:ph idx="1"/>
          </p:nvPr>
        </p:nvSpPr>
        <p:spPr>
          <a:xfrm>
            <a:off x="265322" y="901378"/>
            <a:ext cx="8878663" cy="5143492"/>
          </a:xfrm>
        </p:spPr>
        <p:txBody>
          <a:bodyPr vert="horz" lIns="91440" tIns="45720" rIns="91440" bIns="45720" rtlCol="0">
            <a:noAutofit/>
          </a:bodyPr>
          <a:lstStyle/>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13  They are like wild waves of the sea, churning up the foam of their shameful deeds. They are like wandering stars, doomed forever to blackest darkness.</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14  Enoch, who lived in the seventh generation after Adam, prophesied about these people. He said, “Listen! The Lord is coming with countless thousands of his holy ones</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15  to execute judgment on the people of the world. He will convict every person of all the ungodly things they have done and for all the insults that ungodly sinners have spoken against him.”</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16  These people are grumblers and complainers, living only to satisfy their desires. They brag loudly about themselves, and they flatter others to get what they want.</a:t>
            </a:r>
            <a:r>
              <a:rPr lang="en-US"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4367148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4755458" y="472966"/>
            <a:ext cx="4211038" cy="1116369"/>
          </a:xfrm>
        </p:spPr>
        <p:txBody>
          <a:bodyPr anchor="t">
            <a:noAutofit/>
          </a:bodyPr>
          <a:lstStyle/>
          <a:p>
            <a:r>
              <a:rPr lang="en-US" sz="2800" b="1" dirty="0">
                <a:solidFill>
                  <a:schemeClr val="bg1"/>
                </a:solidFill>
                <a:latin typeface="Helvetica" pitchFamily="2" charset="0"/>
              </a:rPr>
              <a:t>False Teachers are enslaved to:</a:t>
            </a: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755458" y="1519908"/>
            <a:ext cx="4211038" cy="5338092"/>
          </a:xfrm>
        </p:spPr>
        <p:txBody>
          <a:bodyPr>
            <a:noAutofit/>
          </a:bodyPr>
          <a:lstStyle/>
          <a:p>
            <a:r>
              <a:rPr lang="en-SG" b="1" i="1" dirty="0">
                <a:solidFill>
                  <a:schemeClr val="bg1"/>
                </a:solidFill>
              </a:rPr>
              <a:t>Money (and what it can buy)</a:t>
            </a:r>
            <a:endParaRPr lang="en-SG" b="1" dirty="0">
              <a:solidFill>
                <a:schemeClr val="bg1"/>
              </a:solidFill>
            </a:endParaRPr>
          </a:p>
          <a:p>
            <a:r>
              <a:rPr lang="en-SG" b="1" i="1" dirty="0">
                <a:solidFill>
                  <a:schemeClr val="bg1"/>
                </a:solidFill>
              </a:rPr>
              <a:t>Sexual lust of women, and weak men/boys (Sodom and Gomorrah)</a:t>
            </a:r>
            <a:endParaRPr lang="en-SG" b="1" dirty="0">
              <a:solidFill>
                <a:schemeClr val="bg1"/>
              </a:solidFill>
            </a:endParaRPr>
          </a:p>
          <a:p>
            <a:r>
              <a:rPr lang="en-SG" b="1" i="1" dirty="0">
                <a:solidFill>
                  <a:schemeClr val="bg1"/>
                </a:solidFill>
              </a:rPr>
              <a:t>Pride (power): Speaking evil of those in authority and arrogantly viewing themselves by exalting themselves and deriding everyone else.  </a:t>
            </a:r>
            <a:endParaRPr lang="en-SG" b="1" dirty="0">
              <a:solidFill>
                <a:schemeClr val="bg1"/>
              </a:solidFill>
            </a:endParaRPr>
          </a:p>
          <a:p>
            <a:br>
              <a:rPr lang="en-SG" sz="700" b="1" dirty="0">
                <a:solidFill>
                  <a:schemeClr val="bg1"/>
                </a:solidFill>
              </a:rPr>
            </a:br>
            <a:endParaRPr lang="en-SG" sz="700" b="1" dirty="0">
              <a:solidFill>
                <a:schemeClr val="bg1"/>
              </a:solidFill>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83418938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5029201" y="560390"/>
            <a:ext cx="3416216" cy="1016162"/>
          </a:xfrm>
        </p:spPr>
        <p:txBody>
          <a:bodyPr anchor="t">
            <a:noAutofit/>
          </a:bodyPr>
          <a:lstStyle/>
          <a:p>
            <a:r>
              <a:rPr lang="en-US" sz="2800" b="1" dirty="0">
                <a:solidFill>
                  <a:schemeClr val="bg1"/>
                </a:solidFill>
                <a:latin typeface="Arial" panose="020B0604020202020204" pitchFamily="34" charset="0"/>
                <a:cs typeface="Arial" panose="020B0604020202020204" pitchFamily="34" charset="0"/>
              </a:rPr>
              <a:t>Be Aware of False Teachers</a:t>
            </a: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640259" y="1734208"/>
            <a:ext cx="4503726" cy="4981902"/>
          </a:xfrm>
        </p:spPr>
        <p:txBody>
          <a:bodyPr>
            <a:noAutofit/>
          </a:bodyPr>
          <a:lstStyle/>
          <a:p>
            <a:r>
              <a:rPr lang="en-SG" sz="2000" b="1" dirty="0">
                <a:solidFill>
                  <a:schemeClr val="bg1"/>
                </a:solidFill>
                <a:latin typeface="Arial" panose="020B0604020202020204" pitchFamily="34" charset="0"/>
                <a:cs typeface="Arial" panose="020B0604020202020204" pitchFamily="34" charset="0"/>
              </a:rPr>
              <a:t>They are a threat to God’s people.</a:t>
            </a:r>
            <a:br>
              <a:rPr lang="en-SG" sz="2000" b="1" dirty="0">
                <a:solidFill>
                  <a:schemeClr val="bg1"/>
                </a:solidFill>
                <a:latin typeface="Arial" panose="020B0604020202020204" pitchFamily="34" charset="0"/>
                <a:cs typeface="Arial" panose="020B0604020202020204" pitchFamily="34" charset="0"/>
              </a:rPr>
            </a:br>
            <a:endParaRPr lang="en-SG" sz="2000" b="1" dirty="0">
              <a:solidFill>
                <a:schemeClr val="bg1"/>
              </a:solidFill>
              <a:latin typeface="Arial" panose="020B0604020202020204" pitchFamily="34" charset="0"/>
              <a:cs typeface="Arial" panose="020B0604020202020204" pitchFamily="34" charset="0"/>
            </a:endParaRPr>
          </a:p>
          <a:p>
            <a:r>
              <a:rPr lang="en-SG" sz="2000" b="1" dirty="0">
                <a:solidFill>
                  <a:schemeClr val="bg1"/>
                </a:solidFill>
                <a:latin typeface="Arial" panose="020B0604020202020204" pitchFamily="34" charset="0"/>
                <a:cs typeface="Arial" panose="020B0604020202020204" pitchFamily="34" charset="0"/>
              </a:rPr>
              <a:t>They are deceptive and subtle.</a:t>
            </a:r>
            <a:br>
              <a:rPr lang="en-SG" sz="2000" b="1" dirty="0">
                <a:solidFill>
                  <a:schemeClr val="bg1"/>
                </a:solidFill>
                <a:latin typeface="Arial" panose="020B0604020202020204" pitchFamily="34" charset="0"/>
                <a:cs typeface="Arial" panose="020B0604020202020204" pitchFamily="34" charset="0"/>
              </a:rPr>
            </a:br>
            <a:endParaRPr lang="en-SG" sz="2000" b="1" dirty="0">
              <a:solidFill>
                <a:schemeClr val="bg1"/>
              </a:solidFill>
              <a:latin typeface="Arial" panose="020B0604020202020204" pitchFamily="34" charset="0"/>
              <a:cs typeface="Arial" panose="020B0604020202020204" pitchFamily="34" charset="0"/>
            </a:endParaRPr>
          </a:p>
          <a:p>
            <a:r>
              <a:rPr lang="en-SG" sz="2000" b="1" dirty="0">
                <a:solidFill>
                  <a:schemeClr val="bg1"/>
                </a:solidFill>
                <a:latin typeface="Arial" panose="020B0604020202020204" pitchFamily="34" charset="0"/>
                <a:cs typeface="Arial" panose="020B0604020202020204" pitchFamily="34" charset="0"/>
              </a:rPr>
              <a:t>Their doctrine is destructive.</a:t>
            </a:r>
            <a:br>
              <a:rPr lang="en-SG" sz="2000" b="1" dirty="0">
                <a:solidFill>
                  <a:schemeClr val="bg1"/>
                </a:solidFill>
                <a:latin typeface="Arial" panose="020B0604020202020204" pitchFamily="34" charset="0"/>
                <a:cs typeface="Arial" panose="020B0604020202020204" pitchFamily="34" charset="0"/>
              </a:rPr>
            </a:br>
            <a:endParaRPr lang="en-SG" sz="2000" b="1" dirty="0">
              <a:solidFill>
                <a:schemeClr val="bg1"/>
              </a:solidFill>
              <a:latin typeface="Arial" panose="020B0604020202020204" pitchFamily="34" charset="0"/>
              <a:cs typeface="Arial" panose="020B0604020202020204" pitchFamily="34" charset="0"/>
            </a:endParaRPr>
          </a:p>
          <a:p>
            <a:r>
              <a:rPr lang="en-SG" sz="2000" b="1" dirty="0">
                <a:solidFill>
                  <a:schemeClr val="bg1"/>
                </a:solidFill>
                <a:latin typeface="Arial" panose="020B0604020202020204" pitchFamily="34" charset="0"/>
                <a:cs typeface="Arial" panose="020B0604020202020204" pitchFamily="34" charset="0"/>
              </a:rPr>
              <a:t>Their influence is alluring.</a:t>
            </a:r>
          </a:p>
          <a:p>
            <a:endParaRPr lang="en-SG" sz="1000" b="1" dirty="0">
              <a:solidFill>
                <a:schemeClr val="bg1"/>
              </a:solidFill>
              <a:latin typeface="Arial" panose="020B0604020202020204" pitchFamily="34" charset="0"/>
              <a:cs typeface="Arial" panose="020B0604020202020204" pitchFamily="34" charset="0"/>
            </a:endParaRPr>
          </a:p>
          <a:p>
            <a:r>
              <a:rPr lang="en-SG" sz="2000" b="1" dirty="0">
                <a:solidFill>
                  <a:schemeClr val="bg1"/>
                </a:solidFill>
                <a:latin typeface="Arial" panose="020B0604020202020204" pitchFamily="34" charset="0"/>
                <a:cs typeface="Arial" panose="020B0604020202020204" pitchFamily="34" charset="0"/>
              </a:rPr>
              <a:t>Their motives are impure.</a:t>
            </a:r>
            <a:br>
              <a:rPr lang="en-SG" sz="2000" b="1" dirty="0">
                <a:solidFill>
                  <a:schemeClr val="bg1"/>
                </a:solidFill>
                <a:latin typeface="Arial" panose="020B0604020202020204" pitchFamily="34" charset="0"/>
                <a:cs typeface="Arial" panose="020B0604020202020204" pitchFamily="34" charset="0"/>
              </a:rPr>
            </a:br>
            <a:endParaRPr lang="en-SG" sz="1000" b="1" dirty="0">
              <a:solidFill>
                <a:schemeClr val="bg1"/>
              </a:solidFill>
              <a:latin typeface="Arial" panose="020B0604020202020204" pitchFamily="34" charset="0"/>
              <a:cs typeface="Arial" panose="020B0604020202020204" pitchFamily="34" charset="0"/>
            </a:endParaRPr>
          </a:p>
          <a:p>
            <a:r>
              <a:rPr lang="en-SG" sz="2000" b="1" dirty="0">
                <a:solidFill>
                  <a:schemeClr val="bg1"/>
                </a:solidFill>
                <a:latin typeface="Arial" panose="020B0604020202020204" pitchFamily="34" charset="0"/>
                <a:cs typeface="Arial" panose="020B0604020202020204" pitchFamily="34" charset="0"/>
              </a:rPr>
              <a:t>Their teaching and lifestyle dishonour God</a:t>
            </a:r>
          </a:p>
          <a:p>
            <a:endParaRPr lang="en-SG" sz="1000" b="1" dirty="0">
              <a:solidFill>
                <a:schemeClr val="bg1"/>
              </a:solidFill>
              <a:latin typeface="Arial" panose="020B0604020202020204" pitchFamily="34" charset="0"/>
              <a:cs typeface="Arial" panose="020B0604020202020204" pitchFamily="34" charset="0"/>
            </a:endParaRPr>
          </a:p>
          <a:p>
            <a:r>
              <a:rPr lang="en-SG" sz="2000" b="1" dirty="0">
                <a:solidFill>
                  <a:schemeClr val="bg1"/>
                </a:solidFill>
                <a:latin typeface="Arial" panose="020B0604020202020204" pitchFamily="34" charset="0"/>
                <a:cs typeface="Arial" panose="020B0604020202020204" pitchFamily="34" charset="0"/>
              </a:rPr>
              <a:t>They are heading to eternal destruction.</a:t>
            </a:r>
          </a:p>
          <a:p>
            <a:br>
              <a:rPr lang="en-SG" sz="900" dirty="0">
                <a:solidFill>
                  <a:schemeClr val="bg1"/>
                </a:solidFill>
                <a:latin typeface="Arial" panose="020B0604020202020204" pitchFamily="34" charset="0"/>
                <a:cs typeface="Arial" panose="020B0604020202020204" pitchFamily="34" charset="0"/>
              </a:rPr>
            </a:br>
            <a:endParaRPr lang="en-SG" sz="900" dirty="0">
              <a:solidFill>
                <a:schemeClr val="bg1"/>
              </a:solidFill>
              <a:latin typeface="Arial" panose="020B0604020202020204" pitchFamily="34" charset="0"/>
              <a:cs typeface="Arial" panose="020B0604020202020204" pitchFamily="34" charset="0"/>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37875355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up of a page&#10;&#10;Description automatically generated with medium confidence">
            <a:extLst>
              <a:ext uri="{FF2B5EF4-FFF2-40B4-BE49-F238E27FC236}">
                <a16:creationId xmlns:a16="http://schemas.microsoft.com/office/drawing/2014/main" id="{1DD3E7F1-A295-1647-8972-7A45FEDF6F5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534" r="8713" b="-1"/>
          <a:stretch/>
        </p:blipFill>
        <p:spPr>
          <a:xfrm>
            <a:off x="0" y="1"/>
            <a:ext cx="9096702" cy="6919646"/>
          </a:xfrm>
          <a:prstGeom prst="rect">
            <a:avLst/>
          </a:prstGeom>
        </p:spPr>
      </p:pic>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0" y="260585"/>
            <a:ext cx="8844455" cy="1166506"/>
          </a:xfrm>
          <a:solidFill>
            <a:schemeClr val="tx1"/>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Comparison of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NOAH, LOT and BALAAM</a:t>
            </a: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7298" y="1715797"/>
            <a:ext cx="9158384" cy="4881617"/>
          </a:xfrm>
        </p:spPr>
        <p:txBody>
          <a:bodyPr>
            <a:noAutofit/>
          </a:bodyPr>
          <a:lstStyle/>
          <a:p>
            <a:r>
              <a:rPr lang="en-SG" sz="2400" b="1" i="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Noah was a preacher of righteousness, a man of integrity and purity, keeping himself separated from the world, even though no one followed him except his immediate family.</a:t>
            </a:r>
            <a:endParaRPr lang="en-SG" sz="24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endParaRPr lang="en-SG" sz="24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r>
              <a:rPr lang="en-SG" sz="2400" b="1" i="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Lot knew the truth and kept himself pure, but he did not keep himself separated; he lost his family as a result. Lot hated the wickedness of Sodom, yet he lived in the midst of it and, by doing so, exposed his daughters and wife to godless influences.</a:t>
            </a:r>
            <a:endParaRPr lang="en-SG" sz="24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endParaRPr lang="en-SG" sz="24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r>
              <a:rPr lang="en-SG" sz="2400" b="1" i="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Balaam not only followed the ways of sin, but he encouraged other people to sin! He told </a:t>
            </a:r>
            <a:r>
              <a:rPr lang="en-SG" sz="2400" b="1" i="1" dirty="0" err="1">
                <a:solidFill>
                  <a:schemeClr val="bg1"/>
                </a:solidFill>
                <a:effectLst>
                  <a:glow rad="228600">
                    <a:schemeClr val="tx1">
                      <a:alpha val="87000"/>
                    </a:schemeClr>
                  </a:glow>
                </a:effectLst>
                <a:latin typeface="Arial" panose="020B0604020202020204" pitchFamily="34" charset="0"/>
                <a:cs typeface="Arial" panose="020B0604020202020204" pitchFamily="34" charset="0"/>
              </a:rPr>
              <a:t>Balak</a:t>
            </a:r>
            <a:r>
              <a:rPr lang="en-SG" sz="2400" b="1" i="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 how to seduce the nation Israel and his plan almost succeeded. Lot lost his family, but Balaam lost his life.</a:t>
            </a:r>
            <a:br>
              <a:rPr lang="en-SG" sz="1100"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br>
            <a:endParaRPr lang="en-SG" sz="1100"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96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blinds(horizontal)">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blinds(horizontal)">
                                      <p:cBhvr>
                                        <p:cTn id="1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FA5205-CA23-284A-B41A-9AE8448CA3C0}"/>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9250" r="-1" b="6374"/>
          <a:stretch/>
        </p:blipFill>
        <p:spPr>
          <a:xfrm>
            <a:off x="15" y="857258"/>
            <a:ext cx="9143985" cy="5143492"/>
          </a:xfrm>
          <a:prstGeom prst="rect">
            <a:avLst/>
          </a:prstGeom>
        </p:spPr>
      </p:pic>
    </p:spTree>
    <p:extLst>
      <p:ext uri="{BB962C8B-B14F-4D97-AF65-F5344CB8AC3E}">
        <p14:creationId xmlns:p14="http://schemas.microsoft.com/office/powerpoint/2010/main" val="238831434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fountain, blurry&#10;&#10;Description automatically generated">
            <a:extLst>
              <a:ext uri="{FF2B5EF4-FFF2-40B4-BE49-F238E27FC236}">
                <a16:creationId xmlns:a16="http://schemas.microsoft.com/office/drawing/2014/main" id="{D3753D13-867B-D140-B312-25FBE5FAA43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091" t="1701" b="7390"/>
          <a:stretch/>
        </p:blipFill>
        <p:spPr>
          <a:xfrm>
            <a:off x="15" y="857257"/>
            <a:ext cx="9143985" cy="5143493"/>
          </a:xfrm>
          <a:prstGeom prst="rect">
            <a:avLst/>
          </a:prstGeom>
        </p:spPr>
      </p:pic>
      <p:graphicFrame>
        <p:nvGraphicFramePr>
          <p:cNvPr id="20" name="Content Placeholder 8">
            <a:extLst>
              <a:ext uri="{FF2B5EF4-FFF2-40B4-BE49-F238E27FC236}">
                <a16:creationId xmlns:a16="http://schemas.microsoft.com/office/drawing/2014/main" id="{9BF7AFF2-2403-4985-9088-C4AFB0FF7CF1}"/>
              </a:ext>
            </a:extLst>
          </p:cNvPr>
          <p:cNvGraphicFramePr>
            <a:graphicFrameLocks noGrp="1"/>
          </p:cNvGraphicFramePr>
          <p:nvPr>
            <p:ph idx="1"/>
            <p:extLst>
              <p:ext uri="{D42A27DB-BD31-4B8C-83A1-F6EECF244321}">
                <p14:modId xmlns:p14="http://schemas.microsoft.com/office/powerpoint/2010/main" val="2549241504"/>
              </p:ext>
            </p:extLst>
          </p:nvPr>
        </p:nvGraphicFramePr>
        <p:xfrm>
          <a:off x="5436096" y="1211580"/>
          <a:ext cx="3326659" cy="3585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124035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4757037" y="263530"/>
            <a:ext cx="4386947" cy="593721"/>
          </a:xfrm>
        </p:spPr>
        <p:txBody>
          <a:bodyPr anchor="t">
            <a:normAutofit/>
          </a:bodyPr>
          <a:lstStyle/>
          <a:p>
            <a:r>
              <a:rPr lang="en-US" sz="3200" b="1" dirty="0">
                <a:solidFill>
                  <a:schemeClr val="bg1"/>
                </a:solidFill>
                <a:latin typeface="Helvetica" pitchFamily="2" charset="0"/>
              </a:rPr>
              <a:t>Thought Questions:</a:t>
            </a: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757038" y="1292474"/>
            <a:ext cx="4186990" cy="5565525"/>
          </a:xfrm>
        </p:spPr>
        <p:txBody>
          <a:bodyPr>
            <a:noAutofit/>
          </a:bodyPr>
          <a:lstStyle/>
          <a:p>
            <a:pPr marL="344488" indent="-330200">
              <a:buNone/>
            </a:pPr>
            <a:r>
              <a:rPr lang="en-SG" sz="2400" b="1" dirty="0">
                <a:solidFill>
                  <a:schemeClr val="bg1"/>
                </a:solidFill>
              </a:rPr>
              <a:t>1. How was the “religious experience” of the teachers Peter wrote about a false experience rather than true salvation?</a:t>
            </a:r>
            <a:br>
              <a:rPr lang="en-SG" sz="2400" b="1" dirty="0">
                <a:solidFill>
                  <a:schemeClr val="bg1"/>
                </a:solidFill>
              </a:rPr>
            </a:br>
            <a:endParaRPr lang="en-SG" sz="2400" b="1" dirty="0">
              <a:solidFill>
                <a:schemeClr val="bg1"/>
              </a:solidFill>
            </a:endParaRPr>
          </a:p>
          <a:p>
            <a:pPr marL="344488" indent="-330200">
              <a:buNone/>
            </a:pPr>
            <a:r>
              <a:rPr lang="en-SG" sz="2400" b="1" dirty="0">
                <a:solidFill>
                  <a:schemeClr val="bg1"/>
                </a:solidFill>
              </a:rPr>
              <a:t>2. What are some signs that a person has had a “true spiritual experience” and has been born again?</a:t>
            </a:r>
          </a:p>
          <a:p>
            <a:pPr marL="344488" indent="-330200">
              <a:buNone/>
            </a:pPr>
            <a:endParaRPr lang="en-SG" sz="2400" b="1" dirty="0">
              <a:solidFill>
                <a:schemeClr val="bg1"/>
              </a:solidFill>
            </a:endParaRPr>
          </a:p>
          <a:p>
            <a:pPr marL="344488" indent="-330200">
              <a:buNone/>
            </a:pPr>
            <a:r>
              <a:rPr lang="en-SG" sz="2400" b="1" dirty="0">
                <a:solidFill>
                  <a:schemeClr val="bg1"/>
                </a:solidFill>
              </a:rPr>
              <a:t>3. Why are godly Christians not attracted by the freedom that false cults and religions promise?</a:t>
            </a: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9874718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8"/>
          <p:cNvSpPr>
            <a:spLocks noGrp="1" noChangeArrowheads="1"/>
          </p:cNvSpPr>
          <p:nvPr>
            <p:ph type="dt" sz="quarter" idx="10"/>
          </p:nvPr>
        </p:nvSpPr>
        <p:spPr/>
        <p:txBody>
          <a:bodyPr/>
          <a:lstStyle/>
          <a:p>
            <a:pPr>
              <a:defRPr/>
            </a:pPr>
            <a:endParaRPr lang="en-US"/>
          </a:p>
        </p:txBody>
      </p:sp>
      <p:sp>
        <p:nvSpPr>
          <p:cNvPr id="4" name="Rectangle 1029"/>
          <p:cNvSpPr>
            <a:spLocks noGrp="1" noChangeArrowheads="1"/>
          </p:cNvSpPr>
          <p:nvPr>
            <p:ph type="ftr" sz="quarter" idx="11"/>
          </p:nvPr>
        </p:nvSpPr>
        <p:spPr/>
        <p:txBody>
          <a:bodyPr/>
          <a:lstStyle/>
          <a:p>
            <a:pPr>
              <a:defRPr/>
            </a:pPr>
            <a:endParaRPr lang="en-US"/>
          </a:p>
        </p:txBody>
      </p:sp>
      <p:sp>
        <p:nvSpPr>
          <p:cNvPr id="384003" name="Rectangle 2"/>
          <p:cNvSpPr>
            <a:spLocks noGrp="1" noChangeArrowheads="1"/>
          </p:cNvSpPr>
          <p:nvPr>
            <p:ph type="ctrTitle"/>
          </p:nvPr>
        </p:nvSpPr>
        <p:spPr>
          <a:xfrm>
            <a:off x="1089025" y="1371600"/>
            <a:ext cx="6835775" cy="3657600"/>
          </a:xfrm>
        </p:spPr>
        <p:txBody>
          <a:bodyPr/>
          <a:lstStyle/>
          <a:p>
            <a:pPr eaLnBrk="1" hangingPunct="1"/>
            <a:r>
              <a:rPr lang="en-US" b="1" u="sng">
                <a:solidFill>
                  <a:schemeClr val="tx1"/>
                </a:solidFill>
                <a:latin typeface="Arial" charset="0"/>
                <a:ea typeface="ＭＳ Ｐゴシック" charset="0"/>
                <a:cs typeface="ＭＳ Ｐゴシック" charset="0"/>
              </a:rPr>
              <a:t>For Life Change:</a:t>
            </a:r>
            <a:r>
              <a:rPr lang="en-US" b="1">
                <a:solidFill>
                  <a:schemeClr val="tx1"/>
                </a:solidFill>
                <a:latin typeface="Arial" charset="0"/>
                <a:ea typeface="ＭＳ Ｐゴシック" charset="0"/>
                <a:cs typeface="ＭＳ Ｐゴシック" charset="0"/>
              </a:rPr>
              <a:t> </a:t>
            </a:r>
            <a:br>
              <a:rPr lang="en-US" b="1">
                <a:solidFill>
                  <a:schemeClr val="tx1"/>
                </a:solidFill>
                <a:latin typeface="Arial" charset="0"/>
                <a:ea typeface="ＭＳ Ｐゴシック" charset="0"/>
                <a:cs typeface="ＭＳ Ｐゴシック" charset="0"/>
              </a:rPr>
            </a:br>
            <a:r>
              <a:rPr lang="en-US" b="1">
                <a:solidFill>
                  <a:schemeClr val="tx1"/>
                </a:solidFill>
                <a:latin typeface="Arial" charset="0"/>
                <a:ea typeface="ＭＳ Ｐゴシック" charset="0"/>
                <a:cs typeface="ＭＳ Ｐゴシック" charset="0"/>
              </a:rPr>
              <a:t>Which teachers in your experience must you warn yourself and your family about?  How?</a:t>
            </a:r>
            <a:endParaRPr lang="en-US">
              <a:solidFill>
                <a:schemeClr val="tx1"/>
              </a:solidFill>
              <a:latin typeface="Times" charset="0"/>
              <a:ea typeface="ＭＳ Ｐゴシック" charset="0"/>
              <a:cs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16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15888"/>
            <a:ext cx="2233613" cy="2890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7" name="Rectangle 2"/>
          <p:cNvSpPr>
            <a:spLocks noGrp="1" noChangeArrowheads="1"/>
          </p:cNvSpPr>
          <p:nvPr>
            <p:ph type="title"/>
          </p:nvPr>
        </p:nvSpPr>
        <p:spPr>
          <a:xfrm>
            <a:off x="914400" y="914400"/>
            <a:ext cx="7620000" cy="1143000"/>
          </a:xfrm>
        </p:spPr>
        <p:txBody>
          <a:bodyPr/>
          <a:lstStyle/>
          <a:p>
            <a:pPr eaLnBrk="1" hangingPunct="1"/>
            <a:r>
              <a:rPr lang="en-US">
                <a:solidFill>
                  <a:schemeClr val="bg1"/>
                </a:solidFill>
                <a:latin typeface="Arial" charset="0"/>
                <a:ea typeface="ＭＳ Ｐゴシック" charset="0"/>
                <a:cs typeface="ＭＳ Ｐゴシック" charset="0"/>
              </a:rPr>
              <a:t>Truth Frees!</a:t>
            </a:r>
          </a:p>
        </p:txBody>
      </p:sp>
      <p:sp>
        <p:nvSpPr>
          <p:cNvPr id="241668" name="Text Box 5"/>
          <p:cNvSpPr txBox="1">
            <a:spLocks noChangeArrowheads="1"/>
          </p:cNvSpPr>
          <p:nvPr/>
        </p:nvSpPr>
        <p:spPr bwMode="auto">
          <a:xfrm>
            <a:off x="381000" y="2971800"/>
            <a:ext cx="8305800" cy="289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4400" b="1">
                <a:solidFill>
                  <a:schemeClr val="bg1"/>
                </a:solidFill>
                <a:latin typeface="Arial" charset="0"/>
              </a:rPr>
              <a:t>"Then you will know the truth and the truth will set you free"</a:t>
            </a:r>
          </a:p>
          <a:p>
            <a:pPr algn="ctr" eaLnBrk="1" hangingPunct="1"/>
            <a:endParaRPr lang="en-US" sz="4400" b="1">
              <a:solidFill>
                <a:schemeClr val="bg1"/>
              </a:solidFill>
              <a:latin typeface="Arial" charset="0"/>
            </a:endParaRPr>
          </a:p>
          <a:p>
            <a:pPr algn="ctr" eaLnBrk="1" hangingPunct="1"/>
            <a:r>
              <a:rPr lang="en-US" sz="4400" b="1">
                <a:solidFill>
                  <a:schemeClr val="bg1"/>
                </a:solidFill>
                <a:latin typeface="Arial" charset="0"/>
              </a:rPr>
              <a:t>John 8:32</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2700464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 Peter 2).</a:t>
            </a: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Know to live for the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eternal</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the temporal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 3).</a:t>
            </a:r>
          </a:p>
        </p:txBody>
      </p:sp>
    </p:spTree>
    <p:extLst>
      <p:ext uri="{BB962C8B-B14F-4D97-AF65-F5344CB8AC3E}">
        <p14:creationId xmlns:p14="http://schemas.microsoft.com/office/powerpoint/2010/main" val="3112405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endParaRPr lang="en-US">
              <a:solidFill>
                <a:srgbClr val="5B5249"/>
              </a:solidFill>
            </a:endParaRPr>
          </a:p>
        </p:txBody>
      </p:sp>
      <p:grpSp>
        <p:nvGrpSpPr>
          <p:cNvPr id="273411" name="Group 4"/>
          <p:cNvGrpSpPr>
            <a:grpSpLocks/>
          </p:cNvGrpSpPr>
          <p:nvPr/>
        </p:nvGrpSpPr>
        <p:grpSpPr bwMode="auto">
          <a:xfrm>
            <a:off x="-152400" y="0"/>
            <a:ext cx="9372599" cy="6858000"/>
            <a:chOff x="864" y="667"/>
            <a:chExt cx="2979" cy="3216"/>
          </a:xfrm>
        </p:grpSpPr>
        <p:grpSp>
          <p:nvGrpSpPr>
            <p:cNvPr id="273416" name="Group 5"/>
            <p:cNvGrpSpPr>
              <a:grpSpLocks/>
            </p:cNvGrpSpPr>
            <p:nvPr/>
          </p:nvGrpSpPr>
          <p:grpSpPr bwMode="auto">
            <a:xfrm>
              <a:off x="864" y="667"/>
              <a:ext cx="2979" cy="351"/>
              <a:chOff x="0" y="0"/>
              <a:chExt cx="4477" cy="65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God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Lord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b="1" dirty="0">
                    <a:solidFill>
                      <a:srgbClr val="000000"/>
                    </a:solidFill>
                    <a:latin typeface="Arial Narrow" charset="0"/>
                    <a:ea typeface="SimSun" charset="0"/>
                    <a:cs typeface="SimSun" charset="0"/>
                  </a:rPr>
                  <a:t> </a:t>
                </a:r>
                <a:r>
                  <a:rPr lang="en-US" altLang="zh-CN" sz="1600" dirty="0">
                    <a:solidFill>
                      <a:srgbClr val="000000"/>
                    </a:solidFill>
                    <a:latin typeface="Arial Narrow" charset="0"/>
                    <a:ea typeface="SimSun" charset="0"/>
                    <a:cs typeface="SimSun" charset="0"/>
                  </a:rPr>
                  <a:t>Saluta-tion</a:t>
                </a:r>
              </a:p>
              <a:p>
                <a:pPr algn="ctr" eaLnBrk="0" hangingPunct="0"/>
                <a:r>
                  <a:rPr lang="en-US" altLang="zh-CN" sz="1600" dirty="0">
                    <a:solidFill>
                      <a:srgbClr val="000000"/>
                    </a:solidFill>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Provides Every Need</a:t>
                </a:r>
              </a:p>
              <a:p>
                <a:pPr algn="ctr" eaLnBrk="0" hangingPunct="0"/>
                <a:r>
                  <a:rPr lang="en-US" altLang="zh-CN" sz="1600" dirty="0">
                    <a:solidFill>
                      <a:srgbClr val="000000"/>
                    </a:solidFill>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Foundation of Knowledge</a:t>
                </a:r>
              </a:p>
              <a:p>
                <a:pPr algn="ctr" eaLnBrk="0" hangingPunct="0"/>
                <a:r>
                  <a:rPr lang="en-US" altLang="zh-CN" sz="1600" dirty="0">
                    <a:solidFill>
                      <a:srgbClr val="000000"/>
                    </a:solidFill>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False Teachers Coming</a:t>
                </a:r>
              </a:p>
              <a:p>
                <a:pPr algn="ctr" eaLnBrk="0" hangingPunct="0"/>
                <a:r>
                  <a:rPr lang="en-US" altLang="zh-CN" sz="1600" dirty="0">
                    <a:solidFill>
                      <a:srgbClr val="000000"/>
                    </a:solidFill>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End in Hell</a:t>
                </a:r>
              </a:p>
              <a:p>
                <a:pPr algn="ctr" eaLnBrk="0" hangingPunct="0"/>
                <a:r>
                  <a:rPr lang="en-US" altLang="zh-CN" sz="1600" dirty="0">
                    <a:solidFill>
                      <a:srgbClr val="000000"/>
                    </a:solidFill>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Character Described</a:t>
                </a:r>
              </a:p>
              <a:p>
                <a:pPr algn="ctr" eaLnBrk="0" hangingPunct="0"/>
                <a:r>
                  <a:rPr lang="en-US" altLang="zh-CN" sz="1600" dirty="0">
                    <a:solidFill>
                      <a:srgbClr val="000000"/>
                    </a:solidFill>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Scoffers Before Rapture</a:t>
                </a:r>
              </a:p>
              <a:p>
                <a:pPr algn="ctr" eaLnBrk="0" hangingPunct="0"/>
                <a:r>
                  <a:rPr lang="en-US" altLang="zh-CN" sz="1600" dirty="0">
                    <a:solidFill>
                      <a:srgbClr val="000000"/>
                    </a:solidFill>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rPr>
                  <a:t>Temporary World Motivates Holiness  </a:t>
                </a:r>
              </a:p>
              <a:p>
                <a:pPr algn="ctr"/>
                <a:r>
                  <a:rPr lang="en-US" altLang="zh-CN" sz="1600" dirty="0">
                    <a:solidFill>
                      <a:srgbClr val="000000"/>
                    </a:solidFill>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cs typeface="SimSun" charset="0"/>
                  </a:rPr>
                  <a:t>Protection &amp; Growth Encouraged</a:t>
                </a:r>
              </a:p>
              <a:p>
                <a:pPr algn="ctr" eaLnBrk="0" hangingPunct="0"/>
                <a:r>
                  <a:rPr lang="en-US" altLang="zh-CN" sz="1600" dirty="0">
                    <a:solidFill>
                      <a:srgbClr val="000000"/>
                    </a:solidFill>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Adequacy of </a:t>
                </a:r>
              </a:p>
              <a:p>
                <a:pPr algn="ctr" eaLnBrk="0" hangingPunct="0"/>
                <a:r>
                  <a:rPr lang="en-US" altLang="zh-CN" b="1">
                    <a:solidFill>
                      <a:srgbClr val="000000"/>
                    </a:solidFill>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Inadequacy of </a:t>
                </a:r>
              </a:p>
              <a:p>
                <a:pPr algn="ctr" eaLnBrk="0" hangingPunct="0"/>
                <a:r>
                  <a:rPr lang="en-US" altLang="zh-CN" b="1">
                    <a:solidFill>
                      <a:srgbClr val="000000"/>
                    </a:solidFill>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Expectancy of </a:t>
                </a:r>
              </a:p>
              <a:p>
                <a:pPr algn="ctr" eaLnBrk="0" hangingPunct="0"/>
                <a:r>
                  <a:rPr lang="en-US" altLang="zh-CN" b="1">
                    <a:solidFill>
                      <a:srgbClr val="000000"/>
                    </a:solidFill>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Disciples </a:t>
                </a:r>
              </a:p>
              <a:p>
                <a:pPr algn="ctr"/>
                <a:r>
                  <a:rPr lang="en-US" altLang="zh-CN" b="1">
                    <a:solidFill>
                      <a:srgbClr val="000000"/>
                    </a:solidFill>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Day </a:t>
                </a:r>
              </a:p>
              <a:p>
                <a:pPr algn="ctr"/>
                <a:r>
                  <a:rPr lang="en-US" altLang="zh-CN" b="1">
                    <a:solidFill>
                      <a:srgbClr val="000000"/>
                    </a:solidFill>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endParaRPr lang="en-US">
              <a:solidFill>
                <a:srgbClr val="5B5249"/>
              </a:solidFill>
            </a:endParaRPr>
          </a:p>
        </p:txBody>
      </p:sp>
    </p:spTree>
    <p:extLst>
      <p:ext uri="{BB962C8B-B14F-4D97-AF65-F5344CB8AC3E}">
        <p14:creationId xmlns:p14="http://schemas.microsoft.com/office/powerpoint/2010/main" val="84409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Peter 3</a:t>
            </a:r>
          </a:p>
        </p:txBody>
      </p:sp>
    </p:spTree>
    <p:extLst>
      <p:ext uri="{BB962C8B-B14F-4D97-AF65-F5344CB8AC3E}">
        <p14:creationId xmlns:p14="http://schemas.microsoft.com/office/powerpoint/2010/main" val="111076263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914400" y="1600200"/>
            <a:ext cx="8229600" cy="4495800"/>
          </a:xfrm>
          <a:prstGeom prst="rect">
            <a:avLst/>
          </a:prstGeom>
          <a:gradFill rotWithShape="1">
            <a:gsLst>
              <a:gs pos="0">
                <a:srgbClr val="000000"/>
              </a:gs>
              <a:gs pos="100000">
                <a:srgbClr val="3E3D76"/>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7027" name="Rectangle 3"/>
          <p:cNvSpPr>
            <a:spLocks noChangeArrowheads="1"/>
          </p:cNvSpPr>
          <p:nvPr/>
        </p:nvSpPr>
        <p:spPr bwMode="auto">
          <a:xfrm>
            <a:off x="0" y="304800"/>
            <a:ext cx="7696200" cy="914400"/>
          </a:xfrm>
          <a:prstGeom prst="rect">
            <a:avLst/>
          </a:prstGeom>
          <a:gradFill rotWithShape="1">
            <a:gsLst>
              <a:gs pos="0">
                <a:schemeClr val="accent2"/>
              </a:gs>
              <a:gs pos="100000">
                <a:srgbClr val="00000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7028" name="Rectangle 4"/>
          <p:cNvSpPr>
            <a:spLocks noGrp="1" noChangeArrowheads="1"/>
          </p:cNvSpPr>
          <p:nvPr>
            <p:ph type="title"/>
          </p:nvPr>
        </p:nvSpPr>
        <p:spPr>
          <a:xfrm>
            <a:off x="304800" y="368300"/>
            <a:ext cx="6570663" cy="828675"/>
          </a:xfrm>
          <a:effectLst>
            <a:outerShdw blurRad="63500" dist="35921" dir="2700000" algn="ctr" rotWithShape="0">
              <a:srgbClr val="000000">
                <a:alpha val="74998"/>
              </a:srgbClr>
            </a:outerShdw>
          </a:effectLst>
        </p:spPr>
        <p:txBody>
          <a:bodyPr/>
          <a:lstStyle/>
          <a:p>
            <a:pPr eaLnBrk="1" hangingPunct="1">
              <a:defRPr/>
            </a:pPr>
            <a:r>
              <a:rPr lang="en-US" sz="6000" dirty="0">
                <a:solidFill>
                  <a:srgbClr val="FFFFFF"/>
                </a:solidFill>
                <a:ea typeface="+mj-ea"/>
                <a:cs typeface="+mj-cs"/>
              </a:rPr>
              <a:t>Major Theme</a:t>
            </a:r>
          </a:p>
        </p:txBody>
      </p:sp>
      <p:sp>
        <p:nvSpPr>
          <p:cNvPr id="257029" name="Rectangle 5"/>
          <p:cNvSpPr>
            <a:spLocks noGrp="1" noChangeArrowheads="1"/>
          </p:cNvSpPr>
          <p:nvPr>
            <p:ph type="body" idx="1"/>
          </p:nvPr>
        </p:nvSpPr>
        <p:spPr>
          <a:xfrm>
            <a:off x="990600" y="2060575"/>
            <a:ext cx="8153400" cy="4065588"/>
          </a:xfrm>
          <a:effectLst>
            <a:outerShdw blurRad="63500" dist="35921" dir="2700000" algn="ctr" rotWithShape="0">
              <a:srgbClr val="000000">
                <a:alpha val="74998"/>
              </a:srgbClr>
            </a:outerShdw>
          </a:effectLst>
        </p:spPr>
        <p:txBody>
          <a:bodyPr/>
          <a:lstStyle/>
          <a:p>
            <a:pPr eaLnBrk="1" hangingPunct="1">
              <a:buFontTx/>
              <a:buNone/>
              <a:defRPr/>
            </a:pPr>
            <a:r>
              <a:rPr lang="en-US" sz="3600" b="1" dirty="0">
                <a:solidFill>
                  <a:schemeClr val="bg1"/>
                </a:solidFill>
                <a:latin typeface="Verdana" charset="0"/>
                <a:ea typeface="ＭＳ Ｐゴシック" charset="0"/>
                <a:cs typeface="ＭＳ Ｐゴシック" charset="0"/>
              </a:rPr>
              <a:t>KNOWLEDGE…</a:t>
            </a:r>
            <a:endParaRPr lang="en-US" sz="2000" b="1" dirty="0">
              <a:solidFill>
                <a:schemeClr val="bg1"/>
              </a:solidFill>
              <a:latin typeface="Verdana" charset="0"/>
              <a:ea typeface="ＭＳ Ｐゴシック" charset="0"/>
              <a:cs typeface="ＭＳ Ｐゴシック" charset="0"/>
            </a:endParaRPr>
          </a:p>
          <a:p>
            <a:pPr eaLnBrk="1" hangingPunct="1">
              <a:spcBef>
                <a:spcPct val="40000"/>
              </a:spcBef>
              <a:buFontTx/>
              <a:buNone/>
              <a:defRPr/>
            </a:pPr>
            <a:r>
              <a:rPr lang="en-US" sz="3600" dirty="0" err="1">
                <a:solidFill>
                  <a:schemeClr val="bg1"/>
                </a:solidFill>
                <a:latin typeface="Verdana" charset="0"/>
                <a:ea typeface="ＭＳ Ｐゴシック" charset="0"/>
                <a:cs typeface="ＭＳ Ｐゴシック" charset="0"/>
              </a:rPr>
              <a:t>Ch</a:t>
            </a:r>
            <a:r>
              <a:rPr lang="en-US" sz="3600" dirty="0">
                <a:solidFill>
                  <a:schemeClr val="bg1"/>
                </a:solidFill>
                <a:latin typeface="Verdana" charset="0"/>
                <a:ea typeface="ＭＳ Ｐゴシック" charset="0"/>
                <a:cs typeface="ＭＳ Ｐゴシック" charset="0"/>
              </a:rPr>
              <a:t> 1	for spiritual growth</a:t>
            </a:r>
          </a:p>
          <a:p>
            <a:pPr eaLnBrk="1" hangingPunct="1">
              <a:spcBef>
                <a:spcPct val="40000"/>
              </a:spcBef>
              <a:buFontTx/>
              <a:buNone/>
              <a:defRPr/>
            </a:pPr>
            <a:r>
              <a:rPr lang="en-US" sz="3600" dirty="0" err="1">
                <a:solidFill>
                  <a:schemeClr val="bg1"/>
                </a:solidFill>
                <a:latin typeface="Verdana" charset="0"/>
                <a:ea typeface="ＭＳ Ｐゴシック" charset="0"/>
                <a:cs typeface="ＭＳ Ｐゴシック" charset="0"/>
              </a:rPr>
              <a:t>Ch</a:t>
            </a:r>
            <a:r>
              <a:rPr lang="en-US" sz="3600" dirty="0">
                <a:solidFill>
                  <a:schemeClr val="bg1"/>
                </a:solidFill>
                <a:latin typeface="Verdana" charset="0"/>
                <a:ea typeface="ＭＳ Ｐゴシック" charset="0"/>
                <a:cs typeface="ＭＳ Ｐゴシック" charset="0"/>
              </a:rPr>
              <a:t> 2	to combat false teaching</a:t>
            </a:r>
          </a:p>
          <a:p>
            <a:pPr eaLnBrk="1" hangingPunct="1">
              <a:spcBef>
                <a:spcPct val="40000"/>
              </a:spcBef>
              <a:buFontTx/>
              <a:buNone/>
              <a:defRPr/>
            </a:pPr>
            <a:r>
              <a:rPr lang="en-US" sz="3600" dirty="0" err="1">
                <a:solidFill>
                  <a:schemeClr val="bg1"/>
                </a:solidFill>
                <a:latin typeface="Verdana" charset="0"/>
                <a:ea typeface="ＭＳ Ｐゴシック" charset="0"/>
                <a:cs typeface="ＭＳ Ｐゴシック" charset="0"/>
              </a:rPr>
              <a:t>Ch</a:t>
            </a:r>
            <a:r>
              <a:rPr lang="en-US" sz="3600" dirty="0">
                <a:solidFill>
                  <a:schemeClr val="bg1"/>
                </a:solidFill>
                <a:latin typeface="Verdana" charset="0"/>
                <a:ea typeface="ＭＳ Ｐゴシック" charset="0"/>
                <a:cs typeface="ＭＳ Ｐゴシック" charset="0"/>
              </a:rPr>
              <a:t> 3	to sustain hope</a:t>
            </a:r>
            <a:endParaRPr lang="en-US" dirty="0">
              <a:solidFill>
                <a:schemeClr val="bg1"/>
              </a:solidFill>
              <a:latin typeface="Verdana" charset="0"/>
              <a:ea typeface="ＭＳ Ｐゴシック" charset="0"/>
              <a:cs typeface="ＭＳ Ｐゴシック" charset="0"/>
            </a:endParaRPr>
          </a:p>
        </p:txBody>
      </p:sp>
      <p:sp>
        <p:nvSpPr>
          <p:cNvPr id="257030"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257031"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88104"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57027"/>
                                        </p:tgtEl>
                                        <p:attrNameLst>
                                          <p:attrName>style.visibility</p:attrName>
                                        </p:attrNameLst>
                                      </p:cBhvr>
                                      <p:to>
                                        <p:strVal val="visible"/>
                                      </p:to>
                                    </p:set>
                                    <p:anim calcmode="lin" valueType="num">
                                      <p:cBhvr additive="base">
                                        <p:cTn id="7" dur="500" fill="hold"/>
                                        <p:tgtEl>
                                          <p:spTgt spid="257027"/>
                                        </p:tgtEl>
                                        <p:attrNameLst>
                                          <p:attrName>ppt_x</p:attrName>
                                        </p:attrNameLst>
                                      </p:cBhvr>
                                      <p:tavLst>
                                        <p:tav tm="0">
                                          <p:val>
                                            <p:strVal val="0-#ppt_w/2"/>
                                          </p:val>
                                        </p:tav>
                                        <p:tav tm="100000">
                                          <p:val>
                                            <p:strVal val="#ppt_x"/>
                                          </p:val>
                                        </p:tav>
                                      </p:tavLst>
                                    </p:anim>
                                    <p:anim calcmode="lin" valueType="num">
                                      <p:cBhvr additive="base">
                                        <p:cTn id="8" dur="500" fill="hold"/>
                                        <p:tgtEl>
                                          <p:spTgt spid="2570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slide(fromRight)">
                                      <p:cBhvr>
                                        <p:cTn id="12" dur="1000"/>
                                        <p:tgtEl>
                                          <p:spTgt spid="257028"/>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257031"/>
                                        </p:tgtEl>
                                        <p:attrNameLst>
                                          <p:attrName>style.visibility</p:attrName>
                                        </p:attrNameLst>
                                      </p:cBhvr>
                                      <p:to>
                                        <p:strVal val="visible"/>
                                      </p:to>
                                    </p:set>
                                    <p:anim calcmode="lin" valueType="num">
                                      <p:cBhvr additive="base">
                                        <p:cTn id="16" dur="500" fill="hold"/>
                                        <p:tgtEl>
                                          <p:spTgt spid="257031"/>
                                        </p:tgtEl>
                                        <p:attrNameLst>
                                          <p:attrName>ppt_x</p:attrName>
                                        </p:attrNameLst>
                                      </p:cBhvr>
                                      <p:tavLst>
                                        <p:tav tm="0">
                                          <p:val>
                                            <p:strVal val="0-#ppt_w/2"/>
                                          </p:val>
                                        </p:tav>
                                        <p:tav tm="100000">
                                          <p:val>
                                            <p:strVal val="#ppt_x"/>
                                          </p:val>
                                        </p:tav>
                                      </p:tavLst>
                                    </p:anim>
                                    <p:anim calcmode="lin" valueType="num">
                                      <p:cBhvr additive="base">
                                        <p:cTn id="17" dur="500" fill="hold"/>
                                        <p:tgtEl>
                                          <p:spTgt spid="25703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257030"/>
                                        </p:tgtEl>
                                        <p:attrNameLst>
                                          <p:attrName>style.visibility</p:attrName>
                                        </p:attrNameLst>
                                      </p:cBhvr>
                                      <p:to>
                                        <p:strVal val="visible"/>
                                      </p:to>
                                    </p:set>
                                    <p:animEffect transition="in" filter="slide(fromLeft)">
                                      <p:cBhvr>
                                        <p:cTn id="21" dur="500"/>
                                        <p:tgtEl>
                                          <p:spTgt spid="257030"/>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257026"/>
                                        </p:tgtEl>
                                        <p:attrNameLst>
                                          <p:attrName>style.visibility</p:attrName>
                                        </p:attrNameLst>
                                      </p:cBhvr>
                                      <p:to>
                                        <p:strVal val="visible"/>
                                      </p:to>
                                    </p:set>
                                    <p:anim calcmode="lin" valueType="num">
                                      <p:cBhvr additive="base">
                                        <p:cTn id="25" dur="500" fill="hold"/>
                                        <p:tgtEl>
                                          <p:spTgt spid="257026"/>
                                        </p:tgtEl>
                                        <p:attrNameLst>
                                          <p:attrName>ppt_x</p:attrName>
                                        </p:attrNameLst>
                                      </p:cBhvr>
                                      <p:tavLst>
                                        <p:tav tm="0">
                                          <p:val>
                                            <p:strVal val="1+#ppt_w/2"/>
                                          </p:val>
                                        </p:tav>
                                        <p:tav tm="100000">
                                          <p:val>
                                            <p:strVal val="#ppt_x"/>
                                          </p:val>
                                        </p:tav>
                                      </p:tavLst>
                                    </p:anim>
                                    <p:anim calcmode="lin" valueType="num">
                                      <p:cBhvr additive="base">
                                        <p:cTn id="26" dur="500" fill="hold"/>
                                        <p:tgtEl>
                                          <p:spTgt spid="2570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257029">
                                            <p:txEl>
                                              <p:pRg st="0" end="0"/>
                                            </p:txEl>
                                          </p:spTgt>
                                        </p:tgtEl>
                                        <p:attrNameLst>
                                          <p:attrName>style.visibility</p:attrName>
                                        </p:attrNameLst>
                                      </p:cBhvr>
                                      <p:to>
                                        <p:strVal val="visible"/>
                                      </p:to>
                                    </p:set>
                                    <p:animEffect transition="in" filter="fade">
                                      <p:cBhvr>
                                        <p:cTn id="31" dur="770" decel="100000"/>
                                        <p:tgtEl>
                                          <p:spTgt spid="257029">
                                            <p:txEl>
                                              <p:pRg st="0" end="0"/>
                                            </p:txEl>
                                          </p:spTgt>
                                        </p:tgtEl>
                                      </p:cBhvr>
                                    </p:animEffect>
                                    <p:animScale>
                                      <p:cBhvr>
                                        <p:cTn id="32" dur="770" decel="100000"/>
                                        <p:tgtEl>
                                          <p:spTgt spid="257029">
                                            <p:txEl>
                                              <p:pRg st="0" end="0"/>
                                            </p:txEl>
                                          </p:spTgt>
                                        </p:tgtEl>
                                      </p:cBhvr>
                                      <p:from x="10000" y="10000"/>
                                      <p:to x="200000" y="450000"/>
                                    </p:animScale>
                                    <p:animScale>
                                      <p:cBhvr>
                                        <p:cTn id="33" dur="1230" accel="100000" fill="hold">
                                          <p:stCondLst>
                                            <p:cond delay="770"/>
                                          </p:stCondLst>
                                        </p:cTn>
                                        <p:tgtEl>
                                          <p:spTgt spid="257029">
                                            <p:txEl>
                                              <p:pRg st="0" end="0"/>
                                            </p:txEl>
                                          </p:spTgt>
                                        </p:tgtEl>
                                      </p:cBhvr>
                                      <p:from x="200000" y="450000"/>
                                      <p:to x="100000" y="100000"/>
                                    </p:animScale>
                                    <p:set>
                                      <p:cBhvr>
                                        <p:cTn id="34" dur="770" fill="hold"/>
                                        <p:tgtEl>
                                          <p:spTgt spid="257029">
                                            <p:txEl>
                                              <p:pRg st="0" end="0"/>
                                            </p:txEl>
                                          </p:spTgt>
                                        </p:tgtEl>
                                        <p:attrNameLst>
                                          <p:attrName>ppt_x</p:attrName>
                                        </p:attrNameLst>
                                      </p:cBhvr>
                                      <p:to>
                                        <p:strVal val="(0.5)"/>
                                      </p:to>
                                    </p:set>
                                    <p:anim from="(0.5)" to="(#ppt_x)" calcmode="lin" valueType="num">
                                      <p:cBhvr>
                                        <p:cTn id="35" dur="1230" accel="100000" fill="hold">
                                          <p:stCondLst>
                                            <p:cond delay="770"/>
                                          </p:stCondLst>
                                        </p:cTn>
                                        <p:tgtEl>
                                          <p:spTgt spid="257029">
                                            <p:txEl>
                                              <p:pRg st="0" end="0"/>
                                            </p:txEl>
                                          </p:spTgt>
                                        </p:tgtEl>
                                        <p:attrNameLst>
                                          <p:attrName>ppt_x</p:attrName>
                                        </p:attrNameLst>
                                      </p:cBhvr>
                                    </p:anim>
                                    <p:set>
                                      <p:cBhvr>
                                        <p:cTn id="36" dur="770" fill="hold"/>
                                        <p:tgtEl>
                                          <p:spTgt spid="257029">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257029">
                                            <p:txEl>
                                              <p:pRg st="0" end="0"/>
                                            </p:txEl>
                                          </p:spTgt>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257029">
                                            <p:txEl>
                                              <p:pRg st="1" end="1"/>
                                            </p:txEl>
                                          </p:spTgt>
                                        </p:tgtEl>
                                        <p:attrNameLst>
                                          <p:attrName>style.visibility</p:attrName>
                                        </p:attrNameLst>
                                      </p:cBhvr>
                                      <p:to>
                                        <p:strVal val="visible"/>
                                      </p:to>
                                    </p:set>
                                    <p:anim calcmode="lin" valueType="num">
                                      <p:cBhvr>
                                        <p:cTn id="42" dur="1000" fill="hold"/>
                                        <p:tgtEl>
                                          <p:spTgt spid="257029">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257029">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25702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5702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257029">
                                            <p:txEl>
                                              <p:pRg st="2" end="2"/>
                                            </p:txEl>
                                          </p:spTgt>
                                        </p:tgtEl>
                                        <p:attrNameLst>
                                          <p:attrName>style.visibility</p:attrName>
                                        </p:attrNameLst>
                                      </p:cBhvr>
                                      <p:to>
                                        <p:strVal val="visible"/>
                                      </p:to>
                                    </p:set>
                                    <p:anim calcmode="lin" valueType="num">
                                      <p:cBhvr>
                                        <p:cTn id="50" dur="1000" fill="hold"/>
                                        <p:tgtEl>
                                          <p:spTgt spid="257029">
                                            <p:txEl>
                                              <p:pRg st="2" end="2"/>
                                            </p:txEl>
                                          </p:spTgt>
                                        </p:tgtEl>
                                        <p:attrNameLst>
                                          <p:attrName>ppt_w</p:attrName>
                                        </p:attrNameLst>
                                      </p:cBhvr>
                                      <p:tavLst>
                                        <p:tav tm="0">
                                          <p:val>
                                            <p:fltVal val="0"/>
                                          </p:val>
                                        </p:tav>
                                        <p:tav tm="100000">
                                          <p:val>
                                            <p:strVal val="#ppt_w"/>
                                          </p:val>
                                        </p:tav>
                                      </p:tavLst>
                                    </p:anim>
                                    <p:anim calcmode="lin" valueType="num">
                                      <p:cBhvr>
                                        <p:cTn id="51" dur="1000" fill="hold"/>
                                        <p:tgtEl>
                                          <p:spTgt spid="257029">
                                            <p:txEl>
                                              <p:pRg st="2" end="2"/>
                                            </p:txEl>
                                          </p:spTgt>
                                        </p:tgtEl>
                                        <p:attrNameLst>
                                          <p:attrName>ppt_h</p:attrName>
                                        </p:attrNameLst>
                                      </p:cBhvr>
                                      <p:tavLst>
                                        <p:tav tm="0">
                                          <p:val>
                                            <p:fltVal val="0"/>
                                          </p:val>
                                        </p:tav>
                                        <p:tav tm="100000">
                                          <p:val>
                                            <p:strVal val="#ppt_h"/>
                                          </p:val>
                                        </p:tav>
                                      </p:tavLst>
                                    </p:anim>
                                    <p:anim calcmode="lin" valueType="num">
                                      <p:cBhvr>
                                        <p:cTn id="52" dur="1000" fill="hold"/>
                                        <p:tgtEl>
                                          <p:spTgt spid="25702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25702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257029">
                                            <p:txEl>
                                              <p:pRg st="3" end="3"/>
                                            </p:txEl>
                                          </p:spTgt>
                                        </p:tgtEl>
                                        <p:attrNameLst>
                                          <p:attrName>style.visibility</p:attrName>
                                        </p:attrNameLst>
                                      </p:cBhvr>
                                      <p:to>
                                        <p:strVal val="visible"/>
                                      </p:to>
                                    </p:set>
                                    <p:anim calcmode="lin" valueType="num">
                                      <p:cBhvr>
                                        <p:cTn id="58" dur="1000" fill="hold"/>
                                        <p:tgtEl>
                                          <p:spTgt spid="257029">
                                            <p:txEl>
                                              <p:pRg st="3" end="3"/>
                                            </p:txEl>
                                          </p:spTgt>
                                        </p:tgtEl>
                                        <p:attrNameLst>
                                          <p:attrName>ppt_w</p:attrName>
                                        </p:attrNameLst>
                                      </p:cBhvr>
                                      <p:tavLst>
                                        <p:tav tm="0">
                                          <p:val>
                                            <p:fltVal val="0"/>
                                          </p:val>
                                        </p:tav>
                                        <p:tav tm="100000">
                                          <p:val>
                                            <p:strVal val="#ppt_w"/>
                                          </p:val>
                                        </p:tav>
                                      </p:tavLst>
                                    </p:anim>
                                    <p:anim calcmode="lin" valueType="num">
                                      <p:cBhvr>
                                        <p:cTn id="59" dur="1000" fill="hold"/>
                                        <p:tgtEl>
                                          <p:spTgt spid="257029">
                                            <p:txEl>
                                              <p:pRg st="3" end="3"/>
                                            </p:txEl>
                                          </p:spTgt>
                                        </p:tgtEl>
                                        <p:attrNameLst>
                                          <p:attrName>ppt_h</p:attrName>
                                        </p:attrNameLst>
                                      </p:cBhvr>
                                      <p:tavLst>
                                        <p:tav tm="0">
                                          <p:val>
                                            <p:fltVal val="0"/>
                                          </p:val>
                                        </p:tav>
                                        <p:tav tm="100000">
                                          <p:val>
                                            <p:strVal val="#ppt_h"/>
                                          </p:val>
                                        </p:tav>
                                      </p:tavLst>
                                    </p:anim>
                                    <p:anim calcmode="lin" valueType="num">
                                      <p:cBhvr>
                                        <p:cTn id="60" dur="1000" fill="hold"/>
                                        <p:tgtEl>
                                          <p:spTgt spid="25702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25702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6" grpId="0" animBg="1"/>
      <p:bldP spid="257027" grpId="0" animBg="1"/>
      <p:bldP spid="257028" grpId="0"/>
      <p:bldP spid="257029" grpId="0" build="p"/>
      <p:bldP spid="257030" grpId="0" animBg="1"/>
      <p:bldP spid="257031"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5001352" y="332656"/>
            <a:ext cx="3636434" cy="697230"/>
          </a:xfrm>
        </p:spPr>
        <p:txBody>
          <a:bodyPr anchor="t">
            <a:normAutofit/>
          </a:bodyPr>
          <a:lstStyle/>
          <a:p>
            <a:r>
              <a:rPr lang="en-US" sz="3600" b="1" dirty="0">
                <a:solidFill>
                  <a:schemeClr val="bg1"/>
                </a:solidFill>
                <a:latin typeface="Arial" panose="020B0604020202020204" pitchFamily="34" charset="0"/>
                <a:cs typeface="Arial" panose="020B0604020202020204" pitchFamily="34" charset="0"/>
              </a:rPr>
              <a:t>2 Peter 3:1-9</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285484" y="332656"/>
            <a:ext cx="4495138" cy="6383454"/>
          </a:xfrm>
        </p:spPr>
        <p:txBody>
          <a:bodyPr>
            <a:normAutofit fontScale="92500" lnSpcReduction="10000"/>
          </a:bodyPr>
          <a:lstStyle/>
          <a:p>
            <a:pPr marL="0" indent="0">
              <a:buNone/>
            </a:pPr>
            <a:r>
              <a:rPr lang="en-SG" b="1" dirty="0">
                <a:solidFill>
                  <a:schemeClr val="bg1"/>
                </a:solidFill>
                <a:latin typeface="Arial" panose="020B0604020202020204" pitchFamily="34" charset="0"/>
                <a:cs typeface="Arial" panose="020B0604020202020204" pitchFamily="34" charset="0"/>
              </a:rPr>
              <a:t>1  This is now, beloved, the second letter I am writing to you in which I am stirring up your sincere mind by way of reminder,</a:t>
            </a:r>
          </a:p>
          <a:p>
            <a:pPr marL="0" indent="0">
              <a:buNone/>
            </a:pPr>
            <a:r>
              <a:rPr lang="en-SG" b="1" dirty="0">
                <a:solidFill>
                  <a:schemeClr val="bg1"/>
                </a:solidFill>
                <a:latin typeface="Arial" panose="020B0604020202020204" pitchFamily="34" charset="0"/>
                <a:cs typeface="Arial" panose="020B0604020202020204" pitchFamily="34" charset="0"/>
              </a:rPr>
              <a:t>2  that you should remember the words spoken beforehand by the holy prophets and the commandment of the Lord and </a:t>
            </a:r>
            <a:r>
              <a:rPr lang="en-SG" b="1" dirty="0" err="1">
                <a:solidFill>
                  <a:schemeClr val="bg1"/>
                </a:solidFill>
                <a:latin typeface="Arial" panose="020B0604020202020204" pitchFamily="34" charset="0"/>
                <a:cs typeface="Arial" panose="020B0604020202020204" pitchFamily="34" charset="0"/>
              </a:rPr>
              <a:t>Savior</a:t>
            </a:r>
            <a:r>
              <a:rPr lang="en-SG" b="1" i="1" dirty="0">
                <a:solidFill>
                  <a:schemeClr val="bg1"/>
                </a:solidFill>
                <a:latin typeface="Arial" panose="020B0604020202020204" pitchFamily="34" charset="0"/>
                <a:cs typeface="Arial" panose="020B0604020202020204" pitchFamily="34" charset="0"/>
              </a:rPr>
              <a:t> spoken</a:t>
            </a:r>
            <a:r>
              <a:rPr lang="en-SG" b="1" dirty="0">
                <a:solidFill>
                  <a:schemeClr val="bg1"/>
                </a:solidFill>
                <a:latin typeface="Arial" panose="020B0604020202020204" pitchFamily="34" charset="0"/>
                <a:cs typeface="Arial" panose="020B0604020202020204" pitchFamily="34" charset="0"/>
              </a:rPr>
              <a:t> by your apostles.</a:t>
            </a:r>
          </a:p>
          <a:p>
            <a:pPr marL="0" indent="0">
              <a:buNone/>
            </a:pPr>
            <a:r>
              <a:rPr lang="en-SG" b="1" dirty="0">
                <a:solidFill>
                  <a:schemeClr val="bg1"/>
                </a:solidFill>
                <a:latin typeface="Arial" panose="020B0604020202020204" pitchFamily="34" charset="0"/>
                <a:cs typeface="Arial" panose="020B0604020202020204" pitchFamily="34" charset="0"/>
              </a:rPr>
              <a:t>3  Know this first of all, that in the last days mockers will come with </a:t>
            </a:r>
            <a:r>
              <a:rPr lang="en-SG" b="1" i="1" dirty="0">
                <a:solidFill>
                  <a:schemeClr val="bg1"/>
                </a:solidFill>
                <a:latin typeface="Arial" panose="020B0604020202020204" pitchFamily="34" charset="0"/>
                <a:cs typeface="Arial" panose="020B0604020202020204" pitchFamily="34" charset="0"/>
              </a:rPr>
              <a:t>their</a:t>
            </a:r>
            <a:r>
              <a:rPr lang="en-SG" b="1" dirty="0">
                <a:solidFill>
                  <a:schemeClr val="bg1"/>
                </a:solidFill>
                <a:latin typeface="Arial" panose="020B0604020202020204" pitchFamily="34" charset="0"/>
                <a:cs typeface="Arial" panose="020B0604020202020204" pitchFamily="34" charset="0"/>
              </a:rPr>
              <a:t> mocking, following after their own lusts,</a:t>
            </a:r>
          </a:p>
          <a:p>
            <a:endParaRPr lang="en-US" sz="800" b="1" dirty="0">
              <a:solidFill>
                <a:schemeClr val="bg1">
                  <a:alpha val="80000"/>
                </a:schemeClr>
              </a:solidFill>
              <a:latin typeface="Arial" panose="020B0604020202020204" pitchFamily="34" charset="0"/>
              <a:cs typeface="Arial" panose="020B0604020202020204" pitchFamily="34" charset="0"/>
            </a:endParaRP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4780622" y="1611631"/>
            <a:ext cx="4077894" cy="3600449"/>
          </a:xfrm>
          <a:prstGeom prst="rect">
            <a:avLst/>
          </a:prstGeom>
        </p:spPr>
      </p:pic>
    </p:spTree>
    <p:extLst>
      <p:ext uri="{BB962C8B-B14F-4D97-AF65-F5344CB8AC3E}">
        <p14:creationId xmlns:p14="http://schemas.microsoft.com/office/powerpoint/2010/main" val="401151807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661758"/>
            <a:ext cx="3636434" cy="697230"/>
          </a:xfrm>
        </p:spPr>
        <p:txBody>
          <a:bodyPr vert="horz" lIns="91440" tIns="45720" rIns="91440" bIns="45720" rtlCol="0" anchor="t">
            <a:normAutofit/>
          </a:bodyPr>
          <a:lstStyle/>
          <a:p>
            <a:r>
              <a:rPr lang="en-US" sz="3600" b="1" dirty="0">
                <a:solidFill>
                  <a:schemeClr val="bg1"/>
                </a:solidFill>
                <a:latin typeface="Arial" panose="020B0604020202020204" pitchFamily="34" charset="0"/>
                <a:cs typeface="Arial" panose="020B0604020202020204" pitchFamily="34" charset="0"/>
              </a:rPr>
              <a:t>2 Peter 3:1-9</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285484" y="1760222"/>
            <a:ext cx="4495138" cy="5097778"/>
          </a:xfrm>
        </p:spPr>
        <p:txBody>
          <a:bodyPr>
            <a:normAutofit lnSpcReduction="10000"/>
          </a:bodyPr>
          <a:lstStyle/>
          <a:p>
            <a:pPr marL="0" indent="0">
              <a:buNone/>
            </a:pPr>
            <a:r>
              <a:rPr lang="en-SG" sz="2400" b="1" dirty="0">
                <a:solidFill>
                  <a:schemeClr val="bg1"/>
                </a:solidFill>
                <a:latin typeface="Arial" panose="020B0604020202020204" pitchFamily="34" charset="0"/>
                <a:cs typeface="Arial" panose="020B0604020202020204" pitchFamily="34" charset="0"/>
              </a:rPr>
              <a:t>4  and saying, “Where is the promise of His coming? For </a:t>
            </a:r>
            <a:r>
              <a:rPr lang="en-SG" sz="2400" b="1" i="1" dirty="0">
                <a:solidFill>
                  <a:schemeClr val="bg1"/>
                </a:solidFill>
                <a:latin typeface="Arial" panose="020B0604020202020204" pitchFamily="34" charset="0"/>
                <a:cs typeface="Arial" panose="020B0604020202020204" pitchFamily="34" charset="0"/>
              </a:rPr>
              <a:t>ever</a:t>
            </a:r>
            <a:r>
              <a:rPr lang="en-SG" sz="2400" b="1" dirty="0">
                <a:solidFill>
                  <a:schemeClr val="bg1"/>
                </a:solidFill>
                <a:latin typeface="Arial" panose="020B0604020202020204" pitchFamily="34" charset="0"/>
                <a:cs typeface="Arial" panose="020B0604020202020204" pitchFamily="34" charset="0"/>
              </a:rPr>
              <a:t> since the fathers fell asleep, all continues just as it was from the beginning of creation.”</a:t>
            </a:r>
          </a:p>
          <a:p>
            <a:pPr marL="0" indent="0">
              <a:buNone/>
            </a:pPr>
            <a:r>
              <a:rPr lang="en-SG" sz="2400" b="1" dirty="0">
                <a:solidFill>
                  <a:schemeClr val="bg1"/>
                </a:solidFill>
                <a:latin typeface="Arial" panose="020B0604020202020204" pitchFamily="34" charset="0"/>
                <a:cs typeface="Arial" panose="020B0604020202020204" pitchFamily="34" charset="0"/>
              </a:rPr>
              <a:t>5 For when they maintain this, it escapes their notice that by the word of God</a:t>
            </a:r>
            <a:r>
              <a:rPr lang="en-SG" sz="2400" b="1" i="1" dirty="0">
                <a:solidFill>
                  <a:schemeClr val="bg1"/>
                </a:solidFill>
                <a:latin typeface="Arial" panose="020B0604020202020204" pitchFamily="34" charset="0"/>
                <a:cs typeface="Arial" panose="020B0604020202020204" pitchFamily="34" charset="0"/>
              </a:rPr>
              <a:t> the</a:t>
            </a:r>
            <a:r>
              <a:rPr lang="en-SG" sz="2400" b="1" dirty="0">
                <a:solidFill>
                  <a:schemeClr val="bg1"/>
                </a:solidFill>
                <a:latin typeface="Arial" panose="020B0604020202020204" pitchFamily="34" charset="0"/>
                <a:cs typeface="Arial" panose="020B0604020202020204" pitchFamily="34" charset="0"/>
              </a:rPr>
              <a:t> heavens existed long ago and </a:t>
            </a:r>
            <a:r>
              <a:rPr lang="en-SG" sz="2400" b="1" i="1" dirty="0">
                <a:solidFill>
                  <a:schemeClr val="bg1"/>
                </a:solidFill>
                <a:latin typeface="Arial" panose="020B0604020202020204" pitchFamily="34" charset="0"/>
                <a:cs typeface="Arial" panose="020B0604020202020204" pitchFamily="34" charset="0"/>
              </a:rPr>
              <a:t>the</a:t>
            </a:r>
            <a:r>
              <a:rPr lang="en-SG" sz="2400" b="1" dirty="0">
                <a:solidFill>
                  <a:schemeClr val="bg1"/>
                </a:solidFill>
                <a:latin typeface="Arial" panose="020B0604020202020204" pitchFamily="34" charset="0"/>
                <a:cs typeface="Arial" panose="020B0604020202020204" pitchFamily="34" charset="0"/>
              </a:rPr>
              <a:t> earth was formed out of water and by water,</a:t>
            </a:r>
          </a:p>
          <a:p>
            <a:pPr marL="0" indent="0">
              <a:buNone/>
            </a:pPr>
            <a:r>
              <a:rPr lang="en-SG" sz="2400" b="1" dirty="0">
                <a:solidFill>
                  <a:schemeClr val="bg1"/>
                </a:solidFill>
                <a:latin typeface="Arial" panose="020B0604020202020204" pitchFamily="34" charset="0"/>
                <a:cs typeface="Arial" panose="020B0604020202020204" pitchFamily="34" charset="0"/>
              </a:rPr>
              <a:t>6 through which the world at that time was destroyed, being flooded with water.</a:t>
            </a: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4780622" y="1611631"/>
            <a:ext cx="4077894" cy="3600449"/>
          </a:xfrm>
          <a:prstGeom prst="rect">
            <a:avLst/>
          </a:prstGeom>
        </p:spPr>
      </p:pic>
    </p:spTree>
    <p:extLst>
      <p:ext uri="{BB962C8B-B14F-4D97-AF65-F5344CB8AC3E}">
        <p14:creationId xmlns:p14="http://schemas.microsoft.com/office/powerpoint/2010/main" val="2653591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504103"/>
            <a:ext cx="3636434" cy="697230"/>
          </a:xfrm>
        </p:spPr>
        <p:txBody>
          <a:bodyPr vert="horz" lIns="91440" tIns="45720" rIns="91440" bIns="45720" rtlCol="0" anchor="t">
            <a:normAutofit/>
          </a:bodyPr>
          <a:lstStyle/>
          <a:p>
            <a:r>
              <a:rPr lang="en-US" sz="3600" b="1" dirty="0">
                <a:solidFill>
                  <a:schemeClr val="bg1"/>
                </a:solidFill>
                <a:latin typeface="Arial" panose="020B0604020202020204" pitchFamily="34" charset="0"/>
                <a:cs typeface="Arial" panose="020B0604020202020204" pitchFamily="34" charset="0"/>
              </a:rPr>
              <a:t>2 Peter 3:1-9</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285484" y="1387366"/>
            <a:ext cx="4495138" cy="5470634"/>
          </a:xfrm>
        </p:spPr>
        <p:txBody>
          <a:bodyPr>
            <a:normAutofit lnSpcReduction="10000"/>
          </a:bodyPr>
          <a:lstStyle/>
          <a:p>
            <a:pPr marL="0" indent="0">
              <a:buNone/>
            </a:pPr>
            <a:r>
              <a:rPr lang="en-SG" sz="2400" b="1" dirty="0">
                <a:solidFill>
                  <a:schemeClr val="bg1"/>
                </a:solidFill>
                <a:latin typeface="Arial" panose="020B0604020202020204" pitchFamily="34" charset="0"/>
                <a:cs typeface="Arial" panose="020B0604020202020204" pitchFamily="34" charset="0"/>
              </a:rPr>
              <a:t>7 But by His word the present heavens and earth are being reserved for fire, kept for the day of judgment and destruction of ungodly men.</a:t>
            </a:r>
          </a:p>
          <a:p>
            <a:pPr marL="0" indent="0">
              <a:buNone/>
            </a:pPr>
            <a:r>
              <a:rPr lang="en-SG" sz="2400" b="1" dirty="0">
                <a:solidFill>
                  <a:schemeClr val="bg1"/>
                </a:solidFill>
                <a:latin typeface="Arial" panose="020B0604020202020204" pitchFamily="34" charset="0"/>
                <a:cs typeface="Arial" panose="020B0604020202020204" pitchFamily="34" charset="0"/>
              </a:rPr>
              <a:t>8  But do not let this one</a:t>
            </a:r>
            <a:r>
              <a:rPr lang="en-SG" sz="2400" b="1" i="1" dirty="0">
                <a:solidFill>
                  <a:schemeClr val="bg1"/>
                </a:solidFill>
                <a:latin typeface="Arial" panose="020B0604020202020204" pitchFamily="34" charset="0"/>
                <a:cs typeface="Arial" panose="020B0604020202020204" pitchFamily="34" charset="0"/>
              </a:rPr>
              <a:t> fact</a:t>
            </a:r>
            <a:r>
              <a:rPr lang="en-SG" sz="2400" b="1" dirty="0">
                <a:solidFill>
                  <a:schemeClr val="bg1"/>
                </a:solidFill>
                <a:latin typeface="Arial" panose="020B0604020202020204" pitchFamily="34" charset="0"/>
                <a:cs typeface="Arial" panose="020B0604020202020204" pitchFamily="34" charset="0"/>
              </a:rPr>
              <a:t> escape your notice, beloved, that with the Lord one day is like a thousand years, and a thousand years like one day.</a:t>
            </a:r>
          </a:p>
          <a:p>
            <a:pPr marL="0" indent="0">
              <a:buNone/>
            </a:pPr>
            <a:r>
              <a:rPr lang="en-SG" sz="2400" b="1" dirty="0">
                <a:solidFill>
                  <a:schemeClr val="bg1"/>
                </a:solidFill>
                <a:latin typeface="Arial" panose="020B0604020202020204" pitchFamily="34" charset="0"/>
                <a:cs typeface="Arial" panose="020B0604020202020204" pitchFamily="34" charset="0"/>
              </a:rPr>
              <a:t>9 The Lord is not slow about His promise, as some count slowness, but </a:t>
            </a:r>
            <a:r>
              <a:rPr lang="en-SG" sz="2400" b="1" i="1" baseline="30000" dirty="0">
                <a:solidFill>
                  <a:schemeClr val="bg1"/>
                </a:solidFill>
                <a:latin typeface="Arial" panose="020B0604020202020204" pitchFamily="34" charset="0"/>
                <a:cs typeface="Arial" panose="020B0604020202020204" pitchFamily="34" charset="0"/>
              </a:rPr>
              <a:t>b</a:t>
            </a:r>
            <a:r>
              <a:rPr lang="en-SG" sz="2400" b="1" dirty="0">
                <a:solidFill>
                  <a:schemeClr val="bg1"/>
                </a:solidFill>
                <a:latin typeface="Arial" panose="020B0604020202020204" pitchFamily="34" charset="0"/>
                <a:cs typeface="Arial" panose="020B0604020202020204" pitchFamily="34" charset="0"/>
              </a:rPr>
              <a:t>is patient toward you, not wishing for any to perish but for all to come to repentance.</a:t>
            </a: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4780622" y="1611631"/>
            <a:ext cx="4077894" cy="3600449"/>
          </a:xfrm>
          <a:prstGeom prst="rect">
            <a:avLst/>
          </a:prstGeom>
        </p:spPr>
      </p:pic>
    </p:spTree>
    <p:extLst>
      <p:ext uri="{BB962C8B-B14F-4D97-AF65-F5344CB8AC3E}">
        <p14:creationId xmlns:p14="http://schemas.microsoft.com/office/powerpoint/2010/main" val="371752666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456807"/>
            <a:ext cx="3636434" cy="697230"/>
          </a:xfrm>
        </p:spPr>
        <p:txBody>
          <a:bodyPr vert="horz" lIns="91440" tIns="45720" rIns="91440" bIns="45720" rtlCol="0" anchor="t">
            <a:normAutofit/>
          </a:bodyPr>
          <a:lstStyle/>
          <a:p>
            <a:r>
              <a:rPr lang="en-US" sz="3600" b="1" dirty="0">
                <a:solidFill>
                  <a:schemeClr val="bg1"/>
                </a:solidFill>
                <a:latin typeface="Arial" panose="020B0604020202020204" pitchFamily="34" charset="0"/>
                <a:cs typeface="Arial" panose="020B0604020202020204" pitchFamily="34" charset="0"/>
              </a:rPr>
              <a:t>2 Peter 3:10</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285484" y="1760222"/>
            <a:ext cx="4209654" cy="3600449"/>
          </a:xfrm>
        </p:spPr>
        <p:txBody>
          <a:bodyPr vert="horz" lIns="91440" tIns="45720" rIns="91440" bIns="45720" rtlCol="0">
            <a:normAutofit/>
          </a:bodyPr>
          <a:lstStyle/>
          <a:p>
            <a:pPr marL="0" indent="0">
              <a:buNone/>
            </a:pPr>
            <a:r>
              <a:rPr lang="en-US" sz="2400" b="1" dirty="0">
                <a:solidFill>
                  <a:schemeClr val="bg1"/>
                </a:solidFill>
                <a:latin typeface="Arial" panose="020B0604020202020204" pitchFamily="34" charset="0"/>
                <a:cs typeface="Arial" panose="020B0604020202020204" pitchFamily="34" charset="0"/>
              </a:rPr>
              <a:t>But the day of the Lord will come as unexpectedly as a thief. Then the heavens will pass away with a terrible noise, and the very elements themselves will disappear in fire, and the earth and everything on it will be found to deserve judgment.</a:t>
            </a: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4780622" y="1611631"/>
            <a:ext cx="4077894" cy="3600449"/>
          </a:xfrm>
          <a:prstGeom prst="rect">
            <a:avLst/>
          </a:prstGeom>
        </p:spPr>
      </p:pic>
    </p:spTree>
    <p:extLst>
      <p:ext uri="{BB962C8B-B14F-4D97-AF65-F5344CB8AC3E}">
        <p14:creationId xmlns:p14="http://schemas.microsoft.com/office/powerpoint/2010/main" val="31209962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2B2E0"/>
            </a:gs>
            <a:gs pos="100000">
              <a:srgbClr val="000099"/>
            </a:gs>
          </a:gsLst>
          <a:path path="shape">
            <a:fillToRect l="50000" t="50000" r="50000" b="50000"/>
          </a:path>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274638"/>
            <a:ext cx="8610600" cy="1143000"/>
          </a:xfrm>
          <a:effectLst>
            <a:outerShdw blurRad="50800" dist="38100" dir="2700000">
              <a:srgbClr val="000000">
                <a:alpha val="43000"/>
              </a:srgbClr>
            </a:outerShdw>
          </a:effectLst>
        </p:spPr>
        <p:txBody>
          <a:bodyPr/>
          <a:lstStyle/>
          <a:p>
            <a:pPr eaLnBrk="1" hangingPunct="1">
              <a:defRPr/>
            </a:pPr>
            <a:r>
              <a:rPr lang="en-US" sz="3200" dirty="0">
                <a:solidFill>
                  <a:srgbClr val="FFFFFF"/>
                </a:solidFill>
                <a:latin typeface="Arial" charset="0"/>
                <a:ea typeface="ＭＳ Ｐゴシック" charset="0"/>
                <a:cs typeface="ＭＳ Ｐゴシック" charset="0"/>
              </a:rPr>
              <a:t>2 Peter 3</a:t>
            </a:r>
            <a:br>
              <a:rPr lang="en-US" sz="3200" dirty="0">
                <a:solidFill>
                  <a:srgbClr val="FFFFFF"/>
                </a:solidFill>
                <a:latin typeface="Arial" charset="0"/>
                <a:ea typeface="ＭＳ Ｐゴシック" charset="0"/>
                <a:cs typeface="ＭＳ Ｐゴシック" charset="0"/>
              </a:rPr>
            </a:br>
            <a:r>
              <a:rPr lang="en-US" sz="3200" dirty="0">
                <a:solidFill>
                  <a:srgbClr val="FFFFFF"/>
                </a:solidFill>
                <a:latin typeface="Arial" charset="0"/>
                <a:ea typeface="ＭＳ Ｐゴシック" charset="0"/>
                <a:cs typeface="ＭＳ Ｐゴシック" charset="0"/>
              </a:rPr>
              <a:t> </a:t>
            </a:r>
            <a:r>
              <a:rPr lang="en-US"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t>Knowledge to Sustain the Hope for </a:t>
            </a:r>
            <a:br>
              <a:rPr lang="en-US"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br>
            <a:r>
              <a:rPr lang="en-US"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t>the Lord</a:t>
            </a:r>
            <a:r>
              <a:rPr lang="fr-FR" altLang="ja-JP"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t>'</a:t>
            </a:r>
            <a:r>
              <a:rPr lang="en-US" altLang="ja-JP"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t>s Return</a:t>
            </a:r>
            <a:endParaRPr lang="en-US"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endParaRPr>
          </a:p>
        </p:txBody>
      </p:sp>
      <p:sp>
        <p:nvSpPr>
          <p:cNvPr id="80899" name="Rectangle 3"/>
          <p:cNvSpPr>
            <a:spLocks noGrp="1" noChangeArrowheads="1"/>
          </p:cNvSpPr>
          <p:nvPr>
            <p:ph type="body" idx="1"/>
          </p:nvPr>
        </p:nvSpPr>
        <p:spPr>
          <a:xfrm>
            <a:off x="381000" y="4694238"/>
            <a:ext cx="8382000" cy="2011362"/>
          </a:xfrm>
        </p:spPr>
        <p:txBody>
          <a:bodyPr/>
          <a:lstStyle/>
          <a:p>
            <a:pPr marL="609600" indent="-609600" algn="ctr" eaLnBrk="1" hangingPunct="1">
              <a:lnSpc>
                <a:spcPct val="90000"/>
              </a:lnSpc>
              <a:buFontTx/>
              <a:buAutoNum type="alphaUcPeriod"/>
              <a:defRPr/>
            </a:pPr>
            <a:r>
              <a:rPr lang="en-US" sz="2800" b="1" dirty="0">
                <a:solidFill>
                  <a:srgbClr val="FFFFFF"/>
                </a:solidFill>
                <a:effectLst>
                  <a:outerShdw blurRad="57150" dist="101600" dir="2700000" algn="tl" rotWithShape="0">
                    <a:srgbClr val="000000"/>
                  </a:outerShdw>
                </a:effectLst>
                <a:ea typeface="+mn-ea"/>
                <a:cs typeface="+mn-cs"/>
              </a:rPr>
              <a:t>Scoffers Precede Rapture</a:t>
            </a:r>
            <a:endParaRPr lang="en-US" sz="2800" b="1" dirty="0">
              <a:solidFill>
                <a:srgbClr val="FFFFFF"/>
              </a:solidFill>
              <a:effectLst>
                <a:outerShdw blurRad="57150" dist="101600" dir="2700000" algn="tl" rotWithShape="0">
                  <a:srgbClr val="000000"/>
                </a:outerShdw>
              </a:effectLst>
            </a:endParaRPr>
          </a:p>
          <a:p>
            <a:pPr marL="609600" indent="-609600" algn="ctr" eaLnBrk="1" hangingPunct="1">
              <a:lnSpc>
                <a:spcPct val="90000"/>
              </a:lnSpc>
              <a:buFontTx/>
              <a:buAutoNum type="alphaUcPeriod"/>
              <a:defRPr/>
            </a:pPr>
            <a:r>
              <a:rPr lang="en-US" sz="2800" b="1" dirty="0">
                <a:solidFill>
                  <a:srgbClr val="FFFFFF"/>
                </a:solidFill>
                <a:effectLst>
                  <a:outerShdw blurRad="57150" dist="101600" dir="2700000" algn="tl" rotWithShape="0">
                    <a:srgbClr val="000000"/>
                  </a:outerShdw>
                </a:effectLst>
                <a:ea typeface="+mn-ea"/>
                <a:cs typeface="+mn-cs"/>
              </a:rPr>
              <a:t>Day of the Lord</a:t>
            </a:r>
          </a:p>
          <a:p>
            <a:pPr marL="609600" indent="-609600" algn="ctr" eaLnBrk="1" hangingPunct="1">
              <a:lnSpc>
                <a:spcPct val="90000"/>
              </a:lnSpc>
              <a:buFontTx/>
              <a:buAutoNum type="alphaUcPeriod"/>
              <a:defRPr/>
            </a:pPr>
            <a:r>
              <a:rPr lang="en-US" sz="2800" b="1" dirty="0">
                <a:solidFill>
                  <a:srgbClr val="FFFFFF"/>
                </a:solidFill>
                <a:effectLst>
                  <a:outerShdw blurRad="57150" dist="101600" dir="2700000" algn="tl" rotWithShape="0">
                    <a:srgbClr val="000000"/>
                  </a:outerShdw>
                </a:effectLst>
                <a:ea typeface="+mn-ea"/>
                <a:cs typeface="+mn-cs"/>
              </a:rPr>
              <a:t>Motivation for Holiness</a:t>
            </a:r>
          </a:p>
          <a:p>
            <a:pPr marL="609600" indent="-609600" algn="ctr" eaLnBrk="1" hangingPunct="1">
              <a:lnSpc>
                <a:spcPct val="90000"/>
              </a:lnSpc>
              <a:buFontTx/>
              <a:buAutoNum type="alphaUcPeriod"/>
              <a:defRPr/>
            </a:pPr>
            <a:r>
              <a:rPr lang="en-US" sz="2800" b="1" dirty="0">
                <a:solidFill>
                  <a:srgbClr val="FFFFFF"/>
                </a:solidFill>
                <a:effectLst>
                  <a:outerShdw blurRad="57150" dist="101600" dir="2700000" algn="tl" rotWithShape="0">
                    <a:srgbClr val="000000"/>
                  </a:outerShdw>
                </a:effectLst>
                <a:ea typeface="+mn-ea"/>
                <a:cs typeface="+mn-cs"/>
              </a:rPr>
              <a:t>Protection and Encouragement for Growth</a:t>
            </a:r>
          </a:p>
        </p:txBody>
      </p:sp>
      <p:grpSp>
        <p:nvGrpSpPr>
          <p:cNvPr id="2" name="Group 4"/>
          <p:cNvGrpSpPr>
            <a:grpSpLocks/>
          </p:cNvGrpSpPr>
          <p:nvPr/>
        </p:nvGrpSpPr>
        <p:grpSpPr bwMode="auto">
          <a:xfrm>
            <a:off x="2971800" y="1828800"/>
            <a:ext cx="3505200" cy="2590800"/>
            <a:chOff x="432" y="1397"/>
            <a:chExt cx="2400" cy="1867"/>
          </a:xfrm>
          <a:effectLst>
            <a:outerShdw blurRad="50800" dist="38100" dir="2700000">
              <a:srgbClr val="000000">
                <a:alpha val="43000"/>
              </a:srgbClr>
            </a:outerShdw>
          </a:effectLst>
        </p:grpSpPr>
        <p:pic>
          <p:nvPicPr>
            <p:cNvPr id="38605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2" y="1397"/>
              <a:ext cx="2400" cy="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4" name="WordArt 6"/>
            <p:cNvSpPr>
              <a:spLocks noChangeArrowheads="1" noChangeShapeType="1" noTextEdit="1"/>
            </p:cNvSpPr>
            <p:nvPr/>
          </p:nvSpPr>
          <p:spPr bwMode="auto">
            <a:xfrm>
              <a:off x="1728" y="1488"/>
              <a:ext cx="1008" cy="768"/>
            </a:xfrm>
            <a:prstGeom prst="rect">
              <a:avLst/>
            </a:prstGeom>
          </p:spPr>
          <p:txBody>
            <a:bodyPr wrap="none" fromWordArt="1">
              <a:prstTxWarp prst="textPlain">
                <a:avLst>
                  <a:gd name="adj" fmla="val 50000"/>
                </a:avLst>
              </a:prstTxWarp>
            </a:bodyPr>
            <a:lstStyle/>
            <a:p>
              <a:pPr algn="ctr">
                <a:defRPr/>
              </a:pPr>
              <a:r>
                <a:rPr lang="en-US" sz="3600" b="1" i="1" kern="10">
                  <a:ln w="9525">
                    <a:solidFill>
                      <a:srgbClr val="000066"/>
                    </a:solidFill>
                    <a:round/>
                    <a:headEnd/>
                    <a:tailEnd/>
                  </a:ln>
                  <a:solidFill>
                    <a:srgbClr val="FFFFFF"/>
                  </a:solidFill>
                  <a:effectLst>
                    <a:outerShdw blurRad="63500" dist="38099" dir="2700000" algn="ctr" rotWithShape="0">
                      <a:srgbClr val="000000">
                        <a:alpha val="79999"/>
                      </a:srgbClr>
                    </a:outerShdw>
                  </a:effectLst>
                  <a:latin typeface="Californian FB"/>
                  <a:ea typeface="Californian FB"/>
                  <a:cs typeface="Californian FB"/>
                </a:rPr>
                <a:t>Lion </a:t>
              </a:r>
            </a:p>
            <a:p>
              <a:pPr algn="ctr">
                <a:defRPr/>
              </a:pPr>
              <a:r>
                <a:rPr lang="en-US" sz="3600" b="1" i="1" kern="10">
                  <a:ln w="9525">
                    <a:solidFill>
                      <a:srgbClr val="000066"/>
                    </a:solidFill>
                    <a:round/>
                    <a:headEnd/>
                    <a:tailEnd/>
                  </a:ln>
                  <a:solidFill>
                    <a:srgbClr val="FFFFFF"/>
                  </a:solidFill>
                  <a:effectLst>
                    <a:outerShdw blurRad="63500" dist="38099" dir="2700000" algn="ctr" rotWithShape="0">
                      <a:srgbClr val="000000">
                        <a:alpha val="79999"/>
                      </a:srgbClr>
                    </a:outerShdw>
                  </a:effectLst>
                  <a:latin typeface="Californian FB"/>
                  <a:ea typeface="Californian FB"/>
                  <a:cs typeface="Californian FB"/>
                </a:rPr>
                <a:t>of </a:t>
              </a:r>
            </a:p>
            <a:p>
              <a:pPr algn="ctr">
                <a:defRPr/>
              </a:pPr>
              <a:r>
                <a:rPr lang="en-US" sz="3600" b="1" i="1" kern="10">
                  <a:ln w="9525">
                    <a:solidFill>
                      <a:srgbClr val="000066"/>
                    </a:solidFill>
                    <a:round/>
                    <a:headEnd/>
                    <a:tailEnd/>
                  </a:ln>
                  <a:solidFill>
                    <a:srgbClr val="FFFFFF"/>
                  </a:solidFill>
                  <a:effectLst>
                    <a:outerShdw blurRad="63500" dist="38099" dir="2700000" algn="ctr" rotWithShape="0">
                      <a:srgbClr val="000000">
                        <a:alpha val="79999"/>
                      </a:srgbClr>
                    </a:outerShdw>
                  </a:effectLst>
                  <a:latin typeface="Californian FB"/>
                  <a:ea typeface="Californian FB"/>
                  <a:cs typeface="Californian FB"/>
                </a:rPr>
                <a:t>Judah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slide(fromLeft)">
                                      <p:cBhvr>
                                        <p:cTn id="12" dur="500"/>
                                        <p:tgtEl>
                                          <p:spTgt spid="808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0899">
                                            <p:txEl>
                                              <p:pRg st="1" end="1"/>
                                            </p:txEl>
                                          </p:spTgt>
                                        </p:tgtEl>
                                        <p:attrNameLst>
                                          <p:attrName>style.visibility</p:attrName>
                                        </p:attrNameLst>
                                      </p:cBhvr>
                                      <p:to>
                                        <p:strVal val="visible"/>
                                      </p:to>
                                    </p:set>
                                    <p:animEffect transition="in" filter="slide(fromLeft)">
                                      <p:cBhvr>
                                        <p:cTn id="17" dur="500"/>
                                        <p:tgtEl>
                                          <p:spTgt spid="808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0899">
                                            <p:txEl>
                                              <p:pRg st="2" end="2"/>
                                            </p:txEl>
                                          </p:spTgt>
                                        </p:tgtEl>
                                        <p:attrNameLst>
                                          <p:attrName>style.visibility</p:attrName>
                                        </p:attrNameLst>
                                      </p:cBhvr>
                                      <p:to>
                                        <p:strVal val="visible"/>
                                      </p:to>
                                    </p:set>
                                    <p:animEffect transition="in" filter="slide(fromLeft)">
                                      <p:cBhvr>
                                        <p:cTn id="22" dur="500"/>
                                        <p:tgtEl>
                                          <p:spTgt spid="808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80899">
                                            <p:txEl>
                                              <p:pRg st="3" end="3"/>
                                            </p:txEl>
                                          </p:spTgt>
                                        </p:tgtEl>
                                        <p:attrNameLst>
                                          <p:attrName>style.visibility</p:attrName>
                                        </p:attrNameLst>
                                      </p:cBhvr>
                                      <p:to>
                                        <p:strVal val="visible"/>
                                      </p:to>
                                    </p:set>
                                    <p:animEffect transition="in" filter="slide(fromLeft)">
                                      <p:cBhvr>
                                        <p:cTn id="27" dur="500"/>
                                        <p:tgtEl>
                                          <p:spTgt spid="80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1</a:t>
            </a:r>
          </a:p>
        </p:txBody>
      </p:sp>
      <p:pic>
        <p:nvPicPr>
          <p:cNvPr id="243714" name="Picture 2"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228600"/>
            <a:ext cx="9144000" cy="64341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a:solidFill>
                  <a:schemeClr val="bg1"/>
                </a:solidFill>
                <a:latin typeface="Arial" charset="0"/>
              </a:rPr>
              <a:t>All I once held dear, </a:t>
            </a:r>
            <a:br>
              <a:rPr lang="en-US" sz="4000" b="1">
                <a:solidFill>
                  <a:schemeClr val="bg1"/>
                </a:solidFill>
                <a:latin typeface="Arial" charset="0"/>
              </a:rPr>
            </a:br>
            <a:r>
              <a:rPr lang="en-US" sz="4000" b="1">
                <a:solidFill>
                  <a:schemeClr val="bg1"/>
                </a:solidFill>
                <a:latin typeface="Arial" charset="0"/>
              </a:rPr>
              <a:t>built my life upon</a:t>
            </a:r>
          </a:p>
          <a:p>
            <a:pPr algn="ctr" eaLnBrk="1" hangingPunct="1">
              <a:lnSpc>
                <a:spcPct val="120000"/>
              </a:lnSpc>
              <a:defRPr/>
            </a:pPr>
            <a:r>
              <a:rPr lang="en-US" sz="4000" b="1">
                <a:solidFill>
                  <a:schemeClr val="bg1"/>
                </a:solidFill>
                <a:latin typeface="Arial" charset="0"/>
              </a:rPr>
              <a:t>all this world reveres </a:t>
            </a:r>
            <a:br>
              <a:rPr lang="en-US" sz="4000" b="1">
                <a:solidFill>
                  <a:schemeClr val="bg1"/>
                </a:solidFill>
                <a:latin typeface="Arial" charset="0"/>
              </a:rPr>
            </a:br>
            <a:r>
              <a:rPr lang="en-US" sz="4000" b="1">
                <a:solidFill>
                  <a:schemeClr val="bg1"/>
                </a:solidFill>
                <a:latin typeface="Arial" charset="0"/>
              </a:rPr>
              <a:t>and wars to own;</a:t>
            </a:r>
          </a:p>
          <a:p>
            <a:pPr algn="ctr" eaLnBrk="1" hangingPunct="1">
              <a:lnSpc>
                <a:spcPct val="120000"/>
              </a:lnSpc>
              <a:defRPr/>
            </a:pPr>
            <a:r>
              <a:rPr lang="en-US" sz="4000" b="1">
                <a:solidFill>
                  <a:schemeClr val="bg1"/>
                </a:solidFill>
                <a:latin typeface="Arial" charset="0"/>
              </a:rPr>
              <a:t>All I once thought gain </a:t>
            </a:r>
            <a:br>
              <a:rPr lang="en-US" sz="4000" b="1">
                <a:solidFill>
                  <a:schemeClr val="bg1"/>
                </a:solidFill>
                <a:latin typeface="Arial" charset="0"/>
              </a:rPr>
            </a:br>
            <a:r>
              <a:rPr lang="en-US" sz="4000" b="1">
                <a:solidFill>
                  <a:schemeClr val="bg1"/>
                </a:solidFill>
                <a:latin typeface="Arial" charset="0"/>
              </a:rPr>
              <a:t>I have counted loss;</a:t>
            </a:r>
          </a:p>
          <a:p>
            <a:pPr algn="ctr" eaLnBrk="1" hangingPunct="1">
              <a:lnSpc>
                <a:spcPct val="120000"/>
              </a:lnSpc>
              <a:defRPr/>
            </a:pPr>
            <a:r>
              <a:rPr lang="en-US" sz="4000" b="1">
                <a:solidFill>
                  <a:schemeClr val="bg1"/>
                </a:solidFill>
                <a:latin typeface="Arial" charset="0"/>
              </a:rPr>
              <a:t>spent and worthless now </a:t>
            </a:r>
            <a:br>
              <a:rPr lang="en-US" sz="4000" b="1">
                <a:solidFill>
                  <a:schemeClr val="bg1"/>
                </a:solidFill>
                <a:latin typeface="Arial" charset="0"/>
              </a:rPr>
            </a:br>
            <a:r>
              <a:rPr lang="en-US" sz="4000" b="1">
                <a:solidFill>
                  <a:schemeClr val="bg1"/>
                </a:solidFill>
                <a:latin typeface="Arial" charset="0"/>
              </a:rPr>
              <a:t>compared to this-</a:t>
            </a:r>
          </a:p>
          <a:p>
            <a:pPr algn="ctr" eaLnBrk="1" hangingPunct="1">
              <a:lnSpc>
                <a:spcPct val="80000"/>
              </a:lnSpc>
              <a:defRPr/>
            </a:pPr>
            <a:endParaRPr lang="en-US" sz="4000" b="1">
              <a:solidFill>
                <a:schemeClr val="bg1"/>
              </a:solidFill>
              <a:latin typeface="Arial" charset="0"/>
            </a:endParaRPr>
          </a:p>
        </p:txBody>
      </p:sp>
    </p:spTree>
  </p:cSld>
  <p:clrMapOvr>
    <a:masterClrMapping/>
  </p:clrMapOvr>
  <p:transition spd="med">
    <p:zoom dir="in"/>
  </p:transition>
</p:sld>
</file>

<file path=ppt/slides/slide2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00"/>
            </a:gs>
            <a:gs pos="50000">
              <a:srgbClr val="C1E6C1"/>
            </a:gs>
            <a:gs pos="100000">
              <a:srgbClr val="009900"/>
            </a:gs>
          </a:gsLst>
          <a:lin ang="2700000" scaled="1"/>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274638"/>
            <a:ext cx="8534400" cy="1143000"/>
          </a:xfrm>
        </p:spPr>
        <p:txBody>
          <a:bodyPr/>
          <a:lstStyle/>
          <a:p>
            <a:pPr eaLnBrk="1" hangingPunct="1">
              <a:defRPr/>
            </a:pPr>
            <a:r>
              <a:rPr lang="en-US" sz="2800" dirty="0">
                <a:solidFill>
                  <a:srgbClr val="FFFFFF"/>
                </a:solidFill>
                <a:effectLst>
                  <a:glow rad="355600">
                    <a:schemeClr val="tx1"/>
                  </a:glow>
                </a:effectLst>
                <a:latin typeface="Arial" charset="0"/>
                <a:ea typeface="ＭＳ Ｐゴシック" charset="0"/>
                <a:cs typeface="ＭＳ Ｐゴシック" charset="0"/>
              </a:rPr>
              <a:t>A. (3:1-4)</a:t>
            </a:r>
            <a:br>
              <a:rPr lang="en-US" sz="2800" dirty="0">
                <a:solidFill>
                  <a:srgbClr val="FFFFFF"/>
                </a:solidFill>
                <a:effectLst>
                  <a:glow rad="355600">
                    <a:schemeClr val="tx1"/>
                  </a:glow>
                </a:effectLst>
                <a:latin typeface="Arial" charset="0"/>
                <a:ea typeface="ＭＳ Ｐゴシック" charset="0"/>
                <a:cs typeface="ＭＳ Ｐゴシック" charset="0"/>
              </a:rPr>
            </a:br>
            <a:r>
              <a:rPr lang="en-US" sz="3600" dirty="0">
                <a:solidFill>
                  <a:srgbClr val="FFFFFF"/>
                </a:solidFill>
                <a:effectLst>
                  <a:glow rad="355600">
                    <a:schemeClr val="tx1"/>
                  </a:glow>
                  <a:outerShdw blurRad="38100" dist="38100" dir="2700000" algn="tl">
                    <a:srgbClr val="000000"/>
                  </a:outerShdw>
                </a:effectLst>
                <a:latin typeface="Arial" charset="0"/>
                <a:ea typeface="ＭＳ Ｐゴシック" charset="0"/>
                <a:cs typeface="ＭＳ Ｐゴシック" charset="0"/>
              </a:rPr>
              <a:t>The Scoffers Precede Rapture</a:t>
            </a:r>
          </a:p>
        </p:txBody>
      </p:sp>
      <p:sp>
        <p:nvSpPr>
          <p:cNvPr id="81923" name="Rectangle 3"/>
          <p:cNvSpPr>
            <a:spLocks noGrp="1" noChangeArrowheads="1"/>
          </p:cNvSpPr>
          <p:nvPr>
            <p:ph type="body" idx="1"/>
          </p:nvPr>
        </p:nvSpPr>
        <p:spPr>
          <a:xfrm>
            <a:off x="0" y="1646238"/>
            <a:ext cx="6300192" cy="4449762"/>
          </a:xfrm>
        </p:spPr>
        <p:txBody>
          <a:bodyPr/>
          <a:lstStyle/>
          <a:p>
            <a:pPr eaLnBrk="1" hangingPunct="1">
              <a:lnSpc>
                <a:spcPct val="90000"/>
              </a:lnSpc>
              <a:spcBef>
                <a:spcPct val="40000"/>
              </a:spcBef>
              <a:defRPr/>
            </a:pPr>
            <a:r>
              <a:rPr lang="en-US" sz="2800" b="1" dirty="0">
                <a:solidFill>
                  <a:srgbClr val="FFFFFF"/>
                </a:solidFill>
                <a:effectLst>
                  <a:glow rad="355600">
                    <a:schemeClr val="tx1"/>
                  </a:glow>
                </a:effectLst>
                <a:latin typeface="Arial" charset="0"/>
                <a:ea typeface="ＭＳ Ｐゴシック" charset="0"/>
                <a:cs typeface="ＭＳ Ｐゴシック" charset="0"/>
              </a:rPr>
              <a:t>People will scoff at God</a:t>
            </a:r>
            <a:r>
              <a:rPr lang="fr-FR" sz="2800" b="1" dirty="0">
                <a:solidFill>
                  <a:srgbClr val="FFFFFF"/>
                </a:solidFill>
                <a:effectLst>
                  <a:glow rad="355600">
                    <a:schemeClr val="tx1"/>
                  </a:glow>
                </a:effectLst>
                <a:latin typeface="Arial" charset="0"/>
                <a:ea typeface="ＭＳ Ｐゴシック" charset="0"/>
                <a:cs typeface="ＭＳ Ｐゴシック" charset="0"/>
              </a:rPr>
              <a:t>'</a:t>
            </a:r>
            <a:r>
              <a:rPr lang="en-US" sz="2800" b="1" dirty="0">
                <a:solidFill>
                  <a:srgbClr val="FFFFFF"/>
                </a:solidFill>
                <a:effectLst>
                  <a:glow rad="355600">
                    <a:schemeClr val="tx1"/>
                  </a:glow>
                </a:effectLst>
                <a:latin typeface="Arial" charset="0"/>
                <a:ea typeface="ＭＳ Ｐゴシック" charset="0"/>
                <a:cs typeface="ＭＳ Ｐゴシック" charset="0"/>
              </a:rPr>
              <a:t>s way of saving sinners through Christ</a:t>
            </a:r>
          </a:p>
          <a:p>
            <a:pPr eaLnBrk="1" hangingPunct="1">
              <a:lnSpc>
                <a:spcPct val="90000"/>
              </a:lnSpc>
              <a:spcBef>
                <a:spcPct val="40000"/>
              </a:spcBef>
              <a:defRPr/>
            </a:pPr>
            <a:r>
              <a:rPr lang="en-US" sz="2800" b="1" dirty="0">
                <a:solidFill>
                  <a:srgbClr val="FFFFFF"/>
                </a:solidFill>
                <a:effectLst>
                  <a:glow rad="355600">
                    <a:schemeClr val="tx1"/>
                  </a:glow>
                </a:effectLst>
                <a:latin typeface="Arial" charset="0"/>
                <a:ea typeface="ＭＳ Ｐゴシック" charset="0"/>
                <a:cs typeface="ＭＳ Ｐゴシック" charset="0"/>
              </a:rPr>
              <a:t>There will be a great improvement in arts &amp; sciences</a:t>
            </a:r>
          </a:p>
          <a:p>
            <a:pPr eaLnBrk="1" hangingPunct="1">
              <a:lnSpc>
                <a:spcPct val="90000"/>
              </a:lnSpc>
              <a:spcBef>
                <a:spcPct val="40000"/>
              </a:spcBef>
              <a:defRPr/>
            </a:pPr>
            <a:r>
              <a:rPr lang="en-US" sz="2800" b="1" dirty="0">
                <a:solidFill>
                  <a:srgbClr val="FFFFFF"/>
                </a:solidFill>
                <a:effectLst>
                  <a:glow rad="355600">
                    <a:schemeClr val="tx1"/>
                  </a:glow>
                </a:effectLst>
                <a:latin typeface="Arial" charset="0"/>
                <a:ea typeface="ＭＳ Ｐゴシック" charset="0"/>
                <a:cs typeface="ＭＳ Ｐゴシック" charset="0"/>
              </a:rPr>
              <a:t>Knowledge of the world mocks  the knowledge of God</a:t>
            </a:r>
          </a:p>
          <a:p>
            <a:pPr eaLnBrk="1" hangingPunct="1">
              <a:lnSpc>
                <a:spcPct val="90000"/>
              </a:lnSpc>
              <a:spcBef>
                <a:spcPct val="40000"/>
              </a:spcBef>
              <a:defRPr/>
            </a:pPr>
            <a:r>
              <a:rPr lang="en-US" sz="2800" b="1" dirty="0">
                <a:solidFill>
                  <a:srgbClr val="FFFFFF"/>
                </a:solidFill>
                <a:effectLst>
                  <a:glow rad="355600">
                    <a:schemeClr val="tx1"/>
                  </a:glow>
                </a:effectLst>
                <a:latin typeface="Arial" charset="0"/>
                <a:ea typeface="ＭＳ Ｐゴシック" charset="0"/>
                <a:cs typeface="ＭＳ Ｐゴシック" charset="0"/>
              </a:rPr>
              <a:t>The method of their reasoning:</a:t>
            </a:r>
          </a:p>
          <a:p>
            <a:pPr lvl="1" eaLnBrk="1" hangingPunct="1">
              <a:lnSpc>
                <a:spcPct val="90000"/>
              </a:lnSpc>
              <a:defRPr/>
            </a:pPr>
            <a:r>
              <a:rPr lang="en-US" sz="2400" b="1" dirty="0">
                <a:solidFill>
                  <a:srgbClr val="FFFFFF"/>
                </a:solidFill>
                <a:effectLst>
                  <a:glow rad="355600">
                    <a:schemeClr val="tx1"/>
                  </a:glow>
                </a:effectLst>
                <a:latin typeface="Arial" charset="0"/>
                <a:ea typeface="ＭＳ Ｐゴシック" charset="0"/>
              </a:rPr>
              <a:t>all things continue as they were from the beginning of the creation, </a:t>
            </a:r>
          </a:p>
          <a:p>
            <a:pPr lvl="1" eaLnBrk="1" hangingPunct="1">
              <a:lnSpc>
                <a:spcPct val="90000"/>
              </a:lnSpc>
              <a:defRPr/>
            </a:pPr>
            <a:r>
              <a:rPr lang="en-US" sz="2400" b="1" dirty="0">
                <a:solidFill>
                  <a:srgbClr val="FFFFFF"/>
                </a:solidFill>
                <a:effectLst>
                  <a:glow rad="355600">
                    <a:schemeClr val="tx1"/>
                  </a:glow>
                </a:effectLst>
                <a:latin typeface="Arial" charset="0"/>
                <a:ea typeface="ＭＳ Ｐゴシック" charset="0"/>
              </a:rPr>
              <a:t>they see no changes, therefore they do not fear God</a:t>
            </a:r>
          </a:p>
        </p:txBody>
      </p:sp>
      <p:sp>
        <p:nvSpPr>
          <p:cNvPr id="399364" name="Text Box 4"/>
          <p:cNvSpPr txBox="1">
            <a:spLocks noChangeArrowheads="1"/>
          </p:cNvSpPr>
          <p:nvPr/>
        </p:nvSpPr>
        <p:spPr bwMode="auto">
          <a:xfrm>
            <a:off x="0" y="0"/>
            <a:ext cx="2057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a:solidFill>
                  <a:srgbClr val="FFFFFF"/>
                </a:solidFill>
                <a:effectLst>
                  <a:glow rad="355600">
                    <a:schemeClr val="tx1"/>
                  </a:glow>
                </a:effectLst>
                <a:latin typeface="Arial" charset="0"/>
              </a:rPr>
              <a:t>2 Peter 3</a:t>
            </a:r>
            <a:br>
              <a:rPr lang="en-US">
                <a:solidFill>
                  <a:srgbClr val="FFFFFF"/>
                </a:solidFill>
                <a:effectLst>
                  <a:glow rad="355600">
                    <a:schemeClr val="tx1"/>
                  </a:glow>
                </a:effectLst>
                <a:latin typeface="Arial" charset="0"/>
              </a:rPr>
            </a:br>
            <a:endParaRPr lang="en-US">
              <a:solidFill>
                <a:srgbClr val="FFFFFF"/>
              </a:solidFill>
              <a:effectLst>
                <a:glow rad="355600">
                  <a:schemeClr val="tx1"/>
                </a:glow>
              </a:effectLst>
              <a:latin typeface="Arial" charset="0"/>
            </a:endParaRPr>
          </a:p>
        </p:txBody>
      </p:sp>
      <p:pic>
        <p:nvPicPr>
          <p:cNvPr id="81925" name="Picture 5" descr="mary-magdelene-booocov"/>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57612">
            <a:off x="6959600" y="1524000"/>
            <a:ext cx="2020888"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6" name="Picture 6" descr="davinci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02392">
            <a:off x="7734300" y="4071938"/>
            <a:ext cx="1511300" cy="217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55512">
            <a:off x="6157913" y="3371850"/>
            <a:ext cx="1639887" cy="234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anim calcmode="lin" valueType="num">
                                      <p:cBhvr>
                                        <p:cTn id="8" dur="1000" fill="hold"/>
                                        <p:tgtEl>
                                          <p:spTgt spid="81922"/>
                                        </p:tgtEl>
                                        <p:attrNameLst>
                                          <p:attrName>ppt_x</p:attrName>
                                        </p:attrNameLst>
                                      </p:cBhvr>
                                      <p:tavLst>
                                        <p:tav tm="0">
                                          <p:val>
                                            <p:strVal val="#ppt_x"/>
                                          </p:val>
                                        </p:tav>
                                        <p:tav tm="100000">
                                          <p:val>
                                            <p:strVal val="#ppt_x"/>
                                          </p:val>
                                        </p:tav>
                                      </p:tavLst>
                                    </p:anim>
                                    <p:anim calcmode="lin" valueType="num">
                                      <p:cBhvr>
                                        <p:cTn id="9" dur="1000" fill="hold"/>
                                        <p:tgtEl>
                                          <p:spTgt spid="819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slide(fromRight)">
                                      <p:cBhvr>
                                        <p:cTn id="14" dur="1000"/>
                                        <p:tgtEl>
                                          <p:spTgt spid="81923">
                                            <p:txEl>
                                              <p:pRg st="0" end="0"/>
                                            </p:txEl>
                                          </p:spTgt>
                                        </p:tgtEl>
                                      </p:cBhvr>
                                    </p:animEffect>
                                  </p:childTnLst>
                                </p:cTn>
                              </p:par>
                            </p:childTnLst>
                          </p:cTn>
                        </p:par>
                        <p:par>
                          <p:cTn id="15" fill="hold" nodeType="afterGroup">
                            <p:stCondLst>
                              <p:cond delay="1000"/>
                            </p:stCondLst>
                            <p:childTnLst>
                              <p:par>
                                <p:cTn id="16" presetID="5" presetClass="entr" presetSubtype="10" fill="hold" nodeType="afterEffect">
                                  <p:stCondLst>
                                    <p:cond delay="0"/>
                                  </p:stCondLst>
                                  <p:childTnLst>
                                    <p:set>
                                      <p:cBhvr>
                                        <p:cTn id="17" dur="1" fill="hold">
                                          <p:stCondLst>
                                            <p:cond delay="0"/>
                                          </p:stCondLst>
                                        </p:cTn>
                                        <p:tgtEl>
                                          <p:spTgt spid="81925"/>
                                        </p:tgtEl>
                                        <p:attrNameLst>
                                          <p:attrName>style.visibility</p:attrName>
                                        </p:attrNameLst>
                                      </p:cBhvr>
                                      <p:to>
                                        <p:strVal val="visible"/>
                                      </p:to>
                                    </p:set>
                                    <p:animEffect transition="in" filter="checkerboard(across)">
                                      <p:cBhvr>
                                        <p:cTn id="18" dur="500"/>
                                        <p:tgtEl>
                                          <p:spTgt spid="819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81923">
                                            <p:txEl>
                                              <p:pRg st="1" end="1"/>
                                            </p:txEl>
                                          </p:spTgt>
                                        </p:tgtEl>
                                        <p:attrNameLst>
                                          <p:attrName>style.visibility</p:attrName>
                                        </p:attrNameLst>
                                      </p:cBhvr>
                                      <p:to>
                                        <p:strVal val="visible"/>
                                      </p:to>
                                    </p:set>
                                    <p:animEffect transition="in" filter="slide(fromRight)">
                                      <p:cBhvr>
                                        <p:cTn id="23" dur="1000"/>
                                        <p:tgtEl>
                                          <p:spTgt spid="81923">
                                            <p:txEl>
                                              <p:pRg st="1" end="1"/>
                                            </p:txEl>
                                          </p:spTgt>
                                        </p:tgtEl>
                                      </p:cBhvr>
                                    </p:animEffect>
                                  </p:childTnLst>
                                </p:cTn>
                              </p:par>
                            </p:childTnLst>
                          </p:cTn>
                        </p:par>
                        <p:par>
                          <p:cTn id="24" fill="hold" nodeType="afterGroup">
                            <p:stCondLst>
                              <p:cond delay="1000"/>
                            </p:stCondLst>
                            <p:childTnLst>
                              <p:par>
                                <p:cTn id="25" presetID="5" presetClass="entr" presetSubtype="10" fill="hold" nodeType="afterEffect">
                                  <p:stCondLst>
                                    <p:cond delay="0"/>
                                  </p:stCondLst>
                                  <p:childTnLst>
                                    <p:set>
                                      <p:cBhvr>
                                        <p:cTn id="26" dur="1" fill="hold">
                                          <p:stCondLst>
                                            <p:cond delay="0"/>
                                          </p:stCondLst>
                                        </p:cTn>
                                        <p:tgtEl>
                                          <p:spTgt spid="81926"/>
                                        </p:tgtEl>
                                        <p:attrNameLst>
                                          <p:attrName>style.visibility</p:attrName>
                                        </p:attrNameLst>
                                      </p:cBhvr>
                                      <p:to>
                                        <p:strVal val="visible"/>
                                      </p:to>
                                    </p:set>
                                    <p:animEffect transition="in" filter="checkerboard(across)">
                                      <p:cBhvr>
                                        <p:cTn id="27" dur="500"/>
                                        <p:tgtEl>
                                          <p:spTgt spid="81926"/>
                                        </p:tgtEl>
                                      </p:cBhvr>
                                    </p:animEffect>
                                  </p:childTnLst>
                                </p:cTn>
                              </p:par>
                            </p:childTnLst>
                          </p:cTn>
                        </p:par>
                        <p:par>
                          <p:cTn id="28" fill="hold" nodeType="afterGroup">
                            <p:stCondLst>
                              <p:cond delay="1500"/>
                            </p:stCondLst>
                            <p:childTnLst>
                              <p:par>
                                <p:cTn id="29" presetID="5" presetClass="entr" presetSubtype="10" fill="hold" nodeType="afterEffect">
                                  <p:stCondLst>
                                    <p:cond delay="0"/>
                                  </p:stCondLst>
                                  <p:childTnLst>
                                    <p:set>
                                      <p:cBhvr>
                                        <p:cTn id="30" dur="1" fill="hold">
                                          <p:stCondLst>
                                            <p:cond delay="0"/>
                                          </p:stCondLst>
                                        </p:cTn>
                                        <p:tgtEl>
                                          <p:spTgt spid="81927"/>
                                        </p:tgtEl>
                                        <p:attrNameLst>
                                          <p:attrName>style.visibility</p:attrName>
                                        </p:attrNameLst>
                                      </p:cBhvr>
                                      <p:to>
                                        <p:strVal val="visible"/>
                                      </p:to>
                                    </p:set>
                                    <p:animEffect transition="in" filter="checkerboard(across)">
                                      <p:cBhvr>
                                        <p:cTn id="31" dur="1000"/>
                                        <p:tgtEl>
                                          <p:spTgt spid="8192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81923">
                                            <p:txEl>
                                              <p:pRg st="2" end="2"/>
                                            </p:txEl>
                                          </p:spTgt>
                                        </p:tgtEl>
                                        <p:attrNameLst>
                                          <p:attrName>style.visibility</p:attrName>
                                        </p:attrNameLst>
                                      </p:cBhvr>
                                      <p:to>
                                        <p:strVal val="visible"/>
                                      </p:to>
                                    </p:set>
                                    <p:animEffect transition="in" filter="slide(fromRight)">
                                      <p:cBhvr>
                                        <p:cTn id="36" dur="1000"/>
                                        <p:tgtEl>
                                          <p:spTgt spid="81923">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2" fill="hold" grpId="0" nodeType="clickEffect">
                                  <p:stCondLst>
                                    <p:cond delay="0"/>
                                  </p:stCondLst>
                                  <p:childTnLst>
                                    <p:set>
                                      <p:cBhvr>
                                        <p:cTn id="40" dur="1" fill="hold">
                                          <p:stCondLst>
                                            <p:cond delay="0"/>
                                          </p:stCondLst>
                                        </p:cTn>
                                        <p:tgtEl>
                                          <p:spTgt spid="81923">
                                            <p:txEl>
                                              <p:pRg st="3" end="3"/>
                                            </p:txEl>
                                          </p:spTgt>
                                        </p:tgtEl>
                                        <p:attrNameLst>
                                          <p:attrName>style.visibility</p:attrName>
                                        </p:attrNameLst>
                                      </p:cBhvr>
                                      <p:to>
                                        <p:strVal val="visible"/>
                                      </p:to>
                                    </p:set>
                                    <p:animEffect transition="in" filter="slide(fromRight)">
                                      <p:cBhvr>
                                        <p:cTn id="41" dur="1000"/>
                                        <p:tgtEl>
                                          <p:spTgt spid="81923">
                                            <p:txEl>
                                              <p:pRg st="3" end="3"/>
                                            </p:txEl>
                                          </p:spTgt>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81923">
                                            <p:txEl>
                                              <p:pRg st="4" end="4"/>
                                            </p:txEl>
                                          </p:spTgt>
                                        </p:tgtEl>
                                        <p:attrNameLst>
                                          <p:attrName>style.visibility</p:attrName>
                                        </p:attrNameLst>
                                      </p:cBhvr>
                                      <p:to>
                                        <p:strVal val="visible"/>
                                      </p:to>
                                    </p:set>
                                    <p:animEffect transition="in" filter="slide(fromRight)">
                                      <p:cBhvr>
                                        <p:cTn id="44" dur="1000"/>
                                        <p:tgtEl>
                                          <p:spTgt spid="81923">
                                            <p:txEl>
                                              <p:pRg st="4" end="4"/>
                                            </p:txEl>
                                          </p:spTgt>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81923">
                                            <p:txEl>
                                              <p:pRg st="5" end="5"/>
                                            </p:txEl>
                                          </p:spTgt>
                                        </p:tgtEl>
                                        <p:attrNameLst>
                                          <p:attrName>style.visibility</p:attrName>
                                        </p:attrNameLst>
                                      </p:cBhvr>
                                      <p:to>
                                        <p:strVal val="visible"/>
                                      </p:to>
                                    </p:set>
                                    <p:animEffect transition="in" filter="slide(fromRight)">
                                      <p:cBhvr>
                                        <p:cTn id="47" dur="10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251</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251</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251</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"…in the last days scoffers will come, mocking the truth and following their own desires.  </a:t>
            </a:r>
            <a:r>
              <a:rPr lang="en-US" sz="3200" b="1" i="1" baseline="30000" dirty="0">
                <a:solidFill>
                  <a:srgbClr val="FFFFFF"/>
                </a:solidFill>
                <a:effectLst>
                  <a:glow rad="266700">
                    <a:srgbClr val="000000"/>
                  </a:glow>
                </a:effectLst>
                <a:latin typeface="Arial"/>
                <a:cs typeface="Arial"/>
              </a:rPr>
              <a:t>4</a:t>
            </a:r>
            <a:r>
              <a:rPr lang="en-US" sz="3200" b="1" i="1" dirty="0">
                <a:solidFill>
                  <a:srgbClr val="FFFFFF"/>
                </a:solidFill>
                <a:effectLst>
                  <a:glow rad="266700">
                    <a:srgbClr val="000000"/>
                  </a:glow>
                </a:effectLst>
                <a:latin typeface="Arial"/>
                <a:cs typeface="Arial"/>
              </a:rPr>
              <a:t>They will say, '</a:t>
            </a:r>
            <a:r>
              <a:rPr lang="en-US" sz="3200" b="1" i="1" dirty="0">
                <a:solidFill>
                  <a:srgbClr val="FFFF00"/>
                </a:solidFill>
                <a:effectLst>
                  <a:glow rad="266700">
                    <a:srgbClr val="000000"/>
                  </a:glow>
                </a:effectLst>
                <a:latin typeface="Arial"/>
                <a:cs typeface="Arial"/>
              </a:rPr>
              <a:t>What happened to the promise that Jesus is coming again?</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(2 Pet. 3:3b-4a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Christ's Return</a:t>
            </a:r>
          </a:p>
        </p:txBody>
      </p:sp>
    </p:spTree>
    <p:extLst>
      <p:ext uri="{BB962C8B-B14F-4D97-AF65-F5344CB8AC3E}">
        <p14:creationId xmlns:p14="http://schemas.microsoft.com/office/powerpoint/2010/main" val="7655377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252</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252</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252</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"'From before the times of our ancestors, everything has remained the same since the world was first created.'  They deliberately forget that </a:t>
            </a:r>
            <a:r>
              <a:rPr lang="en-US" sz="3200" b="1" i="1" dirty="0">
                <a:solidFill>
                  <a:srgbClr val="FFFF00"/>
                </a:solidFill>
                <a:effectLst>
                  <a:glow rad="266700">
                    <a:srgbClr val="000000"/>
                  </a:glow>
                </a:effectLst>
                <a:latin typeface="Arial"/>
                <a:cs typeface="Arial"/>
              </a:rPr>
              <a:t>God made the heavens</a:t>
            </a:r>
            <a:r>
              <a:rPr lang="en-US" sz="3200" b="1" i="1" dirty="0">
                <a:solidFill>
                  <a:srgbClr val="FFFFFF"/>
                </a:solidFill>
                <a:effectLst>
                  <a:glow rad="266700">
                    <a:srgbClr val="000000"/>
                  </a:glow>
                </a:effectLst>
                <a:latin typeface="Arial"/>
                <a:cs typeface="Arial"/>
              </a:rPr>
              <a:t> by the word of his command, and he brought the earth out from the water and surrounded it with water" (2 Pet. 3:4b-5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25407176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253</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253</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253</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93605" y="2445186"/>
            <a:ext cx="890746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"Then he used the water to destroy the ancient world with a </a:t>
            </a:r>
            <a:r>
              <a:rPr lang="en-US" sz="3200" b="1" i="1" dirty="0">
                <a:solidFill>
                  <a:srgbClr val="FFFF00"/>
                </a:solidFill>
                <a:effectLst>
                  <a:glow rad="266700">
                    <a:srgbClr val="000000"/>
                  </a:glow>
                </a:effectLst>
                <a:latin typeface="Arial"/>
                <a:cs typeface="Arial"/>
              </a:rPr>
              <a:t>mighty flood</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(2 Pet. 3:6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20898660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254</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254</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254</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2464485202"/>
      </p:ext>
    </p:extLst>
  </p:cSld>
  <p:clrMapOvr>
    <a:masterClrMapping/>
  </p:clrMapOvr>
  <p:transition>
    <p:zoom/>
  </p:transition>
</p:sld>
</file>

<file path=ppt/slides/slide25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228600"/>
            <a:ext cx="8534400" cy="1143000"/>
          </a:xfrm>
        </p:spPr>
        <p:txBody>
          <a:bodyPr/>
          <a:lstStyle/>
          <a:p>
            <a:pPr eaLnBrk="1" hangingPunct="1">
              <a:defRPr/>
            </a:pPr>
            <a:r>
              <a:rPr lang="en-US" sz="2800" dirty="0">
                <a:solidFill>
                  <a:srgbClr val="FFFFFF"/>
                </a:solidFill>
                <a:effectLst>
                  <a:glow rad="355600">
                    <a:schemeClr val="tx1"/>
                  </a:glow>
                </a:effectLst>
                <a:latin typeface="Arial" charset="0"/>
                <a:ea typeface="ＭＳ Ｐゴシック" charset="0"/>
                <a:cs typeface="ＭＳ Ｐゴシック" charset="0"/>
              </a:rPr>
              <a:t>B. (3:5-13)</a:t>
            </a:r>
            <a:br>
              <a:rPr lang="en-US" sz="4000" dirty="0">
                <a:solidFill>
                  <a:srgbClr val="FFFFFF"/>
                </a:solidFill>
                <a:effectLst>
                  <a:glow rad="355600">
                    <a:schemeClr val="tx1"/>
                  </a:glow>
                </a:effectLst>
                <a:latin typeface="Arial" charset="0"/>
                <a:ea typeface="ＭＳ Ｐゴシック" charset="0"/>
                <a:cs typeface="ＭＳ Ｐゴシック" charset="0"/>
              </a:rPr>
            </a:br>
            <a:r>
              <a:rPr lang="en-US" sz="3200" dirty="0">
                <a:solidFill>
                  <a:srgbClr val="FFFFFF"/>
                </a:solidFill>
                <a:effectLst>
                  <a:glow rad="355600">
                    <a:schemeClr val="tx1"/>
                  </a:glow>
                  <a:outerShdw blurRad="38100" dist="38100" dir="2700000" algn="tl">
                    <a:srgbClr val="DDDDDD"/>
                  </a:outerShdw>
                </a:effectLst>
                <a:latin typeface="Arial" charset="0"/>
                <a:ea typeface="ＭＳ Ｐゴシック" charset="0"/>
                <a:cs typeface="ＭＳ Ｐゴシック" charset="0"/>
              </a:rPr>
              <a:t>Day of the Lord destroys heavens / earth</a:t>
            </a:r>
          </a:p>
        </p:txBody>
      </p:sp>
      <p:sp>
        <p:nvSpPr>
          <p:cNvPr id="400387" name="Text Box 3"/>
          <p:cNvSpPr txBox="1">
            <a:spLocks noChangeArrowheads="1"/>
          </p:cNvSpPr>
          <p:nvPr/>
        </p:nvSpPr>
        <p:spPr bwMode="auto">
          <a:xfrm>
            <a:off x="0" y="0"/>
            <a:ext cx="2057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a:solidFill>
                  <a:srgbClr val="FFFFFF"/>
                </a:solidFill>
                <a:effectLst>
                  <a:glow rad="355600">
                    <a:schemeClr val="tx1"/>
                  </a:glow>
                </a:effectLst>
                <a:latin typeface="Arial" charset="0"/>
              </a:rPr>
              <a:t>2 Peter 3</a:t>
            </a:r>
            <a:br>
              <a:rPr lang="en-US">
                <a:solidFill>
                  <a:srgbClr val="FFFFFF"/>
                </a:solidFill>
                <a:effectLst>
                  <a:glow rad="355600">
                    <a:schemeClr val="tx1"/>
                  </a:glow>
                </a:effectLst>
                <a:latin typeface="Arial" charset="0"/>
              </a:rPr>
            </a:br>
            <a:endParaRPr lang="en-US">
              <a:solidFill>
                <a:srgbClr val="FFFFFF"/>
              </a:solidFill>
              <a:effectLst>
                <a:glow rad="355600">
                  <a:schemeClr val="tx1"/>
                </a:glow>
              </a:effectLst>
              <a:latin typeface="Arial" charset="0"/>
            </a:endParaRPr>
          </a:p>
        </p:txBody>
      </p:sp>
      <p:sp>
        <p:nvSpPr>
          <p:cNvPr id="82948" name="Rectangle 4"/>
          <p:cNvSpPr>
            <a:spLocks noGrp="1" noChangeArrowheads="1"/>
          </p:cNvSpPr>
          <p:nvPr>
            <p:ph type="body" idx="1"/>
          </p:nvPr>
        </p:nvSpPr>
        <p:spPr>
          <a:xfrm>
            <a:off x="152400" y="1905000"/>
            <a:ext cx="4495800" cy="4343400"/>
          </a:xfrm>
        </p:spPr>
        <p:txBody>
          <a:bodyPr/>
          <a:lstStyle/>
          <a:p>
            <a:pPr lvl="1" indent="-574675" eaLnBrk="1" hangingPunct="1">
              <a:buClr>
                <a:schemeClr val="tx1"/>
              </a:buClr>
              <a:buFont typeface="Wingdings" charset="0"/>
              <a:buChar char="¯"/>
              <a:defRPr/>
            </a:pPr>
            <a:r>
              <a:rPr lang="en-US" b="1">
                <a:solidFill>
                  <a:srgbClr val="FFFFFF"/>
                </a:solidFill>
                <a:effectLst>
                  <a:glow rad="355600">
                    <a:schemeClr val="tx1"/>
                  </a:glow>
                </a:effectLst>
                <a:latin typeface="Arial" charset="0"/>
                <a:ea typeface="ＭＳ Ｐゴシック" charset="0"/>
              </a:rPr>
              <a:t>Heaven and earth formed from water</a:t>
            </a:r>
          </a:p>
          <a:p>
            <a:pPr lvl="1" indent="-574675" eaLnBrk="1" hangingPunct="1">
              <a:buClr>
                <a:schemeClr val="tx1"/>
              </a:buClr>
              <a:buFont typeface="Wingdings" charset="0"/>
              <a:buChar char="¯"/>
              <a:defRPr/>
            </a:pPr>
            <a:r>
              <a:rPr lang="en-US" b="1">
                <a:solidFill>
                  <a:srgbClr val="FFFFFF"/>
                </a:solidFill>
                <a:effectLst>
                  <a:glow rad="355600">
                    <a:schemeClr val="tx1"/>
                  </a:glow>
                </a:effectLst>
                <a:latin typeface="Arial" charset="0"/>
                <a:ea typeface="ＭＳ Ｐゴシック" charset="0"/>
              </a:rPr>
              <a:t>Once destroyed by water </a:t>
            </a:r>
            <a:r>
              <a:rPr lang="en-US" b="1">
                <a:solidFill>
                  <a:srgbClr val="FFFFFF"/>
                </a:solidFill>
                <a:effectLst>
                  <a:glow rad="355600">
                    <a:schemeClr val="tx1"/>
                  </a:glow>
                </a:effectLst>
                <a:latin typeface="Arial" charset="0"/>
                <a:ea typeface="ＭＳ Ｐゴシック" charset="0"/>
                <a:sym typeface="Wingdings" charset="0"/>
              </a:rPr>
              <a:t> warning</a:t>
            </a:r>
          </a:p>
          <a:p>
            <a:pPr lvl="1" indent="-574675" eaLnBrk="1" hangingPunct="1">
              <a:buClr>
                <a:schemeClr val="tx1"/>
              </a:buClr>
              <a:buFont typeface="Wingdings" charset="0"/>
              <a:buChar char="¯"/>
              <a:defRPr/>
            </a:pPr>
            <a:r>
              <a:rPr lang="en-US" b="1">
                <a:solidFill>
                  <a:srgbClr val="FFFFFF"/>
                </a:solidFill>
                <a:effectLst>
                  <a:glow rad="355600">
                    <a:schemeClr val="tx1"/>
                  </a:glow>
                </a:effectLst>
                <a:latin typeface="Arial" charset="0"/>
                <a:ea typeface="ＭＳ Ｐゴシック" charset="0"/>
                <a:sym typeface="Wingdings" charset="0"/>
              </a:rPr>
              <a:t>It is reserved to be destroyed by fire</a:t>
            </a:r>
          </a:p>
          <a:p>
            <a:pPr lvl="1" indent="-574675" eaLnBrk="1" hangingPunct="1">
              <a:buClr>
                <a:schemeClr val="tx1"/>
              </a:buClr>
              <a:buFont typeface="Wingdings" charset="0"/>
              <a:buChar char="¯"/>
              <a:defRPr/>
            </a:pPr>
            <a:r>
              <a:rPr lang="en-US" b="1">
                <a:solidFill>
                  <a:srgbClr val="FFFFFF"/>
                </a:solidFill>
                <a:effectLst>
                  <a:glow rad="355600">
                    <a:schemeClr val="tx1"/>
                  </a:glow>
                </a:effectLst>
                <a:latin typeface="Arial" charset="0"/>
                <a:ea typeface="ＭＳ Ｐゴシック" charset="0"/>
                <a:sym typeface="Wingdings" charset="0"/>
              </a:rPr>
              <a:t>It is not destruction for us, but a happy ending</a:t>
            </a:r>
            <a:endParaRPr lang="en-US" b="1">
              <a:solidFill>
                <a:srgbClr val="FFFFFF"/>
              </a:solidFill>
              <a:effectLst>
                <a:glow rad="355600">
                  <a:schemeClr val="tx1"/>
                </a:glow>
              </a:effectLst>
              <a:latin typeface="Arial" charset="0"/>
              <a:ea typeface="ＭＳ Ｐゴシック" charset="0"/>
            </a:endParaRPr>
          </a:p>
        </p:txBody>
      </p:sp>
      <p:pic>
        <p:nvPicPr>
          <p:cNvPr id="82949" name="Picture 5" descr="not_pass_away"/>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724400" y="2743200"/>
            <a:ext cx="4419600" cy="348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1000" fill="hold"/>
                                        <p:tgtEl>
                                          <p:spTgt spid="8294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82948">
                                            <p:txEl>
                                              <p:pRg st="0" end="0"/>
                                            </p:txEl>
                                          </p:spTgt>
                                        </p:tgtEl>
                                        <p:attrNameLst>
                                          <p:attrName>style.visibility</p:attrName>
                                        </p:attrNameLst>
                                      </p:cBhvr>
                                      <p:to>
                                        <p:strVal val="visible"/>
                                      </p:to>
                                    </p:set>
                                    <p:animEffect transition="in" filter="slide(fromBottom)">
                                      <p:cBhvr>
                                        <p:cTn id="14" dur="1000"/>
                                        <p:tgtEl>
                                          <p:spTgt spid="8294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2948">
                                            <p:txEl>
                                              <p:pRg st="1" end="1"/>
                                            </p:txEl>
                                          </p:spTgt>
                                        </p:tgtEl>
                                        <p:attrNameLst>
                                          <p:attrName>style.visibility</p:attrName>
                                        </p:attrNameLst>
                                      </p:cBhvr>
                                      <p:to>
                                        <p:strVal val="visible"/>
                                      </p:to>
                                    </p:set>
                                    <p:animEffect transition="in" filter="slide(fromBottom)">
                                      <p:cBhvr>
                                        <p:cTn id="19" dur="1000"/>
                                        <p:tgtEl>
                                          <p:spTgt spid="82948">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82948">
                                            <p:txEl>
                                              <p:pRg st="2" end="2"/>
                                            </p:txEl>
                                          </p:spTgt>
                                        </p:tgtEl>
                                        <p:attrNameLst>
                                          <p:attrName>style.visibility</p:attrName>
                                        </p:attrNameLst>
                                      </p:cBhvr>
                                      <p:to>
                                        <p:strVal val="visible"/>
                                      </p:to>
                                    </p:set>
                                    <p:animEffect transition="in" filter="slide(fromBottom)">
                                      <p:cBhvr>
                                        <p:cTn id="24" dur="1000"/>
                                        <p:tgtEl>
                                          <p:spTgt spid="82948">
                                            <p:txEl>
                                              <p:pRg st="2" end="2"/>
                                            </p:txEl>
                                          </p:spTgt>
                                        </p:tgtEl>
                                      </p:cBhvr>
                                    </p:animEffect>
                                  </p:childTnLst>
                                </p:cTn>
                              </p:par>
                            </p:childTnLst>
                          </p:cTn>
                        </p:par>
                        <p:par>
                          <p:cTn id="25" fill="hold" nodeType="afterGroup">
                            <p:stCondLst>
                              <p:cond delay="1000"/>
                            </p:stCondLst>
                            <p:childTnLst>
                              <p:par>
                                <p:cTn id="26" presetID="6" presetClass="entr" presetSubtype="32" fill="hold" nodeType="afterEffect">
                                  <p:stCondLst>
                                    <p:cond delay="0"/>
                                  </p:stCondLst>
                                  <p:childTnLst>
                                    <p:set>
                                      <p:cBhvr>
                                        <p:cTn id="27" dur="1" fill="hold">
                                          <p:stCondLst>
                                            <p:cond delay="0"/>
                                          </p:stCondLst>
                                        </p:cTn>
                                        <p:tgtEl>
                                          <p:spTgt spid="82949"/>
                                        </p:tgtEl>
                                        <p:attrNameLst>
                                          <p:attrName>style.visibility</p:attrName>
                                        </p:attrNameLst>
                                      </p:cBhvr>
                                      <p:to>
                                        <p:strVal val="visible"/>
                                      </p:to>
                                    </p:set>
                                    <p:animEffect transition="in" filter="circle(out)">
                                      <p:cBhvr>
                                        <p:cTn id="28" dur="2000"/>
                                        <p:tgtEl>
                                          <p:spTgt spid="829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82948">
                                            <p:txEl>
                                              <p:pRg st="3" end="3"/>
                                            </p:txEl>
                                          </p:spTgt>
                                        </p:tgtEl>
                                        <p:attrNameLst>
                                          <p:attrName>style.visibility</p:attrName>
                                        </p:attrNameLst>
                                      </p:cBhvr>
                                      <p:to>
                                        <p:strVal val="visible"/>
                                      </p:to>
                                    </p:set>
                                    <p:animEffect transition="in" filter="slide(fromBottom)">
                                      <p:cBhvr>
                                        <p:cTn id="33" dur="1000"/>
                                        <p:tgtEl>
                                          <p:spTgt spid="829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8" grpId="0" uiExpand="1"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en-US" b="1" dirty="0">
                <a:solidFill>
                  <a:schemeClr val="bg1"/>
                </a:solidFill>
              </a:rPr>
              <a:t>How will the Universe end?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a:solidFill>
                    <a:srgbClr val="FFFFFF"/>
                  </a:solidFill>
                  <a:latin typeface="Arial"/>
                  <a:ea typeface="ＭＳ Ｐゴシック"/>
                </a:rPr>
                <a:t>Bible</a:t>
              </a: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a:solidFill>
                    <a:srgbClr val="FFFFFF"/>
                  </a:solidFill>
                  <a:latin typeface="Arial"/>
                  <a:ea typeface="ＭＳ Ｐゴシック"/>
                </a:rPr>
                <a:t>Evolution</a:t>
              </a:r>
            </a:p>
          </p:txBody>
        </p:sp>
      </p:grpSp>
    </p:spTree>
    <p:extLst>
      <p:ext uri="{BB962C8B-B14F-4D97-AF65-F5344CB8AC3E}">
        <p14:creationId xmlns:p14="http://schemas.microsoft.com/office/powerpoint/2010/main" val="130439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2 Futures of the Universe 02291">
            <a:extLst>
              <a:ext uri="{FF2B5EF4-FFF2-40B4-BE49-F238E27FC236}">
                <a16:creationId xmlns:a16="http://schemas.microsoft.com/office/drawing/2014/main" id="{8C2A39D2-EB66-C140-8DD1-3884B2FB15F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50237"/>
          <a:stretch/>
        </p:blipFill>
        <p:spPr bwMode="auto">
          <a:xfrm>
            <a:off x="-36513" y="6250"/>
            <a:ext cx="9180513" cy="342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8786" name="Rectangle 2"/>
          <p:cNvSpPr>
            <a:spLocks noGrp="1" noChangeArrowheads="1"/>
          </p:cNvSpPr>
          <p:nvPr>
            <p:ph type="ctrTitle"/>
          </p:nvPr>
        </p:nvSpPr>
        <p:spPr/>
        <p:txBody>
          <a:bodyPr/>
          <a:lstStyle/>
          <a:p>
            <a:pPr eaLnBrk="1" hangingPunct="1">
              <a:defRPr/>
            </a:pPr>
            <a:r>
              <a:rPr lang="en-US"/>
              <a:t>Big Bang Time line</a:t>
            </a:r>
          </a:p>
        </p:txBody>
      </p:sp>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rPr>
              <a:t>Big Bang Time line</a:t>
            </a:r>
          </a:p>
        </p:txBody>
      </p:sp>
      <p:sp>
        <p:nvSpPr>
          <p:cNvPr id="2678789" name="Text Box 5"/>
          <p:cNvSpPr txBox="1">
            <a:spLocks noChangeArrowheads="1"/>
          </p:cNvSpPr>
          <p:nvPr/>
        </p:nvSpPr>
        <p:spPr bwMode="auto">
          <a:xfrm>
            <a:off x="0" y="228600"/>
            <a:ext cx="9144000" cy="486352"/>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Big Bang Future of the Universe</a:t>
            </a:r>
          </a:p>
        </p:txBody>
      </p:sp>
      <p:sp>
        <p:nvSpPr>
          <p:cNvPr id="2678792" name="Text Box 8"/>
          <p:cNvSpPr txBox="1">
            <a:spLocks noChangeArrowheads="1"/>
          </p:cNvSpPr>
          <p:nvPr/>
        </p:nvSpPr>
        <p:spPr bwMode="auto">
          <a:xfrm>
            <a:off x="482600" y="14224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Arial"/>
              </a:rPr>
              <a:t>BIG BANG</a:t>
            </a:r>
          </a:p>
        </p:txBody>
      </p:sp>
      <p:sp>
        <p:nvSpPr>
          <p:cNvPr id="2678793" name="Text Box 9"/>
          <p:cNvSpPr txBox="1">
            <a:spLocks noChangeArrowheads="1"/>
          </p:cNvSpPr>
          <p:nvPr/>
        </p:nvSpPr>
        <p:spPr bwMode="auto">
          <a:xfrm>
            <a:off x="7912100" y="14351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1541B2"/>
                </a:solidFill>
                <a:effectLst/>
                <a:uLnTx/>
                <a:uFillTx/>
                <a:latin typeface="Arial Narrow" charset="0"/>
                <a:ea typeface="ＭＳ Ｐゴシック" charset="0"/>
                <a:cs typeface="Arial"/>
              </a:rPr>
              <a:t>Heat Death</a:t>
            </a: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charset="0"/>
                <a:ea typeface="ＭＳ Ｐゴシック" charset="0"/>
                <a:cs typeface="Arial"/>
              </a:rPr>
              <a:t>Genesis</a:t>
            </a: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rPr>
              <a:t>Billions of Years</a:t>
            </a:r>
          </a:p>
        </p:txBody>
      </p:sp>
      <p:grpSp>
        <p:nvGrpSpPr>
          <p:cNvPr id="2" name="Group 1">
            <a:extLst>
              <a:ext uri="{FF2B5EF4-FFF2-40B4-BE49-F238E27FC236}">
                <a16:creationId xmlns:a16="http://schemas.microsoft.com/office/drawing/2014/main" id="{20D518E9-0F08-1243-9CEC-BB6246C5A438}"/>
              </a:ext>
            </a:extLst>
          </p:cNvPr>
          <p:cNvGrpSpPr/>
          <p:nvPr/>
        </p:nvGrpSpPr>
        <p:grpSpPr>
          <a:xfrm>
            <a:off x="-52711" y="3458368"/>
            <a:ext cx="9227667" cy="3399632"/>
            <a:chOff x="-52711" y="3458368"/>
            <a:chExt cx="9227667" cy="3399632"/>
          </a:xfrm>
        </p:grpSpPr>
        <p:pic>
          <p:nvPicPr>
            <p:cNvPr id="454658" name="Picture 3" descr="2 Futures of the Universe 02291"/>
            <p:cNvPicPr>
              <a:picLocks noChangeAspect="1" noChangeArrowheads="1"/>
            </p:cNvPicPr>
            <p:nvPr/>
          </p:nvPicPr>
          <p:blipFill rotWithShape="1">
            <a:blip r:embed="rId3">
              <a:extLst>
                <a:ext uri="{28A0092B-C50C-407E-A947-70E740481C1C}">
                  <a14:useLocalDpi xmlns:a14="http://schemas.microsoft.com/office/drawing/2010/main"/>
                </a:ext>
              </a:extLst>
            </a:blip>
            <a:srcRect t="50623"/>
            <a:stretch/>
          </p:blipFill>
          <p:spPr bwMode="auto">
            <a:xfrm>
              <a:off x="-5557" y="3458368"/>
              <a:ext cx="9180513" cy="3399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a:rPr>
                <a:t>Thousands of Years</a:t>
              </a:r>
            </a:p>
          </p:txBody>
        </p:sp>
        <p:sp>
          <p:nvSpPr>
            <p:cNvPr id="2678791" name="Text Box 7"/>
            <p:cNvSpPr txBox="1">
              <a:spLocks noChangeArrowheads="1"/>
            </p:cNvSpPr>
            <p:nvPr/>
          </p:nvSpPr>
          <p:spPr bwMode="auto">
            <a:xfrm>
              <a:off x="4191000" y="4724400"/>
              <a:ext cx="1676400" cy="628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Narrow" charset="0"/>
                  <a:ea typeface="ＭＳ Ｐゴシック" charset="0"/>
                  <a:cs typeface="Arial"/>
                </a:rPr>
                <a:t>Heat Destruction</a:t>
              </a: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charset="0"/>
                  <a:ea typeface="ＭＳ Ｐゴシック" charset="0"/>
                  <a:cs typeface="Arial"/>
                </a:rPr>
                <a:t>Sin and Death</a:t>
              </a: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charset="0"/>
                  <a:ea typeface="ＭＳ Ｐゴシック" charset="0"/>
                  <a:cs typeface="Arial"/>
                </a:rPr>
                <a:t>2 Peter 3</a:t>
              </a: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charset="0"/>
                  <a:ea typeface="ＭＳ Ｐゴシック" charset="0"/>
                  <a:cs typeface="Arial"/>
                </a:rPr>
                <a:t>Revelation</a:t>
              </a: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3175">
                    <a:solidFill>
                      <a:srgbClr val="000000"/>
                    </a:solidFill>
                    <a:round/>
                    <a:headEnd/>
                    <a:tailEnd/>
                  </a:ln>
                  <a:solidFill>
                    <a:srgbClr val="FFFFFF"/>
                  </a:solidFill>
                  <a:effectLst/>
                  <a:uLnTx/>
                  <a:uFillTx/>
                  <a:latin typeface="Franklin Gothic Medium"/>
                  <a:ea typeface="Franklin Gothic Medium"/>
                  <a:cs typeface="Franklin Gothic Medium"/>
                </a:rPr>
                <a:t>6-Day</a:t>
              </a: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3175">
                    <a:solidFill>
                      <a:srgbClr val="000000"/>
                    </a:solidFill>
                    <a:round/>
                    <a:headEnd/>
                    <a:tailEnd/>
                  </a:ln>
                  <a:solidFill>
                    <a:srgbClr val="FFFFFF"/>
                  </a:solidFill>
                  <a:effectLst/>
                  <a:uLnTx/>
                  <a:uFillTx/>
                  <a:latin typeface="Futura Md BT"/>
                  <a:ea typeface="Futura Md BT"/>
                  <a:cs typeface="Futura Md BT"/>
                </a:rPr>
                <a:t>New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3175">
                    <a:solidFill>
                      <a:srgbClr val="000000"/>
                    </a:solidFill>
                    <a:round/>
                    <a:headEnd/>
                    <a:tailEnd/>
                  </a:ln>
                  <a:solidFill>
                    <a:srgbClr val="FFFFFF"/>
                  </a:solidFill>
                  <a:effectLst/>
                  <a:uLnTx/>
                  <a:uFillTx/>
                  <a:latin typeface="Futura Md BT"/>
                  <a:ea typeface="Futura Md BT"/>
                  <a:cs typeface="Futura Md BT"/>
                </a:rPr>
                <a:t>Heavens</a:t>
              </a: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a:rPr>
                <a:t>Eternity</a:t>
              </a:r>
            </a:p>
          </p:txBody>
        </p:sp>
        <p:sp>
          <p:nvSpPr>
            <p:cNvPr id="454674"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a:ln w="3175">
                    <a:solidFill>
                      <a:srgbClr val="000000"/>
                    </a:solidFill>
                    <a:round/>
                    <a:headEnd/>
                    <a:tailEnd/>
                  </a:ln>
                  <a:solidFill>
                    <a:srgbClr val="FFFFFF"/>
                  </a:solidFill>
                  <a:effectLst/>
                  <a:uLnTx/>
                  <a:uFillTx/>
                  <a:latin typeface="Futura Md BT"/>
                  <a:ea typeface="Futura Md BT"/>
                  <a:cs typeface="Futura Md BT"/>
                </a:rPr>
                <a:t>&amp; Earth</a:t>
              </a: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3175">
                    <a:solidFill>
                      <a:srgbClr val="000000"/>
                    </a:solidFill>
                    <a:round/>
                    <a:headEnd/>
                    <a:tailEnd/>
                  </a:ln>
                  <a:solidFill>
                    <a:srgbClr val="FFFFFF"/>
                  </a:solidFill>
                  <a:effectLst/>
                  <a:uLnTx/>
                  <a:uFillTx/>
                  <a:latin typeface="Franklin Gothic Medium"/>
                  <a:ea typeface="Franklin Gothic Medium"/>
                  <a:cs typeface="Franklin Gothic Medium"/>
                </a:rPr>
                <a:t>Creation</a:t>
              </a:r>
            </a:p>
          </p:txBody>
        </p:sp>
        <p:sp>
          <p:nvSpPr>
            <p:cNvPr id="23" name="Text Box 6">
              <a:extLst>
                <a:ext uri="{FF2B5EF4-FFF2-40B4-BE49-F238E27FC236}">
                  <a16:creationId xmlns:a16="http://schemas.microsoft.com/office/drawing/2014/main" id="{81714CA1-7AD8-084F-A6E8-85F6AB3F95CD}"/>
                </a:ext>
              </a:extLst>
            </p:cNvPr>
            <p:cNvSpPr txBox="1">
              <a:spLocks noChangeArrowheads="1"/>
            </p:cNvSpPr>
            <p:nvPr/>
          </p:nvSpPr>
          <p:spPr bwMode="auto">
            <a:xfrm>
              <a:off x="-52711" y="3573016"/>
              <a:ext cx="9196711" cy="535531"/>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Narrow" charset="0"/>
                  <a:ea typeface="ＭＳ Ｐゴシック" charset="0"/>
                  <a:cs typeface="Arial"/>
                </a:rPr>
                <a:t>Biblical Future of the Universe</a:t>
              </a:r>
            </a:p>
          </p:txBody>
        </p:sp>
      </p:grpSp>
    </p:spTree>
    <p:extLst>
      <p:ext uri="{BB962C8B-B14F-4D97-AF65-F5344CB8AC3E}">
        <p14:creationId xmlns:p14="http://schemas.microsoft.com/office/powerpoint/2010/main" val="5918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232"/>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Sound the alarm in Jerusalem!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Raise the battle cry on my holy mountain!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Let everyone tremble in fear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because the day of the L</a:t>
            </a:r>
            <a:r>
              <a:rPr lang="en-SG" sz="2800" b="1">
                <a:effectLst>
                  <a:glow rad="127000">
                    <a:schemeClr val="tx1"/>
                  </a:glow>
                </a:effectLst>
                <a:latin typeface="Arial" charset="0"/>
                <a:ea typeface="ＭＳ Ｐゴシック" charset="0"/>
                <a:cs typeface="ＭＳ Ｐゴシック" charset="0"/>
              </a:rPr>
              <a:t>ORD</a:t>
            </a:r>
            <a:r>
              <a:rPr lang="en-SG" sz="3200" b="1">
                <a:effectLst>
                  <a:glow rad="127000">
                    <a:schemeClr val="tx1"/>
                  </a:glow>
                </a:effectLst>
                <a:latin typeface="Arial" charset="0"/>
                <a:ea typeface="ＭＳ Ｐゴシック" charset="0"/>
                <a:cs typeface="ＭＳ Ｐゴシック" charset="0"/>
              </a:rPr>
              <a:t> is upon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(Joel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2998259"/>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[The </a:t>
            </a:r>
            <a:r>
              <a:rPr lang="en-SG" sz="2800" b="1">
                <a:effectLst>
                  <a:glow rad="127000">
                    <a:schemeClr val="tx1"/>
                  </a:glow>
                </a:effectLst>
                <a:latin typeface="Arial" charset="0"/>
                <a:ea typeface="ＭＳ Ｐゴシック" charset="0"/>
                <a:cs typeface="ＭＳ Ｐゴシック" charset="0"/>
              </a:rPr>
              <a:t>day of the L</a:t>
            </a:r>
            <a:r>
              <a:rPr lang="en-SG" sz="2400" b="1">
                <a:effectLst>
                  <a:glow rad="127000">
                    <a:schemeClr val="tx1"/>
                  </a:glow>
                </a:effectLst>
                <a:latin typeface="Arial" charset="0"/>
                <a:ea typeface="ＭＳ Ｐゴシック" charset="0"/>
                <a:cs typeface="ＭＳ Ｐゴシック" charset="0"/>
              </a:rPr>
              <a:t>ORD]</a:t>
            </a:r>
            <a:r>
              <a:rPr lang="is-IS" sz="24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is 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darkness and gloom,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thick clouds and deep blackness.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Suddenly, like dawn spreading across the mountains,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great and mighty army appears.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Nothing like it has been seen before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or will ever be seen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2:2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440077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2</a:t>
            </a:r>
          </a:p>
        </p:txBody>
      </p:sp>
      <p:pic>
        <p:nvPicPr>
          <p:cNvPr id="244738" name="Picture 3"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204788" y="166688"/>
            <a:ext cx="8678862" cy="3751262"/>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Knowing you, Jesus, knowing You,</a:t>
            </a:r>
          </a:p>
          <a:p>
            <a:pPr algn="ctr" eaLnBrk="1" hangingPunct="1">
              <a:lnSpc>
                <a:spcPct val="120000"/>
              </a:lnSpc>
              <a:defRPr/>
            </a:pPr>
            <a:r>
              <a:rPr lang="en-US" sz="4000" b="1" dirty="0">
                <a:solidFill>
                  <a:schemeClr val="bg1"/>
                </a:solidFill>
                <a:latin typeface="Arial" charset="0"/>
              </a:rPr>
              <a:t>there is no greater thing.</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a:p>
            <a:pPr algn="ctr" eaLnBrk="1" hangingPunct="1">
              <a:lnSpc>
                <a:spcPct val="120000"/>
              </a:lnSpc>
              <a:defRPr/>
            </a:pPr>
            <a:r>
              <a:rPr lang="en-US" sz="4000" b="1" dirty="0">
                <a:solidFill>
                  <a:schemeClr val="bg1"/>
                </a:solidFill>
                <a:latin typeface="Arial" charset="0"/>
              </a:rPr>
              <a:t>and I love You, Lord.</a:t>
            </a:r>
          </a:p>
        </p:txBody>
      </p:sp>
    </p:spTree>
  </p:cSld>
  <p:clrMapOvr>
    <a:masterClrMapping/>
  </p:clrMapOvr>
  <p:transition spd="med">
    <p:zoom dir="in"/>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1000 years</a:t>
            </a: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Great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9807330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does the Bible say it will end?</a:t>
            </a: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latin typeface="Arial"/>
                <a:ea typeface="ＭＳ Ｐゴシック"/>
              </a:rPr>
              <a:t>"But the day of the Lord will come as unexpectedly as a thief. Then the heavens will pass away with a terrible noise, and the very elements themselves will disappear in fire, and the earth and everything on it will be found to deserve judgment" </a:t>
            </a:r>
            <a:br>
              <a:rPr lang="en-US" sz="3600" b="1" dirty="0">
                <a:solidFill>
                  <a:srgbClr val="FFFFFF"/>
                </a:solidFill>
                <a:effectLst>
                  <a:glow rad="228600">
                    <a:srgbClr val="000000"/>
                  </a:glow>
                </a:effectLst>
                <a:latin typeface="Arial"/>
                <a:ea typeface="ＭＳ Ｐゴシック"/>
              </a:rPr>
            </a:br>
            <a:r>
              <a:rPr lang="en-US" sz="3600" b="1" dirty="0">
                <a:solidFill>
                  <a:srgbClr val="FFFFFF"/>
                </a:solidFill>
                <a:effectLst>
                  <a:glow rad="228600">
                    <a:srgbClr val="000000"/>
                  </a:glow>
                </a:effectLst>
                <a:latin typeface="Arial"/>
                <a:ea typeface="ＭＳ Ｐゴシック"/>
              </a:rPr>
              <a:t>(2 Pet. 3:10 </a:t>
            </a:r>
            <a:r>
              <a:rPr lang="en-US" sz="3200" b="1" dirty="0">
                <a:solidFill>
                  <a:srgbClr val="FFFFFF"/>
                </a:solidFill>
                <a:effectLst>
                  <a:glow rad="228600">
                    <a:srgbClr val="000000"/>
                  </a:glow>
                </a:effectLst>
                <a:latin typeface="Arial"/>
                <a:ea typeface="ＭＳ Ｐゴシック"/>
              </a:rPr>
              <a:t>NLT</a:t>
            </a:r>
            <a:r>
              <a:rPr lang="en-US" sz="3600" b="1" dirty="0">
                <a:solidFill>
                  <a:srgbClr val="FFFFFF"/>
                </a:solidFill>
                <a:effectLst>
                  <a:glow rad="228600">
                    <a:srgbClr val="000000"/>
                  </a:glow>
                </a:effectLst>
                <a:latin typeface="Arial"/>
                <a:ea typeface="ＭＳ Ｐゴシック"/>
              </a:rPr>
              <a:t>)</a:t>
            </a:r>
          </a:p>
        </p:txBody>
      </p:sp>
    </p:spTree>
    <p:extLst>
      <p:ext uri="{BB962C8B-B14F-4D97-AF65-F5344CB8AC3E}">
        <p14:creationId xmlns:p14="http://schemas.microsoft.com/office/powerpoint/2010/main" val="205244941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to live in light of the end?</a:t>
            </a: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latin typeface="Arial"/>
                <a:ea typeface="ＭＳ Ｐゴシック"/>
              </a:rPr>
              <a:t>"Since everything around us is going to be destroyed like this, what holy and godly lives you should live,  </a:t>
            </a:r>
            <a:r>
              <a:rPr lang="en-US" sz="3600" b="1" baseline="30000" dirty="0">
                <a:solidFill>
                  <a:srgbClr val="FFFFFF"/>
                </a:solidFill>
                <a:effectLst>
                  <a:glow rad="228600">
                    <a:srgbClr val="000000"/>
                  </a:glow>
                </a:effectLst>
                <a:latin typeface="Arial"/>
                <a:ea typeface="ＭＳ Ｐゴシック"/>
              </a:rPr>
              <a:t>12</a:t>
            </a:r>
            <a:r>
              <a:rPr lang="en-US" sz="3600" b="1" dirty="0">
                <a:solidFill>
                  <a:srgbClr val="FFFFFF"/>
                </a:solidFill>
                <a:effectLst>
                  <a:glow rad="228600">
                    <a:srgbClr val="000000"/>
                  </a:glow>
                </a:effectLst>
                <a:latin typeface="Arial"/>
                <a:ea typeface="ＭＳ Ｐゴシック"/>
              </a:rPr>
              <a:t>looking forward to the day of God and hurrying it along. On that day, he will set the heavens on fire, and the elements will melt away in the flames" (2 Pet. 3:11-12 </a:t>
            </a:r>
            <a:r>
              <a:rPr lang="en-US" sz="3200" b="1" dirty="0">
                <a:solidFill>
                  <a:srgbClr val="FFFFFF"/>
                </a:solidFill>
                <a:effectLst>
                  <a:glow rad="228600">
                    <a:srgbClr val="000000"/>
                  </a:glow>
                </a:effectLst>
                <a:latin typeface="Arial"/>
                <a:ea typeface="ＭＳ Ｐゴシック"/>
              </a:rPr>
              <a:t>NLT</a:t>
            </a:r>
            <a:r>
              <a:rPr lang="en-US" sz="3600" b="1" dirty="0">
                <a:solidFill>
                  <a:srgbClr val="FFFFFF"/>
                </a:solidFill>
                <a:effectLst>
                  <a:glow rad="228600">
                    <a:srgbClr val="000000"/>
                  </a:glow>
                </a:effectLst>
                <a:latin typeface="Arial"/>
                <a:ea typeface="ＭＳ Ｐゴシック"/>
              </a:rPr>
              <a:t>)</a:t>
            </a:r>
          </a:p>
        </p:txBody>
      </p:sp>
    </p:spTree>
    <p:extLst>
      <p:ext uri="{BB962C8B-B14F-4D97-AF65-F5344CB8AC3E}">
        <p14:creationId xmlns:p14="http://schemas.microsoft.com/office/powerpoint/2010/main" val="168973637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to live in light of the end?</a:t>
            </a: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latin typeface="Arial"/>
                <a:ea typeface="ＭＳ Ｐゴシック"/>
              </a:rPr>
              <a:t>"But we are looking forward to the new heavens and new earth he has promised, a world filled with God</a:t>
            </a:r>
            <a:r>
              <a:rPr lang="fr-FR" sz="3600" b="1" dirty="0">
                <a:solidFill>
                  <a:srgbClr val="FFFFFF"/>
                </a:solidFill>
                <a:effectLst>
                  <a:glow rad="228600">
                    <a:srgbClr val="000000"/>
                  </a:glow>
                </a:effectLst>
                <a:latin typeface="Arial"/>
                <a:ea typeface="ＭＳ Ｐゴシック"/>
              </a:rPr>
              <a:t>'</a:t>
            </a:r>
            <a:r>
              <a:rPr lang="en-US" sz="3600" b="1" dirty="0">
                <a:solidFill>
                  <a:srgbClr val="FFFFFF"/>
                </a:solidFill>
                <a:effectLst>
                  <a:glow rad="228600">
                    <a:srgbClr val="000000"/>
                  </a:glow>
                </a:effectLst>
                <a:latin typeface="Arial"/>
                <a:ea typeface="ＭＳ Ｐゴシック"/>
              </a:rPr>
              <a:t>s righteousness" </a:t>
            </a:r>
            <a:br>
              <a:rPr lang="en-US" sz="3600" b="1" dirty="0">
                <a:solidFill>
                  <a:srgbClr val="FFFFFF"/>
                </a:solidFill>
                <a:effectLst>
                  <a:glow rad="228600">
                    <a:srgbClr val="000000"/>
                  </a:glow>
                </a:effectLst>
                <a:latin typeface="Arial"/>
                <a:ea typeface="ＭＳ Ｐゴシック"/>
              </a:rPr>
            </a:br>
            <a:r>
              <a:rPr lang="en-US" sz="3600" b="1" dirty="0">
                <a:solidFill>
                  <a:srgbClr val="FFFFFF"/>
                </a:solidFill>
                <a:effectLst>
                  <a:glow rad="228600">
                    <a:srgbClr val="000000"/>
                  </a:glow>
                </a:effectLst>
                <a:latin typeface="Arial"/>
                <a:ea typeface="ＭＳ Ｐゴシック"/>
              </a:rPr>
              <a:t>(2 Pet. 3:13 </a:t>
            </a:r>
            <a:r>
              <a:rPr lang="en-US" sz="3200" b="1" dirty="0">
                <a:solidFill>
                  <a:srgbClr val="FFFFFF"/>
                </a:solidFill>
                <a:effectLst>
                  <a:glow rad="228600">
                    <a:srgbClr val="000000"/>
                  </a:glow>
                </a:effectLst>
                <a:latin typeface="Arial"/>
                <a:ea typeface="ＭＳ Ｐゴシック"/>
              </a:rPr>
              <a:t>NLT</a:t>
            </a:r>
            <a:r>
              <a:rPr lang="en-US" sz="3600" b="1" dirty="0">
                <a:solidFill>
                  <a:srgbClr val="FFFFFF"/>
                </a:solidFill>
                <a:effectLst>
                  <a:glow rad="228600">
                    <a:srgbClr val="000000"/>
                  </a:glow>
                </a:effectLst>
                <a:latin typeface="Arial"/>
                <a:ea typeface="ＭＳ Ｐゴシック"/>
              </a:rPr>
              <a:t>)</a:t>
            </a:r>
          </a:p>
        </p:txBody>
      </p:sp>
    </p:spTree>
    <p:extLst>
      <p:ext uri="{BB962C8B-B14F-4D97-AF65-F5344CB8AC3E}">
        <p14:creationId xmlns:p14="http://schemas.microsoft.com/office/powerpoint/2010/main" val="113323694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274638"/>
            <a:ext cx="8534400" cy="1143000"/>
          </a:xfrm>
        </p:spPr>
        <p:txBody>
          <a:bodyPr/>
          <a:lstStyle/>
          <a:p>
            <a:pPr eaLnBrk="1" hangingPunct="1">
              <a:defRPr/>
            </a:pPr>
            <a:r>
              <a:rPr lang="en-US" sz="2800" dirty="0">
                <a:solidFill>
                  <a:schemeClr val="bg1"/>
                </a:solidFill>
                <a:effectLst>
                  <a:glow rad="165100">
                    <a:schemeClr val="tx1"/>
                  </a:glow>
                </a:effectLst>
                <a:latin typeface="Arial" charset="0"/>
                <a:ea typeface="ＭＳ Ｐゴシック" charset="0"/>
                <a:cs typeface="ＭＳ Ｐゴシック" charset="0"/>
              </a:rPr>
              <a:t>C.(3:14-16)</a:t>
            </a:r>
            <a:br>
              <a:rPr lang="en-US" sz="2800" dirty="0">
                <a:solidFill>
                  <a:schemeClr val="bg1"/>
                </a:solidFill>
                <a:effectLst>
                  <a:glow rad="165100">
                    <a:schemeClr val="tx1"/>
                  </a:glow>
                </a:effectLst>
                <a:latin typeface="Arial" charset="0"/>
                <a:ea typeface="ＭＳ Ｐゴシック" charset="0"/>
                <a:cs typeface="ＭＳ Ｐゴシック" charset="0"/>
              </a:rPr>
            </a:br>
            <a:r>
              <a:rPr lang="en-US" sz="3200" dirty="0">
                <a:solidFill>
                  <a:schemeClr val="bg1"/>
                </a:solidFill>
                <a:effectLst>
                  <a:glow rad="165100">
                    <a:schemeClr val="tx1"/>
                  </a:glow>
                  <a:outerShdw blurRad="38100" dist="38100" dir="2700000" algn="tl">
                    <a:srgbClr val="000000"/>
                  </a:outerShdw>
                </a:effectLst>
                <a:latin typeface="Arial" charset="0"/>
                <a:ea typeface="ＭＳ Ｐゴシック" charset="0"/>
                <a:cs typeface="ＭＳ Ｐゴシック" charset="0"/>
              </a:rPr>
              <a:t>Motivation for holiness as Paul indicates</a:t>
            </a:r>
            <a:endParaRPr lang="en-US" sz="4000" dirty="0">
              <a:solidFill>
                <a:schemeClr val="bg1"/>
              </a:solidFill>
              <a:effectLst>
                <a:glow rad="165100">
                  <a:schemeClr val="tx1"/>
                </a:glow>
                <a:outerShdw blurRad="38100" dist="38100" dir="2700000" algn="tl">
                  <a:srgbClr val="000000"/>
                </a:outerShdw>
              </a:effectLst>
              <a:latin typeface="Arial" charset="0"/>
              <a:ea typeface="ＭＳ Ｐゴシック" charset="0"/>
              <a:cs typeface="ＭＳ Ｐゴシック" charset="0"/>
            </a:endParaRPr>
          </a:p>
        </p:txBody>
      </p:sp>
      <p:sp>
        <p:nvSpPr>
          <p:cNvPr id="83971" name="Rectangle 3"/>
          <p:cNvSpPr>
            <a:spLocks noGrp="1" noChangeArrowheads="1"/>
          </p:cNvSpPr>
          <p:nvPr>
            <p:ph type="body" idx="1"/>
          </p:nvPr>
        </p:nvSpPr>
        <p:spPr>
          <a:xfrm>
            <a:off x="533400" y="2057400"/>
            <a:ext cx="7696200" cy="3535363"/>
          </a:xfrm>
        </p:spPr>
        <p:txBody>
          <a:bodyPr/>
          <a:lstStyle/>
          <a:p>
            <a:pPr marL="0" indent="0" eaLnBrk="1" hangingPunct="1">
              <a:lnSpc>
                <a:spcPct val="90000"/>
              </a:lnSpc>
              <a:buFontTx/>
              <a:buNone/>
              <a:defRPr/>
            </a:pPr>
            <a:r>
              <a:rPr lang="en-US" dirty="0">
                <a:solidFill>
                  <a:srgbClr val="FFFFFF"/>
                </a:solidFill>
                <a:effectLst>
                  <a:glow rad="177800">
                    <a:schemeClr val="tx1"/>
                  </a:glow>
                </a:effectLst>
                <a:latin typeface="Verdana" charset="0"/>
                <a:ea typeface="ＭＳ Ｐゴシック" charset="0"/>
                <a:cs typeface="ＭＳ Ｐゴシック" charset="0"/>
              </a:rPr>
              <a:t>If we look forward to the Lord</a:t>
            </a:r>
            <a:r>
              <a:rPr lang="fr-FR" altLang="ja-JP" dirty="0">
                <a:solidFill>
                  <a:srgbClr val="FFFFFF"/>
                </a:solidFill>
                <a:effectLst>
                  <a:glow rad="177800">
                    <a:schemeClr val="tx1"/>
                  </a:glow>
                </a:effectLst>
                <a:latin typeface="Verdana" charset="0"/>
                <a:ea typeface="ＭＳ Ｐゴシック" charset="0"/>
                <a:cs typeface="ＭＳ Ｐゴシック" charset="0"/>
              </a:rPr>
              <a:t>'</a:t>
            </a:r>
            <a:r>
              <a:rPr lang="en-US" altLang="ja-JP" dirty="0">
                <a:solidFill>
                  <a:srgbClr val="FFFFFF"/>
                </a:solidFill>
                <a:effectLst>
                  <a:glow rad="177800">
                    <a:schemeClr val="tx1"/>
                  </a:glow>
                </a:effectLst>
                <a:latin typeface="Verdana" charset="0"/>
                <a:ea typeface="ＭＳ Ｐゴシック" charset="0"/>
                <a:cs typeface="ＭＳ Ｐゴシック" charset="0"/>
              </a:rPr>
              <a:t>s day then:</a:t>
            </a:r>
          </a:p>
          <a:p>
            <a:pPr marL="0" indent="0" eaLnBrk="1" hangingPunct="1">
              <a:lnSpc>
                <a:spcPct val="90000"/>
              </a:lnSpc>
              <a:buFontTx/>
              <a:buNone/>
              <a:defRPr/>
            </a:pPr>
            <a:endParaRPr lang="en-US" sz="800" dirty="0">
              <a:solidFill>
                <a:srgbClr val="FFFFFF"/>
              </a:solidFill>
              <a:effectLst>
                <a:glow rad="177800">
                  <a:schemeClr val="tx1"/>
                </a:glow>
              </a:effectLst>
              <a:latin typeface="Verdana" charset="0"/>
              <a:ea typeface="ＭＳ Ｐゴシック" charset="0"/>
              <a:cs typeface="ＭＳ Ｐゴシック" charset="0"/>
            </a:endParaRPr>
          </a:p>
          <a:p>
            <a:pPr lvl="1" indent="-628650" eaLnBrk="1" hangingPunct="1">
              <a:lnSpc>
                <a:spcPct val="90000"/>
              </a:lnSpc>
              <a:spcBef>
                <a:spcPct val="50000"/>
              </a:spcBef>
              <a:buClr>
                <a:schemeClr val="tx1"/>
              </a:buClr>
              <a:buFont typeface="Wingdings" charset="0"/>
              <a:buChar char="Ø"/>
              <a:defRPr/>
            </a:pPr>
            <a:r>
              <a:rPr lang="en-US" dirty="0">
                <a:solidFill>
                  <a:srgbClr val="FFFFFF"/>
                </a:solidFill>
                <a:effectLst>
                  <a:glow rad="177800">
                    <a:schemeClr val="tx1"/>
                  </a:glow>
                </a:effectLst>
                <a:latin typeface="Verdana" charset="0"/>
                <a:ea typeface="ＭＳ Ｐゴシック" charset="0"/>
              </a:rPr>
              <a:t>We will make                            every effort                                   to be holy</a:t>
            </a:r>
          </a:p>
          <a:p>
            <a:pPr lvl="1" indent="-628650" eaLnBrk="1" hangingPunct="1">
              <a:lnSpc>
                <a:spcPct val="90000"/>
              </a:lnSpc>
              <a:spcBef>
                <a:spcPct val="50000"/>
              </a:spcBef>
              <a:buClr>
                <a:schemeClr val="tx1"/>
              </a:buClr>
              <a:buFont typeface="Wingdings" charset="0"/>
              <a:buChar char="Ø"/>
              <a:defRPr/>
            </a:pPr>
            <a:r>
              <a:rPr lang="en-US" dirty="0">
                <a:solidFill>
                  <a:srgbClr val="FFFFFF"/>
                </a:solidFill>
                <a:effectLst>
                  <a:glow rad="177800">
                    <a:schemeClr val="tx1"/>
                  </a:glow>
                </a:effectLst>
                <a:latin typeface="Verdana" charset="0"/>
                <a:ea typeface="ＭＳ Ｐゴシック" charset="0"/>
              </a:rPr>
              <a:t>Appreciate                               God</a:t>
            </a:r>
            <a:r>
              <a:rPr lang="fr-FR" altLang="ja-JP" dirty="0">
                <a:solidFill>
                  <a:srgbClr val="FFFFFF"/>
                </a:solidFill>
                <a:effectLst>
                  <a:glow rad="177800">
                    <a:schemeClr val="tx1"/>
                  </a:glow>
                </a:effectLst>
                <a:latin typeface="Verdana" charset="0"/>
                <a:ea typeface="ＭＳ Ｐゴシック" charset="0"/>
              </a:rPr>
              <a:t>'</a:t>
            </a:r>
            <a:r>
              <a:rPr lang="en-US" altLang="ja-JP" dirty="0">
                <a:solidFill>
                  <a:srgbClr val="FFFFFF"/>
                </a:solidFill>
                <a:effectLst>
                  <a:glow rad="177800">
                    <a:schemeClr val="tx1"/>
                  </a:glow>
                </a:effectLst>
                <a:latin typeface="Verdana" charset="0"/>
                <a:ea typeface="ＭＳ Ｐゴシック" charset="0"/>
              </a:rPr>
              <a:t>s patience</a:t>
            </a:r>
            <a:endParaRPr lang="en-US" dirty="0">
              <a:solidFill>
                <a:srgbClr val="FFFFFF"/>
              </a:solidFill>
              <a:effectLst>
                <a:glow rad="177800">
                  <a:schemeClr val="tx1"/>
                </a:glow>
              </a:effectLst>
              <a:latin typeface="Verdana" charset="0"/>
              <a:ea typeface="ＭＳ Ｐゴシック" charset="0"/>
            </a:endParaRPr>
          </a:p>
        </p:txBody>
      </p:sp>
      <p:sp>
        <p:nvSpPr>
          <p:cNvPr id="389124" name="Text Box 4"/>
          <p:cNvSpPr txBox="1">
            <a:spLocks noChangeArrowheads="1"/>
          </p:cNvSpPr>
          <p:nvPr/>
        </p:nvSpPr>
        <p:spPr bwMode="auto">
          <a:xfrm>
            <a:off x="0" y="0"/>
            <a:ext cx="2057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dirty="0">
                <a:solidFill>
                  <a:schemeClr val="bg1"/>
                </a:solidFill>
                <a:effectLst>
                  <a:glow rad="165100">
                    <a:schemeClr val="tx1"/>
                  </a:glow>
                </a:effectLst>
                <a:latin typeface="Arial" charset="0"/>
              </a:rPr>
              <a:t>2 Peter 3</a:t>
            </a:r>
            <a:br>
              <a:rPr lang="en-US" dirty="0">
                <a:solidFill>
                  <a:schemeClr val="bg1"/>
                </a:solidFill>
                <a:effectLst>
                  <a:glow rad="165100">
                    <a:schemeClr val="tx1"/>
                  </a:glow>
                </a:effectLst>
                <a:latin typeface="Arial" charset="0"/>
              </a:rPr>
            </a:br>
            <a:endParaRPr lang="en-US" dirty="0">
              <a:solidFill>
                <a:schemeClr val="bg1"/>
              </a:solidFill>
              <a:effectLst>
                <a:glow rad="165100">
                  <a:schemeClr val="tx1"/>
                </a:glow>
              </a:effectLst>
              <a:latin typeface="Arial" charset="0"/>
            </a:endParaRPr>
          </a:p>
        </p:txBody>
      </p:sp>
      <p:pic>
        <p:nvPicPr>
          <p:cNvPr id="83973" name="Picture 5" descr="runstrai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7200" y="3444875"/>
            <a:ext cx="4419600"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1000"/>
                                        <p:tgtEl>
                                          <p:spTgt spid="83970"/>
                                        </p:tgtEl>
                                      </p:cBhvr>
                                    </p:animEffect>
                                    <p:anim calcmode="lin" valueType="num">
                                      <p:cBhvr>
                                        <p:cTn id="8" dur="1000" fill="hold"/>
                                        <p:tgtEl>
                                          <p:spTgt spid="83970"/>
                                        </p:tgtEl>
                                        <p:attrNameLst>
                                          <p:attrName>ppt_x</p:attrName>
                                        </p:attrNameLst>
                                      </p:cBhvr>
                                      <p:tavLst>
                                        <p:tav tm="0">
                                          <p:val>
                                            <p:strVal val="#ppt_x"/>
                                          </p:val>
                                        </p:tav>
                                        <p:tav tm="100000">
                                          <p:val>
                                            <p:strVal val="#ppt_x"/>
                                          </p:val>
                                        </p:tav>
                                      </p:tavLst>
                                    </p:anim>
                                    <p:anim calcmode="lin" valueType="num">
                                      <p:cBhvr>
                                        <p:cTn id="9"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slide(fromRight)">
                                      <p:cBhvr>
                                        <p:cTn id="14" dur="500"/>
                                        <p:tgtEl>
                                          <p:spTgt spid="8397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Effect transition="in" filter="slide(fromRight)">
                                      <p:cBhvr>
                                        <p:cTn id="19" dur="500"/>
                                        <p:tgtEl>
                                          <p:spTgt spid="83971">
                                            <p:txEl>
                                              <p:pRg st="2" end="2"/>
                                            </p:txEl>
                                          </p:spTgt>
                                        </p:tgtEl>
                                      </p:cBhvr>
                                    </p:animEffect>
                                  </p:childTnLst>
                                </p:cTn>
                              </p:par>
                            </p:childTnLst>
                          </p:cTn>
                        </p:par>
                        <p:par>
                          <p:cTn id="20" fill="hold" nodeType="afterGroup">
                            <p:stCondLst>
                              <p:cond delay="500"/>
                            </p:stCondLst>
                            <p:childTnLst>
                              <p:par>
                                <p:cTn id="21" presetID="3" presetClass="entr" presetSubtype="5" fill="hold" nodeType="afterEffect">
                                  <p:stCondLst>
                                    <p:cond delay="0"/>
                                  </p:stCondLst>
                                  <p:childTnLst>
                                    <p:set>
                                      <p:cBhvr>
                                        <p:cTn id="22" dur="1" fill="hold">
                                          <p:stCondLst>
                                            <p:cond delay="0"/>
                                          </p:stCondLst>
                                        </p:cTn>
                                        <p:tgtEl>
                                          <p:spTgt spid="83973"/>
                                        </p:tgtEl>
                                        <p:attrNameLst>
                                          <p:attrName>style.visibility</p:attrName>
                                        </p:attrNameLst>
                                      </p:cBhvr>
                                      <p:to>
                                        <p:strVal val="visible"/>
                                      </p:to>
                                    </p:set>
                                    <p:animEffect transition="in" filter="blinds(vertical)">
                                      <p:cBhvr>
                                        <p:cTn id="23" dur="1000"/>
                                        <p:tgtEl>
                                          <p:spTgt spid="83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3971">
                                            <p:txEl>
                                              <p:pRg st="3" end="3"/>
                                            </p:txEl>
                                          </p:spTgt>
                                        </p:tgtEl>
                                        <p:attrNameLst>
                                          <p:attrName>style.visibility</p:attrName>
                                        </p:attrNameLst>
                                      </p:cBhvr>
                                      <p:to>
                                        <p:strVal val="visible"/>
                                      </p:to>
                                    </p:set>
                                    <p:animEffect transition="in" filter="slide(fromRight)">
                                      <p:cBhvr>
                                        <p:cTn id="28" dur="500"/>
                                        <p:tgtEl>
                                          <p:spTgt spid="83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7508" name="Oval 4"/>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0" name="Text Box 6"/>
          <p:cNvSpPr txBox="1">
            <a:spLocks noChangeArrowheads="1"/>
          </p:cNvSpPr>
          <p:nvPr/>
        </p:nvSpPr>
        <p:spPr bwMode="auto">
          <a:xfrm>
            <a:off x="5665788" y="228600"/>
            <a:ext cx="3478212" cy="8302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26" charset="0"/>
              </a:rPr>
              <a:t>Paul</a:t>
            </a:r>
            <a:r>
              <a:rPr lang="fr-FR" altLang="ja-JP" b="1" dirty="0">
                <a:solidFill>
                  <a:srgbClr val="FFFFFF"/>
                </a:solidFill>
                <a:effectLst>
                  <a:outerShdw blurRad="38100" dist="38100" dir="2700000" algn="tl">
                    <a:srgbClr val="000000"/>
                  </a:outerShdw>
                </a:effectLst>
                <a:latin typeface="26" charset="0"/>
              </a:rPr>
              <a:t>'</a:t>
            </a:r>
            <a:r>
              <a:rPr lang="en-US" altLang="ja-JP" b="1" dirty="0">
                <a:solidFill>
                  <a:srgbClr val="FFFFFF"/>
                </a:solidFill>
                <a:effectLst>
                  <a:outerShdw blurRad="38100" dist="38100" dir="2700000" algn="tl">
                    <a:srgbClr val="000000"/>
                  </a:outerShdw>
                </a:effectLst>
                <a:latin typeface="26" charset="0"/>
              </a:rPr>
              <a:t>s Letters Written</a:t>
            </a:r>
          </a:p>
          <a:p>
            <a:pPr>
              <a:defRPr/>
            </a:pPr>
            <a:r>
              <a:rPr lang="en-US" b="1" dirty="0">
                <a:solidFill>
                  <a:srgbClr val="FFFFFF"/>
                </a:solidFill>
                <a:effectLst>
                  <a:outerShdw blurRad="38100" dist="38100" dir="2700000" algn="tl">
                    <a:srgbClr val="000000"/>
                  </a:outerShdw>
                </a:effectLst>
                <a:latin typeface="26" charset="0"/>
              </a:rPr>
              <a:t>AD 49-62</a:t>
            </a:r>
            <a:endParaRPr lang="en-US" dirty="0">
              <a:solidFill>
                <a:srgbClr val="FFFFFF"/>
              </a:solidFill>
              <a:effectLst>
                <a:outerShdw blurRad="38100" dist="38100" dir="2700000" algn="tl">
                  <a:srgbClr val="000000"/>
                </a:outerShdw>
              </a:effectLst>
              <a:latin typeface="26" charset="0"/>
            </a:endParaRPr>
          </a:p>
        </p:txBody>
      </p:sp>
      <p:sp>
        <p:nvSpPr>
          <p:cNvPr id="1557511" name="Text Box 7"/>
          <p:cNvSpPr txBox="1">
            <a:spLocks noChangeArrowheads="1"/>
          </p:cNvSpPr>
          <p:nvPr/>
        </p:nvSpPr>
        <p:spPr bwMode="auto">
          <a:xfrm>
            <a:off x="609600" y="685800"/>
            <a:ext cx="29956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26" charset="0"/>
              </a:rPr>
              <a:t>Rome</a:t>
            </a:r>
          </a:p>
          <a:p>
            <a:pPr>
              <a:defRPr/>
            </a:pPr>
            <a:r>
              <a:rPr lang="en-US" b="1">
                <a:solidFill>
                  <a:srgbClr val="FFFFFF"/>
                </a:solidFill>
                <a:effectLst>
                  <a:outerShdw blurRad="38100" dist="38100" dir="2700000" algn="tl">
                    <a:srgbClr val="000000"/>
                  </a:outerShdw>
                </a:effectLst>
                <a:latin typeface="26" charset="0"/>
              </a:rPr>
              <a:t>Peter Wrote 2 Peter</a:t>
            </a:r>
          </a:p>
          <a:p>
            <a:pPr>
              <a:defRPr/>
            </a:pPr>
            <a:r>
              <a:rPr lang="en-US" b="1">
                <a:solidFill>
                  <a:srgbClr val="FFFFFF"/>
                </a:solidFill>
                <a:effectLst>
                  <a:outerShdw blurRad="38100" dist="38100" dir="2700000" algn="tl">
                    <a:srgbClr val="000000"/>
                  </a:outerShdw>
                </a:effectLst>
                <a:latin typeface="26" charset="0"/>
              </a:rPr>
              <a:t>AD 64</a:t>
            </a:r>
            <a:endParaRPr lang="en-US">
              <a:solidFill>
                <a:srgbClr val="FFFFFF"/>
              </a:solidFill>
              <a:effectLst>
                <a:outerShdw blurRad="38100" dist="38100" dir="2700000" algn="tl">
                  <a:srgbClr val="000000"/>
                </a:outerShdw>
              </a:effectLst>
              <a:latin typeface="26" charset="0"/>
            </a:endParaRPr>
          </a:p>
        </p:txBody>
      </p:sp>
      <p:sp>
        <p:nvSpPr>
          <p:cNvPr id="1557514" name="Oval 10"/>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5" name="Oval 11"/>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6" name="Oval 12"/>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7" name="Oval 13"/>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8" name="Oval 14"/>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9" name="Oval 15"/>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20" name="Oval 16"/>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09" name="Rectangle 5"/>
          <p:cNvSpPr>
            <a:spLocks noGrp="1" noChangeArrowheads="1"/>
          </p:cNvSpPr>
          <p:nvPr>
            <p:ph type="title" idx="4294967295"/>
          </p:nvPr>
        </p:nvSpPr>
        <p:spPr>
          <a:xfrm>
            <a:off x="5638800" y="3124200"/>
            <a:ext cx="3276600" cy="2474913"/>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105" charset="0"/>
                <a:ea typeface="+mj-ea"/>
                <a:cs typeface="+mj-cs"/>
              </a:rPr>
              <a:t>Peter Also Called Paul</a:t>
            </a:r>
            <a:r>
              <a:rPr lang="fr-FR" sz="3900" b="1" dirty="0">
                <a:solidFill>
                  <a:srgbClr val="FFEA18"/>
                </a:solidFill>
                <a:latin typeface="Comic Sans MS" pitchFamily="-105" charset="0"/>
                <a:ea typeface="+mj-ea"/>
                <a:cs typeface="+mj-cs"/>
              </a:rPr>
              <a:t>'</a:t>
            </a:r>
            <a:r>
              <a:rPr lang="en-US" sz="3900" b="1" dirty="0">
                <a:solidFill>
                  <a:srgbClr val="FFEA18"/>
                </a:solidFill>
                <a:latin typeface="Comic Sans MS" pitchFamily="-105" charset="0"/>
                <a:ea typeface="+mj-ea"/>
                <a:cs typeface="+mj-cs"/>
              </a:rPr>
              <a:t>s Letters "Scripture"!</a:t>
            </a:r>
          </a:p>
        </p:txBody>
      </p:sp>
      <p:sp>
        <p:nvSpPr>
          <p:cNvPr id="395277" name="Oval 17"/>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a:solidFill>
                <a:srgbClr val="FFFFFF"/>
              </a:solidFill>
              <a:latin typeface="BONES" charset="0"/>
            </a:endParaRPr>
          </a:p>
        </p:txBody>
      </p:sp>
      <p:sp>
        <p:nvSpPr>
          <p:cNvPr id="1557513" name="Text Box 9"/>
          <p:cNvSpPr txBox="1">
            <a:spLocks noChangeArrowheads="1"/>
          </p:cNvSpPr>
          <p:nvPr/>
        </p:nvSpPr>
        <p:spPr bwMode="auto">
          <a:xfrm>
            <a:off x="152400" y="2286000"/>
            <a:ext cx="5410200" cy="3786188"/>
          </a:xfrm>
          <a:prstGeom prst="rect">
            <a:avLst/>
          </a:prstGeom>
          <a:solidFill>
            <a:srgbClr val="380000"/>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altLang="ja-JP" b="1" dirty="0">
                <a:solidFill>
                  <a:srgbClr val="FFFFFF"/>
                </a:solidFill>
                <a:effectLst>
                  <a:outerShdw blurRad="38100" dist="38100" dir="2700000" algn="tl">
                    <a:srgbClr val="000000"/>
                  </a:outerShdw>
                </a:effectLst>
                <a:latin typeface="26" charset="0"/>
              </a:rPr>
              <a:t>"…Our dear brother </a:t>
            </a:r>
            <a:r>
              <a:rPr lang="en-US" altLang="ja-JP" b="1" dirty="0">
                <a:solidFill>
                  <a:srgbClr val="F6FF28"/>
                </a:solidFill>
                <a:effectLst>
                  <a:outerShdw blurRad="38100" dist="38100" dir="2700000" algn="tl">
                    <a:srgbClr val="000000"/>
                  </a:outerShdw>
                </a:effectLst>
                <a:latin typeface="26" charset="0"/>
              </a:rPr>
              <a:t>Paul also wrote to you</a:t>
            </a:r>
            <a:r>
              <a:rPr lang="en-US" altLang="ja-JP" b="1" dirty="0">
                <a:solidFill>
                  <a:srgbClr val="FFFFFF"/>
                </a:solidFill>
                <a:effectLst>
                  <a:outerShdw blurRad="38100" dist="38100" dir="2700000" algn="tl">
                    <a:srgbClr val="000000"/>
                  </a:outerShdw>
                </a:effectLst>
                <a:latin typeface="26" charset="0"/>
              </a:rPr>
              <a:t> with the wisdom God gave him.  He writes the same way in all his letters, speaking in them of these matters.  His letters contain some things that are hard to understand, which ignorant and unstable people distort, </a:t>
            </a:r>
            <a:r>
              <a:rPr lang="en-US" altLang="ja-JP" b="1" dirty="0">
                <a:solidFill>
                  <a:srgbClr val="F6FF28"/>
                </a:solidFill>
                <a:effectLst>
                  <a:outerShdw blurRad="38100" dist="38100" dir="2700000" algn="tl">
                    <a:srgbClr val="000000"/>
                  </a:outerShdw>
                </a:effectLst>
                <a:latin typeface="26" charset="0"/>
              </a:rPr>
              <a:t>as they do the other Scriptures</a:t>
            </a:r>
            <a:r>
              <a:rPr lang="en-US" altLang="ja-JP" b="1" dirty="0">
                <a:solidFill>
                  <a:srgbClr val="FFFFFF"/>
                </a:solidFill>
                <a:effectLst>
                  <a:outerShdw blurRad="38100" dist="38100" dir="2700000" algn="tl">
                    <a:srgbClr val="000000"/>
                  </a:outerShdw>
                </a:effectLst>
                <a:latin typeface="26" charset="0"/>
              </a:rPr>
              <a:t>, to their own destruction" (2 Peter 3:15-16)</a:t>
            </a:r>
            <a:endParaRPr lang="en-US" b="1" dirty="0">
              <a:solidFill>
                <a:srgbClr val="FFFFFF"/>
              </a:solidFill>
              <a:effectLst>
                <a:outerShdw blurRad="38100" dist="38100" dir="2700000" algn="tl">
                  <a:srgbClr val="000000"/>
                </a:outerShdw>
              </a:effectLst>
              <a:latin typeface="26"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751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1557508"/>
                                        </p:tgtEl>
                                        <p:attrNameLst>
                                          <p:attrName>style.visibility</p:attrName>
                                        </p:attrNameLst>
                                      </p:cBhvr>
                                      <p:to>
                                        <p:strVal val="visible"/>
                                      </p:to>
                                    </p:set>
                                    <p:anim calcmode="lin" valueType="num">
                                      <p:cBhvr>
                                        <p:cTn id="10" dur="500" fill="hold"/>
                                        <p:tgtEl>
                                          <p:spTgt spid="1557508"/>
                                        </p:tgtEl>
                                        <p:attrNameLst>
                                          <p:attrName>ppt_w</p:attrName>
                                        </p:attrNameLst>
                                      </p:cBhvr>
                                      <p:tavLst>
                                        <p:tav tm="0">
                                          <p:val>
                                            <p:strVal val="(6*min(max(#ppt_w*#ppt_h,.3),1)-7.4)/-.7*#ppt_w"/>
                                          </p:val>
                                        </p:tav>
                                        <p:tav tm="100000">
                                          <p:val>
                                            <p:strVal val="#ppt_w"/>
                                          </p:val>
                                        </p:tav>
                                      </p:tavLst>
                                    </p:anim>
                                    <p:anim calcmode="lin" valueType="num">
                                      <p:cBhvr>
                                        <p:cTn id="11" dur="500" fill="hold"/>
                                        <p:tgtEl>
                                          <p:spTgt spid="1557508"/>
                                        </p:tgtEl>
                                        <p:attrNameLst>
                                          <p:attrName>ppt_h</p:attrName>
                                        </p:attrNameLst>
                                      </p:cBhvr>
                                      <p:tavLst>
                                        <p:tav tm="0">
                                          <p:val>
                                            <p:strVal val="(6*min(max(#ppt_w*#ppt_h,.3),1)-7.4)/-.7*#ppt_h"/>
                                          </p:val>
                                        </p:tav>
                                        <p:tav tm="100000">
                                          <p:val>
                                            <p:strVal val="#ppt_h"/>
                                          </p:val>
                                        </p:tav>
                                      </p:tavLst>
                                    </p:anim>
                                    <p:anim calcmode="lin" valueType="num">
                                      <p:cBhvr>
                                        <p:cTn id="12" dur="500" fill="hold"/>
                                        <p:tgtEl>
                                          <p:spTgt spid="1557508"/>
                                        </p:tgtEl>
                                        <p:attrNameLst>
                                          <p:attrName>ppt_x</p:attrName>
                                        </p:attrNameLst>
                                      </p:cBhvr>
                                      <p:tavLst>
                                        <p:tav tm="0">
                                          <p:val>
                                            <p:fltVal val="0.5"/>
                                          </p:val>
                                        </p:tav>
                                        <p:tav tm="100000">
                                          <p:val>
                                            <p:strVal val="#ppt_x"/>
                                          </p:val>
                                        </p:tav>
                                      </p:tavLst>
                                    </p:anim>
                                    <p:anim calcmode="lin" valueType="num">
                                      <p:cBhvr>
                                        <p:cTn id="13" dur="500" fill="hold"/>
                                        <p:tgtEl>
                                          <p:spTgt spid="1557508"/>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1557514"/>
                                        </p:tgtEl>
                                        <p:attrNameLst>
                                          <p:attrName>style.visibility</p:attrName>
                                        </p:attrNameLst>
                                      </p:cBhvr>
                                      <p:to>
                                        <p:strVal val="visible"/>
                                      </p:to>
                                    </p:set>
                                    <p:anim calcmode="lin" valueType="num">
                                      <p:cBhvr>
                                        <p:cTn id="17" dur="500" fill="hold"/>
                                        <p:tgtEl>
                                          <p:spTgt spid="1557514"/>
                                        </p:tgtEl>
                                        <p:attrNameLst>
                                          <p:attrName>ppt_w</p:attrName>
                                        </p:attrNameLst>
                                      </p:cBhvr>
                                      <p:tavLst>
                                        <p:tav tm="0">
                                          <p:val>
                                            <p:strVal val="(6*min(max(#ppt_w*#ppt_h,.3),1)-7.4)/-.7*#ppt_w"/>
                                          </p:val>
                                        </p:tav>
                                        <p:tav tm="100000">
                                          <p:val>
                                            <p:strVal val="#ppt_w"/>
                                          </p:val>
                                        </p:tav>
                                      </p:tavLst>
                                    </p:anim>
                                    <p:anim calcmode="lin" valueType="num">
                                      <p:cBhvr>
                                        <p:cTn id="18" dur="500" fill="hold"/>
                                        <p:tgtEl>
                                          <p:spTgt spid="1557514"/>
                                        </p:tgtEl>
                                        <p:attrNameLst>
                                          <p:attrName>ppt_h</p:attrName>
                                        </p:attrNameLst>
                                      </p:cBhvr>
                                      <p:tavLst>
                                        <p:tav tm="0">
                                          <p:val>
                                            <p:strVal val="(6*min(max(#ppt_w*#ppt_h,.3),1)-7.4)/-.7*#ppt_h"/>
                                          </p:val>
                                        </p:tav>
                                        <p:tav tm="100000">
                                          <p:val>
                                            <p:strVal val="#ppt_h"/>
                                          </p:val>
                                        </p:tav>
                                      </p:tavLst>
                                    </p:anim>
                                    <p:anim calcmode="lin" valueType="num">
                                      <p:cBhvr>
                                        <p:cTn id="19" dur="500" fill="hold"/>
                                        <p:tgtEl>
                                          <p:spTgt spid="1557514"/>
                                        </p:tgtEl>
                                        <p:attrNameLst>
                                          <p:attrName>ppt_x</p:attrName>
                                        </p:attrNameLst>
                                      </p:cBhvr>
                                      <p:tavLst>
                                        <p:tav tm="0">
                                          <p:val>
                                            <p:fltVal val="0.5"/>
                                          </p:val>
                                        </p:tav>
                                        <p:tav tm="100000">
                                          <p:val>
                                            <p:strVal val="#ppt_x"/>
                                          </p:val>
                                        </p:tav>
                                      </p:tavLst>
                                    </p:anim>
                                    <p:anim calcmode="lin" valueType="num">
                                      <p:cBhvr>
                                        <p:cTn id="20" dur="500" fill="hold"/>
                                        <p:tgtEl>
                                          <p:spTgt spid="1557514"/>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1557515"/>
                                        </p:tgtEl>
                                        <p:attrNameLst>
                                          <p:attrName>style.visibility</p:attrName>
                                        </p:attrNameLst>
                                      </p:cBhvr>
                                      <p:to>
                                        <p:strVal val="visible"/>
                                      </p:to>
                                    </p:set>
                                    <p:anim calcmode="lin" valueType="num">
                                      <p:cBhvr>
                                        <p:cTn id="24" dur="500" fill="hold"/>
                                        <p:tgtEl>
                                          <p:spTgt spid="1557515"/>
                                        </p:tgtEl>
                                        <p:attrNameLst>
                                          <p:attrName>ppt_w</p:attrName>
                                        </p:attrNameLst>
                                      </p:cBhvr>
                                      <p:tavLst>
                                        <p:tav tm="0">
                                          <p:val>
                                            <p:strVal val="(6*min(max(#ppt_w*#ppt_h,.3),1)-7.4)/-.7*#ppt_w"/>
                                          </p:val>
                                        </p:tav>
                                        <p:tav tm="100000">
                                          <p:val>
                                            <p:strVal val="#ppt_w"/>
                                          </p:val>
                                        </p:tav>
                                      </p:tavLst>
                                    </p:anim>
                                    <p:anim calcmode="lin" valueType="num">
                                      <p:cBhvr>
                                        <p:cTn id="25" dur="500" fill="hold"/>
                                        <p:tgtEl>
                                          <p:spTgt spid="1557515"/>
                                        </p:tgtEl>
                                        <p:attrNameLst>
                                          <p:attrName>ppt_h</p:attrName>
                                        </p:attrNameLst>
                                      </p:cBhvr>
                                      <p:tavLst>
                                        <p:tav tm="0">
                                          <p:val>
                                            <p:strVal val="(6*min(max(#ppt_w*#ppt_h,.3),1)-7.4)/-.7*#ppt_h"/>
                                          </p:val>
                                        </p:tav>
                                        <p:tav tm="100000">
                                          <p:val>
                                            <p:strVal val="#ppt_h"/>
                                          </p:val>
                                        </p:tav>
                                      </p:tavLst>
                                    </p:anim>
                                    <p:anim calcmode="lin" valueType="num">
                                      <p:cBhvr>
                                        <p:cTn id="26" dur="500" fill="hold"/>
                                        <p:tgtEl>
                                          <p:spTgt spid="1557515"/>
                                        </p:tgtEl>
                                        <p:attrNameLst>
                                          <p:attrName>ppt_x</p:attrName>
                                        </p:attrNameLst>
                                      </p:cBhvr>
                                      <p:tavLst>
                                        <p:tav tm="0">
                                          <p:val>
                                            <p:fltVal val="0.5"/>
                                          </p:val>
                                        </p:tav>
                                        <p:tav tm="100000">
                                          <p:val>
                                            <p:strVal val="#ppt_x"/>
                                          </p:val>
                                        </p:tav>
                                      </p:tavLst>
                                    </p:anim>
                                    <p:anim calcmode="lin" valueType="num">
                                      <p:cBhvr>
                                        <p:cTn id="27" dur="500" fill="hold"/>
                                        <p:tgtEl>
                                          <p:spTgt spid="1557515"/>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1557516"/>
                                        </p:tgtEl>
                                        <p:attrNameLst>
                                          <p:attrName>style.visibility</p:attrName>
                                        </p:attrNameLst>
                                      </p:cBhvr>
                                      <p:to>
                                        <p:strVal val="visible"/>
                                      </p:to>
                                    </p:set>
                                    <p:anim calcmode="lin" valueType="num">
                                      <p:cBhvr>
                                        <p:cTn id="31" dur="500" fill="hold"/>
                                        <p:tgtEl>
                                          <p:spTgt spid="1557516"/>
                                        </p:tgtEl>
                                        <p:attrNameLst>
                                          <p:attrName>ppt_w</p:attrName>
                                        </p:attrNameLst>
                                      </p:cBhvr>
                                      <p:tavLst>
                                        <p:tav tm="0">
                                          <p:val>
                                            <p:strVal val="(6*min(max(#ppt_w*#ppt_h,.3),1)-7.4)/-.7*#ppt_w"/>
                                          </p:val>
                                        </p:tav>
                                        <p:tav tm="100000">
                                          <p:val>
                                            <p:strVal val="#ppt_w"/>
                                          </p:val>
                                        </p:tav>
                                      </p:tavLst>
                                    </p:anim>
                                    <p:anim calcmode="lin" valueType="num">
                                      <p:cBhvr>
                                        <p:cTn id="32" dur="500" fill="hold"/>
                                        <p:tgtEl>
                                          <p:spTgt spid="1557516"/>
                                        </p:tgtEl>
                                        <p:attrNameLst>
                                          <p:attrName>ppt_h</p:attrName>
                                        </p:attrNameLst>
                                      </p:cBhvr>
                                      <p:tavLst>
                                        <p:tav tm="0">
                                          <p:val>
                                            <p:strVal val="(6*min(max(#ppt_w*#ppt_h,.3),1)-7.4)/-.7*#ppt_h"/>
                                          </p:val>
                                        </p:tav>
                                        <p:tav tm="100000">
                                          <p:val>
                                            <p:strVal val="#ppt_h"/>
                                          </p:val>
                                        </p:tav>
                                      </p:tavLst>
                                    </p:anim>
                                    <p:anim calcmode="lin" valueType="num">
                                      <p:cBhvr>
                                        <p:cTn id="33" dur="500" fill="hold"/>
                                        <p:tgtEl>
                                          <p:spTgt spid="1557516"/>
                                        </p:tgtEl>
                                        <p:attrNameLst>
                                          <p:attrName>ppt_x</p:attrName>
                                        </p:attrNameLst>
                                      </p:cBhvr>
                                      <p:tavLst>
                                        <p:tav tm="0">
                                          <p:val>
                                            <p:fltVal val="0.5"/>
                                          </p:val>
                                        </p:tav>
                                        <p:tav tm="100000">
                                          <p:val>
                                            <p:strVal val="#ppt_x"/>
                                          </p:val>
                                        </p:tav>
                                      </p:tavLst>
                                    </p:anim>
                                    <p:anim calcmode="lin" valueType="num">
                                      <p:cBhvr>
                                        <p:cTn id="34" dur="500" fill="hold"/>
                                        <p:tgtEl>
                                          <p:spTgt spid="1557516"/>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1557517"/>
                                        </p:tgtEl>
                                        <p:attrNameLst>
                                          <p:attrName>style.visibility</p:attrName>
                                        </p:attrNameLst>
                                      </p:cBhvr>
                                      <p:to>
                                        <p:strVal val="visible"/>
                                      </p:to>
                                    </p:set>
                                    <p:anim calcmode="lin" valueType="num">
                                      <p:cBhvr>
                                        <p:cTn id="38" dur="500" fill="hold"/>
                                        <p:tgtEl>
                                          <p:spTgt spid="1557517"/>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57517"/>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57517"/>
                                        </p:tgtEl>
                                        <p:attrNameLst>
                                          <p:attrName>ppt_x</p:attrName>
                                        </p:attrNameLst>
                                      </p:cBhvr>
                                      <p:tavLst>
                                        <p:tav tm="0">
                                          <p:val>
                                            <p:fltVal val="0.5"/>
                                          </p:val>
                                        </p:tav>
                                        <p:tav tm="100000">
                                          <p:val>
                                            <p:strVal val="#ppt_x"/>
                                          </p:val>
                                        </p:tav>
                                      </p:tavLst>
                                    </p:anim>
                                    <p:anim calcmode="lin" valueType="num">
                                      <p:cBhvr>
                                        <p:cTn id="41" dur="500" fill="hold"/>
                                        <p:tgtEl>
                                          <p:spTgt spid="1557517"/>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1557518"/>
                                        </p:tgtEl>
                                        <p:attrNameLst>
                                          <p:attrName>style.visibility</p:attrName>
                                        </p:attrNameLst>
                                      </p:cBhvr>
                                      <p:to>
                                        <p:strVal val="visible"/>
                                      </p:to>
                                    </p:set>
                                    <p:anim calcmode="lin" valueType="num">
                                      <p:cBhvr>
                                        <p:cTn id="45" dur="500" fill="hold"/>
                                        <p:tgtEl>
                                          <p:spTgt spid="1557518"/>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57518"/>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57518"/>
                                        </p:tgtEl>
                                        <p:attrNameLst>
                                          <p:attrName>ppt_x</p:attrName>
                                        </p:attrNameLst>
                                      </p:cBhvr>
                                      <p:tavLst>
                                        <p:tav tm="0">
                                          <p:val>
                                            <p:fltVal val="0.5"/>
                                          </p:val>
                                        </p:tav>
                                        <p:tav tm="100000">
                                          <p:val>
                                            <p:strVal val="#ppt_x"/>
                                          </p:val>
                                        </p:tav>
                                      </p:tavLst>
                                    </p:anim>
                                    <p:anim calcmode="lin" valueType="num">
                                      <p:cBhvr>
                                        <p:cTn id="48" dur="500" fill="hold"/>
                                        <p:tgtEl>
                                          <p:spTgt spid="1557518"/>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1557519"/>
                                        </p:tgtEl>
                                        <p:attrNameLst>
                                          <p:attrName>style.visibility</p:attrName>
                                        </p:attrNameLst>
                                      </p:cBhvr>
                                      <p:to>
                                        <p:strVal val="visible"/>
                                      </p:to>
                                    </p:set>
                                    <p:anim calcmode="lin" valueType="num">
                                      <p:cBhvr>
                                        <p:cTn id="52" dur="500" fill="hold"/>
                                        <p:tgtEl>
                                          <p:spTgt spid="1557519"/>
                                        </p:tgtEl>
                                        <p:attrNameLst>
                                          <p:attrName>ppt_w</p:attrName>
                                        </p:attrNameLst>
                                      </p:cBhvr>
                                      <p:tavLst>
                                        <p:tav tm="0">
                                          <p:val>
                                            <p:strVal val="(6*min(max(#ppt_w*#ppt_h,.3),1)-7.4)/-.7*#ppt_w"/>
                                          </p:val>
                                        </p:tav>
                                        <p:tav tm="100000">
                                          <p:val>
                                            <p:strVal val="#ppt_w"/>
                                          </p:val>
                                        </p:tav>
                                      </p:tavLst>
                                    </p:anim>
                                    <p:anim calcmode="lin" valueType="num">
                                      <p:cBhvr>
                                        <p:cTn id="53" dur="500" fill="hold"/>
                                        <p:tgtEl>
                                          <p:spTgt spid="1557519"/>
                                        </p:tgtEl>
                                        <p:attrNameLst>
                                          <p:attrName>ppt_h</p:attrName>
                                        </p:attrNameLst>
                                      </p:cBhvr>
                                      <p:tavLst>
                                        <p:tav tm="0">
                                          <p:val>
                                            <p:strVal val="(6*min(max(#ppt_w*#ppt_h,.3),1)-7.4)/-.7*#ppt_h"/>
                                          </p:val>
                                        </p:tav>
                                        <p:tav tm="100000">
                                          <p:val>
                                            <p:strVal val="#ppt_h"/>
                                          </p:val>
                                        </p:tav>
                                      </p:tavLst>
                                    </p:anim>
                                    <p:anim calcmode="lin" valueType="num">
                                      <p:cBhvr>
                                        <p:cTn id="54" dur="500" fill="hold"/>
                                        <p:tgtEl>
                                          <p:spTgt spid="1557519"/>
                                        </p:tgtEl>
                                        <p:attrNameLst>
                                          <p:attrName>ppt_x</p:attrName>
                                        </p:attrNameLst>
                                      </p:cBhvr>
                                      <p:tavLst>
                                        <p:tav tm="0">
                                          <p:val>
                                            <p:fltVal val="0.5"/>
                                          </p:val>
                                        </p:tav>
                                        <p:tav tm="100000">
                                          <p:val>
                                            <p:strVal val="#ppt_x"/>
                                          </p:val>
                                        </p:tav>
                                      </p:tavLst>
                                    </p:anim>
                                    <p:anim calcmode="lin" valueType="num">
                                      <p:cBhvr>
                                        <p:cTn id="55" dur="500" fill="hold"/>
                                        <p:tgtEl>
                                          <p:spTgt spid="1557519"/>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1557520"/>
                                        </p:tgtEl>
                                        <p:attrNameLst>
                                          <p:attrName>style.visibility</p:attrName>
                                        </p:attrNameLst>
                                      </p:cBhvr>
                                      <p:to>
                                        <p:strVal val="visible"/>
                                      </p:to>
                                    </p:set>
                                    <p:anim calcmode="lin" valueType="num">
                                      <p:cBhvr>
                                        <p:cTn id="59" dur="500" fill="hold"/>
                                        <p:tgtEl>
                                          <p:spTgt spid="1557520"/>
                                        </p:tgtEl>
                                        <p:attrNameLst>
                                          <p:attrName>ppt_w</p:attrName>
                                        </p:attrNameLst>
                                      </p:cBhvr>
                                      <p:tavLst>
                                        <p:tav tm="0">
                                          <p:val>
                                            <p:strVal val="(6*min(max(#ppt_w*#ppt_h,.3),1)-7.4)/-.7*#ppt_w"/>
                                          </p:val>
                                        </p:tav>
                                        <p:tav tm="100000">
                                          <p:val>
                                            <p:strVal val="#ppt_w"/>
                                          </p:val>
                                        </p:tav>
                                      </p:tavLst>
                                    </p:anim>
                                    <p:anim calcmode="lin" valueType="num">
                                      <p:cBhvr>
                                        <p:cTn id="60" dur="500" fill="hold"/>
                                        <p:tgtEl>
                                          <p:spTgt spid="1557520"/>
                                        </p:tgtEl>
                                        <p:attrNameLst>
                                          <p:attrName>ppt_h</p:attrName>
                                        </p:attrNameLst>
                                      </p:cBhvr>
                                      <p:tavLst>
                                        <p:tav tm="0">
                                          <p:val>
                                            <p:strVal val="(6*min(max(#ppt_w*#ppt_h,.3),1)-7.4)/-.7*#ppt_h"/>
                                          </p:val>
                                        </p:tav>
                                        <p:tav tm="100000">
                                          <p:val>
                                            <p:strVal val="#ppt_h"/>
                                          </p:val>
                                        </p:tav>
                                      </p:tavLst>
                                    </p:anim>
                                    <p:anim calcmode="lin" valueType="num">
                                      <p:cBhvr>
                                        <p:cTn id="61" dur="500" fill="hold"/>
                                        <p:tgtEl>
                                          <p:spTgt spid="1557520"/>
                                        </p:tgtEl>
                                        <p:attrNameLst>
                                          <p:attrName>ppt_x</p:attrName>
                                        </p:attrNameLst>
                                      </p:cBhvr>
                                      <p:tavLst>
                                        <p:tav tm="0">
                                          <p:val>
                                            <p:fltVal val="0.5"/>
                                          </p:val>
                                        </p:tav>
                                        <p:tav tm="100000">
                                          <p:val>
                                            <p:strVal val="#ppt_x"/>
                                          </p:val>
                                        </p:tav>
                                      </p:tavLst>
                                    </p:anim>
                                    <p:anim calcmode="lin" valueType="num">
                                      <p:cBhvr>
                                        <p:cTn id="62" dur="500" fill="hold"/>
                                        <p:tgtEl>
                                          <p:spTgt spid="1557520"/>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751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5751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57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08" grpId="0" animBg="1"/>
      <p:bldP spid="1557510" grpId="0"/>
      <p:bldP spid="1557511" grpId="0"/>
      <p:bldP spid="1557514" grpId="0" animBg="1"/>
      <p:bldP spid="1557515" grpId="0" animBg="1"/>
      <p:bldP spid="1557516" grpId="0" animBg="1"/>
      <p:bldP spid="1557517" grpId="0" animBg="1"/>
      <p:bldP spid="1557518" grpId="0" animBg="1"/>
      <p:bldP spid="1557519" grpId="0" animBg="1"/>
      <p:bldP spid="1557520" grpId="0" animBg="1"/>
      <p:bldP spid="1557509" grpId="0" animBg="1"/>
      <p:bldP spid="1557513"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rgbClr val="767600"/>
            </a:gs>
          </a:gsLst>
          <a:path path="rect">
            <a:fillToRect t="100000" r="10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274638"/>
            <a:ext cx="8458200" cy="1143000"/>
          </a:xfrm>
        </p:spPr>
        <p:txBody>
          <a:bodyPr/>
          <a:lstStyle/>
          <a:p>
            <a:pPr eaLnBrk="1" hangingPunct="1">
              <a:defRPr/>
            </a:pPr>
            <a:r>
              <a:rPr lang="en-US" sz="2800" dirty="0">
                <a:solidFill>
                  <a:schemeClr val="bg1"/>
                </a:solidFill>
                <a:effectLst>
                  <a:glow rad="165100">
                    <a:schemeClr val="tx1"/>
                  </a:glow>
                </a:effectLst>
                <a:latin typeface="Arial" charset="0"/>
                <a:ea typeface="ＭＳ Ｐゴシック" charset="0"/>
                <a:cs typeface="ＭＳ Ｐゴシック" charset="0"/>
              </a:rPr>
              <a:t>D. (3:16-17)</a:t>
            </a:r>
            <a:br>
              <a:rPr lang="en-US" sz="2800" dirty="0">
                <a:solidFill>
                  <a:schemeClr val="bg1"/>
                </a:solidFill>
                <a:effectLst>
                  <a:glow rad="165100">
                    <a:schemeClr val="tx1"/>
                  </a:glow>
                </a:effectLst>
                <a:latin typeface="Arial" charset="0"/>
                <a:ea typeface="ＭＳ Ｐゴシック" charset="0"/>
                <a:cs typeface="ＭＳ Ｐゴシック" charset="0"/>
              </a:rPr>
            </a:br>
            <a:r>
              <a:rPr lang="en-US" sz="2800" dirty="0">
                <a:solidFill>
                  <a:schemeClr val="bg1"/>
                </a:solidFill>
                <a:effectLst>
                  <a:glow rad="165100">
                    <a:schemeClr val="tx1"/>
                  </a:glow>
                </a:effectLst>
                <a:latin typeface="Arial" charset="0"/>
                <a:ea typeface="ＭＳ Ｐゴシック" charset="0"/>
                <a:cs typeface="ＭＳ Ｐゴシック" charset="0"/>
              </a:rPr>
              <a:t>Protection and Encouragement for Growth</a:t>
            </a:r>
          </a:p>
        </p:txBody>
      </p:sp>
      <p:sp>
        <p:nvSpPr>
          <p:cNvPr id="84995" name="Rectangle 3"/>
          <p:cNvSpPr>
            <a:spLocks noGrp="1" noChangeArrowheads="1"/>
          </p:cNvSpPr>
          <p:nvPr>
            <p:ph type="body" idx="1"/>
          </p:nvPr>
        </p:nvSpPr>
        <p:spPr>
          <a:xfrm>
            <a:off x="4267200" y="2057400"/>
            <a:ext cx="4419600" cy="4495800"/>
          </a:xfrm>
          <a:noFill/>
          <a:ln>
            <a:noFill/>
          </a:ln>
        </p:spPr>
        <p:txBody>
          <a:bodyPr vert="horz" wrap="square" lIns="91440" tIns="45720" rIns="91440" bIns="45720" numCol="1" anchor="ctr" anchorCtr="0" compatLnSpc="1">
            <a:prstTxWarp prst="textNoShape">
              <a:avLst/>
            </a:prstTxWarp>
          </a:bodyPr>
          <a:lstStyle/>
          <a:p>
            <a:pPr lvl="1">
              <a:spcBef>
                <a:spcPct val="0"/>
              </a:spcBef>
            </a:pPr>
            <a:r>
              <a:rPr lang="en-US" sz="3600" b="1" dirty="0">
                <a:solidFill>
                  <a:schemeClr val="bg1"/>
                </a:solidFill>
                <a:effectLst>
                  <a:glow rad="228600">
                    <a:schemeClr val="accent4">
                      <a:satMod val="175000"/>
                      <a:alpha val="77000"/>
                    </a:schemeClr>
                  </a:glow>
                </a:effectLst>
                <a:latin typeface="Arial" pitchFamily="26" charset="0"/>
                <a:ea typeface="ＭＳ Ｐゴシック" charset="-128"/>
                <a:cs typeface="ＭＳ Ｐゴシック" charset="-128"/>
              </a:rPr>
              <a:t>Be on guard </a:t>
            </a:r>
          </a:p>
          <a:p>
            <a:pPr lvl="1">
              <a:spcBef>
                <a:spcPct val="0"/>
              </a:spcBef>
            </a:pPr>
            <a:r>
              <a:rPr lang="en-US" sz="3600" b="1" dirty="0">
                <a:solidFill>
                  <a:schemeClr val="bg1"/>
                </a:solidFill>
                <a:effectLst>
                  <a:glow rad="228600">
                    <a:schemeClr val="accent4">
                      <a:satMod val="175000"/>
                      <a:alpha val="77000"/>
                    </a:schemeClr>
                  </a:glow>
                </a:effectLst>
                <a:latin typeface="Arial" pitchFamily="26" charset="0"/>
                <a:ea typeface="ＭＳ Ｐゴシック" charset="-128"/>
                <a:cs typeface="ＭＳ Ｐゴシック" charset="-128"/>
              </a:rPr>
              <a:t>Do not err in lawlessness and fall</a:t>
            </a:r>
          </a:p>
          <a:p>
            <a:pPr lvl="1">
              <a:spcBef>
                <a:spcPct val="0"/>
              </a:spcBef>
            </a:pPr>
            <a:r>
              <a:rPr lang="en-US" sz="3600" b="1" dirty="0">
                <a:solidFill>
                  <a:schemeClr val="bg1"/>
                </a:solidFill>
                <a:effectLst>
                  <a:glow rad="228600">
                    <a:schemeClr val="accent4">
                      <a:satMod val="175000"/>
                      <a:alpha val="77000"/>
                    </a:schemeClr>
                  </a:glow>
                </a:effectLst>
                <a:latin typeface="Arial" pitchFamily="26" charset="0"/>
                <a:ea typeface="ＭＳ Ｐゴシック" charset="-128"/>
                <a:cs typeface="ＭＳ Ｐゴシック" charset="-128"/>
              </a:rPr>
              <a:t>Grow in grace and knowledge</a:t>
            </a:r>
          </a:p>
        </p:txBody>
      </p:sp>
      <p:sp>
        <p:nvSpPr>
          <p:cNvPr id="390148" name="Text Box 4"/>
          <p:cNvSpPr txBox="1">
            <a:spLocks noChangeArrowheads="1"/>
          </p:cNvSpPr>
          <p:nvPr/>
        </p:nvSpPr>
        <p:spPr bwMode="auto">
          <a:xfrm>
            <a:off x="0" y="1"/>
            <a:ext cx="2057400" cy="69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2800" b="1">
                <a:solidFill>
                  <a:schemeClr val="bg1"/>
                </a:solidFill>
                <a:effectLst>
                  <a:glow rad="165100">
                    <a:schemeClr val="tx1"/>
                  </a:glow>
                </a:effectLst>
                <a:latin typeface="Arial" charset="0"/>
              </a:defRPr>
            </a:lvl1pPr>
            <a:lvl2pPr algn="ctr" eaLnBrk="0" hangingPunct="0">
              <a:defRPr sz="4400" b="1">
                <a:latin typeface="Arial" pitchFamily="26" charset="0"/>
                <a:ea typeface="ＭＳ Ｐゴシック" charset="-128"/>
                <a:cs typeface="ＭＳ Ｐゴシック" charset="-128"/>
              </a:defRPr>
            </a:lvl2pPr>
            <a:lvl3pPr algn="ctr" eaLnBrk="0" hangingPunct="0">
              <a:defRPr sz="4400" b="1">
                <a:latin typeface="Arial" pitchFamily="26" charset="0"/>
                <a:ea typeface="ＭＳ Ｐゴシック" charset="-128"/>
                <a:cs typeface="ＭＳ Ｐゴシック" charset="-128"/>
              </a:defRPr>
            </a:lvl3pPr>
            <a:lvl4pPr algn="ctr" eaLnBrk="0" hangingPunct="0">
              <a:defRPr sz="4400" b="1">
                <a:latin typeface="Arial" pitchFamily="26" charset="0"/>
                <a:ea typeface="ＭＳ Ｐゴシック" charset="-128"/>
                <a:cs typeface="ＭＳ Ｐゴシック" charset="-128"/>
              </a:defRPr>
            </a:lvl4pPr>
            <a:lvl5pPr algn="ctr" eaLnBrk="0" hangingPunct="0">
              <a:defRPr sz="4400" b="1">
                <a:latin typeface="Arial" pitchFamily="26" charset="0"/>
                <a:ea typeface="ＭＳ Ｐゴシック" charset="-128"/>
                <a:cs typeface="ＭＳ Ｐゴシック" charset="-128"/>
              </a:defRPr>
            </a:lvl5pPr>
            <a:lvl6pPr marL="457200" algn="ctr" fontAlgn="base">
              <a:spcBef>
                <a:spcPct val="0"/>
              </a:spcBef>
              <a:spcAft>
                <a:spcPct val="0"/>
              </a:spcAft>
              <a:defRPr sz="4400" b="1">
                <a:latin typeface="Arial" pitchFamily="26" charset="0"/>
              </a:defRPr>
            </a:lvl6pPr>
            <a:lvl7pPr marL="914400" algn="ctr" fontAlgn="base">
              <a:spcBef>
                <a:spcPct val="0"/>
              </a:spcBef>
              <a:spcAft>
                <a:spcPct val="0"/>
              </a:spcAft>
              <a:defRPr sz="4400" b="1">
                <a:latin typeface="Arial" pitchFamily="26" charset="0"/>
              </a:defRPr>
            </a:lvl7pPr>
            <a:lvl8pPr marL="1371600" algn="ctr" fontAlgn="base">
              <a:spcBef>
                <a:spcPct val="0"/>
              </a:spcBef>
              <a:spcAft>
                <a:spcPct val="0"/>
              </a:spcAft>
              <a:defRPr sz="4400" b="1">
                <a:latin typeface="Arial" pitchFamily="26" charset="0"/>
              </a:defRPr>
            </a:lvl8pPr>
            <a:lvl9pPr marL="1828800" algn="ctr" fontAlgn="base">
              <a:spcBef>
                <a:spcPct val="0"/>
              </a:spcBef>
              <a:spcAft>
                <a:spcPct val="0"/>
              </a:spcAft>
              <a:defRPr sz="4400" b="1">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بطرس 2</a:t>
            </a: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 3</a:t>
            </a:r>
          </a:p>
        </p:txBody>
      </p:sp>
      <p:pic>
        <p:nvPicPr>
          <p:cNvPr id="84997" name="Picture 5" descr="Tree_grows"/>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66700" y="1447800"/>
            <a:ext cx="394335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1000"/>
                                        <p:tgtEl>
                                          <p:spTgt spid="84994"/>
                                        </p:tgtEl>
                                      </p:cBhvr>
                                    </p:animEffect>
                                    <p:anim calcmode="lin" valueType="num">
                                      <p:cBhvr>
                                        <p:cTn id="8" dur="1000" fill="hold"/>
                                        <p:tgtEl>
                                          <p:spTgt spid="84994"/>
                                        </p:tgtEl>
                                        <p:attrNameLst>
                                          <p:attrName>ppt_x</p:attrName>
                                        </p:attrNameLst>
                                      </p:cBhvr>
                                      <p:tavLst>
                                        <p:tav tm="0">
                                          <p:val>
                                            <p:strVal val="#ppt_x"/>
                                          </p:val>
                                        </p:tav>
                                        <p:tav tm="100000">
                                          <p:val>
                                            <p:strVal val="#ppt_x"/>
                                          </p:val>
                                        </p:tav>
                                      </p:tavLst>
                                    </p:anim>
                                    <p:anim calcmode="lin" valueType="num">
                                      <p:cBhvr>
                                        <p:cTn id="9" dur="1000" fill="hold"/>
                                        <p:tgtEl>
                                          <p:spTgt spid="849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84995">
                                            <p:txEl>
                                              <p:pRg st="0" end="0"/>
                                            </p:txEl>
                                          </p:spTgt>
                                        </p:tgtEl>
                                        <p:attrNameLst>
                                          <p:attrName>style.visibility</p:attrName>
                                        </p:attrNameLst>
                                      </p:cBhvr>
                                      <p:to>
                                        <p:strVal val="visible"/>
                                      </p:to>
                                    </p:set>
                                    <p:anim calcmode="lin" valueType="num">
                                      <p:cBhvr>
                                        <p:cTn id="14" dur="10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499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49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4995">
                                            <p:txEl>
                                              <p:pRg st="0" end="0"/>
                                            </p:txEl>
                                          </p:spTgt>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 calcmode="lin" valueType="num">
                                      <p:cBhvr>
                                        <p:cTn id="20" dur="10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8499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849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4995">
                                            <p:txEl>
                                              <p:pRg st="1" end="1"/>
                                            </p:txEl>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84995">
                                            <p:txEl>
                                              <p:pRg st="2" end="2"/>
                                            </p:txEl>
                                          </p:spTgt>
                                        </p:tgtEl>
                                        <p:attrNameLst>
                                          <p:attrName>style.visibility</p:attrName>
                                        </p:attrNameLst>
                                      </p:cBhvr>
                                      <p:to>
                                        <p:strVal val="visible"/>
                                      </p:to>
                                    </p:set>
                                    <p:anim calcmode="lin" valueType="num">
                                      <p:cBhvr>
                                        <p:cTn id="26" dur="10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84995">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849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49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know this, be on your guard so that you may not be carried away by the error of lawless men and fall from your secure position.  But grow in the grace and knowledge of our Lord and Savior Jesus Christ.  To him be glory both now and forever!  Amen” (2 Peter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4254124576"/>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1381816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3</a:t>
            </a:r>
          </a:p>
        </p:txBody>
      </p:sp>
      <p:pic>
        <p:nvPicPr>
          <p:cNvPr id="245762" name="Picture 2" descr="0574004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95400"/>
            <a:ext cx="9677400" cy="815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0" y="228600"/>
            <a:ext cx="9448800" cy="5946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Now my heart</a:t>
            </a:r>
            <a:r>
              <a:rPr lang="fr-FR" altLang="ja-JP" sz="4000" b="1" dirty="0">
                <a:solidFill>
                  <a:schemeClr val="bg1"/>
                </a:solidFill>
                <a:latin typeface="Arial" charset="0"/>
              </a:rPr>
              <a:t>'</a:t>
            </a:r>
            <a:r>
              <a:rPr lang="en-US" altLang="ja-JP" sz="4000" b="1" dirty="0">
                <a:solidFill>
                  <a:schemeClr val="bg1"/>
                </a:solidFill>
                <a:latin typeface="Arial" charset="0"/>
              </a:rPr>
              <a:t>s desire </a:t>
            </a:r>
            <a:br>
              <a:rPr lang="en-US" altLang="ja-JP" sz="4000" b="1" dirty="0">
                <a:solidFill>
                  <a:schemeClr val="bg1"/>
                </a:solidFill>
                <a:latin typeface="Arial" charset="0"/>
              </a:rPr>
            </a:br>
            <a:r>
              <a:rPr lang="en-US" altLang="ja-JP" sz="4000" b="1" dirty="0">
                <a:solidFill>
                  <a:schemeClr val="bg1"/>
                </a:solidFill>
                <a:latin typeface="Arial" charset="0"/>
              </a:rPr>
              <a:t>is to know You more,</a:t>
            </a:r>
          </a:p>
          <a:p>
            <a:pPr algn="ctr" eaLnBrk="1" hangingPunct="1">
              <a:lnSpc>
                <a:spcPct val="120000"/>
              </a:lnSpc>
              <a:defRPr/>
            </a:pPr>
            <a:r>
              <a:rPr lang="en-US" sz="4000" b="1" dirty="0">
                <a:solidFill>
                  <a:schemeClr val="bg1"/>
                </a:solidFill>
                <a:latin typeface="Arial" charset="0"/>
              </a:rPr>
              <a:t>To be found in You </a:t>
            </a:r>
            <a:br>
              <a:rPr lang="en-US" sz="4000" b="1" dirty="0">
                <a:solidFill>
                  <a:schemeClr val="bg1"/>
                </a:solidFill>
                <a:latin typeface="Arial" charset="0"/>
              </a:rPr>
            </a:br>
            <a:r>
              <a:rPr lang="en-US" sz="4000" b="1" dirty="0">
                <a:solidFill>
                  <a:schemeClr val="bg1"/>
                </a:solidFill>
                <a:latin typeface="Arial" charset="0"/>
              </a:rPr>
              <a:t>and known as Yours;</a:t>
            </a:r>
          </a:p>
          <a:p>
            <a:pPr algn="ctr" eaLnBrk="1" hangingPunct="1">
              <a:lnSpc>
                <a:spcPct val="120000"/>
              </a:lnSpc>
              <a:defRPr/>
            </a:pPr>
            <a:r>
              <a:rPr lang="en-US" sz="4000" b="1" dirty="0">
                <a:solidFill>
                  <a:schemeClr val="bg1"/>
                </a:solidFill>
                <a:latin typeface="Arial" charset="0"/>
              </a:rPr>
              <a:t>To possess by faith </a:t>
            </a:r>
            <a:br>
              <a:rPr lang="en-US" sz="4000" b="1" dirty="0">
                <a:solidFill>
                  <a:schemeClr val="bg1"/>
                </a:solidFill>
                <a:latin typeface="Arial" charset="0"/>
              </a:rPr>
            </a:br>
            <a:r>
              <a:rPr lang="en-US" sz="4000" b="1" dirty="0">
                <a:solidFill>
                  <a:schemeClr val="bg1"/>
                </a:solidFill>
                <a:latin typeface="Arial" charset="0"/>
              </a:rPr>
              <a:t>what I could not earn,</a:t>
            </a:r>
          </a:p>
          <a:p>
            <a:pPr algn="ctr" eaLnBrk="1" hangingPunct="1">
              <a:lnSpc>
                <a:spcPct val="120000"/>
              </a:lnSpc>
              <a:defRPr/>
            </a:pPr>
            <a:r>
              <a:rPr lang="en-US" sz="4000" b="1" dirty="0">
                <a:solidFill>
                  <a:schemeClr val="bg1"/>
                </a:solidFill>
                <a:latin typeface="Arial" charset="0"/>
              </a:rPr>
              <a:t>All surpassing gift of righteousness.</a:t>
            </a:r>
          </a:p>
          <a:p>
            <a:pPr algn="ctr" eaLnBrk="1" hangingPunct="1">
              <a:lnSpc>
                <a:spcPct val="120000"/>
              </a:lnSpc>
              <a:defRPr/>
            </a:pPr>
            <a:endParaRPr lang="en-US" sz="4000" b="1" dirty="0">
              <a:solidFill>
                <a:schemeClr val="bg1"/>
              </a:solidFill>
              <a:latin typeface="Arial" charset="0"/>
            </a:endParaRPr>
          </a:p>
        </p:txBody>
      </p:sp>
    </p:spTree>
  </p:cSld>
  <p:clrMapOvr>
    <a:masterClrMapping/>
  </p:clrMapOvr>
  <p:transition spd="med">
    <p:zoom dir="in"/>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Know that Christ chose you and will judge apostates at his return.</a:t>
            </a: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36868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 Peter 2).</a:t>
            </a: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Know to live for the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eternal</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the temporal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 3).</a:t>
            </a:r>
          </a:p>
        </p:txBody>
      </p:sp>
    </p:spTree>
    <p:extLst>
      <p:ext uri="{BB962C8B-B14F-4D97-AF65-F5344CB8AC3E}">
        <p14:creationId xmlns:p14="http://schemas.microsoft.com/office/powerpoint/2010/main" val="1139281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2371"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2" name="Rectangle 4"/>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288</a:t>
            </a:r>
          </a:p>
        </p:txBody>
      </p:sp>
      <p:sp>
        <p:nvSpPr>
          <p:cNvPr id="442374" name="Text Box 6"/>
          <p:cNvSpPr txBox="1">
            <a:spLocks noChangeArrowheads="1"/>
          </p:cNvSpPr>
          <p:nvPr/>
        </p:nvSpPr>
        <p:spPr bwMode="auto">
          <a:xfrm>
            <a:off x="3690938" y="76200"/>
            <a:ext cx="18637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Synthesis</a:t>
            </a: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pitchFamily="2" charset="-122"/>
                <a:cs typeface="SimSun" pitchFamily="2" charset="-122"/>
              </a:rPr>
              <a:t>2	Traits of apostasy </a:t>
            </a: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1	God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election </a:t>
            </a: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3	Lord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return </a:t>
            </a: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Know these things to combat heresy </a:t>
            </a: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723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en-US" b="1" u="sng">
                <a:solidFill>
                  <a:schemeClr val="tx1"/>
                </a:solidFill>
                <a:latin typeface="Arial" charset="0"/>
                <a:ea typeface="ＭＳ Ｐゴシック" charset="0"/>
                <a:cs typeface="ＭＳ Ｐゴシック" charset="0"/>
              </a:rPr>
              <a:t>For Life Change:</a:t>
            </a:r>
            <a:r>
              <a:rPr lang="en-US" b="1">
                <a:solidFill>
                  <a:schemeClr val="tx1"/>
                </a:solidFill>
                <a:latin typeface="Arial" charset="0"/>
                <a:ea typeface="ＭＳ Ｐゴシック" charset="0"/>
                <a:cs typeface="ＭＳ Ｐゴシック" charset="0"/>
              </a:rPr>
              <a:t> </a:t>
            </a:r>
            <a:br>
              <a:rPr lang="en-US" b="1">
                <a:solidFill>
                  <a:schemeClr val="tx1"/>
                </a:solidFill>
                <a:latin typeface="Arial" charset="0"/>
                <a:ea typeface="ＭＳ Ｐゴシック" charset="0"/>
                <a:cs typeface="ＭＳ Ｐゴシック" charset="0"/>
              </a:rPr>
            </a:br>
            <a:r>
              <a:rPr lang="en-US" b="1">
                <a:solidFill>
                  <a:schemeClr val="tx1"/>
                </a:solidFill>
                <a:latin typeface="Arial" charset="0"/>
                <a:ea typeface="ＭＳ Ｐゴシック" charset="0"/>
                <a:cs typeface="ＭＳ Ｐゴシック" charset="0"/>
              </a:rPr>
              <a:t>Which teachers in your experience must you warn yourself and your family about?  How?</a:t>
            </a:r>
            <a:endParaRPr lang="en-US">
              <a:solidFill>
                <a:schemeClr val="tx1"/>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34178167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 God’s Word shaping you to grow in the grace and the knowledge of Christ?</a:t>
            </a:r>
          </a:p>
        </p:txBody>
      </p:sp>
    </p:spTree>
    <p:extLst>
      <p:ext uri="{BB962C8B-B14F-4D97-AF65-F5344CB8AC3E}">
        <p14:creationId xmlns:p14="http://schemas.microsoft.com/office/powerpoint/2010/main" val="199591146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Bible Reading Plan</a:t>
            </a: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289h</a:t>
            </a:r>
          </a:p>
        </p:txBody>
      </p:sp>
    </p:spTree>
    <p:extLst>
      <p:ext uri="{BB962C8B-B14F-4D97-AF65-F5344CB8AC3E}">
        <p14:creationId xmlns:p14="http://schemas.microsoft.com/office/powerpoint/2010/main" val="358561814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13593"/>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86123078"/>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59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7314" name="Picture 2"/>
          <p:cNvPicPr>
            <a:picLocks noChangeAspect="1" noChangeArrowheads="1"/>
          </p:cNvPicPr>
          <p:nvPr/>
        </p:nvPicPr>
        <p:blipFill>
          <a:blip r:embed="rId3">
            <a:lum bright="70000" contrast="-3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7315" name="Rectangle 3"/>
          <p:cNvSpPr>
            <a:spLocks noChangeArrowheads="1"/>
          </p:cNvSpPr>
          <p:nvPr/>
        </p:nvSpPr>
        <p:spPr bwMode="auto">
          <a:xfrm>
            <a:off x="0" y="2286000"/>
            <a:ext cx="9144000" cy="2286000"/>
          </a:xfrm>
          <a:prstGeom prst="rect">
            <a:avLst/>
          </a:prstGeom>
          <a:solidFill>
            <a:srgbClr val="3366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73025" tIns="36512" rIns="73025" bIns="36512" anchor="ctr"/>
          <a:lstStyle/>
          <a:p>
            <a:pPr algn="ctr" eaLnBrk="0" hangingPunct="0"/>
            <a:endParaRPr lang="en-GB" sz="2000" b="1">
              <a:latin typeface="Arial" charset="0"/>
            </a:endParaRPr>
          </a:p>
        </p:txBody>
      </p:sp>
      <p:sp>
        <p:nvSpPr>
          <p:cNvPr id="397316"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A7E8F7F-9B3D-F84A-B777-A874B56C1557}" type="slidenum">
              <a:rPr lang="en-US" sz="900">
                <a:solidFill>
                  <a:srgbClr val="808080"/>
                </a:solidFill>
                <a:latin typeface="Arial" charset="0"/>
              </a:rPr>
              <a:pPr defTabSz="814388" eaLnBrk="0" hangingPunct="0"/>
              <a:t>279</a:t>
            </a:fld>
            <a:endParaRPr lang="en-US" sz="900">
              <a:solidFill>
                <a:srgbClr val="808080"/>
              </a:solidFill>
              <a:latin typeface="Arial" charset="0"/>
            </a:endParaRPr>
          </a:p>
        </p:txBody>
      </p:sp>
      <p:sp>
        <p:nvSpPr>
          <p:cNvPr id="397317"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9F89810-7B16-7F4C-9CBF-44AD38C3513F}" type="slidenum">
              <a:rPr lang="en-US" sz="900">
                <a:solidFill>
                  <a:srgbClr val="808080"/>
                </a:solidFill>
                <a:latin typeface="Arial" charset="0"/>
              </a:rPr>
              <a:pPr defTabSz="814388" eaLnBrk="0" hangingPunct="0"/>
              <a:t>279</a:t>
            </a:fld>
            <a:endParaRPr lang="en-US" sz="900">
              <a:solidFill>
                <a:srgbClr val="808080"/>
              </a:solidFill>
              <a:latin typeface="Arial" charset="0"/>
            </a:endParaRPr>
          </a:p>
        </p:txBody>
      </p:sp>
      <p:sp>
        <p:nvSpPr>
          <p:cNvPr id="397318" name="Rectangle 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D923897-DE87-094A-AA16-EB278E75D303}" type="slidenum">
              <a:rPr lang="en-US" sz="900">
                <a:solidFill>
                  <a:srgbClr val="808080"/>
                </a:solidFill>
                <a:latin typeface="Arial" charset="0"/>
              </a:rPr>
              <a:pPr defTabSz="814388" eaLnBrk="0" hangingPunct="0"/>
              <a:t>279</a:t>
            </a:fld>
            <a:endParaRPr lang="en-US" sz="900">
              <a:solidFill>
                <a:srgbClr val="808080"/>
              </a:solidFill>
              <a:latin typeface="Arial" charset="0"/>
            </a:endParaRPr>
          </a:p>
        </p:txBody>
      </p:sp>
      <p:pic>
        <p:nvPicPr>
          <p:cNvPr id="397319" name="Picture 8" descr="follow_hi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2254250"/>
            <a:ext cx="3505200" cy="231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5" name="Rectangle 9"/>
          <p:cNvSpPr>
            <a:spLocks noGrp="1" noChangeArrowheads="1"/>
          </p:cNvSpPr>
          <p:nvPr>
            <p:ph type="title" idx="4294967295"/>
          </p:nvPr>
        </p:nvSpPr>
        <p:spPr>
          <a:xfrm>
            <a:off x="76200" y="2819400"/>
            <a:ext cx="5486400" cy="1143000"/>
          </a:xfrm>
          <a:effectLst>
            <a:outerShdw blurRad="63500" dist="35921" dir="2700000" algn="ctr" rotWithShape="0">
              <a:srgbClr val="000000">
                <a:alpha val="74998"/>
              </a:srgbClr>
            </a:outerShdw>
          </a:effectLst>
        </p:spPr>
        <p:txBody>
          <a:bodyPr/>
          <a:lstStyle/>
          <a:p>
            <a:pPr eaLnBrk="1" hangingPunct="1">
              <a:defRPr/>
            </a:pPr>
            <a:r>
              <a:rPr lang="en-US" sz="6000">
                <a:solidFill>
                  <a:schemeClr val="bg1"/>
                </a:solidFill>
                <a:ea typeface="+mj-ea"/>
                <a:cs typeface="+mj-cs"/>
              </a:rPr>
              <a:t>Applications</a:t>
            </a: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4</a:t>
            </a:r>
          </a:p>
        </p:txBody>
      </p:sp>
      <p:pic>
        <p:nvPicPr>
          <p:cNvPr id="246786" name="Picture 3"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204788" y="166688"/>
            <a:ext cx="8678862" cy="3751262"/>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Knowing you, Jesus, knowing You,</a:t>
            </a:r>
          </a:p>
          <a:p>
            <a:pPr algn="ctr" eaLnBrk="1" hangingPunct="1">
              <a:lnSpc>
                <a:spcPct val="120000"/>
              </a:lnSpc>
              <a:defRPr/>
            </a:pPr>
            <a:r>
              <a:rPr lang="en-US" sz="4000" b="1" dirty="0">
                <a:solidFill>
                  <a:schemeClr val="bg1"/>
                </a:solidFill>
                <a:latin typeface="Arial" charset="0"/>
              </a:rPr>
              <a:t>there is no greater thing.</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a:p>
            <a:pPr algn="ctr" eaLnBrk="1" hangingPunct="1">
              <a:lnSpc>
                <a:spcPct val="120000"/>
              </a:lnSpc>
              <a:defRPr/>
            </a:pPr>
            <a:r>
              <a:rPr lang="en-US" sz="4000" b="1" dirty="0">
                <a:solidFill>
                  <a:schemeClr val="bg1"/>
                </a:solidFill>
                <a:latin typeface="Arial" charset="0"/>
              </a:rPr>
              <a:t>and I love You, Lord.</a:t>
            </a:r>
          </a:p>
        </p:txBody>
      </p:sp>
    </p:spTree>
  </p:cSld>
  <p:clrMapOvr>
    <a:masterClrMapping/>
  </p:clrMapOvr>
  <p:transition spd="med">
    <p:zoom dir="in"/>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62"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8068"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8069" name="Rectangle 5"/>
          <p:cNvSpPr>
            <a:spLocks noGrp="1" noChangeArrowheads="1"/>
          </p:cNvSpPr>
          <p:nvPr>
            <p:ph type="title"/>
          </p:nvPr>
        </p:nvSpPr>
        <p:spPr>
          <a:xfrm>
            <a:off x="-25400" y="152400"/>
            <a:ext cx="8339138" cy="1143000"/>
          </a:xfrm>
        </p:spPr>
        <p:txBody>
          <a:bodyPr/>
          <a:lstStyle/>
          <a:p>
            <a:pPr eaLnBrk="1" hangingPunct="1">
              <a:defRPr/>
            </a:pPr>
            <a:r>
              <a:rPr lang="en-US" sz="4000"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Applications</a:t>
            </a:r>
          </a:p>
        </p:txBody>
      </p:sp>
      <p:sp>
        <p:nvSpPr>
          <p:cNvPr id="88070" name="Rectangle 6"/>
          <p:cNvSpPr>
            <a:spLocks noGrp="1" noChangeArrowheads="1"/>
          </p:cNvSpPr>
          <p:nvPr>
            <p:ph type="body" idx="1"/>
          </p:nvPr>
        </p:nvSpPr>
        <p:spPr>
          <a:xfrm>
            <a:off x="971600" y="1981200"/>
            <a:ext cx="8172400" cy="3581400"/>
          </a:xfrm>
        </p:spPr>
        <p:txBody>
          <a:bodyPr/>
          <a:lstStyle/>
          <a:p>
            <a:pPr eaLnBrk="1" hangingPunct="1">
              <a:defRPr/>
            </a:pPr>
            <a:r>
              <a:rPr lang="en-US" sz="5400" b="1">
                <a:solidFill>
                  <a:srgbClr val="FFFFFF"/>
                </a:solidFill>
                <a:effectLst>
                  <a:glow rad="228600">
                    <a:schemeClr val="tx1"/>
                  </a:glow>
                </a:effectLst>
                <a:latin typeface="Arial" charset="0"/>
                <a:ea typeface="ＭＳ Ｐゴシック" charset="0"/>
                <a:cs typeface="ＭＳ Ｐゴシック" charset="0"/>
              </a:rPr>
              <a:t>C</a:t>
            </a:r>
            <a:r>
              <a:rPr lang="en-US" sz="4000" b="1">
                <a:solidFill>
                  <a:srgbClr val="FFFFFF"/>
                </a:solidFill>
                <a:effectLst>
                  <a:glow rad="228600">
                    <a:schemeClr val="tx1"/>
                  </a:glow>
                </a:effectLst>
                <a:latin typeface="Arial" charset="0"/>
                <a:ea typeface="ＭＳ Ｐゴシック" charset="0"/>
                <a:cs typeface="ＭＳ Ｐゴシック" charset="0"/>
              </a:rPr>
              <a:t>ontinue on the foundation</a:t>
            </a:r>
          </a:p>
          <a:p>
            <a:pPr eaLnBrk="1" hangingPunct="1">
              <a:defRPr/>
            </a:pPr>
            <a:r>
              <a:rPr lang="en-US" sz="5400" b="1">
                <a:solidFill>
                  <a:srgbClr val="FFFFFF"/>
                </a:solidFill>
                <a:effectLst>
                  <a:glow rad="228600">
                    <a:schemeClr val="tx1"/>
                  </a:glow>
                </a:effectLst>
                <a:latin typeface="Arial" charset="0"/>
                <a:ea typeface="ＭＳ Ｐゴシック" charset="0"/>
                <a:cs typeface="ＭＳ Ｐゴシック" charset="0"/>
              </a:rPr>
              <a:t>C</a:t>
            </a:r>
            <a:r>
              <a:rPr lang="en-US" sz="4000" b="1">
                <a:solidFill>
                  <a:srgbClr val="FFFFFF"/>
                </a:solidFill>
                <a:effectLst>
                  <a:glow rad="228600">
                    <a:schemeClr val="tx1"/>
                  </a:glow>
                </a:effectLst>
                <a:latin typeface="Arial" charset="0"/>
                <a:ea typeface="ＭＳ Ｐゴシック" charset="0"/>
                <a:cs typeface="ＭＳ Ｐゴシック" charset="0"/>
              </a:rPr>
              <a:t>onstantly renew knowledge</a:t>
            </a:r>
          </a:p>
          <a:p>
            <a:pPr eaLnBrk="1" hangingPunct="1">
              <a:defRPr/>
            </a:pPr>
            <a:r>
              <a:rPr lang="en-US" sz="5400" b="1">
                <a:solidFill>
                  <a:srgbClr val="FFFFFF"/>
                </a:solidFill>
                <a:effectLst>
                  <a:glow rad="228600">
                    <a:schemeClr val="tx1"/>
                  </a:glow>
                </a:effectLst>
                <a:latin typeface="Arial" charset="0"/>
                <a:ea typeface="ＭＳ Ｐゴシック" charset="0"/>
                <a:cs typeface="ＭＳ Ｐゴシック" charset="0"/>
              </a:rPr>
              <a:t>C</a:t>
            </a:r>
            <a:r>
              <a:rPr lang="en-US" sz="4000" b="1">
                <a:solidFill>
                  <a:srgbClr val="FFFFFF"/>
                </a:solidFill>
                <a:effectLst>
                  <a:glow rad="228600">
                    <a:schemeClr val="tx1"/>
                  </a:glow>
                </a:effectLst>
                <a:latin typeface="Arial" charset="0"/>
                <a:ea typeface="ＭＳ Ｐゴシック" charset="0"/>
                <a:cs typeface="ＭＳ Ｐゴシック" charset="0"/>
              </a:rPr>
              <a:t>onscious of false teachers</a:t>
            </a:r>
          </a:p>
        </p:txBody>
      </p:sp>
      <p:sp>
        <p:nvSpPr>
          <p:cNvPr id="88071" name="WordArt 7"/>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88072" name="Line 8"/>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0-#ppt_w/2"/>
                                          </p:val>
                                        </p:tav>
                                        <p:tav tm="100000">
                                          <p:val>
                                            <p:strVal val="#ppt_x"/>
                                          </p:val>
                                        </p:tav>
                                      </p:tavLst>
                                    </p:anim>
                                    <p:anim calcmode="lin" valueType="num">
                                      <p:cBhvr additive="base">
                                        <p:cTn id="8" dur="500" fill="hold"/>
                                        <p:tgtEl>
                                          <p:spTgt spid="8806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slide(fromRight)">
                                      <p:cBhvr>
                                        <p:cTn id="12" dur="1000"/>
                                        <p:tgtEl>
                                          <p:spTgt spid="88069"/>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8072"/>
                                        </p:tgtEl>
                                        <p:attrNameLst>
                                          <p:attrName>style.visibility</p:attrName>
                                        </p:attrNameLst>
                                      </p:cBhvr>
                                      <p:to>
                                        <p:strVal val="visible"/>
                                      </p:to>
                                    </p:set>
                                    <p:anim calcmode="lin" valueType="num">
                                      <p:cBhvr additive="base">
                                        <p:cTn id="16" dur="500" fill="hold"/>
                                        <p:tgtEl>
                                          <p:spTgt spid="88072"/>
                                        </p:tgtEl>
                                        <p:attrNameLst>
                                          <p:attrName>ppt_x</p:attrName>
                                        </p:attrNameLst>
                                      </p:cBhvr>
                                      <p:tavLst>
                                        <p:tav tm="0">
                                          <p:val>
                                            <p:strVal val="0-#ppt_w/2"/>
                                          </p:val>
                                        </p:tav>
                                        <p:tav tm="100000">
                                          <p:val>
                                            <p:strVal val="#ppt_x"/>
                                          </p:val>
                                        </p:tav>
                                      </p:tavLst>
                                    </p:anim>
                                    <p:anim calcmode="lin" valueType="num">
                                      <p:cBhvr additive="base">
                                        <p:cTn id="17" dur="500" fill="hold"/>
                                        <p:tgtEl>
                                          <p:spTgt spid="8807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8071"/>
                                        </p:tgtEl>
                                        <p:attrNameLst>
                                          <p:attrName>style.visibility</p:attrName>
                                        </p:attrNameLst>
                                      </p:cBhvr>
                                      <p:to>
                                        <p:strVal val="visible"/>
                                      </p:to>
                                    </p:set>
                                    <p:animEffect transition="in" filter="slide(fromLeft)">
                                      <p:cBhvr>
                                        <p:cTn id="21" dur="1000"/>
                                        <p:tgtEl>
                                          <p:spTgt spid="88071"/>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8068"/>
                                        </p:tgtEl>
                                        <p:attrNameLst>
                                          <p:attrName>style.visibility</p:attrName>
                                        </p:attrNameLst>
                                      </p:cBhvr>
                                      <p:to>
                                        <p:strVal val="visible"/>
                                      </p:to>
                                    </p:set>
                                    <p:anim calcmode="lin" valueType="num">
                                      <p:cBhvr additive="base">
                                        <p:cTn id="25" dur="500" fill="hold"/>
                                        <p:tgtEl>
                                          <p:spTgt spid="88068"/>
                                        </p:tgtEl>
                                        <p:attrNameLst>
                                          <p:attrName>ppt_x</p:attrName>
                                        </p:attrNameLst>
                                      </p:cBhvr>
                                      <p:tavLst>
                                        <p:tav tm="0">
                                          <p:val>
                                            <p:strVal val="1+#ppt_w/2"/>
                                          </p:val>
                                        </p:tav>
                                        <p:tav tm="100000">
                                          <p:val>
                                            <p:strVal val="#ppt_x"/>
                                          </p:val>
                                        </p:tav>
                                      </p:tavLst>
                                    </p:anim>
                                    <p:anim calcmode="lin" valueType="num">
                                      <p:cBhvr additive="base">
                                        <p:cTn id="26" dur="500" fill="hold"/>
                                        <p:tgtEl>
                                          <p:spTgt spid="8806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8070">
                                            <p:txEl>
                                              <p:pRg st="0" end="0"/>
                                            </p:txEl>
                                          </p:spTgt>
                                        </p:tgtEl>
                                        <p:attrNameLst>
                                          <p:attrName>style.visibility</p:attrName>
                                        </p:attrNameLst>
                                      </p:cBhvr>
                                      <p:to>
                                        <p:strVal val="visible"/>
                                      </p:to>
                                    </p:set>
                                    <p:anim calcmode="lin" valueType="num">
                                      <p:cBhvr>
                                        <p:cTn id="31" dur="1000" fill="hold"/>
                                        <p:tgtEl>
                                          <p:spTgt spid="8807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807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80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80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8070">
                                            <p:txEl>
                                              <p:pRg st="1" end="1"/>
                                            </p:txEl>
                                          </p:spTgt>
                                        </p:tgtEl>
                                        <p:attrNameLst>
                                          <p:attrName>style.visibility</p:attrName>
                                        </p:attrNameLst>
                                      </p:cBhvr>
                                      <p:to>
                                        <p:strVal val="visible"/>
                                      </p:to>
                                    </p:set>
                                    <p:anim calcmode="lin" valueType="num">
                                      <p:cBhvr>
                                        <p:cTn id="39" dur="1000" fill="hold"/>
                                        <p:tgtEl>
                                          <p:spTgt spid="8807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8807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880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80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8070">
                                            <p:txEl>
                                              <p:pRg st="2" end="2"/>
                                            </p:txEl>
                                          </p:spTgt>
                                        </p:tgtEl>
                                        <p:attrNameLst>
                                          <p:attrName>style.visibility</p:attrName>
                                        </p:attrNameLst>
                                      </p:cBhvr>
                                      <p:to>
                                        <p:strVal val="visible"/>
                                      </p:to>
                                    </p:set>
                                    <p:anim calcmode="lin" valueType="num">
                                      <p:cBhvr>
                                        <p:cTn id="47" dur="1000" fill="hold"/>
                                        <p:tgtEl>
                                          <p:spTgt spid="88070">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88070">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8807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807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p:bldP spid="88069" grpId="0"/>
      <p:bldP spid="88070" grpId="0" build="p"/>
      <p:bldP spid="88071" grpId="0" animBg="1"/>
      <p:bldP spid="88072"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9092"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9093" name="Rectangle 5"/>
          <p:cNvSpPr>
            <a:spLocks noGrp="1" noChangeArrowheads="1"/>
          </p:cNvSpPr>
          <p:nvPr>
            <p:ph type="body" idx="1"/>
          </p:nvPr>
        </p:nvSpPr>
        <p:spPr>
          <a:xfrm>
            <a:off x="1066800" y="1722438"/>
            <a:ext cx="7696200" cy="4449762"/>
          </a:xfrm>
        </p:spPr>
        <p:txBody>
          <a:bodyPr/>
          <a:lstStyle/>
          <a:p>
            <a:pPr eaLnBrk="1" hangingPunct="1">
              <a:spcBef>
                <a:spcPct val="50000"/>
              </a:spcBef>
              <a:defRPr/>
            </a:pPr>
            <a:r>
              <a:rPr lang="en-US" b="1" dirty="0">
                <a:solidFill>
                  <a:srgbClr val="FFFFFF"/>
                </a:solidFill>
                <a:effectLst>
                  <a:glow rad="355600">
                    <a:schemeClr val="tx1"/>
                  </a:glow>
                </a:effectLst>
                <a:latin typeface="Verdana" charset="0"/>
                <a:ea typeface="ＭＳ Ｐゴシック" charset="0"/>
                <a:cs typeface="ＭＳ Ｐゴシック" charset="0"/>
              </a:rPr>
              <a:t>The promise of becoming partakers of the divine nature.</a:t>
            </a:r>
          </a:p>
          <a:p>
            <a:pPr eaLnBrk="1" hangingPunct="1">
              <a:spcBef>
                <a:spcPct val="50000"/>
              </a:spcBef>
              <a:defRPr/>
            </a:pPr>
            <a:r>
              <a:rPr lang="en-US" b="1" dirty="0">
                <a:solidFill>
                  <a:srgbClr val="FFFFFF"/>
                </a:solidFill>
                <a:effectLst>
                  <a:glow rad="355600">
                    <a:schemeClr val="tx1"/>
                  </a:glow>
                </a:effectLst>
                <a:latin typeface="Verdana" charset="0"/>
                <a:ea typeface="ＭＳ Ｐゴシック" charset="0"/>
                <a:cs typeface="ＭＳ Ｐゴシック" charset="0"/>
              </a:rPr>
              <a:t>CONTINUING :  Diligence &gt; faith &gt; moral excellence &gt; knowledge &gt; self control &gt; perseverance &gt; godliness &gt; brotherly kindness &gt; love.</a:t>
            </a:r>
          </a:p>
        </p:txBody>
      </p:sp>
      <p:sp>
        <p:nvSpPr>
          <p:cNvPr id="8909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89095"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096" name="Rectangle 8"/>
          <p:cNvSpPr>
            <a:spLocks noGrp="1" noChangeArrowheads="1"/>
          </p:cNvSpPr>
          <p:nvPr>
            <p:ph type="title"/>
          </p:nvPr>
        </p:nvSpPr>
        <p:spPr>
          <a:xfrm>
            <a:off x="228600" y="152400"/>
            <a:ext cx="7620000" cy="1143000"/>
          </a:xfrm>
        </p:spPr>
        <p:txBody>
          <a:bodyPr/>
          <a:lstStyle/>
          <a:p>
            <a:pPr eaLnBrk="1" hangingPunct="1">
              <a:defRPr/>
            </a:pPr>
            <a:r>
              <a:rPr lang="en-US" sz="4000">
                <a:solidFill>
                  <a:srgbClr val="FFFFFF"/>
                </a:solidFill>
                <a:effectLst>
                  <a:glow rad="355600">
                    <a:schemeClr val="tx1"/>
                  </a:glow>
                </a:effectLst>
                <a:latin typeface="Arial" charset="0"/>
                <a:ea typeface="ＭＳ Ｐゴシック" charset="0"/>
                <a:cs typeface="ＭＳ Ｐゴシック" charset="0"/>
              </a:rPr>
              <a:t>Continue on the foundation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0-#ppt_w/2"/>
                                          </p:val>
                                        </p:tav>
                                        <p:tav tm="100000">
                                          <p:val>
                                            <p:strVal val="#ppt_x"/>
                                          </p:val>
                                        </p:tav>
                                      </p:tavLst>
                                    </p:anim>
                                    <p:anim calcmode="lin" valueType="num">
                                      <p:cBhvr additive="base">
                                        <p:cTn id="8" dur="500" fill="hold"/>
                                        <p:tgtEl>
                                          <p:spTgt spid="890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9096"/>
                                        </p:tgtEl>
                                        <p:attrNameLst>
                                          <p:attrName>style.visibility</p:attrName>
                                        </p:attrNameLst>
                                      </p:cBhvr>
                                      <p:to>
                                        <p:strVal val="visible"/>
                                      </p:to>
                                    </p:set>
                                    <p:animEffect transition="in" filter="slide(fromRight)">
                                      <p:cBhvr>
                                        <p:cTn id="12" dur="1000"/>
                                        <p:tgtEl>
                                          <p:spTgt spid="89096"/>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9095"/>
                                        </p:tgtEl>
                                        <p:attrNameLst>
                                          <p:attrName>style.visibility</p:attrName>
                                        </p:attrNameLst>
                                      </p:cBhvr>
                                      <p:to>
                                        <p:strVal val="visible"/>
                                      </p:to>
                                    </p:set>
                                    <p:anim calcmode="lin" valueType="num">
                                      <p:cBhvr additive="base">
                                        <p:cTn id="16" dur="500" fill="hold"/>
                                        <p:tgtEl>
                                          <p:spTgt spid="89095"/>
                                        </p:tgtEl>
                                        <p:attrNameLst>
                                          <p:attrName>ppt_x</p:attrName>
                                        </p:attrNameLst>
                                      </p:cBhvr>
                                      <p:tavLst>
                                        <p:tav tm="0">
                                          <p:val>
                                            <p:strVal val="0-#ppt_w/2"/>
                                          </p:val>
                                        </p:tav>
                                        <p:tav tm="100000">
                                          <p:val>
                                            <p:strVal val="#ppt_x"/>
                                          </p:val>
                                        </p:tav>
                                      </p:tavLst>
                                    </p:anim>
                                    <p:anim calcmode="lin" valueType="num">
                                      <p:cBhvr additive="base">
                                        <p:cTn id="17" dur="500" fill="hold"/>
                                        <p:tgtEl>
                                          <p:spTgt spid="8909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9094"/>
                                        </p:tgtEl>
                                        <p:attrNameLst>
                                          <p:attrName>style.visibility</p:attrName>
                                        </p:attrNameLst>
                                      </p:cBhvr>
                                      <p:to>
                                        <p:strVal val="visible"/>
                                      </p:to>
                                    </p:set>
                                    <p:animEffect transition="in" filter="slide(fromLeft)">
                                      <p:cBhvr>
                                        <p:cTn id="21" dur="1000"/>
                                        <p:tgtEl>
                                          <p:spTgt spid="8909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9092"/>
                                        </p:tgtEl>
                                        <p:attrNameLst>
                                          <p:attrName>style.visibility</p:attrName>
                                        </p:attrNameLst>
                                      </p:cBhvr>
                                      <p:to>
                                        <p:strVal val="visible"/>
                                      </p:to>
                                    </p:set>
                                    <p:anim calcmode="lin" valueType="num">
                                      <p:cBhvr additive="base">
                                        <p:cTn id="25" dur="500" fill="hold"/>
                                        <p:tgtEl>
                                          <p:spTgt spid="89092"/>
                                        </p:tgtEl>
                                        <p:attrNameLst>
                                          <p:attrName>ppt_x</p:attrName>
                                        </p:attrNameLst>
                                      </p:cBhvr>
                                      <p:tavLst>
                                        <p:tav tm="0">
                                          <p:val>
                                            <p:strVal val="1+#ppt_w/2"/>
                                          </p:val>
                                        </p:tav>
                                        <p:tav tm="100000">
                                          <p:val>
                                            <p:strVal val="#ppt_x"/>
                                          </p:val>
                                        </p:tav>
                                      </p:tavLst>
                                    </p:anim>
                                    <p:anim calcmode="lin" valueType="num">
                                      <p:cBhvr additive="base">
                                        <p:cTn id="26" dur="500" fill="hold"/>
                                        <p:tgtEl>
                                          <p:spTgt spid="8909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3">
                                            <p:txEl>
                                              <p:pRg st="0" end="0"/>
                                            </p:txEl>
                                          </p:spTgt>
                                        </p:tgtEl>
                                        <p:attrNameLst>
                                          <p:attrName>style.visibility</p:attrName>
                                        </p:attrNameLst>
                                      </p:cBhvr>
                                      <p:to>
                                        <p:strVal val="visible"/>
                                      </p:to>
                                    </p:set>
                                    <p:anim calcmode="lin" valueType="num">
                                      <p:cBhvr>
                                        <p:cTn id="31" dur="1000" fill="hold"/>
                                        <p:tgtEl>
                                          <p:spTgt spid="8909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909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909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wd">
                                    <p:tmPct val="50000"/>
                                  </p:iterate>
                                  <p:childTnLst>
                                    <p:set>
                                      <p:cBhvr>
                                        <p:cTn id="38" dur="1" fill="hold">
                                          <p:stCondLst>
                                            <p:cond delay="0"/>
                                          </p:stCondLst>
                                        </p:cTn>
                                        <p:tgtEl>
                                          <p:spTgt spid="89093">
                                            <p:txEl>
                                              <p:pRg st="1" end="1"/>
                                            </p:txEl>
                                          </p:spTgt>
                                        </p:tgtEl>
                                        <p:attrNameLst>
                                          <p:attrName>style.visibility</p:attrName>
                                        </p:attrNameLst>
                                      </p:cBhvr>
                                      <p:to>
                                        <p:strVal val="visible"/>
                                      </p:to>
                                    </p:set>
                                    <p:anim calcmode="discrete" valueType="clr">
                                      <p:cBhvr override="childStyle">
                                        <p:cTn id="39" dur="1000"/>
                                        <p:tgtEl>
                                          <p:spTgt spid="89093">
                                            <p:txEl>
                                              <p:pRg st="1" end="1"/>
                                            </p:txEl>
                                          </p:spTgt>
                                        </p:tgtEl>
                                        <p:attrNameLst>
                                          <p:attrName>style.color</p:attrName>
                                        </p:attrNameLst>
                                      </p:cBhvr>
                                      <p:tavLst>
                                        <p:tav tm="0">
                                          <p:val>
                                            <p:clrVal>
                                              <a:srgbClr val="FFFF66"/>
                                            </p:clrVal>
                                          </p:val>
                                        </p:tav>
                                        <p:tav tm="50000">
                                          <p:val>
                                            <p:clrVal>
                                              <a:srgbClr val="990000"/>
                                            </p:clrVal>
                                          </p:val>
                                        </p:tav>
                                      </p:tavLst>
                                    </p:anim>
                                    <p:anim calcmode="discrete" valueType="clr">
                                      <p:cBhvr>
                                        <p:cTn id="40" dur="1000"/>
                                        <p:tgtEl>
                                          <p:spTgt spid="89093">
                                            <p:txEl>
                                              <p:pRg st="1" end="1"/>
                                            </p:txEl>
                                          </p:spTgt>
                                        </p:tgtEl>
                                        <p:attrNameLst>
                                          <p:attrName>fillcolor</p:attrName>
                                        </p:attrNameLst>
                                      </p:cBhvr>
                                      <p:tavLst>
                                        <p:tav tm="0">
                                          <p:val>
                                            <p:clrVal>
                                              <a:schemeClr val="accent2"/>
                                            </p:clrVal>
                                          </p:val>
                                        </p:tav>
                                        <p:tav tm="50000">
                                          <p:val>
                                            <p:clrVal>
                                              <a:schemeClr val="hlink"/>
                                            </p:clrVal>
                                          </p:val>
                                        </p:tav>
                                      </p:tavLst>
                                    </p:anim>
                                    <p:set>
                                      <p:cBhvr>
                                        <p:cTn id="41" dur="1000"/>
                                        <p:tgtEl>
                                          <p:spTgt spid="8909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p:bldP spid="89092" grpId="0" animBg="1"/>
      <p:bldP spid="89093" grpId="0" build="p"/>
      <p:bldP spid="89094" grpId="0" animBg="1"/>
      <p:bldP spid="89095" grpId="0" animBg="1"/>
      <p:bldP spid="89096"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5"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0116"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0117" name="Rectangle 5"/>
          <p:cNvSpPr>
            <a:spLocks noGrp="1" noChangeArrowheads="1"/>
          </p:cNvSpPr>
          <p:nvPr>
            <p:ph type="title"/>
          </p:nvPr>
        </p:nvSpPr>
        <p:spPr>
          <a:xfrm>
            <a:off x="304800" y="152400"/>
            <a:ext cx="7620000" cy="1143000"/>
          </a:xfrm>
        </p:spPr>
        <p:txBody>
          <a:bodyPr/>
          <a:lstStyle/>
          <a:p>
            <a:pPr eaLnBrk="1" hangingPunct="1">
              <a:defRPr/>
            </a:pPr>
            <a:r>
              <a:rPr lang="en-US" sz="400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Continuing on the foundation</a:t>
            </a:r>
          </a:p>
        </p:txBody>
      </p:sp>
      <p:sp>
        <p:nvSpPr>
          <p:cNvPr id="90118"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90119"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0120" name="Rectangle 8"/>
          <p:cNvSpPr>
            <a:spLocks noGrp="1" noChangeArrowheads="1"/>
          </p:cNvSpPr>
          <p:nvPr>
            <p:ph type="body" sz="half" idx="1"/>
          </p:nvPr>
        </p:nvSpPr>
        <p:spPr>
          <a:xfrm>
            <a:off x="914400" y="1676400"/>
            <a:ext cx="8458200" cy="4038600"/>
          </a:xfrm>
        </p:spPr>
        <p:txBody>
          <a:bodyPr/>
          <a:lstStyle/>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Your spiritual </a:t>
            </a:r>
            <a:r>
              <a:rPr lang="en-US" altLang="ja-JP" sz="2400" b="1" dirty="0">
                <a:solidFill>
                  <a:srgbClr val="FFFFFF"/>
                </a:solidFill>
                <a:effectLst>
                  <a:glow rad="228600">
                    <a:schemeClr val="tx1"/>
                  </a:glow>
                </a:effectLst>
                <a:latin typeface="Verdana" charset="0"/>
                <a:ea typeface="ＭＳ Ｐゴシック" charset="0"/>
                <a:cs typeface="ＭＳ Ｐゴシック" charset="0"/>
              </a:rPr>
              <a:t>"graph" must be upward</a:t>
            </a:r>
          </a:p>
          <a:p>
            <a:pPr eaLnBrk="1" hangingPunct="1">
              <a:lnSpc>
                <a:spcPct val="90000"/>
              </a:lnSpc>
              <a:spcBef>
                <a:spcPct val="50000"/>
              </a:spcBef>
              <a:defRPr/>
            </a:pPr>
            <a:r>
              <a:rPr lang="en-US" altLang="ja-JP" sz="2400" b="1" dirty="0">
                <a:solidFill>
                  <a:srgbClr val="FFFFFF"/>
                </a:solidFill>
                <a:effectLst>
                  <a:glow rad="228600">
                    <a:schemeClr val="tx1"/>
                  </a:glow>
                </a:effectLst>
                <a:latin typeface="Verdana" charset="0"/>
                <a:ea typeface="ＭＳ Ｐゴシック" charset="0"/>
                <a:cs typeface="ＭＳ Ｐゴシック" charset="0"/>
              </a:rPr>
              <a:t>"Practice" your faith (2 Peter 1:10) </a:t>
            </a:r>
          </a:p>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Progressive love                                       toward God &amp; man</a:t>
            </a:r>
          </a:p>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Faithfulness </a:t>
            </a:r>
          </a:p>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Temporal                                                          (2 Peter 1:13–15) </a:t>
            </a:r>
          </a:p>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Turn to God                                                       (2 Peter 2:7-9) </a:t>
            </a:r>
          </a:p>
        </p:txBody>
      </p:sp>
      <p:graphicFrame>
        <p:nvGraphicFramePr>
          <p:cNvPr id="90121" name="Object 2"/>
          <p:cNvGraphicFramePr>
            <a:graphicFrameLocks noGrp="1" noChangeAspect="1"/>
          </p:cNvGraphicFramePr>
          <p:nvPr>
            <p:ph sz="half" idx="2"/>
          </p:nvPr>
        </p:nvGraphicFramePr>
        <p:xfrm>
          <a:off x="4191000" y="2547938"/>
          <a:ext cx="5257800" cy="3697287"/>
        </p:xfrm>
        <a:graphic>
          <a:graphicData uri="http://schemas.openxmlformats.org/presentationml/2006/ole">
            <mc:AlternateContent xmlns:mc="http://schemas.openxmlformats.org/markup-compatibility/2006">
              <mc:Choice xmlns:v="urn:schemas-microsoft-com:vml" Requires="v">
                <p:oleObj name="Chart" r:id="rId3" imgW="6121400" imgH="4305300" progId="MSGraph.Chart.8">
                  <p:embed followColorScheme="full"/>
                </p:oleObj>
              </mc:Choice>
              <mc:Fallback>
                <p:oleObj name="Chart" r:id="rId3" imgW="6121400" imgH="43053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547938"/>
                        <a:ext cx="5257800" cy="36972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500" fill="hold"/>
                                        <p:tgtEl>
                                          <p:spTgt spid="90116"/>
                                        </p:tgtEl>
                                        <p:attrNameLst>
                                          <p:attrName>ppt_x</p:attrName>
                                        </p:attrNameLst>
                                      </p:cBhvr>
                                      <p:tavLst>
                                        <p:tav tm="0">
                                          <p:val>
                                            <p:strVal val="0-#ppt_w/2"/>
                                          </p:val>
                                        </p:tav>
                                        <p:tav tm="100000">
                                          <p:val>
                                            <p:strVal val="#ppt_x"/>
                                          </p:val>
                                        </p:tav>
                                      </p:tavLst>
                                    </p:anim>
                                    <p:anim calcmode="lin" valueType="num">
                                      <p:cBhvr additive="base">
                                        <p:cTn id="8" dur="500" fill="hold"/>
                                        <p:tgtEl>
                                          <p:spTgt spid="901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slide(fromRight)">
                                      <p:cBhvr>
                                        <p:cTn id="12" dur="1000"/>
                                        <p:tgtEl>
                                          <p:spTgt spid="9011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0119"/>
                                        </p:tgtEl>
                                        <p:attrNameLst>
                                          <p:attrName>style.visibility</p:attrName>
                                        </p:attrNameLst>
                                      </p:cBhvr>
                                      <p:to>
                                        <p:strVal val="visible"/>
                                      </p:to>
                                    </p:set>
                                    <p:anim calcmode="lin" valueType="num">
                                      <p:cBhvr additive="base">
                                        <p:cTn id="16" dur="500" fill="hold"/>
                                        <p:tgtEl>
                                          <p:spTgt spid="90119"/>
                                        </p:tgtEl>
                                        <p:attrNameLst>
                                          <p:attrName>ppt_x</p:attrName>
                                        </p:attrNameLst>
                                      </p:cBhvr>
                                      <p:tavLst>
                                        <p:tav tm="0">
                                          <p:val>
                                            <p:strVal val="0-#ppt_w/2"/>
                                          </p:val>
                                        </p:tav>
                                        <p:tav tm="100000">
                                          <p:val>
                                            <p:strVal val="#ppt_x"/>
                                          </p:val>
                                        </p:tav>
                                      </p:tavLst>
                                    </p:anim>
                                    <p:anim calcmode="lin" valueType="num">
                                      <p:cBhvr additive="base">
                                        <p:cTn id="17" dur="500" fill="hold"/>
                                        <p:tgtEl>
                                          <p:spTgt spid="9011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0118"/>
                                        </p:tgtEl>
                                        <p:attrNameLst>
                                          <p:attrName>style.visibility</p:attrName>
                                        </p:attrNameLst>
                                      </p:cBhvr>
                                      <p:to>
                                        <p:strVal val="visible"/>
                                      </p:to>
                                    </p:set>
                                    <p:animEffect transition="in" filter="slide(fromLeft)">
                                      <p:cBhvr>
                                        <p:cTn id="21" dur="1000"/>
                                        <p:tgtEl>
                                          <p:spTgt spid="90118"/>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0115"/>
                                        </p:tgtEl>
                                        <p:attrNameLst>
                                          <p:attrName>style.visibility</p:attrName>
                                        </p:attrNameLst>
                                      </p:cBhvr>
                                      <p:to>
                                        <p:strVal val="visible"/>
                                      </p:to>
                                    </p:set>
                                    <p:anim calcmode="lin" valueType="num">
                                      <p:cBhvr additive="base">
                                        <p:cTn id="25" dur="500" fill="hold"/>
                                        <p:tgtEl>
                                          <p:spTgt spid="90115"/>
                                        </p:tgtEl>
                                        <p:attrNameLst>
                                          <p:attrName>ppt_x</p:attrName>
                                        </p:attrNameLst>
                                      </p:cBhvr>
                                      <p:tavLst>
                                        <p:tav tm="0">
                                          <p:val>
                                            <p:strVal val="1+#ppt_w/2"/>
                                          </p:val>
                                        </p:tav>
                                        <p:tav tm="100000">
                                          <p:val>
                                            <p:strVal val="#ppt_x"/>
                                          </p:val>
                                        </p:tav>
                                      </p:tavLst>
                                    </p:anim>
                                    <p:anim calcmode="lin" valueType="num">
                                      <p:cBhvr additive="base">
                                        <p:cTn id="26" dur="500" fill="hold"/>
                                        <p:tgtEl>
                                          <p:spTgt spid="9011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120">
                                            <p:txEl>
                                              <p:pRg st="0" end="0"/>
                                            </p:txEl>
                                          </p:spTgt>
                                        </p:tgtEl>
                                        <p:attrNameLst>
                                          <p:attrName>style.visibility</p:attrName>
                                        </p:attrNameLst>
                                      </p:cBhvr>
                                      <p:to>
                                        <p:strVal val="visible"/>
                                      </p:to>
                                    </p:set>
                                    <p:anim calcmode="lin" valueType="num">
                                      <p:cBhvr>
                                        <p:cTn id="31" dur="1000" fill="hold"/>
                                        <p:tgtEl>
                                          <p:spTgt spid="901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01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01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1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5" presetClass="entr" presetSubtype="10" fill="hold" grpId="0" nodeType="afterEffect">
                                  <p:stCondLst>
                                    <p:cond delay="0"/>
                                  </p:stCondLst>
                                  <p:childTnLst>
                                    <p:set>
                                      <p:cBhvr>
                                        <p:cTn id="37" dur="1" fill="hold">
                                          <p:stCondLst>
                                            <p:cond delay="0"/>
                                          </p:stCondLst>
                                        </p:cTn>
                                        <p:tgtEl>
                                          <p:spTgt spid="90121"/>
                                        </p:tgtEl>
                                        <p:attrNameLst>
                                          <p:attrName>style.visibility</p:attrName>
                                        </p:attrNameLst>
                                      </p:cBhvr>
                                      <p:to>
                                        <p:strVal val="visible"/>
                                      </p:to>
                                    </p:set>
                                    <p:animEffect transition="in" filter="checkerboard(across)">
                                      <p:cBhvr>
                                        <p:cTn id="38" dur="500"/>
                                        <p:tgtEl>
                                          <p:spTgt spid="9012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90120">
                                            <p:txEl>
                                              <p:pRg st="1" end="1"/>
                                            </p:txEl>
                                          </p:spTgt>
                                        </p:tgtEl>
                                        <p:attrNameLst>
                                          <p:attrName>style.visibility</p:attrName>
                                        </p:attrNameLst>
                                      </p:cBhvr>
                                      <p:to>
                                        <p:strVal val="visible"/>
                                      </p:to>
                                    </p:set>
                                    <p:anim calcmode="lin" valueType="num">
                                      <p:cBhvr>
                                        <p:cTn id="43" dur="1000" fill="hold"/>
                                        <p:tgtEl>
                                          <p:spTgt spid="90120">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90120">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901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01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90120">
                                            <p:txEl>
                                              <p:pRg st="2" end="2"/>
                                            </p:txEl>
                                          </p:spTgt>
                                        </p:tgtEl>
                                        <p:attrNameLst>
                                          <p:attrName>style.visibility</p:attrName>
                                        </p:attrNameLst>
                                      </p:cBhvr>
                                      <p:to>
                                        <p:strVal val="visible"/>
                                      </p:to>
                                    </p:set>
                                    <p:anim calcmode="lin" valueType="num">
                                      <p:cBhvr>
                                        <p:cTn id="51" dur="1000" fill="hold"/>
                                        <p:tgtEl>
                                          <p:spTgt spid="90120">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90120">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9012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012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90120">
                                            <p:txEl>
                                              <p:pRg st="3" end="3"/>
                                            </p:txEl>
                                          </p:spTgt>
                                        </p:tgtEl>
                                        <p:attrNameLst>
                                          <p:attrName>style.visibility</p:attrName>
                                        </p:attrNameLst>
                                      </p:cBhvr>
                                      <p:to>
                                        <p:strVal val="visible"/>
                                      </p:to>
                                    </p:set>
                                    <p:anim calcmode="lin" valueType="num">
                                      <p:cBhvr>
                                        <p:cTn id="59" dur="1000" fill="hold"/>
                                        <p:tgtEl>
                                          <p:spTgt spid="90120">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90120">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9012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012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90120">
                                            <p:txEl>
                                              <p:pRg st="4" end="4"/>
                                            </p:txEl>
                                          </p:spTgt>
                                        </p:tgtEl>
                                        <p:attrNameLst>
                                          <p:attrName>style.visibility</p:attrName>
                                        </p:attrNameLst>
                                      </p:cBhvr>
                                      <p:to>
                                        <p:strVal val="visible"/>
                                      </p:to>
                                    </p:set>
                                    <p:anim calcmode="lin" valueType="num">
                                      <p:cBhvr>
                                        <p:cTn id="67" dur="1000" fill="hold"/>
                                        <p:tgtEl>
                                          <p:spTgt spid="90120">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90120">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9012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9012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90120">
                                            <p:txEl>
                                              <p:pRg st="5" end="5"/>
                                            </p:txEl>
                                          </p:spTgt>
                                        </p:tgtEl>
                                        <p:attrNameLst>
                                          <p:attrName>style.visibility</p:attrName>
                                        </p:attrNameLst>
                                      </p:cBhvr>
                                      <p:to>
                                        <p:strVal val="visible"/>
                                      </p:to>
                                    </p:set>
                                    <p:anim calcmode="lin" valueType="num">
                                      <p:cBhvr>
                                        <p:cTn id="75" dur="1000" fill="hold"/>
                                        <p:tgtEl>
                                          <p:spTgt spid="90120">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90120">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9012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90120">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nimBg="1"/>
      <p:bldP spid="90117" grpId="0"/>
      <p:bldP spid="90118" grpId="0" animBg="1"/>
      <p:bldP spid="90119" grpId="0" animBg="1"/>
      <p:bldP spid="90120" grpId="0" build="p"/>
      <p:bldOleChart spid="90121" grpId="0"/>
    </p:bldLst>
  </p:timing>
</p:sld>
</file>

<file path=ppt/slides/slide2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23000">
              <a:srgbClr val="C7AC4C"/>
            </a:gs>
            <a:gs pos="55000">
              <a:srgbClr val="E6D78A"/>
            </a:gs>
            <a:gs pos="70000">
              <a:srgbClr val="C7AC4C"/>
            </a:gs>
            <a:gs pos="88000">
              <a:srgbClr val="E6D78A"/>
            </a:gs>
            <a:gs pos="100000">
              <a:srgbClr val="E6DCAC"/>
            </a:gs>
          </a:gsLst>
          <a:lin ang="18900000" scaled="1"/>
        </a:gra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152400"/>
            <a:ext cx="8534400" cy="1143000"/>
          </a:xfrm>
        </p:spPr>
        <p:txBody>
          <a:bodyPr/>
          <a:lstStyle/>
          <a:p>
            <a:pPr eaLnBrk="1" hangingPunct="1">
              <a:defRPr/>
            </a:pPr>
            <a:r>
              <a:rPr lang="en-US">
                <a:solidFill>
                  <a:srgbClr val="800080"/>
                </a:solidFill>
                <a:effectLst>
                  <a:outerShdw blurRad="38100" dist="38100" dir="2700000" algn="tl">
                    <a:srgbClr val="000000"/>
                  </a:outerShdw>
                </a:effectLst>
                <a:latin typeface="Arial" charset="0"/>
                <a:ea typeface="ＭＳ Ｐゴシック" charset="0"/>
                <a:cs typeface="ＭＳ Ｐゴシック" charset="0"/>
              </a:rPr>
              <a:t>A Constant Reminder</a:t>
            </a:r>
          </a:p>
        </p:txBody>
      </p:sp>
      <p:sp>
        <p:nvSpPr>
          <p:cNvPr id="91142" name="Rectangle 6"/>
          <p:cNvSpPr>
            <a:spLocks noGrp="1" noChangeArrowheads="1"/>
          </p:cNvSpPr>
          <p:nvPr>
            <p:ph type="body" idx="1"/>
          </p:nvPr>
        </p:nvSpPr>
        <p:spPr>
          <a:xfrm>
            <a:off x="533400" y="5410200"/>
            <a:ext cx="8077200" cy="1219200"/>
          </a:xfrm>
        </p:spPr>
        <p:txBody>
          <a:bodyPr/>
          <a:lstStyle/>
          <a:p>
            <a:pPr marL="0" indent="0" algn="ctr" eaLnBrk="1" hangingPunct="1">
              <a:lnSpc>
                <a:spcPct val="80000"/>
              </a:lnSpc>
              <a:buFontTx/>
              <a:buNone/>
            </a:pPr>
            <a:r>
              <a:rPr lang="en-US" sz="2800">
                <a:solidFill>
                  <a:srgbClr val="A50021"/>
                </a:solidFill>
                <a:latin typeface="Arial" charset="0"/>
                <a:ea typeface="ＭＳ Ｐゴシック" charset="0"/>
                <a:cs typeface="ＭＳ Ｐゴシック" charset="0"/>
              </a:rPr>
              <a:t>We are to constantly be </a:t>
            </a:r>
            <a:r>
              <a:rPr lang="en-US" sz="2800" b="1" u="sng">
                <a:solidFill>
                  <a:srgbClr val="A50021"/>
                </a:solidFill>
                <a:latin typeface="Arial" charset="0"/>
                <a:ea typeface="ＭＳ Ｐゴシック" charset="0"/>
                <a:cs typeface="ＭＳ Ｐゴシック" charset="0"/>
              </a:rPr>
              <a:t>reminded and reminding others</a:t>
            </a:r>
            <a:r>
              <a:rPr lang="en-US" sz="2800">
                <a:solidFill>
                  <a:srgbClr val="A50021"/>
                </a:solidFill>
                <a:latin typeface="Arial" charset="0"/>
                <a:ea typeface="ＭＳ Ｐゴシック" charset="0"/>
                <a:cs typeface="ＭＳ Ｐゴシック" charset="0"/>
              </a:rPr>
              <a:t> of this great need </a:t>
            </a:r>
          </a:p>
          <a:p>
            <a:pPr marL="0" indent="0" algn="ctr" eaLnBrk="1" hangingPunct="1">
              <a:lnSpc>
                <a:spcPct val="80000"/>
              </a:lnSpc>
              <a:buFontTx/>
              <a:buNone/>
            </a:pPr>
            <a:r>
              <a:rPr lang="en-US" sz="2800">
                <a:solidFill>
                  <a:srgbClr val="A50021"/>
                </a:solidFill>
                <a:latin typeface="Arial" charset="0"/>
                <a:ea typeface="ＭＳ Ｐゴシック" charset="0"/>
                <a:cs typeface="ＭＳ Ｐゴシック" charset="0"/>
              </a:rPr>
              <a:t>(2 Peter 1:12-13)</a:t>
            </a:r>
          </a:p>
        </p:txBody>
      </p:sp>
      <p:sp>
        <p:nvSpPr>
          <p:cNvPr id="91143" name="Rectangle 7"/>
          <p:cNvSpPr>
            <a:spLocks noChangeArrowheads="1"/>
          </p:cNvSpPr>
          <p:nvPr/>
        </p:nvSpPr>
        <p:spPr bwMode="auto">
          <a:xfrm>
            <a:off x="2819400" y="1371600"/>
            <a:ext cx="3505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sz="3200" b="1">
                <a:latin typeface="Arial" charset="0"/>
              </a:rPr>
              <a:t>Read The Word</a:t>
            </a:r>
          </a:p>
        </p:txBody>
      </p:sp>
      <p:sp>
        <p:nvSpPr>
          <p:cNvPr id="91144" name="Rectangle 8"/>
          <p:cNvSpPr>
            <a:spLocks noChangeArrowheads="1"/>
          </p:cNvSpPr>
          <p:nvPr/>
        </p:nvSpPr>
        <p:spPr bwMode="auto">
          <a:xfrm>
            <a:off x="6629400" y="1905000"/>
            <a:ext cx="2362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3200" b="1">
                <a:latin typeface="Arial" charset="0"/>
              </a:rPr>
              <a:t>Evangelize </a:t>
            </a:r>
          </a:p>
        </p:txBody>
      </p:sp>
      <p:sp>
        <p:nvSpPr>
          <p:cNvPr id="91145" name="Rectangle 9"/>
          <p:cNvSpPr>
            <a:spLocks noChangeArrowheads="1"/>
          </p:cNvSpPr>
          <p:nvPr/>
        </p:nvSpPr>
        <p:spPr bwMode="auto">
          <a:xfrm>
            <a:off x="228600" y="4648200"/>
            <a:ext cx="4648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sz="3200" b="1">
                <a:latin typeface="Arial" charset="0"/>
              </a:rPr>
              <a:t>Have a Mission Heart </a:t>
            </a:r>
          </a:p>
        </p:txBody>
      </p:sp>
      <p:sp>
        <p:nvSpPr>
          <p:cNvPr id="91146" name="Rectangle 10"/>
          <p:cNvSpPr>
            <a:spLocks noChangeArrowheads="1"/>
          </p:cNvSpPr>
          <p:nvPr/>
        </p:nvSpPr>
        <p:spPr bwMode="auto">
          <a:xfrm>
            <a:off x="6096000" y="4572000"/>
            <a:ext cx="1905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3200" b="1">
                <a:latin typeface="Arial" charset="0"/>
              </a:rPr>
              <a:t>Prayer</a:t>
            </a:r>
          </a:p>
        </p:txBody>
      </p:sp>
      <p:sp>
        <p:nvSpPr>
          <p:cNvPr id="91147" name="Rectangle 11"/>
          <p:cNvSpPr>
            <a:spLocks noChangeArrowheads="1"/>
          </p:cNvSpPr>
          <p:nvPr/>
        </p:nvSpPr>
        <p:spPr bwMode="auto">
          <a:xfrm>
            <a:off x="304800" y="1828800"/>
            <a:ext cx="1905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3200" b="1">
                <a:latin typeface="Arial" charset="0"/>
              </a:rPr>
              <a:t>Worship</a:t>
            </a:r>
          </a:p>
        </p:txBody>
      </p:sp>
      <p:grpSp>
        <p:nvGrpSpPr>
          <p:cNvPr id="4" name="Group 3">
            <a:extLst>
              <a:ext uri="{FF2B5EF4-FFF2-40B4-BE49-F238E27FC236}">
                <a16:creationId xmlns:a16="http://schemas.microsoft.com/office/drawing/2014/main" id="{0DA94C7E-1C38-B517-D91A-B2C3031A3726}"/>
              </a:ext>
            </a:extLst>
          </p:cNvPr>
          <p:cNvGrpSpPr/>
          <p:nvPr/>
        </p:nvGrpSpPr>
        <p:grpSpPr>
          <a:xfrm>
            <a:off x="117231" y="2057400"/>
            <a:ext cx="8534400" cy="2590800"/>
            <a:chOff x="117231" y="2057400"/>
            <a:chExt cx="8534400" cy="2590800"/>
          </a:xfrm>
        </p:grpSpPr>
        <p:sp>
          <p:nvSpPr>
            <p:cNvPr id="402442" name="AutoShape 4"/>
            <p:cNvSpPr>
              <a:spLocks noChangeArrowheads="1"/>
            </p:cNvSpPr>
            <p:nvPr/>
          </p:nvSpPr>
          <p:spPr bwMode="auto">
            <a:xfrm>
              <a:off x="768350" y="2057400"/>
              <a:ext cx="7597775" cy="2590800"/>
            </a:xfrm>
            <a:prstGeom prst="irregularSeal1">
              <a:avLst/>
            </a:prstGeom>
            <a:solidFill>
              <a:schemeClr val="accent1"/>
            </a:solidFill>
            <a:ln w="9525">
              <a:solidFill>
                <a:schemeClr val="tx1"/>
              </a:solidFill>
              <a:miter lim="800000"/>
              <a:headEnd/>
              <a:tailEnd/>
            </a:ln>
          </p:spPr>
          <p:txBody>
            <a:bodyPr wrap="none" anchor="ctr"/>
            <a:lstStyle/>
            <a:p>
              <a:endParaRPr lang="en-US"/>
            </a:p>
          </p:txBody>
        </p:sp>
        <p:sp>
          <p:nvSpPr>
            <p:cNvPr id="3" name="Rectangle 2">
              <a:extLst>
                <a:ext uri="{FF2B5EF4-FFF2-40B4-BE49-F238E27FC236}">
                  <a16:creationId xmlns:a16="http://schemas.microsoft.com/office/drawing/2014/main" id="{D411EFA9-DEB3-C050-A3EF-AB69113AC904}"/>
                </a:ext>
              </a:extLst>
            </p:cNvPr>
            <p:cNvSpPr txBox="1">
              <a:spLocks noChangeArrowheads="1"/>
            </p:cNvSpPr>
            <p:nvPr/>
          </p:nvSpPr>
          <p:spPr bwMode="auto">
            <a:xfrm>
              <a:off x="117231" y="2722684"/>
              <a:ext cx="8534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defRPr/>
              </a:pPr>
              <a:r>
                <a:rPr lang="en-US" kern="0" dirty="0">
                  <a:solidFill>
                    <a:srgbClr val="800080"/>
                  </a:solidFill>
                  <a:effectLst>
                    <a:outerShdw blurRad="38100" dist="38100" dir="2700000" algn="tl">
                      <a:srgbClr val="000000"/>
                    </a:outerShdw>
                  </a:effectLst>
                  <a:ea typeface="ＭＳ Ｐゴシック" charset="0"/>
                  <a:cs typeface="ＭＳ Ｐゴシック" charset="0"/>
                </a:rPr>
                <a:t>Christian Virtues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1000"/>
                                        <p:tgtEl>
                                          <p:spTgt spid="91138"/>
                                        </p:tgtEl>
                                      </p:cBhvr>
                                    </p:animEffect>
                                    <p:anim calcmode="lin" valueType="num">
                                      <p:cBhvr>
                                        <p:cTn id="8" dur="1000" fill="hold"/>
                                        <p:tgtEl>
                                          <p:spTgt spid="91138"/>
                                        </p:tgtEl>
                                        <p:attrNameLst>
                                          <p:attrName>ppt_x</p:attrName>
                                        </p:attrNameLst>
                                      </p:cBhvr>
                                      <p:tavLst>
                                        <p:tav tm="0">
                                          <p:val>
                                            <p:strVal val="#ppt_x"/>
                                          </p:val>
                                        </p:tav>
                                        <p:tav tm="100000">
                                          <p:val>
                                            <p:strVal val="#ppt_x"/>
                                          </p:val>
                                        </p:tav>
                                      </p:tavLst>
                                    </p:anim>
                                    <p:anim calcmode="lin" valueType="num">
                                      <p:cBhvr>
                                        <p:cTn id="9" dur="1000" fill="hold"/>
                                        <p:tgtEl>
                                          <p:spTgt spid="911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nodeType="afterGroup">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91147"/>
                                        </p:tgtEl>
                                        <p:attrNameLst>
                                          <p:attrName>style.visibility</p:attrName>
                                        </p:attrNameLst>
                                      </p:cBhvr>
                                      <p:to>
                                        <p:strVal val="visible"/>
                                      </p:to>
                                    </p:set>
                                    <p:animEffect transition="in" filter="circle(in)">
                                      <p:cBhvr>
                                        <p:cTn id="19" dur="1000"/>
                                        <p:tgtEl>
                                          <p:spTgt spid="91147"/>
                                        </p:tgtEl>
                                      </p:cBhvr>
                                    </p:animEffect>
                                  </p:childTnLst>
                                </p:cTn>
                              </p:par>
                            </p:childTnLst>
                          </p:cTn>
                        </p:par>
                        <p:par>
                          <p:cTn id="20" fill="hold" nodeType="afterGroup">
                            <p:stCondLst>
                              <p:cond delay="2500"/>
                            </p:stCondLst>
                            <p:childTnLst>
                              <p:par>
                                <p:cTn id="21" presetID="6" presetClass="entr" presetSubtype="16" fill="hold" grpId="0" nodeType="afterEffect">
                                  <p:stCondLst>
                                    <p:cond delay="0"/>
                                  </p:stCondLst>
                                  <p:childTnLst>
                                    <p:set>
                                      <p:cBhvr>
                                        <p:cTn id="22" dur="1" fill="hold">
                                          <p:stCondLst>
                                            <p:cond delay="0"/>
                                          </p:stCondLst>
                                        </p:cTn>
                                        <p:tgtEl>
                                          <p:spTgt spid="91143"/>
                                        </p:tgtEl>
                                        <p:attrNameLst>
                                          <p:attrName>style.visibility</p:attrName>
                                        </p:attrNameLst>
                                      </p:cBhvr>
                                      <p:to>
                                        <p:strVal val="visible"/>
                                      </p:to>
                                    </p:set>
                                    <p:animEffect transition="in" filter="circle(in)">
                                      <p:cBhvr>
                                        <p:cTn id="23" dur="1000"/>
                                        <p:tgtEl>
                                          <p:spTgt spid="91143"/>
                                        </p:tgtEl>
                                      </p:cBhvr>
                                    </p:animEffect>
                                  </p:childTnLst>
                                </p:cTn>
                              </p:par>
                            </p:childTnLst>
                          </p:cTn>
                        </p:par>
                        <p:par>
                          <p:cTn id="24" fill="hold" nodeType="afterGroup">
                            <p:stCondLst>
                              <p:cond delay="3500"/>
                            </p:stCondLst>
                            <p:childTnLst>
                              <p:par>
                                <p:cTn id="25" presetID="6" presetClass="entr" presetSubtype="16" fill="hold" grpId="0" nodeType="afterEffect">
                                  <p:stCondLst>
                                    <p:cond delay="0"/>
                                  </p:stCondLst>
                                  <p:childTnLst>
                                    <p:set>
                                      <p:cBhvr>
                                        <p:cTn id="26" dur="1" fill="hold">
                                          <p:stCondLst>
                                            <p:cond delay="0"/>
                                          </p:stCondLst>
                                        </p:cTn>
                                        <p:tgtEl>
                                          <p:spTgt spid="91144"/>
                                        </p:tgtEl>
                                        <p:attrNameLst>
                                          <p:attrName>style.visibility</p:attrName>
                                        </p:attrNameLst>
                                      </p:cBhvr>
                                      <p:to>
                                        <p:strVal val="visible"/>
                                      </p:to>
                                    </p:set>
                                    <p:animEffect transition="in" filter="circle(in)">
                                      <p:cBhvr>
                                        <p:cTn id="27" dur="1000"/>
                                        <p:tgtEl>
                                          <p:spTgt spid="91144"/>
                                        </p:tgtEl>
                                      </p:cBhvr>
                                    </p:animEffect>
                                  </p:childTnLst>
                                </p:cTn>
                              </p:par>
                            </p:childTnLst>
                          </p:cTn>
                        </p:par>
                        <p:par>
                          <p:cTn id="28" fill="hold" nodeType="afterGroup">
                            <p:stCondLst>
                              <p:cond delay="4500"/>
                            </p:stCondLst>
                            <p:childTnLst>
                              <p:par>
                                <p:cTn id="29" presetID="6" presetClass="entr" presetSubtype="16" fill="hold" grpId="0" nodeType="afterEffect">
                                  <p:stCondLst>
                                    <p:cond delay="0"/>
                                  </p:stCondLst>
                                  <p:childTnLst>
                                    <p:set>
                                      <p:cBhvr>
                                        <p:cTn id="30" dur="1" fill="hold">
                                          <p:stCondLst>
                                            <p:cond delay="0"/>
                                          </p:stCondLst>
                                        </p:cTn>
                                        <p:tgtEl>
                                          <p:spTgt spid="91146"/>
                                        </p:tgtEl>
                                        <p:attrNameLst>
                                          <p:attrName>style.visibility</p:attrName>
                                        </p:attrNameLst>
                                      </p:cBhvr>
                                      <p:to>
                                        <p:strVal val="visible"/>
                                      </p:to>
                                    </p:set>
                                    <p:animEffect transition="in" filter="circle(in)">
                                      <p:cBhvr>
                                        <p:cTn id="31" dur="1000"/>
                                        <p:tgtEl>
                                          <p:spTgt spid="91146"/>
                                        </p:tgtEl>
                                      </p:cBhvr>
                                    </p:animEffect>
                                  </p:childTnLst>
                                </p:cTn>
                              </p:par>
                            </p:childTnLst>
                          </p:cTn>
                        </p:par>
                        <p:par>
                          <p:cTn id="32" fill="hold" nodeType="afterGroup">
                            <p:stCondLst>
                              <p:cond delay="5500"/>
                            </p:stCondLst>
                            <p:childTnLst>
                              <p:par>
                                <p:cTn id="33" presetID="6" presetClass="entr" presetSubtype="16" fill="hold" grpId="0" nodeType="afterEffect">
                                  <p:stCondLst>
                                    <p:cond delay="0"/>
                                  </p:stCondLst>
                                  <p:childTnLst>
                                    <p:set>
                                      <p:cBhvr>
                                        <p:cTn id="34" dur="1" fill="hold">
                                          <p:stCondLst>
                                            <p:cond delay="0"/>
                                          </p:stCondLst>
                                        </p:cTn>
                                        <p:tgtEl>
                                          <p:spTgt spid="91145"/>
                                        </p:tgtEl>
                                        <p:attrNameLst>
                                          <p:attrName>style.visibility</p:attrName>
                                        </p:attrNameLst>
                                      </p:cBhvr>
                                      <p:to>
                                        <p:strVal val="visible"/>
                                      </p:to>
                                    </p:set>
                                    <p:animEffect transition="in" filter="circle(in)">
                                      <p:cBhvr>
                                        <p:cTn id="35" dur="1000"/>
                                        <p:tgtEl>
                                          <p:spTgt spid="91145"/>
                                        </p:tgtEl>
                                      </p:cBhvr>
                                    </p:animEffect>
                                  </p:childTnLst>
                                </p:cTn>
                              </p:par>
                            </p:childTnLst>
                          </p:cTn>
                        </p:par>
                        <p:par>
                          <p:cTn id="36" fill="hold" nodeType="afterGroup">
                            <p:stCondLst>
                              <p:cond delay="6500"/>
                            </p:stCondLst>
                            <p:childTnLst>
                              <p:par>
                                <p:cTn id="37" presetID="51" presetClass="entr" presetSubtype="0" fill="hold" grpId="0" nodeType="afterEffect">
                                  <p:stCondLst>
                                    <p:cond delay="0"/>
                                  </p:stCondLst>
                                  <p:childTnLst>
                                    <p:set>
                                      <p:cBhvr>
                                        <p:cTn id="38" dur="1" fill="hold">
                                          <p:stCondLst>
                                            <p:cond delay="0"/>
                                          </p:stCondLst>
                                        </p:cTn>
                                        <p:tgtEl>
                                          <p:spTgt spid="91142">
                                            <p:txEl>
                                              <p:pRg st="0" end="0"/>
                                            </p:txEl>
                                          </p:spTgt>
                                        </p:tgtEl>
                                        <p:attrNameLst>
                                          <p:attrName>style.visibility</p:attrName>
                                        </p:attrNameLst>
                                      </p:cBhvr>
                                      <p:to>
                                        <p:strVal val="visible"/>
                                      </p:to>
                                    </p:set>
                                    <p:animEffect transition="in" filter="fade">
                                      <p:cBhvr>
                                        <p:cTn id="39" dur="770" decel="100000"/>
                                        <p:tgtEl>
                                          <p:spTgt spid="91142">
                                            <p:txEl>
                                              <p:pRg st="0" end="0"/>
                                            </p:txEl>
                                          </p:spTgt>
                                        </p:tgtEl>
                                      </p:cBhvr>
                                    </p:animEffect>
                                    <p:animScale>
                                      <p:cBhvr>
                                        <p:cTn id="40" dur="770" decel="100000"/>
                                        <p:tgtEl>
                                          <p:spTgt spid="91142">
                                            <p:txEl>
                                              <p:pRg st="0" end="0"/>
                                            </p:txEl>
                                          </p:spTgt>
                                        </p:tgtEl>
                                      </p:cBhvr>
                                      <p:from x="10000" y="10000"/>
                                      <p:to x="200000" y="450000"/>
                                    </p:animScale>
                                    <p:animScale>
                                      <p:cBhvr>
                                        <p:cTn id="41" dur="1230" accel="100000" fill="hold">
                                          <p:stCondLst>
                                            <p:cond delay="770"/>
                                          </p:stCondLst>
                                        </p:cTn>
                                        <p:tgtEl>
                                          <p:spTgt spid="91142">
                                            <p:txEl>
                                              <p:pRg st="0" end="0"/>
                                            </p:txEl>
                                          </p:spTgt>
                                        </p:tgtEl>
                                      </p:cBhvr>
                                      <p:from x="200000" y="450000"/>
                                      <p:to x="100000" y="100000"/>
                                    </p:animScale>
                                    <p:set>
                                      <p:cBhvr>
                                        <p:cTn id="42" dur="770" fill="hold"/>
                                        <p:tgtEl>
                                          <p:spTgt spid="91142">
                                            <p:txEl>
                                              <p:pRg st="0" end="0"/>
                                            </p:txEl>
                                          </p:spTgt>
                                        </p:tgtEl>
                                        <p:attrNameLst>
                                          <p:attrName>ppt_x</p:attrName>
                                        </p:attrNameLst>
                                      </p:cBhvr>
                                      <p:to>
                                        <p:strVal val="(0.5)"/>
                                      </p:to>
                                    </p:set>
                                    <p:anim from="(0.5)" to="(#ppt_x)" calcmode="lin" valueType="num">
                                      <p:cBhvr>
                                        <p:cTn id="43" dur="1230" accel="100000" fill="hold">
                                          <p:stCondLst>
                                            <p:cond delay="770"/>
                                          </p:stCondLst>
                                        </p:cTn>
                                        <p:tgtEl>
                                          <p:spTgt spid="91142">
                                            <p:txEl>
                                              <p:pRg st="0" end="0"/>
                                            </p:txEl>
                                          </p:spTgt>
                                        </p:tgtEl>
                                        <p:attrNameLst>
                                          <p:attrName>ppt_x</p:attrName>
                                        </p:attrNameLst>
                                      </p:cBhvr>
                                    </p:anim>
                                    <p:set>
                                      <p:cBhvr>
                                        <p:cTn id="44" dur="770" fill="hold"/>
                                        <p:tgtEl>
                                          <p:spTgt spid="91142">
                                            <p:txEl>
                                              <p:pRg st="0" end="0"/>
                                            </p:txEl>
                                          </p:spTgt>
                                        </p:tgtEl>
                                        <p:attrNameLst>
                                          <p:attrName>ppt_y</p:attrName>
                                        </p:attrNameLst>
                                      </p:cBhvr>
                                      <p:to>
                                        <p:strVal val="(#ppt_y+0.4)"/>
                                      </p:to>
                                    </p:set>
                                    <p:anim from="(#ppt_y+0.4)" to="(#ppt_y)" calcmode="lin" valueType="num">
                                      <p:cBhvr>
                                        <p:cTn id="45" dur="1230" accel="100000" fill="hold">
                                          <p:stCondLst>
                                            <p:cond delay="770"/>
                                          </p:stCondLst>
                                        </p:cTn>
                                        <p:tgtEl>
                                          <p:spTgt spid="91142">
                                            <p:txEl>
                                              <p:pRg st="0" end="0"/>
                                            </p:txEl>
                                          </p:spTgt>
                                        </p:tgtEl>
                                        <p:attrNameLst>
                                          <p:attrName>ppt_y</p:attrName>
                                        </p:attrNameLst>
                                      </p:cBhvr>
                                    </p:anim>
                                  </p:childTnLst>
                                </p:cTn>
                              </p:par>
                            </p:childTnLst>
                          </p:cTn>
                        </p:par>
                        <p:par>
                          <p:cTn id="46" fill="hold" nodeType="afterGroup">
                            <p:stCondLst>
                              <p:cond delay="8500"/>
                            </p:stCondLst>
                            <p:childTnLst>
                              <p:par>
                                <p:cTn id="47" presetID="51" presetClass="entr" presetSubtype="0" fill="hold" grpId="0" nodeType="afterEffect">
                                  <p:stCondLst>
                                    <p:cond delay="0"/>
                                  </p:stCondLst>
                                  <p:childTnLst>
                                    <p:set>
                                      <p:cBhvr>
                                        <p:cTn id="48" dur="1" fill="hold">
                                          <p:stCondLst>
                                            <p:cond delay="0"/>
                                          </p:stCondLst>
                                        </p:cTn>
                                        <p:tgtEl>
                                          <p:spTgt spid="91142">
                                            <p:txEl>
                                              <p:pRg st="1" end="1"/>
                                            </p:txEl>
                                          </p:spTgt>
                                        </p:tgtEl>
                                        <p:attrNameLst>
                                          <p:attrName>style.visibility</p:attrName>
                                        </p:attrNameLst>
                                      </p:cBhvr>
                                      <p:to>
                                        <p:strVal val="visible"/>
                                      </p:to>
                                    </p:set>
                                    <p:animEffect transition="in" filter="fade">
                                      <p:cBhvr>
                                        <p:cTn id="49" dur="770" decel="100000"/>
                                        <p:tgtEl>
                                          <p:spTgt spid="91142">
                                            <p:txEl>
                                              <p:pRg st="1" end="1"/>
                                            </p:txEl>
                                          </p:spTgt>
                                        </p:tgtEl>
                                      </p:cBhvr>
                                    </p:animEffect>
                                    <p:animScale>
                                      <p:cBhvr>
                                        <p:cTn id="50" dur="770" decel="100000"/>
                                        <p:tgtEl>
                                          <p:spTgt spid="91142">
                                            <p:txEl>
                                              <p:pRg st="1" end="1"/>
                                            </p:txEl>
                                          </p:spTgt>
                                        </p:tgtEl>
                                      </p:cBhvr>
                                      <p:from x="10000" y="10000"/>
                                      <p:to x="200000" y="450000"/>
                                    </p:animScale>
                                    <p:animScale>
                                      <p:cBhvr>
                                        <p:cTn id="51" dur="1230" accel="100000" fill="hold">
                                          <p:stCondLst>
                                            <p:cond delay="770"/>
                                          </p:stCondLst>
                                        </p:cTn>
                                        <p:tgtEl>
                                          <p:spTgt spid="91142">
                                            <p:txEl>
                                              <p:pRg st="1" end="1"/>
                                            </p:txEl>
                                          </p:spTgt>
                                        </p:tgtEl>
                                      </p:cBhvr>
                                      <p:from x="200000" y="450000"/>
                                      <p:to x="100000" y="100000"/>
                                    </p:animScale>
                                    <p:set>
                                      <p:cBhvr>
                                        <p:cTn id="52" dur="770" fill="hold"/>
                                        <p:tgtEl>
                                          <p:spTgt spid="91142">
                                            <p:txEl>
                                              <p:pRg st="1" end="1"/>
                                            </p:txEl>
                                          </p:spTgt>
                                        </p:tgtEl>
                                        <p:attrNameLst>
                                          <p:attrName>ppt_x</p:attrName>
                                        </p:attrNameLst>
                                      </p:cBhvr>
                                      <p:to>
                                        <p:strVal val="(0.5)"/>
                                      </p:to>
                                    </p:set>
                                    <p:anim from="(0.5)" to="(#ppt_x)" calcmode="lin" valueType="num">
                                      <p:cBhvr>
                                        <p:cTn id="53" dur="1230" accel="100000" fill="hold">
                                          <p:stCondLst>
                                            <p:cond delay="770"/>
                                          </p:stCondLst>
                                        </p:cTn>
                                        <p:tgtEl>
                                          <p:spTgt spid="91142">
                                            <p:txEl>
                                              <p:pRg st="1" end="1"/>
                                            </p:txEl>
                                          </p:spTgt>
                                        </p:tgtEl>
                                        <p:attrNameLst>
                                          <p:attrName>ppt_x</p:attrName>
                                        </p:attrNameLst>
                                      </p:cBhvr>
                                    </p:anim>
                                    <p:set>
                                      <p:cBhvr>
                                        <p:cTn id="54" dur="770" fill="hold"/>
                                        <p:tgtEl>
                                          <p:spTgt spid="91142">
                                            <p:txEl>
                                              <p:pRg st="1" end="1"/>
                                            </p:txEl>
                                          </p:spTgt>
                                        </p:tgtEl>
                                        <p:attrNameLst>
                                          <p:attrName>ppt_y</p:attrName>
                                        </p:attrNameLst>
                                      </p:cBhvr>
                                      <p:to>
                                        <p:strVal val="(#ppt_y+0.4)"/>
                                      </p:to>
                                    </p:set>
                                    <p:anim from="(#ppt_y+0.4)" to="(#ppt_y)" calcmode="lin" valueType="num">
                                      <p:cBhvr>
                                        <p:cTn id="55" dur="1230" accel="100000" fill="hold">
                                          <p:stCondLst>
                                            <p:cond delay="770"/>
                                          </p:stCondLst>
                                        </p:cTn>
                                        <p:tgtEl>
                                          <p:spTgt spid="91142">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2" grpId="0" build="p"/>
      <p:bldP spid="91143" grpId="0"/>
      <p:bldP spid="91144" grpId="0"/>
      <p:bldP spid="91145" grpId="0"/>
      <p:bldP spid="91146" grpId="0"/>
      <p:bldP spid="91147"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2164"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2165"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166"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92167" name="Rectangle 7"/>
          <p:cNvSpPr>
            <a:spLocks noGrp="1" noChangeArrowheads="1"/>
          </p:cNvSpPr>
          <p:nvPr>
            <p:ph type="title"/>
          </p:nvPr>
        </p:nvSpPr>
        <p:spPr>
          <a:xfrm>
            <a:off x="304800" y="152400"/>
            <a:ext cx="7620000" cy="1143000"/>
          </a:xfrm>
        </p:spPr>
        <p:txBody>
          <a:bodyPr/>
          <a:lstStyle/>
          <a:p>
            <a:pPr eaLnBrk="1" hangingPunct="1">
              <a:defRPr/>
            </a:pPr>
            <a:r>
              <a:rPr lang="en-US" sz="4000">
                <a:solidFill>
                  <a:srgbClr val="FFFFFF"/>
                </a:solidFill>
                <a:effectLst>
                  <a:glow rad="228600">
                    <a:schemeClr val="tx1"/>
                  </a:glow>
                  <a:outerShdw blurRad="38100" dist="38100" dir="2700000" algn="tl">
                    <a:srgbClr val="DDDDDD"/>
                  </a:outerShdw>
                </a:effectLst>
                <a:latin typeface="Arial"/>
                <a:ea typeface="ＭＳ Ｐゴシック" charset="0"/>
                <a:cs typeface="Arial"/>
              </a:rPr>
              <a:t>Conscious of False Teachers </a:t>
            </a:r>
          </a:p>
        </p:txBody>
      </p:sp>
      <p:sp>
        <p:nvSpPr>
          <p:cNvPr id="92168" name="Rectangle 8"/>
          <p:cNvSpPr>
            <a:spLocks noGrp="1" noChangeArrowheads="1"/>
          </p:cNvSpPr>
          <p:nvPr>
            <p:ph type="body" idx="1"/>
          </p:nvPr>
        </p:nvSpPr>
        <p:spPr>
          <a:xfrm>
            <a:off x="1066800" y="1676400"/>
            <a:ext cx="8077200" cy="4449763"/>
          </a:xfrm>
        </p:spPr>
        <p:txBody>
          <a:bodyPr/>
          <a:lstStyle/>
          <a:p>
            <a:pPr marL="0" indent="0" eaLnBrk="1" hangingPunct="1">
              <a:buFontTx/>
              <a:buNone/>
              <a:defRPr/>
            </a:pPr>
            <a:r>
              <a:rPr lang="en-US" b="1" dirty="0">
                <a:solidFill>
                  <a:srgbClr val="FFFFFF"/>
                </a:solidFill>
                <a:effectLst>
                  <a:glow rad="228600">
                    <a:schemeClr val="tx1"/>
                  </a:glow>
                </a:effectLst>
                <a:latin typeface="Arial"/>
                <a:ea typeface="ＭＳ Ｐゴシック" charset="0"/>
                <a:cs typeface="Arial"/>
              </a:rPr>
              <a:t>Many &amp; varied descriptions given to us:  </a:t>
            </a:r>
          </a:p>
          <a:p>
            <a:pPr eaLnBrk="1" hangingPunct="1">
              <a:defRPr/>
            </a:pPr>
            <a:r>
              <a:rPr lang="en-US" b="1" dirty="0">
                <a:solidFill>
                  <a:srgbClr val="FFFFFF"/>
                </a:solidFill>
                <a:effectLst>
                  <a:glow rad="228600">
                    <a:schemeClr val="tx1"/>
                  </a:glow>
                </a:effectLst>
                <a:latin typeface="Arial"/>
                <a:ea typeface="ＭＳ Ｐゴシック" charset="0"/>
                <a:cs typeface="Arial"/>
              </a:rPr>
              <a:t>Pleasure to revel in the daytime</a:t>
            </a:r>
          </a:p>
          <a:p>
            <a:pPr eaLnBrk="1" hangingPunct="1">
              <a:defRPr/>
            </a:pPr>
            <a:r>
              <a:rPr lang="en-US" b="1" dirty="0">
                <a:solidFill>
                  <a:srgbClr val="FFFFFF"/>
                </a:solidFill>
                <a:effectLst>
                  <a:glow rad="228600">
                    <a:schemeClr val="tx1"/>
                  </a:glow>
                </a:effectLst>
                <a:latin typeface="Arial"/>
                <a:ea typeface="ＭＳ Ｐゴシック" charset="0"/>
                <a:cs typeface="Arial"/>
              </a:rPr>
              <a:t>Having eyes full of adultery and that never cease from sin</a:t>
            </a:r>
          </a:p>
          <a:p>
            <a:pPr eaLnBrk="1" hangingPunct="1">
              <a:defRPr/>
            </a:pPr>
            <a:r>
              <a:rPr lang="en-US" b="1" dirty="0">
                <a:solidFill>
                  <a:srgbClr val="FFFFFF"/>
                </a:solidFill>
                <a:effectLst>
                  <a:glow rad="228600">
                    <a:schemeClr val="tx1"/>
                  </a:glow>
                </a:effectLst>
                <a:latin typeface="Arial"/>
                <a:ea typeface="ＭＳ Ｐゴシック" charset="0"/>
                <a:cs typeface="Arial"/>
              </a:rPr>
              <a:t>Enticing unstable souls</a:t>
            </a:r>
          </a:p>
          <a:p>
            <a:pPr eaLnBrk="1" hangingPunct="1">
              <a:defRPr/>
            </a:pPr>
            <a:r>
              <a:rPr lang="en-US" b="1" dirty="0">
                <a:solidFill>
                  <a:srgbClr val="FFFFFF"/>
                </a:solidFill>
                <a:effectLst>
                  <a:glow rad="228600">
                    <a:schemeClr val="tx1"/>
                  </a:glow>
                </a:effectLst>
                <a:latin typeface="Arial"/>
                <a:ea typeface="ＭＳ Ｐゴシック" charset="0"/>
                <a:cs typeface="Arial"/>
              </a:rPr>
              <a:t>Springs without water and mists driven by a storm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2164"/>
                                        </p:tgtEl>
                                        <p:attrNameLst>
                                          <p:attrName>style.visibility</p:attrName>
                                        </p:attrNameLst>
                                      </p:cBhvr>
                                      <p:to>
                                        <p:strVal val="visible"/>
                                      </p:to>
                                    </p:set>
                                    <p:anim calcmode="lin" valueType="num">
                                      <p:cBhvr additive="base">
                                        <p:cTn id="7" dur="500" fill="hold"/>
                                        <p:tgtEl>
                                          <p:spTgt spid="92164"/>
                                        </p:tgtEl>
                                        <p:attrNameLst>
                                          <p:attrName>ppt_x</p:attrName>
                                        </p:attrNameLst>
                                      </p:cBhvr>
                                      <p:tavLst>
                                        <p:tav tm="0">
                                          <p:val>
                                            <p:strVal val="0-#ppt_w/2"/>
                                          </p:val>
                                        </p:tav>
                                        <p:tav tm="100000">
                                          <p:val>
                                            <p:strVal val="#ppt_x"/>
                                          </p:val>
                                        </p:tav>
                                      </p:tavLst>
                                    </p:anim>
                                    <p:anim calcmode="lin" valueType="num">
                                      <p:cBhvr additive="base">
                                        <p:cTn id="8" dur="500" fill="hold"/>
                                        <p:tgtEl>
                                          <p:spTgt spid="921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2167"/>
                                        </p:tgtEl>
                                        <p:attrNameLst>
                                          <p:attrName>style.visibility</p:attrName>
                                        </p:attrNameLst>
                                      </p:cBhvr>
                                      <p:to>
                                        <p:strVal val="visible"/>
                                      </p:to>
                                    </p:set>
                                    <p:animEffect transition="in" filter="slide(fromRight)">
                                      <p:cBhvr>
                                        <p:cTn id="12" dur="1000"/>
                                        <p:tgtEl>
                                          <p:spTgt spid="9216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2165"/>
                                        </p:tgtEl>
                                        <p:attrNameLst>
                                          <p:attrName>style.visibility</p:attrName>
                                        </p:attrNameLst>
                                      </p:cBhvr>
                                      <p:to>
                                        <p:strVal val="visible"/>
                                      </p:to>
                                    </p:set>
                                    <p:anim calcmode="lin" valueType="num">
                                      <p:cBhvr additive="base">
                                        <p:cTn id="16" dur="500" fill="hold"/>
                                        <p:tgtEl>
                                          <p:spTgt spid="92165"/>
                                        </p:tgtEl>
                                        <p:attrNameLst>
                                          <p:attrName>ppt_x</p:attrName>
                                        </p:attrNameLst>
                                      </p:cBhvr>
                                      <p:tavLst>
                                        <p:tav tm="0">
                                          <p:val>
                                            <p:strVal val="0-#ppt_w/2"/>
                                          </p:val>
                                        </p:tav>
                                        <p:tav tm="100000">
                                          <p:val>
                                            <p:strVal val="#ppt_x"/>
                                          </p:val>
                                        </p:tav>
                                      </p:tavLst>
                                    </p:anim>
                                    <p:anim calcmode="lin" valueType="num">
                                      <p:cBhvr additive="base">
                                        <p:cTn id="17" dur="500" fill="hold"/>
                                        <p:tgtEl>
                                          <p:spTgt spid="9216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2166"/>
                                        </p:tgtEl>
                                        <p:attrNameLst>
                                          <p:attrName>style.visibility</p:attrName>
                                        </p:attrNameLst>
                                      </p:cBhvr>
                                      <p:to>
                                        <p:strVal val="visible"/>
                                      </p:to>
                                    </p:set>
                                    <p:animEffect transition="in" filter="slide(fromLeft)">
                                      <p:cBhvr>
                                        <p:cTn id="21" dur="1000"/>
                                        <p:tgtEl>
                                          <p:spTgt spid="92166"/>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2163"/>
                                        </p:tgtEl>
                                        <p:attrNameLst>
                                          <p:attrName>style.visibility</p:attrName>
                                        </p:attrNameLst>
                                      </p:cBhvr>
                                      <p:to>
                                        <p:strVal val="visible"/>
                                      </p:to>
                                    </p:set>
                                    <p:anim calcmode="lin" valueType="num">
                                      <p:cBhvr additive="base">
                                        <p:cTn id="25" dur="500" fill="hold"/>
                                        <p:tgtEl>
                                          <p:spTgt spid="92163"/>
                                        </p:tgtEl>
                                        <p:attrNameLst>
                                          <p:attrName>ppt_x</p:attrName>
                                        </p:attrNameLst>
                                      </p:cBhvr>
                                      <p:tavLst>
                                        <p:tav tm="0">
                                          <p:val>
                                            <p:strVal val="1+#ppt_w/2"/>
                                          </p:val>
                                        </p:tav>
                                        <p:tav tm="100000">
                                          <p:val>
                                            <p:strVal val="#ppt_x"/>
                                          </p:val>
                                        </p:tav>
                                      </p:tavLst>
                                    </p:anim>
                                    <p:anim calcmode="lin" valueType="num">
                                      <p:cBhvr additive="base">
                                        <p:cTn id="26" dur="500" fill="hold"/>
                                        <p:tgtEl>
                                          <p:spTgt spid="921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2168">
                                            <p:txEl>
                                              <p:pRg st="0" end="0"/>
                                            </p:txEl>
                                          </p:spTgt>
                                        </p:tgtEl>
                                        <p:attrNameLst>
                                          <p:attrName>style.visibility</p:attrName>
                                        </p:attrNameLst>
                                      </p:cBhvr>
                                      <p:to>
                                        <p:strVal val="visible"/>
                                      </p:to>
                                    </p:set>
                                    <p:animEffect transition="in" filter="slide(fromBottom)">
                                      <p:cBhvr>
                                        <p:cTn id="31" dur="1000"/>
                                        <p:tgtEl>
                                          <p:spTgt spid="92168">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2168">
                                            <p:txEl>
                                              <p:pRg st="1" end="1"/>
                                            </p:txEl>
                                          </p:spTgt>
                                        </p:tgtEl>
                                        <p:attrNameLst>
                                          <p:attrName>style.visibility</p:attrName>
                                        </p:attrNameLst>
                                      </p:cBhvr>
                                      <p:to>
                                        <p:strVal val="visible"/>
                                      </p:to>
                                    </p:set>
                                    <p:animEffect transition="in" filter="slide(fromBottom)">
                                      <p:cBhvr>
                                        <p:cTn id="36" dur="1000"/>
                                        <p:tgtEl>
                                          <p:spTgt spid="92168">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2168">
                                            <p:txEl>
                                              <p:pRg st="2" end="2"/>
                                            </p:txEl>
                                          </p:spTgt>
                                        </p:tgtEl>
                                        <p:attrNameLst>
                                          <p:attrName>style.visibility</p:attrName>
                                        </p:attrNameLst>
                                      </p:cBhvr>
                                      <p:to>
                                        <p:strVal val="visible"/>
                                      </p:to>
                                    </p:set>
                                    <p:animEffect transition="in" filter="slide(fromBottom)">
                                      <p:cBhvr>
                                        <p:cTn id="41" dur="1000"/>
                                        <p:tgtEl>
                                          <p:spTgt spid="92168">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92168">
                                            <p:txEl>
                                              <p:pRg st="3" end="3"/>
                                            </p:txEl>
                                          </p:spTgt>
                                        </p:tgtEl>
                                        <p:attrNameLst>
                                          <p:attrName>style.visibility</p:attrName>
                                        </p:attrNameLst>
                                      </p:cBhvr>
                                      <p:to>
                                        <p:strVal val="visible"/>
                                      </p:to>
                                    </p:set>
                                    <p:animEffect transition="in" filter="slide(fromBottom)">
                                      <p:cBhvr>
                                        <p:cTn id="46" dur="1000"/>
                                        <p:tgtEl>
                                          <p:spTgt spid="92168">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92168">
                                            <p:txEl>
                                              <p:pRg st="4" end="4"/>
                                            </p:txEl>
                                          </p:spTgt>
                                        </p:tgtEl>
                                        <p:attrNameLst>
                                          <p:attrName>style.visibility</p:attrName>
                                        </p:attrNameLst>
                                      </p:cBhvr>
                                      <p:to>
                                        <p:strVal val="visible"/>
                                      </p:to>
                                    </p:set>
                                    <p:animEffect transition="in" filter="slide(fromBottom)">
                                      <p:cBhvr>
                                        <p:cTn id="51" dur="1000"/>
                                        <p:tgtEl>
                                          <p:spTgt spid="921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p:bldP spid="92164" grpId="0" animBg="1"/>
      <p:bldP spid="92165" grpId="0" animBg="1"/>
      <p:bldP spid="92166" grpId="0" animBg="1"/>
      <p:bldP spid="92167" grpId="0"/>
      <p:bldP spid="92168"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path path="rect">
            <a:fillToRect l="100000" t="100000"/>
          </a:path>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76200"/>
            <a:ext cx="8610600" cy="1143000"/>
          </a:xfrm>
          <a:solidFill>
            <a:srgbClr val="000000"/>
          </a:solidFill>
        </p:spPr>
        <p:txBody>
          <a:bodyPr/>
          <a:lstStyle/>
          <a:p>
            <a:pPr eaLnBrk="1" hangingPunct="1">
              <a:defRPr/>
            </a:pPr>
            <a:r>
              <a:rPr lang="en-US" sz="4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Be Conscious of False Teachers</a:t>
            </a:r>
          </a:p>
        </p:txBody>
      </p:sp>
      <p:pic>
        <p:nvPicPr>
          <p:cNvPr id="93187" name="Picture 3" descr="j03329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65938" y="3886200"/>
            <a:ext cx="1833562"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8" name="AutoShape 4"/>
          <p:cNvSpPr>
            <a:spLocks noChangeArrowheads="1"/>
          </p:cNvSpPr>
          <p:nvPr/>
        </p:nvSpPr>
        <p:spPr bwMode="auto">
          <a:xfrm>
            <a:off x="2514600" y="990600"/>
            <a:ext cx="5562600" cy="2743200"/>
          </a:xfrm>
          <a:prstGeom prst="cloudCallout">
            <a:avLst>
              <a:gd name="adj1" fmla="val 38815"/>
              <a:gd name="adj2" fmla="val 59606"/>
            </a:avLst>
          </a:prstGeom>
          <a:solidFill>
            <a:schemeClr val="accent1"/>
          </a:solidFill>
          <a:ln w="9525">
            <a:solidFill>
              <a:schemeClr val="tx1"/>
            </a:solidFill>
            <a:round/>
            <a:headEnd/>
            <a:tailEnd/>
          </a:ln>
        </p:spPr>
        <p:txBody>
          <a:bodyPr/>
          <a:lstStyle/>
          <a:p>
            <a:pPr algn="ctr">
              <a:spcBef>
                <a:spcPct val="20000"/>
              </a:spcBef>
            </a:pPr>
            <a:r>
              <a:rPr lang="en-US" sz="3200" b="1">
                <a:latin typeface="Arial" charset="0"/>
              </a:rPr>
              <a:t>Do the false teachers mean only human teachers?</a:t>
            </a:r>
          </a:p>
        </p:txBody>
      </p:sp>
      <p:sp>
        <p:nvSpPr>
          <p:cNvPr id="93189" name="AutoShape 5"/>
          <p:cNvSpPr>
            <a:spLocks noChangeArrowheads="1"/>
          </p:cNvSpPr>
          <p:nvPr/>
        </p:nvSpPr>
        <p:spPr bwMode="auto">
          <a:xfrm>
            <a:off x="0" y="3413720"/>
            <a:ext cx="6713538" cy="2895600"/>
          </a:xfrm>
          <a:prstGeom prst="cloudCallout">
            <a:avLst>
              <a:gd name="adj1" fmla="val 55000"/>
              <a:gd name="adj2" fmla="val 51815"/>
            </a:avLst>
          </a:prstGeom>
          <a:solidFill>
            <a:srgbClr val="FFFF99"/>
          </a:solidFill>
          <a:ln w="9525">
            <a:solidFill>
              <a:schemeClr val="tx1"/>
            </a:solidFill>
            <a:round/>
            <a:headEnd/>
            <a:tailEnd/>
          </a:ln>
        </p:spPr>
        <p:txBody>
          <a:bodyPr/>
          <a:lstStyle/>
          <a:p>
            <a:pPr marL="11113" algn="ctr">
              <a:tabLst>
                <a:tab pos="4043363" algn="l"/>
              </a:tabLst>
            </a:pPr>
            <a:r>
              <a:rPr lang="en-US" sz="2800" b="1" dirty="0">
                <a:latin typeface="Arial" charset="0"/>
              </a:rPr>
              <a:t>Could it refer to something else – system of things, evolving sub-culture, materialism, etc.?</a:t>
            </a:r>
          </a:p>
        </p:txBody>
      </p:sp>
      <p:sp>
        <p:nvSpPr>
          <p:cNvPr id="93190" name="WordArt 6"/>
          <p:cNvSpPr>
            <a:spLocks noChangeArrowheads="1" noChangeShapeType="1" noTextEdit="1"/>
          </p:cNvSpPr>
          <p:nvPr/>
        </p:nvSpPr>
        <p:spPr bwMode="auto">
          <a:xfrm>
            <a:off x="8077200" y="3200400"/>
            <a:ext cx="381000" cy="6381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3069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Arial"/>
                <a:ea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additive="base">
                                        <p:cTn id="7" dur="1000" fill="hold"/>
                                        <p:tgtEl>
                                          <p:spTgt spid="93187"/>
                                        </p:tgtEl>
                                        <p:attrNameLst>
                                          <p:attrName>ppt_x</p:attrName>
                                        </p:attrNameLst>
                                      </p:cBhvr>
                                      <p:tavLst>
                                        <p:tav tm="0">
                                          <p:val>
                                            <p:strVal val="1+#ppt_w/2"/>
                                          </p:val>
                                        </p:tav>
                                        <p:tav tm="100000">
                                          <p:val>
                                            <p:strVal val="#ppt_x"/>
                                          </p:val>
                                        </p:tav>
                                      </p:tavLst>
                                    </p:anim>
                                    <p:anim calcmode="lin" valueType="num">
                                      <p:cBhvr additive="base">
                                        <p:cTn id="8" dur="1000" fill="hold"/>
                                        <p:tgtEl>
                                          <p:spTgt spid="931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3" presetClass="entr" presetSubtype="0" fill="hold" grpId="0" nodeType="afterEffect">
                                  <p:stCondLst>
                                    <p:cond delay="0"/>
                                  </p:stCondLst>
                                  <p:childTnLst>
                                    <p:set>
                                      <p:cBhvr>
                                        <p:cTn id="11" dur="1" fill="hold">
                                          <p:stCondLst>
                                            <p:cond delay="0"/>
                                          </p:stCondLst>
                                        </p:cTn>
                                        <p:tgtEl>
                                          <p:spTgt spid="9319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3188"/>
                                        </p:tgtEl>
                                        <p:attrNameLst>
                                          <p:attrName>style.visibility</p:attrName>
                                        </p:attrNameLst>
                                      </p:cBhvr>
                                      <p:to>
                                        <p:strVal val="visible"/>
                                      </p:to>
                                    </p:set>
                                    <p:animEffect transition="in" filter="fade">
                                      <p:cBhvr>
                                        <p:cTn id="16" dur="1000"/>
                                        <p:tgtEl>
                                          <p:spTgt spid="931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3189"/>
                                        </p:tgtEl>
                                        <p:attrNameLst>
                                          <p:attrName>style.visibility</p:attrName>
                                        </p:attrNameLst>
                                      </p:cBhvr>
                                      <p:to>
                                        <p:strVal val="visible"/>
                                      </p:to>
                                    </p:set>
                                    <p:animEffect transition="in" filter="fade">
                                      <p:cBhvr>
                                        <p:cTn id="21" dur="1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4212"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4213"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421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94215" name="Rectangle 7"/>
          <p:cNvSpPr>
            <a:spLocks noGrp="1" noChangeArrowheads="1"/>
          </p:cNvSpPr>
          <p:nvPr>
            <p:ph type="title"/>
          </p:nvPr>
        </p:nvSpPr>
        <p:spPr>
          <a:xfrm>
            <a:off x="304800" y="152400"/>
            <a:ext cx="7620000" cy="1143000"/>
          </a:xfrm>
        </p:spPr>
        <p:txBody>
          <a:bodyPr/>
          <a:lstStyle/>
          <a:p>
            <a:pPr eaLnBrk="1" hangingPunct="1">
              <a:defRPr/>
            </a:pPr>
            <a:r>
              <a:rPr lang="en-US" sz="3600" dirty="0">
                <a:solidFill>
                  <a:schemeClr val="bg1"/>
                </a:solidFill>
                <a:effectLst>
                  <a:glow rad="228600">
                    <a:schemeClr val="tx1"/>
                  </a:glow>
                  <a:outerShdw blurRad="38100" dist="38100" dir="2700000" algn="tl">
                    <a:srgbClr val="DDDDDD"/>
                  </a:outerShdw>
                </a:effectLst>
                <a:latin typeface="Arial"/>
                <a:ea typeface="ＭＳ Ｐゴシック" charset="0"/>
                <a:cs typeface="Arial"/>
              </a:rPr>
              <a:t>What is our Christian response?</a:t>
            </a:r>
          </a:p>
        </p:txBody>
      </p:sp>
      <p:sp>
        <p:nvSpPr>
          <p:cNvPr id="94216" name="Rectangle 8"/>
          <p:cNvSpPr>
            <a:spLocks noGrp="1" noChangeArrowheads="1"/>
          </p:cNvSpPr>
          <p:nvPr>
            <p:ph type="body" idx="1"/>
          </p:nvPr>
        </p:nvSpPr>
        <p:spPr>
          <a:xfrm>
            <a:off x="1043608" y="1874838"/>
            <a:ext cx="8001000" cy="4449762"/>
          </a:xfrm>
        </p:spPr>
        <p:txBody>
          <a:bodyPr/>
          <a:lstStyle/>
          <a:p>
            <a:pPr eaLnBrk="1" hangingPunct="1">
              <a:lnSpc>
                <a:spcPct val="90000"/>
              </a:lnSpc>
              <a:spcBef>
                <a:spcPct val="40000"/>
              </a:spcBef>
              <a:defRPr/>
            </a:pPr>
            <a:r>
              <a:rPr lang="en-US" b="1" dirty="0">
                <a:solidFill>
                  <a:schemeClr val="bg1"/>
                </a:solidFill>
                <a:effectLst>
                  <a:glow rad="228600">
                    <a:schemeClr val="tx1"/>
                  </a:glow>
                </a:effectLst>
                <a:latin typeface="Arial"/>
                <a:ea typeface="ＭＳ Ｐゴシック" charset="0"/>
                <a:cs typeface="Arial"/>
              </a:rPr>
              <a:t>To be found by Him in peace, spotless and blameless </a:t>
            </a:r>
          </a:p>
          <a:p>
            <a:pPr eaLnBrk="1" hangingPunct="1">
              <a:lnSpc>
                <a:spcPct val="90000"/>
              </a:lnSpc>
              <a:spcBef>
                <a:spcPct val="40000"/>
              </a:spcBef>
              <a:defRPr/>
            </a:pPr>
            <a:r>
              <a:rPr lang="en-US" b="1" dirty="0">
                <a:solidFill>
                  <a:schemeClr val="bg1"/>
                </a:solidFill>
                <a:effectLst>
                  <a:glow rad="228600">
                    <a:schemeClr val="tx1"/>
                  </a:glow>
                </a:effectLst>
                <a:latin typeface="Arial"/>
                <a:ea typeface="ＭＳ Ｐゴシック" charset="0"/>
                <a:cs typeface="Arial"/>
              </a:rPr>
              <a:t>Be on guard lest we are carried away by the error of unprincipled men </a:t>
            </a:r>
          </a:p>
          <a:p>
            <a:pPr eaLnBrk="1" hangingPunct="1">
              <a:lnSpc>
                <a:spcPct val="90000"/>
              </a:lnSpc>
              <a:spcBef>
                <a:spcPct val="40000"/>
              </a:spcBef>
              <a:defRPr/>
            </a:pPr>
            <a:r>
              <a:rPr lang="en-US" b="1" dirty="0">
                <a:solidFill>
                  <a:schemeClr val="bg1"/>
                </a:solidFill>
                <a:effectLst>
                  <a:glow rad="228600">
                    <a:schemeClr val="tx1"/>
                  </a:glow>
                </a:effectLst>
                <a:latin typeface="Arial"/>
                <a:ea typeface="ＭＳ Ｐゴシック" charset="0"/>
                <a:cs typeface="Arial"/>
              </a:rPr>
              <a:t>Grow in the grace and knowledge of our Lord and Savior Jesus Christ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0-#ppt_w/2"/>
                                          </p:val>
                                        </p:tav>
                                        <p:tav tm="100000">
                                          <p:val>
                                            <p:strVal val="#ppt_x"/>
                                          </p:val>
                                        </p:tav>
                                      </p:tavLst>
                                    </p:anim>
                                    <p:anim calcmode="lin" valueType="num">
                                      <p:cBhvr additive="base">
                                        <p:cTn id="8" dur="500" fill="hold"/>
                                        <p:tgtEl>
                                          <p:spTgt spid="942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4215"/>
                                        </p:tgtEl>
                                        <p:attrNameLst>
                                          <p:attrName>style.visibility</p:attrName>
                                        </p:attrNameLst>
                                      </p:cBhvr>
                                      <p:to>
                                        <p:strVal val="visible"/>
                                      </p:to>
                                    </p:set>
                                    <p:animEffect transition="in" filter="slide(fromRight)">
                                      <p:cBhvr>
                                        <p:cTn id="12" dur="1000"/>
                                        <p:tgtEl>
                                          <p:spTgt spid="94215"/>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4213"/>
                                        </p:tgtEl>
                                        <p:attrNameLst>
                                          <p:attrName>style.visibility</p:attrName>
                                        </p:attrNameLst>
                                      </p:cBhvr>
                                      <p:to>
                                        <p:strVal val="visible"/>
                                      </p:to>
                                    </p:set>
                                    <p:anim calcmode="lin" valueType="num">
                                      <p:cBhvr additive="base">
                                        <p:cTn id="16" dur="500" fill="hold"/>
                                        <p:tgtEl>
                                          <p:spTgt spid="94213"/>
                                        </p:tgtEl>
                                        <p:attrNameLst>
                                          <p:attrName>ppt_x</p:attrName>
                                        </p:attrNameLst>
                                      </p:cBhvr>
                                      <p:tavLst>
                                        <p:tav tm="0">
                                          <p:val>
                                            <p:strVal val="0-#ppt_w/2"/>
                                          </p:val>
                                        </p:tav>
                                        <p:tav tm="100000">
                                          <p:val>
                                            <p:strVal val="#ppt_x"/>
                                          </p:val>
                                        </p:tav>
                                      </p:tavLst>
                                    </p:anim>
                                    <p:anim calcmode="lin" valueType="num">
                                      <p:cBhvr additive="base">
                                        <p:cTn id="17" dur="500" fill="hold"/>
                                        <p:tgtEl>
                                          <p:spTgt spid="9421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4214"/>
                                        </p:tgtEl>
                                        <p:attrNameLst>
                                          <p:attrName>style.visibility</p:attrName>
                                        </p:attrNameLst>
                                      </p:cBhvr>
                                      <p:to>
                                        <p:strVal val="visible"/>
                                      </p:to>
                                    </p:set>
                                    <p:animEffect transition="in" filter="slide(fromLeft)">
                                      <p:cBhvr>
                                        <p:cTn id="21" dur="1000"/>
                                        <p:tgtEl>
                                          <p:spTgt spid="9421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4211"/>
                                        </p:tgtEl>
                                        <p:attrNameLst>
                                          <p:attrName>style.visibility</p:attrName>
                                        </p:attrNameLst>
                                      </p:cBhvr>
                                      <p:to>
                                        <p:strVal val="visible"/>
                                      </p:to>
                                    </p:set>
                                    <p:anim calcmode="lin" valueType="num">
                                      <p:cBhvr additive="base">
                                        <p:cTn id="25" dur="500" fill="hold"/>
                                        <p:tgtEl>
                                          <p:spTgt spid="94211"/>
                                        </p:tgtEl>
                                        <p:attrNameLst>
                                          <p:attrName>ppt_x</p:attrName>
                                        </p:attrNameLst>
                                      </p:cBhvr>
                                      <p:tavLst>
                                        <p:tav tm="0">
                                          <p:val>
                                            <p:strVal val="1+#ppt_w/2"/>
                                          </p:val>
                                        </p:tav>
                                        <p:tav tm="100000">
                                          <p:val>
                                            <p:strVal val="#ppt_x"/>
                                          </p:val>
                                        </p:tav>
                                      </p:tavLst>
                                    </p:anim>
                                    <p:anim calcmode="lin" valueType="num">
                                      <p:cBhvr additive="base">
                                        <p:cTn id="26" dur="500" fill="hold"/>
                                        <p:tgtEl>
                                          <p:spTgt spid="9421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4216">
                                            <p:txEl>
                                              <p:pRg st="0" end="0"/>
                                            </p:txEl>
                                          </p:spTgt>
                                        </p:tgtEl>
                                        <p:attrNameLst>
                                          <p:attrName>style.visibility</p:attrName>
                                        </p:attrNameLst>
                                      </p:cBhvr>
                                      <p:to>
                                        <p:strVal val="visible"/>
                                      </p:to>
                                    </p:set>
                                    <p:animEffect transition="in" filter="slide(fromBottom)">
                                      <p:cBhvr>
                                        <p:cTn id="31" dur="500"/>
                                        <p:tgtEl>
                                          <p:spTgt spid="9421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4216">
                                            <p:txEl>
                                              <p:pRg st="1" end="1"/>
                                            </p:txEl>
                                          </p:spTgt>
                                        </p:tgtEl>
                                        <p:attrNameLst>
                                          <p:attrName>style.visibility</p:attrName>
                                        </p:attrNameLst>
                                      </p:cBhvr>
                                      <p:to>
                                        <p:strVal val="visible"/>
                                      </p:to>
                                    </p:set>
                                    <p:animEffect transition="in" filter="slide(fromBottom)">
                                      <p:cBhvr>
                                        <p:cTn id="36" dur="500"/>
                                        <p:tgtEl>
                                          <p:spTgt spid="94216">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4216">
                                            <p:txEl>
                                              <p:pRg st="2" end="2"/>
                                            </p:txEl>
                                          </p:spTgt>
                                        </p:tgtEl>
                                        <p:attrNameLst>
                                          <p:attrName>style.visibility</p:attrName>
                                        </p:attrNameLst>
                                      </p:cBhvr>
                                      <p:to>
                                        <p:strVal val="visible"/>
                                      </p:to>
                                    </p:set>
                                    <p:animEffect transition="in" filter="slide(fromBottom)">
                                      <p:cBhvr>
                                        <p:cTn id="41" dur="500"/>
                                        <p:tgtEl>
                                          <p:spTgt spid="94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2" grpId="0" animBg="1"/>
      <p:bldP spid="94213" grpId="0" animBg="1"/>
      <p:bldP spid="94214" grpId="0" animBg="1"/>
      <p:bldP spid="94215" grpId="0"/>
      <p:bldP spid="94216"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"We Shall Behold Him"</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Sung by Sandi Patti</a:t>
            </a:r>
            <a:endPar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167169178"/>
      </p:ext>
    </p:extLst>
  </p:cSld>
  <p:clrMapOvr>
    <a:masterClrMapping/>
  </p:clrMapOvr>
  <p:transition spd="slow">
    <p:dissolve/>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ea typeface="ＭＳ Ｐゴシック" charset="0"/>
                <a:cs typeface="ＭＳ Ｐゴシック" charset="0"/>
              </a:rPr>
              <a:t>The sky shall unfold…</a:t>
            </a:r>
            <a:endParaRPr lang="en-US"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53557360"/>
      </p:ext>
    </p:extLst>
  </p:cSld>
  <p:clrMapOvr>
    <a:masterClrMapping/>
  </p:clrMapOvr>
  <p:transition spd="slow">
    <p:dissolve/>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…preparing His entrance</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945268"/>
      </p:ext>
    </p:extLst>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5</a:t>
            </a:r>
          </a:p>
        </p:txBody>
      </p:sp>
      <p:pic>
        <p:nvPicPr>
          <p:cNvPr id="247810" name="Picture 2" descr="2011008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36513" y="1371600"/>
            <a:ext cx="9163051" cy="598170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Oh, to know the </a:t>
            </a:r>
            <a:r>
              <a:rPr lang="en-US" sz="4000" b="1" dirty="0" err="1">
                <a:solidFill>
                  <a:schemeClr val="bg1"/>
                </a:solidFill>
                <a:latin typeface="Arial" charset="0"/>
              </a:rPr>
              <a:t>pow</a:t>
            </a:r>
            <a:r>
              <a:rPr lang="fr-FR" sz="4000" b="1" dirty="0">
                <a:solidFill>
                  <a:schemeClr val="bg1"/>
                </a:solidFill>
                <a:latin typeface="Arial" charset="0"/>
              </a:rPr>
              <a:t>'</a:t>
            </a:r>
            <a:r>
              <a:rPr lang="en-US" sz="4000" b="1" dirty="0">
                <a:solidFill>
                  <a:schemeClr val="bg1"/>
                </a:solidFill>
                <a:latin typeface="Arial" charset="0"/>
              </a:rPr>
              <a:t>r of </a:t>
            </a:r>
            <a:br>
              <a:rPr lang="en-US" sz="4000" b="1" dirty="0">
                <a:solidFill>
                  <a:schemeClr val="bg1"/>
                </a:solidFill>
                <a:latin typeface="Arial" charset="0"/>
              </a:rPr>
            </a:br>
            <a:r>
              <a:rPr lang="en-US" sz="4000" b="1" dirty="0">
                <a:solidFill>
                  <a:schemeClr val="bg1"/>
                </a:solidFill>
                <a:latin typeface="Arial" charset="0"/>
              </a:rPr>
              <a:t>Your risen life</a:t>
            </a:r>
          </a:p>
          <a:p>
            <a:pPr algn="ctr" eaLnBrk="1" hangingPunct="1">
              <a:lnSpc>
                <a:spcPct val="120000"/>
              </a:lnSpc>
              <a:defRPr/>
            </a:pPr>
            <a:r>
              <a:rPr lang="en-US" sz="4000" b="1" dirty="0">
                <a:solidFill>
                  <a:schemeClr val="bg1"/>
                </a:solidFill>
                <a:latin typeface="Arial" charset="0"/>
              </a:rPr>
              <a:t>and to know You in Your sufferings;</a:t>
            </a:r>
          </a:p>
          <a:p>
            <a:pPr algn="ctr" eaLnBrk="1" hangingPunct="1">
              <a:lnSpc>
                <a:spcPct val="120000"/>
              </a:lnSpc>
              <a:defRPr/>
            </a:pPr>
            <a:r>
              <a:rPr lang="en-US" sz="4000" b="1" dirty="0">
                <a:solidFill>
                  <a:schemeClr val="bg1"/>
                </a:solidFill>
                <a:latin typeface="Arial" charset="0"/>
              </a:rPr>
              <a:t>To become like You in Your death, my Lord,</a:t>
            </a:r>
          </a:p>
          <a:p>
            <a:pPr algn="ctr" eaLnBrk="1" hangingPunct="1">
              <a:lnSpc>
                <a:spcPct val="120000"/>
              </a:lnSpc>
              <a:defRPr/>
            </a:pPr>
            <a:r>
              <a:rPr lang="en-US" sz="4000" b="1" dirty="0">
                <a:solidFill>
                  <a:schemeClr val="bg1"/>
                </a:solidFill>
                <a:latin typeface="Arial" charset="0"/>
              </a:rPr>
              <a:t>So with You to live and never die!</a:t>
            </a:r>
          </a:p>
          <a:p>
            <a:pPr algn="ctr" eaLnBrk="1" hangingPunct="1">
              <a:lnSpc>
                <a:spcPct val="120000"/>
              </a:lnSpc>
              <a:defRPr/>
            </a:pPr>
            <a:endParaRPr lang="en-US" sz="4000" b="1" dirty="0">
              <a:solidFill>
                <a:schemeClr val="bg1"/>
              </a:solidFill>
              <a:latin typeface="Arial" charset="0"/>
            </a:endParaRPr>
          </a:p>
          <a:p>
            <a:pPr algn="ctr" eaLnBrk="1" hangingPunct="1">
              <a:lnSpc>
                <a:spcPct val="120000"/>
              </a:lnSpc>
              <a:defRPr/>
            </a:pPr>
            <a:endParaRPr lang="en-US" sz="4000" b="1" dirty="0">
              <a:solidFill>
                <a:schemeClr val="bg1"/>
              </a:solidFill>
              <a:latin typeface="Arial" charset="0"/>
            </a:endParaRPr>
          </a:p>
        </p:txBody>
      </p:sp>
    </p:spTree>
  </p:cSld>
  <p:clrMapOvr>
    <a:masterClrMapping/>
  </p:clrMapOvr>
  <p:transition spd="med">
    <p:zoom dir="in"/>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en-US" b="1">
                <a:solidFill>
                  <a:schemeClr val="bg1"/>
                </a:solidFill>
                <a:latin typeface="Arial" charset="0"/>
                <a:ea typeface="ＭＳ Ｐゴシック" charset="0"/>
                <a:cs typeface="ＭＳ Ｐゴシック" charset="0"/>
              </a:rPr>
              <a:t>The stars shall applaud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with thunders of praise</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9149475"/>
      </p:ext>
    </p:extLst>
  </p:cSld>
  <p:clrMapOvr>
    <a:masterClrMapping/>
  </p:clrMapOvr>
  <p:transition spd="slow">
    <p:dissolve/>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The sweet light in His eyes shall enhance those awaiting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6256477"/>
      </p:ext>
    </p:extLst>
  </p:cSld>
  <p:clrMapOvr>
    <a:masterClrMapping/>
  </p:clrMapOvr>
  <p:transition spd="slow">
    <p:dissolve/>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9365523"/>
      </p:ext>
    </p:extLst>
  </p:cSld>
  <p:clrMapOvr>
    <a:masterClrMapping/>
  </p:clrMapOvr>
  <p:transition spd="slow">
    <p:dissolve/>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 </a:t>
            </a: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We shall behold Him </a:t>
            </a:r>
          </a:p>
        </p:txBody>
      </p:sp>
    </p:spTree>
    <p:extLst>
      <p:ext uri="{BB962C8B-B14F-4D97-AF65-F5344CB8AC3E}">
        <p14:creationId xmlns:p14="http://schemas.microsoft.com/office/powerpoint/2010/main" val="135378381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1786941"/>
      </p:ext>
    </p:extLst>
  </p:cSld>
  <p:clrMapOvr>
    <a:masterClrMapping/>
  </p:clrMapOvr>
  <p:transition spd="slow">
    <p:dissolve/>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en-US" b="1">
                <a:latin typeface="Arial" charset="0"/>
                <a:ea typeface="ＭＳ Ｐゴシック" charset="0"/>
                <a:cs typeface="ＭＳ Ｐゴシック" charset="0"/>
              </a:rPr>
              <a:t>We shall behold Him</a:t>
            </a:r>
            <a:endParaRPr lang="en-US" b="1">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We shall behold Him</a:t>
            </a:r>
            <a:endParaRPr kumimoji="0" lang="en-US" sz="4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3812705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123941"/>
      </p:ext>
    </p:extLst>
  </p:cSld>
  <p:clrMapOvr>
    <a:masterClrMapping/>
  </p:clrMapOvr>
  <p:transition spd="slow">
    <p:dissolve/>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angels shall sound the shout of His coming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5245129"/>
      </p:ext>
    </p:extLst>
  </p:cSld>
  <p:clrMapOvr>
    <a:masterClrMapping/>
  </p:clrMapOvr>
  <p:transition spd="slow">
    <p:dissolve/>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en-US" b="1">
                <a:latin typeface="Arial" charset="0"/>
                <a:ea typeface="ＭＳ Ｐゴシック" charset="0"/>
                <a:cs typeface="ＭＳ Ｐゴシック" charset="0"/>
              </a:rPr>
              <a:t>The sleeping shall rise from their slumbering place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1161705"/>
      </p:ext>
    </p:extLst>
  </p:cSld>
  <p:clrMapOvr>
    <a:masterClrMapping/>
  </p:clrMapOvr>
  <p:transition spd="slow">
    <p:dissolve/>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0"/>
                <a:cs typeface="ＭＳ Ｐゴシック" charset="0"/>
              </a:rPr>
              <a:t>And those who remain shall be changed in a moment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290046"/>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Knowledge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to Combat False Teaching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42087265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6</a:t>
            </a:r>
          </a:p>
        </p:txBody>
      </p:sp>
      <p:pic>
        <p:nvPicPr>
          <p:cNvPr id="248834" name="Picture 2" descr="FLWR02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176213" y="152400"/>
            <a:ext cx="8736012" cy="448310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Knowing You, Jesus, knowing You,</a:t>
            </a:r>
          </a:p>
          <a:p>
            <a:pPr algn="ctr" eaLnBrk="1" hangingPunct="1">
              <a:lnSpc>
                <a:spcPct val="120000"/>
              </a:lnSpc>
              <a:defRPr/>
            </a:pPr>
            <a:r>
              <a:rPr lang="en-US" sz="4000" b="1" dirty="0">
                <a:solidFill>
                  <a:schemeClr val="bg1"/>
                </a:solidFill>
                <a:latin typeface="Arial" charset="0"/>
              </a:rPr>
              <a:t>There is no greater thing.</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p:txBody>
      </p:sp>
    </p:spTree>
  </p:cSld>
  <p:clrMapOvr>
    <a:masterClrMapping/>
  </p:clrMapOvr>
  <p:transition spd="med">
    <p:zoom dir="in"/>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6070842"/>
      </p:ext>
    </p:extLst>
  </p:cSld>
  <p:clrMapOvr>
    <a:masterClrMapping/>
  </p:clrMapOvr>
  <p:transition spd="slow">
    <p:dissolve/>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en-US" b="1" dirty="0">
                <a:solidFill>
                  <a:schemeClr val="bg1"/>
                </a:solidFill>
                <a:effectLst>
                  <a:glow rad="228600">
                    <a:schemeClr val="tx1"/>
                  </a:glow>
                </a:effectLst>
                <a:latin typeface="Arial" charset="0"/>
                <a:ea typeface="ＭＳ Ｐゴシック" charset="0"/>
                <a:cs typeface="ＭＳ Ｐゴシック" charset="0"/>
              </a:rPr>
              <a:t>We shall behold Him </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We shall behold Him </a:t>
            </a:r>
            <a:endParaRPr kumimoji="0" lang="en-US" sz="4400" b="1" i="0" u="none" strike="noStrike" kern="1200" cap="none" spc="0" normalizeH="0" baseline="0" noProof="0">
              <a:ln>
                <a:noFill/>
              </a:ln>
              <a:solidFill>
                <a:srgbClr val="000000"/>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47566534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6116551"/>
      </p:ext>
    </p:extLst>
  </p:cSld>
  <p:clrMapOvr>
    <a:masterClrMapping/>
  </p:clrMapOvr>
  <p:transition spd="slow">
    <p:dissolve/>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en-US" b="1" dirty="0">
                <a:solidFill>
                  <a:srgbClr val="FDFFFA"/>
                </a:solidFill>
                <a:effectLst>
                  <a:outerShdw blurRad="38100" dist="38100" dir="2700000" algn="tl">
                    <a:srgbClr val="000000">
                      <a:alpha val="43137"/>
                    </a:srgbClr>
                  </a:outerShdw>
                </a:effectLst>
                <a:latin typeface="Arial" charset="0"/>
                <a:ea typeface="ＭＳ Ｐゴシック" charset="0"/>
                <a:cs typeface="ＭＳ Ｐゴシック" charset="0"/>
              </a:rPr>
              <a:t>We shall behold Him </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DFFFA"/>
                </a:solidFill>
                <a:effectLst>
                  <a:outerShdw blurRad="38100" dist="38100" dir="2700000" algn="tl">
                    <a:srgbClr val="000000">
                      <a:alpha val="43137"/>
                    </a:srgbClr>
                  </a:outerShdw>
                </a:effectLst>
                <a:uLnTx/>
                <a:uFillTx/>
                <a:latin typeface="Arial" charset="0"/>
                <a:ea typeface="ＭＳ Ｐゴシック" charset="0"/>
              </a:rPr>
              <a:t>We shall behold Him </a:t>
            </a: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135479493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26373356"/>
      </p:ext>
    </p:extLst>
  </p:cSld>
  <p:clrMapOvr>
    <a:masterClrMapping/>
  </p:clrMapOvr>
  <p:transition spd="slow">
    <p:dissolve/>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a:t>
            </a:r>
            <a:br>
              <a:rPr lang="en-US" b="1">
                <a:solidFill>
                  <a:schemeClr val="bg1"/>
                </a:solidFill>
                <a:effectLst>
                  <a:glow rad="228600">
                    <a:schemeClr val="tx1"/>
                  </a:glow>
                </a:effectLst>
                <a:latin typeface="Arial" charset="0"/>
                <a:ea typeface="ＭＳ Ｐゴシック" charset="0"/>
                <a:cs typeface="ＭＳ Ｐゴシック" charset="0"/>
              </a:rPr>
            </a:br>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4258965287"/>
      </p:ext>
    </p:extLst>
  </p:cSld>
  <p:clrMapOvr>
    <a:masterClrMapping/>
  </p:clrMapOvr>
  <p:transition spd="slow">
    <p:dissolve/>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6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2043008118"/>
      </p:ext>
    </p:extLst>
  </p:cSld>
  <p:clrMapOvr>
    <a:masterClrMapping/>
  </p:clrMapOvr>
  <p:transition spd="slow">
    <p:dissolve/>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0"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6F7F8883-F6B7-734B-B773-433DF856DF1F}" type="slidenum">
              <a:rPr lang="en-US" sz="900">
                <a:solidFill>
                  <a:srgbClr val="808080"/>
                </a:solidFill>
                <a:latin typeface="Arial" charset="0"/>
              </a:rPr>
              <a:pPr defTabSz="814388" eaLnBrk="0" hangingPunct="0"/>
              <a:t>307</a:t>
            </a:fld>
            <a:endParaRPr lang="en-US" sz="900">
              <a:solidFill>
                <a:srgbClr val="808080"/>
              </a:solidFill>
              <a:latin typeface="Arial" charset="0"/>
            </a:endParaRPr>
          </a:p>
        </p:txBody>
      </p:sp>
      <p:sp>
        <p:nvSpPr>
          <p:cNvPr id="406531"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CE25C064-B8E9-0648-8008-F458FD64DB9E}" type="slidenum">
              <a:rPr lang="en-US" sz="900">
                <a:solidFill>
                  <a:srgbClr val="808080"/>
                </a:solidFill>
                <a:latin typeface="Arial" charset="0"/>
              </a:rPr>
              <a:pPr defTabSz="814388" eaLnBrk="0" hangingPunct="0"/>
              <a:t>307</a:t>
            </a:fld>
            <a:endParaRPr lang="en-US" sz="900">
              <a:solidFill>
                <a:srgbClr val="808080"/>
              </a:solidFill>
              <a:latin typeface="Arial" charset="0"/>
            </a:endParaRPr>
          </a:p>
        </p:txBody>
      </p:sp>
      <p:sp>
        <p:nvSpPr>
          <p:cNvPr id="406532"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en-US" altLang="zh-CN">
                <a:solidFill>
                  <a:schemeClr val="bg1"/>
                </a:solidFill>
                <a:latin typeface="Arial" charset="0"/>
                <a:ea typeface="SimSun" charset="0"/>
                <a:cs typeface="SimSun" charset="0"/>
              </a:rPr>
              <a:t>Do you </a:t>
            </a:r>
            <a:r>
              <a:rPr lang="en-US" altLang="zh-CN" i="1" u="sng">
                <a:solidFill>
                  <a:schemeClr val="bg1"/>
                </a:solidFill>
                <a:latin typeface="Arial" charset="0"/>
                <a:ea typeface="SimSun" charset="0"/>
                <a:cs typeface="SimSun" charset="0"/>
              </a:rPr>
              <a:t>long for</a:t>
            </a:r>
            <a:r>
              <a:rPr lang="en-US" altLang="zh-CN">
                <a:solidFill>
                  <a:schemeClr val="bg1"/>
                </a:solidFill>
                <a:latin typeface="Arial" charset="0"/>
                <a:ea typeface="SimSun" charset="0"/>
                <a:cs typeface="SimSun" charset="0"/>
              </a:rPr>
              <a:t> His return?</a:t>
            </a:r>
            <a:endParaRPr lang="en-US" altLang="zh-CN">
              <a:latin typeface="Arial" charset="0"/>
              <a:ea typeface="SimSun" charset="0"/>
              <a:cs typeface="SimSun" charset="0"/>
            </a:endParaRPr>
          </a:p>
        </p:txBody>
      </p:sp>
    </p:spTree>
  </p:cSld>
  <p:clrMapOvr>
    <a:masterClrMapping/>
  </p:clrMapOvr>
  <p:transition>
    <p:zoom/>
  </p:transition>
</p:sld>
</file>

<file path=ppt/slides/slide3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5235" name="Rectangle 3"/>
          <p:cNvSpPr>
            <a:spLocks noGrp="1" noChangeArrowheads="1"/>
          </p:cNvSpPr>
          <p:nvPr>
            <p:ph type="title"/>
          </p:nvPr>
        </p:nvSpPr>
        <p:spPr>
          <a:xfrm>
            <a:off x="304800" y="152400"/>
            <a:ext cx="7620000" cy="1143000"/>
          </a:xfrm>
        </p:spPr>
        <p:txBody>
          <a:bodyPr/>
          <a:lstStyle/>
          <a:p>
            <a:pPr eaLnBrk="1" hangingPunct="1"/>
            <a:r>
              <a:rPr lang="en-US">
                <a:solidFill>
                  <a:srgbClr val="A50021"/>
                </a:solidFill>
                <a:latin typeface="Arial" charset="0"/>
                <a:ea typeface="ＭＳ Ｐゴシック" charset="0"/>
                <a:cs typeface="ＭＳ Ｐゴシック" charset="0"/>
              </a:rPr>
              <a:t>I choose to love the Truth</a:t>
            </a:r>
          </a:p>
        </p:txBody>
      </p:sp>
      <p:sp>
        <p:nvSpPr>
          <p:cNvPr id="95236" name="Rectangle 4"/>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5237" name="WordArt 5"/>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95238" name="Line 6"/>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239" name="Rectangle 7"/>
          <p:cNvSpPr>
            <a:spLocks noGrp="1" noChangeArrowheads="1"/>
          </p:cNvSpPr>
          <p:nvPr>
            <p:ph type="body" idx="1"/>
          </p:nvPr>
        </p:nvSpPr>
        <p:spPr>
          <a:xfrm>
            <a:off x="1295400" y="2057400"/>
            <a:ext cx="7467600" cy="4068763"/>
          </a:xfrm>
        </p:spPr>
        <p:txBody>
          <a:bodyPr/>
          <a:lstStyle/>
          <a:p>
            <a:pPr eaLnBrk="1" hangingPunct="1">
              <a:spcBef>
                <a:spcPct val="40000"/>
              </a:spcBef>
              <a:buFontTx/>
              <a:buNone/>
            </a:pPr>
            <a:r>
              <a:rPr lang="en-US">
                <a:latin typeface="Arial" charset="0"/>
                <a:ea typeface="ＭＳ Ｐゴシック" charset="0"/>
                <a:cs typeface="ＭＳ Ｐゴシック" charset="0"/>
              </a:rPr>
              <a:t>I choose to love the Truth (2X)</a:t>
            </a:r>
          </a:p>
          <a:p>
            <a:pPr eaLnBrk="1" hangingPunct="1">
              <a:spcBef>
                <a:spcPct val="40000"/>
              </a:spcBef>
              <a:buFontTx/>
              <a:buNone/>
            </a:pPr>
            <a:r>
              <a:rPr lang="en-US">
                <a:latin typeface="Arial" charset="0"/>
                <a:ea typeface="ＭＳ Ｐゴシック" charset="0"/>
                <a:cs typeface="ＭＳ Ｐゴシック" charset="0"/>
              </a:rPr>
              <a:t>Renouncing the lies,</a:t>
            </a:r>
          </a:p>
          <a:p>
            <a:pPr eaLnBrk="1" hangingPunct="1">
              <a:spcBef>
                <a:spcPct val="40000"/>
              </a:spcBef>
              <a:buFontTx/>
              <a:buNone/>
            </a:pPr>
            <a:r>
              <a:rPr lang="en-US">
                <a:latin typeface="Arial" charset="0"/>
                <a:ea typeface="ＭＳ Ｐゴシック" charset="0"/>
                <a:cs typeface="ＭＳ Ｐゴシック" charset="0"/>
              </a:rPr>
              <a:t>You have opened my eyes.</a:t>
            </a:r>
          </a:p>
          <a:p>
            <a:pPr eaLnBrk="1" hangingPunct="1">
              <a:spcBef>
                <a:spcPct val="40000"/>
              </a:spcBef>
              <a:buFontTx/>
              <a:buNone/>
            </a:pPr>
            <a:r>
              <a:rPr lang="en-US">
                <a:latin typeface="Arial" charset="0"/>
                <a:ea typeface="ＭＳ Ｐゴシック" charset="0"/>
                <a:cs typeface="ＭＳ Ｐゴシック" charset="0"/>
              </a:rPr>
              <a:t>I choose to love the Truth.</a:t>
            </a:r>
          </a:p>
          <a:p>
            <a:pPr eaLnBrk="1" hangingPunct="1">
              <a:spcBef>
                <a:spcPct val="40000"/>
              </a:spcBef>
              <a:buFontTx/>
              <a:buNone/>
            </a:pPr>
            <a:endParaRPr lang="en-US">
              <a:latin typeface="Arial" charset="0"/>
              <a:ea typeface="ＭＳ Ｐゴシック" charset="0"/>
              <a:cs typeface="ＭＳ Ｐゴシック" charset="0"/>
            </a:endParaRPr>
          </a:p>
          <a:p>
            <a:pPr eaLnBrk="1" hangingPunct="1">
              <a:spcBef>
                <a:spcPct val="40000"/>
              </a:spcBef>
              <a:buFontTx/>
              <a:buNone/>
            </a:pP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0-#ppt_w/2"/>
                                          </p:val>
                                        </p:tav>
                                        <p:tav tm="100000">
                                          <p:val>
                                            <p:strVal val="#ppt_x"/>
                                          </p:val>
                                        </p:tav>
                                      </p:tavLst>
                                    </p:anim>
                                    <p:anim calcmode="lin" valueType="num">
                                      <p:cBhvr additive="base">
                                        <p:cTn id="8" dur="500" fill="hold"/>
                                        <p:tgtEl>
                                          <p:spTgt spid="952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slide(fromRight)">
                                      <p:cBhvr>
                                        <p:cTn id="12" dur="1000"/>
                                        <p:tgtEl>
                                          <p:spTgt spid="95235"/>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95238"/>
                                        </p:tgtEl>
                                        <p:attrNameLst>
                                          <p:attrName>style.visibility</p:attrName>
                                        </p:attrNameLst>
                                      </p:cBhvr>
                                      <p:to>
                                        <p:strVal val="visible"/>
                                      </p:to>
                                    </p:set>
                                    <p:anim calcmode="lin" valueType="num">
                                      <p:cBhvr additive="base">
                                        <p:cTn id="16" dur="500" fill="hold"/>
                                        <p:tgtEl>
                                          <p:spTgt spid="95238"/>
                                        </p:tgtEl>
                                        <p:attrNameLst>
                                          <p:attrName>ppt_x</p:attrName>
                                        </p:attrNameLst>
                                      </p:cBhvr>
                                      <p:tavLst>
                                        <p:tav tm="0">
                                          <p:val>
                                            <p:strVal val="0-#ppt_w/2"/>
                                          </p:val>
                                        </p:tav>
                                        <p:tav tm="100000">
                                          <p:val>
                                            <p:strVal val="#ppt_x"/>
                                          </p:val>
                                        </p:tav>
                                      </p:tavLst>
                                    </p:anim>
                                    <p:anim calcmode="lin" valueType="num">
                                      <p:cBhvr additive="base">
                                        <p:cTn id="17" dur="500" fill="hold"/>
                                        <p:tgtEl>
                                          <p:spTgt spid="952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95237"/>
                                        </p:tgtEl>
                                        <p:attrNameLst>
                                          <p:attrName>style.visibility</p:attrName>
                                        </p:attrNameLst>
                                      </p:cBhvr>
                                      <p:to>
                                        <p:strVal val="visible"/>
                                      </p:to>
                                    </p:set>
                                    <p:animEffect transition="in" filter="slide(fromLeft)">
                                      <p:cBhvr>
                                        <p:cTn id="21" dur="1000"/>
                                        <p:tgtEl>
                                          <p:spTgt spid="95237"/>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95236"/>
                                        </p:tgtEl>
                                        <p:attrNameLst>
                                          <p:attrName>style.visibility</p:attrName>
                                        </p:attrNameLst>
                                      </p:cBhvr>
                                      <p:to>
                                        <p:strVal val="visible"/>
                                      </p:to>
                                    </p:set>
                                    <p:anim calcmode="lin" valueType="num">
                                      <p:cBhvr additive="base">
                                        <p:cTn id="25" dur="500" fill="hold"/>
                                        <p:tgtEl>
                                          <p:spTgt spid="95236"/>
                                        </p:tgtEl>
                                        <p:attrNameLst>
                                          <p:attrName>ppt_x</p:attrName>
                                        </p:attrNameLst>
                                      </p:cBhvr>
                                      <p:tavLst>
                                        <p:tav tm="0">
                                          <p:val>
                                            <p:strVal val="1+#ppt_w/2"/>
                                          </p:val>
                                        </p:tav>
                                        <p:tav tm="100000">
                                          <p:val>
                                            <p:strVal val="#ppt_x"/>
                                          </p:val>
                                        </p:tav>
                                      </p:tavLst>
                                    </p:anim>
                                    <p:anim calcmode="lin" valueType="num">
                                      <p:cBhvr additive="base">
                                        <p:cTn id="26" dur="500" fill="hold"/>
                                        <p:tgtEl>
                                          <p:spTgt spid="9523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4000"/>
                            </p:stCondLst>
                            <p:childTnLst>
                              <p:par>
                                <p:cTn id="28" presetID="3" presetClass="entr" presetSubtype="10" fill="hold" grpId="0" nodeType="afterEffect">
                                  <p:stCondLst>
                                    <p:cond delay="0"/>
                                  </p:stCondLst>
                                  <p:childTnLst>
                                    <p:set>
                                      <p:cBhvr>
                                        <p:cTn id="29" dur="1" fill="hold">
                                          <p:stCondLst>
                                            <p:cond delay="0"/>
                                          </p:stCondLst>
                                        </p:cTn>
                                        <p:tgtEl>
                                          <p:spTgt spid="95239">
                                            <p:txEl>
                                              <p:pRg st="0" end="0"/>
                                            </p:txEl>
                                          </p:spTgt>
                                        </p:tgtEl>
                                        <p:attrNameLst>
                                          <p:attrName>style.visibility</p:attrName>
                                        </p:attrNameLst>
                                      </p:cBhvr>
                                      <p:to>
                                        <p:strVal val="visible"/>
                                      </p:to>
                                    </p:set>
                                    <p:animEffect transition="in" filter="blinds(horizontal)">
                                      <p:cBhvr>
                                        <p:cTn id="30" dur="500"/>
                                        <p:tgtEl>
                                          <p:spTgt spid="95239">
                                            <p:txEl>
                                              <p:pRg st="0" end="0"/>
                                            </p:txEl>
                                          </p:spTgt>
                                        </p:tgtEl>
                                      </p:cBhvr>
                                    </p:animEffect>
                                  </p:childTnLst>
                                </p:cTn>
                              </p:par>
                            </p:childTnLst>
                          </p:cTn>
                        </p:par>
                        <p:par>
                          <p:cTn id="31" fill="hold" nodeType="afterGroup">
                            <p:stCondLst>
                              <p:cond delay="4500"/>
                            </p:stCondLst>
                            <p:childTnLst>
                              <p:par>
                                <p:cTn id="32" presetID="3" presetClass="entr" presetSubtype="10" fill="hold" grpId="0" nodeType="afterEffect">
                                  <p:stCondLst>
                                    <p:cond delay="0"/>
                                  </p:stCondLst>
                                  <p:childTnLst>
                                    <p:set>
                                      <p:cBhvr>
                                        <p:cTn id="33" dur="1" fill="hold">
                                          <p:stCondLst>
                                            <p:cond delay="0"/>
                                          </p:stCondLst>
                                        </p:cTn>
                                        <p:tgtEl>
                                          <p:spTgt spid="95239">
                                            <p:txEl>
                                              <p:pRg st="1" end="1"/>
                                            </p:txEl>
                                          </p:spTgt>
                                        </p:tgtEl>
                                        <p:attrNameLst>
                                          <p:attrName>style.visibility</p:attrName>
                                        </p:attrNameLst>
                                      </p:cBhvr>
                                      <p:to>
                                        <p:strVal val="visible"/>
                                      </p:to>
                                    </p:set>
                                    <p:animEffect transition="in" filter="blinds(horizontal)">
                                      <p:cBhvr>
                                        <p:cTn id="34" dur="500"/>
                                        <p:tgtEl>
                                          <p:spTgt spid="95239">
                                            <p:txEl>
                                              <p:pRg st="1" end="1"/>
                                            </p:txEl>
                                          </p:spTgt>
                                        </p:tgtEl>
                                      </p:cBhvr>
                                    </p:animEffect>
                                  </p:childTnLst>
                                </p:cTn>
                              </p:par>
                            </p:childTnLst>
                          </p:cTn>
                        </p:par>
                        <p:par>
                          <p:cTn id="35" fill="hold" nodeType="afterGroup">
                            <p:stCondLst>
                              <p:cond delay="5000"/>
                            </p:stCondLst>
                            <p:childTnLst>
                              <p:par>
                                <p:cTn id="36" presetID="3" presetClass="entr" presetSubtype="10" fill="hold" grpId="0" nodeType="afterEffect">
                                  <p:stCondLst>
                                    <p:cond delay="0"/>
                                  </p:stCondLst>
                                  <p:childTnLst>
                                    <p:set>
                                      <p:cBhvr>
                                        <p:cTn id="37" dur="1" fill="hold">
                                          <p:stCondLst>
                                            <p:cond delay="0"/>
                                          </p:stCondLst>
                                        </p:cTn>
                                        <p:tgtEl>
                                          <p:spTgt spid="95239">
                                            <p:txEl>
                                              <p:pRg st="2" end="2"/>
                                            </p:txEl>
                                          </p:spTgt>
                                        </p:tgtEl>
                                        <p:attrNameLst>
                                          <p:attrName>style.visibility</p:attrName>
                                        </p:attrNameLst>
                                      </p:cBhvr>
                                      <p:to>
                                        <p:strVal val="visible"/>
                                      </p:to>
                                    </p:set>
                                    <p:animEffect transition="in" filter="blinds(horizontal)">
                                      <p:cBhvr>
                                        <p:cTn id="38" dur="500"/>
                                        <p:tgtEl>
                                          <p:spTgt spid="95239">
                                            <p:txEl>
                                              <p:pRg st="2" end="2"/>
                                            </p:txEl>
                                          </p:spTgt>
                                        </p:tgtEl>
                                      </p:cBhvr>
                                    </p:animEffect>
                                  </p:childTnLst>
                                </p:cTn>
                              </p:par>
                            </p:childTnLst>
                          </p:cTn>
                        </p:par>
                        <p:par>
                          <p:cTn id="39" fill="hold" nodeType="afterGroup">
                            <p:stCondLst>
                              <p:cond delay="5500"/>
                            </p:stCondLst>
                            <p:childTnLst>
                              <p:par>
                                <p:cTn id="40" presetID="3" presetClass="entr" presetSubtype="10" fill="hold" grpId="0" nodeType="afterEffect">
                                  <p:stCondLst>
                                    <p:cond delay="0"/>
                                  </p:stCondLst>
                                  <p:childTnLst>
                                    <p:set>
                                      <p:cBhvr>
                                        <p:cTn id="41" dur="1" fill="hold">
                                          <p:stCondLst>
                                            <p:cond delay="0"/>
                                          </p:stCondLst>
                                        </p:cTn>
                                        <p:tgtEl>
                                          <p:spTgt spid="95239">
                                            <p:txEl>
                                              <p:pRg st="3" end="3"/>
                                            </p:txEl>
                                          </p:spTgt>
                                        </p:tgtEl>
                                        <p:attrNameLst>
                                          <p:attrName>style.visibility</p:attrName>
                                        </p:attrNameLst>
                                      </p:cBhvr>
                                      <p:to>
                                        <p:strVal val="visible"/>
                                      </p:to>
                                    </p:set>
                                    <p:animEffect transition="in" filter="blinds(horizontal)">
                                      <p:cBhvr>
                                        <p:cTn id="42" dur="500"/>
                                        <p:tgtEl>
                                          <p:spTgt spid="95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6" grpId="0" animBg="1"/>
      <p:bldP spid="95237" grpId="0" animBg="1"/>
      <p:bldP spid="95238" grpId="0" animBg="1"/>
      <p:bldP spid="95239"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66FFCC"/>
            </a:gs>
            <a:gs pos="100000">
              <a:srgbClr val="2F765E"/>
            </a:gs>
          </a:gsLst>
          <a:path path="shape">
            <a:fillToRect l="50000" t="50000" r="50000" b="50000"/>
          </a:path>
        </a:gradFill>
        <a:effectLst/>
      </p:bgPr>
    </p:bg>
    <p:spTree>
      <p:nvGrpSpPr>
        <p:cNvPr id="1" name=""/>
        <p:cNvGrpSpPr/>
        <p:nvPr/>
      </p:nvGrpSpPr>
      <p:grpSpPr>
        <a:xfrm>
          <a:off x="0" y="0"/>
          <a:ext cx="0" cy="0"/>
          <a:chOff x="0" y="0"/>
          <a:chExt cx="0" cy="0"/>
        </a:xfrm>
      </p:grpSpPr>
      <p:sp>
        <p:nvSpPr>
          <p:cNvPr id="453634" name="Rectangle 66"/>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lstStyle/>
          <a:p>
            <a:endParaRPr lang="en-US"/>
          </a:p>
        </p:txBody>
      </p:sp>
      <p:sp>
        <p:nvSpPr>
          <p:cNvPr id="166914" name="Rectangle 2"/>
          <p:cNvSpPr>
            <a:spLocks noGrp="1" noChangeArrowheads="1"/>
          </p:cNvSpPr>
          <p:nvPr>
            <p:ph type="title"/>
          </p:nvPr>
        </p:nvSpPr>
        <p:spPr>
          <a:xfrm>
            <a:off x="457200" y="152400"/>
            <a:ext cx="8229600" cy="1143000"/>
          </a:xfrm>
        </p:spPr>
        <p:txBody>
          <a:bodyPr/>
          <a:lstStyle/>
          <a:p>
            <a:pPr eaLnBrk="1" hangingPunct="1">
              <a:defRPr/>
            </a:pPr>
            <a:r>
              <a:rPr lang="en-US">
                <a:solidFill>
                  <a:srgbClr val="CC0099"/>
                </a:solidFill>
                <a:effectLst>
                  <a:outerShdw blurRad="38100" dist="38100" dir="2700000" algn="tl">
                    <a:srgbClr val="000000"/>
                  </a:outerShdw>
                </a:effectLst>
                <a:latin typeface="Arial" charset="0"/>
                <a:ea typeface="ＭＳ Ｐゴシック" charset="0"/>
                <a:cs typeface="ＭＳ Ｐゴシック" charset="0"/>
              </a:rPr>
              <a:t>The Big Picture</a:t>
            </a:r>
          </a:p>
        </p:txBody>
      </p:sp>
      <p:sp>
        <p:nvSpPr>
          <p:cNvPr id="453636" name="Rectangle 3"/>
          <p:cNvSpPr>
            <a:spLocks noGrp="1" noChangeArrowheads="1"/>
          </p:cNvSpPr>
          <p:nvPr>
            <p:ph type="body" sz="half" idx="1"/>
          </p:nvPr>
        </p:nvSpPr>
        <p:spPr>
          <a:xfrm>
            <a:off x="76200" y="6577013"/>
            <a:ext cx="4038600" cy="204787"/>
          </a:xfrm>
        </p:spPr>
        <p:txBody>
          <a:bodyPr/>
          <a:lstStyle/>
          <a:p>
            <a:pPr eaLnBrk="1" hangingPunct="1">
              <a:lnSpc>
                <a:spcPct val="90000"/>
              </a:lnSpc>
              <a:buFontTx/>
              <a:buNone/>
            </a:pPr>
            <a:r>
              <a:rPr lang="en-US" sz="900">
                <a:latin typeface="Arial" charset="0"/>
                <a:ea typeface="ＭＳ Ｐゴシック" charset="0"/>
                <a:cs typeface="ＭＳ Ｐゴシック" charset="0"/>
              </a:rPr>
              <a:t>Adapted from www.equipsaints.org</a:t>
            </a:r>
          </a:p>
        </p:txBody>
      </p:sp>
      <p:sp>
        <p:nvSpPr>
          <p:cNvPr id="453637" name="Rectangle 4"/>
          <p:cNvSpPr>
            <a:spLocks noChangeArrowheads="1"/>
          </p:cNvSpPr>
          <p:nvPr/>
        </p:nvSpPr>
        <p:spPr bwMode="auto">
          <a:xfrm>
            <a:off x="685800" y="1295400"/>
            <a:ext cx="535781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66917" name="Group 5"/>
          <p:cNvGraphicFramePr>
            <a:graphicFrameLocks noGrp="1"/>
          </p:cNvGraphicFramePr>
          <p:nvPr/>
        </p:nvGraphicFramePr>
        <p:xfrm>
          <a:off x="457200" y="1374775"/>
          <a:ext cx="1828800" cy="685800"/>
        </p:xfrm>
        <a:graphic>
          <a:graphicData uri="http://schemas.openxmlformats.org/drawingml/2006/table">
            <a:tbl>
              <a:tblPr/>
              <a:tblGrid>
                <a:gridCol w="1219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685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God</a:t>
                      </a:r>
                      <a:r>
                        <a:rPr kumimoji="0" lang="fr-FR" sz="1600" b="1"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s</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Provision</a:t>
                      </a:r>
                      <a:r>
                        <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rPr>
                        <a:t> </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en-US" sz="2600" b="0" i="0" u="none" strike="noStrike" cap="none" normalizeH="0" baseline="0">
                          <a:ln>
                            <a:noFill/>
                          </a:ln>
                          <a:solidFill>
                            <a:schemeClr val="tx1"/>
                          </a:solidFill>
                          <a:effectLst/>
                          <a:latin typeface="Wingdings 3" charset="0"/>
                          <a:ea typeface="ＭＳ Ｐゴシック" charset="0"/>
                          <a:cs typeface="ＭＳ Ｐゴシック" charset="0"/>
                        </a:rPr>
                        <a:t>c</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66925" name="Group 13"/>
          <p:cNvGraphicFramePr>
            <a:graphicFrameLocks noGrp="1"/>
          </p:cNvGraphicFramePr>
          <p:nvPr/>
        </p:nvGraphicFramePr>
        <p:xfrm>
          <a:off x="2514600" y="1374775"/>
          <a:ext cx="1835150" cy="685800"/>
        </p:xfrm>
        <a:graphic>
          <a:graphicData uri="http://schemas.openxmlformats.org/drawingml/2006/table">
            <a:tbl>
              <a:tblPr/>
              <a:tblGrid>
                <a:gridCol w="61595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685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en-US" sz="2600" b="0" i="0" u="none" strike="noStrike" cap="none" normalizeH="0" baseline="0">
                          <a:ln>
                            <a:noFill/>
                          </a:ln>
                          <a:solidFill>
                            <a:schemeClr val="tx1"/>
                          </a:solidFill>
                          <a:effectLst/>
                          <a:latin typeface="Wingdings 3" charset="0"/>
                          <a:ea typeface="ＭＳ Ｐゴシック" charset="0"/>
                          <a:cs typeface="ＭＳ Ｐゴシック" charset="0"/>
                        </a:rPr>
                        <a:t>d</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Our</a:t>
                      </a:r>
                      <a:endParaRPr kumimoji="0" lang="en-US" sz="1100" b="0" i="0" u="none" strike="noStrike" cap="none" normalizeH="0" baseline="0">
                        <a:ln>
                          <a:noFill/>
                        </a:ln>
                        <a:solidFill>
                          <a:schemeClr val="tx1"/>
                        </a:solidFill>
                        <a:effectLst/>
                        <a:latin typeface="Arial" charset="0"/>
                        <a:ea typeface="ＭＳ Ｐゴシック" charset="0"/>
                        <a:cs typeface="ＭＳ Ｐゴシック"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Response</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53654" name="Rectangle 21"/>
          <p:cNvSpPr>
            <a:spLocks noChangeArrowheads="1"/>
          </p:cNvSpPr>
          <p:nvPr/>
        </p:nvSpPr>
        <p:spPr bwMode="auto">
          <a:xfrm>
            <a:off x="0" y="24606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53655" name="Rectangle 22"/>
          <p:cNvSpPr>
            <a:spLocks noChangeArrowheads="1"/>
          </p:cNvSpPr>
          <p:nvPr/>
        </p:nvSpPr>
        <p:spPr bwMode="auto">
          <a:xfrm>
            <a:off x="0" y="4121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2" name="Group 23"/>
          <p:cNvGrpSpPr>
            <a:grpSpLocks/>
          </p:cNvGrpSpPr>
          <p:nvPr/>
        </p:nvGrpSpPr>
        <p:grpSpPr bwMode="auto">
          <a:xfrm>
            <a:off x="152400" y="2212975"/>
            <a:ext cx="4340225" cy="1682750"/>
            <a:chOff x="96" y="1394"/>
            <a:chExt cx="2734" cy="1060"/>
          </a:xfrm>
        </p:grpSpPr>
        <p:sp>
          <p:nvSpPr>
            <p:cNvPr id="453682" name="Rectangle 24"/>
            <p:cNvSpPr>
              <a:spLocks noChangeArrowheads="1"/>
            </p:cNvSpPr>
            <p:nvPr/>
          </p:nvSpPr>
          <p:spPr bwMode="auto">
            <a:xfrm>
              <a:off x="96" y="1408"/>
              <a:ext cx="2734"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53683" name="Rectangle 25"/>
            <p:cNvSpPr>
              <a:spLocks noChangeArrowheads="1"/>
            </p:cNvSpPr>
            <p:nvPr/>
          </p:nvSpPr>
          <p:spPr bwMode="auto">
            <a:xfrm>
              <a:off x="1152" y="1476"/>
              <a:ext cx="816" cy="62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lgn="ctr"/>
              <a:r>
                <a:rPr lang="en-US" sz="1600" b="1">
                  <a:latin typeface="Arial" charset="0"/>
                </a:rPr>
                <a:t>RESULT:</a:t>
              </a:r>
              <a:endParaRPr lang="en-US" sz="1100">
                <a:latin typeface="Arial" charset="0"/>
              </a:endParaRPr>
            </a:p>
            <a:p>
              <a:pPr algn="ctr" eaLnBrk="0" hangingPunct="0"/>
              <a:r>
                <a:rPr lang="en-US" sz="1400" b="1">
                  <a:latin typeface="Arial" charset="0"/>
                </a:rPr>
                <a:t>Fruitfulness</a:t>
              </a:r>
              <a:br>
                <a:rPr lang="en-US" sz="1400" b="1">
                  <a:latin typeface="Arial" charset="0"/>
                </a:rPr>
              </a:br>
              <a:r>
                <a:rPr lang="en-US" sz="1400" b="1">
                  <a:latin typeface="Arial" charset="0"/>
                </a:rPr>
                <a:t>Assurance</a:t>
              </a:r>
              <a:br>
                <a:rPr lang="en-US" sz="1400" b="1">
                  <a:latin typeface="Arial" charset="0"/>
                </a:rPr>
              </a:br>
              <a:r>
                <a:rPr lang="en-US" sz="1400" b="1">
                  <a:latin typeface="Arial" charset="0"/>
                </a:rPr>
                <a:t>Rewards</a:t>
              </a:r>
              <a:r>
                <a:rPr lang="en-US" sz="1100">
                  <a:latin typeface="Arial" charset="0"/>
                </a:rPr>
                <a:t> </a:t>
              </a:r>
              <a:r>
                <a:rPr lang="en-US" sz="600">
                  <a:latin typeface="Arial" charset="0"/>
                </a:rPr>
                <a:t>  </a:t>
              </a:r>
              <a:endParaRPr lang="en-US" sz="1800">
                <a:latin typeface="Arial" charset="0"/>
              </a:endParaRPr>
            </a:p>
          </p:txBody>
        </p:sp>
        <p:sp>
          <p:nvSpPr>
            <p:cNvPr id="453684" name="Rectangle 26"/>
            <p:cNvSpPr>
              <a:spLocks noChangeArrowheads="1"/>
            </p:cNvSpPr>
            <p:nvPr/>
          </p:nvSpPr>
          <p:spPr bwMode="auto">
            <a:xfrm>
              <a:off x="2448" y="1394"/>
              <a:ext cx="288" cy="1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r>
                <a:rPr lang="en-US" sz="1100">
                  <a:latin typeface="Arial" charset="0"/>
                </a:rPr>
                <a:t> </a:t>
              </a:r>
              <a:endParaRPr lang="en-US" sz="1800">
                <a:latin typeface="Arial" charset="0"/>
              </a:endParaRPr>
            </a:p>
          </p:txBody>
        </p:sp>
        <p:sp>
          <p:nvSpPr>
            <p:cNvPr id="453685" name="Rectangle 27"/>
            <p:cNvSpPr>
              <a:spLocks noChangeArrowheads="1"/>
            </p:cNvSpPr>
            <p:nvPr/>
          </p:nvSpPr>
          <p:spPr bwMode="auto">
            <a:xfrm>
              <a:off x="576" y="1394"/>
              <a:ext cx="1872" cy="1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endParaRPr lang="en-US" sz="2800">
                <a:latin typeface="Arial" charset="0"/>
              </a:endParaRPr>
            </a:p>
          </p:txBody>
        </p:sp>
        <p:sp>
          <p:nvSpPr>
            <p:cNvPr id="453686" name="Rectangle 28"/>
            <p:cNvSpPr>
              <a:spLocks noChangeArrowheads="1"/>
            </p:cNvSpPr>
            <p:nvPr/>
          </p:nvSpPr>
          <p:spPr bwMode="auto">
            <a:xfrm>
              <a:off x="288" y="1394"/>
              <a:ext cx="288" cy="1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r>
                <a:rPr lang="en-US" sz="2600" dirty="0">
                  <a:latin typeface="Wingdings 3" charset="0"/>
                </a:rPr>
                <a:t>h</a:t>
              </a:r>
              <a:endParaRPr lang="en-US" sz="1100" dirty="0">
                <a:latin typeface="Arial" charset="0"/>
              </a:endParaRPr>
            </a:p>
            <a:p>
              <a:pPr marL="342900" indent="-342900" algn="ctr" eaLnBrk="0" hangingPunct="0"/>
              <a:r>
                <a:rPr lang="en-US" sz="2600" dirty="0">
                  <a:latin typeface="Wingdings 3" charset="0"/>
                </a:rPr>
                <a:t>h</a:t>
              </a:r>
              <a:endParaRPr lang="en-US" sz="1100" dirty="0">
                <a:latin typeface="Arial" charset="0"/>
              </a:endParaRPr>
            </a:p>
            <a:p>
              <a:pPr marL="342900" indent="-342900" algn="ctr" eaLnBrk="0" hangingPunct="0"/>
              <a:r>
                <a:rPr lang="en-US" sz="2600" dirty="0">
                  <a:latin typeface="Wingdings 3" charset="0"/>
                </a:rPr>
                <a:t>h</a:t>
              </a:r>
              <a:r>
                <a:rPr lang="en-US" sz="1100" dirty="0">
                  <a:latin typeface="Arial" charset="0"/>
                </a:rPr>
                <a:t> </a:t>
              </a:r>
              <a:endParaRPr lang="en-US" sz="1800" dirty="0">
                <a:latin typeface="Arial" charset="0"/>
              </a:endParaRPr>
            </a:p>
          </p:txBody>
        </p:sp>
        <p:sp>
          <p:nvSpPr>
            <p:cNvPr id="453687" name="Line 29"/>
            <p:cNvSpPr>
              <a:spLocks noChangeShapeType="1"/>
            </p:cNvSpPr>
            <p:nvPr/>
          </p:nvSpPr>
          <p:spPr bwMode="auto">
            <a:xfrm>
              <a:off x="288" y="1394"/>
              <a:ext cx="0" cy="106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688" name="Line 30"/>
            <p:cNvSpPr>
              <a:spLocks noChangeShapeType="1"/>
            </p:cNvSpPr>
            <p:nvPr/>
          </p:nvSpPr>
          <p:spPr bwMode="auto">
            <a:xfrm>
              <a:off x="2736" y="1394"/>
              <a:ext cx="0" cy="106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689" name="Line 31"/>
            <p:cNvSpPr>
              <a:spLocks noChangeShapeType="1"/>
            </p:cNvSpPr>
            <p:nvPr/>
          </p:nvSpPr>
          <p:spPr bwMode="auto">
            <a:xfrm>
              <a:off x="576" y="1394"/>
              <a:ext cx="0" cy="106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690" name="Line 32"/>
            <p:cNvSpPr>
              <a:spLocks noChangeShapeType="1"/>
            </p:cNvSpPr>
            <p:nvPr/>
          </p:nvSpPr>
          <p:spPr bwMode="auto">
            <a:xfrm>
              <a:off x="2448" y="1394"/>
              <a:ext cx="0" cy="106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691" name="Line 33"/>
            <p:cNvSpPr>
              <a:spLocks noChangeShapeType="1"/>
            </p:cNvSpPr>
            <p:nvPr/>
          </p:nvSpPr>
          <p:spPr bwMode="auto">
            <a:xfrm>
              <a:off x="288" y="1394"/>
              <a:ext cx="2448" cy="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692" name="Line 34"/>
            <p:cNvSpPr>
              <a:spLocks noChangeShapeType="1"/>
            </p:cNvSpPr>
            <p:nvPr/>
          </p:nvSpPr>
          <p:spPr bwMode="auto">
            <a:xfrm>
              <a:off x="288" y="2454"/>
              <a:ext cx="2448" cy="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693" name="Rectangle 35"/>
            <p:cNvSpPr>
              <a:spLocks noChangeArrowheads="1"/>
            </p:cNvSpPr>
            <p:nvPr/>
          </p:nvSpPr>
          <p:spPr bwMode="auto">
            <a:xfrm>
              <a:off x="576" y="2188"/>
              <a:ext cx="1872"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r>
                <a:rPr lang="en-US" sz="1800">
                  <a:latin typeface="Arial" charset="0"/>
                </a:rPr>
                <a:t> </a:t>
              </a:r>
              <a:r>
                <a:rPr lang="en-US" sz="1600" b="1">
                  <a:latin typeface="Arial" charset="0"/>
                </a:rPr>
                <a:t>REMINDER: "These things"</a:t>
              </a:r>
              <a:endParaRPr lang="en-US" sz="1800">
                <a:latin typeface="Arial" charset="0"/>
              </a:endParaRPr>
            </a:p>
          </p:txBody>
        </p:sp>
        <p:sp>
          <p:nvSpPr>
            <p:cNvPr id="453694" name="Line 36"/>
            <p:cNvSpPr>
              <a:spLocks noChangeShapeType="1"/>
            </p:cNvSpPr>
            <p:nvPr/>
          </p:nvSpPr>
          <p:spPr bwMode="auto">
            <a:xfrm>
              <a:off x="576" y="2188"/>
              <a:ext cx="1872" cy="0"/>
            </a:xfrm>
            <a:prstGeom prst="line">
              <a:avLst/>
            </a:prstGeom>
            <a:noFill/>
            <a:ln w="952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695" name="Line 37"/>
            <p:cNvSpPr>
              <a:spLocks noChangeShapeType="1"/>
            </p:cNvSpPr>
            <p:nvPr/>
          </p:nvSpPr>
          <p:spPr bwMode="auto">
            <a:xfrm>
              <a:off x="576" y="2450"/>
              <a:ext cx="1872" cy="0"/>
            </a:xfrm>
            <a:prstGeom prst="line">
              <a:avLst/>
            </a:prstGeom>
            <a:noFill/>
            <a:ln w="952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696" name="Line 38"/>
            <p:cNvSpPr>
              <a:spLocks noChangeShapeType="1"/>
            </p:cNvSpPr>
            <p:nvPr/>
          </p:nvSpPr>
          <p:spPr bwMode="auto">
            <a:xfrm>
              <a:off x="576" y="2188"/>
              <a:ext cx="0" cy="262"/>
            </a:xfrm>
            <a:prstGeom prst="line">
              <a:avLst/>
            </a:prstGeom>
            <a:noFill/>
            <a:ln w="952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3697" name="Line 39"/>
            <p:cNvSpPr>
              <a:spLocks noChangeShapeType="1"/>
            </p:cNvSpPr>
            <p:nvPr/>
          </p:nvSpPr>
          <p:spPr bwMode="auto">
            <a:xfrm>
              <a:off x="2448" y="2188"/>
              <a:ext cx="0" cy="262"/>
            </a:xfrm>
            <a:prstGeom prst="line">
              <a:avLst/>
            </a:prstGeom>
            <a:noFill/>
            <a:ln w="9525" cap="rnd">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66952" name="Rectangle 40"/>
          <p:cNvSpPr>
            <a:spLocks noChangeArrowheads="1"/>
          </p:cNvSpPr>
          <p:nvPr/>
        </p:nvSpPr>
        <p:spPr bwMode="auto">
          <a:xfrm>
            <a:off x="4959350" y="1306513"/>
            <a:ext cx="374650" cy="34163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lgn="ctr"/>
            <a:endParaRPr lang="en-US" sz="1800" b="1">
              <a:latin typeface="Arial" charset="0"/>
            </a:endParaRPr>
          </a:p>
          <a:p>
            <a:pPr algn="ctr"/>
            <a:r>
              <a:rPr lang="en-US" sz="1800" b="1">
                <a:latin typeface="Arial" charset="0"/>
              </a:rPr>
              <a:t>O</a:t>
            </a:r>
          </a:p>
          <a:p>
            <a:pPr algn="ctr"/>
            <a:r>
              <a:rPr lang="en-US" sz="1800" b="1">
                <a:latin typeface="Arial" charset="0"/>
              </a:rPr>
              <a:t>P</a:t>
            </a:r>
          </a:p>
          <a:p>
            <a:pPr algn="ctr"/>
            <a:r>
              <a:rPr lang="en-US" sz="1800" b="1">
                <a:latin typeface="Arial" charset="0"/>
              </a:rPr>
              <a:t>P</a:t>
            </a:r>
          </a:p>
          <a:p>
            <a:pPr algn="ctr"/>
            <a:r>
              <a:rPr lang="en-US" sz="1800" b="1">
                <a:latin typeface="Arial" charset="0"/>
              </a:rPr>
              <a:t>O</a:t>
            </a:r>
          </a:p>
          <a:p>
            <a:pPr algn="ctr"/>
            <a:r>
              <a:rPr lang="en-US" sz="1800" b="1">
                <a:latin typeface="Arial" charset="0"/>
              </a:rPr>
              <a:t>S</a:t>
            </a:r>
          </a:p>
          <a:p>
            <a:pPr algn="ctr"/>
            <a:r>
              <a:rPr lang="en-US" sz="1800" b="1">
                <a:latin typeface="Arial" charset="0"/>
              </a:rPr>
              <a:t>I</a:t>
            </a:r>
          </a:p>
          <a:p>
            <a:pPr algn="ctr"/>
            <a:r>
              <a:rPr lang="en-US" sz="1800" b="1">
                <a:latin typeface="Arial" charset="0"/>
              </a:rPr>
              <a:t>T</a:t>
            </a:r>
          </a:p>
          <a:p>
            <a:pPr algn="ctr"/>
            <a:r>
              <a:rPr lang="en-US" sz="1800" b="1">
                <a:latin typeface="Arial" charset="0"/>
              </a:rPr>
              <a:t>I</a:t>
            </a:r>
          </a:p>
          <a:p>
            <a:pPr algn="ctr"/>
            <a:r>
              <a:rPr lang="en-US" sz="1800" b="1">
                <a:latin typeface="Arial" charset="0"/>
              </a:rPr>
              <a:t>O</a:t>
            </a:r>
          </a:p>
          <a:p>
            <a:pPr algn="ctr"/>
            <a:r>
              <a:rPr lang="en-US" sz="1800" b="1">
                <a:latin typeface="Arial" charset="0"/>
              </a:rPr>
              <a:t>N</a:t>
            </a:r>
          </a:p>
          <a:p>
            <a:pPr algn="ctr"/>
            <a:endParaRPr lang="en-US" sz="1800" b="1">
              <a:latin typeface="Arial" charset="0"/>
            </a:endParaRPr>
          </a:p>
        </p:txBody>
      </p:sp>
      <p:graphicFrame>
        <p:nvGraphicFramePr>
          <p:cNvPr id="166953" name="Group 41"/>
          <p:cNvGraphicFramePr>
            <a:graphicFrameLocks noGrp="1"/>
          </p:cNvGraphicFramePr>
          <p:nvPr/>
        </p:nvGraphicFramePr>
        <p:xfrm>
          <a:off x="6019800" y="1374775"/>
          <a:ext cx="1143000" cy="3351214"/>
        </p:xfrm>
        <a:graphic>
          <a:graphicData uri="http://schemas.openxmlformats.org/drawingml/2006/table">
            <a:tbl>
              <a:tblPr/>
              <a:tblGrid>
                <a:gridCol w="1143000">
                  <a:extLst>
                    <a:ext uri="{9D8B030D-6E8A-4147-A177-3AD203B41FA5}">
                      <a16:colId xmlns:a16="http://schemas.microsoft.com/office/drawing/2014/main" val="20000"/>
                    </a:ext>
                  </a:extLst>
                </a:gridCol>
              </a:tblGrid>
              <a:tr h="685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False Teachers</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43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sym typeface="Wingdings" charset="0"/>
                        </a:rPr>
                        <a:t></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Scoffers</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66963" name="Group 51"/>
          <p:cNvGraphicFramePr>
            <a:graphicFrameLocks noGrp="1"/>
          </p:cNvGraphicFramePr>
          <p:nvPr>
            <p:ph sz="quarter" idx="3"/>
          </p:nvPr>
        </p:nvGraphicFramePr>
        <p:xfrm>
          <a:off x="7924800" y="1382713"/>
          <a:ext cx="696913" cy="3344862"/>
        </p:xfrm>
        <a:graphic>
          <a:graphicData uri="http://schemas.openxmlformats.org/drawingml/2006/table">
            <a:tbl>
              <a:tblPr/>
              <a:tblGrid>
                <a:gridCol w="354013">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tblGrid>
              <a:tr h="33448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a:t>
                      </a:r>
                      <a:endParaRPr kumimoji="0" lang="en-US" sz="1400" b="1"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 n</a:t>
                      </a:r>
                      <a:b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b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g</a:t>
                      </a:r>
                    </a:p>
                  </a:txBody>
                  <a:tcPr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66970" name="Rectangle 58"/>
          <p:cNvSpPr>
            <a:spLocks noChangeArrowheads="1"/>
          </p:cNvSpPr>
          <p:nvPr/>
        </p:nvSpPr>
        <p:spPr bwMode="auto">
          <a:xfrm>
            <a:off x="457200" y="4027488"/>
            <a:ext cx="3886200" cy="669925"/>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lgn="ctr"/>
            <a:r>
              <a:rPr lang="en-US" sz="1800" b="1">
                <a:latin typeface="Arial" charset="0"/>
              </a:rPr>
              <a:t>AUTHORITY:</a:t>
            </a:r>
            <a:endParaRPr lang="en-US" sz="1800">
              <a:latin typeface="Arial" charset="0"/>
            </a:endParaRPr>
          </a:p>
          <a:p>
            <a:pPr algn="ctr"/>
            <a:r>
              <a:rPr lang="en-US" sz="1800" b="1">
                <a:latin typeface="Arial" charset="0"/>
              </a:rPr>
              <a:t>God</a:t>
            </a:r>
            <a:r>
              <a:rPr lang="fr-FR" sz="1800" b="1">
                <a:latin typeface="Arial" charset="0"/>
              </a:rPr>
              <a:t>'</a:t>
            </a:r>
            <a:r>
              <a:rPr lang="en-US" sz="1800" b="1">
                <a:latin typeface="Arial" charset="0"/>
              </a:rPr>
              <a:t>s Prophets &amp; Apostles</a:t>
            </a:r>
          </a:p>
        </p:txBody>
      </p:sp>
      <p:sp>
        <p:nvSpPr>
          <p:cNvPr id="166971" name="AutoShape 59"/>
          <p:cNvSpPr>
            <a:spLocks noChangeArrowheads="1"/>
          </p:cNvSpPr>
          <p:nvPr/>
        </p:nvSpPr>
        <p:spPr bwMode="auto">
          <a:xfrm>
            <a:off x="4495800" y="2822575"/>
            <a:ext cx="381000" cy="381000"/>
          </a:xfrm>
          <a:prstGeom prst="chevron">
            <a:avLst>
              <a:gd name="adj" fmla="val 40833"/>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6972" name="AutoShape 60"/>
          <p:cNvSpPr>
            <a:spLocks noChangeArrowheads="1"/>
          </p:cNvSpPr>
          <p:nvPr/>
        </p:nvSpPr>
        <p:spPr bwMode="auto">
          <a:xfrm>
            <a:off x="5486400" y="2822575"/>
            <a:ext cx="381000" cy="381000"/>
          </a:xfrm>
          <a:prstGeom prst="chevron">
            <a:avLst>
              <a:gd name="adj" fmla="val 40833"/>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6973" name="AutoShape 61"/>
          <p:cNvSpPr>
            <a:spLocks noChangeArrowheads="1"/>
          </p:cNvSpPr>
          <p:nvPr/>
        </p:nvSpPr>
        <p:spPr bwMode="auto">
          <a:xfrm rot="-8270046">
            <a:off x="7181850" y="1931988"/>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6974" name="AutoShape 62"/>
          <p:cNvSpPr>
            <a:spLocks noChangeArrowheads="1"/>
          </p:cNvSpPr>
          <p:nvPr/>
        </p:nvSpPr>
        <p:spPr bwMode="auto">
          <a:xfrm rot="8566771">
            <a:off x="7162800" y="3889375"/>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6975" name="Rectangle 63"/>
          <p:cNvSpPr>
            <a:spLocks noChangeArrowheads="1"/>
          </p:cNvSpPr>
          <p:nvPr/>
        </p:nvSpPr>
        <p:spPr bwMode="auto">
          <a:xfrm>
            <a:off x="457200" y="5410200"/>
            <a:ext cx="8153400" cy="103505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lgn="ctr"/>
            <a:r>
              <a:rPr lang="en-US" b="1">
                <a:latin typeface="Arial" charset="0"/>
              </a:rPr>
              <a:t>MOTIVATION</a:t>
            </a:r>
            <a:br>
              <a:rPr lang="en-US" b="1">
                <a:latin typeface="Arial" charset="0"/>
              </a:rPr>
            </a:br>
            <a:r>
              <a:rPr lang="en-US" sz="1800" b="1">
                <a:latin typeface="Arial" charset="0"/>
              </a:rPr>
              <a:t>to</a:t>
            </a:r>
            <a:br>
              <a:rPr lang="en-US" sz="1800" b="1">
                <a:latin typeface="Arial" charset="0"/>
              </a:rPr>
            </a:br>
            <a:r>
              <a:rPr lang="en-US" altLang="ja-JP" sz="1800" b="1">
                <a:latin typeface="Arial" charset="0"/>
              </a:rPr>
              <a:t>"Add...these things"</a:t>
            </a:r>
            <a:r>
              <a:rPr lang="en-US" altLang="ja-JP" sz="1800">
                <a:latin typeface="Arial" charset="0"/>
              </a:rPr>
              <a:t> </a:t>
            </a:r>
            <a:endParaRPr lang="en-US" sz="1800">
              <a:latin typeface="Arial" charset="0"/>
            </a:endParaRPr>
          </a:p>
        </p:txBody>
      </p:sp>
      <p:sp>
        <p:nvSpPr>
          <p:cNvPr id="166976" name="AutoShape 64"/>
          <p:cNvSpPr>
            <a:spLocks noChangeArrowheads="1"/>
          </p:cNvSpPr>
          <p:nvPr/>
        </p:nvSpPr>
        <p:spPr bwMode="auto">
          <a:xfrm rot="5400000">
            <a:off x="4648200" y="2438400"/>
            <a:ext cx="381000" cy="5257800"/>
          </a:xfrm>
          <a:prstGeom prst="homePlate">
            <a:avLst>
              <a:gd name="adj" fmla="val 95310"/>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770" decel="100000"/>
                                        <p:tgtEl>
                                          <p:spTgt spid="166914"/>
                                        </p:tgtEl>
                                      </p:cBhvr>
                                    </p:animEffect>
                                    <p:animScale>
                                      <p:cBhvr>
                                        <p:cTn id="8" dur="770" decel="100000"/>
                                        <p:tgtEl>
                                          <p:spTgt spid="166914"/>
                                        </p:tgtEl>
                                      </p:cBhvr>
                                      <p:from x="10000" y="10000"/>
                                      <p:to x="200000" y="450000"/>
                                    </p:animScale>
                                    <p:animScale>
                                      <p:cBhvr>
                                        <p:cTn id="9" dur="1230" accel="100000" fill="hold">
                                          <p:stCondLst>
                                            <p:cond delay="770"/>
                                          </p:stCondLst>
                                        </p:cTn>
                                        <p:tgtEl>
                                          <p:spTgt spid="166914"/>
                                        </p:tgtEl>
                                      </p:cBhvr>
                                      <p:from x="200000" y="450000"/>
                                      <p:to x="100000" y="100000"/>
                                    </p:animScale>
                                    <p:set>
                                      <p:cBhvr>
                                        <p:cTn id="10" dur="770" fill="hold"/>
                                        <p:tgtEl>
                                          <p:spTgt spid="166914"/>
                                        </p:tgtEl>
                                        <p:attrNameLst>
                                          <p:attrName>ppt_x</p:attrName>
                                        </p:attrNameLst>
                                      </p:cBhvr>
                                      <p:to>
                                        <p:strVal val="(0.5)"/>
                                      </p:to>
                                    </p:set>
                                    <p:anim from="(0.5)" to="(#ppt_x)" calcmode="lin" valueType="num">
                                      <p:cBhvr>
                                        <p:cTn id="11" dur="1230" accel="100000" fill="hold">
                                          <p:stCondLst>
                                            <p:cond delay="770"/>
                                          </p:stCondLst>
                                        </p:cTn>
                                        <p:tgtEl>
                                          <p:spTgt spid="166914"/>
                                        </p:tgtEl>
                                        <p:attrNameLst>
                                          <p:attrName>ppt_x</p:attrName>
                                        </p:attrNameLst>
                                      </p:cBhvr>
                                    </p:anim>
                                    <p:set>
                                      <p:cBhvr>
                                        <p:cTn id="12" dur="770" fill="hold"/>
                                        <p:tgtEl>
                                          <p:spTgt spid="166914"/>
                                        </p:tgtEl>
                                        <p:attrNameLst>
                                          <p:attrName>ppt_y</p:attrName>
                                        </p:attrNameLst>
                                      </p:cBhvr>
                                      <p:to>
                                        <p:strVal val="(#ppt_y+0.4)"/>
                                      </p:to>
                                    </p:set>
                                    <p:anim from="(#ppt_y+0.4)" to="(#ppt_y)" calcmode="lin" valueType="num">
                                      <p:cBhvr>
                                        <p:cTn id="13" dur="1230" accel="100000" fill="hold">
                                          <p:stCondLst>
                                            <p:cond delay="770"/>
                                          </p:stCondLst>
                                        </p:cTn>
                                        <p:tgtEl>
                                          <p:spTgt spid="16691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nodeType="clickEffect">
                                  <p:stCondLst>
                                    <p:cond delay="0"/>
                                  </p:stCondLst>
                                  <p:childTnLst>
                                    <p:set>
                                      <p:cBhvr>
                                        <p:cTn id="17" dur="1" fill="hold">
                                          <p:stCondLst>
                                            <p:cond delay="0"/>
                                          </p:stCondLst>
                                        </p:cTn>
                                        <p:tgtEl>
                                          <p:spTgt spid="166917"/>
                                        </p:tgtEl>
                                        <p:attrNameLst>
                                          <p:attrName>style.visibility</p:attrName>
                                        </p:attrNameLst>
                                      </p:cBhvr>
                                      <p:to>
                                        <p:strVal val="visible"/>
                                      </p:to>
                                    </p:set>
                                    <p:animEffect transition="in" filter="slide(fromLeft)">
                                      <p:cBhvr>
                                        <p:cTn id="18" dur="2000"/>
                                        <p:tgtEl>
                                          <p:spTgt spid="1669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nodeType="clickEffect">
                                  <p:stCondLst>
                                    <p:cond delay="0"/>
                                  </p:stCondLst>
                                  <p:childTnLst>
                                    <p:set>
                                      <p:cBhvr>
                                        <p:cTn id="22" dur="1" fill="hold">
                                          <p:stCondLst>
                                            <p:cond delay="0"/>
                                          </p:stCondLst>
                                        </p:cTn>
                                        <p:tgtEl>
                                          <p:spTgt spid="166925"/>
                                        </p:tgtEl>
                                        <p:attrNameLst>
                                          <p:attrName>style.visibility</p:attrName>
                                        </p:attrNameLst>
                                      </p:cBhvr>
                                      <p:to>
                                        <p:strVal val="visible"/>
                                      </p:to>
                                    </p:set>
                                    <p:animEffect transition="in" filter="slide(fromRight)">
                                      <p:cBhvr>
                                        <p:cTn id="23" dur="2000"/>
                                        <p:tgtEl>
                                          <p:spTgt spid="1669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slide(fromBottom)">
                                      <p:cBhvr>
                                        <p:cTn id="28" dur="20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66970"/>
                                        </p:tgtEl>
                                        <p:attrNameLst>
                                          <p:attrName>style.visibility</p:attrName>
                                        </p:attrNameLst>
                                      </p:cBhvr>
                                      <p:to>
                                        <p:strVal val="visible"/>
                                      </p:to>
                                    </p:set>
                                    <p:animEffect transition="in" filter="slide(fromBottom)">
                                      <p:cBhvr>
                                        <p:cTn id="33" dur="2000"/>
                                        <p:tgtEl>
                                          <p:spTgt spid="16697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66971"/>
                                        </p:tgtEl>
                                        <p:attrNameLst>
                                          <p:attrName>style.visibility</p:attrName>
                                        </p:attrNameLst>
                                      </p:cBhvr>
                                      <p:to>
                                        <p:strVal val="visible"/>
                                      </p:to>
                                    </p:set>
                                    <p:animEffect transition="in" filter="slide(fromLeft)">
                                      <p:cBhvr>
                                        <p:cTn id="38" dur="2000"/>
                                        <p:tgtEl>
                                          <p:spTgt spid="16697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166952"/>
                                        </p:tgtEl>
                                        <p:attrNameLst>
                                          <p:attrName>style.visibility</p:attrName>
                                        </p:attrNameLst>
                                      </p:cBhvr>
                                      <p:to>
                                        <p:strVal val="visible"/>
                                      </p:to>
                                    </p:set>
                                    <p:animEffect transition="in" filter="slide(fromRight)">
                                      <p:cBhvr>
                                        <p:cTn id="43" dur="2000"/>
                                        <p:tgtEl>
                                          <p:spTgt spid="16695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166972"/>
                                        </p:tgtEl>
                                        <p:attrNameLst>
                                          <p:attrName>style.visibility</p:attrName>
                                        </p:attrNameLst>
                                      </p:cBhvr>
                                      <p:to>
                                        <p:strVal val="visible"/>
                                      </p:to>
                                    </p:set>
                                    <p:animEffect transition="in" filter="slide(fromLeft)">
                                      <p:cBhvr>
                                        <p:cTn id="48" dur="2000"/>
                                        <p:tgtEl>
                                          <p:spTgt spid="16697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2" presetClass="entr" presetSubtype="2" fill="hold" nodeType="clickEffect">
                                  <p:stCondLst>
                                    <p:cond delay="0"/>
                                  </p:stCondLst>
                                  <p:childTnLst>
                                    <p:set>
                                      <p:cBhvr>
                                        <p:cTn id="52" dur="1" fill="hold">
                                          <p:stCondLst>
                                            <p:cond delay="0"/>
                                          </p:stCondLst>
                                        </p:cTn>
                                        <p:tgtEl>
                                          <p:spTgt spid="166953"/>
                                        </p:tgtEl>
                                        <p:attrNameLst>
                                          <p:attrName>style.visibility</p:attrName>
                                        </p:attrNameLst>
                                      </p:cBhvr>
                                      <p:to>
                                        <p:strVal val="visible"/>
                                      </p:to>
                                    </p:set>
                                    <p:animEffect transition="in" filter="slide(fromRight)">
                                      <p:cBhvr>
                                        <p:cTn id="53" dur="2000"/>
                                        <p:tgtEl>
                                          <p:spTgt spid="16695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32" fill="hold" nodeType="clickEffect">
                                  <p:stCondLst>
                                    <p:cond delay="0"/>
                                  </p:stCondLst>
                                  <p:childTnLst>
                                    <p:set>
                                      <p:cBhvr>
                                        <p:cTn id="57" dur="1" fill="hold">
                                          <p:stCondLst>
                                            <p:cond delay="0"/>
                                          </p:stCondLst>
                                        </p:cTn>
                                        <p:tgtEl>
                                          <p:spTgt spid="166963"/>
                                        </p:tgtEl>
                                        <p:attrNameLst>
                                          <p:attrName>style.visibility</p:attrName>
                                        </p:attrNameLst>
                                      </p:cBhvr>
                                      <p:to>
                                        <p:strVal val="visible"/>
                                      </p:to>
                                    </p:set>
                                    <p:anim calcmode="lin" valueType="num">
                                      <p:cBhvr>
                                        <p:cTn id="58" dur="2000" fill="hold"/>
                                        <p:tgtEl>
                                          <p:spTgt spid="166963"/>
                                        </p:tgtEl>
                                        <p:attrNameLst>
                                          <p:attrName>ppt_w</p:attrName>
                                        </p:attrNameLst>
                                      </p:cBhvr>
                                      <p:tavLst>
                                        <p:tav tm="0">
                                          <p:val>
                                            <p:strVal val="4*#ppt_w"/>
                                          </p:val>
                                        </p:tav>
                                        <p:tav tm="100000">
                                          <p:val>
                                            <p:strVal val="#ppt_w"/>
                                          </p:val>
                                        </p:tav>
                                      </p:tavLst>
                                    </p:anim>
                                    <p:anim calcmode="lin" valueType="num">
                                      <p:cBhvr>
                                        <p:cTn id="59" dur="2000" fill="hold"/>
                                        <p:tgtEl>
                                          <p:spTgt spid="166963"/>
                                        </p:tgtEl>
                                        <p:attrNameLst>
                                          <p:attrName>ppt_h</p:attrName>
                                        </p:attrNameLst>
                                      </p:cBhvr>
                                      <p:tavLst>
                                        <p:tav tm="0">
                                          <p:val>
                                            <p:strVal val="4*#ppt_h"/>
                                          </p:val>
                                        </p:tav>
                                        <p:tav tm="100000">
                                          <p:val>
                                            <p:strVal val="#ppt_h"/>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166973"/>
                                        </p:tgtEl>
                                        <p:attrNameLst>
                                          <p:attrName>style.visibility</p:attrName>
                                        </p:attrNameLst>
                                      </p:cBhvr>
                                      <p:to>
                                        <p:strVal val="visible"/>
                                      </p:to>
                                    </p:set>
                                    <p:animEffect transition="in" filter="slide(fromRight)">
                                      <p:cBhvr>
                                        <p:cTn id="64" dur="2000"/>
                                        <p:tgtEl>
                                          <p:spTgt spid="166973"/>
                                        </p:tgtEl>
                                      </p:cBhvr>
                                    </p:animEffect>
                                  </p:childTnLst>
                                </p:cTn>
                              </p:par>
                              <p:par>
                                <p:cTn id="65" presetID="12" presetClass="entr" presetSubtype="2" fill="hold" grpId="0" nodeType="withEffect">
                                  <p:stCondLst>
                                    <p:cond delay="0"/>
                                  </p:stCondLst>
                                  <p:childTnLst>
                                    <p:set>
                                      <p:cBhvr>
                                        <p:cTn id="66" dur="1" fill="hold">
                                          <p:stCondLst>
                                            <p:cond delay="0"/>
                                          </p:stCondLst>
                                        </p:cTn>
                                        <p:tgtEl>
                                          <p:spTgt spid="166974"/>
                                        </p:tgtEl>
                                        <p:attrNameLst>
                                          <p:attrName>style.visibility</p:attrName>
                                        </p:attrNameLst>
                                      </p:cBhvr>
                                      <p:to>
                                        <p:strVal val="visible"/>
                                      </p:to>
                                    </p:set>
                                    <p:animEffect transition="in" filter="slide(fromRight)">
                                      <p:cBhvr>
                                        <p:cTn id="67" dur="2000"/>
                                        <p:tgtEl>
                                          <p:spTgt spid="166974"/>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ntr" presetSubtype="1" fill="hold" grpId="0" nodeType="clickEffect">
                                  <p:stCondLst>
                                    <p:cond delay="0"/>
                                  </p:stCondLst>
                                  <p:childTnLst>
                                    <p:set>
                                      <p:cBhvr>
                                        <p:cTn id="71" dur="1" fill="hold">
                                          <p:stCondLst>
                                            <p:cond delay="0"/>
                                          </p:stCondLst>
                                        </p:cTn>
                                        <p:tgtEl>
                                          <p:spTgt spid="166976"/>
                                        </p:tgtEl>
                                        <p:attrNameLst>
                                          <p:attrName>style.visibility</p:attrName>
                                        </p:attrNameLst>
                                      </p:cBhvr>
                                      <p:to>
                                        <p:strVal val="visible"/>
                                      </p:to>
                                    </p:set>
                                    <p:animEffect transition="in" filter="slide(fromTop)">
                                      <p:cBhvr>
                                        <p:cTn id="72" dur="500"/>
                                        <p:tgtEl>
                                          <p:spTgt spid="166976"/>
                                        </p:tgtEl>
                                      </p:cBhvr>
                                    </p:animEffect>
                                  </p:childTnLst>
                                </p:cTn>
                              </p:par>
                            </p:childTnLst>
                          </p:cTn>
                        </p:par>
                        <p:par>
                          <p:cTn id="73" fill="hold" nodeType="afterGroup">
                            <p:stCondLst>
                              <p:cond delay="500"/>
                            </p:stCondLst>
                            <p:childTnLst>
                              <p:par>
                                <p:cTn id="74" presetID="3" presetClass="entr" presetSubtype="10" fill="hold" grpId="0" nodeType="afterEffect">
                                  <p:stCondLst>
                                    <p:cond delay="0"/>
                                  </p:stCondLst>
                                  <p:childTnLst>
                                    <p:set>
                                      <p:cBhvr>
                                        <p:cTn id="75" dur="1" fill="hold">
                                          <p:stCondLst>
                                            <p:cond delay="0"/>
                                          </p:stCondLst>
                                        </p:cTn>
                                        <p:tgtEl>
                                          <p:spTgt spid="166975"/>
                                        </p:tgtEl>
                                        <p:attrNameLst>
                                          <p:attrName>style.visibility</p:attrName>
                                        </p:attrNameLst>
                                      </p:cBhvr>
                                      <p:to>
                                        <p:strVal val="visible"/>
                                      </p:to>
                                    </p:set>
                                    <p:animEffect transition="in" filter="blinds(horizontal)">
                                      <p:cBhvr>
                                        <p:cTn id="76" dur="500"/>
                                        <p:tgtEl>
                                          <p:spTgt spid="166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166952" grpId="0" animBg="1"/>
      <p:bldP spid="166970" grpId="0" animBg="1"/>
      <p:bldP spid="166971" grpId="0" animBg="1"/>
      <p:bldP spid="166972" grpId="0" animBg="1"/>
      <p:bldP spid="166973" grpId="0" animBg="1"/>
      <p:bldP spid="166974" grpId="0" animBg="1"/>
      <p:bldP spid="166975" grpId="0" animBg="1"/>
      <p:bldP spid="16697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7</a:t>
            </a:r>
          </a:p>
        </p:txBody>
      </p:sp>
      <p:pic>
        <p:nvPicPr>
          <p:cNvPr id="249858" name="Picture 3" descr="FLWR02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304800" y="152400"/>
            <a:ext cx="8153400" cy="3751263"/>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a:p>
            <a:pPr algn="ctr" eaLnBrk="1" hangingPunct="1">
              <a:lnSpc>
                <a:spcPct val="120000"/>
              </a:lnSpc>
              <a:defRPr/>
            </a:pPr>
            <a:r>
              <a:rPr lang="en-US" sz="4000" b="1" dirty="0">
                <a:solidFill>
                  <a:schemeClr val="bg1"/>
                </a:solidFill>
                <a:latin typeface="Arial" charset="0"/>
              </a:rPr>
              <a:t>and I love You, Lord, </a:t>
            </a:r>
            <a:br>
              <a:rPr lang="en-US" sz="4000" b="1" dirty="0">
                <a:solidFill>
                  <a:schemeClr val="bg1"/>
                </a:solidFill>
                <a:latin typeface="Arial" charset="0"/>
              </a:rPr>
            </a:br>
            <a:r>
              <a:rPr lang="en-US" sz="4000" b="1" dirty="0">
                <a:solidFill>
                  <a:schemeClr val="bg1"/>
                </a:solidFill>
                <a:latin typeface="Arial" charset="0"/>
              </a:rPr>
              <a:t>and I love You, Lord,</a:t>
            </a:r>
          </a:p>
          <a:p>
            <a:pPr algn="ctr" eaLnBrk="1" hangingPunct="1">
              <a:lnSpc>
                <a:spcPct val="120000"/>
              </a:lnSpc>
              <a:defRPr/>
            </a:pPr>
            <a:r>
              <a:rPr lang="en-US" sz="4000" b="1" dirty="0">
                <a:solidFill>
                  <a:schemeClr val="bg1"/>
                </a:solidFill>
                <a:latin typeface="Arial" charset="0"/>
              </a:rPr>
              <a:t>and I love You, Lord.</a:t>
            </a:r>
          </a:p>
        </p:txBody>
      </p:sp>
    </p:spTree>
  </p:cSld>
  <p:clrMapOvr>
    <a:masterClrMapping/>
  </p:clrMapOvr>
  <p:transition spd="med">
    <p:zoom dir="in"/>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Magic</a:t>
            </a:r>
          </a:p>
        </p:txBody>
      </p:sp>
      <p:pic>
        <p:nvPicPr>
          <p:cNvPr id="4" name="Picture 3">
            <a:extLst>
              <a:ext uri="{FF2B5EF4-FFF2-40B4-BE49-F238E27FC236}">
                <a16:creationId xmlns:a16="http://schemas.microsoft.com/office/drawing/2014/main" id="{610681C2-A74D-CE49-B24A-7D8A946DAB18}"/>
              </a:ext>
            </a:extLst>
          </p:cNvPr>
          <p:cNvPicPr>
            <a:picLocks noChangeAspect="1"/>
          </p:cNvPicPr>
          <p:nvPr/>
        </p:nvPicPr>
        <p:blipFill>
          <a:blip r:embed="rId3"/>
          <a:stretch>
            <a:fillRect/>
          </a:stretch>
        </p:blipFill>
        <p:spPr>
          <a:xfrm>
            <a:off x="0" y="1340768"/>
            <a:ext cx="9144000" cy="4790240"/>
          </a:xfrm>
          <a:prstGeom prst="rect">
            <a:avLst/>
          </a:prstGeom>
        </p:spPr>
      </p:pic>
    </p:spTree>
    <p:extLst>
      <p:ext uri="{BB962C8B-B14F-4D97-AF65-F5344CB8AC3E}">
        <p14:creationId xmlns:p14="http://schemas.microsoft.com/office/powerpoint/2010/main" val="40152454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subTitle" idx="1"/>
          </p:nvPr>
        </p:nvSpPr>
        <p:spPr>
          <a:xfrm>
            <a:off x="914400" y="5200600"/>
            <a:ext cx="7239000" cy="1828800"/>
          </a:xfrm>
        </p:spPr>
        <p:txBody>
          <a:bodyPr/>
          <a:lstStyle/>
          <a:p>
            <a:pPr eaLnBrk="1" fontAlgn="b" hangingPunct="1">
              <a:spcBef>
                <a:spcPct val="0"/>
              </a:spcBef>
            </a:pPr>
            <a:r>
              <a:rPr lang="en-US" sz="2400" dirty="0">
                <a:solidFill>
                  <a:srgbClr val="FFFF66"/>
                </a:solidFill>
                <a:latin typeface="Arial" charset="0"/>
                <a:ea typeface="ＭＳ Ｐゴシック" charset="0"/>
                <a:cs typeface="Arial" charset="0"/>
              </a:rPr>
              <a:t>Andrew Lim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 Henry </a:t>
            </a:r>
            <a:r>
              <a:rPr lang="en-US" sz="2400" dirty="0" err="1">
                <a:solidFill>
                  <a:srgbClr val="FFFF66"/>
                </a:solidFill>
                <a:latin typeface="Arial" charset="0"/>
                <a:ea typeface="ＭＳ Ｐゴシック" charset="0"/>
                <a:cs typeface="Arial" charset="0"/>
              </a:rPr>
              <a:t>Sujaya</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Jemaine</a:t>
            </a:r>
            <a:r>
              <a:rPr lang="en-US" sz="2400" dirty="0">
                <a:solidFill>
                  <a:srgbClr val="FFFF66"/>
                </a:solidFill>
                <a:latin typeface="Arial" charset="0"/>
                <a:ea typeface="ＭＳ Ｐゴシック" charset="0"/>
                <a:cs typeface="Arial" charset="0"/>
              </a:rPr>
              <a:t> Han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Joseph You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Kim </a:t>
            </a:r>
            <a:r>
              <a:rPr lang="en-US" sz="2400" dirty="0" err="1">
                <a:solidFill>
                  <a:srgbClr val="FFFF66"/>
                </a:solidFill>
                <a:latin typeface="Arial" charset="0"/>
                <a:ea typeface="ＭＳ Ｐゴシック" charset="0"/>
                <a:cs typeface="Arial" charset="0"/>
              </a:rPr>
              <a:t>Fah</a:t>
            </a:r>
            <a:r>
              <a:rPr lang="en-US" sz="2400" dirty="0">
                <a:solidFill>
                  <a:srgbClr val="FFFF66"/>
                </a:solidFill>
                <a:latin typeface="Arial" charset="0"/>
                <a:ea typeface="ＭＳ Ｐゴシック" charset="0"/>
                <a:cs typeface="Arial" charset="0"/>
              </a:rPr>
              <a:t> Yap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Kusazo</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Rhakho</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p>
          <a:p>
            <a:pPr eaLnBrk="1" fontAlgn="b" hangingPunct="1">
              <a:spcBef>
                <a:spcPct val="0"/>
              </a:spcBef>
            </a:pPr>
            <a:r>
              <a:rPr lang="en-US" sz="2400" dirty="0" err="1">
                <a:solidFill>
                  <a:srgbClr val="FFFF66"/>
                </a:solidFill>
                <a:latin typeface="Arial" charset="0"/>
                <a:ea typeface="ＭＳ Ｐゴシック" charset="0"/>
                <a:cs typeface="Arial" charset="0"/>
              </a:rPr>
              <a:t>Leny</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Salim</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Lim Chung Wei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Raymond Kwan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Yoanita</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Muliawan</a:t>
            </a:r>
            <a:endParaRPr lang="en-US" sz="2400" dirty="0">
              <a:solidFill>
                <a:srgbClr val="FFFF66"/>
              </a:solidFill>
              <a:latin typeface="Arial" charset="0"/>
              <a:ea typeface="ＭＳ Ｐゴシック" charset="0"/>
              <a:cs typeface="Arial" charset="0"/>
            </a:endParaRPr>
          </a:p>
        </p:txBody>
      </p:sp>
      <p:sp>
        <p:nvSpPr>
          <p:cNvPr id="11162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454661" name="Rectangle 5"/>
          <p:cNvSpPr>
            <a:spLocks noGrp="1" noChangeArrowheads="1"/>
          </p:cNvSpPr>
          <p:nvPr>
            <p:ph type="ctrTitle"/>
          </p:nvPr>
        </p:nvSpPr>
        <p:spPr>
          <a:xfrm>
            <a:off x="685800" y="4191000"/>
            <a:ext cx="7772400" cy="1143000"/>
          </a:xfrm>
        </p:spPr>
        <p:txBody>
          <a:bodyPr/>
          <a:lstStyle/>
          <a:p>
            <a:pPr eaLnBrk="1" hangingPunct="1"/>
            <a:r>
              <a:rPr lang="en-US" dirty="0">
                <a:solidFill>
                  <a:schemeClr val="bg1"/>
                </a:solidFill>
                <a:latin typeface="Arial" charset="0"/>
                <a:ea typeface="ＭＳ Ｐゴシック" charset="0"/>
                <a:cs typeface="ＭＳ Ｐゴシック" charset="0"/>
              </a:rPr>
              <a:t>Group Project Members</a:t>
            </a:r>
          </a:p>
        </p:txBody>
      </p:sp>
      <p:pic>
        <p:nvPicPr>
          <p:cNvPr id="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584" y="692696"/>
            <a:ext cx="2233613" cy="2890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ADDA57-C6E6-DA71-26AF-CB95444CE3D5}"/>
              </a:ext>
            </a:extLst>
          </p:cNvPr>
          <p:cNvSpPr txBox="1"/>
          <p:nvPr/>
        </p:nvSpPr>
        <p:spPr>
          <a:xfrm>
            <a:off x="1594884" y="-935665"/>
            <a:ext cx="184731" cy="461665"/>
          </a:xfrm>
          <a:prstGeom prst="rect">
            <a:avLst/>
          </a:prstGeom>
          <a:noFill/>
        </p:spPr>
        <p:txBody>
          <a:bodyPr wrap="none" rtlCol="0">
            <a:spAutoFit/>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770" decel="100000"/>
                                        <p:tgtEl>
                                          <p:spTgt spid="111620"/>
                                        </p:tgtEl>
                                      </p:cBhvr>
                                    </p:animEffect>
                                    <p:animScale>
                                      <p:cBhvr>
                                        <p:cTn id="8" dur="770" decel="100000"/>
                                        <p:tgtEl>
                                          <p:spTgt spid="111620"/>
                                        </p:tgtEl>
                                      </p:cBhvr>
                                      <p:from x="10000" y="10000"/>
                                      <p:to x="200000" y="450000"/>
                                    </p:animScale>
                                    <p:animScale>
                                      <p:cBhvr>
                                        <p:cTn id="9" dur="1230" accel="100000" fill="hold">
                                          <p:stCondLst>
                                            <p:cond delay="770"/>
                                          </p:stCondLst>
                                        </p:cTn>
                                        <p:tgtEl>
                                          <p:spTgt spid="111620"/>
                                        </p:tgtEl>
                                      </p:cBhvr>
                                      <p:from x="200000" y="450000"/>
                                      <p:to x="100000" y="100000"/>
                                    </p:animScale>
                                    <p:set>
                                      <p:cBhvr>
                                        <p:cTn id="10" dur="770" fill="hold"/>
                                        <p:tgtEl>
                                          <p:spTgt spid="111620"/>
                                        </p:tgtEl>
                                        <p:attrNameLst>
                                          <p:attrName>ppt_x</p:attrName>
                                        </p:attrNameLst>
                                      </p:cBhvr>
                                      <p:to>
                                        <p:strVal val="(0.5)"/>
                                      </p:to>
                                    </p:set>
                                    <p:anim from="(0.5)" to="(#ppt_x)" calcmode="lin" valueType="num">
                                      <p:cBhvr>
                                        <p:cTn id="11" dur="1230" accel="100000" fill="hold">
                                          <p:stCondLst>
                                            <p:cond delay="770"/>
                                          </p:stCondLst>
                                        </p:cTn>
                                        <p:tgtEl>
                                          <p:spTgt spid="111620"/>
                                        </p:tgtEl>
                                        <p:attrNameLst>
                                          <p:attrName>ppt_x</p:attrName>
                                        </p:attrNameLst>
                                      </p:cBhvr>
                                    </p:anim>
                                    <p:set>
                                      <p:cBhvr>
                                        <p:cTn id="12" dur="770" fill="hold"/>
                                        <p:tgtEl>
                                          <p:spTgt spid="111620"/>
                                        </p:tgtEl>
                                        <p:attrNameLst>
                                          <p:attrName>ppt_y</p:attrName>
                                        </p:attrNameLst>
                                      </p:cBhvr>
                                      <p:to>
                                        <p:strVal val="(#ppt_y+0.4)"/>
                                      </p:to>
                                    </p:set>
                                    <p:anim from="(#ppt_y+0.4)" to="(#ppt_y)" calcmode="lin" valueType="num">
                                      <p:cBhvr>
                                        <p:cTn id="13" dur="1230" accel="100000" fill="hold">
                                          <p:stCondLst>
                                            <p:cond delay="770"/>
                                          </p:stCondLst>
                                        </p:cTn>
                                        <p:tgtEl>
                                          <p:spTgt spid="111620"/>
                                        </p:tgtEl>
                                        <p:attrNameLst>
                                          <p:attrName>ppt_y</p:attrName>
                                        </p:attrNameLst>
                                      </p:cBhvr>
                                    </p:anim>
                                  </p:childTnLst>
                                </p:cTn>
                              </p:par>
                            </p:childTnLst>
                          </p:cTn>
                        </p:par>
                        <p:par>
                          <p:cTn id="14" fill="hold" nodeType="afterGroup">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1618">
                                            <p:txEl>
                                              <p:pRg st="0" end="0"/>
                                            </p:txEl>
                                          </p:spTgt>
                                        </p:tgtEl>
                                        <p:attrNameLst>
                                          <p:attrName>style.visibility</p:attrName>
                                        </p:attrNameLst>
                                      </p:cBhvr>
                                      <p:to>
                                        <p:strVal val="visible"/>
                                      </p:to>
                                    </p:set>
                                    <p:anim calcmode="discrete" valueType="clr">
                                      <p:cBhvr override="childStyle">
                                        <p:cTn id="17" dur="80"/>
                                        <p:tgtEl>
                                          <p:spTgt spid="1116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1618">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1618">
                                            <p:txEl>
                                              <p:pRg st="0" end="0"/>
                                            </p:txEl>
                                          </p:spTgt>
                                        </p:tgtEl>
                                        <p:attrNameLst>
                                          <p:attrName>fill.type</p:attrName>
                                        </p:attrNameLst>
                                      </p:cBhvr>
                                      <p:to>
                                        <p:strVal val="solid"/>
                                      </p:to>
                                    </p:set>
                                  </p:childTnLst>
                                </p:cTn>
                              </p:par>
                            </p:childTnLst>
                          </p:cTn>
                        </p:par>
                        <p:par>
                          <p:cTn id="20" fill="hold" nodeType="afterGroup">
                            <p:stCondLst>
                              <p:cond delay="332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1618">
                                            <p:txEl>
                                              <p:pRg st="1" end="1"/>
                                            </p:txEl>
                                          </p:spTgt>
                                        </p:tgtEl>
                                        <p:attrNameLst>
                                          <p:attrName>style.visibility</p:attrName>
                                        </p:attrNameLst>
                                      </p:cBhvr>
                                      <p:to>
                                        <p:strVal val="visible"/>
                                      </p:to>
                                    </p:set>
                                    <p:anim calcmode="discrete" valueType="clr">
                                      <p:cBhvr override="childStyle">
                                        <p:cTn id="23" dur="80"/>
                                        <p:tgtEl>
                                          <p:spTgt spid="1116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1618">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111618">
                                            <p:txEl>
                                              <p:pRg st="1" end="1"/>
                                            </p:txEl>
                                          </p:spTgt>
                                        </p:tgtEl>
                                        <p:attrNameLst>
                                          <p:attrName>fill.type</p:attrName>
                                        </p:attrNameLst>
                                      </p:cBhvr>
                                      <p:to>
                                        <p:strVal val="solid"/>
                                      </p:to>
                                    </p:set>
                                  </p:childTnLst>
                                </p:cTn>
                              </p:par>
                            </p:childTnLst>
                          </p:cTn>
                        </p:par>
                        <p:par>
                          <p:cTn id="26" fill="hold" nodeType="afterGroup">
                            <p:stCondLst>
                              <p:cond delay="464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11618">
                                            <p:txEl>
                                              <p:pRg st="2" end="2"/>
                                            </p:txEl>
                                          </p:spTgt>
                                        </p:tgtEl>
                                        <p:attrNameLst>
                                          <p:attrName>style.visibility</p:attrName>
                                        </p:attrNameLst>
                                      </p:cBhvr>
                                      <p:to>
                                        <p:strVal val="visible"/>
                                      </p:to>
                                    </p:set>
                                    <p:anim calcmode="discrete" valueType="clr">
                                      <p:cBhvr override="childStyle">
                                        <p:cTn id="29" dur="80"/>
                                        <p:tgtEl>
                                          <p:spTgt spid="1116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1618">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111618">
                                            <p:txEl>
                                              <p:pRg st="2" end="2"/>
                                            </p:txEl>
                                          </p:spTgt>
                                        </p:tgtEl>
                                        <p:attrNameLst>
                                          <p:attrName>fill.type</p:attrName>
                                        </p:attrNameLst>
                                      </p:cBhvr>
                                      <p:to>
                                        <p:strVal val="solid"/>
                                      </p:to>
                                    </p:set>
                                  </p:childTnLst>
                                </p:cTn>
                              </p:par>
                            </p:childTnLst>
                          </p:cTn>
                        </p:par>
                        <p:par>
                          <p:cTn id="32" fill="hold" nodeType="afterGroup">
                            <p:stCondLst>
                              <p:cond delay="552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11618">
                                            <p:txEl>
                                              <p:pRg st="3" end="3"/>
                                            </p:txEl>
                                          </p:spTgt>
                                        </p:tgtEl>
                                        <p:attrNameLst>
                                          <p:attrName>style.visibility</p:attrName>
                                        </p:attrNameLst>
                                      </p:cBhvr>
                                      <p:to>
                                        <p:strVal val="visible"/>
                                      </p:to>
                                    </p:set>
                                    <p:anim calcmode="discrete" valueType="clr">
                                      <p:cBhvr override="childStyle">
                                        <p:cTn id="35" dur="80"/>
                                        <p:tgtEl>
                                          <p:spTgt spid="1116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11618">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11161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P spid="111620"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65162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914400" y="1600200"/>
            <a:ext cx="8229600" cy="3962400"/>
          </a:xfrm>
          <a:prstGeom prst="rect">
            <a:avLst/>
          </a:prstGeom>
          <a:gradFill rotWithShape="1">
            <a:gsLst>
              <a:gs pos="0">
                <a:srgbClr val="3E3E76"/>
              </a:gs>
              <a:gs pos="100000">
                <a:srgbClr val="000000"/>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chemeClr val="bg1"/>
              </a:solidFill>
            </a:endParaRPr>
          </a:p>
        </p:txBody>
      </p:sp>
      <p:sp>
        <p:nvSpPr>
          <p:cNvPr id="522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228" name="Rectangle 4"/>
          <p:cNvSpPr>
            <a:spLocks noGrp="1" noChangeArrowheads="1"/>
          </p:cNvSpPr>
          <p:nvPr>
            <p:ph type="title"/>
          </p:nvPr>
        </p:nvSpPr>
        <p:spPr>
          <a:xfrm>
            <a:off x="3048000" y="274638"/>
            <a:ext cx="4876800" cy="1143000"/>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a typeface="+mj-ea"/>
                <a:cs typeface="+mj-cs"/>
              </a:rPr>
              <a:t>Occasion</a:t>
            </a:r>
          </a:p>
        </p:txBody>
      </p:sp>
      <p:sp>
        <p:nvSpPr>
          <p:cNvPr id="52229" name="Rectangle 5"/>
          <p:cNvSpPr>
            <a:spLocks noGrp="1" noChangeArrowheads="1"/>
          </p:cNvSpPr>
          <p:nvPr>
            <p:ph type="body" idx="1"/>
          </p:nvPr>
        </p:nvSpPr>
        <p:spPr>
          <a:xfrm>
            <a:off x="2895600" y="1676400"/>
            <a:ext cx="6172200" cy="4449763"/>
          </a:xfrm>
        </p:spPr>
        <p:txBody>
          <a:bodyPr/>
          <a:lstStyle/>
          <a:p>
            <a:pPr marL="519113" indent="-514350" eaLnBrk="1" hangingPunct="1">
              <a:tabLst>
                <a:tab pos="8001000" algn="l"/>
              </a:tabLst>
              <a:defRPr/>
            </a:pPr>
            <a:r>
              <a:rPr lang="en-US" sz="2400" b="1" dirty="0">
                <a:solidFill>
                  <a:srgbClr val="FFCCCC"/>
                </a:solidFill>
                <a:effectLst>
                  <a:outerShdw blurRad="50800" dist="88900" dir="2700000" algn="tl" rotWithShape="0">
                    <a:srgbClr val="000000"/>
                  </a:outerShdw>
                </a:effectLst>
                <a:latin typeface="Verdana" pitchFamily="26" charset="0"/>
                <a:ea typeface="+mn-ea"/>
                <a:cs typeface="+mn-cs"/>
              </a:rPr>
              <a:t>Peter was facing imminent death (1:14-15) and so were many of those to whom he was writing. </a:t>
            </a:r>
          </a:p>
          <a:p>
            <a:pPr marL="519113" indent="-514350" eaLnBrk="1" hangingPunct="1">
              <a:tabLst>
                <a:tab pos="8001000" algn="l"/>
              </a:tabLst>
              <a:defRPr/>
            </a:pPr>
            <a:r>
              <a:rPr lang="en-US" sz="2400" b="1" dirty="0">
                <a:solidFill>
                  <a:srgbClr val="FFCCCC"/>
                </a:solidFill>
                <a:effectLst>
                  <a:outerShdw blurRad="50800" dist="88900" dir="2700000" algn="tl" rotWithShape="0">
                    <a:srgbClr val="000000"/>
                  </a:outerShdw>
                </a:effectLst>
                <a:latin typeface="Verdana" pitchFamily="26" charset="0"/>
                <a:ea typeface="+mn-ea"/>
                <a:cs typeface="+mn-cs"/>
              </a:rPr>
              <a:t>So one of his major goals in writing was to comfort and encourage his friends in the face of the savage treatment they could expect because they were believers in Christ.</a:t>
            </a:r>
          </a:p>
        </p:txBody>
      </p:sp>
      <p:sp>
        <p:nvSpPr>
          <p:cNvPr id="52230" name="Text Box 6"/>
          <p:cNvSpPr txBox="1">
            <a:spLocks noChangeArrowheads="1"/>
          </p:cNvSpPr>
          <p:nvPr/>
        </p:nvSpPr>
        <p:spPr bwMode="auto">
          <a:xfrm>
            <a:off x="4876800" y="5486400"/>
            <a:ext cx="5562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solidFill>
                  <a:schemeClr val="bg1"/>
                </a:solidFill>
                <a:latin typeface="Arial" charset="0"/>
              </a:rPr>
              <a:t>Encountering the NT CD-ROM study kit</a:t>
            </a:r>
          </a:p>
        </p:txBody>
      </p:sp>
      <p:sp>
        <p:nvSpPr>
          <p:cNvPr id="52231" name="WordArt 7"/>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52232" name="Line 8"/>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250889" name="Picture 9" descr="PeterKey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278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0" name="Text Box 10"/>
          <p:cNvSpPr txBox="1">
            <a:spLocks noChangeArrowheads="1"/>
          </p:cNvSpPr>
          <p:nvPr/>
        </p:nvSpPr>
        <p:spPr bwMode="auto">
          <a:xfrm>
            <a:off x="228600" y="6491288"/>
            <a:ext cx="3352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solidFill>
                  <a:schemeClr val="bg1"/>
                </a:solidFill>
                <a:latin typeface="Arial" charset="0"/>
              </a:rPr>
              <a:t>Discountcatholicstore.</a:t>
            </a:r>
          </a:p>
        </p:txBody>
      </p:sp>
      <p:sp>
        <p:nvSpPr>
          <p:cNvPr id="250891" name="Text Box 11"/>
          <p:cNvSpPr txBox="1">
            <a:spLocks noChangeArrowheads="1"/>
          </p:cNvSpPr>
          <p:nvPr/>
        </p:nvSpPr>
        <p:spPr bwMode="auto">
          <a:xfrm>
            <a:off x="82994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slide(fromRight)">
                                      <p:cBhvr>
                                        <p:cTn id="12" dur="1000"/>
                                        <p:tgtEl>
                                          <p:spTgt spid="5222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2232"/>
                                        </p:tgtEl>
                                        <p:attrNameLst>
                                          <p:attrName>style.visibility</p:attrName>
                                        </p:attrNameLst>
                                      </p:cBhvr>
                                      <p:to>
                                        <p:strVal val="visible"/>
                                      </p:to>
                                    </p:set>
                                    <p:anim calcmode="lin" valueType="num">
                                      <p:cBhvr additive="base">
                                        <p:cTn id="16" dur="500" fill="hold"/>
                                        <p:tgtEl>
                                          <p:spTgt spid="52232"/>
                                        </p:tgtEl>
                                        <p:attrNameLst>
                                          <p:attrName>ppt_x</p:attrName>
                                        </p:attrNameLst>
                                      </p:cBhvr>
                                      <p:tavLst>
                                        <p:tav tm="0">
                                          <p:val>
                                            <p:strVal val="0-#ppt_w/2"/>
                                          </p:val>
                                        </p:tav>
                                        <p:tav tm="100000">
                                          <p:val>
                                            <p:strVal val="#ppt_x"/>
                                          </p:val>
                                        </p:tav>
                                      </p:tavLst>
                                    </p:anim>
                                    <p:anim calcmode="lin" valueType="num">
                                      <p:cBhvr additive="base">
                                        <p:cTn id="17" dur="500" fill="hold"/>
                                        <p:tgtEl>
                                          <p:spTgt spid="5223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52231"/>
                                        </p:tgtEl>
                                        <p:attrNameLst>
                                          <p:attrName>style.visibility</p:attrName>
                                        </p:attrNameLst>
                                      </p:cBhvr>
                                      <p:to>
                                        <p:strVal val="visible"/>
                                      </p:to>
                                    </p:set>
                                    <p:animEffect transition="in" filter="slide(fromLeft)">
                                      <p:cBhvr>
                                        <p:cTn id="21" dur="500"/>
                                        <p:tgtEl>
                                          <p:spTgt spid="52231"/>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52226"/>
                                        </p:tgtEl>
                                        <p:attrNameLst>
                                          <p:attrName>style.visibility</p:attrName>
                                        </p:attrNameLst>
                                      </p:cBhvr>
                                      <p:to>
                                        <p:strVal val="visible"/>
                                      </p:to>
                                    </p:set>
                                    <p:anim calcmode="lin" valueType="num">
                                      <p:cBhvr additive="base">
                                        <p:cTn id="25" dur="500" fill="hold"/>
                                        <p:tgtEl>
                                          <p:spTgt spid="52226"/>
                                        </p:tgtEl>
                                        <p:attrNameLst>
                                          <p:attrName>ppt_x</p:attrName>
                                        </p:attrNameLst>
                                      </p:cBhvr>
                                      <p:tavLst>
                                        <p:tav tm="0">
                                          <p:val>
                                            <p:strVal val="1+#ppt_w/2"/>
                                          </p:val>
                                        </p:tav>
                                        <p:tav tm="100000">
                                          <p:val>
                                            <p:strVal val="#ppt_x"/>
                                          </p:val>
                                        </p:tav>
                                      </p:tavLst>
                                    </p:anim>
                                    <p:anim calcmode="lin" valueType="num">
                                      <p:cBhvr additive="base">
                                        <p:cTn id="26"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wd">
                                    <p:tmPct val="50000"/>
                                  </p:iterate>
                                  <p:childTnLst>
                                    <p:set>
                                      <p:cBhvr>
                                        <p:cTn id="30" dur="1" fill="hold">
                                          <p:stCondLst>
                                            <p:cond delay="0"/>
                                          </p:stCondLst>
                                        </p:cTn>
                                        <p:tgtEl>
                                          <p:spTgt spid="52229">
                                            <p:txEl>
                                              <p:pRg st="0" end="0"/>
                                            </p:txEl>
                                          </p:spTgt>
                                        </p:tgtEl>
                                        <p:attrNameLst>
                                          <p:attrName>style.visibility</p:attrName>
                                        </p:attrNameLst>
                                      </p:cBhvr>
                                      <p:to>
                                        <p:strVal val="visible"/>
                                      </p:to>
                                    </p:set>
                                    <p:anim calcmode="discrete" valueType="clr">
                                      <p:cBhvr override="childStyle">
                                        <p:cTn id="31" dur="350"/>
                                        <p:tgtEl>
                                          <p:spTgt spid="52229">
                                            <p:txEl>
                                              <p:pRg st="0" end="0"/>
                                            </p:txEl>
                                          </p:spTgt>
                                        </p:tgtEl>
                                        <p:attrNameLst>
                                          <p:attrName>style.color</p:attrName>
                                        </p:attrNameLst>
                                      </p:cBhvr>
                                      <p:tavLst>
                                        <p:tav tm="0">
                                          <p:val>
                                            <p:clrVal>
                                              <a:srgbClr val="00FFFF"/>
                                            </p:clrVal>
                                          </p:val>
                                        </p:tav>
                                        <p:tav tm="50000">
                                          <p:val>
                                            <p:clrVal>
                                              <a:srgbClr val="FFFF99"/>
                                            </p:clrVal>
                                          </p:val>
                                        </p:tav>
                                      </p:tavLst>
                                    </p:anim>
                                    <p:anim calcmode="discrete" valueType="clr">
                                      <p:cBhvr>
                                        <p:cTn id="32" dur="350"/>
                                        <p:tgtEl>
                                          <p:spTgt spid="52229">
                                            <p:txEl>
                                              <p:pRg st="0" end="0"/>
                                            </p:txEl>
                                          </p:spTgt>
                                        </p:tgtEl>
                                        <p:attrNameLst>
                                          <p:attrName>fillcolor</p:attrName>
                                        </p:attrNameLst>
                                      </p:cBhvr>
                                      <p:tavLst>
                                        <p:tav tm="0">
                                          <p:val>
                                            <p:clrVal>
                                              <a:schemeClr val="accent2"/>
                                            </p:clrVal>
                                          </p:val>
                                        </p:tav>
                                        <p:tav tm="50000">
                                          <p:val>
                                            <p:clrVal>
                                              <a:schemeClr val="hlink"/>
                                            </p:clrVal>
                                          </p:val>
                                        </p:tav>
                                      </p:tavLst>
                                    </p:anim>
                                    <p:set>
                                      <p:cBhvr>
                                        <p:cTn id="33" dur="350"/>
                                        <p:tgtEl>
                                          <p:spTgt spid="52229">
                                            <p:txEl>
                                              <p:pRg st="0" end="0"/>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wd">
                                    <p:tmPct val="50000"/>
                                  </p:iterate>
                                  <p:childTnLst>
                                    <p:set>
                                      <p:cBhvr>
                                        <p:cTn id="37" dur="1" fill="hold">
                                          <p:stCondLst>
                                            <p:cond delay="0"/>
                                          </p:stCondLst>
                                        </p:cTn>
                                        <p:tgtEl>
                                          <p:spTgt spid="52229">
                                            <p:txEl>
                                              <p:pRg st="1" end="1"/>
                                            </p:txEl>
                                          </p:spTgt>
                                        </p:tgtEl>
                                        <p:attrNameLst>
                                          <p:attrName>style.visibility</p:attrName>
                                        </p:attrNameLst>
                                      </p:cBhvr>
                                      <p:to>
                                        <p:strVal val="visible"/>
                                      </p:to>
                                    </p:set>
                                    <p:anim calcmode="discrete" valueType="clr">
                                      <p:cBhvr override="childStyle">
                                        <p:cTn id="38" dur="350"/>
                                        <p:tgtEl>
                                          <p:spTgt spid="52229">
                                            <p:txEl>
                                              <p:pRg st="1" end="1"/>
                                            </p:txEl>
                                          </p:spTgt>
                                        </p:tgtEl>
                                        <p:attrNameLst>
                                          <p:attrName>style.color</p:attrName>
                                        </p:attrNameLst>
                                      </p:cBhvr>
                                      <p:tavLst>
                                        <p:tav tm="0">
                                          <p:val>
                                            <p:clrVal>
                                              <a:srgbClr val="00FFFF"/>
                                            </p:clrVal>
                                          </p:val>
                                        </p:tav>
                                        <p:tav tm="50000">
                                          <p:val>
                                            <p:clrVal>
                                              <a:srgbClr val="FFFF99"/>
                                            </p:clrVal>
                                          </p:val>
                                        </p:tav>
                                      </p:tavLst>
                                    </p:anim>
                                    <p:anim calcmode="discrete" valueType="clr">
                                      <p:cBhvr>
                                        <p:cTn id="39" dur="350"/>
                                        <p:tgtEl>
                                          <p:spTgt spid="52229">
                                            <p:txEl>
                                              <p:pRg st="1" end="1"/>
                                            </p:txEl>
                                          </p:spTgt>
                                        </p:tgtEl>
                                        <p:attrNameLst>
                                          <p:attrName>fillcolor</p:attrName>
                                        </p:attrNameLst>
                                      </p:cBhvr>
                                      <p:tavLst>
                                        <p:tav tm="0">
                                          <p:val>
                                            <p:clrVal>
                                              <a:schemeClr val="accent2"/>
                                            </p:clrVal>
                                          </p:val>
                                        </p:tav>
                                        <p:tav tm="50000">
                                          <p:val>
                                            <p:clrVal>
                                              <a:schemeClr val="hlink"/>
                                            </p:clrVal>
                                          </p:val>
                                        </p:tav>
                                      </p:tavLst>
                                    </p:anim>
                                    <p:set>
                                      <p:cBhvr>
                                        <p:cTn id="40" dur="350"/>
                                        <p:tgtEl>
                                          <p:spTgt spid="52229">
                                            <p:txEl>
                                              <p:pRg st="1" end="1"/>
                                            </p:txEl>
                                          </p:spTgt>
                                        </p:tgtEl>
                                        <p:attrNameLst>
                                          <p:attrName>fill.type</p:attrName>
                                        </p:attrNameLst>
                                      </p:cBhvr>
                                      <p:to>
                                        <p:strVal val="solid"/>
                                      </p:to>
                                    </p:set>
                                  </p:childTnLst>
                                </p:cTn>
                              </p:par>
                            </p:childTnLst>
                          </p:cTn>
                        </p:par>
                        <p:par>
                          <p:cTn id="41" fill="hold" nodeType="afterGroup">
                            <p:stCondLst>
                              <p:cond delay="5775"/>
                            </p:stCondLst>
                            <p:childTnLst>
                              <p:par>
                                <p:cTn id="42" presetID="3" presetClass="entr" presetSubtype="10" fill="hold" grpId="0" nodeType="afterEffect">
                                  <p:stCondLst>
                                    <p:cond delay="0"/>
                                  </p:stCondLst>
                                  <p:childTnLst>
                                    <p:set>
                                      <p:cBhvr>
                                        <p:cTn id="43" dur="1" fill="hold">
                                          <p:stCondLst>
                                            <p:cond delay="0"/>
                                          </p:stCondLst>
                                        </p:cTn>
                                        <p:tgtEl>
                                          <p:spTgt spid="52230"/>
                                        </p:tgtEl>
                                        <p:attrNameLst>
                                          <p:attrName>style.visibility</p:attrName>
                                        </p:attrNameLst>
                                      </p:cBhvr>
                                      <p:to>
                                        <p:strVal val="visible"/>
                                      </p:to>
                                    </p:set>
                                    <p:animEffect transition="in" filter="blinds(horizontal)">
                                      <p:cBhvr>
                                        <p:cTn id="44"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8" grpId="0"/>
      <p:bldP spid="52229" grpId="0" build="p"/>
      <p:bldP spid="52230" grpId="0"/>
      <p:bldP spid="52231" grpId="0" animBg="1"/>
      <p:bldP spid="522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25190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2844800" cy="372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2268538" y="1600200"/>
            <a:ext cx="6875462" cy="4495800"/>
          </a:xfrm>
          <a:prstGeom prst="rect">
            <a:avLst/>
          </a:prstGeom>
          <a:gradFill rotWithShape="1">
            <a:gsLst>
              <a:gs pos="0">
                <a:srgbClr val="3E3E76"/>
              </a:gs>
              <a:gs pos="100000">
                <a:srgbClr val="000000"/>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chemeClr val="bg1"/>
              </a:solidFill>
            </a:endParaRPr>
          </a:p>
        </p:txBody>
      </p:sp>
      <p:sp>
        <p:nvSpPr>
          <p:cNvPr id="53252"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a typeface="+mj-ea"/>
                <a:cs typeface="+mj-cs"/>
              </a:rPr>
              <a:t>Characteristics</a:t>
            </a:r>
          </a:p>
        </p:txBody>
      </p:sp>
      <p:sp>
        <p:nvSpPr>
          <p:cNvPr id="53253" name="Rectangle 5"/>
          <p:cNvSpPr>
            <a:spLocks noGrp="1" noChangeArrowheads="1"/>
          </p:cNvSpPr>
          <p:nvPr>
            <p:ph type="body" idx="1"/>
          </p:nvPr>
        </p:nvSpPr>
        <p:spPr>
          <a:xfrm>
            <a:off x="2484826" y="1600200"/>
            <a:ext cx="6430573" cy="4267200"/>
          </a:xfrm>
        </p:spPr>
        <p:txBody>
          <a:bodyPr/>
          <a:lstStyle/>
          <a:p>
            <a:pPr marL="517525" indent="-517525" eaLnBrk="1" hangingPunct="1">
              <a:spcBef>
                <a:spcPct val="50000"/>
              </a:spcBef>
              <a:defRPr/>
            </a:pPr>
            <a:r>
              <a:rPr lang="en-US" b="1" dirty="0">
                <a:solidFill>
                  <a:srgbClr val="FFFFFF"/>
                </a:solidFill>
                <a:effectLst>
                  <a:glow rad="139700">
                    <a:schemeClr val="tx1"/>
                  </a:glow>
                </a:effectLst>
                <a:latin typeface="Verdana" pitchFamily="26" charset="0"/>
                <a:ea typeface="+mn-ea"/>
                <a:cs typeface="+mn-cs"/>
              </a:rPr>
              <a:t>Supplements 1 Peter</a:t>
            </a:r>
          </a:p>
          <a:p>
            <a:pPr marL="517525" indent="-517525" eaLnBrk="1" hangingPunct="1">
              <a:spcBef>
                <a:spcPct val="50000"/>
              </a:spcBef>
              <a:defRPr/>
            </a:pPr>
            <a:r>
              <a:rPr lang="en-US" b="1" dirty="0">
                <a:solidFill>
                  <a:srgbClr val="FFFFFF"/>
                </a:solidFill>
                <a:effectLst>
                  <a:glow rad="139700">
                    <a:schemeClr val="tx1"/>
                  </a:glow>
                </a:effectLst>
                <a:latin typeface="Verdana" pitchFamily="26" charset="0"/>
                <a:ea typeface="+mn-ea"/>
                <a:cs typeface="+mn-cs"/>
              </a:rPr>
              <a:t>Day of the Lord scenario (3:5-13)</a:t>
            </a:r>
          </a:p>
          <a:p>
            <a:pPr marL="517525" indent="-517525" eaLnBrk="1" hangingPunct="1">
              <a:spcBef>
                <a:spcPct val="50000"/>
              </a:spcBef>
              <a:defRPr/>
            </a:pPr>
            <a:r>
              <a:rPr lang="en-US" b="1" dirty="0">
                <a:solidFill>
                  <a:srgbClr val="FFFFFF"/>
                </a:solidFill>
                <a:effectLst>
                  <a:glow rad="139700">
                    <a:schemeClr val="tx1"/>
                  </a:glow>
                </a:effectLst>
                <a:latin typeface="Verdana" pitchFamily="26" charset="0"/>
                <a:ea typeface="+mn-ea"/>
                <a:cs typeface="+mn-cs"/>
              </a:rPr>
              <a:t>Most explicit teaching on false teachers (chap. 2)</a:t>
            </a:r>
          </a:p>
        </p:txBody>
      </p:sp>
      <p:sp>
        <p:nvSpPr>
          <p:cNvPr id="53254"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5325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1913" name="Text Box 8"/>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slide(fromRight)">
                                      <p:cBhvr>
                                        <p:cTn id="12" dur="1000"/>
                                        <p:tgtEl>
                                          <p:spTgt spid="53252"/>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3255"/>
                                        </p:tgtEl>
                                        <p:attrNameLst>
                                          <p:attrName>style.visibility</p:attrName>
                                        </p:attrNameLst>
                                      </p:cBhvr>
                                      <p:to>
                                        <p:strVal val="visible"/>
                                      </p:to>
                                    </p:set>
                                    <p:anim calcmode="lin" valueType="num">
                                      <p:cBhvr additive="base">
                                        <p:cTn id="16" dur="500" fill="hold"/>
                                        <p:tgtEl>
                                          <p:spTgt spid="53255"/>
                                        </p:tgtEl>
                                        <p:attrNameLst>
                                          <p:attrName>ppt_x</p:attrName>
                                        </p:attrNameLst>
                                      </p:cBhvr>
                                      <p:tavLst>
                                        <p:tav tm="0">
                                          <p:val>
                                            <p:strVal val="0-#ppt_w/2"/>
                                          </p:val>
                                        </p:tav>
                                        <p:tav tm="100000">
                                          <p:val>
                                            <p:strVal val="#ppt_x"/>
                                          </p:val>
                                        </p:tav>
                                      </p:tavLst>
                                    </p:anim>
                                    <p:anim calcmode="lin" valueType="num">
                                      <p:cBhvr additive="base">
                                        <p:cTn id="17" dur="500" fill="hold"/>
                                        <p:tgtEl>
                                          <p:spTgt spid="5325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3254"/>
                                        </p:tgtEl>
                                        <p:attrNameLst>
                                          <p:attrName>style.visibility</p:attrName>
                                        </p:attrNameLst>
                                      </p:cBhvr>
                                      <p:to>
                                        <p:strVal val="visible"/>
                                      </p:to>
                                    </p:set>
                                    <p:animEffect transition="in" filter="slide(fromLeft)">
                                      <p:cBhvr>
                                        <p:cTn id="21" dur="500"/>
                                        <p:tgtEl>
                                          <p:spTgt spid="53254"/>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3251"/>
                                        </p:tgtEl>
                                        <p:attrNameLst>
                                          <p:attrName>style.visibility</p:attrName>
                                        </p:attrNameLst>
                                      </p:cBhvr>
                                      <p:to>
                                        <p:strVal val="visible"/>
                                      </p:to>
                                    </p:set>
                                    <p:anim calcmode="lin" valueType="num">
                                      <p:cBhvr additive="base">
                                        <p:cTn id="25" dur="500" fill="hold"/>
                                        <p:tgtEl>
                                          <p:spTgt spid="53251"/>
                                        </p:tgtEl>
                                        <p:attrNameLst>
                                          <p:attrName>ppt_x</p:attrName>
                                        </p:attrNameLst>
                                      </p:cBhvr>
                                      <p:tavLst>
                                        <p:tav tm="0">
                                          <p:val>
                                            <p:strVal val="1+#ppt_w/2"/>
                                          </p:val>
                                        </p:tav>
                                        <p:tav tm="100000">
                                          <p:val>
                                            <p:strVal val="#ppt_x"/>
                                          </p:val>
                                        </p:tav>
                                      </p:tavLst>
                                    </p:anim>
                                    <p:anim calcmode="lin" valueType="num">
                                      <p:cBhvr additive="base">
                                        <p:cTn id="26"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3253">
                                            <p:txEl>
                                              <p:pRg st="0" end="0"/>
                                            </p:txEl>
                                          </p:spTgt>
                                        </p:tgtEl>
                                        <p:attrNameLst>
                                          <p:attrName>style.visibility</p:attrName>
                                        </p:attrNameLst>
                                      </p:cBhvr>
                                      <p:to>
                                        <p:strVal val="visible"/>
                                      </p:to>
                                    </p:set>
                                    <p:anim calcmode="lin" valueType="num">
                                      <p:cBhvr>
                                        <p:cTn id="31" dur="1000" fill="hold"/>
                                        <p:tgtEl>
                                          <p:spTgt spid="5325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5325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5325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325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3253">
                                            <p:txEl>
                                              <p:pRg st="1" end="1"/>
                                            </p:txEl>
                                          </p:spTgt>
                                        </p:tgtEl>
                                        <p:attrNameLst>
                                          <p:attrName>style.visibility</p:attrName>
                                        </p:attrNameLst>
                                      </p:cBhvr>
                                      <p:to>
                                        <p:strVal val="visible"/>
                                      </p:to>
                                    </p:set>
                                    <p:anim calcmode="lin" valueType="num">
                                      <p:cBhvr>
                                        <p:cTn id="39" dur="1000" fill="hold"/>
                                        <p:tgtEl>
                                          <p:spTgt spid="5325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5325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5325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325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3253">
                                            <p:txEl>
                                              <p:pRg st="2" end="2"/>
                                            </p:txEl>
                                          </p:spTgt>
                                        </p:tgtEl>
                                        <p:attrNameLst>
                                          <p:attrName>style.visibility</p:attrName>
                                        </p:attrNameLst>
                                      </p:cBhvr>
                                      <p:to>
                                        <p:strVal val="visible"/>
                                      </p:to>
                                    </p:set>
                                    <p:anim calcmode="lin" valueType="num">
                                      <p:cBhvr>
                                        <p:cTn id="47" dur="1000" fill="hold"/>
                                        <p:tgtEl>
                                          <p:spTgt spid="53253">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53253">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5325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325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2" grpId="0"/>
      <p:bldP spid="53253" grpId="0" build="p"/>
      <p:bldP spid="53254" grpId="0" animBg="1"/>
      <p:bldP spid="532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chemeClr val="bg1"/>
              </a:solidFill>
            </a:endParaRPr>
          </a:p>
        </p:txBody>
      </p:sp>
      <p:sp>
        <p:nvSpPr>
          <p:cNvPr id="56323" name="Rectangle 3"/>
          <p:cNvSpPr>
            <a:spLocks noGrp="1" noChangeArrowheads="1"/>
          </p:cNvSpPr>
          <p:nvPr>
            <p:ph type="body" idx="1"/>
          </p:nvPr>
        </p:nvSpPr>
        <p:spPr>
          <a:xfrm>
            <a:off x="1116013" y="1700213"/>
            <a:ext cx="7993062" cy="4624387"/>
          </a:xfrm>
          <a:effectLst/>
        </p:spPr>
        <p:txBody>
          <a:bodyPr/>
          <a:lstStyle/>
          <a:p>
            <a:pPr marL="0" indent="0" eaLnBrk="1" hangingPunct="1">
              <a:lnSpc>
                <a:spcPct val="90000"/>
              </a:lnSpc>
              <a:buFontTx/>
              <a:buNone/>
              <a:defRPr/>
            </a:pPr>
            <a:r>
              <a:rPr lang="en-US" b="1" dirty="0">
                <a:solidFill>
                  <a:srgbClr val="FFCCCC"/>
                </a:solidFill>
                <a:latin typeface="Arial" charset="0"/>
                <a:ea typeface="ＭＳ Ｐゴシック" charset="0"/>
                <a:cs typeface="ＭＳ Ｐゴシック" charset="0"/>
              </a:rPr>
              <a:t>2 Peter 3:17-18</a:t>
            </a:r>
          </a:p>
          <a:p>
            <a:pPr marL="0" indent="0" eaLnBrk="1" hangingPunct="1">
              <a:lnSpc>
                <a:spcPct val="90000"/>
              </a:lnSpc>
              <a:buFontTx/>
              <a:buNone/>
              <a:defRPr/>
            </a:pPr>
            <a:r>
              <a:rPr lang="en-US" b="1" dirty="0">
                <a:solidFill>
                  <a:srgbClr val="FFCCCC"/>
                </a:solidFill>
                <a:latin typeface="Arial" charset="0"/>
                <a:ea typeface="ＭＳ Ｐゴシック" charset="0"/>
                <a:cs typeface="ＭＳ Ｐゴシック" charset="0"/>
              </a:rPr>
              <a:t>Therefore, dear friends, since you already </a:t>
            </a:r>
            <a:r>
              <a:rPr lang="en-US" b="1" i="1" dirty="0">
                <a:solidFill>
                  <a:srgbClr val="FFFF00"/>
                </a:solidFill>
                <a:latin typeface="Arial" charset="0"/>
                <a:ea typeface="ＭＳ Ｐゴシック" charset="0"/>
                <a:cs typeface="ＭＳ Ｐゴシック" charset="0"/>
              </a:rPr>
              <a:t>know</a:t>
            </a:r>
            <a:r>
              <a:rPr lang="en-US" b="1" dirty="0">
                <a:solidFill>
                  <a:srgbClr val="FFFF00"/>
                </a:solidFill>
                <a:latin typeface="Arial" charset="0"/>
                <a:ea typeface="ＭＳ Ｐゴシック" charset="0"/>
                <a:cs typeface="ＭＳ Ｐゴシック" charset="0"/>
              </a:rPr>
              <a:t> </a:t>
            </a:r>
            <a:r>
              <a:rPr lang="en-US" b="1" dirty="0">
                <a:solidFill>
                  <a:srgbClr val="FFCCCC"/>
                </a:solidFill>
                <a:latin typeface="Arial" charset="0"/>
                <a:ea typeface="ＭＳ Ｐゴシック" charset="0"/>
                <a:cs typeface="ＭＳ Ｐゴシック" charset="0"/>
              </a:rPr>
              <a:t>this, be on your guard so that you may not be carried away by the error of the lawless men and fall from your secure position. But grow in the grace and </a:t>
            </a:r>
            <a:r>
              <a:rPr lang="en-US" b="1" i="1" dirty="0">
                <a:solidFill>
                  <a:srgbClr val="FFFF00"/>
                </a:solidFill>
                <a:latin typeface="Arial" charset="0"/>
                <a:ea typeface="ＭＳ Ｐゴシック" charset="0"/>
                <a:cs typeface="ＭＳ Ｐゴシック" charset="0"/>
              </a:rPr>
              <a:t>knowledge</a:t>
            </a:r>
            <a:r>
              <a:rPr lang="en-US" b="1" dirty="0">
                <a:solidFill>
                  <a:srgbClr val="FFFF00"/>
                </a:solidFill>
                <a:latin typeface="Arial" charset="0"/>
                <a:ea typeface="ＭＳ Ｐゴシック" charset="0"/>
                <a:cs typeface="ＭＳ Ｐゴシック" charset="0"/>
              </a:rPr>
              <a:t> </a:t>
            </a:r>
            <a:r>
              <a:rPr lang="en-US" b="1" dirty="0">
                <a:solidFill>
                  <a:srgbClr val="FFCCCC"/>
                </a:solidFill>
                <a:latin typeface="Arial" charset="0"/>
                <a:ea typeface="ＭＳ Ｐゴシック" charset="0"/>
                <a:cs typeface="ＭＳ Ｐゴシック" charset="0"/>
              </a:rPr>
              <a:t>of our Lord and Savior Jesus Christ. To Him be glory both now and forever!  Amen.</a:t>
            </a:r>
          </a:p>
        </p:txBody>
      </p:sp>
      <p:sp>
        <p:nvSpPr>
          <p:cNvPr id="56324" name="WordArt 4"/>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56325" name="Line 5"/>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26" name="Rectangle 6"/>
          <p:cNvSpPr>
            <a:spLocks noChangeArrowheads="1"/>
          </p:cNvSpPr>
          <p:nvPr/>
        </p:nvSpPr>
        <p:spPr bwMode="auto">
          <a:xfrm>
            <a:off x="0" y="304800"/>
            <a:ext cx="7696200" cy="914400"/>
          </a:xfrm>
          <a:prstGeom prst="rect">
            <a:avLst/>
          </a:prstGeom>
          <a:gradFill rotWithShape="1">
            <a:gsLst>
              <a:gs pos="0">
                <a:srgbClr val="8585FF"/>
              </a:gs>
              <a:gs pos="100000">
                <a:srgbClr val="00000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327" name="Rectangle 7"/>
          <p:cNvSpPr>
            <a:spLocks noGrp="1" noChangeArrowheads="1"/>
          </p:cNvSpPr>
          <p:nvPr>
            <p:ph type="title"/>
          </p:nvPr>
        </p:nvSpPr>
        <p:spPr>
          <a:xfrm>
            <a:off x="304800" y="274638"/>
            <a:ext cx="7337425" cy="944562"/>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a typeface="+mj-ea"/>
                <a:cs typeface="+mj-cs"/>
              </a:rPr>
              <a:t>Key Verse</a:t>
            </a:r>
          </a:p>
        </p:txBody>
      </p:sp>
      <p:sp>
        <p:nvSpPr>
          <p:cNvPr id="252936"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6326"/>
                                        </p:tgtEl>
                                        <p:attrNameLst>
                                          <p:attrName>style.visibility</p:attrName>
                                        </p:attrNameLst>
                                      </p:cBhvr>
                                      <p:to>
                                        <p:strVal val="visible"/>
                                      </p:to>
                                    </p:set>
                                    <p:anim calcmode="lin" valueType="num">
                                      <p:cBhvr additive="base">
                                        <p:cTn id="7" dur="500" fill="hold"/>
                                        <p:tgtEl>
                                          <p:spTgt spid="56326"/>
                                        </p:tgtEl>
                                        <p:attrNameLst>
                                          <p:attrName>ppt_x</p:attrName>
                                        </p:attrNameLst>
                                      </p:cBhvr>
                                      <p:tavLst>
                                        <p:tav tm="0">
                                          <p:val>
                                            <p:strVal val="0-#ppt_w/2"/>
                                          </p:val>
                                        </p:tav>
                                        <p:tav tm="100000">
                                          <p:val>
                                            <p:strVal val="#ppt_x"/>
                                          </p:val>
                                        </p:tav>
                                      </p:tavLst>
                                    </p:anim>
                                    <p:anim calcmode="lin" valueType="num">
                                      <p:cBhvr additive="base">
                                        <p:cTn id="8" dur="500" fill="hold"/>
                                        <p:tgtEl>
                                          <p:spTgt spid="563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6327"/>
                                        </p:tgtEl>
                                        <p:attrNameLst>
                                          <p:attrName>style.visibility</p:attrName>
                                        </p:attrNameLst>
                                      </p:cBhvr>
                                      <p:to>
                                        <p:strVal val="visible"/>
                                      </p:to>
                                    </p:set>
                                    <p:animEffect transition="in" filter="slide(fromLeft)">
                                      <p:cBhvr>
                                        <p:cTn id="12" dur="500"/>
                                        <p:tgtEl>
                                          <p:spTgt spid="56327"/>
                                        </p:tgtEl>
                                      </p:cBhvr>
                                    </p:animEffect>
                                  </p:childTnLst>
                                </p:cTn>
                              </p:par>
                            </p:childTnLst>
                          </p:cTn>
                        </p:par>
                        <p:par>
                          <p:cTn id="13" fill="hold" nodeType="afterGroup">
                            <p:stCondLst>
                              <p:cond delay="2500"/>
                            </p:stCondLst>
                            <p:childTnLst>
                              <p:par>
                                <p:cTn id="14" presetID="2" presetClass="entr" presetSubtype="8" fill="hold" grpId="0" nodeType="afterEffect">
                                  <p:stCondLst>
                                    <p:cond delay="500"/>
                                  </p:stCondLst>
                                  <p:childTnLst>
                                    <p:set>
                                      <p:cBhvr>
                                        <p:cTn id="15" dur="1" fill="hold">
                                          <p:stCondLst>
                                            <p:cond delay="0"/>
                                          </p:stCondLst>
                                        </p:cTn>
                                        <p:tgtEl>
                                          <p:spTgt spid="56325"/>
                                        </p:tgtEl>
                                        <p:attrNameLst>
                                          <p:attrName>style.visibility</p:attrName>
                                        </p:attrNameLst>
                                      </p:cBhvr>
                                      <p:to>
                                        <p:strVal val="visible"/>
                                      </p:to>
                                    </p:set>
                                    <p:anim calcmode="lin" valueType="num">
                                      <p:cBhvr additive="base">
                                        <p:cTn id="16" dur="500" fill="hold"/>
                                        <p:tgtEl>
                                          <p:spTgt spid="56325"/>
                                        </p:tgtEl>
                                        <p:attrNameLst>
                                          <p:attrName>ppt_x</p:attrName>
                                        </p:attrNameLst>
                                      </p:cBhvr>
                                      <p:tavLst>
                                        <p:tav tm="0">
                                          <p:val>
                                            <p:strVal val="0-#ppt_w/2"/>
                                          </p:val>
                                        </p:tav>
                                        <p:tav tm="100000">
                                          <p:val>
                                            <p:strVal val="#ppt_x"/>
                                          </p:val>
                                        </p:tav>
                                      </p:tavLst>
                                    </p:anim>
                                    <p:anim calcmode="lin" valueType="num">
                                      <p:cBhvr additive="base">
                                        <p:cTn id="17" dur="500" fill="hold"/>
                                        <p:tgtEl>
                                          <p:spTgt spid="5632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500"/>
                            </p:stCondLst>
                            <p:childTnLst>
                              <p:par>
                                <p:cTn id="19" presetID="12" presetClass="entr" presetSubtype="8" fill="hold" grpId="0" nodeType="afterEffect">
                                  <p:stCondLst>
                                    <p:cond delay="0"/>
                                  </p:stCondLst>
                                  <p:childTnLst>
                                    <p:set>
                                      <p:cBhvr>
                                        <p:cTn id="20" dur="1" fill="hold">
                                          <p:stCondLst>
                                            <p:cond delay="0"/>
                                          </p:stCondLst>
                                        </p:cTn>
                                        <p:tgtEl>
                                          <p:spTgt spid="56324"/>
                                        </p:tgtEl>
                                        <p:attrNameLst>
                                          <p:attrName>style.visibility</p:attrName>
                                        </p:attrNameLst>
                                      </p:cBhvr>
                                      <p:to>
                                        <p:strVal val="visible"/>
                                      </p:to>
                                    </p:set>
                                    <p:animEffect transition="in" filter="slide(fromLeft)">
                                      <p:cBhvr>
                                        <p:cTn id="21" dur="1000"/>
                                        <p:tgtEl>
                                          <p:spTgt spid="56324"/>
                                        </p:tgtEl>
                                      </p:cBhvr>
                                    </p:animEffect>
                                  </p:childTnLst>
                                </p:cTn>
                              </p:par>
                            </p:childTnLst>
                          </p:cTn>
                        </p:par>
                        <p:par>
                          <p:cTn id="22" fill="hold" nodeType="afterGroup">
                            <p:stCondLst>
                              <p:cond delay="4500"/>
                            </p:stCondLst>
                            <p:childTnLst>
                              <p:par>
                                <p:cTn id="23" presetID="2" presetClass="entr" presetSubtype="2" fill="hold" grpId="0" nodeType="afterEffect">
                                  <p:stCondLst>
                                    <p:cond delay="0"/>
                                  </p:stCondLst>
                                  <p:childTnLst>
                                    <p:set>
                                      <p:cBhvr>
                                        <p:cTn id="24" dur="1" fill="hold">
                                          <p:stCondLst>
                                            <p:cond delay="0"/>
                                          </p:stCondLst>
                                        </p:cTn>
                                        <p:tgtEl>
                                          <p:spTgt spid="56322"/>
                                        </p:tgtEl>
                                        <p:attrNameLst>
                                          <p:attrName>style.visibility</p:attrName>
                                        </p:attrNameLst>
                                      </p:cBhvr>
                                      <p:to>
                                        <p:strVal val="visible"/>
                                      </p:to>
                                    </p:set>
                                    <p:anim calcmode="lin" valueType="num">
                                      <p:cBhvr additive="base">
                                        <p:cTn id="25" dur="500" fill="hold"/>
                                        <p:tgtEl>
                                          <p:spTgt spid="56322"/>
                                        </p:tgtEl>
                                        <p:attrNameLst>
                                          <p:attrName>ppt_x</p:attrName>
                                        </p:attrNameLst>
                                      </p:cBhvr>
                                      <p:tavLst>
                                        <p:tav tm="0">
                                          <p:val>
                                            <p:strVal val="1+#ppt_w/2"/>
                                          </p:val>
                                        </p:tav>
                                        <p:tav tm="100000">
                                          <p:val>
                                            <p:strVal val="#ppt_x"/>
                                          </p:val>
                                        </p:tav>
                                      </p:tavLst>
                                    </p:anim>
                                    <p:anim calcmode="lin" valueType="num">
                                      <p:cBhvr additive="base">
                                        <p:cTn id="26" dur="500" fill="hold"/>
                                        <p:tgtEl>
                                          <p:spTgt spid="56322"/>
                                        </p:tgtEl>
                                        <p:attrNameLst>
                                          <p:attrName>ppt_y</p:attrName>
                                        </p:attrNameLst>
                                      </p:cBhvr>
                                      <p:tavLst>
                                        <p:tav tm="0">
                                          <p:val>
                                            <p:strVal val="#ppt_y"/>
                                          </p:val>
                                        </p:tav>
                                        <p:tav tm="100000">
                                          <p:val>
                                            <p:strVal val="#ppt_y"/>
                                          </p:val>
                                        </p:tav>
                                      </p:tavLst>
                                    </p:anim>
                                  </p:childTnLst>
                                </p:cTn>
                              </p:par>
                              <p:par>
                                <p:cTn id="27" presetID="51" presetClass="entr" presetSubtype="0" fill="hold" grpId="0" nodeType="withEffect">
                                  <p:stCondLst>
                                    <p:cond delay="0"/>
                                  </p:stCondLst>
                                  <p:childTnLst>
                                    <p:set>
                                      <p:cBhvr>
                                        <p:cTn id="28" dur="1" fill="hold">
                                          <p:stCondLst>
                                            <p:cond delay="0"/>
                                          </p:stCondLst>
                                        </p:cTn>
                                        <p:tgtEl>
                                          <p:spTgt spid="56323">
                                            <p:txEl>
                                              <p:pRg st="0" end="0"/>
                                            </p:txEl>
                                          </p:spTgt>
                                        </p:tgtEl>
                                        <p:attrNameLst>
                                          <p:attrName>style.visibility</p:attrName>
                                        </p:attrNameLst>
                                      </p:cBhvr>
                                      <p:to>
                                        <p:strVal val="visible"/>
                                      </p:to>
                                    </p:set>
                                    <p:animEffect transition="in" filter="fade">
                                      <p:cBhvr>
                                        <p:cTn id="29" dur="770" decel="100000"/>
                                        <p:tgtEl>
                                          <p:spTgt spid="56323">
                                            <p:txEl>
                                              <p:pRg st="0" end="0"/>
                                            </p:txEl>
                                          </p:spTgt>
                                        </p:tgtEl>
                                      </p:cBhvr>
                                    </p:animEffect>
                                    <p:animScale>
                                      <p:cBhvr>
                                        <p:cTn id="30" dur="770" decel="100000"/>
                                        <p:tgtEl>
                                          <p:spTgt spid="56323">
                                            <p:txEl>
                                              <p:pRg st="0" end="0"/>
                                            </p:txEl>
                                          </p:spTgt>
                                        </p:tgtEl>
                                      </p:cBhvr>
                                      <p:from x="10000" y="10000"/>
                                      <p:to x="200000" y="450000"/>
                                    </p:animScale>
                                    <p:animScale>
                                      <p:cBhvr>
                                        <p:cTn id="31" dur="1230" accel="100000" fill="hold">
                                          <p:stCondLst>
                                            <p:cond delay="770"/>
                                          </p:stCondLst>
                                        </p:cTn>
                                        <p:tgtEl>
                                          <p:spTgt spid="56323">
                                            <p:txEl>
                                              <p:pRg st="0" end="0"/>
                                            </p:txEl>
                                          </p:spTgt>
                                        </p:tgtEl>
                                      </p:cBhvr>
                                      <p:from x="200000" y="450000"/>
                                      <p:to x="100000" y="100000"/>
                                    </p:animScale>
                                    <p:set>
                                      <p:cBhvr>
                                        <p:cTn id="32" dur="770" fill="hold"/>
                                        <p:tgtEl>
                                          <p:spTgt spid="56323">
                                            <p:txEl>
                                              <p:pRg st="0" end="0"/>
                                            </p:txEl>
                                          </p:spTgt>
                                        </p:tgtEl>
                                        <p:attrNameLst>
                                          <p:attrName>ppt_x</p:attrName>
                                        </p:attrNameLst>
                                      </p:cBhvr>
                                      <p:to>
                                        <p:strVal val="(0.5)"/>
                                      </p:to>
                                    </p:set>
                                    <p:anim from="(0.5)" to="(#ppt_x)" calcmode="lin" valueType="num">
                                      <p:cBhvr>
                                        <p:cTn id="33" dur="1230" accel="100000" fill="hold">
                                          <p:stCondLst>
                                            <p:cond delay="770"/>
                                          </p:stCondLst>
                                        </p:cTn>
                                        <p:tgtEl>
                                          <p:spTgt spid="56323">
                                            <p:txEl>
                                              <p:pRg st="0" end="0"/>
                                            </p:txEl>
                                          </p:spTgt>
                                        </p:tgtEl>
                                        <p:attrNameLst>
                                          <p:attrName>ppt_x</p:attrName>
                                        </p:attrNameLst>
                                      </p:cBhvr>
                                    </p:anim>
                                    <p:set>
                                      <p:cBhvr>
                                        <p:cTn id="34" dur="770" fill="hold"/>
                                        <p:tgtEl>
                                          <p:spTgt spid="56323">
                                            <p:txEl>
                                              <p:pRg st="0" end="0"/>
                                            </p:txEl>
                                          </p:spTgt>
                                        </p:tgtEl>
                                        <p:attrNameLst>
                                          <p:attrName>ppt_y</p:attrName>
                                        </p:attrNameLst>
                                      </p:cBhvr>
                                      <p:to>
                                        <p:strVal val="(#ppt_y+0.4)"/>
                                      </p:to>
                                    </p:set>
                                    <p:anim from="(#ppt_y+0.4)" to="(#ppt_y)" calcmode="lin" valueType="num">
                                      <p:cBhvr>
                                        <p:cTn id="35" dur="1230" accel="100000" fill="hold">
                                          <p:stCondLst>
                                            <p:cond delay="770"/>
                                          </p:stCondLst>
                                        </p:cTn>
                                        <p:tgtEl>
                                          <p:spTgt spid="56323">
                                            <p:txEl>
                                              <p:pRg st="0" end="0"/>
                                            </p:txEl>
                                          </p:spTgt>
                                        </p:tgtEl>
                                        <p:attrNameLst>
                                          <p:attrName>ppt_y</p:attrName>
                                        </p:attrNameLst>
                                      </p:cBhvr>
                                    </p:anim>
                                  </p:childTnLst>
                                </p:cTn>
                              </p:par>
                              <p:par>
                                <p:cTn id="36" presetID="27" presetClass="entr" presetSubtype="0" fill="hold" grpId="0" nodeType="withEffect">
                                  <p:stCondLst>
                                    <p:cond delay="2500"/>
                                  </p:stCondLst>
                                  <p:childTnLst>
                                    <p:set>
                                      <p:cBhvr>
                                        <p:cTn id="37"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38" dur="50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50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40" dur="500"/>
                                        <p:tgtEl>
                                          <p:spTgt spid="5632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build="p"/>
      <p:bldP spid="56324" grpId="0" animBg="1"/>
      <p:bldP spid="56325" grpId="0" animBg="1"/>
      <p:bldP spid="56326" grpId="0" animBg="1"/>
      <p:bldP spid="563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225425"/>
            <a:ext cx="9144000" cy="838200"/>
          </a:xfrm>
          <a:noFill/>
        </p:spPr>
        <p:txBody>
          <a:bodyPr lIns="82124" tIns="41061" rIns="82124" bIns="41061" anchor="b"/>
          <a:lstStyle/>
          <a:p>
            <a:pPr eaLnBrk="1" hangingPunct="1"/>
            <a:r>
              <a:rPr lang="en-US" altLang="zh-CN" sz="3600">
                <a:solidFill>
                  <a:srgbClr val="FFFFFF"/>
                </a:solidFill>
                <a:latin typeface="Arial" charset="0"/>
                <a:ea typeface="SimSun" charset="0"/>
                <a:cs typeface="SimSun" charset="0"/>
              </a:rPr>
              <a:t>But </a:t>
            </a:r>
            <a:r>
              <a:rPr lang="en-US" altLang="zh-CN" sz="5400" i="1">
                <a:solidFill>
                  <a:srgbClr val="FFFFFF"/>
                </a:solidFill>
                <a:latin typeface="Arial" charset="0"/>
                <a:ea typeface="SimSun" charset="0"/>
                <a:cs typeface="SimSun" charset="0"/>
              </a:rPr>
              <a:t>what</a:t>
            </a:r>
            <a:r>
              <a:rPr lang="en-US" altLang="zh-CN" sz="5400">
                <a:solidFill>
                  <a:srgbClr val="FFFFFF"/>
                </a:solidFill>
                <a:latin typeface="Arial" charset="0"/>
                <a:ea typeface="SimSun" charset="0"/>
                <a:cs typeface="SimSun" charset="0"/>
              </a:rPr>
              <a:t> </a:t>
            </a:r>
            <a:r>
              <a:rPr lang="en-US" altLang="zh-CN" sz="3600">
                <a:solidFill>
                  <a:srgbClr val="FFFFFF"/>
                </a:solidFill>
                <a:latin typeface="Arial" charset="0"/>
                <a:ea typeface="SimSun" charset="0"/>
                <a:cs typeface="SimSun" charset="0"/>
              </a:rPr>
              <a:t>do we need to know?</a:t>
            </a: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00" name="Rectangle 12"/>
          <p:cNvSpPr>
            <a:spLocks noChangeArrowheads="1"/>
          </p:cNvSpPr>
          <p:nvPr/>
        </p:nvSpPr>
        <p:spPr bwMode="auto">
          <a:xfrm>
            <a:off x="152400" y="990600"/>
            <a:ext cx="8991600" cy="5334000"/>
          </a:xfrm>
          <a:prstGeom prst="rect">
            <a:avLst/>
          </a:prstGeom>
          <a:noFill/>
          <a:ln w="9525">
            <a:noFill/>
            <a:miter lim="800000"/>
            <a:headEnd/>
            <a:tailEnd/>
          </a:ln>
          <a:effectLst>
            <a:outerShdw blurRad="38100" dist="35921" dir="2700000" algn="ctr" rotWithShape="0">
              <a:srgbClr val="000000">
                <a:alpha val="99962"/>
              </a:srgbClr>
            </a:outerShdw>
          </a:effectLst>
        </p:spPr>
        <p:txBody>
          <a:bodyPr/>
          <a:lstStyle/>
          <a:p>
            <a:pPr>
              <a:lnSpc>
                <a:spcPct val="90000"/>
              </a:lnSpc>
              <a:spcBef>
                <a:spcPct val="20000"/>
              </a:spcBef>
              <a:buFont typeface="Times" pitchFamily="26" charset="0"/>
              <a:buNone/>
              <a:defRPr/>
            </a:pPr>
            <a:r>
              <a:rPr lang="en-US" sz="2800" b="1" dirty="0">
                <a:solidFill>
                  <a:srgbClr val="F8F6FF"/>
                </a:solidFill>
                <a:latin typeface="Arial" pitchFamily="26" charset="0"/>
                <a:ea typeface="+mn-ea"/>
                <a:cs typeface="+mn-cs"/>
              </a:rPr>
              <a:t>Please circle A (Agree), U (Unsure), or D (Disagree) before each of these statements:</a:t>
            </a:r>
          </a:p>
          <a:p>
            <a:pPr marL="419100" indent="-419100">
              <a:lnSpc>
                <a:spcPct val="90000"/>
              </a:lnSpc>
              <a:spcBef>
                <a:spcPct val="20000"/>
              </a:spcBef>
              <a:buFont typeface="Times" pitchFamily="26" charset="0"/>
              <a:buNone/>
              <a:defRPr/>
            </a:pPr>
            <a:endParaRPr lang="en-US" sz="16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1.	God chooses those who will go to heaven</a:t>
            </a:r>
          </a:p>
          <a:p>
            <a:pPr marL="419100" indent="-419100">
              <a:lnSpc>
                <a:spcPct val="70000"/>
              </a:lnSpc>
              <a:spcBef>
                <a:spcPct val="20000"/>
              </a:spcBef>
              <a:buFont typeface="Times" pitchFamily="26" charset="0"/>
              <a:buNone/>
              <a:defRPr/>
            </a:pPr>
            <a:endParaRPr lang="en-US" sz="28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2. People on earth can know for sure whether they are going to heaven</a:t>
            </a:r>
          </a:p>
          <a:p>
            <a:pPr marL="419100" indent="-419100">
              <a:lnSpc>
                <a:spcPct val="70000"/>
              </a:lnSpc>
              <a:spcBef>
                <a:spcPct val="20000"/>
              </a:spcBef>
              <a:buFont typeface="Times" pitchFamily="26" charset="0"/>
              <a:buNone/>
              <a:defRPr/>
            </a:pPr>
            <a:endParaRPr lang="en-US" sz="28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3. False teachers sometimes teach in evangelical churches</a:t>
            </a:r>
          </a:p>
          <a:p>
            <a:pPr marL="419100" indent="-419100">
              <a:lnSpc>
                <a:spcPct val="70000"/>
              </a:lnSpc>
              <a:spcBef>
                <a:spcPct val="20000"/>
              </a:spcBef>
              <a:buFont typeface="Times" pitchFamily="26" charset="0"/>
              <a:buNone/>
              <a:defRPr/>
            </a:pPr>
            <a:endParaRPr lang="en-US" sz="28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4. No one who has truly trusted Christ will stop trusting Him until death</a:t>
            </a:r>
          </a:p>
          <a:p>
            <a:pPr marL="419100" indent="-419100">
              <a:lnSpc>
                <a:spcPct val="70000"/>
              </a:lnSpc>
              <a:spcBef>
                <a:spcPct val="20000"/>
              </a:spcBef>
              <a:buFont typeface="Times" pitchFamily="26" charset="0"/>
              <a:buNone/>
              <a:defRPr/>
            </a:pPr>
            <a:endParaRPr lang="en-US" sz="28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5. Christians already have all they need for successful spiritual living</a:t>
            </a: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defRPr/>
            </a:pPr>
            <a:r>
              <a:rPr lang="en-US" dirty="0">
                <a:solidFill>
                  <a:srgbClr val="F8F6FF"/>
                </a:solidFill>
                <a:effectLst>
                  <a:outerShdw blurRad="38100" dist="38100" dir="2700000" algn="tl">
                    <a:srgbClr val="000000"/>
                  </a:outerShdw>
                </a:effectLst>
                <a:latin typeface="Arial" charset="0"/>
                <a:ea typeface="Osaka" charset="0"/>
                <a:cs typeface="Osaka" charset="0"/>
              </a:rPr>
              <a:t>What</a:t>
            </a:r>
            <a:r>
              <a:rPr lang="fr-FR" altLang="ja-JP" dirty="0">
                <a:solidFill>
                  <a:srgbClr val="F8F6FF"/>
                </a:solidFill>
                <a:effectLst>
                  <a:outerShdw blurRad="38100" dist="38100" dir="2700000" algn="tl">
                    <a:srgbClr val="000000"/>
                  </a:outerShdw>
                </a:effectLst>
                <a:latin typeface="Arial" charset="0"/>
                <a:ea typeface="Osaka" charset="0"/>
                <a:cs typeface="Osaka" charset="0"/>
              </a:rPr>
              <a:t>'</a:t>
            </a:r>
            <a:r>
              <a:rPr lang="en-US" altLang="ja-JP" dirty="0">
                <a:solidFill>
                  <a:srgbClr val="F8F6FF"/>
                </a:solidFill>
                <a:effectLst>
                  <a:outerShdw blurRad="38100" dist="38100" dir="2700000" algn="tl">
                    <a:srgbClr val="000000"/>
                  </a:outerShdw>
                </a:effectLst>
                <a:latin typeface="Arial" charset="0"/>
                <a:ea typeface="Osaka" charset="0"/>
                <a:cs typeface="Osaka" charset="0"/>
              </a:rPr>
              <a:t>s Your View?</a:t>
            </a:r>
            <a:endParaRPr lang="en-US" dirty="0">
              <a:solidFill>
                <a:srgbClr val="F8F6FF"/>
              </a:solidFill>
              <a:latin typeface="Arial" charset="0"/>
              <a:ea typeface="Osaka" charset="0"/>
              <a:cs typeface="Osaka" charset="0"/>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rgbClr val="F8F6FF"/>
                </a:solidFill>
                <a:latin typeface="Arial" pitchFamily="26" charset="0"/>
                <a:ea typeface="+mn-ea"/>
                <a:cs typeface="+mn-cs"/>
              </a:rPr>
              <a:t>288</a:t>
            </a:r>
          </a:p>
        </p:txBody>
      </p:sp>
      <p:sp>
        <p:nvSpPr>
          <p:cNvPr id="114695" name="Text Box 7"/>
          <p:cNvSpPr txBox="1">
            <a:spLocks noChangeArrowheads="1"/>
          </p:cNvSpPr>
          <p:nvPr/>
        </p:nvSpPr>
        <p:spPr bwMode="auto">
          <a:xfrm rot="-999855">
            <a:off x="6667500" y="1978025"/>
            <a:ext cx="251460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Election</a:t>
            </a:r>
            <a:endParaRPr lang="en-US" sz="3200">
              <a:ea typeface="Osaka" charset="0"/>
              <a:cs typeface="Osaka" charset="0"/>
            </a:endParaRPr>
          </a:p>
        </p:txBody>
      </p:sp>
      <p:sp>
        <p:nvSpPr>
          <p:cNvPr id="114696" name="Text Box 8"/>
          <p:cNvSpPr txBox="1">
            <a:spLocks noChangeArrowheads="1"/>
          </p:cNvSpPr>
          <p:nvPr/>
        </p:nvSpPr>
        <p:spPr bwMode="auto">
          <a:xfrm rot="-999855">
            <a:off x="6175375" y="2955925"/>
            <a:ext cx="3017838"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Assurance</a:t>
            </a:r>
            <a:endParaRPr lang="en-US" sz="3200">
              <a:ea typeface="Osaka" charset="0"/>
              <a:cs typeface="Osaka" charset="0"/>
            </a:endParaRPr>
          </a:p>
        </p:txBody>
      </p:sp>
      <p:sp>
        <p:nvSpPr>
          <p:cNvPr id="114697" name="Text Box 9"/>
          <p:cNvSpPr txBox="1">
            <a:spLocks noChangeArrowheads="1"/>
          </p:cNvSpPr>
          <p:nvPr/>
        </p:nvSpPr>
        <p:spPr bwMode="auto">
          <a:xfrm rot="-999855">
            <a:off x="6553200" y="3794125"/>
            <a:ext cx="2632075"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Apostasy</a:t>
            </a:r>
            <a:endParaRPr lang="en-US" sz="3200">
              <a:ea typeface="Osaka" charset="0"/>
              <a:cs typeface="Osaka" charset="0"/>
            </a:endParaRPr>
          </a:p>
        </p:txBody>
      </p:sp>
      <p:sp>
        <p:nvSpPr>
          <p:cNvPr id="114698" name="Text Box 10"/>
          <p:cNvSpPr txBox="1">
            <a:spLocks noChangeArrowheads="1"/>
          </p:cNvSpPr>
          <p:nvPr/>
        </p:nvSpPr>
        <p:spPr bwMode="auto">
          <a:xfrm rot="-999855">
            <a:off x="5257800" y="4937125"/>
            <a:ext cx="3954463"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Perseverance</a:t>
            </a:r>
            <a:endParaRPr lang="en-US" sz="3200">
              <a:ea typeface="Osaka" charset="0"/>
              <a:cs typeface="Osaka" charset="0"/>
            </a:endParaRPr>
          </a:p>
        </p:txBody>
      </p:sp>
      <p:sp>
        <p:nvSpPr>
          <p:cNvPr id="114699" name="Text Box 11"/>
          <p:cNvSpPr txBox="1">
            <a:spLocks noChangeArrowheads="1"/>
          </p:cNvSpPr>
          <p:nvPr/>
        </p:nvSpPr>
        <p:spPr bwMode="auto">
          <a:xfrm rot="-999855">
            <a:off x="5872163" y="5759450"/>
            <a:ext cx="3327400" cy="701675"/>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Sufficiency</a:t>
            </a:r>
            <a:endParaRPr lang="en-US" sz="3200">
              <a:ea typeface="Osaka" charset="0"/>
              <a:cs typeface="Osaka" charset="0"/>
            </a:endParaRPr>
          </a:p>
        </p:txBody>
      </p:sp>
      <p:sp>
        <p:nvSpPr>
          <p:cNvPr id="10" name="Text Box 7"/>
          <p:cNvSpPr txBox="1">
            <a:spLocks noChangeArrowheads="1"/>
          </p:cNvSpPr>
          <p:nvPr/>
        </p:nvSpPr>
        <p:spPr bwMode="auto">
          <a:xfrm rot="-999855">
            <a:off x="519461" y="1902405"/>
            <a:ext cx="50526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a:t>
            </a:r>
            <a:endParaRPr lang="en-US" sz="3200">
              <a:ea typeface="Osaka" charset="0"/>
              <a:cs typeface="Osaka" charset="0"/>
            </a:endParaRPr>
          </a:p>
        </p:txBody>
      </p:sp>
      <p:sp>
        <p:nvSpPr>
          <p:cNvPr id="11" name="Text Box 7"/>
          <p:cNvSpPr txBox="1">
            <a:spLocks noChangeArrowheads="1"/>
          </p:cNvSpPr>
          <p:nvPr/>
        </p:nvSpPr>
        <p:spPr bwMode="auto">
          <a:xfrm rot="-999855">
            <a:off x="558431" y="2982525"/>
            <a:ext cx="50526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a:t>
            </a:r>
            <a:endParaRPr lang="en-US" sz="3200">
              <a:ea typeface="Osaka" charset="0"/>
              <a:cs typeface="Osaka" charset="0"/>
            </a:endParaRPr>
          </a:p>
        </p:txBody>
      </p:sp>
      <p:sp>
        <p:nvSpPr>
          <p:cNvPr id="12" name="Text Box 7"/>
          <p:cNvSpPr txBox="1">
            <a:spLocks noChangeArrowheads="1"/>
          </p:cNvSpPr>
          <p:nvPr/>
        </p:nvSpPr>
        <p:spPr bwMode="auto">
          <a:xfrm rot="-999855">
            <a:off x="558431" y="3918630"/>
            <a:ext cx="50526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a:t>
            </a:r>
            <a:endParaRPr lang="en-US" sz="3200">
              <a:ea typeface="Osaka" charset="0"/>
              <a:cs typeface="Osaka" charset="0"/>
            </a:endParaRPr>
          </a:p>
        </p:txBody>
      </p:sp>
      <p:sp>
        <p:nvSpPr>
          <p:cNvPr id="13" name="Text Box 7"/>
          <p:cNvSpPr txBox="1">
            <a:spLocks noChangeArrowheads="1"/>
          </p:cNvSpPr>
          <p:nvPr/>
        </p:nvSpPr>
        <p:spPr bwMode="auto">
          <a:xfrm rot="-999855">
            <a:off x="552420" y="4998749"/>
            <a:ext cx="517289" cy="707886"/>
          </a:xfrm>
          <a:prstGeom prst="rect">
            <a:avLst/>
          </a:prstGeom>
          <a:solidFill>
            <a:srgbClr val="FF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0FFFB"/>
                </a:solidFill>
                <a:latin typeface="Stencil" charset="0"/>
                <a:ea typeface="Osaka" charset="0"/>
                <a:cs typeface="Osaka" charset="0"/>
              </a:rPr>
              <a:t>D</a:t>
            </a:r>
            <a:endParaRPr lang="en-US" sz="3200">
              <a:solidFill>
                <a:srgbClr val="F0FFFB"/>
              </a:solidFill>
              <a:ea typeface="Osaka" charset="0"/>
              <a:cs typeface="Osaka" charset="0"/>
            </a:endParaRPr>
          </a:p>
        </p:txBody>
      </p:sp>
      <p:sp>
        <p:nvSpPr>
          <p:cNvPr id="14" name="Text Box 7"/>
          <p:cNvSpPr txBox="1">
            <a:spLocks noChangeArrowheads="1"/>
          </p:cNvSpPr>
          <p:nvPr/>
        </p:nvSpPr>
        <p:spPr bwMode="auto">
          <a:xfrm rot="-999855">
            <a:off x="558432" y="5934855"/>
            <a:ext cx="50526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a:t>
            </a:r>
            <a:endParaRPr lang="en-US" sz="320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solidFill>
                <a:srgbClr val="FFFFFF"/>
              </a:solidFill>
              <a:effectLst>
                <a:outerShdw blurRad="38100" dist="101600" dir="2700000" algn="tl" rotWithShape="0">
                  <a:srgbClr val="000000"/>
                </a:outerShdw>
              </a:effectLst>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solidFill>
                <a:srgbClr val="000000"/>
              </a:solidFill>
              <a:effectLst>
                <a:outerShdw blurRad="38100" dist="101600" dir="2700000" algn="tl" rotWithShape="0">
                  <a:srgbClr val="000000"/>
                </a:outerShdw>
              </a:effectLst>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ffectLst>
                  <a:outerShdw blurRad="38100" dist="101600" dir="2700000" algn="tl" rotWithShape="0">
                    <a:srgbClr val="000000"/>
                  </a:outerShdw>
                </a:effectLst>
                <a:ea typeface="+mj-ea"/>
                <a:cs typeface="+mj-cs"/>
              </a:rPr>
              <a:t>Major Theme</a:t>
            </a:r>
          </a:p>
        </p:txBody>
      </p:sp>
      <p:sp>
        <p:nvSpPr>
          <p:cNvPr id="55301" name="Rectangle 5"/>
          <p:cNvSpPr>
            <a:spLocks noGrp="1" noChangeArrowheads="1"/>
          </p:cNvSpPr>
          <p:nvPr>
            <p:ph type="body" idx="1"/>
          </p:nvPr>
        </p:nvSpPr>
        <p:spPr>
          <a:xfrm>
            <a:off x="971550" y="1676400"/>
            <a:ext cx="8172450" cy="4449763"/>
          </a:xfrm>
        </p:spPr>
        <p:txBody>
          <a:bodyPr/>
          <a:lstStyle/>
          <a:p>
            <a:pPr eaLnBrk="1" hangingPunct="1">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KNOWLEDGE…</a:t>
            </a:r>
            <a:endParaRPr lang="en-US" sz="1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for spiritual </a:t>
            </a:r>
            <a:r>
              <a:rPr lang="en-US" b="1" dirty="0">
                <a:solidFill>
                  <a:schemeClr val="bg1"/>
                </a:solidFill>
                <a:effectLst>
                  <a:outerShdw blurRad="38100" dist="101600" dir="2700000" algn="tl" rotWithShape="0">
                    <a:srgbClr val="000000"/>
                  </a:outerShdw>
                </a:effectLst>
                <a:latin typeface="Verdana" charset="0"/>
                <a:ea typeface="ＭＳ Ｐゴシック" charset="0"/>
                <a:cs typeface="ＭＳ Ｐゴシック" charset="0"/>
              </a:rPr>
              <a:t>growth </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(2 Pet. 1)</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combat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heresy</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2)</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sustain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hope</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3)</a:t>
            </a:r>
            <a:endParaRPr lang="en-US" sz="2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latin typeface="Arial"/>
                <a:ea typeface="Arial"/>
                <a:cs typeface="Arial"/>
              </a:rPr>
              <a:t>2 Peter</a:t>
            </a: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8100" dist="101600" dir="2700000" algn="tl" rotWithShape="0">
                  <a:srgbClr val="000000"/>
                </a:outerShdw>
              </a:effectLst>
            </a:endParaRPr>
          </a:p>
        </p:txBody>
      </p:sp>
      <p:sp>
        <p:nvSpPr>
          <p:cNvPr id="260104" name="Text Box 9"/>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5425" y="152400"/>
            <a:ext cx="5108575"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457200" y="1295400"/>
            <a:ext cx="3276600" cy="1447800"/>
          </a:xfrm>
        </p:spPr>
        <p:txBody>
          <a:bodyPr/>
          <a:lstStyle/>
          <a:p>
            <a:pPr eaLnBrk="1" hangingPunct="1">
              <a:defRPr/>
            </a:pPr>
            <a:r>
              <a:rPr lang="en-US" sz="5400">
                <a:solidFill>
                  <a:srgbClr val="A50021"/>
                </a:solidFill>
                <a:effectLst>
                  <a:outerShdw blurRad="38100" dist="38100" dir="2700000" algn="tl">
                    <a:srgbClr val="DDDDDD"/>
                  </a:outerShdw>
                </a:effectLst>
                <a:latin typeface="Arial" charset="0"/>
                <a:ea typeface="ＭＳ Ｐゴシック" charset="0"/>
                <a:cs typeface="ＭＳ Ｐゴシック" charset="0"/>
              </a:rPr>
              <a:t>2</a:t>
            </a:r>
            <a:r>
              <a:rPr lang="en-US" sz="5400" baseline="30000">
                <a:solidFill>
                  <a:srgbClr val="A50021"/>
                </a:solidFill>
                <a:effectLst>
                  <a:outerShdw blurRad="38100" dist="38100" dir="2700000" algn="tl">
                    <a:srgbClr val="DDDDDD"/>
                  </a:outerShdw>
                </a:effectLst>
                <a:latin typeface="Arial" charset="0"/>
                <a:ea typeface="ＭＳ Ｐゴシック" charset="0"/>
                <a:cs typeface="ＭＳ Ｐゴシック" charset="0"/>
              </a:rPr>
              <a:t>nd</a:t>
            </a:r>
            <a:r>
              <a:rPr lang="en-US" sz="5400">
                <a:solidFill>
                  <a:srgbClr val="A50021"/>
                </a:solidFill>
                <a:effectLst>
                  <a:outerShdw blurRad="38100" dist="38100" dir="2700000" algn="tl">
                    <a:srgbClr val="DDDDDD"/>
                  </a:outerShdw>
                </a:effectLst>
                <a:latin typeface="Arial" charset="0"/>
                <a:ea typeface="ＭＳ Ｐゴシック" charset="0"/>
                <a:cs typeface="ＭＳ Ｐゴシック" charset="0"/>
              </a:rPr>
              <a:t> Peter</a:t>
            </a:r>
          </a:p>
        </p:txBody>
      </p:sp>
      <p:sp>
        <p:nvSpPr>
          <p:cNvPr id="57348" name="Rectangle 4"/>
          <p:cNvSpPr>
            <a:spLocks noGrp="1" noChangeArrowheads="1"/>
          </p:cNvSpPr>
          <p:nvPr>
            <p:ph type="body" idx="1"/>
          </p:nvPr>
        </p:nvSpPr>
        <p:spPr>
          <a:xfrm>
            <a:off x="228600" y="4572000"/>
            <a:ext cx="8229600" cy="1981200"/>
          </a:xfrm>
        </p:spPr>
        <p:txBody>
          <a:bodyPr/>
          <a:lstStyle/>
          <a:p>
            <a:pPr marL="609600" indent="-609600" eaLnBrk="1" hangingPunct="1">
              <a:buFontTx/>
              <a:buAutoNum type="arabicPeriod"/>
            </a:pPr>
            <a:r>
              <a:rPr lang="en-US" sz="3600" b="1">
                <a:solidFill>
                  <a:srgbClr val="CC0000"/>
                </a:solidFill>
                <a:latin typeface="Arial" charset="0"/>
                <a:ea typeface="ＭＳ Ｐゴシック" charset="0"/>
                <a:cs typeface="ＭＳ Ｐゴシック" charset="0"/>
              </a:rPr>
              <a:t>A</a:t>
            </a:r>
            <a:r>
              <a:rPr lang="en-US" sz="3600">
                <a:latin typeface="Arial" charset="0"/>
                <a:ea typeface="ＭＳ Ｐゴシック" charset="0"/>
                <a:cs typeface="ＭＳ Ｐゴシック" charset="0"/>
              </a:rPr>
              <a:t>dd virtue to faith</a:t>
            </a:r>
          </a:p>
          <a:p>
            <a:pPr marL="609600" indent="-609600" eaLnBrk="1" hangingPunct="1">
              <a:buFontTx/>
              <a:buAutoNum type="arabicPeriod"/>
            </a:pPr>
            <a:r>
              <a:rPr lang="en-US" sz="3600" b="1">
                <a:solidFill>
                  <a:srgbClr val="008000"/>
                </a:solidFill>
                <a:latin typeface="Arial" charset="0"/>
                <a:ea typeface="ＭＳ Ｐゴシック" charset="0"/>
                <a:cs typeface="ＭＳ Ｐゴシック" charset="0"/>
              </a:rPr>
              <a:t>D</a:t>
            </a:r>
            <a:r>
              <a:rPr lang="en-US" sz="3600">
                <a:latin typeface="Arial" charset="0"/>
                <a:ea typeface="ＭＳ Ｐゴシック" charset="0"/>
                <a:cs typeface="ＭＳ Ｐゴシック" charset="0"/>
              </a:rPr>
              <a:t>eeds of false teachers</a:t>
            </a:r>
          </a:p>
          <a:p>
            <a:pPr marL="609600" indent="-609600" eaLnBrk="1" hangingPunct="1">
              <a:buFontTx/>
              <a:buAutoNum type="arabicPeriod"/>
            </a:pPr>
            <a:r>
              <a:rPr lang="en-US" sz="3600" b="1">
                <a:solidFill>
                  <a:srgbClr val="0000CC"/>
                </a:solidFill>
                <a:latin typeface="Arial" charset="0"/>
                <a:ea typeface="ＭＳ Ｐゴシック" charset="0"/>
                <a:cs typeface="ＭＳ Ｐゴシック" charset="0"/>
              </a:rPr>
              <a:t>D</a:t>
            </a:r>
            <a:r>
              <a:rPr lang="en-US" sz="3600">
                <a:latin typeface="Arial" charset="0"/>
                <a:ea typeface="ＭＳ Ｐゴシック" charset="0"/>
                <a:cs typeface="ＭＳ Ｐゴシック" charset="0"/>
              </a:rPr>
              <a:t>iligence before Lord</a:t>
            </a:r>
            <a:r>
              <a:rPr lang="fr-FR" altLang="ja-JP" sz="3600">
                <a:latin typeface="Arial" charset="0"/>
                <a:ea typeface="ＭＳ Ｐゴシック" charset="0"/>
                <a:cs typeface="ＭＳ Ｐゴシック" charset="0"/>
              </a:rPr>
              <a:t>'</a:t>
            </a:r>
            <a:r>
              <a:rPr lang="en-US" altLang="ja-JP" sz="3600">
                <a:latin typeface="Arial" charset="0"/>
                <a:ea typeface="ＭＳ Ｐゴシック" charset="0"/>
                <a:cs typeface="ＭＳ Ｐゴシック" charset="0"/>
              </a:rPr>
              <a:t>s return</a:t>
            </a:r>
            <a:endParaRPr lang="en-US" sz="3600">
              <a:latin typeface="Arial" charset="0"/>
              <a:ea typeface="ＭＳ Ｐゴシック" charset="0"/>
              <a:cs typeface="ＭＳ Ｐゴシック" charset="0"/>
            </a:endParaRPr>
          </a:p>
        </p:txBody>
      </p:sp>
      <p:sp>
        <p:nvSpPr>
          <p:cNvPr id="261124" name="Text Box 5"/>
          <p:cNvSpPr txBox="1">
            <a:spLocks noChangeArrowheads="1"/>
          </p:cNvSpPr>
          <p:nvPr/>
        </p:nvSpPr>
        <p:spPr bwMode="auto">
          <a:xfrm>
            <a:off x="0" y="6491288"/>
            <a:ext cx="69342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800" i="1">
                <a:latin typeface="Arial" charset="0"/>
              </a:rPr>
              <a:t>The Acrostic Bible</a:t>
            </a:r>
            <a:r>
              <a:rPr lang="en-US" sz="1800">
                <a:latin typeface="Arial" charset="0"/>
              </a:rPr>
              <a:t> – Barry Huddleston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anim calcmode="lin" valueType="num">
                                      <p:cBhvr>
                                        <p:cTn id="7" dur="1000" fill="hold"/>
                                        <p:tgtEl>
                                          <p:spTgt spid="573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734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73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734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7348">
                                            <p:txEl>
                                              <p:pRg st="1" end="1"/>
                                            </p:txEl>
                                          </p:spTgt>
                                        </p:tgtEl>
                                        <p:attrNameLst>
                                          <p:attrName>style.visibility</p:attrName>
                                        </p:attrNameLst>
                                      </p:cBhvr>
                                      <p:to>
                                        <p:strVal val="visible"/>
                                      </p:to>
                                    </p:set>
                                    <p:anim calcmode="lin" valueType="num">
                                      <p:cBhvr>
                                        <p:cTn id="15" dur="1000" fill="hold"/>
                                        <p:tgtEl>
                                          <p:spTgt spid="5734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734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73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734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7348">
                                            <p:txEl>
                                              <p:pRg st="2" end="2"/>
                                            </p:txEl>
                                          </p:spTgt>
                                        </p:tgtEl>
                                        <p:attrNameLst>
                                          <p:attrName>style.visibility</p:attrName>
                                        </p:attrNameLst>
                                      </p:cBhvr>
                                      <p:to>
                                        <p:strVal val="visible"/>
                                      </p:to>
                                    </p:set>
                                    <p:anim calcmode="lin" valueType="num">
                                      <p:cBhvr>
                                        <p:cTn id="23" dur="1000" fill="hold"/>
                                        <p:tgtEl>
                                          <p:spTgt spid="5734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734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73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73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2286000"/>
            <a:ext cx="5029200" cy="2286000"/>
          </a:xfrm>
          <a:prstGeom prst="rect">
            <a:avLst/>
          </a:prstGeom>
          <a:solidFill>
            <a:srgbClr val="99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73025" tIns="36512" rIns="73025" bIns="36512" anchor="ctr"/>
          <a:lstStyle/>
          <a:p>
            <a:pPr algn="ctr" eaLnBrk="0" hangingPunct="0"/>
            <a:endParaRPr lang="en-GB" sz="2000" b="1">
              <a:latin typeface="Arial" charset="0"/>
            </a:endParaRPr>
          </a:p>
        </p:txBody>
      </p:sp>
      <p:sp>
        <p:nvSpPr>
          <p:cNvPr id="262147"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EED218D2-8C6A-BB40-8842-408B86AF3ACB}" type="slidenum">
              <a:rPr lang="en-US" sz="900">
                <a:solidFill>
                  <a:srgbClr val="808080"/>
                </a:solidFill>
                <a:latin typeface="Arial" charset="0"/>
              </a:rPr>
              <a:pPr defTabSz="814388" eaLnBrk="0" hangingPunct="0"/>
              <a:t>39</a:t>
            </a:fld>
            <a:endParaRPr lang="en-US" sz="900">
              <a:solidFill>
                <a:srgbClr val="808080"/>
              </a:solidFill>
              <a:latin typeface="Arial" charset="0"/>
            </a:endParaRPr>
          </a:p>
        </p:txBody>
      </p:sp>
      <p:sp>
        <p:nvSpPr>
          <p:cNvPr id="262148"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4B4D9B5-4189-5A42-B57A-A613F8CC0BD7}" type="slidenum">
              <a:rPr lang="en-US" sz="900">
                <a:solidFill>
                  <a:srgbClr val="808080"/>
                </a:solidFill>
                <a:latin typeface="Arial" charset="0"/>
              </a:rPr>
              <a:pPr defTabSz="814388" eaLnBrk="0" hangingPunct="0"/>
              <a:t>39</a:t>
            </a:fld>
            <a:endParaRPr lang="en-US" sz="900">
              <a:solidFill>
                <a:srgbClr val="808080"/>
              </a:solidFill>
              <a:latin typeface="Arial" charset="0"/>
            </a:endParaRPr>
          </a:p>
        </p:txBody>
      </p:sp>
      <p:sp>
        <p:nvSpPr>
          <p:cNvPr id="262149"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DD37734-A0D2-CC4A-B25E-9FED2289DB76}" type="slidenum">
              <a:rPr lang="en-US" sz="900">
                <a:solidFill>
                  <a:srgbClr val="808080"/>
                </a:solidFill>
                <a:latin typeface="Arial" charset="0"/>
              </a:rPr>
              <a:pPr defTabSz="814388" eaLnBrk="0" hangingPunct="0"/>
              <a:t>39</a:t>
            </a:fld>
            <a:endParaRPr lang="en-US" sz="900">
              <a:solidFill>
                <a:srgbClr val="808080"/>
              </a:solidFill>
              <a:latin typeface="Arial" charset="0"/>
            </a:endParaRPr>
          </a:p>
        </p:txBody>
      </p:sp>
      <p:graphicFrame>
        <p:nvGraphicFramePr>
          <p:cNvPr id="262150" name="Object 2"/>
          <p:cNvGraphicFramePr>
            <a:graphicFrameLocks noGrp="1" noChangeAspect="1"/>
          </p:cNvGraphicFramePr>
          <p:nvPr>
            <p:ph/>
          </p:nvPr>
        </p:nvGraphicFramePr>
        <p:xfrm>
          <a:off x="5029200" y="2270125"/>
          <a:ext cx="4114800" cy="2316163"/>
        </p:xfrm>
        <a:graphic>
          <a:graphicData uri="http://schemas.openxmlformats.org/presentationml/2006/ole">
            <mc:AlternateContent xmlns:mc="http://schemas.openxmlformats.org/markup-compatibility/2006">
              <mc:Choice xmlns:v="urn:schemas-microsoft-com:vml" Requires="v">
                <p:oleObj name="Bitmap Image" r:id="rId4" imgW="4923810" imgH="2771429" progId="Paint.Picture">
                  <p:embed/>
                </p:oleObj>
              </mc:Choice>
              <mc:Fallback>
                <p:oleObj name="Bitmap Image" r:id="rId4" imgW="4923810" imgH="277142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270125"/>
                        <a:ext cx="4114800" cy="2316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2151" name="Rectangle 8"/>
          <p:cNvSpPr>
            <a:spLocks noGrp="1" noChangeArrowheads="1"/>
          </p:cNvSpPr>
          <p:nvPr>
            <p:ph type="title" idx="4294967295"/>
          </p:nvPr>
        </p:nvSpPr>
        <p:spPr>
          <a:xfrm>
            <a:off x="304800" y="2667000"/>
            <a:ext cx="4419600" cy="1325563"/>
          </a:xfrm>
          <a:noFill/>
        </p:spPr>
        <p:txBody>
          <a:bodyPr lIns="82124" tIns="41061" rIns="82124" bIns="41061"/>
          <a:lstStyle/>
          <a:p>
            <a:pPr eaLnBrk="1" hangingPunct="1"/>
            <a:r>
              <a:rPr lang="en-US" sz="4100">
                <a:solidFill>
                  <a:srgbClr val="FFFFFF"/>
                </a:solidFill>
                <a:latin typeface="Arial" charset="0"/>
                <a:ea typeface="ＭＳ Ｐゴシック" charset="0"/>
                <a:cs typeface="ＭＳ Ｐゴシック" charset="0"/>
              </a:rPr>
              <a:t>Background</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know this, be on your guard so that you may not be carried away by the error of lawless men and fall from your secure position.  But grow in the grace and knowledge of our Lord and Savior Jesus Christ.  To him be glory both now and forever!  Amen”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2942810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p:txBody>
          <a:bodyPr/>
          <a:lstStyle/>
          <a:p>
            <a:pPr eaLnBrk="1" hangingPunct="1"/>
            <a:r>
              <a:rPr lang="en-US" sz="4000">
                <a:solidFill>
                  <a:schemeClr val="bg1"/>
                </a:solidFill>
                <a:latin typeface="Arial" charset="0"/>
                <a:ea typeface="ＭＳ Ｐゴシック" charset="0"/>
                <a:cs typeface="ＭＳ Ｐゴシック" charset="0"/>
              </a:rPr>
              <a:t>Author, Place, Date, Purpose</a:t>
            </a:r>
          </a:p>
        </p:txBody>
      </p:sp>
      <p:graphicFrame>
        <p:nvGraphicFramePr>
          <p:cNvPr id="264194" name="Object 2"/>
          <p:cNvGraphicFramePr>
            <a:graphicFrameLocks noGrp="1" noChangeAspect="1"/>
          </p:cNvGraphicFramePr>
          <p:nvPr>
            <p:ph sz="half" idx="2"/>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Bitmap Image" r:id="rId2" imgW="4963218" imgH="3134162" progId="Paint.Picture">
                  <p:embed/>
                </p:oleObj>
              </mc:Choice>
              <mc:Fallback>
                <p:oleObj name="Bitmap Image" r:id="rId2" imgW="4963218" imgH="3134162" progId="Paint.Picture">
                  <p:embed/>
                  <p:pic>
                    <p:nvPicPr>
                      <p:cNvPr id="0" name="Object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4" name="Rectangle 4"/>
          <p:cNvSpPr>
            <a:spLocks noGrp="1" noChangeArrowheads="1"/>
          </p:cNvSpPr>
          <p:nvPr>
            <p:ph type="body" sz="half" idx="1"/>
          </p:nvPr>
        </p:nvSpPr>
        <p:spPr>
          <a:xfrm>
            <a:off x="2263080" y="3742928"/>
            <a:ext cx="3663950" cy="838200"/>
          </a:xfrm>
        </p:spPr>
        <p:txBody>
          <a:bodyPr/>
          <a:lstStyle/>
          <a:p>
            <a:pPr eaLnBrk="1" hangingPunct="1">
              <a:buFontTx/>
              <a:buNone/>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Simon Peter</a:t>
            </a:r>
          </a:p>
        </p:txBody>
      </p:sp>
      <p:sp>
        <p:nvSpPr>
          <p:cNvPr id="61446" name="Rectangle 6"/>
          <p:cNvSpPr>
            <a:spLocks noChangeArrowheads="1"/>
          </p:cNvSpPr>
          <p:nvPr/>
        </p:nvSpPr>
        <p:spPr bwMode="auto">
          <a:xfrm>
            <a:off x="2263080" y="4484216"/>
            <a:ext cx="5486400" cy="838200"/>
          </a:xfrm>
          <a:prstGeom prst="rect">
            <a:avLst/>
          </a:prstGeom>
          <a:noFill/>
          <a:ln w="9525">
            <a:noFill/>
            <a:miter lim="800000"/>
            <a:headEnd/>
            <a:tailEnd/>
          </a:ln>
          <a:effectLst/>
        </p:spPr>
        <p:txBody>
          <a:bodyPr/>
          <a:lstStyle/>
          <a:p>
            <a:pPr marL="342900" indent="-342900">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Rome to Asia Minor</a:t>
            </a:r>
          </a:p>
        </p:txBody>
      </p:sp>
      <p:sp>
        <p:nvSpPr>
          <p:cNvPr id="61447" name="Rectangle 7"/>
          <p:cNvSpPr>
            <a:spLocks noChangeArrowheads="1"/>
          </p:cNvSpPr>
          <p:nvPr/>
        </p:nvSpPr>
        <p:spPr bwMode="auto">
          <a:xfrm>
            <a:off x="2263080" y="5225504"/>
            <a:ext cx="3663950" cy="838200"/>
          </a:xfrm>
          <a:prstGeom prst="rect">
            <a:avLst/>
          </a:prstGeom>
          <a:noFill/>
          <a:ln w="9525">
            <a:noFill/>
            <a:miter lim="800000"/>
            <a:headEnd/>
            <a:tailEnd/>
          </a:ln>
          <a:effectLst/>
        </p:spPr>
        <p:txBody>
          <a:bodyPr/>
          <a:lstStyle/>
          <a:p>
            <a:pPr marL="342900" indent="-342900">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AD 60-64</a:t>
            </a:r>
          </a:p>
        </p:txBody>
      </p:sp>
      <p:sp>
        <p:nvSpPr>
          <p:cNvPr id="61448" name="Rectangle 8"/>
          <p:cNvSpPr>
            <a:spLocks noChangeArrowheads="1"/>
          </p:cNvSpPr>
          <p:nvPr/>
        </p:nvSpPr>
        <p:spPr bwMode="auto">
          <a:xfrm>
            <a:off x="2263080" y="5966792"/>
            <a:ext cx="6629400" cy="838200"/>
          </a:xfrm>
          <a:prstGeom prst="rect">
            <a:avLst/>
          </a:prstGeom>
          <a:noFill/>
          <a:ln w="9525">
            <a:noFill/>
            <a:miter lim="800000"/>
            <a:headEnd/>
            <a:tailEnd/>
          </a:ln>
          <a:effectLst/>
        </p:spPr>
        <p:txBody>
          <a:bodyPr/>
          <a:lstStyle/>
          <a:p>
            <a:pPr marL="342900" indent="-342900">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To Encourage and Remind</a:t>
            </a:r>
          </a:p>
        </p:txBody>
      </p:sp>
      <p:sp>
        <p:nvSpPr>
          <p:cNvPr id="2" name="Rectangle 4">
            <a:extLst>
              <a:ext uri="{FF2B5EF4-FFF2-40B4-BE49-F238E27FC236}">
                <a16:creationId xmlns:a16="http://schemas.microsoft.com/office/drawing/2014/main" id="{81F7B0AD-9061-732F-520F-3069DE6783C5}"/>
              </a:ext>
            </a:extLst>
          </p:cNvPr>
          <p:cNvSpPr txBox="1">
            <a:spLocks noChangeArrowheads="1"/>
          </p:cNvSpPr>
          <p:nvPr/>
        </p:nvSpPr>
        <p:spPr bwMode="auto">
          <a:xfrm>
            <a:off x="0" y="3581400"/>
            <a:ext cx="2195736" cy="32766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a:lstStyle>
          <a:p>
            <a:pPr marL="230188" indent="0" algn="r" eaLnBrk="1" hangingPunct="1">
              <a:buFontTx/>
              <a:buNone/>
              <a:defRPr/>
            </a:pPr>
            <a:r>
              <a:rPr lang="en-US" sz="4000" b="1" kern="0" dirty="0">
                <a:solidFill>
                  <a:schemeClr val="bg1"/>
                </a:solidFill>
                <a:effectLst>
                  <a:outerShdw blurRad="50800" dist="88900" dir="2700000" algn="tl" rotWithShape="0">
                    <a:srgbClr val="000000"/>
                  </a:outerShdw>
                </a:effectLst>
                <a:latin typeface="Arial Narrow" pitchFamily="26" charset="0"/>
                <a:ea typeface="+mn-ea"/>
                <a:cs typeface="+mn-cs"/>
              </a:rPr>
              <a:t>Author</a:t>
            </a:r>
          </a:p>
          <a:p>
            <a:pPr marL="230188" indent="0" algn="r" eaLnBrk="1" hangingPunct="1">
              <a:buFontTx/>
              <a:buNone/>
              <a:defRPr/>
            </a:pPr>
            <a:r>
              <a:rPr lang="en-US" sz="4000" b="1" kern="0" dirty="0">
                <a:solidFill>
                  <a:schemeClr val="bg1"/>
                </a:solidFill>
                <a:effectLst>
                  <a:outerShdw blurRad="50800" dist="88900" dir="2700000" algn="tl" rotWithShape="0">
                    <a:srgbClr val="000000"/>
                  </a:outerShdw>
                </a:effectLst>
                <a:latin typeface="Arial Narrow" pitchFamily="26" charset="0"/>
                <a:ea typeface="+mn-ea"/>
                <a:cs typeface="+mn-cs"/>
              </a:rPr>
              <a:t>Place</a:t>
            </a:r>
          </a:p>
          <a:p>
            <a:pPr marL="230188" indent="0" algn="r" eaLnBrk="1" hangingPunct="1">
              <a:buFontTx/>
              <a:buNone/>
              <a:defRPr/>
            </a:pPr>
            <a:r>
              <a:rPr lang="en-US" sz="4000" b="1" kern="0" dirty="0">
                <a:solidFill>
                  <a:schemeClr val="bg1"/>
                </a:solidFill>
                <a:effectLst>
                  <a:outerShdw blurRad="50800" dist="88900" dir="2700000" algn="tl" rotWithShape="0">
                    <a:srgbClr val="000000"/>
                  </a:outerShdw>
                </a:effectLst>
                <a:latin typeface="Arial Narrow" pitchFamily="26" charset="0"/>
                <a:ea typeface="+mn-ea"/>
                <a:cs typeface="+mn-cs"/>
              </a:rPr>
              <a:t>Date</a:t>
            </a:r>
          </a:p>
          <a:p>
            <a:pPr marL="230188" indent="0" algn="r" eaLnBrk="1" hangingPunct="1">
              <a:buFontTx/>
              <a:buNone/>
              <a:defRPr/>
            </a:pPr>
            <a:r>
              <a:rPr lang="en-US" sz="4000" b="1" kern="0" dirty="0">
                <a:solidFill>
                  <a:schemeClr val="bg1"/>
                </a:solidFill>
                <a:effectLst>
                  <a:outerShdw blurRad="50800" dist="88900" dir="2700000" algn="tl" rotWithShape="0">
                    <a:srgbClr val="000000"/>
                  </a:outerShdw>
                </a:effectLst>
                <a:latin typeface="Arial Narrow" pitchFamily="26" charset="0"/>
                <a:ea typeface="+mn-ea"/>
                <a:cs typeface="+mn-cs"/>
              </a:rPr>
              <a:t>Purpose</a:t>
            </a:r>
          </a:p>
        </p:txBody>
      </p:sp>
      <p:sp>
        <p:nvSpPr>
          <p:cNvPr id="61445" name="Text Box 5"/>
          <p:cNvSpPr txBox="1">
            <a:spLocks noChangeArrowheads="1"/>
          </p:cNvSpPr>
          <p:nvPr/>
        </p:nvSpPr>
        <p:spPr bwMode="auto">
          <a:xfrm>
            <a:off x="3254896" y="91282"/>
            <a:ext cx="5867400" cy="366712"/>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r">
              <a:spcBef>
                <a:spcPct val="50000"/>
              </a:spcBef>
              <a:defRPr/>
            </a:pPr>
            <a:r>
              <a:rPr lang="en-US" sz="1800" b="1" dirty="0">
                <a:solidFill>
                  <a:schemeClr val="bg1"/>
                </a:solidFill>
                <a:latin typeface="Arial" pitchFamily="26" charset="0"/>
                <a:ea typeface="+mn-ea"/>
                <a:cs typeface="+mn-cs"/>
              </a:rPr>
              <a:t>Encountering the NT CD-ROM study kit</a:t>
            </a:r>
          </a:p>
        </p:txBody>
      </p:sp>
      <p:grpSp>
        <p:nvGrpSpPr>
          <p:cNvPr id="5" name="Group 4">
            <a:extLst>
              <a:ext uri="{FF2B5EF4-FFF2-40B4-BE49-F238E27FC236}">
                <a16:creationId xmlns:a16="http://schemas.microsoft.com/office/drawing/2014/main" id="{9D6F35A1-4759-132A-F4F5-BD26AF185000}"/>
              </a:ext>
            </a:extLst>
          </p:cNvPr>
          <p:cNvGrpSpPr/>
          <p:nvPr/>
        </p:nvGrpSpPr>
        <p:grpSpPr>
          <a:xfrm>
            <a:off x="-36512" y="0"/>
            <a:ext cx="9180512" cy="3657600"/>
            <a:chOff x="-36512" y="0"/>
            <a:chExt cx="9180512" cy="3657600"/>
          </a:xfrm>
        </p:grpSpPr>
        <p:pic>
          <p:nvPicPr>
            <p:cNvPr id="61449" name="Picture 9"/>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547734A9-D13A-56EE-7E0B-41228409F15C}"/>
                </a:ext>
              </a:extLst>
            </p:cNvPr>
            <p:cNvSpPr>
              <a:spLocks noChangeArrowheads="1"/>
            </p:cNvSpPr>
            <p:nvPr/>
          </p:nvSpPr>
          <p:spPr bwMode="auto">
            <a:xfrm>
              <a:off x="-36512" y="203002"/>
              <a:ext cx="1693150" cy="838200"/>
            </a:xfrm>
            <a:prstGeom prst="rect">
              <a:avLst/>
            </a:prstGeom>
            <a:solidFill>
              <a:schemeClr val="tx1"/>
            </a:solidFill>
            <a:ln w="9525">
              <a:noFill/>
              <a:miter lim="800000"/>
              <a:headEnd/>
              <a:tailEnd/>
            </a:ln>
            <a:effectLst/>
          </p:spPr>
          <p:txBody>
            <a:bodyPr anchor="ctr"/>
            <a:lstStyle/>
            <a:p>
              <a:pPr marL="342900" indent="-342900" algn="ctr">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Rome</a:t>
              </a:r>
            </a:p>
          </p:txBody>
        </p:sp>
        <p:sp>
          <p:nvSpPr>
            <p:cNvPr id="4" name="Rectangle 6">
              <a:extLst>
                <a:ext uri="{FF2B5EF4-FFF2-40B4-BE49-F238E27FC236}">
                  <a16:creationId xmlns:a16="http://schemas.microsoft.com/office/drawing/2014/main" id="{EE7D9D8F-76EB-390B-F08C-95EC51233540}"/>
                </a:ext>
              </a:extLst>
            </p:cNvPr>
            <p:cNvSpPr>
              <a:spLocks noChangeArrowheads="1"/>
            </p:cNvSpPr>
            <p:nvPr/>
          </p:nvSpPr>
          <p:spPr bwMode="auto">
            <a:xfrm>
              <a:off x="6484556" y="1661319"/>
              <a:ext cx="2637740" cy="838200"/>
            </a:xfrm>
            <a:prstGeom prst="rect">
              <a:avLst/>
            </a:prstGeom>
            <a:solidFill>
              <a:schemeClr val="tx1"/>
            </a:solidFill>
            <a:ln w="9525">
              <a:noFill/>
              <a:miter lim="800000"/>
              <a:headEnd/>
              <a:tailEnd/>
            </a:ln>
            <a:effectLst/>
          </p:spPr>
          <p:txBody>
            <a:bodyPr anchor="ctr"/>
            <a:lstStyle/>
            <a:p>
              <a:pPr marL="342900" indent="-342900" algn="ctr">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Asia Minor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blinds(horizontal)">
                                      <p:cBhvr>
                                        <p:cTn id="7" dur="500"/>
                                        <p:tgtEl>
                                          <p:spTgt spid="61445"/>
                                        </p:tgtEl>
                                      </p:cBhvr>
                                    </p:animEffect>
                                  </p:childTnLst>
                                </p:cTn>
                              </p:par>
                            </p:childTnLst>
                          </p:cTn>
                        </p:par>
                      </p:childTnLst>
                    </p:cTn>
                  </p:par>
                  <p:par>
                    <p:cTn id="8" fill="hold">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61444">
                                            <p:txEl>
                                              <p:pRg st="0" end="0"/>
                                            </p:txEl>
                                          </p:spTgt>
                                        </p:tgtEl>
                                        <p:attrNameLst>
                                          <p:attrName>style.visibility</p:attrName>
                                        </p:attrNameLst>
                                      </p:cBhvr>
                                      <p:to>
                                        <p:strVal val="visible"/>
                                      </p:to>
                                    </p:set>
                                    <p:animEffect transition="in" filter="fade">
                                      <p:cBhvr>
                                        <p:cTn id="18" dur="1000"/>
                                        <p:tgtEl>
                                          <p:spTgt spid="61444">
                                            <p:txEl>
                                              <p:pRg st="0" end="0"/>
                                            </p:txEl>
                                          </p:spTgt>
                                        </p:tgtEl>
                                      </p:cBhvr>
                                    </p:animEffect>
                                    <p:anim calcmode="lin" valueType="num">
                                      <p:cBhvr>
                                        <p:cTn id="19" dur="1000" fill="hold"/>
                                        <p:tgtEl>
                                          <p:spTgt spid="61444">
                                            <p:txEl>
                                              <p:pRg st="0" end="0"/>
                                            </p:txEl>
                                          </p:spTgt>
                                        </p:tgtEl>
                                        <p:attrNameLst>
                                          <p:attrName>ppt_x</p:attrName>
                                        </p:attrNameLst>
                                      </p:cBhvr>
                                      <p:tavLst>
                                        <p:tav tm="0">
                                          <p:val>
                                            <p:strVal val="#ppt_x-.1"/>
                                          </p:val>
                                        </p:tav>
                                        <p:tav tm="100000">
                                          <p:val>
                                            <p:strVal val="#ppt_x"/>
                                          </p:val>
                                        </p:tav>
                                      </p:tavLst>
                                    </p:anim>
                                    <p:anim calcmode="lin" valueType="num">
                                      <p:cBhvr>
                                        <p:cTn id="20" dur="1000" fill="hold"/>
                                        <p:tgtEl>
                                          <p:spTgt spid="61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0" presetClass="entr" presetSubtype="0" fill="hold" grpId="0" nodeType="clickEffect">
                                  <p:stCondLst>
                                    <p:cond delay="0"/>
                                  </p:stCondLst>
                                  <p:iterate type="lt">
                                    <p:tmPct val="10000"/>
                                  </p:iterate>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1"/>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1400"/>
                            </p:stCondLst>
                            <p:childTnLst>
                              <p:par>
                                <p:cTn id="29" presetID="40" presetClass="entr" presetSubtype="0" fill="hold" grpId="0" nodeType="afterEffect">
                                  <p:stCondLst>
                                    <p:cond delay="0"/>
                                  </p:stCondLst>
                                  <p:iterate type="lt">
                                    <p:tmPct val="10000"/>
                                  </p:iterate>
                                  <p:childTnLst>
                                    <p:set>
                                      <p:cBhvr>
                                        <p:cTn id="30" dur="1" fill="hold">
                                          <p:stCondLst>
                                            <p:cond delay="0"/>
                                          </p:stCondLst>
                                        </p:cTn>
                                        <p:tgtEl>
                                          <p:spTgt spid="61446">
                                            <p:txEl>
                                              <p:pRg st="0" end="0"/>
                                            </p:txEl>
                                          </p:spTgt>
                                        </p:tgtEl>
                                        <p:attrNameLst>
                                          <p:attrName>style.visibility</p:attrName>
                                        </p:attrNameLst>
                                      </p:cBhvr>
                                      <p:to>
                                        <p:strVal val="visible"/>
                                      </p:to>
                                    </p:set>
                                    <p:animEffect transition="in" filter="fade">
                                      <p:cBhvr>
                                        <p:cTn id="31" dur="1000"/>
                                        <p:tgtEl>
                                          <p:spTgt spid="61446">
                                            <p:txEl>
                                              <p:pRg st="0" end="0"/>
                                            </p:txEl>
                                          </p:spTgt>
                                        </p:tgtEl>
                                      </p:cBhvr>
                                    </p:animEffect>
                                    <p:anim calcmode="lin" valueType="num">
                                      <p:cBhvr>
                                        <p:cTn id="32" dur="1000" fill="hold"/>
                                        <p:tgtEl>
                                          <p:spTgt spid="61446">
                                            <p:txEl>
                                              <p:pRg st="0" end="0"/>
                                            </p:txEl>
                                          </p:spTgt>
                                        </p:tgtEl>
                                        <p:attrNameLst>
                                          <p:attrName>ppt_x</p:attrName>
                                        </p:attrNameLst>
                                      </p:cBhvr>
                                      <p:tavLst>
                                        <p:tav tm="0">
                                          <p:val>
                                            <p:strVal val="#ppt_x-.1"/>
                                          </p:val>
                                        </p:tav>
                                        <p:tav tm="100000">
                                          <p:val>
                                            <p:strVal val="#ppt_x"/>
                                          </p:val>
                                        </p:tav>
                                      </p:tavLst>
                                    </p:anim>
                                    <p:anim calcmode="lin" valueType="num">
                                      <p:cBhvr>
                                        <p:cTn id="33" dur="1000" fill="hold"/>
                                        <p:tgtEl>
                                          <p:spTgt spid="61446">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3800"/>
                            </p:stCondLst>
                            <p:childTnLst>
                              <p:par>
                                <p:cTn id="35" presetID="3" presetClass="entr" presetSubtype="1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1000"/>
                                        <p:tgtEl>
                                          <p:spTgt spid="2">
                                            <p:txEl>
                                              <p:pRg st="2" end="2"/>
                                            </p:txEl>
                                          </p:spTgt>
                                        </p:tgtEl>
                                      </p:cBhvr>
                                    </p:animEffect>
                                    <p:anim calcmode="lin" valueType="num">
                                      <p:cBhvr>
                                        <p:cTn id="43" dur="1000" fill="hold"/>
                                        <p:tgtEl>
                                          <p:spTgt spid="2">
                                            <p:txEl>
                                              <p:pRg st="2" end="2"/>
                                            </p:txEl>
                                          </p:spTgt>
                                        </p:tgtEl>
                                        <p:attrNameLst>
                                          <p:attrName>ppt_x</p:attrName>
                                        </p:attrNameLst>
                                      </p:cBhvr>
                                      <p:tavLst>
                                        <p:tav tm="0">
                                          <p:val>
                                            <p:strVal val="#ppt_x-.1"/>
                                          </p:val>
                                        </p:tav>
                                        <p:tav tm="100000">
                                          <p:val>
                                            <p:strVal val="#ppt_x"/>
                                          </p:val>
                                        </p:tav>
                                      </p:tavLst>
                                    </p:anim>
                                    <p:anim calcmode="lin" valueType="num">
                                      <p:cBhvr>
                                        <p:cTn id="44"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45" fill="hold">
                            <p:stCondLst>
                              <p:cond delay="1300"/>
                            </p:stCondLst>
                            <p:childTnLst>
                              <p:par>
                                <p:cTn id="46" presetID="40" presetClass="entr" presetSubtype="0" fill="hold" grpId="0" nodeType="afterEffect">
                                  <p:stCondLst>
                                    <p:cond delay="0"/>
                                  </p:stCondLst>
                                  <p:iterate type="lt">
                                    <p:tmPct val="10000"/>
                                  </p:iterate>
                                  <p:childTnLst>
                                    <p:set>
                                      <p:cBhvr>
                                        <p:cTn id="47" dur="1" fill="hold">
                                          <p:stCondLst>
                                            <p:cond delay="0"/>
                                          </p:stCondLst>
                                        </p:cTn>
                                        <p:tgtEl>
                                          <p:spTgt spid="61447">
                                            <p:txEl>
                                              <p:pRg st="0" end="0"/>
                                            </p:txEl>
                                          </p:spTgt>
                                        </p:tgtEl>
                                        <p:attrNameLst>
                                          <p:attrName>style.visibility</p:attrName>
                                        </p:attrNameLst>
                                      </p:cBhvr>
                                      <p:to>
                                        <p:strVal val="visible"/>
                                      </p:to>
                                    </p:set>
                                    <p:animEffect transition="in" filter="fade">
                                      <p:cBhvr>
                                        <p:cTn id="48" dur="1000"/>
                                        <p:tgtEl>
                                          <p:spTgt spid="61447">
                                            <p:txEl>
                                              <p:pRg st="0" end="0"/>
                                            </p:txEl>
                                          </p:spTgt>
                                        </p:tgtEl>
                                      </p:cBhvr>
                                    </p:animEffect>
                                    <p:anim calcmode="lin" valueType="num">
                                      <p:cBhvr>
                                        <p:cTn id="49" dur="1000" fill="hold"/>
                                        <p:tgtEl>
                                          <p:spTgt spid="61447">
                                            <p:txEl>
                                              <p:pRg st="0" end="0"/>
                                            </p:txEl>
                                          </p:spTgt>
                                        </p:tgtEl>
                                        <p:attrNameLst>
                                          <p:attrName>ppt_x</p:attrName>
                                        </p:attrNameLst>
                                      </p:cBhvr>
                                      <p:tavLst>
                                        <p:tav tm="0">
                                          <p:val>
                                            <p:strVal val="#ppt_x-.1"/>
                                          </p:val>
                                        </p:tav>
                                        <p:tav tm="100000">
                                          <p:val>
                                            <p:strVal val="#ppt_x"/>
                                          </p:val>
                                        </p:tav>
                                      </p:tavLst>
                                    </p:anim>
                                    <p:anim calcmode="lin" valueType="num">
                                      <p:cBhvr>
                                        <p:cTn id="50" dur="1000" fill="hold"/>
                                        <p:tgtEl>
                                          <p:spTgt spid="614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0" presetClass="entr" presetSubtype="0" fill="hold" grpId="0" nodeType="clickEffect">
                                  <p:stCondLst>
                                    <p:cond delay="0"/>
                                  </p:stCondLst>
                                  <p:iterate type="lt">
                                    <p:tmPct val="10000"/>
                                  </p:iterate>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1000"/>
                                        <p:tgtEl>
                                          <p:spTgt spid="2">
                                            <p:txEl>
                                              <p:pRg st="3" end="3"/>
                                            </p:txEl>
                                          </p:spTgt>
                                        </p:tgtEl>
                                      </p:cBhvr>
                                    </p:animEffect>
                                    <p:anim calcmode="lin" valueType="num">
                                      <p:cBhvr>
                                        <p:cTn id="56" dur="1000" fill="hold"/>
                                        <p:tgtEl>
                                          <p:spTgt spid="2">
                                            <p:txEl>
                                              <p:pRg st="3" end="3"/>
                                            </p:txEl>
                                          </p:spTgt>
                                        </p:tgtEl>
                                        <p:attrNameLst>
                                          <p:attrName>ppt_x</p:attrName>
                                        </p:attrNameLst>
                                      </p:cBhvr>
                                      <p:tavLst>
                                        <p:tav tm="0">
                                          <p:val>
                                            <p:strVal val="#ppt_x-.1"/>
                                          </p:val>
                                        </p:tav>
                                        <p:tav tm="100000">
                                          <p:val>
                                            <p:strVal val="#ppt_x"/>
                                          </p:val>
                                        </p:tav>
                                      </p:tavLst>
                                    </p:anim>
                                    <p:anim calcmode="lin" valueType="num">
                                      <p:cBhvr>
                                        <p:cTn id="57"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58" fill="hold">
                            <p:stCondLst>
                              <p:cond delay="1600"/>
                            </p:stCondLst>
                            <p:childTnLst>
                              <p:par>
                                <p:cTn id="59" presetID="40" presetClass="entr" presetSubtype="0" fill="hold" grpId="0" nodeType="afterEffect">
                                  <p:stCondLst>
                                    <p:cond delay="0"/>
                                  </p:stCondLst>
                                  <p:iterate type="lt">
                                    <p:tmPct val="10000"/>
                                  </p:iterate>
                                  <p:childTnLst>
                                    <p:set>
                                      <p:cBhvr>
                                        <p:cTn id="60" dur="1" fill="hold">
                                          <p:stCondLst>
                                            <p:cond delay="0"/>
                                          </p:stCondLst>
                                        </p:cTn>
                                        <p:tgtEl>
                                          <p:spTgt spid="61448">
                                            <p:txEl>
                                              <p:pRg st="0" end="0"/>
                                            </p:txEl>
                                          </p:spTgt>
                                        </p:tgtEl>
                                        <p:attrNameLst>
                                          <p:attrName>style.visibility</p:attrName>
                                        </p:attrNameLst>
                                      </p:cBhvr>
                                      <p:to>
                                        <p:strVal val="visible"/>
                                      </p:to>
                                    </p:set>
                                    <p:animEffect transition="in" filter="fade">
                                      <p:cBhvr>
                                        <p:cTn id="61" dur="1000"/>
                                        <p:tgtEl>
                                          <p:spTgt spid="61448">
                                            <p:txEl>
                                              <p:pRg st="0" end="0"/>
                                            </p:txEl>
                                          </p:spTgt>
                                        </p:tgtEl>
                                      </p:cBhvr>
                                    </p:animEffect>
                                    <p:anim calcmode="lin" valueType="num">
                                      <p:cBhvr>
                                        <p:cTn id="62" dur="1000" fill="hold"/>
                                        <p:tgtEl>
                                          <p:spTgt spid="61448">
                                            <p:txEl>
                                              <p:pRg st="0" end="0"/>
                                            </p:txEl>
                                          </p:spTgt>
                                        </p:tgtEl>
                                        <p:attrNameLst>
                                          <p:attrName>ppt_x</p:attrName>
                                        </p:attrNameLst>
                                      </p:cBhvr>
                                      <p:tavLst>
                                        <p:tav tm="0">
                                          <p:val>
                                            <p:strVal val="#ppt_x-.1"/>
                                          </p:val>
                                        </p:tav>
                                        <p:tav tm="100000">
                                          <p:val>
                                            <p:strVal val="#ppt_x"/>
                                          </p:val>
                                        </p:tav>
                                      </p:tavLst>
                                    </p:anim>
                                    <p:anim calcmode="lin" valueType="num">
                                      <p:cBhvr>
                                        <p:cTn id="63" dur="1000" fill="hold"/>
                                        <p:tgtEl>
                                          <p:spTgt spid="614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6" grpId="0" build="p"/>
      <p:bldP spid="61447" grpId="0" build="p"/>
      <p:bldP spid="61448" grpId="0" build="p"/>
      <p:bldP spid="2" grpId="0" uiExpand="1" build="p"/>
      <p:bldP spid="6144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D3197CF-64F8-D646-8CCF-6CB64ECF4B83}" type="slidenum">
              <a:rPr lang="en-US" sz="900">
                <a:solidFill>
                  <a:srgbClr val="808080"/>
                </a:solidFill>
                <a:latin typeface="Arial" charset="0"/>
              </a:rPr>
              <a:pPr defTabSz="814388" eaLnBrk="0" hangingPunct="0"/>
              <a:t>41</a:t>
            </a:fld>
            <a:endParaRPr lang="en-US" sz="900">
              <a:solidFill>
                <a:srgbClr val="808080"/>
              </a:solidFill>
              <a:latin typeface="Arial"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4E14F81-FB54-8A4C-90D4-6C04FD4142C0}" type="slidenum">
              <a:rPr lang="en-US" sz="900">
                <a:solidFill>
                  <a:srgbClr val="808080"/>
                </a:solidFill>
                <a:latin typeface="Arial" charset="0"/>
              </a:rPr>
              <a:pPr defTabSz="814388" eaLnBrk="0" hangingPunct="0"/>
              <a:t>41</a:t>
            </a:fld>
            <a:endParaRPr lang="en-US" sz="900">
              <a:solidFill>
                <a:srgbClr val="808080"/>
              </a:solidFill>
              <a:latin typeface="Arial"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A2E92D18-7F03-7940-BEFC-E7D24C43811E}" type="slidenum">
              <a:rPr lang="en-US" sz="900">
                <a:solidFill>
                  <a:srgbClr val="808080"/>
                </a:solidFill>
                <a:latin typeface="Arial" charset="0"/>
              </a:rPr>
              <a:pPr defTabSz="814388" eaLnBrk="0" hangingPunct="0"/>
              <a:t>41</a:t>
            </a:fld>
            <a:endParaRPr lang="en-US" sz="900">
              <a:solidFill>
                <a:srgbClr val="808080"/>
              </a:solidFill>
              <a:latin typeface="Arial"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"For our Lord Jesus Christ has shown me that I must soon leave this earthly life,  </a:t>
            </a:r>
            <a:r>
              <a:rPr lang="en-US" sz="2800" baseline="30000" dirty="0">
                <a:solidFill>
                  <a:srgbClr val="FFFFFF"/>
                </a:solidFill>
                <a:effectLst>
                  <a:glow rad="101600">
                    <a:schemeClr val="tx1"/>
                  </a:glow>
                </a:effectLst>
                <a:latin typeface="Arial" charset="0"/>
                <a:ea typeface="ＭＳ Ｐゴシック" charset="0"/>
                <a:cs typeface="ＭＳ Ｐゴシック" charset="0"/>
              </a:rPr>
              <a:t>15</a:t>
            </a:r>
            <a:r>
              <a:rPr lang="en-US" sz="2800" dirty="0">
                <a:solidFill>
                  <a:srgbClr val="FFFFFF"/>
                </a:solidFill>
                <a:effectLst>
                  <a:glow rad="101600">
                    <a:schemeClr val="tx1"/>
                  </a:glow>
                </a:effectLst>
                <a:latin typeface="Arial" charset="0"/>
                <a:ea typeface="ＭＳ Ｐゴシック" charset="0"/>
                <a:cs typeface="ＭＳ Ｐゴシック" charset="0"/>
              </a:rPr>
              <a:t>so I will work hard to make sure you always remember these things after I am gone" ( 2 Pet. 1:14-15 </a:t>
            </a:r>
            <a:r>
              <a:rPr lang="en-US" sz="2400" dirty="0">
                <a:solidFill>
                  <a:srgbClr val="FFFFFF"/>
                </a:solidFill>
                <a:effectLst>
                  <a:glow rad="101600">
                    <a:schemeClr val="tx1"/>
                  </a:glow>
                </a:effectLst>
                <a:latin typeface="Arial" charset="0"/>
                <a:ea typeface="ＭＳ Ｐゴシック" charset="0"/>
                <a:cs typeface="ＭＳ Ｐゴシック" charset="0"/>
              </a:rPr>
              <a:t>NLT</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Church tradition says Peter requested to be crucified upside down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67"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62468"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469"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0" name="Rectangle 6"/>
          <p:cNvSpPr>
            <a:spLocks noGrp="1" noChangeArrowheads="1"/>
          </p:cNvSpPr>
          <p:nvPr>
            <p:ph type="title"/>
          </p:nvPr>
        </p:nvSpPr>
        <p:spPr>
          <a:xfrm>
            <a:off x="304800" y="152400"/>
            <a:ext cx="7620000" cy="1143000"/>
          </a:xfrm>
        </p:spPr>
        <p:txBody>
          <a:bodyPr/>
          <a:lstStyle/>
          <a:p>
            <a:pPr eaLnBrk="1" hangingPunct="1"/>
            <a:r>
              <a:rPr lang="en-GB" altLang="zh-CN" sz="4000">
                <a:solidFill>
                  <a:srgbClr val="A50021"/>
                </a:solidFill>
                <a:latin typeface="Arial" charset="0"/>
                <a:ea typeface="SimSun" charset="0"/>
                <a:cs typeface="SimSun" charset="0"/>
              </a:rPr>
              <a:t>The Authenticity of 2 Peter</a:t>
            </a:r>
            <a:endParaRPr lang="en-US" sz="4000">
              <a:solidFill>
                <a:srgbClr val="A50021"/>
              </a:solidFill>
              <a:latin typeface="Arial" charset="0"/>
              <a:ea typeface="ＭＳ Ｐゴシック" charset="0"/>
              <a:cs typeface="ＭＳ Ｐゴシック" charset="0"/>
            </a:endParaRPr>
          </a:p>
        </p:txBody>
      </p:sp>
      <p:sp>
        <p:nvSpPr>
          <p:cNvPr id="62471" name="Rectangle 7"/>
          <p:cNvSpPr>
            <a:spLocks noGrp="1" noChangeArrowheads="1"/>
          </p:cNvSpPr>
          <p:nvPr>
            <p:ph type="body" idx="1"/>
          </p:nvPr>
        </p:nvSpPr>
        <p:spPr>
          <a:xfrm>
            <a:off x="1143000" y="1747838"/>
            <a:ext cx="8001000" cy="4424362"/>
          </a:xfrm>
        </p:spPr>
        <p:txBody>
          <a:bodyPr/>
          <a:lstStyle/>
          <a:p>
            <a:pPr eaLnBrk="1" hangingPunct="1">
              <a:lnSpc>
                <a:spcPct val="95000"/>
              </a:lnSpc>
              <a:spcBef>
                <a:spcPct val="25000"/>
              </a:spcBef>
              <a:buFontTx/>
              <a:buNone/>
            </a:pPr>
            <a:r>
              <a:rPr lang="en-GB" altLang="zh-CN" sz="2800" b="1" u="sng">
                <a:latin typeface="Arial" charset="0"/>
                <a:ea typeface="SimSun" charset="0"/>
                <a:cs typeface="SimSun" charset="0"/>
              </a:rPr>
              <a:t>Arguments Against Authenticity</a:t>
            </a:r>
            <a:r>
              <a:rPr lang="en-US" altLang="zh-CN" sz="2800" b="1">
                <a:latin typeface="Arial" charset="0"/>
                <a:ea typeface="SimSun" charset="0"/>
                <a:cs typeface="SimSun" charset="0"/>
              </a:rPr>
              <a:t>:</a:t>
            </a:r>
          </a:p>
          <a:p>
            <a:pPr eaLnBrk="1" hangingPunct="1">
              <a:lnSpc>
                <a:spcPct val="95000"/>
              </a:lnSpc>
              <a:spcBef>
                <a:spcPct val="25000"/>
              </a:spcBef>
            </a:pPr>
            <a:r>
              <a:rPr lang="en-GB" altLang="zh-CN" sz="2600" b="1">
                <a:latin typeface="Arial" charset="0"/>
                <a:ea typeface="SimSun" charset="0"/>
                <a:cs typeface="SimSun" charset="0"/>
              </a:rPr>
              <a:t>Dependent upon Jude as a source</a:t>
            </a:r>
            <a:r>
              <a:rPr lang="en-US" altLang="zh-CN" sz="2600" b="1">
                <a:latin typeface="Arial" charset="0"/>
                <a:ea typeface="SimSun" charset="0"/>
                <a:cs typeface="SimSun" charset="0"/>
              </a:rPr>
              <a:t> </a:t>
            </a:r>
          </a:p>
          <a:p>
            <a:pPr eaLnBrk="1" hangingPunct="1">
              <a:lnSpc>
                <a:spcPct val="95000"/>
              </a:lnSpc>
              <a:spcBef>
                <a:spcPct val="25000"/>
              </a:spcBef>
            </a:pPr>
            <a:r>
              <a:rPr lang="en-GB" altLang="zh-CN" sz="2600" b="1">
                <a:latin typeface="Arial" charset="0"/>
                <a:ea typeface="SimSun" charset="0"/>
                <a:cs typeface="SimSun" charset="0"/>
              </a:rPr>
              <a:t>Hellenistic concepts and language</a:t>
            </a:r>
            <a:r>
              <a:rPr lang="en-US" altLang="zh-CN" sz="2600" b="1">
                <a:latin typeface="Arial" charset="0"/>
                <a:ea typeface="SimSun" charset="0"/>
                <a:cs typeface="SimSun" charset="0"/>
              </a:rPr>
              <a:t> </a:t>
            </a:r>
          </a:p>
          <a:p>
            <a:pPr eaLnBrk="1" hangingPunct="1">
              <a:lnSpc>
                <a:spcPct val="95000"/>
              </a:lnSpc>
              <a:spcBef>
                <a:spcPct val="25000"/>
              </a:spcBef>
            </a:pPr>
            <a:r>
              <a:rPr lang="en-GB" altLang="zh-CN" sz="2600" b="1">
                <a:latin typeface="Arial" charset="0"/>
                <a:ea typeface="SimSun" charset="0"/>
                <a:cs typeface="SimSun" charset="0"/>
              </a:rPr>
              <a:t>A late date is postulated on the basis of the opponents</a:t>
            </a:r>
            <a:r>
              <a:rPr lang="en-US" altLang="zh-CN" sz="2600" b="1">
                <a:latin typeface="Arial" charset="0"/>
                <a:ea typeface="SimSun" charset="0"/>
                <a:cs typeface="SimSun" charset="0"/>
              </a:rPr>
              <a:t> </a:t>
            </a:r>
          </a:p>
          <a:p>
            <a:pPr eaLnBrk="1" hangingPunct="1">
              <a:lnSpc>
                <a:spcPct val="95000"/>
              </a:lnSpc>
              <a:spcBef>
                <a:spcPct val="25000"/>
              </a:spcBef>
            </a:pPr>
            <a:r>
              <a:rPr lang="en-GB" altLang="zh-CN" sz="2600" b="1">
                <a:latin typeface="Arial" charset="0"/>
                <a:ea typeface="SimSun" charset="0"/>
                <a:cs typeface="SimSun" charset="0"/>
              </a:rPr>
              <a:t>The appeal to the Pauline letters as Scripture </a:t>
            </a:r>
          </a:p>
          <a:p>
            <a:pPr eaLnBrk="1" hangingPunct="1">
              <a:lnSpc>
                <a:spcPct val="95000"/>
              </a:lnSpc>
              <a:spcBef>
                <a:spcPct val="25000"/>
              </a:spcBef>
            </a:pPr>
            <a:r>
              <a:rPr lang="en-GB" altLang="zh-CN" sz="2600" b="1">
                <a:latin typeface="Arial" charset="0"/>
                <a:ea typeface="SimSun" charset="0"/>
                <a:cs typeface="SimSun" charset="0"/>
              </a:rPr>
              <a:t>Commonality between 1-2 Clement, </a:t>
            </a:r>
            <a:r>
              <a:rPr lang="en-GB" altLang="zh-CN" sz="2600" b="1" i="1">
                <a:latin typeface="Arial" charset="0"/>
                <a:ea typeface="SimSun" charset="0"/>
                <a:cs typeface="SimSun" charset="0"/>
              </a:rPr>
              <a:t>Shepherd of Hermas</a:t>
            </a:r>
            <a:r>
              <a:rPr lang="en-GB" altLang="zh-CN" sz="2600" b="1">
                <a:latin typeface="Arial" charset="0"/>
                <a:ea typeface="SimSun" charset="0"/>
                <a:cs typeface="SimSun" charset="0"/>
              </a:rPr>
              <a:t>, and 2 Peter</a:t>
            </a:r>
          </a:p>
          <a:p>
            <a:pPr eaLnBrk="1" hangingPunct="1">
              <a:lnSpc>
                <a:spcPct val="95000"/>
              </a:lnSpc>
              <a:spcBef>
                <a:spcPct val="25000"/>
              </a:spcBef>
            </a:pPr>
            <a:r>
              <a:rPr lang="en-GB" altLang="zh-CN" sz="2600" b="1">
                <a:latin typeface="Arial" charset="0"/>
                <a:ea typeface="SimSun" charset="0"/>
                <a:cs typeface="SimSun" charset="0"/>
              </a:rPr>
              <a:t>Lacks external attestation </a:t>
            </a:r>
            <a:endParaRPr lang="en-US" sz="2600" b="1">
              <a:latin typeface="Arial" charset="0"/>
              <a:ea typeface="ＭＳ Ｐゴシック" charset="0"/>
              <a:cs typeface="ＭＳ Ｐゴシック" charset="0"/>
            </a:endParaRPr>
          </a:p>
        </p:txBody>
      </p:sp>
      <p:pic>
        <p:nvPicPr>
          <p:cNvPr id="62472" name="Picture 8" descr="BD0653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1988" y="838200"/>
            <a:ext cx="2055812" cy="191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3"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285</a:t>
            </a:r>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2470"/>
                                        </p:tgtEl>
                                        <p:attrNameLst>
                                          <p:attrName>style.visibility</p:attrName>
                                        </p:attrNameLst>
                                      </p:cBhvr>
                                      <p:to>
                                        <p:strVal val="visible"/>
                                      </p:to>
                                    </p:set>
                                    <p:animEffect transition="in" filter="slide(fromRight)">
                                      <p:cBhvr>
                                        <p:cTn id="12" dur="1000"/>
                                        <p:tgtEl>
                                          <p:spTgt spid="62470"/>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2468"/>
                                        </p:tgtEl>
                                        <p:attrNameLst>
                                          <p:attrName>style.visibility</p:attrName>
                                        </p:attrNameLst>
                                      </p:cBhvr>
                                      <p:to>
                                        <p:strVal val="visible"/>
                                      </p:to>
                                    </p:set>
                                    <p:anim calcmode="lin" valueType="num">
                                      <p:cBhvr additive="base">
                                        <p:cTn id="16" dur="500" fill="hold"/>
                                        <p:tgtEl>
                                          <p:spTgt spid="62468"/>
                                        </p:tgtEl>
                                        <p:attrNameLst>
                                          <p:attrName>ppt_x</p:attrName>
                                        </p:attrNameLst>
                                      </p:cBhvr>
                                      <p:tavLst>
                                        <p:tav tm="0">
                                          <p:val>
                                            <p:strVal val="0-#ppt_w/2"/>
                                          </p:val>
                                        </p:tav>
                                        <p:tav tm="100000">
                                          <p:val>
                                            <p:strVal val="#ppt_x"/>
                                          </p:val>
                                        </p:tav>
                                      </p:tavLst>
                                    </p:anim>
                                    <p:anim calcmode="lin" valueType="num">
                                      <p:cBhvr additive="base">
                                        <p:cTn id="17" dur="500" fill="hold"/>
                                        <p:tgtEl>
                                          <p:spTgt spid="6246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2467"/>
                                        </p:tgtEl>
                                        <p:attrNameLst>
                                          <p:attrName>style.visibility</p:attrName>
                                        </p:attrNameLst>
                                      </p:cBhvr>
                                      <p:to>
                                        <p:strVal val="visible"/>
                                      </p:to>
                                    </p:set>
                                    <p:animEffect transition="in" filter="slide(fromLeft)">
                                      <p:cBhvr>
                                        <p:cTn id="21" dur="1000"/>
                                        <p:tgtEl>
                                          <p:spTgt spid="62467"/>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2466"/>
                                        </p:tgtEl>
                                        <p:attrNameLst>
                                          <p:attrName>style.visibility</p:attrName>
                                        </p:attrNameLst>
                                      </p:cBhvr>
                                      <p:to>
                                        <p:strVal val="visible"/>
                                      </p:to>
                                    </p:set>
                                    <p:anim calcmode="lin" valueType="num">
                                      <p:cBhvr additive="base">
                                        <p:cTn id="25" dur="500" fill="hold"/>
                                        <p:tgtEl>
                                          <p:spTgt spid="62466"/>
                                        </p:tgtEl>
                                        <p:attrNameLst>
                                          <p:attrName>ppt_x</p:attrName>
                                        </p:attrNameLst>
                                      </p:cBhvr>
                                      <p:tavLst>
                                        <p:tav tm="0">
                                          <p:val>
                                            <p:strVal val="1+#ppt_w/2"/>
                                          </p:val>
                                        </p:tav>
                                        <p:tav tm="100000">
                                          <p:val>
                                            <p:strVal val="#ppt_x"/>
                                          </p:val>
                                        </p:tav>
                                      </p:tavLst>
                                    </p:anim>
                                    <p:anim calcmode="lin" valueType="num">
                                      <p:cBhvr additive="base">
                                        <p:cTn id="26"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71">
                                            <p:txEl>
                                              <p:pRg st="0" end="0"/>
                                            </p:txEl>
                                          </p:spTgt>
                                        </p:tgtEl>
                                        <p:attrNameLst>
                                          <p:attrName>style.visibility</p:attrName>
                                        </p:attrNameLst>
                                      </p:cBhvr>
                                      <p:to>
                                        <p:strVal val="visible"/>
                                      </p:to>
                                    </p:set>
                                    <p:anim calcmode="lin" valueType="num">
                                      <p:cBhvr>
                                        <p:cTn id="31" dur="1000" fill="hold"/>
                                        <p:tgtEl>
                                          <p:spTgt spid="62471">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2471">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24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62472"/>
                                        </p:tgtEl>
                                        <p:attrNameLst>
                                          <p:attrName>style.visibility</p:attrName>
                                        </p:attrNameLst>
                                      </p:cBhvr>
                                      <p:to>
                                        <p:strVal val="visible"/>
                                      </p:to>
                                    </p:set>
                                    <p:animEffect transition="in" filter="fade">
                                      <p:cBhvr>
                                        <p:cTn id="38" dur="2000"/>
                                        <p:tgtEl>
                                          <p:spTgt spid="6247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62471">
                                            <p:txEl>
                                              <p:pRg st="1" end="1"/>
                                            </p:txEl>
                                          </p:spTgt>
                                        </p:tgtEl>
                                        <p:attrNameLst>
                                          <p:attrName>style.visibility</p:attrName>
                                        </p:attrNameLst>
                                      </p:cBhvr>
                                      <p:to>
                                        <p:strVal val="visible"/>
                                      </p:to>
                                    </p:set>
                                    <p:anim calcmode="lin" valueType="num">
                                      <p:cBhvr>
                                        <p:cTn id="43" dur="1000" fill="hold"/>
                                        <p:tgtEl>
                                          <p:spTgt spid="62471">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62471">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624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24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62471">
                                            <p:txEl>
                                              <p:pRg st="2" end="2"/>
                                            </p:txEl>
                                          </p:spTgt>
                                        </p:tgtEl>
                                        <p:attrNameLst>
                                          <p:attrName>style.visibility</p:attrName>
                                        </p:attrNameLst>
                                      </p:cBhvr>
                                      <p:to>
                                        <p:strVal val="visible"/>
                                      </p:to>
                                    </p:set>
                                    <p:anim calcmode="lin" valueType="num">
                                      <p:cBhvr>
                                        <p:cTn id="51" dur="1000" fill="hold"/>
                                        <p:tgtEl>
                                          <p:spTgt spid="62471">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62471">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624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624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62471">
                                            <p:txEl>
                                              <p:pRg st="3" end="3"/>
                                            </p:txEl>
                                          </p:spTgt>
                                        </p:tgtEl>
                                        <p:attrNameLst>
                                          <p:attrName>style.visibility</p:attrName>
                                        </p:attrNameLst>
                                      </p:cBhvr>
                                      <p:to>
                                        <p:strVal val="visible"/>
                                      </p:to>
                                    </p:set>
                                    <p:anim calcmode="lin" valueType="num">
                                      <p:cBhvr>
                                        <p:cTn id="59" dur="1000" fill="hold"/>
                                        <p:tgtEl>
                                          <p:spTgt spid="62471">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62471">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624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24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62471">
                                            <p:txEl>
                                              <p:pRg st="4" end="4"/>
                                            </p:txEl>
                                          </p:spTgt>
                                        </p:tgtEl>
                                        <p:attrNameLst>
                                          <p:attrName>style.visibility</p:attrName>
                                        </p:attrNameLst>
                                      </p:cBhvr>
                                      <p:to>
                                        <p:strVal val="visible"/>
                                      </p:to>
                                    </p:set>
                                    <p:anim calcmode="lin" valueType="num">
                                      <p:cBhvr>
                                        <p:cTn id="67" dur="1000" fill="hold"/>
                                        <p:tgtEl>
                                          <p:spTgt spid="62471">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62471">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624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624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62471">
                                            <p:txEl>
                                              <p:pRg st="5" end="5"/>
                                            </p:txEl>
                                          </p:spTgt>
                                        </p:tgtEl>
                                        <p:attrNameLst>
                                          <p:attrName>style.visibility</p:attrName>
                                        </p:attrNameLst>
                                      </p:cBhvr>
                                      <p:to>
                                        <p:strVal val="visible"/>
                                      </p:to>
                                    </p:set>
                                    <p:anim calcmode="lin" valueType="num">
                                      <p:cBhvr>
                                        <p:cTn id="75" dur="1000" fill="hold"/>
                                        <p:tgtEl>
                                          <p:spTgt spid="62471">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62471">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624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624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62471">
                                            <p:txEl>
                                              <p:pRg st="6" end="6"/>
                                            </p:txEl>
                                          </p:spTgt>
                                        </p:tgtEl>
                                        <p:attrNameLst>
                                          <p:attrName>style.visibility</p:attrName>
                                        </p:attrNameLst>
                                      </p:cBhvr>
                                      <p:to>
                                        <p:strVal val="visible"/>
                                      </p:to>
                                    </p:set>
                                    <p:anim calcmode="lin" valueType="num">
                                      <p:cBhvr>
                                        <p:cTn id="83" dur="1000" fill="hold"/>
                                        <p:tgtEl>
                                          <p:spTgt spid="62471">
                                            <p:txEl>
                                              <p:pRg st="6" end="6"/>
                                            </p:txEl>
                                          </p:spTgt>
                                        </p:tgtEl>
                                        <p:attrNameLst>
                                          <p:attrName>ppt_w</p:attrName>
                                        </p:attrNameLst>
                                      </p:cBhvr>
                                      <p:tavLst>
                                        <p:tav tm="0">
                                          <p:val>
                                            <p:fltVal val="0"/>
                                          </p:val>
                                        </p:tav>
                                        <p:tav tm="100000">
                                          <p:val>
                                            <p:strVal val="#ppt_w"/>
                                          </p:val>
                                        </p:tav>
                                      </p:tavLst>
                                    </p:anim>
                                    <p:anim calcmode="lin" valueType="num">
                                      <p:cBhvr>
                                        <p:cTn id="84" dur="1000" fill="hold"/>
                                        <p:tgtEl>
                                          <p:spTgt spid="62471">
                                            <p:txEl>
                                              <p:pRg st="6" end="6"/>
                                            </p:txEl>
                                          </p:spTgt>
                                        </p:tgtEl>
                                        <p:attrNameLst>
                                          <p:attrName>ppt_h</p:attrName>
                                        </p:attrNameLst>
                                      </p:cBhvr>
                                      <p:tavLst>
                                        <p:tav tm="0">
                                          <p:val>
                                            <p:fltVal val="0"/>
                                          </p:val>
                                        </p:tav>
                                        <p:tav tm="100000">
                                          <p:val>
                                            <p:strVal val="#ppt_h"/>
                                          </p:val>
                                        </p:tav>
                                      </p:tavLst>
                                    </p:anim>
                                    <p:anim calcmode="lin" valueType="num">
                                      <p:cBhvr>
                                        <p:cTn id="85" dur="1000" fill="hold"/>
                                        <p:tgtEl>
                                          <p:spTgt spid="6247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6247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P spid="62469" grpId="0" animBg="1"/>
      <p:bldP spid="62470" grpId="0"/>
      <p:bldP spid="624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491"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63492"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93"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494" name="Rectangle 6"/>
          <p:cNvSpPr>
            <a:spLocks noGrp="1" noChangeArrowheads="1"/>
          </p:cNvSpPr>
          <p:nvPr>
            <p:ph type="title"/>
          </p:nvPr>
        </p:nvSpPr>
        <p:spPr>
          <a:xfrm>
            <a:off x="304800" y="152400"/>
            <a:ext cx="7620000" cy="1143000"/>
          </a:xfrm>
        </p:spPr>
        <p:txBody>
          <a:bodyPr/>
          <a:lstStyle/>
          <a:p>
            <a:pPr eaLnBrk="1" hangingPunct="1"/>
            <a:r>
              <a:rPr lang="en-GB" altLang="zh-CN" sz="4000">
                <a:solidFill>
                  <a:srgbClr val="A50021"/>
                </a:solidFill>
                <a:latin typeface="Arial" charset="0"/>
                <a:ea typeface="SimSun" charset="0"/>
                <a:cs typeface="SimSun" charset="0"/>
              </a:rPr>
              <a:t>The Authenticity of 2 Peter</a:t>
            </a:r>
            <a:endParaRPr lang="en-US" sz="4000">
              <a:solidFill>
                <a:srgbClr val="A50021"/>
              </a:solidFill>
              <a:latin typeface="Arial" charset="0"/>
              <a:ea typeface="ＭＳ Ｐゴシック" charset="0"/>
              <a:cs typeface="ＭＳ Ｐゴシック" charset="0"/>
            </a:endParaRPr>
          </a:p>
        </p:txBody>
      </p:sp>
      <p:sp>
        <p:nvSpPr>
          <p:cNvPr id="63495" name="Rectangle 7"/>
          <p:cNvSpPr>
            <a:spLocks noGrp="1" noChangeArrowheads="1"/>
          </p:cNvSpPr>
          <p:nvPr>
            <p:ph type="body" idx="1"/>
          </p:nvPr>
        </p:nvSpPr>
        <p:spPr>
          <a:xfrm>
            <a:off x="1066800" y="1825625"/>
            <a:ext cx="7772400" cy="4300538"/>
          </a:xfrm>
        </p:spPr>
        <p:txBody>
          <a:bodyPr/>
          <a:lstStyle/>
          <a:p>
            <a:pPr marL="579438" indent="-579438" eaLnBrk="1" hangingPunct="1">
              <a:buFontTx/>
              <a:buNone/>
              <a:tabLst>
                <a:tab pos="1371600" algn="l"/>
              </a:tabLst>
            </a:pPr>
            <a:r>
              <a:rPr lang="en-GB" altLang="zh-CN" sz="2800" b="1" u="sng" dirty="0">
                <a:latin typeface="Verdana" charset="0"/>
                <a:ea typeface="SimSun" charset="0"/>
                <a:cs typeface="SimSun" charset="0"/>
              </a:rPr>
              <a:t>Arguments Defending Authenticity</a:t>
            </a:r>
            <a:r>
              <a:rPr lang="en-US" altLang="zh-CN" sz="2000" b="1" dirty="0">
                <a:latin typeface="Verdana" charset="0"/>
                <a:ea typeface="SimSun" charset="0"/>
                <a:cs typeface="SimSun" charset="0"/>
              </a:rPr>
              <a:t> </a:t>
            </a:r>
          </a:p>
          <a:p>
            <a:pPr marL="579438" indent="-579438" eaLnBrk="1" hangingPunct="1">
              <a:lnSpc>
                <a:spcPct val="95000"/>
              </a:lnSpc>
              <a:spcBef>
                <a:spcPct val="35000"/>
              </a:spcBef>
              <a:buFontTx/>
              <a:buAutoNum type="alphaUcPeriod"/>
              <a:tabLst>
                <a:tab pos="1371600" algn="l"/>
              </a:tabLst>
            </a:pPr>
            <a:r>
              <a:rPr lang="en-GB" altLang="zh-CN" sz="2400" b="1" dirty="0">
                <a:latin typeface="Verdana" charset="0"/>
                <a:ea typeface="SimSun" charset="0"/>
                <a:cs typeface="SimSun" charset="0"/>
              </a:rPr>
              <a:t>Internal Evidence</a:t>
            </a:r>
          </a:p>
          <a:p>
            <a:pPr marL="1371600" lvl="1" indent="-677863" eaLnBrk="1" hangingPunct="1">
              <a:lnSpc>
                <a:spcPct val="95000"/>
              </a:lnSpc>
              <a:spcBef>
                <a:spcPct val="35000"/>
              </a:spcBef>
              <a:buClr>
                <a:schemeClr val="tx1"/>
              </a:buClr>
              <a:buFont typeface="Wingdings" charset="0"/>
              <a:buChar char="þ"/>
              <a:tabLst>
                <a:tab pos="1371600" algn="l"/>
              </a:tabLst>
            </a:pPr>
            <a:r>
              <a:rPr lang="en-GB" altLang="zh-CN" sz="2400" b="1" dirty="0">
                <a:latin typeface="Verdana" charset="0"/>
                <a:ea typeface="SimSun" charset="0"/>
                <a:cs typeface="SimSun" charset="0"/>
              </a:rPr>
              <a:t>The letter itself claims to have been written by Peter himself</a:t>
            </a:r>
            <a:r>
              <a:rPr lang="en-US" altLang="zh-CN" sz="2400" b="1" dirty="0">
                <a:latin typeface="Verdana" charset="0"/>
                <a:ea typeface="SimSun" charset="0"/>
                <a:cs typeface="SimSun" charset="0"/>
              </a:rPr>
              <a:t> </a:t>
            </a:r>
          </a:p>
          <a:p>
            <a:pPr marL="1371600" lvl="1" indent="-677863" eaLnBrk="1" hangingPunct="1">
              <a:lnSpc>
                <a:spcPct val="95000"/>
              </a:lnSpc>
              <a:spcBef>
                <a:spcPct val="35000"/>
              </a:spcBef>
              <a:buClr>
                <a:schemeClr val="tx1"/>
              </a:buClr>
              <a:buFont typeface="Wingdings" charset="0"/>
              <a:buChar char="þ"/>
              <a:tabLst>
                <a:tab pos="1371600" algn="l"/>
              </a:tabLst>
            </a:pPr>
            <a:r>
              <a:rPr lang="en-GB" altLang="zh-CN" sz="2400" b="1" dirty="0">
                <a:latin typeface="Verdana" charset="0"/>
                <a:ea typeface="SimSun" charset="0"/>
                <a:cs typeface="SimSun" charset="0"/>
              </a:rPr>
              <a:t>Eyewitness of the transfiguration </a:t>
            </a:r>
          </a:p>
          <a:p>
            <a:pPr marL="1371600" lvl="1" indent="-677863" eaLnBrk="1" hangingPunct="1">
              <a:lnSpc>
                <a:spcPct val="95000"/>
              </a:lnSpc>
              <a:spcBef>
                <a:spcPct val="35000"/>
              </a:spcBef>
              <a:buClr>
                <a:schemeClr val="tx1"/>
              </a:buClr>
              <a:buFont typeface="Wingdings" charset="0"/>
              <a:buChar char="þ"/>
              <a:tabLst>
                <a:tab pos="1371600" algn="l"/>
              </a:tabLst>
            </a:pPr>
            <a:r>
              <a:rPr lang="en-GB" altLang="zh-CN" sz="2400" b="1" dirty="0">
                <a:latin typeface="Verdana" charset="0"/>
                <a:ea typeface="SimSun" charset="0"/>
                <a:cs typeface="SimSun" charset="0"/>
              </a:rPr>
              <a:t>Reference to Paul as a "beloved brother"</a:t>
            </a:r>
          </a:p>
          <a:p>
            <a:pPr marL="1371600" lvl="1" indent="-677863" eaLnBrk="1" hangingPunct="1">
              <a:lnSpc>
                <a:spcPct val="95000"/>
              </a:lnSpc>
              <a:spcBef>
                <a:spcPct val="35000"/>
              </a:spcBef>
              <a:buClr>
                <a:schemeClr val="tx1"/>
              </a:buClr>
              <a:buFont typeface="Wingdings" charset="0"/>
              <a:buChar char="þ"/>
              <a:tabLst>
                <a:tab pos="1371600" algn="l"/>
              </a:tabLst>
            </a:pPr>
            <a:r>
              <a:rPr lang="en-GB" altLang="zh-CN" sz="2400" b="1" dirty="0">
                <a:latin typeface="Verdana" charset="0"/>
                <a:ea typeface="SimSun" charset="0"/>
                <a:cs typeface="SimSun" charset="0"/>
              </a:rPr>
              <a:t>The letter claims to be the second one written</a:t>
            </a:r>
            <a:r>
              <a:rPr lang="en-GB" altLang="zh-CN" sz="2000" b="1" dirty="0">
                <a:latin typeface="Verdana" charset="0"/>
                <a:ea typeface="SimSun" charset="0"/>
                <a:cs typeface="SimSun" charset="0"/>
              </a:rPr>
              <a:t>  </a:t>
            </a:r>
            <a:endParaRPr lang="en-US" sz="2000" b="1" dirty="0">
              <a:latin typeface="Verdana" charset="0"/>
              <a:ea typeface="ＭＳ Ｐゴシック" charset="0"/>
            </a:endParaRPr>
          </a:p>
        </p:txBody>
      </p:sp>
      <p:pic>
        <p:nvPicPr>
          <p:cNvPr id="63496" name="Picture 8" descr="BD0496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457200"/>
            <a:ext cx="16764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7"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286</a:t>
            </a:r>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0-#ppt_w/2"/>
                                          </p:val>
                                        </p:tav>
                                        <p:tav tm="100000">
                                          <p:val>
                                            <p:strVal val="#ppt_x"/>
                                          </p:val>
                                        </p:tav>
                                      </p:tavLst>
                                    </p:anim>
                                    <p:anim calcmode="lin" valueType="num">
                                      <p:cBhvr additive="base">
                                        <p:cTn id="8" dur="500" fill="hold"/>
                                        <p:tgtEl>
                                          <p:spTgt spid="6349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3494"/>
                                        </p:tgtEl>
                                        <p:attrNameLst>
                                          <p:attrName>style.visibility</p:attrName>
                                        </p:attrNameLst>
                                      </p:cBhvr>
                                      <p:to>
                                        <p:strVal val="visible"/>
                                      </p:to>
                                    </p:set>
                                    <p:animEffect transition="in" filter="slide(fromRight)">
                                      <p:cBhvr>
                                        <p:cTn id="12" dur="1000"/>
                                        <p:tgtEl>
                                          <p:spTgt spid="63494"/>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3492"/>
                                        </p:tgtEl>
                                        <p:attrNameLst>
                                          <p:attrName>style.visibility</p:attrName>
                                        </p:attrNameLst>
                                      </p:cBhvr>
                                      <p:to>
                                        <p:strVal val="visible"/>
                                      </p:to>
                                    </p:set>
                                    <p:anim calcmode="lin" valueType="num">
                                      <p:cBhvr additive="base">
                                        <p:cTn id="16" dur="500" fill="hold"/>
                                        <p:tgtEl>
                                          <p:spTgt spid="63492"/>
                                        </p:tgtEl>
                                        <p:attrNameLst>
                                          <p:attrName>ppt_x</p:attrName>
                                        </p:attrNameLst>
                                      </p:cBhvr>
                                      <p:tavLst>
                                        <p:tav tm="0">
                                          <p:val>
                                            <p:strVal val="0-#ppt_w/2"/>
                                          </p:val>
                                        </p:tav>
                                        <p:tav tm="100000">
                                          <p:val>
                                            <p:strVal val="#ppt_x"/>
                                          </p:val>
                                        </p:tav>
                                      </p:tavLst>
                                    </p:anim>
                                    <p:anim calcmode="lin" valueType="num">
                                      <p:cBhvr additive="base">
                                        <p:cTn id="17" dur="500" fill="hold"/>
                                        <p:tgtEl>
                                          <p:spTgt spid="6349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3491"/>
                                        </p:tgtEl>
                                        <p:attrNameLst>
                                          <p:attrName>style.visibility</p:attrName>
                                        </p:attrNameLst>
                                      </p:cBhvr>
                                      <p:to>
                                        <p:strVal val="visible"/>
                                      </p:to>
                                    </p:set>
                                    <p:animEffect transition="in" filter="slide(fromLeft)">
                                      <p:cBhvr>
                                        <p:cTn id="21" dur="1000"/>
                                        <p:tgtEl>
                                          <p:spTgt spid="63491"/>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3490"/>
                                        </p:tgtEl>
                                        <p:attrNameLst>
                                          <p:attrName>style.visibility</p:attrName>
                                        </p:attrNameLst>
                                      </p:cBhvr>
                                      <p:to>
                                        <p:strVal val="visible"/>
                                      </p:to>
                                    </p:set>
                                    <p:anim calcmode="lin" valueType="num">
                                      <p:cBhvr additive="base">
                                        <p:cTn id="25" dur="500" fill="hold"/>
                                        <p:tgtEl>
                                          <p:spTgt spid="63490"/>
                                        </p:tgtEl>
                                        <p:attrNameLst>
                                          <p:attrName>ppt_x</p:attrName>
                                        </p:attrNameLst>
                                      </p:cBhvr>
                                      <p:tavLst>
                                        <p:tav tm="0">
                                          <p:val>
                                            <p:strVal val="1+#ppt_w/2"/>
                                          </p:val>
                                        </p:tav>
                                        <p:tav tm="100000">
                                          <p:val>
                                            <p:strVal val="#ppt_x"/>
                                          </p:val>
                                        </p:tav>
                                      </p:tavLst>
                                    </p:anim>
                                    <p:anim calcmode="lin" valueType="num">
                                      <p:cBhvr additive="base">
                                        <p:cTn id="26" dur="500" fill="hold"/>
                                        <p:tgtEl>
                                          <p:spTgt spid="634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3495">
                                            <p:txEl>
                                              <p:pRg st="0" end="0"/>
                                            </p:txEl>
                                          </p:spTgt>
                                        </p:tgtEl>
                                        <p:attrNameLst>
                                          <p:attrName>style.visibility</p:attrName>
                                        </p:attrNameLst>
                                      </p:cBhvr>
                                      <p:to>
                                        <p:strVal val="visible"/>
                                      </p:to>
                                    </p:set>
                                    <p:anim calcmode="lin" valueType="num">
                                      <p:cBhvr>
                                        <p:cTn id="31" dur="1000" fill="hold"/>
                                        <p:tgtEl>
                                          <p:spTgt spid="63495">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3495">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34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34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3495">
                                            <p:txEl>
                                              <p:pRg st="1" end="1"/>
                                            </p:txEl>
                                          </p:spTgt>
                                        </p:tgtEl>
                                        <p:attrNameLst>
                                          <p:attrName>style.visibility</p:attrName>
                                        </p:attrNameLst>
                                      </p:cBhvr>
                                      <p:to>
                                        <p:strVal val="visible"/>
                                      </p:to>
                                    </p:set>
                                    <p:anim calcmode="lin" valueType="num">
                                      <p:cBhvr>
                                        <p:cTn id="39" dur="1000" fill="hold"/>
                                        <p:tgtEl>
                                          <p:spTgt spid="63495">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3495">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34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34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3496"/>
                                        </p:tgtEl>
                                        <p:attrNameLst>
                                          <p:attrName>style.visibility</p:attrName>
                                        </p:attrNameLst>
                                      </p:cBhvr>
                                      <p:to>
                                        <p:strVal val="visible"/>
                                      </p:to>
                                    </p:set>
                                    <p:animEffect transition="in" filter="fade">
                                      <p:cBhvr>
                                        <p:cTn id="46" dur="2000"/>
                                        <p:tgtEl>
                                          <p:spTgt spid="6349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3495">
                                            <p:txEl>
                                              <p:pRg st="2" end="2"/>
                                            </p:txEl>
                                          </p:spTgt>
                                        </p:tgtEl>
                                        <p:attrNameLst>
                                          <p:attrName>style.visibility</p:attrName>
                                        </p:attrNameLst>
                                      </p:cBhvr>
                                      <p:to>
                                        <p:strVal val="visible"/>
                                      </p:to>
                                    </p:set>
                                    <p:animEffect transition="in" filter="slide(fromBottom)">
                                      <p:cBhvr>
                                        <p:cTn id="51" dur="500"/>
                                        <p:tgtEl>
                                          <p:spTgt spid="63495">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3495">
                                            <p:txEl>
                                              <p:pRg st="3" end="3"/>
                                            </p:txEl>
                                          </p:spTgt>
                                        </p:tgtEl>
                                        <p:attrNameLst>
                                          <p:attrName>style.visibility</p:attrName>
                                        </p:attrNameLst>
                                      </p:cBhvr>
                                      <p:to>
                                        <p:strVal val="visible"/>
                                      </p:to>
                                    </p:set>
                                    <p:animEffect transition="in" filter="slide(fromBottom)">
                                      <p:cBhvr>
                                        <p:cTn id="56" dur="500"/>
                                        <p:tgtEl>
                                          <p:spTgt spid="63495">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3495">
                                            <p:txEl>
                                              <p:pRg st="4" end="4"/>
                                            </p:txEl>
                                          </p:spTgt>
                                        </p:tgtEl>
                                        <p:attrNameLst>
                                          <p:attrName>style.visibility</p:attrName>
                                        </p:attrNameLst>
                                      </p:cBhvr>
                                      <p:to>
                                        <p:strVal val="visible"/>
                                      </p:to>
                                    </p:set>
                                    <p:animEffect transition="in" filter="slide(fromBottom)">
                                      <p:cBhvr>
                                        <p:cTn id="61" dur="500"/>
                                        <p:tgtEl>
                                          <p:spTgt spid="63495">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3495">
                                            <p:txEl>
                                              <p:pRg st="5" end="5"/>
                                            </p:txEl>
                                          </p:spTgt>
                                        </p:tgtEl>
                                        <p:attrNameLst>
                                          <p:attrName>style.visibility</p:attrName>
                                        </p:attrNameLst>
                                      </p:cBhvr>
                                      <p:to>
                                        <p:strVal val="visible"/>
                                      </p:to>
                                    </p:set>
                                    <p:animEffect transition="in" filter="slide(fromBottom)">
                                      <p:cBhvr>
                                        <p:cTn id="66" dur="500"/>
                                        <p:tgtEl>
                                          <p:spTgt spid="634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63492" grpId="0" animBg="1"/>
      <p:bldP spid="63493" grpId="0" animBg="1"/>
      <p:bldP spid="63494" grpId="0"/>
      <p:bldP spid="6349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515"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64516"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17"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518" name="Rectangle 6"/>
          <p:cNvSpPr>
            <a:spLocks noGrp="1" noChangeArrowheads="1"/>
          </p:cNvSpPr>
          <p:nvPr>
            <p:ph type="title"/>
          </p:nvPr>
        </p:nvSpPr>
        <p:spPr>
          <a:xfrm>
            <a:off x="304800" y="152400"/>
            <a:ext cx="7620000" cy="1143000"/>
          </a:xfrm>
        </p:spPr>
        <p:txBody>
          <a:bodyPr/>
          <a:lstStyle/>
          <a:p>
            <a:pPr eaLnBrk="1" hangingPunct="1"/>
            <a:r>
              <a:rPr lang="en-GB" altLang="zh-CN" sz="4000">
                <a:solidFill>
                  <a:srgbClr val="A50021"/>
                </a:solidFill>
                <a:latin typeface="Arial" charset="0"/>
                <a:ea typeface="SimSun" charset="0"/>
                <a:cs typeface="SimSun" charset="0"/>
              </a:rPr>
              <a:t>The Authenticity of 2 Peter</a:t>
            </a:r>
            <a:endParaRPr lang="en-US" sz="4000">
              <a:solidFill>
                <a:srgbClr val="A50021"/>
              </a:solidFill>
              <a:latin typeface="Arial" charset="0"/>
              <a:ea typeface="ＭＳ Ｐゴシック" charset="0"/>
              <a:cs typeface="ＭＳ Ｐゴシック" charset="0"/>
            </a:endParaRPr>
          </a:p>
        </p:txBody>
      </p:sp>
      <p:pic>
        <p:nvPicPr>
          <p:cNvPr id="64519" name="Picture 7" descr="PE01984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381000"/>
            <a:ext cx="213360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20" name="Rectangle 8"/>
          <p:cNvSpPr>
            <a:spLocks noGrp="1" noChangeArrowheads="1"/>
          </p:cNvSpPr>
          <p:nvPr>
            <p:ph type="body" idx="1"/>
          </p:nvPr>
        </p:nvSpPr>
        <p:spPr>
          <a:xfrm>
            <a:off x="990600" y="1593850"/>
            <a:ext cx="7848600" cy="4578350"/>
          </a:xfrm>
        </p:spPr>
        <p:txBody>
          <a:bodyPr/>
          <a:lstStyle/>
          <a:p>
            <a:pPr marL="609600" indent="-609600" eaLnBrk="1" hangingPunct="1">
              <a:lnSpc>
                <a:spcPct val="90000"/>
              </a:lnSpc>
              <a:buFontTx/>
              <a:buNone/>
              <a:tabLst>
                <a:tab pos="625475" algn="l"/>
              </a:tabLst>
            </a:pPr>
            <a:r>
              <a:rPr lang="en-GB" altLang="zh-CN" sz="2800" b="1" u="sng" dirty="0">
                <a:latin typeface="Verdana" charset="0"/>
                <a:ea typeface="SimSun" charset="0"/>
                <a:cs typeface="SimSun" charset="0"/>
              </a:rPr>
              <a:t>Arguments Defending Authenticity</a:t>
            </a:r>
            <a:r>
              <a:rPr lang="en-US" altLang="zh-CN" sz="2800" b="1" dirty="0">
                <a:latin typeface="Verdana" charset="0"/>
                <a:ea typeface="SimSun" charset="0"/>
                <a:cs typeface="SimSun" charset="0"/>
              </a:rPr>
              <a:t> </a:t>
            </a:r>
          </a:p>
          <a:p>
            <a:pPr marL="609600" indent="-609600" eaLnBrk="1" hangingPunct="1">
              <a:lnSpc>
                <a:spcPct val="90000"/>
              </a:lnSpc>
              <a:buClr>
                <a:schemeClr val="tx1"/>
              </a:buClr>
              <a:buFontTx/>
              <a:buAutoNum type="alphaUcPeriod" startAt="2"/>
              <a:tabLst>
                <a:tab pos="625475" algn="l"/>
              </a:tabLst>
            </a:pPr>
            <a:r>
              <a:rPr lang="en-GB" altLang="zh-CN" sz="2600" b="1" dirty="0">
                <a:latin typeface="Verdana" charset="0"/>
                <a:ea typeface="SimSun" charset="0"/>
                <a:cs typeface="SimSun" charset="0"/>
              </a:rPr>
              <a:t>External Evidence</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Clement of Alexandria</a:t>
            </a:r>
            <a:r>
              <a:rPr lang="fr-FR" altLang="zh-CN" sz="2400" b="1" dirty="0">
                <a:latin typeface="Verdana" charset="0"/>
                <a:ea typeface="SimSun" charset="0"/>
                <a:cs typeface="SimSun" charset="0"/>
              </a:rPr>
              <a:t>'</a:t>
            </a:r>
            <a:r>
              <a:rPr lang="en-GB" altLang="zh-CN" sz="2400" b="1" dirty="0">
                <a:latin typeface="Verdana" charset="0"/>
                <a:ea typeface="SimSun" charset="0"/>
                <a:cs typeface="SimSun" charset="0"/>
              </a:rPr>
              <a:t>s commentary</a:t>
            </a:r>
            <a:endParaRPr lang="en-US" altLang="zh-CN" sz="2400" b="1" dirty="0">
              <a:latin typeface="Verdana" charset="0"/>
              <a:ea typeface="SimSun" charset="0"/>
              <a:cs typeface="SimSun" charset="0"/>
            </a:endParaRP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Recognized as fully canonical</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Included in various</a:t>
            </a:r>
            <a:r>
              <a:rPr lang="en-US" altLang="zh-CN" sz="2400" b="1" dirty="0">
                <a:latin typeface="Verdana" charset="0"/>
                <a:ea typeface="SimSun" charset="0"/>
                <a:cs typeface="SimSun" charset="0"/>
              </a:rPr>
              <a:t> </a:t>
            </a:r>
            <a:r>
              <a:rPr lang="en-GB" altLang="zh-CN" sz="2400" b="1" dirty="0">
                <a:latin typeface="Verdana" charset="0"/>
                <a:ea typeface="SimSun" charset="0"/>
                <a:cs typeface="SimSun" charset="0"/>
              </a:rPr>
              <a:t>papyri</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Peter as a businessman</a:t>
            </a:r>
            <a:endParaRPr lang="en-US" altLang="zh-CN" sz="2400" b="1" dirty="0">
              <a:latin typeface="Verdana" charset="0"/>
              <a:ea typeface="SimSun" charset="0"/>
              <a:cs typeface="SimSun" charset="0"/>
            </a:endParaRP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Different style possibly due to different assistants employed</a:t>
            </a:r>
            <a:r>
              <a:rPr lang="en-US" altLang="zh-CN" sz="2400" b="1" dirty="0">
                <a:latin typeface="Verdana" charset="0"/>
                <a:ea typeface="SimSun" charset="0"/>
                <a:cs typeface="SimSun" charset="0"/>
              </a:rPr>
              <a:t> </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Small corpus</a:t>
            </a:r>
            <a:r>
              <a:rPr lang="en-US" altLang="zh-CN" sz="2400" b="1" dirty="0">
                <a:latin typeface="Verdana" charset="0"/>
                <a:ea typeface="SimSun" charset="0"/>
                <a:cs typeface="SimSun" charset="0"/>
              </a:rPr>
              <a:t> to determine words</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Evidence of Semitic influence</a:t>
            </a:r>
            <a:r>
              <a:rPr lang="en-US" altLang="zh-CN" b="1" dirty="0">
                <a:latin typeface="Verdana" charset="0"/>
                <a:ea typeface="SimSun" charset="0"/>
                <a:cs typeface="SimSun" charset="0"/>
              </a:rPr>
              <a:t> </a:t>
            </a:r>
            <a:endParaRPr lang="en-US" b="1" dirty="0">
              <a:latin typeface="Verdana" charset="0"/>
              <a:ea typeface="ＭＳ Ｐゴシック" charset="0"/>
            </a:endParaRPr>
          </a:p>
        </p:txBody>
      </p:sp>
      <p:sp>
        <p:nvSpPr>
          <p:cNvPr id="269321"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286</a:t>
            </a:r>
            <a:endParaRPr lang="en-US">
              <a:solidFill>
                <a:srgbClr val="000000"/>
              </a:solidFill>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External Evidence 1</a:t>
            </a:r>
          </a:p>
        </p:txBody>
      </p:sp>
      <p:sp>
        <p:nvSpPr>
          <p:cNvPr id="41165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1651"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11652" name="Text Box 7"/>
          <p:cNvSpPr txBox="1">
            <a:spLocks noChangeArrowheads="1"/>
          </p:cNvSpPr>
          <p:nvPr/>
        </p:nvSpPr>
        <p:spPr bwMode="auto">
          <a:xfrm>
            <a:off x="3557588"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1653" name="Text Box 14"/>
          <p:cNvSpPr txBox="1">
            <a:spLocks noChangeArrowheads="1"/>
          </p:cNvSpPr>
          <p:nvPr/>
        </p:nvSpPr>
        <p:spPr bwMode="auto">
          <a:xfrm>
            <a:off x="304800" y="762000"/>
            <a:ext cx="8458200" cy="191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External Evidence</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The early tradition is divided whether Peter wrote this epistle, although most regarded it authentic.  The views of the Church Fathers and early canons is summarized below by century</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nvGrpSpPr>
          <p:cNvPr id="2" name="Group 19"/>
          <p:cNvGrpSpPr>
            <a:grpSpLocks/>
          </p:cNvGrpSpPr>
          <p:nvPr/>
        </p:nvGrpSpPr>
        <p:grpSpPr bwMode="auto">
          <a:xfrm>
            <a:off x="323850" y="3214688"/>
            <a:ext cx="8640763" cy="3444875"/>
            <a:chOff x="204" y="1881"/>
            <a:chExt cx="5443" cy="2170"/>
          </a:xfrm>
        </p:grpSpPr>
        <p:sp>
          <p:nvSpPr>
            <p:cNvPr id="411657" name="Text Box 16"/>
            <p:cNvSpPr txBox="1">
              <a:spLocks noChangeArrowheads="1"/>
            </p:cNvSpPr>
            <p:nvPr/>
          </p:nvSpPr>
          <p:spPr bwMode="auto">
            <a:xfrm>
              <a:off x="204" y="2364"/>
              <a:ext cx="5443" cy="1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Support 2 Peter as Authentic</a:t>
              </a:r>
              <a:r>
                <a:rPr lang="en-US" altLang="zh-CN" b="1">
                  <a:solidFill>
                    <a:srgbClr val="FFFFFF"/>
                  </a:solidFill>
                  <a:latin typeface="Arial" charset="0"/>
                  <a:ea typeface="SimSun" charset="0"/>
                  <a:cs typeface="SimSun" charset="0"/>
                </a:rPr>
                <a:t>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Lack of Mention of 2 Peter</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Shows parallels with Jude (1:5 &amp; Jude 3; 1:12 &amp; Jude 5) </a:t>
              </a:r>
              <a:b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—This point could be argued either way, </a:t>
              </a:r>
              <a:b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depending on one</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dating of Jude.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Possible allusions are in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1 Clement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(AD 95) </a:t>
              </a:r>
              <a:b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and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Barnabas</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(AD 70-130) </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1658" name="Text Box 18"/>
            <p:cNvSpPr txBox="1">
              <a:spLocks noChangeArrowheads="1"/>
            </p:cNvSpPr>
            <p:nvPr/>
          </p:nvSpPr>
          <p:spPr bwMode="auto">
            <a:xfrm>
              <a:off x="1099" y="1881"/>
              <a:ext cx="3527" cy="32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External Evidence – 1st Century</a:t>
              </a:r>
            </a:p>
          </p:txBody>
        </p:sp>
      </p:grpSp>
      <p:sp>
        <p:nvSpPr>
          <p:cNvPr id="411655"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411656" name="Picture 21" descr="j02126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2286000"/>
            <a:ext cx="1376363" cy="180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50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p:cNvSpPr>
            <a:spLocks noGrp="1" noChangeArrowheads="1"/>
          </p:cNvSpPr>
          <p:nvPr>
            <p:ph type="title" idx="4294967295"/>
          </p:nvPr>
        </p:nvSpPr>
        <p:spPr>
          <a:xfrm>
            <a:off x="1066800" y="1066800"/>
            <a:ext cx="7772400" cy="1143000"/>
          </a:xfrm>
        </p:spPr>
        <p:txBody>
          <a:bodyPr/>
          <a:lstStyle/>
          <a:p>
            <a:pPr eaLnBrk="1" hangingPunct="1"/>
            <a:r>
              <a:rPr lang="en-US">
                <a:latin typeface="Times New Roman" charset="0"/>
                <a:ea typeface="ＭＳ Ｐゴシック" charset="0"/>
                <a:cs typeface="ＭＳ Ｐゴシック" charset="0"/>
              </a:rPr>
              <a:t>Authorship – External Evidence 2</a:t>
            </a:r>
          </a:p>
        </p:txBody>
      </p:sp>
      <p:sp>
        <p:nvSpPr>
          <p:cNvPr id="41369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3699"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13700"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3701" name="Text Box 10"/>
          <p:cNvSpPr txBox="1">
            <a:spLocks noChangeArrowheads="1"/>
          </p:cNvSpPr>
          <p:nvPr/>
        </p:nvSpPr>
        <p:spPr bwMode="auto">
          <a:xfrm>
            <a:off x="304800" y="1600200"/>
            <a:ext cx="4113213" cy="4191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Narrow" charset="0"/>
                <a:ea typeface="SimSun" charset="0"/>
                <a:cs typeface="SimSun" charset="0"/>
              </a:rPr>
              <a:t>Support 2 Peter as Authentic</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Vague Allusions:</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Ignatius (AD 110)</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Polycarp (</a:t>
            </a: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ca. </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AD 110-150)</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Justin Martyr (AD 150-155)</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Irenaeus (</a:t>
            </a: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ca. </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AD 185)</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Probable Allusions (Quotes)</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 Gospel of Truth</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(Gnostic)</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 Apocryphon of John</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(Gnostic)</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 Apocalypse of Peter </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(Spurious) </a:t>
            </a:r>
          </a:p>
        </p:txBody>
      </p:sp>
      <p:sp>
        <p:nvSpPr>
          <p:cNvPr id="17419" name="Text Box 11"/>
          <p:cNvSpPr txBox="1">
            <a:spLocks noChangeArrowheads="1"/>
          </p:cNvSpPr>
          <p:nvPr/>
        </p:nvSpPr>
        <p:spPr bwMode="auto">
          <a:xfrm>
            <a:off x="4802188" y="2362200"/>
            <a:ext cx="4113212" cy="25908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Lack of Mention of 2 Peter</a:t>
            </a: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 Muratorian Canon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200" b="1" i="1" u="none" strike="noStrike" kern="1200" cap="none" spc="0" normalizeH="0" baseline="0" noProof="0" dirty="0">
                <a:ln>
                  <a:noFill/>
                </a:ln>
                <a:solidFill>
                  <a:srgbClr val="FFFFFF"/>
                </a:solidFill>
                <a:effectLst/>
                <a:uLnTx/>
                <a:uFillTx/>
                <a:latin typeface="Arial" charset="0"/>
                <a:ea typeface="SimSun" charset="0"/>
                <a:cs typeface="SimSun" charset="0"/>
              </a:rPr>
              <a:t>ca. </a:t>
            </a: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AD 170)</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 Old Latin Version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200" b="1" i="1" u="none" strike="noStrike" kern="1200" cap="none" spc="0" normalizeH="0" baseline="0" noProof="0" dirty="0">
                <a:ln>
                  <a:noFill/>
                </a:ln>
                <a:solidFill>
                  <a:srgbClr val="FFFFFF"/>
                </a:solidFill>
                <a:effectLst/>
                <a:uLnTx/>
                <a:uFillTx/>
                <a:latin typeface="Arial" charset="0"/>
                <a:ea typeface="SimSun" charset="0"/>
                <a:cs typeface="SimSun" charset="0"/>
              </a:rPr>
              <a:t>ca. </a:t>
            </a: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AD 170)</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 Old Syriac Version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200" b="1" i="1" u="none" strike="noStrike" kern="1200" cap="none" spc="0" normalizeH="0" baseline="0" noProof="0" dirty="0">
                <a:ln>
                  <a:noFill/>
                </a:ln>
                <a:solidFill>
                  <a:srgbClr val="FFFFFF"/>
                </a:solidFill>
                <a:effectLst/>
                <a:uLnTx/>
                <a:uFillTx/>
                <a:latin typeface="Arial" charset="0"/>
                <a:ea typeface="SimSun" charset="0"/>
                <a:cs typeface="SimSun" charset="0"/>
              </a:rPr>
              <a:t>ca. </a:t>
            </a: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AD 200) </a:t>
            </a:r>
          </a:p>
        </p:txBody>
      </p:sp>
      <p:sp>
        <p:nvSpPr>
          <p:cNvPr id="413703" name="Text Box 12"/>
          <p:cNvSpPr txBox="1">
            <a:spLocks noChangeArrowheads="1"/>
          </p:cNvSpPr>
          <p:nvPr/>
        </p:nvSpPr>
        <p:spPr bwMode="auto">
          <a:xfrm>
            <a:off x="1846263" y="863600"/>
            <a:ext cx="55784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External Evidence – 2</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Times New Roman" charset="0"/>
              </a:rPr>
              <a:t>nd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Century</a:t>
            </a:r>
          </a:p>
        </p:txBody>
      </p:sp>
      <p:sp>
        <p:nvSpPr>
          <p:cNvPr id="413704"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413705" name="Picture 18" descr="j0254436"/>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467600" y="914400"/>
            <a:ext cx="1057275"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60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additive="base">
                                        <p:cTn id="7" dur="500" fill="hold"/>
                                        <p:tgtEl>
                                          <p:spTgt spid="17419"/>
                                        </p:tgtEl>
                                        <p:attrNameLst>
                                          <p:attrName>ppt_x</p:attrName>
                                        </p:attrNameLst>
                                      </p:cBhvr>
                                      <p:tavLst>
                                        <p:tav tm="0">
                                          <p:val>
                                            <p:strVal val="1+#ppt_w/2"/>
                                          </p:val>
                                        </p:tav>
                                        <p:tav tm="100000">
                                          <p:val>
                                            <p:strVal val="#ppt_x"/>
                                          </p:val>
                                        </p:tav>
                                      </p:tavLst>
                                    </p:anim>
                                    <p:anim calcmode="lin" valueType="num">
                                      <p:cBhvr additive="base">
                                        <p:cTn id="8"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External Evidence 3</a:t>
            </a:r>
          </a:p>
        </p:txBody>
      </p:sp>
      <p:sp>
        <p:nvSpPr>
          <p:cNvPr id="415746"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5747"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15748"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5749" name="Text Box 8"/>
          <p:cNvSpPr txBox="1">
            <a:spLocks noChangeArrowheads="1"/>
          </p:cNvSpPr>
          <p:nvPr/>
        </p:nvSpPr>
        <p:spPr bwMode="auto">
          <a:xfrm>
            <a:off x="304800" y="2286000"/>
            <a:ext cx="4113213" cy="23622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Narrow" charset="0"/>
                <a:ea typeface="SimSun" charset="0"/>
                <a:cs typeface="SimSun" charset="0"/>
              </a:rPr>
              <a:t>Support 2 Peter as Authentic</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Bodmer Papyrus (</a:t>
            </a: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p</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72)</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Firmilian, Bishop of Caesarea (AD 256)</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Methodius, Bishop of Lycis (quotes 3:8)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18441" name="Text Box 9"/>
          <p:cNvSpPr txBox="1">
            <a:spLocks noChangeArrowheads="1"/>
          </p:cNvSpPr>
          <p:nvPr/>
        </p:nvSpPr>
        <p:spPr bwMode="auto">
          <a:xfrm>
            <a:off x="4802188" y="2362200"/>
            <a:ext cx="4113212" cy="2133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en-US" altLang="zh-CN" b="1" u="sng">
                <a:solidFill>
                  <a:srgbClr val="FFFFFF"/>
                </a:solidFill>
                <a:latin typeface="Arial" charset="0"/>
                <a:ea typeface="SimSun" charset="0"/>
                <a:cs typeface="SimSun" charset="0"/>
              </a:rPr>
              <a:t>Lack of Mention of 2 Peter</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 Origen (AD 185-253)</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 disputed</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 Tertullian</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 Cyprian</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 Dionysius of Alexandria </a:t>
            </a:r>
          </a:p>
        </p:txBody>
      </p:sp>
      <p:sp>
        <p:nvSpPr>
          <p:cNvPr id="415751" name="Text Box 10"/>
          <p:cNvSpPr txBox="1">
            <a:spLocks noChangeArrowheads="1"/>
          </p:cNvSpPr>
          <p:nvPr/>
        </p:nvSpPr>
        <p:spPr bwMode="auto">
          <a:xfrm>
            <a:off x="1873250" y="776288"/>
            <a:ext cx="5524500"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External Evidence – 3</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Times New Roman" charset="0"/>
              </a:rPr>
              <a:t>rd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Century</a:t>
            </a:r>
          </a:p>
        </p:txBody>
      </p:sp>
      <p:sp>
        <p:nvSpPr>
          <p:cNvPr id="415752" name="WordArt 1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1213241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1+#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External Evidence 4</a:t>
            </a:r>
          </a:p>
        </p:txBody>
      </p:sp>
      <p:sp>
        <p:nvSpPr>
          <p:cNvPr id="41779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7795"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17796"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7797" name="Text Box 8"/>
          <p:cNvSpPr txBox="1">
            <a:spLocks noChangeArrowheads="1"/>
          </p:cNvSpPr>
          <p:nvPr/>
        </p:nvSpPr>
        <p:spPr bwMode="auto">
          <a:xfrm>
            <a:off x="304800" y="1219200"/>
            <a:ext cx="4113213" cy="5562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Narrow" charset="0"/>
                <a:ea typeface="SimSun" charset="0"/>
                <a:cs typeface="SimSun" charset="0"/>
              </a:rPr>
              <a:t>Support 2 Peter as Authentic</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Athanasius of Alexandria </a:t>
            </a:r>
            <a:b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(AD 367)</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Basil the Great</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Epiphanes, Bishop of Cyprus</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Ambrose, Bishop of Milan</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Cyril of Jerusalem</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Hillary of Piotiers in Gaul</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Gregory of Nazianzus</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Augustine</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Council of Laodicea (AD 363)</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3rd Council of Carthage </a:t>
            </a:r>
            <a:b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(AD 397)</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Jerome</a:t>
            </a:r>
            <a:r>
              <a:rPr kumimoji="0" lang="fr-FR"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s Vulgate (with doubt due to style) </a:t>
            </a:r>
          </a:p>
        </p:txBody>
      </p:sp>
      <p:sp>
        <p:nvSpPr>
          <p:cNvPr id="19465" name="Text Box 9"/>
          <p:cNvSpPr txBox="1">
            <a:spLocks noChangeArrowheads="1"/>
          </p:cNvSpPr>
          <p:nvPr/>
        </p:nvSpPr>
        <p:spPr bwMode="auto">
          <a:xfrm>
            <a:off x="4802188" y="1219200"/>
            <a:ext cx="4113212" cy="4572000"/>
          </a:xfrm>
          <a:prstGeom prst="rect">
            <a:avLst/>
          </a:prstGeom>
          <a:solidFill>
            <a:schemeClr val="tx2"/>
          </a:solidFill>
          <a:ln w="9525">
            <a:solidFill>
              <a:srgbClr val="000000"/>
            </a:solidFill>
            <a:miter lim="800000"/>
            <a:headEnd/>
            <a:tailEnd/>
          </a:ln>
        </p:spPr>
        <p:txBody>
          <a:bodyPr/>
          <a:lstStyle>
            <a:lvl1pPr marL="225425" indent="-2254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25425" marR="0" lvl="0" indent="-225425"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Narrow" charset="0"/>
                <a:ea typeface="SimSun" charset="0"/>
                <a:cs typeface="SimSun" charset="0"/>
              </a:rPr>
              <a:t>Lack of Mention of 2 Peter</a:t>
            </a:r>
            <a:endPar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Eusebius placed it among books widely accepted but disputed by some since:</a:t>
            </a:r>
          </a:p>
          <a:p>
            <a:pPr marL="225425" marR="0" lvl="0" indent="-225425" algn="ctr"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 Writers whom he respected regarded it as non-canonical</a:t>
            </a:r>
          </a:p>
          <a:p>
            <a:pPr marL="225425" marR="0" lvl="0" indent="-225425" algn="ctr"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Few earlier sources quoted it</a:t>
            </a: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(But he did not call it spurious)</a:t>
            </a: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Chrysostom</a:t>
            </a:r>
          </a:p>
          <a:p>
            <a:pPr marL="225425" marR="0" lvl="0" indent="-225425"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Theodore of Mopsuestia </a:t>
            </a:r>
            <a:b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b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(rejected it)</a:t>
            </a:r>
          </a:p>
        </p:txBody>
      </p:sp>
      <p:sp>
        <p:nvSpPr>
          <p:cNvPr id="417799" name="Text Box 10"/>
          <p:cNvSpPr txBox="1">
            <a:spLocks noChangeArrowheads="1"/>
          </p:cNvSpPr>
          <p:nvPr/>
        </p:nvSpPr>
        <p:spPr bwMode="auto">
          <a:xfrm>
            <a:off x="2359025" y="685800"/>
            <a:ext cx="4552950"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External Evidence – 4</a:t>
            </a:r>
            <a:r>
              <a:rPr kumimoji="0" lang="en-US" sz="2800" b="1" i="0" u="none" strike="noStrike" kern="1200" cap="none" spc="0" normalizeH="0" baseline="30000" noProof="0">
                <a:ln>
                  <a:noFill/>
                </a:ln>
                <a:solidFill>
                  <a:srgbClr val="FFFFFF"/>
                </a:solidFill>
                <a:effectLst/>
                <a:uLnTx/>
                <a:uFillTx/>
                <a:latin typeface="Arial Narrow" charset="0"/>
                <a:ea typeface="ＭＳ Ｐゴシック" charset="0"/>
                <a:cs typeface="Times New Roman" charset="0"/>
              </a:rPr>
              <a:t>th</a:t>
            </a:r>
            <a:r>
              <a:rPr kumimoji="0" lang="en-US" sz="2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Century</a:t>
            </a:r>
          </a:p>
        </p:txBody>
      </p:sp>
      <p:sp>
        <p:nvSpPr>
          <p:cNvPr id="19467" name="Text Box 11"/>
          <p:cNvSpPr txBox="1">
            <a:spLocks noChangeArrowheads="1"/>
          </p:cNvSpPr>
          <p:nvPr/>
        </p:nvSpPr>
        <p:spPr bwMode="auto">
          <a:xfrm>
            <a:off x="4800600" y="5689600"/>
            <a:ext cx="4113213" cy="1168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Note 2 Peter</a:t>
            </a:r>
            <a:r>
              <a:rPr kumimoji="0" lang="fr-FR"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s acceptance by the fourth century councils despite the objections raised. </a:t>
            </a:r>
            <a:endParaRPr kumimoji="0" lang="en-US" sz="2400" b="1"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417801"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096515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 calcmode="lin" valueType="num">
                                      <p:cBhvr additive="base">
                                        <p:cTn id="7" dur="500" fill="hold"/>
                                        <p:tgtEl>
                                          <p:spTgt spid="19465"/>
                                        </p:tgtEl>
                                        <p:attrNameLst>
                                          <p:attrName>ppt_x</p:attrName>
                                        </p:attrNameLst>
                                      </p:cBhvr>
                                      <p:tavLst>
                                        <p:tav tm="0">
                                          <p:val>
                                            <p:strVal val="1+#ppt_w/2"/>
                                          </p:val>
                                        </p:tav>
                                        <p:tav tm="100000">
                                          <p:val>
                                            <p:strVal val="#ppt_x"/>
                                          </p:val>
                                        </p:tav>
                                      </p:tavLst>
                                    </p:anim>
                                    <p:anim calcmode="lin" valueType="num">
                                      <p:cBhvr additive="base">
                                        <p:cTn id="8" dur="500" fill="hold"/>
                                        <p:tgtEl>
                                          <p:spTgt spid="194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p:cTn id="13" dur="500" fill="hold"/>
                                        <p:tgtEl>
                                          <p:spTgt spid="19467"/>
                                        </p:tgtEl>
                                        <p:attrNameLst>
                                          <p:attrName>ppt_w</p:attrName>
                                        </p:attrNameLst>
                                      </p:cBhvr>
                                      <p:tavLst>
                                        <p:tav tm="0">
                                          <p:val>
                                            <p:fltVal val="0"/>
                                          </p:val>
                                        </p:tav>
                                        <p:tav tm="100000">
                                          <p:val>
                                            <p:strVal val="#ppt_w"/>
                                          </p:val>
                                        </p:tav>
                                      </p:tavLst>
                                    </p:anim>
                                    <p:anim calcmode="lin" valueType="num">
                                      <p:cBhvr>
                                        <p:cTn id="14" dur="500" fill="hold"/>
                                        <p:tgtEl>
                                          <p:spTgt spid="19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autoUpdateAnimBg="0"/>
      <p:bldP spid="1946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9842"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9843" name="Text Box 6"/>
          <p:cNvSpPr txBox="1">
            <a:spLocks noChangeArrowheads="1"/>
          </p:cNvSpPr>
          <p:nvPr/>
        </p:nvSpPr>
        <p:spPr bwMode="auto">
          <a:xfrm>
            <a:off x="8534400" y="0"/>
            <a:ext cx="6096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36</a:t>
            </a:r>
          </a:p>
        </p:txBody>
      </p:sp>
      <p:sp>
        <p:nvSpPr>
          <p:cNvPr id="419844" name="Text Box 7"/>
          <p:cNvSpPr txBox="1">
            <a:spLocks noChangeArrowheads="1"/>
          </p:cNvSpPr>
          <p:nvPr/>
        </p:nvSpPr>
        <p:spPr bwMode="auto">
          <a:xfrm>
            <a:off x="533400" y="120650"/>
            <a:ext cx="7924800" cy="7937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The NT Canon in the First Four Centuries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SimSun" charset="0"/>
              </a:rPr>
              <a:t>H. Wayne House, </a:t>
            </a:r>
            <a:r>
              <a:rPr kumimoji="0" lang="en-US" altLang="zh-CN" sz="1800" b="0" i="1" u="none" strike="noStrike" kern="1200" cap="none" spc="0" normalizeH="0" baseline="0" noProof="0">
                <a:ln>
                  <a:noFill/>
                </a:ln>
                <a:solidFill>
                  <a:srgbClr val="FFFFFF"/>
                </a:solidFill>
                <a:effectLst/>
                <a:uLnTx/>
                <a:uFillTx/>
                <a:latin typeface="Arial" charset="0"/>
                <a:ea typeface="SimSun" charset="0"/>
                <a:cs typeface="SimSun" charset="0"/>
              </a:rPr>
              <a:t>Chronological &amp; Background Charts to the NT</a:t>
            </a:r>
            <a:endParaRPr kumimoji="0" lang="en-US" sz="18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pic>
        <p:nvPicPr>
          <p:cNvPr id="419845"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925513"/>
            <a:ext cx="8458200" cy="582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33" name="Rectangle 17"/>
          <p:cNvSpPr>
            <a:spLocks noChangeArrowheads="1"/>
          </p:cNvSpPr>
          <p:nvPr/>
        </p:nvSpPr>
        <p:spPr bwMode="auto">
          <a:xfrm flipV="1">
            <a:off x="381000" y="5715000"/>
            <a:ext cx="7431360" cy="90264"/>
          </a:xfrm>
          <a:prstGeom prst="rect">
            <a:avLst/>
          </a:prstGeom>
          <a:solidFill>
            <a:srgbClr val="FFFF00">
              <a:alpha val="44000"/>
            </a:srgbClr>
          </a:solid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9847" name="WordArt 18"/>
          <p:cNvSpPr>
            <a:spLocks noChangeArrowheads="1" noChangeShapeType="1" noTextEdit="1"/>
          </p:cNvSpPr>
          <p:nvPr/>
        </p:nvSpPr>
        <p:spPr bwMode="auto">
          <a:xfrm>
            <a:off x="0" y="129540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696889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4833"/>
                                        </p:tgtEl>
                                        <p:attrNameLst>
                                          <p:attrName>style.visibility</p:attrName>
                                        </p:attrNameLst>
                                      </p:cBhvr>
                                      <p:to>
                                        <p:strVal val="visible"/>
                                      </p:to>
                                    </p:set>
                                    <p:animEffect transition="in" filter="fade">
                                      <p:cBhvr>
                                        <p:cTn id="7" dur="770" decel="100000"/>
                                        <p:tgtEl>
                                          <p:spTgt spid="34833"/>
                                        </p:tgtEl>
                                      </p:cBhvr>
                                    </p:animEffect>
                                    <p:animScale>
                                      <p:cBhvr>
                                        <p:cTn id="8" dur="770" decel="100000"/>
                                        <p:tgtEl>
                                          <p:spTgt spid="34833"/>
                                        </p:tgtEl>
                                      </p:cBhvr>
                                      <p:from x="10000" y="10000"/>
                                      <p:to x="200000" y="450000"/>
                                    </p:animScale>
                                    <p:animScale>
                                      <p:cBhvr>
                                        <p:cTn id="9" dur="1230" accel="100000" fill="hold">
                                          <p:stCondLst>
                                            <p:cond delay="770"/>
                                          </p:stCondLst>
                                        </p:cTn>
                                        <p:tgtEl>
                                          <p:spTgt spid="34833"/>
                                        </p:tgtEl>
                                      </p:cBhvr>
                                      <p:from x="200000" y="450000"/>
                                      <p:to x="100000" y="100000"/>
                                    </p:animScale>
                                    <p:set>
                                      <p:cBhvr>
                                        <p:cTn id="10" dur="770" fill="hold"/>
                                        <p:tgtEl>
                                          <p:spTgt spid="34833"/>
                                        </p:tgtEl>
                                        <p:attrNameLst>
                                          <p:attrName>ppt_x</p:attrName>
                                        </p:attrNameLst>
                                      </p:cBhvr>
                                      <p:to>
                                        <p:strVal val="(0.5)"/>
                                      </p:to>
                                    </p:set>
                                    <p:anim from="(0.5)" to="(#ppt_x)" calcmode="lin" valueType="num">
                                      <p:cBhvr>
                                        <p:cTn id="11" dur="1230" accel="100000" fill="hold">
                                          <p:stCondLst>
                                            <p:cond delay="770"/>
                                          </p:stCondLst>
                                        </p:cTn>
                                        <p:tgtEl>
                                          <p:spTgt spid="34833"/>
                                        </p:tgtEl>
                                        <p:attrNameLst>
                                          <p:attrName>ppt_x</p:attrName>
                                        </p:attrNameLst>
                                      </p:cBhvr>
                                    </p:anim>
                                    <p:set>
                                      <p:cBhvr>
                                        <p:cTn id="12" dur="770" fill="hold"/>
                                        <p:tgtEl>
                                          <p:spTgt spid="34833"/>
                                        </p:tgtEl>
                                        <p:attrNameLst>
                                          <p:attrName>ppt_y</p:attrName>
                                        </p:attrNameLst>
                                      </p:cBhvr>
                                      <p:to>
                                        <p:strVal val="(#ppt_y+0.4)"/>
                                      </p:to>
                                    </p:set>
                                    <p:anim from="(#ppt_y+0.4)" to="(#ppt_y)" calcmode="lin" valueType="num">
                                      <p:cBhvr>
                                        <p:cTn id="13" dur="1230" accel="100000" fill="hold">
                                          <p:stCondLst>
                                            <p:cond delay="770"/>
                                          </p:stCondLst>
                                        </p:cTn>
                                        <p:tgtEl>
                                          <p:spTgt spid="348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altLang="zh-CN">
                <a:solidFill>
                  <a:srgbClr val="5B5249"/>
                </a:solidFill>
                <a:latin typeface="Times" charset="0"/>
                <a:ea typeface="SimSun" charset="0"/>
                <a:cs typeface="SimSun" charset="0"/>
              </a:rPr>
              <a:t> </a:t>
            </a:r>
          </a:p>
        </p:txBody>
      </p:sp>
      <p:sp>
        <p:nvSpPr>
          <p:cNvPr id="444419"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solidFill>
                <a:srgbClr val="5B5249"/>
              </a:solidFill>
            </a:endParaRPr>
          </a:p>
        </p:txBody>
      </p:sp>
      <p:sp>
        <p:nvSpPr>
          <p:cNvPr id="444420" name="Rectangle 4"/>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solidFill>
                <a:srgbClr val="5B5249"/>
              </a:solidFill>
            </a:endParaRPr>
          </a:p>
        </p:txBody>
      </p:sp>
      <p:sp>
        <p:nvSpPr>
          <p:cNvPr id="44442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284</a:t>
            </a:r>
          </a:p>
        </p:txBody>
      </p:sp>
      <p:sp>
        <p:nvSpPr>
          <p:cNvPr id="444422" name="Text Box 6"/>
          <p:cNvSpPr txBox="1">
            <a:spLocks noChangeArrowheads="1"/>
          </p:cNvSpPr>
          <p:nvPr/>
        </p:nvSpPr>
        <p:spPr bwMode="auto">
          <a:xfrm>
            <a:off x="2813050" y="76200"/>
            <a:ext cx="3622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Summary Statement</a:t>
            </a:r>
          </a:p>
        </p:txBody>
      </p:sp>
      <p:sp>
        <p:nvSpPr>
          <p:cNvPr id="36875" name="Text Box 11"/>
          <p:cNvSpPr txBox="1">
            <a:spLocks noChangeArrowheads="1"/>
          </p:cNvSpPr>
          <p:nvPr/>
        </p:nvSpPr>
        <p:spPr bwMode="auto">
          <a:xfrm>
            <a:off x="342900" y="1324035"/>
            <a:ext cx="8458200" cy="2062103"/>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i="1" dirty="0">
                <a:solidFill>
                  <a:srgbClr val="000000"/>
                </a:solidFill>
                <a:latin typeface="Arial" charset="0"/>
                <a:ea typeface="SimSun" charset="0"/>
                <a:cs typeface="SimSun" charset="0"/>
              </a:rPr>
              <a:t>To grow in grace instead of succumbing to false teaching, we need to know that Jesus chose us and that he will judge apostates at his return.</a:t>
            </a: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8" y="3587694"/>
            <a:ext cx="3593761" cy="319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282" y="3486151"/>
            <a:ext cx="3590616"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682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External Evidence 4</a:t>
            </a:r>
          </a:p>
        </p:txBody>
      </p:sp>
      <p:sp>
        <p:nvSpPr>
          <p:cNvPr id="42189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21891"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21892"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1893" name="Text Box 8"/>
          <p:cNvSpPr txBox="1">
            <a:spLocks noChangeArrowheads="1"/>
          </p:cNvSpPr>
          <p:nvPr/>
        </p:nvSpPr>
        <p:spPr bwMode="auto">
          <a:xfrm>
            <a:off x="0" y="1600200"/>
            <a:ext cx="5715000" cy="1143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SimSun" charset="0"/>
                <a:cs typeface="SimSun" charset="0"/>
              </a:rPr>
              <a:t>Supported 2 Peter as Authentic</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 Syrian Church </a:t>
            </a:r>
          </a:p>
        </p:txBody>
      </p:sp>
      <p:sp>
        <p:nvSpPr>
          <p:cNvPr id="421894" name="Text Box 10"/>
          <p:cNvSpPr txBox="1">
            <a:spLocks noChangeArrowheads="1"/>
          </p:cNvSpPr>
          <p:nvPr/>
        </p:nvSpPr>
        <p:spPr bwMode="auto">
          <a:xfrm>
            <a:off x="1879600" y="688975"/>
            <a:ext cx="5510213"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External Evidence – 6</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Times New Roman" charset="0"/>
              </a:rPr>
              <a:t>th</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Century</a:t>
            </a:r>
          </a:p>
        </p:txBody>
      </p:sp>
      <p:sp>
        <p:nvSpPr>
          <p:cNvPr id="421895"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362560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1</a:t>
            </a:r>
          </a:p>
        </p:txBody>
      </p:sp>
      <p:sp>
        <p:nvSpPr>
          <p:cNvPr id="42393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23939" name="Text Box 6"/>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285-286</a:t>
            </a:r>
          </a:p>
        </p:txBody>
      </p:sp>
      <p:sp>
        <p:nvSpPr>
          <p:cNvPr id="423940"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3941" name="Text Box 11"/>
          <p:cNvSpPr txBox="1">
            <a:spLocks noChangeArrowheads="1"/>
          </p:cNvSpPr>
          <p:nvPr/>
        </p:nvSpPr>
        <p:spPr bwMode="auto">
          <a:xfrm>
            <a:off x="304800" y="762000"/>
            <a:ext cx="8458200" cy="23082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Internal Evidence</a:t>
            </a: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lvl="0" algn="ctr" eaLnBrk="1" hangingPunct="1"/>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liberal scholar Kümmel rejects Petrine authorship but candidly admits</a:t>
            </a:r>
            <a:r>
              <a:rPr lang="en-US" altLang="zh-CN" b="1" dirty="0">
                <a:solidFill>
                  <a:srgbClr val="FFFFFF"/>
                </a:solidFill>
                <a:latin typeface="Arial" charset="0"/>
                <a:ea typeface="SimSun" charset="0"/>
                <a:cs typeface="SimSun" charset="0"/>
              </a:rPr>
              <a:t>, "The </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letter clearly and unambiguously makes the claim that it was written by the apostle Peter."  Then he cites the following evidence that it claims authorship by Peter: </a:t>
            </a:r>
            <a:endParaRPr kumimoji="0" lang="en-US"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1517" name="Text Box 13"/>
          <p:cNvSpPr txBox="1">
            <a:spLocks noChangeArrowheads="1"/>
          </p:cNvSpPr>
          <p:nvPr/>
        </p:nvSpPr>
        <p:spPr bwMode="auto">
          <a:xfrm>
            <a:off x="381000" y="3124200"/>
            <a:ext cx="8382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1. It says Peter was the author: "Simon Peter, servant and apostle of Jesus Christ" (1:1).</a:t>
            </a:r>
          </a:p>
        </p:txBody>
      </p:sp>
      <p:sp>
        <p:nvSpPr>
          <p:cNvPr id="21518" name="Text Box 14"/>
          <p:cNvSpPr txBox="1">
            <a:spLocks noChangeArrowheads="1"/>
          </p:cNvSpPr>
          <p:nvPr/>
        </p:nvSpPr>
        <p:spPr bwMode="auto">
          <a:xfrm>
            <a:off x="381000" y="4283075"/>
            <a:ext cx="83820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2. The author speaks as an eyewitness of the transfiguration of Jesus (1:16f.).</a:t>
            </a:r>
          </a:p>
        </p:txBody>
      </p:sp>
      <p:sp>
        <p:nvSpPr>
          <p:cNvPr id="21519" name="Text Box 15"/>
          <p:cNvSpPr txBox="1">
            <a:spLocks noChangeArrowheads="1"/>
          </p:cNvSpPr>
          <p:nvPr/>
        </p:nvSpPr>
        <p:spPr bwMode="auto">
          <a:xfrm>
            <a:off x="381000" y="5426075"/>
            <a:ext cx="83820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3. He makes reference to the saying of Jesus concerning the martyrdom of Peter (1:14). </a:t>
            </a:r>
          </a:p>
        </p:txBody>
      </p:sp>
      <p:sp>
        <p:nvSpPr>
          <p:cNvPr id="423945"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413092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box(in)">
                                      <p:cBhvr>
                                        <p:cTn id="7" dur="500"/>
                                        <p:tgtEl>
                                          <p:spTgt spid="21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box(in)">
                                      <p:cBhvr>
                                        <p:cTn id="12" dur="500"/>
                                        <p:tgtEl>
                                          <p:spTgt spid="215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9"/>
                                        </p:tgtEl>
                                        <p:attrNameLst>
                                          <p:attrName>style.visibility</p:attrName>
                                        </p:attrNameLst>
                                      </p:cBhvr>
                                      <p:to>
                                        <p:strVal val="visible"/>
                                      </p:to>
                                    </p:set>
                                    <p:animEffect transition="in" filter="box(in)">
                                      <p:cBhvr>
                                        <p:cTn id="17"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p:bldP spid="21518" grpId="0"/>
      <p:bldP spid="215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2</a:t>
            </a:r>
          </a:p>
        </p:txBody>
      </p:sp>
      <p:sp>
        <p:nvSpPr>
          <p:cNvPr id="42598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25987" name="Text Box 5"/>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285-286</a:t>
            </a:r>
          </a:p>
        </p:txBody>
      </p:sp>
      <p:sp>
        <p:nvSpPr>
          <p:cNvPr id="425988"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5989" name="Text Box 8"/>
          <p:cNvSpPr txBox="1">
            <a:spLocks noChangeArrowheads="1"/>
          </p:cNvSpPr>
          <p:nvPr/>
        </p:nvSpPr>
        <p:spPr bwMode="auto">
          <a:xfrm>
            <a:off x="304800" y="762000"/>
            <a:ext cx="8458200" cy="23082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Internal Evidence</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liberal scholar Kümmel rejects Petrine authorship but candidly admits, "the letter clearly and unambiguously makes the claim that it was written by the apostle Peter." Then he cites the following evidence that it claims authorship by Peter : </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2537" name="Text Box 9"/>
          <p:cNvSpPr txBox="1">
            <a:spLocks noChangeArrowheads="1"/>
          </p:cNvSpPr>
          <p:nvPr/>
        </p:nvSpPr>
        <p:spPr bwMode="auto">
          <a:xfrm>
            <a:off x="381000" y="3284984"/>
            <a:ext cx="8382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4. Reference to the "beloved brother Paul" places the author on the same level of apostolic authority as Paul (3:15f.). </a:t>
            </a:r>
          </a:p>
        </p:txBody>
      </p:sp>
      <p:sp>
        <p:nvSpPr>
          <p:cNvPr id="22538" name="Text Box 10"/>
          <p:cNvSpPr txBox="1">
            <a:spLocks noChangeArrowheads="1"/>
          </p:cNvSpPr>
          <p:nvPr/>
        </p:nvSpPr>
        <p:spPr bwMode="auto">
          <a:xfrm>
            <a:off x="0" y="4581128"/>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5. Second Peter makes a clear reference to 1 Peter: "This is already the second letter I am writing to you" (3:1). </a:t>
            </a:r>
          </a:p>
        </p:txBody>
      </p:sp>
      <p:sp>
        <p:nvSpPr>
          <p:cNvPr id="22539" name="Text Box 11"/>
          <p:cNvSpPr txBox="1">
            <a:spLocks noChangeArrowheads="1"/>
          </p:cNvSpPr>
          <p:nvPr/>
        </p:nvSpPr>
        <p:spPr bwMode="auto">
          <a:xfrm>
            <a:off x="381000" y="5887119"/>
            <a:ext cx="8382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6. "Since Peter regards his death as near (1:13ff), 2 Peter is written in the form of a testament of Peter." </a:t>
            </a:r>
          </a:p>
        </p:txBody>
      </p:sp>
      <p:sp>
        <p:nvSpPr>
          <p:cNvPr id="425993"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534933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box(in)">
                                      <p:cBhvr>
                                        <p:cTn id="7" dur="500"/>
                                        <p:tgtEl>
                                          <p:spTgt spid="22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box(in)">
                                      <p:cBhvr>
                                        <p:cTn id="12" dur="500"/>
                                        <p:tgtEl>
                                          <p:spTgt spid="22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9"/>
                                        </p:tgtEl>
                                        <p:attrNameLst>
                                          <p:attrName>style.visibility</p:attrName>
                                        </p:attrNameLst>
                                      </p:cBhvr>
                                      <p:to>
                                        <p:strVal val="visible"/>
                                      </p:to>
                                    </p:set>
                                    <p:animEffect transition="in" filter="box(in)">
                                      <p:cBhvr>
                                        <p:cTn id="17"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4</a:t>
            </a:r>
          </a:p>
        </p:txBody>
      </p:sp>
      <p:sp>
        <p:nvSpPr>
          <p:cNvPr id="428034"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28035"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28036"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8037" name="Text Box 8"/>
          <p:cNvSpPr txBox="1">
            <a:spLocks noChangeArrowheads="1"/>
          </p:cNvSpPr>
          <p:nvPr/>
        </p:nvSpPr>
        <p:spPr bwMode="auto">
          <a:xfrm>
            <a:off x="304800" y="762000"/>
            <a:ext cx="8458200" cy="23082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Internal Evidence</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After presenting irrefutable internal evidence for Peter as author, Kümmel</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very next statement denies the evidence by stating, "But this letter cannot have been written by Peter."  The following cites his six objections (Kümmel, 430-33) and rebuttals to each:</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3564" name="Text Box 12"/>
          <p:cNvSpPr txBox="1">
            <a:spLocks noChangeArrowheads="1"/>
          </p:cNvSpPr>
          <p:nvPr/>
        </p:nvSpPr>
        <p:spPr bwMode="auto">
          <a:xfrm>
            <a:off x="381000" y="3645024"/>
            <a:ext cx="8382000" cy="8223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1.</a:t>
            </a: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 Objection</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literary dependence on Jude rules this out.</a:t>
            </a:r>
          </a:p>
        </p:txBody>
      </p:sp>
      <p:sp>
        <p:nvSpPr>
          <p:cNvPr id="23567" name="Text Box 15"/>
          <p:cNvSpPr txBox="1">
            <a:spLocks noChangeArrowheads="1"/>
          </p:cNvSpPr>
          <p:nvPr/>
        </p:nvSpPr>
        <p:spPr bwMode="auto">
          <a:xfrm rot="300000">
            <a:off x="152400" y="4514131"/>
            <a:ext cx="8839200" cy="191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unconfirmed assumptions are that Jude is post-apostolic and that 2 Peter quotes Jude, but the opposite is true since Peter wrote first (AD 64 for 2 Peter and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ca. </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AD 70-80 for Jude).  Jude 17-18 quotes 2 Peter 3:3 as written by an apostle. </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8040"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2083782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checkerboard(across)">
                                      <p:cBhvr>
                                        <p:cTn id="7" dur="500"/>
                                        <p:tgtEl>
                                          <p:spTgt spid="23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3567"/>
                                        </p:tgtEl>
                                        <p:attrNameLst>
                                          <p:attrName>style.visibility</p:attrName>
                                        </p:attrNameLst>
                                      </p:cBhvr>
                                      <p:to>
                                        <p:strVal val="visible"/>
                                      </p:to>
                                    </p:set>
                                    <p:anim calcmode="lin" valueType="num">
                                      <p:cBhvr>
                                        <p:cTn id="12" dur="500" fill="hold"/>
                                        <p:tgtEl>
                                          <p:spTgt spid="23567"/>
                                        </p:tgtEl>
                                        <p:attrNameLst>
                                          <p:attrName>ppt_w</p:attrName>
                                        </p:attrNameLst>
                                      </p:cBhvr>
                                      <p:tavLst>
                                        <p:tav tm="0">
                                          <p:val>
                                            <p:fltVal val="0"/>
                                          </p:val>
                                        </p:tav>
                                        <p:tav tm="100000">
                                          <p:val>
                                            <p:strVal val="#ppt_w"/>
                                          </p:val>
                                        </p:tav>
                                      </p:tavLst>
                                    </p:anim>
                                    <p:anim calcmode="lin" valueType="num">
                                      <p:cBhvr>
                                        <p:cTn id="13" dur="500" fill="hold"/>
                                        <p:tgtEl>
                                          <p:spTgt spid="23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nimBg="1" autoUpdateAnimBg="0"/>
      <p:bldP spid="2356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13"/>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6</a:t>
            </a:r>
          </a:p>
        </p:txBody>
      </p:sp>
      <p:sp>
        <p:nvSpPr>
          <p:cNvPr id="430082"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008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0084"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0085" name="Text Box 9"/>
          <p:cNvSpPr txBox="1">
            <a:spLocks noChangeArrowheads="1"/>
          </p:cNvSpPr>
          <p:nvPr/>
        </p:nvSpPr>
        <p:spPr bwMode="auto">
          <a:xfrm>
            <a:off x="381000" y="762000"/>
            <a:ext cx="8382000" cy="118745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2.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Objection</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language and style shows a Hellenistic flavor which not only rules out Peter, but his disciples as well.</a:t>
            </a:r>
          </a:p>
        </p:txBody>
      </p:sp>
      <p:sp>
        <p:nvSpPr>
          <p:cNvPr id="24586" name="Text Box 10"/>
          <p:cNvSpPr txBox="1">
            <a:spLocks noChangeArrowheads="1"/>
          </p:cNvSpPr>
          <p:nvPr/>
        </p:nvSpPr>
        <p:spPr bwMode="auto">
          <a:xfrm>
            <a:off x="381000" y="4470400"/>
            <a:ext cx="8382000" cy="8302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3.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Objection</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It argues against Gnostics who deny Christ</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soon coming (1:12f; 3:3).</a:t>
            </a:r>
          </a:p>
        </p:txBody>
      </p:sp>
      <p:sp>
        <p:nvSpPr>
          <p:cNvPr id="24587" name="Text Box 11"/>
          <p:cNvSpPr txBox="1">
            <a:spLocks noChangeArrowheads="1"/>
          </p:cNvSpPr>
          <p:nvPr/>
        </p:nvSpPr>
        <p:spPr bwMode="auto">
          <a:xfrm rot="300000">
            <a:off x="152400" y="2135831"/>
            <a:ext cx="8839200" cy="191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Stylistic differences between 1 and 2 Peter can be explained in that Silas helped write 1 Peter (5:12) whereas Peter wrote 2 Peter by himself.  Also, the letters deal with different subjects so the vocabulary should not be the same. </a:t>
            </a:r>
          </a:p>
        </p:txBody>
      </p:sp>
      <p:sp>
        <p:nvSpPr>
          <p:cNvPr id="24588" name="Text Box 12"/>
          <p:cNvSpPr txBox="1">
            <a:spLocks noChangeArrowheads="1"/>
          </p:cNvSpPr>
          <p:nvPr/>
        </p:nvSpPr>
        <p:spPr bwMode="auto">
          <a:xfrm rot="300000">
            <a:off x="152400" y="5374331"/>
            <a:ext cx="8839200" cy="12001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unproven assumption is that the writing refers to second century Gnostics.  There exists no reason that Peter couldn</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 have faced doubters in AD 64.</a:t>
            </a:r>
          </a:p>
        </p:txBody>
      </p:sp>
      <p:sp>
        <p:nvSpPr>
          <p:cNvPr id="430089"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4130797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 calcmode="lin" valueType="num">
                                      <p:cBhvr>
                                        <p:cTn id="7" dur="500" fill="hold"/>
                                        <p:tgtEl>
                                          <p:spTgt spid="24587"/>
                                        </p:tgtEl>
                                        <p:attrNameLst>
                                          <p:attrName>ppt_w</p:attrName>
                                        </p:attrNameLst>
                                      </p:cBhvr>
                                      <p:tavLst>
                                        <p:tav tm="0">
                                          <p:val>
                                            <p:fltVal val="0"/>
                                          </p:val>
                                        </p:tav>
                                        <p:tav tm="100000">
                                          <p:val>
                                            <p:strVal val="#ppt_w"/>
                                          </p:val>
                                        </p:tav>
                                      </p:tavLst>
                                    </p:anim>
                                    <p:anim calcmode="lin" valueType="num">
                                      <p:cBhvr>
                                        <p:cTn id="8"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Effect transition="in" filter="checkerboard(across)">
                                      <p:cBhvr>
                                        <p:cTn id="13" dur="500"/>
                                        <p:tgtEl>
                                          <p:spTgt spid="245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4588"/>
                                        </p:tgtEl>
                                        <p:attrNameLst>
                                          <p:attrName>style.visibility</p:attrName>
                                        </p:attrNameLst>
                                      </p:cBhvr>
                                      <p:to>
                                        <p:strVal val="visible"/>
                                      </p:to>
                                    </p:set>
                                    <p:anim calcmode="lin" valueType="num">
                                      <p:cBhvr>
                                        <p:cTn id="18" dur="500" fill="hold"/>
                                        <p:tgtEl>
                                          <p:spTgt spid="24588"/>
                                        </p:tgtEl>
                                        <p:attrNameLst>
                                          <p:attrName>ppt_w</p:attrName>
                                        </p:attrNameLst>
                                      </p:cBhvr>
                                      <p:tavLst>
                                        <p:tav tm="0">
                                          <p:val>
                                            <p:fltVal val="0"/>
                                          </p:val>
                                        </p:tav>
                                        <p:tav tm="100000">
                                          <p:val>
                                            <p:strVal val="#ppt_w"/>
                                          </p:val>
                                        </p:tav>
                                      </p:tavLst>
                                    </p:anim>
                                    <p:anim calcmode="lin" valueType="num">
                                      <p:cBhvr>
                                        <p:cTn id="19" dur="500" fill="hold"/>
                                        <p:tgtEl>
                                          <p:spTgt spid="24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animBg="1" autoUpdateAnimBg="0"/>
      <p:bldP spid="24587" grpId="0" animBg="1" autoUpdateAnimBg="0"/>
      <p:bldP spid="2458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213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2132"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2133" name="Text Box 7"/>
          <p:cNvSpPr txBox="1">
            <a:spLocks noChangeArrowheads="1"/>
          </p:cNvSpPr>
          <p:nvPr/>
        </p:nvSpPr>
        <p:spPr bwMode="auto">
          <a:xfrm>
            <a:off x="381000" y="685800"/>
            <a:ext cx="8382000" cy="23082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4.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Objection</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author refers to a collection of Paul</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letters as Scripture (3:16), whose interpretation is reserved for the ecclesiastical teaching office (1:20f.).  This dates the letter "without doubt far beyond the time of Peter and into the epoch of </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early Catholicism</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b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(Kümmel, 432).</a:t>
            </a:r>
          </a:p>
        </p:txBody>
      </p:sp>
      <p:sp>
        <p:nvSpPr>
          <p:cNvPr id="25610" name="Text Box 10"/>
          <p:cNvSpPr txBox="1">
            <a:spLocks noChangeArrowheads="1"/>
          </p:cNvSpPr>
          <p:nvPr/>
        </p:nvSpPr>
        <p:spPr bwMode="auto">
          <a:xfrm rot="300000">
            <a:off x="233501" y="3756527"/>
            <a:ext cx="8839200" cy="19399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"interpretation" of 1:20 refers not to that of a teaching office in the church.  It says that prophecy did not come by any </a:t>
            </a:r>
            <a:r>
              <a:rPr kumimoji="0" lang="en-US" altLang="zh-CN" sz="2400" b="1" i="1" u="none" strike="noStrike" kern="1200" cap="none" spc="0" normalizeH="0" baseline="0" noProof="0" dirty="0">
                <a:ln>
                  <a:noFill/>
                </a:ln>
                <a:solidFill>
                  <a:srgbClr val="FFFFFF"/>
                </a:solidFill>
                <a:effectLst/>
                <a:uLnTx/>
                <a:uFillTx/>
                <a:latin typeface="Arial" charset="0"/>
                <a:ea typeface="SimSun" charset="0"/>
                <a:cs typeface="SimSun" charset="0"/>
              </a:rPr>
              <a:t>prophet</a:t>
            </a:r>
            <a:r>
              <a:rPr kumimoji="0" lang="fr-FR" altLang="zh-CN" sz="2400" b="1" i="1"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400" b="1" i="1" u="none" strike="noStrike" kern="1200" cap="none" spc="0" normalizeH="0" baseline="0" noProof="0" dirty="0">
                <a:ln>
                  <a:noFill/>
                </a:ln>
                <a:solidFill>
                  <a:srgbClr val="FFFFFF"/>
                </a:solidFill>
                <a:effectLst/>
                <a:uLnTx/>
                <a:uFillTx/>
                <a:latin typeface="Arial" charset="0"/>
                <a:ea typeface="SimSun" charset="0"/>
                <a:cs typeface="SimSun" charset="0"/>
              </a:rPr>
              <a:t>s</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interpretation.  Further, reference to Paul</a:t>
            </a:r>
            <a:r>
              <a:rPr kumimoji="0" lang="fr-FR"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s letters as Scripture only proves that they were regarded as authoritative very early.</a:t>
            </a:r>
          </a:p>
        </p:txBody>
      </p:sp>
      <p:sp>
        <p:nvSpPr>
          <p:cNvPr id="43213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2905833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213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2132"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5611" name="Text Box 11"/>
          <p:cNvSpPr txBox="1">
            <a:spLocks noChangeArrowheads="1"/>
          </p:cNvSpPr>
          <p:nvPr/>
        </p:nvSpPr>
        <p:spPr bwMode="auto">
          <a:xfrm>
            <a:off x="228600" y="1352577"/>
            <a:ext cx="8382000" cy="120015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5.</a:t>
            </a: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 Objection</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pseudonymity in 2 Peter is carried through consistently by means of heavy stress on the Petrine authorship" (Kümmel, 433). </a:t>
            </a:r>
          </a:p>
        </p:txBody>
      </p:sp>
      <p:sp>
        <p:nvSpPr>
          <p:cNvPr id="25612" name="Text Box 12"/>
          <p:cNvSpPr txBox="1">
            <a:spLocks noChangeArrowheads="1"/>
          </p:cNvSpPr>
          <p:nvPr/>
        </p:nvSpPr>
        <p:spPr bwMode="auto">
          <a:xfrm rot="300000">
            <a:off x="136525" y="3146425"/>
            <a:ext cx="8839200" cy="15684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In typical liberal fashion, Kümmel denies the evidence.  If the letter did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not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emphasize Petrine authorship it would be spurious, and even if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does,</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it is suspect!  This "logic" exalts preconceived speculations over textual fact. </a:t>
            </a:r>
          </a:p>
        </p:txBody>
      </p:sp>
      <p:sp>
        <p:nvSpPr>
          <p:cNvPr id="43213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706253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2"/>
                                        </p:tgtEl>
                                        <p:attrNameLst>
                                          <p:attrName>style.visibility</p:attrName>
                                        </p:attrNameLst>
                                      </p:cBhvr>
                                      <p:to>
                                        <p:strVal val="visible"/>
                                      </p:to>
                                    </p:set>
                                    <p:anim calcmode="lin" valueType="num">
                                      <p:cBhvr>
                                        <p:cTn id="7" dur="500" fill="hold"/>
                                        <p:tgtEl>
                                          <p:spTgt spid="25612"/>
                                        </p:tgtEl>
                                        <p:attrNameLst>
                                          <p:attrName>ppt_w</p:attrName>
                                        </p:attrNameLst>
                                      </p:cBhvr>
                                      <p:tavLst>
                                        <p:tav tm="0">
                                          <p:val>
                                            <p:fltVal val="0"/>
                                          </p:val>
                                        </p:tav>
                                        <p:tav tm="100000">
                                          <p:val>
                                            <p:strVal val="#ppt_w"/>
                                          </p:val>
                                        </p:tav>
                                      </p:tavLst>
                                    </p:anim>
                                    <p:anim calcmode="lin" valueType="num">
                                      <p:cBhvr>
                                        <p:cTn id="8" dur="500" fill="hold"/>
                                        <p:tgtEl>
                                          <p:spTgt spid="256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213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2132"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5613" name="Text Box 13"/>
          <p:cNvSpPr txBox="1">
            <a:spLocks noChangeArrowheads="1"/>
          </p:cNvSpPr>
          <p:nvPr/>
        </p:nvSpPr>
        <p:spPr bwMode="auto">
          <a:xfrm>
            <a:off x="381000" y="1768475"/>
            <a:ext cx="8382000" cy="1200329"/>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6.</a:t>
            </a: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 Objection</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Second Peter is nowhere mentioned in the second century despite its heavy stress on Petrine authorship.</a:t>
            </a:r>
          </a:p>
        </p:txBody>
      </p:sp>
      <p:sp>
        <p:nvSpPr>
          <p:cNvPr id="25614" name="Text Box 14"/>
          <p:cNvSpPr txBox="1">
            <a:spLocks noChangeArrowheads="1"/>
          </p:cNvSpPr>
          <p:nvPr/>
        </p:nvSpPr>
        <p:spPr bwMode="auto">
          <a:xfrm rot="300000">
            <a:off x="282560" y="3960645"/>
            <a:ext cx="8839200" cy="15525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Lack of mention by early individuals, councils, and canons proves only that while most accepted it, some disputed it.  The epistle was never rejected, so internal evidence must take priority over arguments from silence. </a:t>
            </a:r>
          </a:p>
        </p:txBody>
      </p:sp>
      <p:sp>
        <p:nvSpPr>
          <p:cNvPr id="43213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2583605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4"/>
                                        </p:tgtEl>
                                        <p:attrNameLst>
                                          <p:attrName>style.visibility</p:attrName>
                                        </p:attrNameLst>
                                      </p:cBhvr>
                                      <p:to>
                                        <p:strVal val="visible"/>
                                      </p:to>
                                    </p:set>
                                    <p:anim calcmode="lin" valueType="num">
                                      <p:cBhvr>
                                        <p:cTn id="7" dur="500" fill="hold"/>
                                        <p:tgtEl>
                                          <p:spTgt spid="25614"/>
                                        </p:tgtEl>
                                        <p:attrNameLst>
                                          <p:attrName>ppt_w</p:attrName>
                                        </p:attrNameLst>
                                      </p:cBhvr>
                                      <p:tavLst>
                                        <p:tav tm="0">
                                          <p:val>
                                            <p:fltVal val="0"/>
                                          </p:val>
                                        </p:tav>
                                        <p:tav tm="100000">
                                          <p:val>
                                            <p:strVal val="#ppt_w"/>
                                          </p:val>
                                        </p:tav>
                                      </p:tavLst>
                                    </p:anim>
                                    <p:anim calcmode="lin" valueType="num">
                                      <p:cBhvr>
                                        <p:cTn id="8" dur="500" fill="hold"/>
                                        <p:tgtEl>
                                          <p:spTgt spid="25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4"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13"/>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Conclusion</a:t>
            </a:r>
          </a:p>
        </p:txBody>
      </p:sp>
      <p:sp>
        <p:nvSpPr>
          <p:cNvPr id="43417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4179"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4180"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4181" name="Text Box 7"/>
          <p:cNvSpPr txBox="1">
            <a:spLocks noChangeArrowheads="1"/>
          </p:cNvSpPr>
          <p:nvPr/>
        </p:nvSpPr>
        <p:spPr bwMode="auto">
          <a:xfrm>
            <a:off x="381000" y="1752600"/>
            <a:ext cx="8382000" cy="3416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Conclusion</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While some disputed the authenticity of 2 Peter, the evidence (especially internal) shows that Peter did in fact write this letter bearing his name.  The book is markedly superior to the spurious books attributed to Peter—</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Gospel of Peter</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Preaching of Peter</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Acts of Peter</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and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Apocalypse of Peter</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authenticity of the epistle is also confirmed in its language which is similar to Peter</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speeches in Acts. </a:t>
            </a:r>
          </a:p>
        </p:txBody>
      </p:sp>
      <p:sp>
        <p:nvSpPr>
          <p:cNvPr id="434182"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370906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13"/>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Circumstances 1</a:t>
            </a:r>
          </a:p>
        </p:txBody>
      </p:sp>
      <p:sp>
        <p:nvSpPr>
          <p:cNvPr id="43622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6227"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287</a:t>
            </a:r>
          </a:p>
        </p:txBody>
      </p:sp>
      <p:sp>
        <p:nvSpPr>
          <p:cNvPr id="436228" name="Text Box 6"/>
          <p:cNvSpPr txBox="1">
            <a:spLocks noChangeArrowheads="1"/>
          </p:cNvSpPr>
          <p:nvPr/>
        </p:nvSpPr>
        <p:spPr bwMode="auto">
          <a:xfrm>
            <a:off x="3249613" y="76200"/>
            <a:ext cx="2733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Circumstances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6229" name="Text Box 10"/>
          <p:cNvSpPr txBox="1">
            <a:spLocks noChangeArrowheads="1"/>
          </p:cNvSpPr>
          <p:nvPr/>
        </p:nvSpPr>
        <p:spPr bwMode="auto">
          <a:xfrm rot="-1200000">
            <a:off x="281717" y="1384616"/>
            <a:ext cx="5465628" cy="1938992"/>
          </a:xfrm>
          <a:prstGeom prst="rect">
            <a:avLst/>
          </a:prstGeom>
          <a:solidFill>
            <a:srgbClr val="000080"/>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Date</a:t>
            </a: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Peter was martyred in the spring AD 64, so 2 Peter was likely written in this same year as it was shortly before his death (2 Pet. 1:13-15).</a:t>
            </a:r>
          </a:p>
        </p:txBody>
      </p:sp>
      <p:sp>
        <p:nvSpPr>
          <p:cNvPr id="27659" name="Text Box 11"/>
          <p:cNvSpPr txBox="1">
            <a:spLocks noChangeArrowheads="1"/>
          </p:cNvSpPr>
          <p:nvPr/>
        </p:nvSpPr>
        <p:spPr bwMode="auto">
          <a:xfrm rot="1200000">
            <a:off x="3806825" y="1560513"/>
            <a:ext cx="4914900" cy="229235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Origin</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Both conservatives and critics agree that the evidence for the origin of 1 Peter in Rome undoubtedly applies to 2 Peter as well </a:t>
            </a:r>
          </a:p>
        </p:txBody>
      </p:sp>
      <p:sp>
        <p:nvSpPr>
          <p:cNvPr id="27660" name="Text Box 12"/>
          <p:cNvSpPr txBox="1">
            <a:spLocks noChangeArrowheads="1"/>
          </p:cNvSpPr>
          <p:nvPr/>
        </p:nvSpPr>
        <p:spPr bwMode="auto">
          <a:xfrm>
            <a:off x="0" y="3621088"/>
            <a:ext cx="9144000" cy="2657475"/>
          </a:xfrm>
          <a:prstGeom prst="rect">
            <a:avLst/>
          </a:prstGeom>
          <a:solidFill>
            <a:srgbClr val="008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Recipients</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In 1 Peter the apostle addresses "God</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elect, strangers in the world, scattered throughout Pontus, Galatia, Cappadocia, Asia and Bithynia" (1 Pet. 1:1b).  The readers were likely both Jews (the minority) and Gentiles (the majority) that Peter himself had nurtured (cf. 1 Peter notes).  In 2 Peter he addresses the same group (2 Pet. 3:1). </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6232"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1747284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59"/>
                                        </p:tgtEl>
                                        <p:attrNameLst>
                                          <p:attrName>style.visibility</p:attrName>
                                        </p:attrNameLst>
                                      </p:cBhvr>
                                      <p:to>
                                        <p:strVal val="visible"/>
                                      </p:to>
                                    </p:set>
                                    <p:anim calcmode="lin" valueType="num">
                                      <p:cBhvr additive="base">
                                        <p:cTn id="7" dur="500" fill="hold"/>
                                        <p:tgtEl>
                                          <p:spTgt spid="27659"/>
                                        </p:tgtEl>
                                        <p:attrNameLst>
                                          <p:attrName>ppt_x</p:attrName>
                                        </p:attrNameLst>
                                      </p:cBhvr>
                                      <p:tavLst>
                                        <p:tav tm="0">
                                          <p:val>
                                            <p:strVal val="1+#ppt_w/2"/>
                                          </p:val>
                                        </p:tav>
                                        <p:tav tm="100000">
                                          <p:val>
                                            <p:strVal val="#ppt_x"/>
                                          </p:val>
                                        </p:tav>
                                      </p:tavLst>
                                    </p:anim>
                                    <p:anim calcmode="lin" valueType="num">
                                      <p:cBhvr additive="base">
                                        <p:cTn id="8" dur="500" fill="hold"/>
                                        <p:tgtEl>
                                          <p:spTgt spid="276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additive="base">
                                        <p:cTn id="13" dur="500" fill="hold"/>
                                        <p:tgtEl>
                                          <p:spTgt spid="27660"/>
                                        </p:tgtEl>
                                        <p:attrNameLst>
                                          <p:attrName>ppt_x</p:attrName>
                                        </p:attrNameLst>
                                      </p:cBhvr>
                                      <p:tavLst>
                                        <p:tav tm="0">
                                          <p:val>
                                            <p:strVal val="#ppt_x"/>
                                          </p:val>
                                        </p:tav>
                                        <p:tav tm="100000">
                                          <p:val>
                                            <p:strVal val="#ppt_x"/>
                                          </p:val>
                                        </p:tav>
                                      </p:tavLst>
                                    </p:anim>
                                    <p:anim calcmode="lin" valueType="num">
                                      <p:cBhvr additive="base">
                                        <p:cTn id="14"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9" grpId="0" animBg="1" autoUpdateAnimBg="0"/>
      <p:bldP spid="27660"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Faithful believers will be rewarded: “Then God will give you a grand entrance into the eternal Kingdom of our Lord and Savior Jesus Christ” (1:11).</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13070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Rectangle 5"/>
          <p:cNvSpPr>
            <a:spLocks noGrp="1" noChangeArrowheads="1"/>
          </p:cNvSpPr>
          <p:nvPr>
            <p:ph type="ctrTitle"/>
          </p:nvPr>
        </p:nvSpPr>
        <p:spPr>
          <a:xfrm>
            <a:off x="0" y="5867400"/>
            <a:ext cx="9144000" cy="762000"/>
          </a:xfrm>
          <a:noFill/>
        </p:spPr>
        <p:txBody>
          <a:bodyPr/>
          <a:lstStyle/>
          <a:p>
            <a:pPr eaLnBrk="1" hangingPunct="1"/>
            <a:r>
              <a:rPr lang="en-US" sz="3600" b="1">
                <a:latin typeface="Arial" charset="0"/>
                <a:ea typeface="ＭＳ Ｐゴシック" charset="0"/>
              </a:rPr>
              <a:t>A Circular Letter from Peter to Turkey…</a:t>
            </a: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Rome</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41798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Occasion</a:t>
            </a:r>
          </a:p>
        </p:txBody>
      </p:sp>
      <p:sp>
        <p:nvSpPr>
          <p:cNvPr id="43929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287</a:t>
            </a:r>
          </a:p>
        </p:txBody>
      </p:sp>
      <p:sp>
        <p:nvSpPr>
          <p:cNvPr id="439299" name="Text Box 6"/>
          <p:cNvSpPr txBox="1">
            <a:spLocks noChangeArrowheads="1"/>
          </p:cNvSpPr>
          <p:nvPr/>
        </p:nvSpPr>
        <p:spPr bwMode="auto">
          <a:xfrm>
            <a:off x="3724275" y="76200"/>
            <a:ext cx="1784350"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Occasion</a:t>
            </a:r>
          </a:p>
        </p:txBody>
      </p:sp>
      <p:sp>
        <p:nvSpPr>
          <p:cNvPr id="28681" name="Text Box 9"/>
          <p:cNvSpPr txBox="1">
            <a:spLocks noChangeArrowheads="1"/>
          </p:cNvSpPr>
          <p:nvPr/>
        </p:nvSpPr>
        <p:spPr bwMode="auto">
          <a:xfrm>
            <a:off x="0" y="1003300"/>
            <a:ext cx="9144000" cy="5262979"/>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Peter recalled that this earth is not our home (1:7).</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He did not refer to his imprisonment but still expected the persecutions to take his life (1:14-15a), which did take place.  </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Within months after recording this letter, Rome was burned (19 July 64) and Nero used the Christians as his scapegoat. </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Before his soon death Peter reminded his readers of truths they already knew (1:12, 15b; 3:17a) to stimulate them to wholesome thinking (3:1b)—both a knowledge of error (3:17) and truth (3:18).  </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Interestingly, his concern was for orthodoxy during suffering. </a:t>
            </a:r>
            <a:endParaRPr kumimoji="0" lang="en-US"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439301"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719944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81">
                                            <p:txEl>
                                              <p:pRg st="0" end="0"/>
                                            </p:txEl>
                                          </p:spTgt>
                                        </p:tgtEl>
                                        <p:attrNameLst>
                                          <p:attrName>style.visibility</p:attrName>
                                        </p:attrNameLst>
                                      </p:cBhvr>
                                      <p:to>
                                        <p:strVal val="visible"/>
                                      </p:to>
                                    </p:set>
                                    <p:anim calcmode="lin" valueType="num">
                                      <p:cBhvr additive="base">
                                        <p:cTn id="7" dur="500" fill="hold"/>
                                        <p:tgtEl>
                                          <p:spTgt spid="286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1">
                                            <p:txEl>
                                              <p:pRg st="2" end="2"/>
                                            </p:txEl>
                                          </p:spTgt>
                                        </p:tgtEl>
                                        <p:attrNameLst>
                                          <p:attrName>style.visibility</p:attrName>
                                        </p:attrNameLst>
                                      </p:cBhvr>
                                      <p:to>
                                        <p:strVal val="visible"/>
                                      </p:to>
                                    </p:set>
                                    <p:anim calcmode="lin" valueType="num">
                                      <p:cBhvr additive="base">
                                        <p:cTn id="13" dur="500" fill="hold"/>
                                        <p:tgtEl>
                                          <p:spTgt spid="286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81">
                                            <p:txEl>
                                              <p:pRg st="4" end="4"/>
                                            </p:txEl>
                                          </p:spTgt>
                                        </p:tgtEl>
                                        <p:attrNameLst>
                                          <p:attrName>style.visibility</p:attrName>
                                        </p:attrNameLst>
                                      </p:cBhvr>
                                      <p:to>
                                        <p:strVal val="visible"/>
                                      </p:to>
                                    </p:set>
                                    <p:anim calcmode="lin" valueType="num">
                                      <p:cBhvr additive="base">
                                        <p:cTn id="19" dur="500" fill="hold"/>
                                        <p:tgtEl>
                                          <p:spTgt spid="286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8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81">
                                            <p:txEl>
                                              <p:pRg st="6" end="6"/>
                                            </p:txEl>
                                          </p:spTgt>
                                        </p:tgtEl>
                                        <p:attrNameLst>
                                          <p:attrName>style.visibility</p:attrName>
                                        </p:attrNameLst>
                                      </p:cBhvr>
                                      <p:to>
                                        <p:strVal val="visible"/>
                                      </p:to>
                                    </p:set>
                                    <p:anim calcmode="lin" valueType="num">
                                      <p:cBhvr additive="base">
                                        <p:cTn id="25" dur="500" fill="hold"/>
                                        <p:tgtEl>
                                          <p:spTgt spid="2868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8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681">
                                            <p:txEl>
                                              <p:pRg st="8" end="8"/>
                                            </p:txEl>
                                          </p:spTgt>
                                        </p:tgtEl>
                                        <p:attrNameLst>
                                          <p:attrName>style.visibility</p:attrName>
                                        </p:attrNameLst>
                                      </p:cBhvr>
                                      <p:to>
                                        <p:strVal val="visible"/>
                                      </p:to>
                                    </p:set>
                                    <p:anim calcmode="lin" valueType="num">
                                      <p:cBhvr additive="base">
                                        <p:cTn id="31" dur="500" fill="hold"/>
                                        <p:tgtEl>
                                          <p:spTgt spid="28681">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8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uiExpand="1"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3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Argument</a:t>
            </a:r>
          </a:p>
        </p:txBody>
      </p:sp>
      <p:sp>
        <p:nvSpPr>
          <p:cNvPr id="440322" name="Rectangle 2"/>
          <p:cNvSpPr>
            <a:spLocks noChangeArrowheads="1"/>
          </p:cNvSpPr>
          <p:nvPr/>
        </p:nvSpPr>
        <p:spPr bwMode="auto">
          <a:xfrm>
            <a:off x="0" y="609600"/>
            <a:ext cx="9144000" cy="62484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30755" name="Text Box 35"/>
          <p:cNvSpPr txBox="1">
            <a:spLocks noChangeArrowheads="1"/>
          </p:cNvSpPr>
          <p:nvPr/>
        </p:nvSpPr>
        <p:spPr bwMode="auto">
          <a:xfrm>
            <a:off x="0" y="762000"/>
            <a:ext cx="9144000" cy="4483100"/>
          </a:xfrm>
          <a:prstGeom prst="rect">
            <a:avLst/>
          </a:prstGeom>
          <a:solidFill>
            <a:schemeClr val="tx2"/>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Second Peter emphasizes knowledge, as is seen in the sixteen occurrences of words for "knowledge" </a:t>
            </a: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457200" marR="0" lvl="0" indent="-45720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Peter wants his readers to have </a:t>
            </a: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knowledge in three areas</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A knowledge of </a:t>
            </a:r>
            <a:r>
              <a:rPr kumimoji="0" lang="en-US"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God and his choice</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of them (ch. 1)</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A knowledge of the characteristics and destruction of future </a:t>
            </a:r>
            <a:r>
              <a:rPr kumimoji="0" lang="en-US"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false teachers</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(ch. 2)</a:t>
            </a:r>
          </a:p>
          <a:p>
            <a:pPr marL="914400" marR="0" lvl="1" indent="-457200"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914400" marR="0" lvl="1" indent="-457200" algn="l" defTabSz="914400" rtl="0" eaLnBrk="1" fontAlgn="base" latinLnBrk="0" hangingPunct="1">
              <a:lnSpc>
                <a:spcPct val="100000"/>
              </a:lnSpc>
              <a:spcBef>
                <a:spcPct val="0"/>
              </a:spcBef>
              <a:spcAft>
                <a:spcPct val="0"/>
              </a:spcAft>
              <a:buClrTx/>
              <a:buSzTx/>
              <a:buFontTx/>
              <a:buAutoNum type="arabicPeriod" startAt="3"/>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A knowledge of </a:t>
            </a:r>
            <a:r>
              <a:rPr kumimoji="0" lang="en-US"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Christ</a:t>
            </a:r>
            <a:r>
              <a:rPr kumimoji="0" lang="fr-FR"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s return</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and </a:t>
            </a:r>
          </a:p>
          <a:p>
            <a:pPr marL="914400" marR="0" lvl="1" indent="-45720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coming Day of the Lord (ch. 3)</a:t>
            </a:r>
            <a:endParaRPr kumimoji="0" lang="en-US"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440324"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287</a:t>
            </a:r>
          </a:p>
        </p:txBody>
      </p:sp>
      <p:sp>
        <p:nvSpPr>
          <p:cNvPr id="440325" name="Text Box 6"/>
          <p:cNvSpPr txBox="1">
            <a:spLocks noChangeArrowheads="1"/>
          </p:cNvSpPr>
          <p:nvPr/>
        </p:nvSpPr>
        <p:spPr bwMode="auto">
          <a:xfrm>
            <a:off x="3692525" y="76200"/>
            <a:ext cx="18637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Argument</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40326" name="WordArt 3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30758" name="Picture 38" descr="j03392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9938" y="2286000"/>
            <a:ext cx="754062"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59" name="Picture 39" descr="j023853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4200"/>
            <a:ext cx="86677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3" name="Picture 4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24600" y="3886200"/>
            <a:ext cx="11874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30" name="Text Box 44"/>
          <p:cNvSpPr txBox="1">
            <a:spLocks noChangeArrowheads="1"/>
          </p:cNvSpPr>
          <p:nvPr/>
        </p:nvSpPr>
        <p:spPr bwMode="auto">
          <a:xfrm>
            <a:off x="1219200" y="5754688"/>
            <a:ext cx="7391400" cy="822325"/>
          </a:xfrm>
          <a:prstGeom prst="rect">
            <a:avLst/>
          </a:prstGeom>
          <a:solidFill>
            <a:srgbClr val="9E063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This knowledge must work itself out in godly behaviour and cautiousness of heresy (3:17-18).</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158636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55">
                                            <p:txEl>
                                              <p:pRg st="0" end="0"/>
                                            </p:txEl>
                                          </p:spTgt>
                                        </p:tgtEl>
                                        <p:attrNameLst>
                                          <p:attrName>style.visibility</p:attrName>
                                        </p:attrNameLst>
                                      </p:cBhvr>
                                      <p:to>
                                        <p:strVal val="visible"/>
                                      </p:to>
                                    </p:set>
                                    <p:anim calcmode="lin" valueType="num">
                                      <p:cBhvr additive="base">
                                        <p:cTn id="7" dur="500" fill="hold"/>
                                        <p:tgtEl>
                                          <p:spTgt spid="30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755">
                                            <p:txEl>
                                              <p:pRg st="2" end="2"/>
                                            </p:txEl>
                                          </p:spTgt>
                                        </p:tgtEl>
                                        <p:attrNameLst>
                                          <p:attrName>style.visibility</p:attrName>
                                        </p:attrNameLst>
                                      </p:cBhvr>
                                      <p:to>
                                        <p:strVal val="visible"/>
                                      </p:to>
                                    </p:set>
                                    <p:anim calcmode="lin" valueType="num">
                                      <p:cBhvr additive="base">
                                        <p:cTn id="13" dur="500" fill="hold"/>
                                        <p:tgtEl>
                                          <p:spTgt spid="307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755">
                                            <p:txEl>
                                              <p:pRg st="4" end="4"/>
                                            </p:txEl>
                                          </p:spTgt>
                                        </p:tgtEl>
                                        <p:attrNameLst>
                                          <p:attrName>style.visibility</p:attrName>
                                        </p:attrNameLst>
                                      </p:cBhvr>
                                      <p:to>
                                        <p:strVal val="visible"/>
                                      </p:to>
                                    </p:set>
                                    <p:anim calcmode="lin" valueType="num">
                                      <p:cBhvr additive="base">
                                        <p:cTn id="19" dur="500" fill="hold"/>
                                        <p:tgtEl>
                                          <p:spTgt spid="307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5">
                                            <p:txEl>
                                              <p:pRg st="4" end="4"/>
                                            </p:txEl>
                                          </p:spTgt>
                                        </p:tgtEl>
                                        <p:attrNameLst>
                                          <p:attrName>ppt_y</p:attrName>
                                        </p:attrNameLst>
                                      </p:cBhvr>
                                      <p:tavLst>
                                        <p:tav tm="0">
                                          <p:val>
                                            <p:strVal val="0-#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0758"/>
                                        </p:tgtEl>
                                        <p:attrNameLst>
                                          <p:attrName>style.visibility</p:attrName>
                                        </p:attrNameLst>
                                      </p:cBhvr>
                                      <p:to>
                                        <p:strVal val="visible"/>
                                      </p:to>
                                    </p:set>
                                    <p:animEffect transition="in" filter="dissolve">
                                      <p:cBhvr>
                                        <p:cTn id="23" dur="500"/>
                                        <p:tgtEl>
                                          <p:spTgt spid="307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30755">
                                            <p:txEl>
                                              <p:pRg st="6" end="6"/>
                                            </p:txEl>
                                          </p:spTgt>
                                        </p:tgtEl>
                                        <p:attrNameLst>
                                          <p:attrName>style.visibility</p:attrName>
                                        </p:attrNameLst>
                                      </p:cBhvr>
                                      <p:to>
                                        <p:strVal val="visible"/>
                                      </p:to>
                                    </p:set>
                                    <p:anim calcmode="lin" valueType="num">
                                      <p:cBhvr additive="base">
                                        <p:cTn id="28" dur="500" fill="hold"/>
                                        <p:tgtEl>
                                          <p:spTgt spid="30755">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755">
                                            <p:txEl>
                                              <p:pRg st="6" end="6"/>
                                            </p:txEl>
                                          </p:spTgt>
                                        </p:tgtEl>
                                        <p:attrNameLst>
                                          <p:attrName>ppt_y</p:attrName>
                                        </p:attrNameLst>
                                      </p:cBhvr>
                                      <p:tavLst>
                                        <p:tav tm="0">
                                          <p:val>
                                            <p:strVal val="0-#ppt_h/2"/>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30759"/>
                                        </p:tgtEl>
                                        <p:attrNameLst>
                                          <p:attrName>style.visibility</p:attrName>
                                        </p:attrNameLst>
                                      </p:cBhvr>
                                      <p:to>
                                        <p:strVal val="visible"/>
                                      </p:to>
                                    </p:set>
                                    <p:animEffect transition="in" filter="dissolve">
                                      <p:cBhvr>
                                        <p:cTn id="32" dur="500"/>
                                        <p:tgtEl>
                                          <p:spTgt spid="307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0755">
                                            <p:txEl>
                                              <p:pRg st="8" end="8"/>
                                            </p:txEl>
                                          </p:spTgt>
                                        </p:tgtEl>
                                        <p:attrNameLst>
                                          <p:attrName>style.visibility</p:attrName>
                                        </p:attrNameLst>
                                      </p:cBhvr>
                                      <p:to>
                                        <p:strVal val="visible"/>
                                      </p:to>
                                    </p:set>
                                    <p:anim calcmode="lin" valueType="num">
                                      <p:cBhvr additive="base">
                                        <p:cTn id="37" dur="500" fill="hold"/>
                                        <p:tgtEl>
                                          <p:spTgt spid="3075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5">
                                            <p:txEl>
                                              <p:pRg st="8" end="8"/>
                                            </p:txEl>
                                          </p:spTgt>
                                        </p:tgtEl>
                                        <p:attrNameLst>
                                          <p:attrName>ppt_y</p:attrName>
                                        </p:attrNameLst>
                                      </p:cBhvr>
                                      <p:tavLst>
                                        <p:tav tm="0">
                                          <p:val>
                                            <p:strVal val="0-#ppt_h/2"/>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30763"/>
                                        </p:tgtEl>
                                        <p:attrNameLst>
                                          <p:attrName>style.visibility</p:attrName>
                                        </p:attrNameLst>
                                      </p:cBhvr>
                                      <p:to>
                                        <p:strVal val="visible"/>
                                      </p:to>
                                    </p:set>
                                    <p:animEffect transition="in" filter="fade">
                                      <p:cBhvr>
                                        <p:cTn id="41" dur="800" decel="100000"/>
                                        <p:tgtEl>
                                          <p:spTgt spid="30763"/>
                                        </p:tgtEl>
                                      </p:cBhvr>
                                    </p:animEffect>
                                    <p:anim calcmode="lin" valueType="num">
                                      <p:cBhvr>
                                        <p:cTn id="42" dur="800" decel="100000" fill="hold"/>
                                        <p:tgtEl>
                                          <p:spTgt spid="30763"/>
                                        </p:tgtEl>
                                        <p:attrNameLst>
                                          <p:attrName>style.rotation</p:attrName>
                                        </p:attrNameLst>
                                      </p:cBhvr>
                                      <p:tavLst>
                                        <p:tav tm="0">
                                          <p:val>
                                            <p:fltVal val="-90"/>
                                          </p:val>
                                        </p:tav>
                                        <p:tav tm="100000">
                                          <p:val>
                                            <p:fltVal val="0"/>
                                          </p:val>
                                        </p:tav>
                                      </p:tavLst>
                                    </p:anim>
                                    <p:anim calcmode="lin" valueType="num">
                                      <p:cBhvr>
                                        <p:cTn id="43" dur="800" decel="100000" fill="hold"/>
                                        <p:tgtEl>
                                          <p:spTgt spid="30763"/>
                                        </p:tgtEl>
                                        <p:attrNameLst>
                                          <p:attrName>ppt_x</p:attrName>
                                        </p:attrNameLst>
                                      </p:cBhvr>
                                      <p:tavLst>
                                        <p:tav tm="0">
                                          <p:val>
                                            <p:strVal val="#ppt_x+0.4"/>
                                          </p:val>
                                        </p:tav>
                                        <p:tav tm="100000">
                                          <p:val>
                                            <p:strVal val="#ppt_x-0.05"/>
                                          </p:val>
                                        </p:tav>
                                      </p:tavLst>
                                    </p:anim>
                                    <p:anim calcmode="lin" valueType="num">
                                      <p:cBhvr>
                                        <p:cTn id="44" dur="800" decel="100000" fill="hold"/>
                                        <p:tgtEl>
                                          <p:spTgt spid="30763"/>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0763"/>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0763"/>
                                        </p:tgtEl>
                                        <p:attrNameLst>
                                          <p:attrName>ppt_y</p:attrName>
                                        </p:attrNameLst>
                                      </p:cBhvr>
                                      <p:tavLst>
                                        <p:tav tm="0">
                                          <p:val>
                                            <p:strVal val="#ppt_y+0.1"/>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30755">
                                            <p:txEl>
                                              <p:pRg st="9" end="9"/>
                                            </p:txEl>
                                          </p:spTgt>
                                        </p:tgtEl>
                                        <p:attrNameLst>
                                          <p:attrName>style.visibility</p:attrName>
                                        </p:attrNameLst>
                                      </p:cBhvr>
                                      <p:to>
                                        <p:strVal val="visible"/>
                                      </p:to>
                                    </p:set>
                                    <p:anim calcmode="lin" valueType="num">
                                      <p:cBhvr additive="base">
                                        <p:cTn id="49" dur="500" fill="hold"/>
                                        <p:tgtEl>
                                          <p:spTgt spid="30755">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55">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uiExpand="1"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2371"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2" name="Rectangle 4"/>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288</a:t>
            </a:r>
          </a:p>
        </p:txBody>
      </p:sp>
      <p:sp>
        <p:nvSpPr>
          <p:cNvPr id="442374" name="Text Box 6"/>
          <p:cNvSpPr txBox="1">
            <a:spLocks noChangeArrowheads="1"/>
          </p:cNvSpPr>
          <p:nvPr/>
        </p:nvSpPr>
        <p:spPr bwMode="auto">
          <a:xfrm>
            <a:off x="3690938" y="76200"/>
            <a:ext cx="18637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Synthesis</a:t>
            </a: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pitchFamily="2" charset="-122"/>
                <a:cs typeface="SimSun" pitchFamily="2" charset="-122"/>
              </a:rPr>
              <a:t>2	Traits of apostasy </a:t>
            </a: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1	God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election </a:t>
            </a: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3	Lord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return </a:t>
            </a: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Know these things to combat heresy </a:t>
            </a: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082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1767"/>
                                        </p:tgtEl>
                                        <p:attrNameLst>
                                          <p:attrName>style.visibility</p:attrName>
                                        </p:attrNameLst>
                                      </p:cBhvr>
                                      <p:to>
                                        <p:strVal val="visible"/>
                                      </p:to>
                                    </p:set>
                                    <p:anim calcmode="lin" valueType="num">
                                      <p:cBhvr additive="base">
                                        <p:cTn id="32" dur="500" fill="hold"/>
                                        <p:tgtEl>
                                          <p:spTgt spid="31767"/>
                                        </p:tgtEl>
                                        <p:attrNameLst>
                                          <p:attrName>ppt_x</p:attrName>
                                        </p:attrNameLst>
                                      </p:cBhvr>
                                      <p:tavLst>
                                        <p:tav tm="0">
                                          <p:val>
                                            <p:strVal val="#ppt_x"/>
                                          </p:val>
                                        </p:tav>
                                        <p:tav tm="100000">
                                          <p:val>
                                            <p:strVal val="#ppt_x"/>
                                          </p:val>
                                        </p:tav>
                                      </p:tavLst>
                                    </p:anim>
                                    <p:anim calcmode="lin" valueType="num">
                                      <p:cBhvr additive="base">
                                        <p:cTn id="33"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altLang="zh-CN">
                <a:solidFill>
                  <a:srgbClr val="5B5249"/>
                </a:solidFill>
                <a:latin typeface="Times" charset="0"/>
                <a:ea typeface="SimSun" charset="0"/>
                <a:cs typeface="SimSun" charset="0"/>
              </a:rPr>
              <a:t> </a:t>
            </a:r>
          </a:p>
        </p:txBody>
      </p:sp>
      <p:sp>
        <p:nvSpPr>
          <p:cNvPr id="444419"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solidFill>
                <a:srgbClr val="5B5249"/>
              </a:solidFill>
            </a:endParaRPr>
          </a:p>
        </p:txBody>
      </p:sp>
      <p:sp>
        <p:nvSpPr>
          <p:cNvPr id="444420" name="Rectangle 4"/>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solidFill>
                <a:srgbClr val="5B5249"/>
              </a:solidFill>
            </a:endParaRPr>
          </a:p>
        </p:txBody>
      </p:sp>
      <p:sp>
        <p:nvSpPr>
          <p:cNvPr id="44442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284</a:t>
            </a:r>
          </a:p>
        </p:txBody>
      </p:sp>
      <p:sp>
        <p:nvSpPr>
          <p:cNvPr id="444422" name="Text Box 6"/>
          <p:cNvSpPr txBox="1">
            <a:spLocks noChangeArrowheads="1"/>
          </p:cNvSpPr>
          <p:nvPr/>
        </p:nvSpPr>
        <p:spPr bwMode="auto">
          <a:xfrm>
            <a:off x="2813050" y="76200"/>
            <a:ext cx="3622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Summary Statement</a:t>
            </a:r>
          </a:p>
        </p:txBody>
      </p:sp>
      <p:sp>
        <p:nvSpPr>
          <p:cNvPr id="36875" name="Text Box 11"/>
          <p:cNvSpPr txBox="1">
            <a:spLocks noChangeArrowheads="1"/>
          </p:cNvSpPr>
          <p:nvPr/>
        </p:nvSpPr>
        <p:spPr bwMode="auto">
          <a:xfrm>
            <a:off x="381000" y="1752600"/>
            <a:ext cx="8458200" cy="2062103"/>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i="1" dirty="0">
                <a:solidFill>
                  <a:srgbClr val="000000"/>
                </a:solidFill>
                <a:latin typeface="Arial" charset="0"/>
                <a:ea typeface="SimSun" charset="0"/>
                <a:cs typeface="SimSun" charset="0"/>
              </a:rPr>
              <a:t>To grow in grace instead of succumbing to false teaching, we need to know that Jesus chose us and that he will judge apostates at his return.</a:t>
            </a: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67200"/>
            <a:ext cx="1812925" cy="161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267200"/>
            <a:ext cx="1811338" cy="161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85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19"/>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Outline</a:t>
            </a:r>
          </a:p>
        </p:txBody>
      </p:sp>
      <p:sp>
        <p:nvSpPr>
          <p:cNvPr id="44646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6467"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6468" name="Text Box 5"/>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288-289</a:t>
            </a:r>
          </a:p>
        </p:txBody>
      </p:sp>
      <p:sp>
        <p:nvSpPr>
          <p:cNvPr id="446469" name="Text Box 6"/>
          <p:cNvSpPr txBox="1">
            <a:spLocks noChangeArrowheads="1"/>
          </p:cNvSpPr>
          <p:nvPr/>
        </p:nvSpPr>
        <p:spPr bwMode="auto">
          <a:xfrm>
            <a:off x="3916363" y="76200"/>
            <a:ext cx="1409700"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Outline</a:t>
            </a:r>
          </a:p>
        </p:txBody>
      </p:sp>
      <p:sp>
        <p:nvSpPr>
          <p:cNvPr id="32783" name="Text Box 15"/>
          <p:cNvSpPr txBox="1">
            <a:spLocks noChangeArrowheads="1"/>
          </p:cNvSpPr>
          <p:nvPr/>
        </p:nvSpPr>
        <p:spPr bwMode="auto">
          <a:xfrm>
            <a:off x="381000" y="815975"/>
            <a:ext cx="8382000" cy="1927225"/>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I. (Ch. 1) Peter assures his readers that their knowledge of God and His choice of them has a firm foundation and provides them with all they need for godliness so they can fight successfully against the false teaching in their midst. </a:t>
            </a:r>
          </a:p>
        </p:txBody>
      </p:sp>
      <p:sp>
        <p:nvSpPr>
          <p:cNvPr id="32784" name="Text Box 16"/>
          <p:cNvSpPr txBox="1">
            <a:spLocks noChangeArrowheads="1"/>
          </p:cNvSpPr>
          <p:nvPr/>
        </p:nvSpPr>
        <p:spPr bwMode="auto">
          <a:xfrm>
            <a:off x="381000" y="3257550"/>
            <a:ext cx="8382000" cy="1562100"/>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II. (Ch. 2) Peter warns of a future time of apostasy by a detailed description of the false teachers to assure his readers that their knowledge of God will be needed to recognize and defeat these apostates.</a:t>
            </a:r>
          </a:p>
        </p:txBody>
      </p:sp>
      <p:sp>
        <p:nvSpPr>
          <p:cNvPr id="32786" name="Text Box 18"/>
          <p:cNvSpPr txBox="1">
            <a:spLocks noChangeArrowheads="1"/>
          </p:cNvSpPr>
          <p:nvPr/>
        </p:nvSpPr>
        <p:spPr bwMode="auto">
          <a:xfrm>
            <a:off x="381000" y="5334000"/>
            <a:ext cx="8382000" cy="1196975"/>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III. (Ch. 3) Peter exhorts holy and godly living based upon a knowledge of Christ</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return and the destruction of everything in the Day of the Lord.</a:t>
            </a:r>
            <a:r>
              <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rPr>
              <a:t> </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46473"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189330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83"/>
                                        </p:tgtEl>
                                        <p:attrNameLst>
                                          <p:attrName>style.visibility</p:attrName>
                                        </p:attrNameLst>
                                      </p:cBhvr>
                                      <p:to>
                                        <p:strVal val="visible"/>
                                      </p:to>
                                    </p:set>
                                    <p:anim calcmode="lin" valueType="num">
                                      <p:cBhvr additive="base">
                                        <p:cTn id="7" dur="500" fill="hold"/>
                                        <p:tgtEl>
                                          <p:spTgt spid="32783"/>
                                        </p:tgtEl>
                                        <p:attrNameLst>
                                          <p:attrName>ppt_x</p:attrName>
                                        </p:attrNameLst>
                                      </p:cBhvr>
                                      <p:tavLst>
                                        <p:tav tm="0">
                                          <p:val>
                                            <p:strVal val="#ppt_x"/>
                                          </p:val>
                                        </p:tav>
                                        <p:tav tm="100000">
                                          <p:val>
                                            <p:strVal val="#ppt_x"/>
                                          </p:val>
                                        </p:tav>
                                      </p:tavLst>
                                    </p:anim>
                                    <p:anim calcmode="lin" valueType="num">
                                      <p:cBhvr additive="base">
                                        <p:cTn id="8" dur="500" fill="hold"/>
                                        <p:tgtEl>
                                          <p:spTgt spid="327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784"/>
                                        </p:tgtEl>
                                        <p:attrNameLst>
                                          <p:attrName>style.visibility</p:attrName>
                                        </p:attrNameLst>
                                      </p:cBhvr>
                                      <p:to>
                                        <p:strVal val="visible"/>
                                      </p:to>
                                    </p:set>
                                    <p:anim calcmode="lin" valueType="num">
                                      <p:cBhvr additive="base">
                                        <p:cTn id="13" dur="500" fill="hold"/>
                                        <p:tgtEl>
                                          <p:spTgt spid="32784"/>
                                        </p:tgtEl>
                                        <p:attrNameLst>
                                          <p:attrName>ppt_x</p:attrName>
                                        </p:attrNameLst>
                                      </p:cBhvr>
                                      <p:tavLst>
                                        <p:tav tm="0">
                                          <p:val>
                                            <p:strVal val="#ppt_x"/>
                                          </p:val>
                                        </p:tav>
                                        <p:tav tm="100000">
                                          <p:val>
                                            <p:strVal val="#ppt_x"/>
                                          </p:val>
                                        </p:tav>
                                      </p:tavLst>
                                    </p:anim>
                                    <p:anim calcmode="lin" valueType="num">
                                      <p:cBhvr additive="base">
                                        <p:cTn id="14" dur="500" fill="hold"/>
                                        <p:tgtEl>
                                          <p:spTgt spid="3278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786"/>
                                        </p:tgtEl>
                                        <p:attrNameLst>
                                          <p:attrName>style.visibility</p:attrName>
                                        </p:attrNameLst>
                                      </p:cBhvr>
                                      <p:to>
                                        <p:strVal val="visible"/>
                                      </p:to>
                                    </p:set>
                                    <p:anim calcmode="lin" valueType="num">
                                      <p:cBhvr additive="base">
                                        <p:cTn id="19" dur="500" fill="hold"/>
                                        <p:tgtEl>
                                          <p:spTgt spid="32786"/>
                                        </p:tgtEl>
                                        <p:attrNameLst>
                                          <p:attrName>ppt_x</p:attrName>
                                        </p:attrNameLst>
                                      </p:cBhvr>
                                      <p:tavLst>
                                        <p:tav tm="0">
                                          <p:val>
                                            <p:strVal val="#ppt_x"/>
                                          </p:val>
                                        </p:tav>
                                        <p:tav tm="100000">
                                          <p:val>
                                            <p:strVal val="#ppt_x"/>
                                          </p:val>
                                        </p:tav>
                                      </p:tavLst>
                                    </p:anim>
                                    <p:anim calcmode="lin" valueType="num">
                                      <p:cBhvr additive="base">
                                        <p:cTn id="20" dur="500" fill="hold"/>
                                        <p:tgtEl>
                                          <p:spTgt spid="32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3" grpId="0" animBg="1" autoUpdateAnimBg="0"/>
      <p:bldP spid="32784" grpId="0" animBg="1" autoUpdateAnimBg="0"/>
      <p:bldP spid="3278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Statement / Application</a:t>
            </a:r>
          </a:p>
        </p:txBody>
      </p:sp>
      <p:sp>
        <p:nvSpPr>
          <p:cNvPr id="44851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8515" name="Rectangle 4"/>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8516" name="Rectangle 5"/>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8517"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284</a:t>
            </a:r>
          </a:p>
        </p:txBody>
      </p:sp>
      <p:sp>
        <p:nvSpPr>
          <p:cNvPr id="448518" name="Text Box 7"/>
          <p:cNvSpPr txBox="1">
            <a:spLocks noChangeArrowheads="1"/>
          </p:cNvSpPr>
          <p:nvPr/>
        </p:nvSpPr>
        <p:spPr bwMode="auto">
          <a:xfrm>
            <a:off x="3538538" y="76200"/>
            <a:ext cx="2120900"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Application</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5849" name="Text Box 9"/>
          <p:cNvSpPr txBox="1">
            <a:spLocks noChangeArrowheads="1"/>
          </p:cNvSpPr>
          <p:nvPr/>
        </p:nvSpPr>
        <p:spPr bwMode="auto">
          <a:xfrm>
            <a:off x="381000" y="838200"/>
            <a:ext cx="8458200" cy="3513138"/>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rPr>
              <a:t>Never stop being a student of the Scripture.  If you do, you will stop growing in grace and you will eventually tolerate and/or promote heresy.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rPr>
              <a:t>So what new things in His Word has God been teaching you lately? </a:t>
            </a:r>
          </a:p>
        </p:txBody>
      </p:sp>
      <p:sp>
        <p:nvSpPr>
          <p:cNvPr id="448520" name="WordArt 1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448521" name="Picture 11" descr="j02504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56063"/>
            <a:ext cx="3111500" cy="280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3" name="Picture 13" descr="j0299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8563"/>
            <a:ext cx="1066800" cy="106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968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ChangeArrowheads="1"/>
          </p:cNvSpPr>
          <p:nvPr>
            <p:ph type="title" idx="4294967295"/>
          </p:nvPr>
        </p:nvSpPr>
        <p:spPr>
          <a:xfrm>
            <a:off x="107504" y="-1251520"/>
            <a:ext cx="9289032" cy="1143000"/>
          </a:xfrm>
        </p:spPr>
        <p:txBody>
          <a:bodyPr/>
          <a:lstStyle/>
          <a:p>
            <a:pPr eaLnBrk="1" hangingPunct="1"/>
            <a:r>
              <a:rPr lang="en-US">
                <a:latin typeface="Times New Roman" charset="0"/>
                <a:ea typeface="ＭＳ Ｐゴシック" charset="0"/>
                <a:cs typeface="ＭＳ Ｐゴシック" charset="0"/>
              </a:rPr>
              <a:t>Summary Statement / Application</a:t>
            </a:r>
          </a:p>
        </p:txBody>
      </p:sp>
      <p:sp>
        <p:nvSpPr>
          <p:cNvPr id="450562"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563" name="Rectangle 4"/>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564" name="Rectangle 5"/>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565"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284</a:t>
            </a:r>
          </a:p>
        </p:txBody>
      </p:sp>
      <p:sp>
        <p:nvSpPr>
          <p:cNvPr id="450566" name="Text Box 7"/>
          <p:cNvSpPr txBox="1">
            <a:spLocks noChangeArrowheads="1"/>
          </p:cNvSpPr>
          <p:nvPr/>
        </p:nvSpPr>
        <p:spPr bwMode="auto">
          <a:xfrm>
            <a:off x="2649538" y="76200"/>
            <a:ext cx="3919537"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Discussion Questions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7112" name="Text Box 8"/>
          <p:cNvSpPr txBox="1">
            <a:spLocks noChangeArrowheads="1"/>
          </p:cNvSpPr>
          <p:nvPr/>
        </p:nvSpPr>
        <p:spPr bwMode="auto">
          <a:xfrm>
            <a:off x="533400" y="890588"/>
            <a:ext cx="8534400" cy="4487862"/>
          </a:xfrm>
          <a:prstGeom prst="rect">
            <a:avLst/>
          </a:prstGeom>
          <a:solidFill>
            <a:srgbClr val="9E0631"/>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t>How does knowing we are chosen by God provide a foundation for growing in our knowledge of the Lord (1:12-21)?</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t>Why is belief in Christ</a:t>
            </a:r>
            <a:r>
              <a:rPr kumimoji="0" lang="fr-FR" altLang="zh-CN" sz="32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t>s return so key to growing in knowledge (3:1-4)?</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t>What does it mean to "grow in grace" (3:18)?  How can one do this?</a:t>
            </a:r>
          </a:p>
        </p:txBody>
      </p:sp>
      <p:sp>
        <p:nvSpPr>
          <p:cNvPr id="450568" name="WordArt 9"/>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450569" name="Picture 12" descr="j023475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696200" y="5334000"/>
            <a:ext cx="1157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70" name="Picture 13" descr="j0283603"/>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52400" y="1765300"/>
            <a:ext cx="1295400"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003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additive="base">
                                        <p:cTn id="7" dur="500" fill="hold"/>
                                        <p:tgtEl>
                                          <p:spTgt spid="47112"/>
                                        </p:tgtEl>
                                        <p:attrNameLst>
                                          <p:attrName>ppt_x</p:attrName>
                                        </p:attrNameLst>
                                      </p:cBhvr>
                                      <p:tavLst>
                                        <p:tav tm="0">
                                          <p:val>
                                            <p:strVal val="#ppt_x"/>
                                          </p:val>
                                        </p:tav>
                                        <p:tav tm="100000">
                                          <p:val>
                                            <p:strVal val="#ppt_x"/>
                                          </p:val>
                                        </p:tav>
                                      </p:tavLst>
                                    </p:anim>
                                    <p:anim calcmode="lin" valueType="num">
                                      <p:cBhvr additive="base">
                                        <p:cTn id="8" dur="500" fill="hold"/>
                                        <p:tgtEl>
                                          <p:spTgt spid="47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1" name="Line 3"/>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2" name="Rectangle 4"/>
          <p:cNvSpPr>
            <a:spLocks noChangeArrowheads="1"/>
          </p:cNvSpPr>
          <p:nvPr/>
        </p:nvSpPr>
        <p:spPr bwMode="auto">
          <a:xfrm>
            <a:off x="0" y="30163"/>
            <a:ext cx="7696200" cy="738187"/>
          </a:xfrm>
          <a:prstGeom prst="rect">
            <a:avLst/>
          </a:prstGeom>
          <a:gradFill rotWithShape="1">
            <a:gsLst>
              <a:gs pos="0">
                <a:srgbClr val="FFE2C4"/>
              </a:gs>
              <a:gs pos="100000">
                <a:srgbClr val="FFCC99"/>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3" name="Rectangle 5"/>
          <p:cNvSpPr>
            <a:spLocks noGrp="1" noChangeArrowheads="1"/>
          </p:cNvSpPr>
          <p:nvPr>
            <p:ph type="title"/>
          </p:nvPr>
        </p:nvSpPr>
        <p:spPr>
          <a:xfrm>
            <a:off x="76200" y="0"/>
            <a:ext cx="7112000" cy="762000"/>
          </a:xfrm>
        </p:spPr>
        <p:txBody>
          <a:bodyPr/>
          <a:lstStyle/>
          <a:p>
            <a:pPr marL="228600" eaLnBrk="1" hangingPunct="1"/>
            <a:r>
              <a:rPr lang="en-GB" altLang="zh-CN">
                <a:solidFill>
                  <a:srgbClr val="A50021"/>
                </a:solidFill>
                <a:latin typeface="Arial" charset="0"/>
                <a:ea typeface="SimSun" charset="0"/>
                <a:cs typeface="SimSun" charset="0"/>
              </a:rPr>
              <a:t>Summary</a:t>
            </a:r>
            <a:endParaRPr lang="en-US">
              <a:solidFill>
                <a:srgbClr val="A50021"/>
              </a:solidFill>
              <a:latin typeface="Arial" charset="0"/>
              <a:ea typeface="ＭＳ Ｐゴシック" charset="0"/>
              <a:cs typeface="ＭＳ Ｐゴシック" charset="0"/>
            </a:endParaRPr>
          </a:p>
        </p:txBody>
      </p:sp>
      <p:sp>
        <p:nvSpPr>
          <p:cNvPr id="452614" name="Rectangle 6"/>
          <p:cNvSpPr>
            <a:spLocks noChangeArrowheads="1"/>
          </p:cNvSpPr>
          <p:nvPr/>
        </p:nvSpPr>
        <p:spPr bwMode="auto">
          <a:xfrm>
            <a:off x="0" y="463550"/>
            <a:ext cx="1828800" cy="256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12" tIns="1142640" rIns="914112" bIns="114264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aphicFrame>
        <p:nvGraphicFramePr>
          <p:cNvPr id="165895" name="Group 7"/>
          <p:cNvGraphicFramePr>
            <a:graphicFrameLocks noGrp="1"/>
          </p:cNvGraphicFramePr>
          <p:nvPr>
            <p:extLst>
              <p:ext uri="{D42A27DB-BD31-4B8C-83A1-F6EECF244321}">
                <p14:modId xmlns:p14="http://schemas.microsoft.com/office/powerpoint/2010/main" val="669701133"/>
              </p:ext>
            </p:extLst>
          </p:nvPr>
        </p:nvGraphicFramePr>
        <p:xfrm>
          <a:off x="152400" y="685800"/>
          <a:ext cx="8839200" cy="5730597"/>
        </p:xfrm>
        <a:graphic>
          <a:graphicData uri="http://schemas.openxmlformats.org/drawingml/2006/table">
            <a:tbl>
              <a:tblPr/>
              <a:tblGrid>
                <a:gridCol w="1600200">
                  <a:extLst>
                    <a:ext uri="{9D8B030D-6E8A-4147-A177-3AD203B41FA5}">
                      <a16:colId xmlns:a16="http://schemas.microsoft.com/office/drawing/2014/main" val="20000"/>
                    </a:ext>
                  </a:extLst>
                </a:gridCol>
                <a:gridCol w="1370013">
                  <a:extLst>
                    <a:ext uri="{9D8B030D-6E8A-4147-A177-3AD203B41FA5}">
                      <a16:colId xmlns:a16="http://schemas.microsoft.com/office/drawing/2014/main" val="20001"/>
                    </a:ext>
                  </a:extLst>
                </a:gridCol>
                <a:gridCol w="1449387">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tblGrid>
              <a:tr h="914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Arial" charset="0"/>
                          <a:ea typeface="SimSun" charset="0"/>
                          <a:cs typeface="SimSun" charset="0"/>
                        </a:rPr>
                        <a:t>AUTHOR</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1" u="none" strike="noStrike" cap="none" normalizeH="0" baseline="0">
                          <a:ln>
                            <a:noFill/>
                          </a:ln>
                          <a:solidFill>
                            <a:srgbClr val="5F0061"/>
                          </a:solidFill>
                          <a:effectLst/>
                          <a:latin typeface="Verdana" charset="0"/>
                          <a:ea typeface="SimSun" charset="0"/>
                          <a:cs typeface="SimSun" charset="0"/>
                        </a:rPr>
                        <a:t>Simon Peter</a:t>
                      </a:r>
                      <a:endParaRPr kumimoji="0" lang="en-GB" altLang="zh-CN" sz="1800" b="1" i="0" u="none" strike="noStrike" cap="none" normalizeH="0" baseline="0">
                        <a:ln>
                          <a:noFill/>
                        </a:ln>
                        <a:solidFill>
                          <a:srgbClr val="5F0061"/>
                        </a:solidFill>
                        <a:effectLst/>
                        <a:latin typeface="Verdana" charset="0"/>
                        <a:ea typeface="SimSun" charset="0"/>
                        <a:cs typeface="SimSun"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Calvin: Peter</a:t>
                      </a:r>
                      <a:r>
                        <a:rPr kumimoji="0" lang="fr-FR" altLang="zh-CN" sz="1800" b="1" i="0" u="none" strike="noStrike" cap="none" normalizeH="0" baseline="0" dirty="0">
                          <a:ln>
                            <a:noFill/>
                          </a:ln>
                          <a:solidFill>
                            <a:schemeClr val="tx1"/>
                          </a:solidFill>
                          <a:effectLst/>
                          <a:latin typeface="Verdana" charset="0"/>
                          <a:ea typeface="SimSun" charset="0"/>
                          <a:cs typeface="SimSun" charset="0"/>
                        </a:rPr>
                        <a:t>'</a:t>
                      </a:r>
                      <a:r>
                        <a:rPr kumimoji="0" lang="en-GB" altLang="zh-CN" sz="1800" b="1" i="0" u="none" strike="noStrike" cap="none" normalizeH="0" baseline="0" dirty="0">
                          <a:ln>
                            <a:noFill/>
                          </a:ln>
                          <a:solidFill>
                            <a:schemeClr val="tx1"/>
                          </a:solidFill>
                          <a:effectLst/>
                          <a:latin typeface="Verdana" charset="0"/>
                          <a:ea typeface="SimSun" charset="0"/>
                          <a:cs typeface="SimSun" charset="0"/>
                        </a:rPr>
                        <a:t>s disciple</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Peter</a:t>
                      </a:r>
                      <a:r>
                        <a:rPr kumimoji="0" lang="fr-FR" altLang="zh-CN" sz="1800" b="1" i="0" u="none" strike="noStrike" cap="none" normalizeH="0" baseline="0" dirty="0">
                          <a:ln>
                            <a:noFill/>
                          </a:ln>
                          <a:solidFill>
                            <a:schemeClr val="tx1"/>
                          </a:solidFill>
                          <a:effectLst/>
                          <a:latin typeface="Verdana" charset="0"/>
                          <a:ea typeface="SimSun" charset="0"/>
                          <a:cs typeface="SimSun" charset="0"/>
                        </a:rPr>
                        <a:t>'</a:t>
                      </a:r>
                      <a:r>
                        <a:rPr kumimoji="0" lang="en-GB" altLang="zh-CN" sz="1800" b="1" i="0" u="none" strike="noStrike" cap="none" normalizeH="0" baseline="0" dirty="0">
                          <a:ln>
                            <a:noFill/>
                          </a:ln>
                          <a:solidFill>
                            <a:schemeClr val="tx1"/>
                          </a:solidFill>
                          <a:effectLst/>
                          <a:latin typeface="Verdana" charset="0"/>
                          <a:ea typeface="SimSun" charset="0"/>
                          <a:cs typeface="SimSun" charset="0"/>
                        </a:rPr>
                        <a:t>s colleagues</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Pseudonymous writer</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6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DATE</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1223963" algn="l"/>
                        </a:tabLst>
                      </a:pPr>
                      <a:r>
                        <a:rPr kumimoji="0" lang="en-GB" altLang="zh-CN" sz="1800" b="1" i="1" u="none" strike="noStrike" cap="none" normalizeH="0" baseline="0" dirty="0">
                          <a:ln>
                            <a:noFill/>
                          </a:ln>
                          <a:solidFill>
                            <a:srgbClr val="5F0061"/>
                          </a:solidFill>
                          <a:effectLst/>
                          <a:latin typeface="Verdana" charset="0"/>
                          <a:ea typeface="SimSun" charset="0"/>
                          <a:cs typeface="SimSun" charset="0"/>
                        </a:rPr>
                        <a:t>Shortly before Peter</a:t>
                      </a:r>
                      <a:r>
                        <a:rPr kumimoji="0" lang="fr-FR" altLang="zh-CN" sz="1800" b="1" i="1" u="none" strike="noStrike" cap="none" normalizeH="0" baseline="0" dirty="0">
                          <a:ln>
                            <a:noFill/>
                          </a:ln>
                          <a:solidFill>
                            <a:srgbClr val="5F0061"/>
                          </a:solidFill>
                          <a:effectLst/>
                          <a:latin typeface="Verdana" charset="0"/>
                          <a:ea typeface="SimSun" charset="0"/>
                          <a:cs typeface="SimSun" charset="0"/>
                        </a:rPr>
                        <a:t>'</a:t>
                      </a:r>
                      <a:r>
                        <a:rPr kumimoji="0" lang="en-GB" altLang="zh-CN" sz="1800" b="1" i="1" u="none" strike="noStrike" cap="none" normalizeH="0" baseline="0" dirty="0">
                          <a:ln>
                            <a:noFill/>
                          </a:ln>
                          <a:solidFill>
                            <a:srgbClr val="5F0061"/>
                          </a:solidFill>
                          <a:effectLst/>
                          <a:latin typeface="Verdana" charset="0"/>
                          <a:ea typeface="SimSun" charset="0"/>
                          <a:cs typeface="SimSun" charset="0"/>
                        </a:rPr>
                        <a:t>s death </a:t>
                      </a:r>
                      <a:br>
                        <a:rPr kumimoji="0" lang="en-GB" altLang="zh-CN" sz="1800" b="1" i="1" u="none" strike="noStrike" cap="none" normalizeH="0" baseline="0" dirty="0">
                          <a:ln>
                            <a:noFill/>
                          </a:ln>
                          <a:solidFill>
                            <a:srgbClr val="5F0061"/>
                          </a:solidFill>
                          <a:effectLst/>
                          <a:latin typeface="Verdana" charset="0"/>
                          <a:ea typeface="SimSun" charset="0"/>
                          <a:cs typeface="SimSun" charset="0"/>
                        </a:rPr>
                      </a:br>
                      <a:r>
                        <a:rPr kumimoji="0" lang="en-GB" altLang="zh-CN" sz="1800" b="1" i="1" u="none" strike="noStrike" cap="none" normalizeH="0" baseline="0" dirty="0">
                          <a:ln>
                            <a:noFill/>
                          </a:ln>
                          <a:solidFill>
                            <a:srgbClr val="5F0061"/>
                          </a:solidFill>
                          <a:effectLst/>
                          <a:latin typeface="Verdana" charset="0"/>
                          <a:ea typeface="SimSun" charset="0"/>
                          <a:cs typeface="SimSun" charset="0"/>
                        </a:rPr>
                        <a:t>(AD 60-64)</a:t>
                      </a:r>
                      <a:endParaRPr kumimoji="0" lang="en-GB" altLang="zh-CN" sz="1800" b="1" i="0" u="none" strike="noStrike" cap="none" normalizeH="0" baseline="0" dirty="0">
                        <a:ln>
                          <a:noFill/>
                        </a:ln>
                        <a:solidFill>
                          <a:srgbClr val="5F0061"/>
                        </a:solidFill>
                        <a:effectLst/>
                        <a:latin typeface="Verdana" charset="0"/>
                        <a:ea typeface="SimSun" charset="0"/>
                        <a:cs typeface="SimSun"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err="1">
                          <a:ln>
                            <a:noFill/>
                          </a:ln>
                          <a:solidFill>
                            <a:schemeClr val="tx1"/>
                          </a:solidFill>
                          <a:effectLst/>
                          <a:latin typeface="Verdana" charset="0"/>
                          <a:ea typeface="SimSun" charset="0"/>
                          <a:cs typeface="SimSun" charset="0"/>
                        </a:rPr>
                        <a:t>Bauckham</a:t>
                      </a:r>
                      <a:r>
                        <a:rPr kumimoji="0" lang="en-GB" altLang="zh-CN" sz="1800" b="1" i="0" u="none" strike="noStrike" cap="none" normalizeH="0" baseline="0" dirty="0">
                          <a:ln>
                            <a:noFill/>
                          </a:ln>
                          <a:solidFill>
                            <a:schemeClr val="tx1"/>
                          </a:solidFill>
                          <a:effectLst/>
                          <a:latin typeface="Verdana" charset="0"/>
                          <a:ea typeface="SimSun" charset="0"/>
                          <a:cs typeface="SimSun" charset="0"/>
                        </a:rPr>
                        <a:t>: </a:t>
                      </a:r>
                      <a:br>
                        <a:rPr kumimoji="0" lang="en-GB" altLang="zh-CN" sz="1800" b="1" i="0" u="none" strike="noStrike" cap="none" normalizeH="0" baseline="0" dirty="0">
                          <a:ln>
                            <a:noFill/>
                          </a:ln>
                          <a:solidFill>
                            <a:schemeClr val="tx1"/>
                          </a:solidFill>
                          <a:effectLst/>
                          <a:latin typeface="Verdana" charset="0"/>
                          <a:ea typeface="SimSun" charset="0"/>
                          <a:cs typeface="SimSun" charset="0"/>
                        </a:rPr>
                      </a:br>
                      <a:r>
                        <a:rPr kumimoji="0" lang="en-GB" altLang="zh-CN" sz="1800" b="1" i="0" u="none" strike="noStrike" cap="none" normalizeH="0" baseline="0" dirty="0">
                          <a:ln>
                            <a:noFill/>
                          </a:ln>
                          <a:solidFill>
                            <a:schemeClr val="tx1"/>
                          </a:solidFill>
                          <a:effectLst/>
                          <a:latin typeface="Verdana" charset="0"/>
                          <a:ea typeface="SimSun" charset="0"/>
                          <a:cs typeface="SimSun" charset="0"/>
                        </a:rPr>
                        <a:t>AD 80-90 (probably after Peter</a:t>
                      </a:r>
                      <a:r>
                        <a:rPr kumimoji="0" lang="fr-FR" altLang="zh-CN" sz="1800" b="1" i="0" u="none" strike="noStrike" cap="none" normalizeH="0" baseline="0" dirty="0">
                          <a:ln>
                            <a:noFill/>
                          </a:ln>
                          <a:solidFill>
                            <a:schemeClr val="tx1"/>
                          </a:solidFill>
                          <a:effectLst/>
                          <a:latin typeface="Verdana" charset="0"/>
                          <a:ea typeface="SimSun" charset="0"/>
                          <a:cs typeface="SimSun" charset="0"/>
                        </a:rPr>
                        <a:t>'</a:t>
                      </a:r>
                      <a:r>
                        <a:rPr kumimoji="0" lang="en-GB" altLang="zh-CN" sz="1800" b="1" i="0" u="none" strike="noStrike" cap="none" normalizeH="0" baseline="0" dirty="0">
                          <a:ln>
                            <a:noFill/>
                          </a:ln>
                          <a:solidFill>
                            <a:schemeClr val="tx1"/>
                          </a:solidFill>
                          <a:effectLst/>
                          <a:latin typeface="Verdana" charset="0"/>
                          <a:ea typeface="SimSun" charset="0"/>
                          <a:cs typeface="SimSun" charset="0"/>
                        </a:rPr>
                        <a:t>s death)</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AD 80-150</a:t>
                      </a:r>
                      <a:endParaRPr kumimoji="0" lang="en-US" altLang="zh-CN" sz="1800" b="1" i="0" u="none" strike="noStrike" cap="none" normalizeH="0" baseline="0" dirty="0">
                        <a:ln>
                          <a:noFill/>
                        </a:ln>
                        <a:solidFill>
                          <a:schemeClr val="tx1"/>
                        </a:solidFill>
                        <a:effectLst/>
                        <a:latin typeface="Verdana"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Kümmel: </a:t>
                      </a:r>
                      <a:br>
                        <a:rPr kumimoji="0" lang="en-GB" altLang="zh-CN" sz="1800" b="1" i="0" u="none" strike="noStrike" cap="none" normalizeH="0" baseline="0" dirty="0">
                          <a:ln>
                            <a:noFill/>
                          </a:ln>
                          <a:solidFill>
                            <a:schemeClr val="tx1"/>
                          </a:solidFill>
                          <a:effectLst/>
                          <a:latin typeface="Verdana" charset="0"/>
                          <a:ea typeface="SimSun" charset="0"/>
                          <a:cs typeface="SimSun" charset="0"/>
                        </a:rPr>
                      </a:br>
                      <a:r>
                        <a:rPr kumimoji="0" lang="en-GB" altLang="zh-CN" sz="1800" b="1" i="0" u="none" strike="noStrike" cap="none" normalizeH="0" baseline="0" dirty="0">
                          <a:ln>
                            <a:noFill/>
                          </a:ln>
                          <a:solidFill>
                            <a:schemeClr val="tx1"/>
                          </a:solidFill>
                          <a:effectLst/>
                          <a:latin typeface="Verdana" charset="0"/>
                          <a:ea typeface="SimSun" charset="0"/>
                          <a:cs typeface="SimSun" charset="0"/>
                        </a:rPr>
                        <a:t>AD 125-150</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0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tx1"/>
                          </a:solidFill>
                          <a:effectLst/>
                          <a:latin typeface="Verdana" charset="0"/>
                          <a:ea typeface="SimSun" charset="0"/>
                          <a:cs typeface="SimSun" charset="0"/>
                        </a:rPr>
                        <a:t>PLACE WRITTEN</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Verdana" charset="0"/>
                          <a:ea typeface="SimSun" charset="0"/>
                          <a:cs typeface="SimSun" charset="0"/>
                        </a:rPr>
                        <a:t>Rome</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14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READERS</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Most scholars point to a Christian community, most likely Gentiles (living in and influenced by pagan community) in Asia Minor—but others suggest Egypt.</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4629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OCCASION</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Peter wrote this epistle as a reminder of truths his readers already knew (1:12, 15b; 3:17a) to stimulate them to wholesome thinking—both a knowledge of error as well as truth; knowing that the recipients were troubled because of false teaching among them.</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967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LANGUAGE</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Greek</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452646" name="Rectangle 38"/>
          <p:cNvSpPr>
            <a:spLocks noChangeArrowheads="1"/>
          </p:cNvSpPr>
          <p:nvPr/>
        </p:nvSpPr>
        <p:spPr bwMode="auto">
          <a:xfrm>
            <a:off x="0" y="4567238"/>
            <a:ext cx="18415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GB" altLang="zh-CN" sz="1200" b="0" i="0" u="sng" strike="noStrike" kern="1200" cap="none" spc="0" normalizeH="0" baseline="0" noProof="0">
                <a:ln>
                  <a:noFill/>
                </a:ln>
                <a:solidFill>
                  <a:srgbClr val="000000"/>
                </a:solidFill>
                <a:effectLst/>
                <a:uLnTx/>
                <a:uFillTx/>
                <a:latin typeface="Times New Roman" charset="0"/>
                <a:ea typeface="SimSun" charset="0"/>
                <a:cs typeface="SimSun" charset="0"/>
              </a:rPr>
            </a:br>
            <a:endParaRPr kumimoji="0" lang="en-GB" altLang="zh-CN"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65927" name="WordArt 39"/>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a:ea typeface="Arial"/>
                <a:cs typeface="Arial"/>
              </a:rPr>
              <a:t>2 Peter</a:t>
            </a:r>
          </a:p>
        </p:txBody>
      </p:sp>
    </p:spTree>
    <p:extLst>
      <p:ext uri="{BB962C8B-B14F-4D97-AF65-F5344CB8AC3E}">
        <p14:creationId xmlns:p14="http://schemas.microsoft.com/office/powerpoint/2010/main" val="2500582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65892"/>
                                        </p:tgtEl>
                                        <p:attrNameLst>
                                          <p:attrName>style.visibility</p:attrName>
                                        </p:attrNameLst>
                                      </p:cBhvr>
                                      <p:to>
                                        <p:strVal val="visible"/>
                                      </p:to>
                                    </p:set>
                                    <p:anim calcmode="lin" valueType="num">
                                      <p:cBhvr additive="base">
                                        <p:cTn id="7" dur="500" fill="hold"/>
                                        <p:tgtEl>
                                          <p:spTgt spid="165892"/>
                                        </p:tgtEl>
                                        <p:attrNameLst>
                                          <p:attrName>ppt_x</p:attrName>
                                        </p:attrNameLst>
                                      </p:cBhvr>
                                      <p:tavLst>
                                        <p:tav tm="0">
                                          <p:val>
                                            <p:strVal val="0-#ppt_w/2"/>
                                          </p:val>
                                        </p:tav>
                                        <p:tav tm="100000">
                                          <p:val>
                                            <p:strVal val="#ppt_x"/>
                                          </p:val>
                                        </p:tav>
                                      </p:tavLst>
                                    </p:anim>
                                    <p:anim calcmode="lin" valueType="num">
                                      <p:cBhvr additive="base">
                                        <p:cTn id="8" dur="500" fill="hold"/>
                                        <p:tgtEl>
                                          <p:spTgt spid="1658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slide(fromRight)">
                                      <p:cBhvr>
                                        <p:cTn id="12" dur="1000"/>
                                        <p:tgtEl>
                                          <p:spTgt spid="165893"/>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165891"/>
                                        </p:tgtEl>
                                        <p:attrNameLst>
                                          <p:attrName>style.visibility</p:attrName>
                                        </p:attrNameLst>
                                      </p:cBhvr>
                                      <p:to>
                                        <p:strVal val="visible"/>
                                      </p:to>
                                    </p:set>
                                    <p:anim calcmode="lin" valueType="num">
                                      <p:cBhvr additive="base">
                                        <p:cTn id="16" dur="500" fill="hold"/>
                                        <p:tgtEl>
                                          <p:spTgt spid="165891"/>
                                        </p:tgtEl>
                                        <p:attrNameLst>
                                          <p:attrName>ppt_x</p:attrName>
                                        </p:attrNameLst>
                                      </p:cBhvr>
                                      <p:tavLst>
                                        <p:tav tm="0">
                                          <p:val>
                                            <p:strVal val="0-#ppt_w/2"/>
                                          </p:val>
                                        </p:tav>
                                        <p:tav tm="100000">
                                          <p:val>
                                            <p:strVal val="#ppt_x"/>
                                          </p:val>
                                        </p:tav>
                                      </p:tavLst>
                                    </p:anim>
                                    <p:anim calcmode="lin" valueType="num">
                                      <p:cBhvr additive="base">
                                        <p:cTn id="17" dur="500" fill="hold"/>
                                        <p:tgtEl>
                                          <p:spTgt spid="16589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165927"/>
                                        </p:tgtEl>
                                        <p:attrNameLst>
                                          <p:attrName>style.visibility</p:attrName>
                                        </p:attrNameLst>
                                      </p:cBhvr>
                                      <p:to>
                                        <p:strVal val="visible"/>
                                      </p:to>
                                    </p:set>
                                    <p:animEffect transition="in" filter="slide(fromLeft)">
                                      <p:cBhvr>
                                        <p:cTn id="21" dur="1000"/>
                                        <p:tgtEl>
                                          <p:spTgt spid="165927"/>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165890"/>
                                        </p:tgtEl>
                                        <p:attrNameLst>
                                          <p:attrName>style.visibility</p:attrName>
                                        </p:attrNameLst>
                                      </p:cBhvr>
                                      <p:to>
                                        <p:strVal val="visible"/>
                                      </p:to>
                                    </p:set>
                                    <p:anim calcmode="lin" valueType="num">
                                      <p:cBhvr additive="base">
                                        <p:cTn id="25" dur="500" fill="hold"/>
                                        <p:tgtEl>
                                          <p:spTgt spid="165890"/>
                                        </p:tgtEl>
                                        <p:attrNameLst>
                                          <p:attrName>ppt_x</p:attrName>
                                        </p:attrNameLst>
                                      </p:cBhvr>
                                      <p:tavLst>
                                        <p:tav tm="0">
                                          <p:val>
                                            <p:strVal val="1+#ppt_w/2"/>
                                          </p:val>
                                        </p:tav>
                                        <p:tav tm="100000">
                                          <p:val>
                                            <p:strVal val="#ppt_x"/>
                                          </p:val>
                                        </p:tav>
                                      </p:tavLst>
                                    </p:anim>
                                    <p:anim calcmode="lin" valueType="num">
                                      <p:cBhvr additive="base">
                                        <p:cTn id="26" dur="500" fill="hold"/>
                                        <p:tgtEl>
                                          <p:spTgt spid="1658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65895"/>
                                        </p:tgtEl>
                                        <p:attrNameLst>
                                          <p:attrName>style.visibility</p:attrName>
                                        </p:attrNameLst>
                                      </p:cBhvr>
                                      <p:to>
                                        <p:strVal val="visible"/>
                                      </p:to>
                                    </p:set>
                                    <p:animEffect transition="in" filter="checkerboard(across)">
                                      <p:cBhvr>
                                        <p:cTn id="31" dur="5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1" grpId="0" animBg="1"/>
      <p:bldP spid="165892" grpId="0" animBg="1"/>
      <p:bldP spid="165893" grpId="0"/>
      <p:bldP spid="16592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Key Word / Verse</a:t>
            </a:r>
          </a:p>
        </p:txBody>
      </p:sp>
      <p:sp>
        <p:nvSpPr>
          <p:cNvPr id="27033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0339" name="Text Box 4"/>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284</a:t>
            </a:r>
            <a:endParaRPr lang="en-US">
              <a:solidFill>
                <a:srgbClr val="000000"/>
              </a:solidFill>
              <a:latin typeface="Arial" charset="0"/>
            </a:endParaRPr>
          </a:p>
        </p:txBody>
      </p:sp>
      <p:sp>
        <p:nvSpPr>
          <p:cNvPr id="270340" name="Text Box 5"/>
          <p:cNvSpPr txBox="1">
            <a:spLocks noChangeArrowheads="1"/>
          </p:cNvSpPr>
          <p:nvPr/>
        </p:nvSpPr>
        <p:spPr bwMode="auto">
          <a:xfrm>
            <a:off x="3397250" y="1143000"/>
            <a:ext cx="2100263" cy="954088"/>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chemeClr val="bg1"/>
                </a:solidFill>
                <a:latin typeface="Arial" charset="0"/>
                <a:ea typeface="SimSun" charset="0"/>
                <a:cs typeface="SimSun" charset="0"/>
              </a:rPr>
              <a:t>Key Word</a:t>
            </a:r>
            <a:endParaRPr lang="en-US" altLang="zh-CN" sz="2800" b="1">
              <a:solidFill>
                <a:schemeClr val="bg1"/>
              </a:solidFill>
              <a:latin typeface="Arial" charset="0"/>
              <a:ea typeface="SimSun" charset="0"/>
              <a:cs typeface="SimSun" charset="0"/>
            </a:endParaRPr>
          </a:p>
          <a:p>
            <a:pPr algn="ctr" eaLnBrk="1" hangingPunct="1"/>
            <a:r>
              <a:rPr lang="en-US" altLang="zh-CN" sz="2800" b="1">
                <a:solidFill>
                  <a:srgbClr val="FFFF00"/>
                </a:solidFill>
                <a:latin typeface="Arial" charset="0"/>
                <a:ea typeface="SimSun" charset="0"/>
                <a:cs typeface="SimSun" charset="0"/>
              </a:rPr>
              <a:t>Knowledge </a:t>
            </a:r>
          </a:p>
        </p:txBody>
      </p:sp>
      <p:sp>
        <p:nvSpPr>
          <p:cNvPr id="105478" name="Text Box 6"/>
          <p:cNvSpPr txBox="1">
            <a:spLocks noChangeArrowheads="1"/>
          </p:cNvSpPr>
          <p:nvPr/>
        </p:nvSpPr>
        <p:spPr bwMode="auto">
          <a:xfrm>
            <a:off x="990600" y="2532063"/>
            <a:ext cx="7086600" cy="3944937"/>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SimSun" charset="0"/>
                <a:cs typeface="SimSun" charset="0"/>
              </a:rPr>
              <a:t>Key Verse</a:t>
            </a:r>
            <a:endParaRPr lang="en-US" altLang="zh-CN" sz="2800" b="1">
              <a:solidFill>
                <a:srgbClr val="FFFFFF"/>
              </a:solidFill>
              <a:latin typeface="Arial" charset="0"/>
              <a:ea typeface="SimSun" charset="0"/>
              <a:cs typeface="SimSun" charset="0"/>
            </a:endParaRPr>
          </a:p>
          <a:p>
            <a:pPr algn="ctr" eaLnBrk="1" hangingPunct="1"/>
            <a:r>
              <a:rPr lang="en-US" altLang="zh-CN" sz="2800" b="1">
                <a:solidFill>
                  <a:srgbClr val="FFFFFF"/>
                </a:solidFill>
                <a:latin typeface="Arial" charset="0"/>
                <a:ea typeface="SimSun" charset="0"/>
                <a:cs typeface="SimSun" charset="0"/>
              </a:rPr>
              <a:t>"Therefore, dear friends, since you already </a:t>
            </a:r>
            <a:r>
              <a:rPr lang="en-US" altLang="zh-CN" sz="2800" b="1" i="1">
                <a:solidFill>
                  <a:srgbClr val="FFFF00"/>
                </a:solidFill>
                <a:latin typeface="Arial" charset="0"/>
                <a:ea typeface="SimSun" charset="0"/>
                <a:cs typeface="SimSun" charset="0"/>
              </a:rPr>
              <a:t>know</a:t>
            </a:r>
            <a:r>
              <a:rPr lang="en-US" altLang="zh-CN" sz="2800" b="1">
                <a:solidFill>
                  <a:srgbClr val="FFFF00"/>
                </a:solidFill>
                <a:latin typeface="Arial" charset="0"/>
                <a:ea typeface="SimSun" charset="0"/>
                <a:cs typeface="SimSun" charset="0"/>
              </a:rPr>
              <a:t> </a:t>
            </a:r>
            <a:r>
              <a:rPr lang="en-US" altLang="zh-CN" sz="2800" b="1">
                <a:solidFill>
                  <a:srgbClr val="FFFFFF"/>
                </a:solidFill>
                <a:latin typeface="Arial" charset="0"/>
                <a:ea typeface="SimSun" charset="0"/>
                <a:cs typeface="SimSun" charset="0"/>
              </a:rPr>
              <a:t>this, be on your guard so that you may not be carried away by the error of lawless men and fall from your secure position.  But grow in the grace and </a:t>
            </a:r>
            <a:r>
              <a:rPr lang="en-US" altLang="zh-CN" sz="2800" b="1" i="1">
                <a:solidFill>
                  <a:srgbClr val="FFFF00"/>
                </a:solidFill>
                <a:latin typeface="Arial" charset="0"/>
                <a:ea typeface="SimSun" charset="0"/>
                <a:cs typeface="SimSun" charset="0"/>
              </a:rPr>
              <a:t>knowledge</a:t>
            </a:r>
            <a:r>
              <a:rPr lang="en-US" altLang="zh-CN" sz="2800" b="1">
                <a:solidFill>
                  <a:srgbClr val="FFFF00"/>
                </a:solidFill>
                <a:latin typeface="Arial" charset="0"/>
                <a:ea typeface="SimSun" charset="0"/>
                <a:cs typeface="SimSun" charset="0"/>
              </a:rPr>
              <a:t> </a:t>
            </a:r>
            <a:r>
              <a:rPr lang="en-US" altLang="zh-CN" sz="2800" b="1">
                <a:solidFill>
                  <a:srgbClr val="FFFFFF"/>
                </a:solidFill>
                <a:latin typeface="Arial" charset="0"/>
                <a:ea typeface="SimSun" charset="0"/>
                <a:cs typeface="SimSun" charset="0"/>
              </a:rPr>
              <a:t>of our Lord and Savior Jesus Christ.  To him be glory both now and forever!  Amen" (2 Peter 3:17-18). </a:t>
            </a:r>
          </a:p>
        </p:txBody>
      </p:sp>
      <p:sp>
        <p:nvSpPr>
          <p:cNvPr id="270342" name="WordArt 7"/>
          <p:cNvSpPr>
            <a:spLocks noChangeArrowheads="1" noChangeShapeType="1" noTextEdit="1"/>
          </p:cNvSpPr>
          <p:nvPr/>
        </p:nvSpPr>
        <p:spPr bwMode="auto">
          <a:xfrm>
            <a:off x="0" y="404813"/>
            <a:ext cx="3132138" cy="133985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pic>
        <p:nvPicPr>
          <p:cNvPr id="270343" name="Picture 8" descr="j029348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796925"/>
            <a:ext cx="2971800" cy="142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 calcmode="lin" valueType="num">
                                      <p:cBhvr additive="base">
                                        <p:cTn id="7" dur="500" fill="hold"/>
                                        <p:tgtEl>
                                          <p:spTgt spid="105478"/>
                                        </p:tgtEl>
                                        <p:attrNameLst>
                                          <p:attrName>ppt_x</p:attrName>
                                        </p:attrNameLst>
                                      </p:cBhvr>
                                      <p:tavLst>
                                        <p:tav tm="0">
                                          <p:val>
                                            <p:strVal val="#ppt_x"/>
                                          </p:val>
                                        </p:tav>
                                        <p:tav tm="100000">
                                          <p:val>
                                            <p:strVal val="#ppt_x"/>
                                          </p:val>
                                        </p:tav>
                                      </p:tavLst>
                                    </p:anim>
                                    <p:anim calcmode="lin" valueType="num">
                                      <p:cBhvr additive="base">
                                        <p:cTn id="8" dur="500" fill="hold"/>
                                        <p:tgtEl>
                                          <p:spTgt spid="105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Scoffers of the Church age will ridicule the Bible on Christ’s return, Creation and the Universal Flood (3:3-6).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24754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765175"/>
            <a:ext cx="8424862" cy="1144588"/>
          </a:xfrm>
        </p:spPr>
        <p:txBody>
          <a:bodyPr/>
          <a:lstStyle/>
          <a:p>
            <a:pPr eaLnBrk="1" hangingPunct="1"/>
            <a:r>
              <a:rPr lang="en-US" sz="3200" b="1">
                <a:latin typeface="Arial" charset="0"/>
                <a:ea typeface="ＭＳ Ｐゴシック" charset="0"/>
              </a:rPr>
              <a:t>Peter uses each of these words to show how knowledge is vital for believers…</a:t>
            </a:r>
            <a:endParaRPr lang="en-US" sz="320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evpi,gnwsij</a:t>
            </a:r>
            <a:r>
              <a:rPr lang="en-US" altLang="zh-CN" sz="3600" b="1">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evpiginw,skw</a:t>
            </a:r>
            <a:r>
              <a:rPr lang="en-US" altLang="ja-JP" sz="3600" b="1">
                <a:solidFill>
                  <a:srgbClr val="000000"/>
                </a:solidFill>
                <a:latin typeface="Greek" charset="0"/>
                <a:ea typeface="ＭＳ Ｐゴシック" charset="0"/>
                <a:cs typeface="ＭＳ Ｐゴシック" charset="0"/>
              </a:rPr>
              <a:t> </a:t>
            </a:r>
            <a:r>
              <a:rPr lang="en-US" altLang="zh-CN" sz="3600" b="1">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proginw,skw</a:t>
            </a:r>
            <a:r>
              <a:rPr lang="en-US" altLang="ja-JP" sz="3600" b="1">
                <a:solidFill>
                  <a:srgbClr val="000000"/>
                </a:solidFill>
                <a:latin typeface="Greek" charset="0"/>
                <a:ea typeface="MS Mincho" charset="0"/>
                <a:cs typeface="MS Mincho" charset="0"/>
              </a:rPr>
              <a:t> </a:t>
            </a:r>
            <a:r>
              <a:rPr lang="en-US" altLang="zh-CN" sz="3600" b="1">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a:solidFill>
                  <a:srgbClr val="000000"/>
                </a:solidFill>
                <a:latin typeface="Bwgrkl" charset="0"/>
                <a:ea typeface="MS Mincho" charset="0"/>
                <a:cs typeface="MS Mincho" charset="0"/>
              </a:rPr>
              <a:t>gnwri,zw</a:t>
            </a:r>
            <a:r>
              <a:rPr lang="en-US" altLang="zh-CN" sz="3600" b="1">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gnw/sij</a:t>
            </a:r>
            <a:r>
              <a:rPr lang="en-US" altLang="zh-CN" sz="3600" b="1">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gigw,skw</a:t>
            </a:r>
            <a:r>
              <a:rPr lang="en-US" altLang="zh-CN" sz="3600" b="1">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oi=da </a:t>
            </a:r>
            <a:r>
              <a:rPr lang="en-US" altLang="zh-CN" sz="3600" b="1">
                <a:solidFill>
                  <a:srgbClr val="000000"/>
                </a:solidFill>
                <a:latin typeface="Times" charset="0"/>
                <a:ea typeface="SimSun" charset="0"/>
                <a:cs typeface="SimSun" charset="0"/>
              </a:rPr>
              <a:t>1:12, 14; 2:9</a:t>
            </a:r>
            <a:r>
              <a:rPr lang="en-US" altLang="zh-CN" sz="3600" b="1">
                <a:latin typeface="Times New Roman" charset="0"/>
                <a:ea typeface="SimSun" charset="0"/>
                <a:cs typeface="SimSun" charset="0"/>
              </a:rPr>
              <a:t> </a:t>
            </a:r>
            <a:endParaRPr lang="en-US" sz="3600" b="1">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endParaRPr lang="en-US">
              <a:solidFill>
                <a:srgbClr val="000000"/>
              </a:solidFill>
              <a:latin typeface="Arial" charset="0"/>
            </a:endParaRPr>
          </a:p>
        </p:txBody>
      </p:sp>
      <p:pic>
        <p:nvPicPr>
          <p:cNvPr id="272388" name="Picture 1" descr="Screen Shot 2014-03-11 at 3.18.04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163" y="3171825"/>
            <a:ext cx="3522662" cy="341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F6B96BD-EF8E-4447-8BAC-A5811AF25AC2}" type="slidenum">
              <a:rPr lang="en-US" sz="900">
                <a:solidFill>
                  <a:srgbClr val="808080"/>
                </a:solidFill>
                <a:latin typeface="Arial" charset="0"/>
              </a:rPr>
              <a:pPr defTabSz="814388" eaLnBrk="0" hangingPunct="0"/>
              <a:t>71</a:t>
            </a:fld>
            <a:endParaRPr lang="en-US" sz="900">
              <a:solidFill>
                <a:srgbClr val="808080"/>
              </a:solidFill>
              <a:latin typeface="Arial" charset="0"/>
            </a:endParaRPr>
          </a:p>
        </p:txBody>
      </p:sp>
      <p:sp>
        <p:nvSpPr>
          <p:cNvPr id="275459"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F0FDAC08-499B-0947-AADB-172698924622}" type="slidenum">
              <a:rPr lang="en-US" sz="900">
                <a:solidFill>
                  <a:srgbClr val="808080"/>
                </a:solidFill>
                <a:latin typeface="Arial" charset="0"/>
              </a:rPr>
              <a:pPr defTabSz="814388" eaLnBrk="0" hangingPunct="0"/>
              <a:t>71</a:t>
            </a:fld>
            <a:endParaRPr lang="en-US" sz="900">
              <a:solidFill>
                <a:srgbClr val="808080"/>
              </a:solidFill>
              <a:latin typeface="Arial" charset="0"/>
            </a:endParaRPr>
          </a:p>
        </p:txBody>
      </p:sp>
      <p:sp>
        <p:nvSpPr>
          <p:cNvPr id="275460"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95F4AE4-6296-DA46-A86D-29B4C8BDEA36}" type="slidenum">
              <a:rPr lang="en-US" sz="900">
                <a:solidFill>
                  <a:srgbClr val="808080"/>
                </a:solidFill>
                <a:latin typeface="Arial" charset="0"/>
              </a:rPr>
              <a:pPr defTabSz="814388" eaLnBrk="0" hangingPunct="0"/>
              <a:t>71</a:t>
            </a:fld>
            <a:endParaRPr lang="en-US" sz="900">
              <a:solidFill>
                <a:srgbClr val="808080"/>
              </a:solidFill>
              <a:latin typeface="Arial" charset="0"/>
            </a:endParaRPr>
          </a:p>
        </p:txBody>
      </p:sp>
      <p:pic>
        <p:nvPicPr>
          <p:cNvPr id="275461" name="Picture 5" descr="peter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86000"/>
            <a:ext cx="1447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5462" name="Rectangle 6"/>
          <p:cNvSpPr>
            <a:spLocks noChangeArrowheads="1"/>
          </p:cNvSpPr>
          <p:nvPr/>
        </p:nvSpPr>
        <p:spPr bwMode="auto">
          <a:xfrm>
            <a:off x="2438400" y="2286000"/>
            <a:ext cx="6705600" cy="2286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73025" tIns="36512" rIns="73025" bIns="36512" anchor="ctr"/>
          <a:lstStyle/>
          <a:p>
            <a:pPr algn="ctr" eaLnBrk="0" hangingPunct="0"/>
            <a:endParaRPr lang="en-GB" sz="2000" b="1">
              <a:latin typeface="Arial" charset="0"/>
            </a:endParaRPr>
          </a:p>
        </p:txBody>
      </p:sp>
      <p:pic>
        <p:nvPicPr>
          <p:cNvPr id="275463" name="Picture 7" descr="peter_BW"/>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1600" y="3352800"/>
            <a:ext cx="1066800" cy="1219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75464"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71600" y="2286000"/>
            <a:ext cx="1054100" cy="1066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75465" name="Rectangle 10"/>
          <p:cNvSpPr>
            <a:spLocks noGrp="1" noChangeArrowheads="1"/>
          </p:cNvSpPr>
          <p:nvPr>
            <p:ph type="title" idx="4294967295"/>
          </p:nvPr>
        </p:nvSpPr>
        <p:spPr>
          <a:xfrm>
            <a:off x="2514600" y="2819400"/>
            <a:ext cx="6629400" cy="1143000"/>
          </a:xfrm>
          <a:noFill/>
        </p:spPr>
        <p:txBody>
          <a:bodyPr lIns="82124" tIns="41061" rIns="82124" bIns="41061"/>
          <a:lstStyle/>
          <a:p>
            <a:pPr eaLnBrk="1" hangingPunct="1"/>
            <a:r>
              <a:rPr lang="en-US" sz="4100">
                <a:solidFill>
                  <a:srgbClr val="FFFFFF"/>
                </a:solidFill>
                <a:latin typeface="Arial" charset="0"/>
                <a:ea typeface="ＭＳ Ｐゴシック" charset="0"/>
                <a:cs typeface="ＭＳ Ｐゴシック" charset="0"/>
              </a:rPr>
              <a:t>Now into the </a:t>
            </a:r>
            <a:br>
              <a:rPr lang="en-US" sz="4100">
                <a:solidFill>
                  <a:srgbClr val="FFFFFF"/>
                </a:solidFill>
                <a:latin typeface="Arial" charset="0"/>
                <a:ea typeface="ＭＳ Ｐゴシック" charset="0"/>
                <a:cs typeface="ＭＳ Ｐゴシック" charset="0"/>
              </a:rPr>
            </a:br>
            <a:r>
              <a:rPr lang="en-US" sz="4100">
                <a:solidFill>
                  <a:srgbClr val="FFFFFF"/>
                </a:solidFill>
                <a:latin typeface="Arial" charset="0"/>
                <a:ea typeface="ＭＳ Ｐゴシック" charset="0"/>
                <a:cs typeface="ＭＳ Ｐゴシック" charset="0"/>
              </a:rPr>
              <a:t>Book</a:t>
            </a:r>
            <a:r>
              <a:rPr lang="fr-FR" altLang="ja-JP" sz="4100">
                <a:solidFill>
                  <a:srgbClr val="FFFFFF"/>
                </a:solidFill>
                <a:latin typeface="Arial" charset="0"/>
                <a:ea typeface="ＭＳ Ｐゴシック" charset="0"/>
                <a:cs typeface="ＭＳ Ｐゴシック" charset="0"/>
              </a:rPr>
              <a:t>'</a:t>
            </a:r>
            <a:r>
              <a:rPr lang="en-US" altLang="ja-JP" sz="4100">
                <a:solidFill>
                  <a:srgbClr val="FFFFFF"/>
                </a:solidFill>
                <a:latin typeface="Arial" charset="0"/>
                <a:ea typeface="ＭＳ Ｐゴシック" charset="0"/>
                <a:cs typeface="ＭＳ Ｐゴシック" charset="0"/>
              </a:rPr>
              <a:t>s Content…</a:t>
            </a:r>
            <a:endParaRPr lang="en-US" sz="4100">
              <a:solidFill>
                <a:srgbClr val="FFFFFF"/>
              </a:solidFill>
              <a:latin typeface="Arial" charset="0"/>
              <a:ea typeface="ＭＳ Ｐゴシック" charset="0"/>
              <a:cs typeface="ＭＳ Ｐゴシック" charset="0"/>
            </a:endParaRPr>
          </a:p>
        </p:txBody>
      </p:sp>
    </p:spTree>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endParaRPr lang="en-US">
              <a:solidFill>
                <a:srgbClr val="5B5249"/>
              </a:solidFill>
            </a:endParaRPr>
          </a:p>
        </p:txBody>
      </p:sp>
      <p:grpSp>
        <p:nvGrpSpPr>
          <p:cNvPr id="273411" name="Group 4"/>
          <p:cNvGrpSpPr>
            <a:grpSpLocks/>
          </p:cNvGrpSpPr>
          <p:nvPr/>
        </p:nvGrpSpPr>
        <p:grpSpPr bwMode="auto">
          <a:xfrm>
            <a:off x="-152400" y="0"/>
            <a:ext cx="9372599" cy="6858000"/>
            <a:chOff x="864" y="667"/>
            <a:chExt cx="2979" cy="3216"/>
          </a:xfrm>
        </p:grpSpPr>
        <p:grpSp>
          <p:nvGrpSpPr>
            <p:cNvPr id="273416" name="Group 5"/>
            <p:cNvGrpSpPr>
              <a:grpSpLocks/>
            </p:cNvGrpSpPr>
            <p:nvPr/>
          </p:nvGrpSpPr>
          <p:grpSpPr bwMode="auto">
            <a:xfrm>
              <a:off x="864" y="667"/>
              <a:ext cx="2979" cy="351"/>
              <a:chOff x="0" y="0"/>
              <a:chExt cx="4477" cy="65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God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Lord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b="1" dirty="0">
                    <a:solidFill>
                      <a:srgbClr val="000000"/>
                    </a:solidFill>
                    <a:latin typeface="Arial Narrow" charset="0"/>
                    <a:ea typeface="SimSun" charset="0"/>
                    <a:cs typeface="SimSun" charset="0"/>
                  </a:rPr>
                  <a:t> </a:t>
                </a:r>
                <a:r>
                  <a:rPr lang="en-US" altLang="zh-CN" sz="1600" dirty="0">
                    <a:solidFill>
                      <a:srgbClr val="000000"/>
                    </a:solidFill>
                    <a:latin typeface="Arial Narrow" charset="0"/>
                    <a:ea typeface="SimSun" charset="0"/>
                    <a:cs typeface="SimSun" charset="0"/>
                  </a:rPr>
                  <a:t>Saluta-tion</a:t>
                </a:r>
              </a:p>
              <a:p>
                <a:pPr algn="ctr" eaLnBrk="0" hangingPunct="0"/>
                <a:r>
                  <a:rPr lang="en-US" altLang="zh-CN" sz="1600" dirty="0">
                    <a:solidFill>
                      <a:srgbClr val="000000"/>
                    </a:solidFill>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Provides Every Need</a:t>
                </a:r>
              </a:p>
              <a:p>
                <a:pPr algn="ctr" eaLnBrk="0" hangingPunct="0"/>
                <a:r>
                  <a:rPr lang="en-US" altLang="zh-CN" sz="1600" dirty="0">
                    <a:solidFill>
                      <a:srgbClr val="000000"/>
                    </a:solidFill>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Foundation of Knowledge</a:t>
                </a:r>
              </a:p>
              <a:p>
                <a:pPr algn="ctr" eaLnBrk="0" hangingPunct="0"/>
                <a:r>
                  <a:rPr lang="en-US" altLang="zh-CN" sz="1600" dirty="0">
                    <a:solidFill>
                      <a:srgbClr val="000000"/>
                    </a:solidFill>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False Teachers Coming</a:t>
                </a:r>
              </a:p>
              <a:p>
                <a:pPr algn="ctr" eaLnBrk="0" hangingPunct="0"/>
                <a:r>
                  <a:rPr lang="en-US" altLang="zh-CN" sz="1600" dirty="0">
                    <a:solidFill>
                      <a:srgbClr val="000000"/>
                    </a:solidFill>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End in Hell</a:t>
                </a:r>
              </a:p>
              <a:p>
                <a:pPr algn="ctr" eaLnBrk="0" hangingPunct="0"/>
                <a:r>
                  <a:rPr lang="en-US" altLang="zh-CN" sz="1600" dirty="0">
                    <a:solidFill>
                      <a:srgbClr val="000000"/>
                    </a:solidFill>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Character Described</a:t>
                </a:r>
              </a:p>
              <a:p>
                <a:pPr algn="ctr" eaLnBrk="0" hangingPunct="0"/>
                <a:r>
                  <a:rPr lang="en-US" altLang="zh-CN" sz="1600" dirty="0">
                    <a:solidFill>
                      <a:srgbClr val="000000"/>
                    </a:solidFill>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Scoffers Before Rapture</a:t>
                </a:r>
              </a:p>
              <a:p>
                <a:pPr algn="ctr" eaLnBrk="0" hangingPunct="0"/>
                <a:r>
                  <a:rPr lang="en-US" altLang="zh-CN" sz="1600" dirty="0">
                    <a:solidFill>
                      <a:srgbClr val="000000"/>
                    </a:solidFill>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rPr>
                  <a:t>Temporary World Motivates Holiness  </a:t>
                </a:r>
              </a:p>
              <a:p>
                <a:pPr algn="ctr"/>
                <a:r>
                  <a:rPr lang="en-US" altLang="zh-CN" sz="1600" dirty="0">
                    <a:solidFill>
                      <a:srgbClr val="000000"/>
                    </a:solidFill>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cs typeface="SimSun" charset="0"/>
                  </a:rPr>
                  <a:t>Protection &amp; Growth Encouraged</a:t>
                </a:r>
              </a:p>
              <a:p>
                <a:pPr algn="ctr" eaLnBrk="0" hangingPunct="0"/>
                <a:r>
                  <a:rPr lang="en-US" altLang="zh-CN" sz="1600" dirty="0">
                    <a:solidFill>
                      <a:srgbClr val="000000"/>
                    </a:solidFill>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Adequacy of </a:t>
                </a:r>
              </a:p>
              <a:p>
                <a:pPr algn="ctr" eaLnBrk="0" hangingPunct="0"/>
                <a:r>
                  <a:rPr lang="en-US" altLang="zh-CN" b="1">
                    <a:solidFill>
                      <a:srgbClr val="000000"/>
                    </a:solidFill>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Inadequacy of </a:t>
                </a:r>
              </a:p>
              <a:p>
                <a:pPr algn="ctr" eaLnBrk="0" hangingPunct="0"/>
                <a:r>
                  <a:rPr lang="en-US" altLang="zh-CN" b="1">
                    <a:solidFill>
                      <a:srgbClr val="000000"/>
                    </a:solidFill>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Expectancy of </a:t>
                </a:r>
              </a:p>
              <a:p>
                <a:pPr algn="ctr" eaLnBrk="0" hangingPunct="0"/>
                <a:r>
                  <a:rPr lang="en-US" altLang="zh-CN" b="1">
                    <a:solidFill>
                      <a:srgbClr val="000000"/>
                    </a:solidFill>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Disciples </a:t>
                </a:r>
              </a:p>
              <a:p>
                <a:pPr algn="ctr"/>
                <a:r>
                  <a:rPr lang="en-US" altLang="zh-CN" b="1">
                    <a:solidFill>
                      <a:srgbClr val="000000"/>
                    </a:solidFill>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Day </a:t>
                </a:r>
              </a:p>
              <a:p>
                <a:pPr algn="ctr"/>
                <a:r>
                  <a:rPr lang="en-US" altLang="zh-CN" b="1">
                    <a:solidFill>
                      <a:srgbClr val="000000"/>
                    </a:solidFill>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endParaRPr lang="en-US">
              <a:solidFill>
                <a:srgbClr val="5B5249"/>
              </a:solidFill>
            </a:endParaRPr>
          </a:p>
        </p:txBody>
      </p:sp>
    </p:spTree>
    <p:extLst>
      <p:ext uri="{BB962C8B-B14F-4D97-AF65-F5344CB8AC3E}">
        <p14:creationId xmlns:p14="http://schemas.microsoft.com/office/powerpoint/2010/main" val="13247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533400"/>
            <a:ext cx="9144000" cy="5562600"/>
          </a:xfrm>
          <a:prstGeom prst="rect">
            <a:avLst/>
          </a:prstGeom>
          <a:gradFill rotWithShape="1">
            <a:gsLst>
              <a:gs pos="0">
                <a:schemeClr val="accent2">
                  <a:gamma/>
                  <a:shade val="23529"/>
                  <a:invGamma/>
                </a:schemeClr>
              </a:gs>
              <a:gs pos="100000">
                <a:schemeClr val="accent2"/>
              </a:gs>
            </a:gsLst>
            <a:lin ang="27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sp>
        <p:nvSpPr>
          <p:cNvPr id="68611" name="Rectangle 3"/>
          <p:cNvSpPr>
            <a:spLocks noChangeArrowheads="1"/>
          </p:cNvSpPr>
          <p:nvPr/>
        </p:nvSpPr>
        <p:spPr bwMode="auto">
          <a:xfrm>
            <a:off x="0" y="0"/>
            <a:ext cx="7696200" cy="914400"/>
          </a:xfrm>
          <a:prstGeom prst="rect">
            <a:avLst/>
          </a:prstGeom>
          <a:gradFill rotWithShape="1">
            <a:gsLst>
              <a:gs pos="0">
                <a:srgbClr val="3E3E76"/>
              </a:gs>
              <a:gs pos="100000">
                <a:srgbClr val="8585F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8612" name="Rectangle 4"/>
          <p:cNvSpPr>
            <a:spLocks noGrp="1" noChangeArrowheads="1"/>
          </p:cNvSpPr>
          <p:nvPr>
            <p:ph type="title"/>
          </p:nvPr>
        </p:nvSpPr>
        <p:spPr>
          <a:xfrm>
            <a:off x="304800" y="152400"/>
            <a:ext cx="7620000" cy="838200"/>
          </a:xfrm>
          <a:effectLst>
            <a:outerShdw blurRad="63500" dist="35921" dir="2700000" algn="ctr" rotWithShape="0">
              <a:srgbClr val="000000">
                <a:alpha val="74998"/>
              </a:srgbClr>
            </a:outerShdw>
          </a:effectLst>
        </p:spPr>
        <p:txBody>
          <a:bodyPr/>
          <a:lstStyle/>
          <a:p>
            <a:pPr eaLnBrk="1" hangingPunct="1">
              <a:defRPr/>
            </a:pPr>
            <a:r>
              <a:rPr lang="en-US" sz="4800">
                <a:solidFill>
                  <a:srgbClr val="FFFF99"/>
                </a:solidFill>
                <a:ea typeface="+mj-ea"/>
                <a:cs typeface="+mj-cs"/>
              </a:rPr>
              <a:t>2 Peter </a:t>
            </a:r>
          </a:p>
        </p:txBody>
      </p:sp>
      <p:sp>
        <p:nvSpPr>
          <p:cNvPr id="68613" name="Rectangle 5"/>
          <p:cNvSpPr>
            <a:spLocks noGrp="1" noChangeArrowheads="1"/>
          </p:cNvSpPr>
          <p:nvPr>
            <p:ph type="body" idx="1"/>
          </p:nvPr>
        </p:nvSpPr>
        <p:spPr>
          <a:xfrm>
            <a:off x="228600" y="457200"/>
            <a:ext cx="8686800" cy="5334000"/>
          </a:xfrm>
        </p:spPr>
        <p:txBody>
          <a:bodyPr/>
          <a:lstStyle/>
          <a:p>
            <a:pPr marL="396875" lvl="1" indent="-396875" eaLnBrk="1" hangingPunct="1">
              <a:lnSpc>
                <a:spcPct val="80000"/>
              </a:lnSpc>
              <a:buClr>
                <a:schemeClr val="tx1"/>
              </a:buClr>
              <a:buFont typeface="Wingdings" charset="2"/>
              <a:buNone/>
              <a:defRPr/>
            </a:pPr>
            <a:r>
              <a:rPr lang="en-US" sz="2000" b="1" dirty="0">
                <a:solidFill>
                  <a:srgbClr val="FFFFFF"/>
                </a:solidFill>
              </a:rPr>
              <a:t>Salutation (1:1-2)</a:t>
            </a:r>
          </a:p>
          <a:p>
            <a:pPr marL="396875" lvl="1" indent="-282575" eaLnBrk="1" hangingPunct="1">
              <a:lnSpc>
                <a:spcPct val="80000"/>
              </a:lnSpc>
              <a:buClr>
                <a:schemeClr val="tx1"/>
              </a:buClr>
              <a:buFont typeface="Wingdings" charset="2"/>
              <a:buNone/>
              <a:defRPr/>
            </a:pPr>
            <a:endParaRPr lang="en-US" sz="1000" b="1" dirty="0">
              <a:solidFill>
                <a:srgbClr val="FFFFFF"/>
              </a:solidFill>
            </a:endParaRPr>
          </a:p>
          <a:p>
            <a:pPr marL="0" indent="0" eaLnBrk="1" hangingPunct="1">
              <a:lnSpc>
                <a:spcPct val="80000"/>
              </a:lnSpc>
              <a:buFontTx/>
              <a:buNone/>
              <a:defRPr/>
            </a:pPr>
            <a:r>
              <a:rPr lang="en-US" sz="2000" b="1" dirty="0">
                <a:solidFill>
                  <a:srgbClr val="FFFFFF"/>
                </a:solidFill>
              </a:rPr>
              <a:t>Chapter 1 - Certainty of Believers</a:t>
            </a:r>
            <a:r>
              <a:rPr lang="fr-FR" altLang="ja-JP" sz="2000" b="1" dirty="0">
                <a:solidFill>
                  <a:srgbClr val="FFFFFF"/>
                </a:solidFill>
              </a:rPr>
              <a:t>'</a:t>
            </a:r>
            <a:r>
              <a:rPr lang="en-US" altLang="ja-JP" sz="2000" b="1" dirty="0">
                <a:solidFill>
                  <a:srgbClr val="FFFFFF"/>
                </a:solidFill>
              </a:rPr>
              <a:t> Salvation &amp; Exhortation to Growth</a:t>
            </a:r>
          </a:p>
          <a:p>
            <a:pPr marL="0" indent="0" eaLnBrk="1" hangingPunct="1">
              <a:lnSpc>
                <a:spcPct val="80000"/>
              </a:lnSpc>
              <a:buFontTx/>
              <a:buNone/>
              <a:defRPr/>
            </a:pPr>
            <a:endParaRPr lang="en-US" sz="1000" b="1" dirty="0">
              <a:solidFill>
                <a:srgbClr val="FFFFFF"/>
              </a:solidFill>
            </a:endParaRP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The Work of God (1:3-4)</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God</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s Provision + Our Response = Life &amp; Godliness (1:5-11)</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The Word of God (1:12-21)</a:t>
            </a:r>
          </a:p>
          <a:p>
            <a:pPr marL="746125" lvl="2" indent="-234950" eaLnBrk="1" hangingPunct="1">
              <a:lnSpc>
                <a:spcPct val="80000"/>
              </a:lnSpc>
              <a:buClr>
                <a:schemeClr val="tx1"/>
              </a:buClr>
              <a:buFont typeface="Wingdings" charset="2"/>
              <a:buNone/>
              <a:defRPr/>
            </a:pPr>
            <a:endParaRPr lang="en-US" sz="1000" b="1" dirty="0">
              <a:solidFill>
                <a:srgbClr val="FFFFFF"/>
              </a:solidFill>
              <a:ea typeface="ＭＳ Ｐゴシック" charset="-128"/>
            </a:endParaRPr>
          </a:p>
          <a:p>
            <a:pPr marL="0" indent="0" eaLnBrk="1" hangingPunct="1">
              <a:lnSpc>
                <a:spcPct val="80000"/>
              </a:lnSpc>
              <a:buFontTx/>
              <a:buNone/>
              <a:defRPr/>
            </a:pPr>
            <a:r>
              <a:rPr lang="en-US" sz="2000" b="1" dirty="0">
                <a:solidFill>
                  <a:srgbClr val="FFFFFF"/>
                </a:solidFill>
              </a:rPr>
              <a:t>Chapter 2 - Peter</a:t>
            </a:r>
            <a:r>
              <a:rPr lang="fr-FR" altLang="ja-JP" sz="2000" b="1" dirty="0">
                <a:solidFill>
                  <a:srgbClr val="FFFFFF"/>
                </a:solidFill>
              </a:rPr>
              <a:t>'</a:t>
            </a:r>
            <a:r>
              <a:rPr lang="en-US" altLang="ja-JP" sz="2000" b="1" dirty="0">
                <a:solidFill>
                  <a:srgbClr val="FFFFFF"/>
                </a:solidFill>
              </a:rPr>
              <a:t>s Prediction of False Teachers (2:1-22)</a:t>
            </a:r>
          </a:p>
          <a:p>
            <a:pPr marL="0" indent="0" eaLnBrk="1" hangingPunct="1">
              <a:lnSpc>
                <a:spcPct val="80000"/>
              </a:lnSpc>
              <a:buFontTx/>
              <a:buNone/>
              <a:defRPr/>
            </a:pPr>
            <a:endParaRPr lang="en-US" sz="1000" b="1" dirty="0">
              <a:solidFill>
                <a:srgbClr val="FFFFFF"/>
              </a:solidFill>
            </a:endParaRP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Condemnation of False Teachers (2:3b-9) </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Characteristics of False Teachers (2:10-22) </a:t>
            </a:r>
          </a:p>
          <a:p>
            <a:pPr marL="746125" lvl="2" indent="-234950" eaLnBrk="1" hangingPunct="1">
              <a:lnSpc>
                <a:spcPct val="80000"/>
              </a:lnSpc>
              <a:buClr>
                <a:schemeClr val="tx1"/>
              </a:buClr>
              <a:buFont typeface="Wingdings" charset="2"/>
              <a:buNone/>
              <a:defRPr/>
            </a:pPr>
            <a:endParaRPr lang="en-US" sz="1000" b="1" dirty="0">
              <a:solidFill>
                <a:srgbClr val="FFFFFF"/>
              </a:solidFill>
              <a:ea typeface="ＭＳ Ｐゴシック" charset="-128"/>
            </a:endParaRPr>
          </a:p>
          <a:p>
            <a:pPr marL="0" indent="0" eaLnBrk="1" hangingPunct="1">
              <a:lnSpc>
                <a:spcPct val="80000"/>
              </a:lnSpc>
              <a:buFontTx/>
              <a:buNone/>
              <a:defRPr/>
            </a:pPr>
            <a:r>
              <a:rPr lang="en-US" sz="2000" b="1" dirty="0">
                <a:solidFill>
                  <a:srgbClr val="FFFFFF"/>
                </a:solidFill>
              </a:rPr>
              <a:t>Chapter 3 - Peter</a:t>
            </a:r>
            <a:r>
              <a:rPr lang="fr-FR" altLang="ja-JP" sz="2000" b="1" dirty="0">
                <a:solidFill>
                  <a:srgbClr val="FFFFFF"/>
                </a:solidFill>
              </a:rPr>
              <a:t>'</a:t>
            </a:r>
            <a:r>
              <a:rPr lang="en-US" altLang="ja-JP" sz="2000" b="1" dirty="0">
                <a:solidFill>
                  <a:srgbClr val="FFFFFF"/>
                </a:solidFill>
              </a:rPr>
              <a:t>s Prediction of Scoffers before Rapture (3:1-16)</a:t>
            </a:r>
          </a:p>
          <a:p>
            <a:pPr marL="0" indent="0" eaLnBrk="1" hangingPunct="1">
              <a:lnSpc>
                <a:spcPct val="80000"/>
              </a:lnSpc>
              <a:buFontTx/>
              <a:buNone/>
              <a:defRPr/>
            </a:pPr>
            <a:endParaRPr lang="en-US" sz="1000" b="1" dirty="0">
              <a:solidFill>
                <a:srgbClr val="FFFFFF"/>
              </a:solidFill>
            </a:endParaRP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Scoffers</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 Denial of the Lord</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s Return &amp; the Flood (3:3-4)</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The Certainty of Christ</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s Return, judgment and destruction of heavens/earth (3:5-13)</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Exhortations to Believers based on the Fact of Christ</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s Return (3:14-16) </a:t>
            </a:r>
          </a:p>
          <a:p>
            <a:pPr marL="396875" lvl="1" indent="-396875" eaLnBrk="1" hangingPunct="1">
              <a:lnSpc>
                <a:spcPct val="80000"/>
              </a:lnSpc>
              <a:buClr>
                <a:schemeClr val="tx1"/>
              </a:buClr>
              <a:buFontTx/>
              <a:buNone/>
              <a:defRPr/>
            </a:pPr>
            <a:r>
              <a:rPr lang="en-US" sz="2000" b="1" dirty="0">
                <a:solidFill>
                  <a:srgbClr val="FFFFFF"/>
                </a:solidFill>
              </a:rPr>
              <a:t>Conclusion - Summary of Letter (3:17) &amp; Benediction (3:18)</a:t>
            </a:r>
          </a:p>
        </p:txBody>
      </p:sp>
      <p:sp>
        <p:nvSpPr>
          <p:cNvPr id="68614" name="WordArt 6"/>
          <p:cNvSpPr>
            <a:spLocks noChangeArrowheads="1" noChangeShapeType="1" noTextEdit="1"/>
          </p:cNvSpPr>
          <p:nvPr/>
        </p:nvSpPr>
        <p:spPr bwMode="auto">
          <a:xfrm>
            <a:off x="5181600" y="6019800"/>
            <a:ext cx="3886200" cy="8382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6861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7512"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0-#ppt_w/2"/>
                                          </p:val>
                                        </p:tav>
                                        <p:tav tm="100000">
                                          <p:val>
                                            <p:strVal val="#ppt_x"/>
                                          </p:val>
                                        </p:tav>
                                      </p:tavLst>
                                    </p:anim>
                                    <p:anim calcmode="lin" valueType="num">
                                      <p:cBhvr additive="base">
                                        <p:cTn id="8" dur="500" fill="hold"/>
                                        <p:tgtEl>
                                          <p:spTgt spid="686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slide(fromRight)">
                                      <p:cBhvr>
                                        <p:cTn id="12" dur="1000"/>
                                        <p:tgtEl>
                                          <p:spTgt spid="68612"/>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8615"/>
                                        </p:tgtEl>
                                        <p:attrNameLst>
                                          <p:attrName>style.visibility</p:attrName>
                                        </p:attrNameLst>
                                      </p:cBhvr>
                                      <p:to>
                                        <p:strVal val="visible"/>
                                      </p:to>
                                    </p:set>
                                    <p:anim calcmode="lin" valueType="num">
                                      <p:cBhvr additive="base">
                                        <p:cTn id="16" dur="500" fill="hold"/>
                                        <p:tgtEl>
                                          <p:spTgt spid="68615"/>
                                        </p:tgtEl>
                                        <p:attrNameLst>
                                          <p:attrName>ppt_x</p:attrName>
                                        </p:attrNameLst>
                                      </p:cBhvr>
                                      <p:tavLst>
                                        <p:tav tm="0">
                                          <p:val>
                                            <p:strVal val="0-#ppt_w/2"/>
                                          </p:val>
                                        </p:tav>
                                        <p:tav tm="100000">
                                          <p:val>
                                            <p:strVal val="#ppt_x"/>
                                          </p:val>
                                        </p:tav>
                                      </p:tavLst>
                                    </p:anim>
                                    <p:anim calcmode="lin" valueType="num">
                                      <p:cBhvr additive="base">
                                        <p:cTn id="17" dur="500" fill="hold"/>
                                        <p:tgtEl>
                                          <p:spTgt spid="6861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8614"/>
                                        </p:tgtEl>
                                        <p:attrNameLst>
                                          <p:attrName>style.visibility</p:attrName>
                                        </p:attrNameLst>
                                      </p:cBhvr>
                                      <p:to>
                                        <p:strVal val="visible"/>
                                      </p:to>
                                    </p:set>
                                    <p:animEffect transition="in" filter="slide(fromLeft)">
                                      <p:cBhvr>
                                        <p:cTn id="21" dur="500"/>
                                        <p:tgtEl>
                                          <p:spTgt spid="68614"/>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68610"/>
                                        </p:tgtEl>
                                        <p:attrNameLst>
                                          <p:attrName>style.visibility</p:attrName>
                                        </p:attrNameLst>
                                      </p:cBhvr>
                                      <p:to>
                                        <p:strVal val="visible"/>
                                      </p:to>
                                    </p:set>
                                    <p:anim calcmode="lin" valueType="num">
                                      <p:cBhvr additive="base">
                                        <p:cTn id="25" dur="500" fill="hold"/>
                                        <p:tgtEl>
                                          <p:spTgt spid="68610"/>
                                        </p:tgtEl>
                                        <p:attrNameLst>
                                          <p:attrName>ppt_x</p:attrName>
                                        </p:attrNameLst>
                                      </p:cBhvr>
                                      <p:tavLst>
                                        <p:tav tm="0">
                                          <p:val>
                                            <p:strVal val="1+#ppt_w/2"/>
                                          </p:val>
                                        </p:tav>
                                        <p:tav tm="100000">
                                          <p:val>
                                            <p:strVal val="#ppt_x"/>
                                          </p:val>
                                        </p:tav>
                                      </p:tavLst>
                                    </p:anim>
                                    <p:anim calcmode="lin" valueType="num">
                                      <p:cBhvr additive="base">
                                        <p:cTn id="26" dur="500" fill="hold"/>
                                        <p:tgtEl>
                                          <p:spTgt spid="686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8613">
                                            <p:txEl>
                                              <p:pRg st="0" end="0"/>
                                            </p:txEl>
                                          </p:spTgt>
                                        </p:tgtEl>
                                        <p:attrNameLst>
                                          <p:attrName>style.visibility</p:attrName>
                                        </p:attrNameLst>
                                      </p:cBhvr>
                                      <p:to>
                                        <p:strVal val="visible"/>
                                      </p:to>
                                    </p:set>
                                    <p:animEffect transition="in" filter="blinds(horizontal)">
                                      <p:cBhvr>
                                        <p:cTn id="31" dur="500"/>
                                        <p:tgtEl>
                                          <p:spTgt spid="6861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8613">
                                            <p:txEl>
                                              <p:pRg st="2" end="2"/>
                                            </p:txEl>
                                          </p:spTgt>
                                        </p:tgtEl>
                                        <p:attrNameLst>
                                          <p:attrName>style.visibility</p:attrName>
                                        </p:attrNameLst>
                                      </p:cBhvr>
                                      <p:to>
                                        <p:strVal val="visible"/>
                                      </p:to>
                                    </p:set>
                                    <p:animEffect transition="in" filter="blinds(horizontal)">
                                      <p:cBhvr>
                                        <p:cTn id="36" dur="500"/>
                                        <p:tgtEl>
                                          <p:spTgt spid="68613">
                                            <p:txEl>
                                              <p:pRg st="2" end="2"/>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8613">
                                            <p:txEl>
                                              <p:pRg st="4" end="4"/>
                                            </p:txEl>
                                          </p:spTgt>
                                        </p:tgtEl>
                                        <p:attrNameLst>
                                          <p:attrName>style.visibility</p:attrName>
                                        </p:attrNameLst>
                                      </p:cBhvr>
                                      <p:to>
                                        <p:strVal val="visible"/>
                                      </p:to>
                                    </p:set>
                                    <p:animEffect transition="in" filter="blinds(horizontal)">
                                      <p:cBhvr>
                                        <p:cTn id="39" dur="500"/>
                                        <p:tgtEl>
                                          <p:spTgt spid="68613">
                                            <p:txEl>
                                              <p:pRg st="4" end="4"/>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68613">
                                            <p:txEl>
                                              <p:pRg st="5" end="5"/>
                                            </p:txEl>
                                          </p:spTgt>
                                        </p:tgtEl>
                                        <p:attrNameLst>
                                          <p:attrName>style.visibility</p:attrName>
                                        </p:attrNameLst>
                                      </p:cBhvr>
                                      <p:to>
                                        <p:strVal val="visible"/>
                                      </p:to>
                                    </p:set>
                                    <p:animEffect transition="in" filter="blinds(horizontal)">
                                      <p:cBhvr>
                                        <p:cTn id="42" dur="500"/>
                                        <p:tgtEl>
                                          <p:spTgt spid="68613">
                                            <p:txEl>
                                              <p:pRg st="5" end="5"/>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68613">
                                            <p:txEl>
                                              <p:pRg st="6" end="6"/>
                                            </p:txEl>
                                          </p:spTgt>
                                        </p:tgtEl>
                                        <p:attrNameLst>
                                          <p:attrName>style.visibility</p:attrName>
                                        </p:attrNameLst>
                                      </p:cBhvr>
                                      <p:to>
                                        <p:strVal val="visible"/>
                                      </p:to>
                                    </p:set>
                                    <p:animEffect transition="in" filter="blinds(horizontal)">
                                      <p:cBhvr>
                                        <p:cTn id="45" dur="500"/>
                                        <p:tgtEl>
                                          <p:spTgt spid="6861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8613">
                                            <p:txEl>
                                              <p:pRg st="8" end="8"/>
                                            </p:txEl>
                                          </p:spTgt>
                                        </p:tgtEl>
                                        <p:attrNameLst>
                                          <p:attrName>style.visibility</p:attrName>
                                        </p:attrNameLst>
                                      </p:cBhvr>
                                      <p:to>
                                        <p:strVal val="visible"/>
                                      </p:to>
                                    </p:set>
                                    <p:animEffect transition="in" filter="blinds(horizontal)">
                                      <p:cBhvr>
                                        <p:cTn id="50" dur="500"/>
                                        <p:tgtEl>
                                          <p:spTgt spid="68613">
                                            <p:txEl>
                                              <p:pRg st="8" end="8"/>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68613">
                                            <p:txEl>
                                              <p:pRg st="10" end="10"/>
                                            </p:txEl>
                                          </p:spTgt>
                                        </p:tgtEl>
                                        <p:attrNameLst>
                                          <p:attrName>style.visibility</p:attrName>
                                        </p:attrNameLst>
                                      </p:cBhvr>
                                      <p:to>
                                        <p:strVal val="visible"/>
                                      </p:to>
                                    </p:set>
                                    <p:animEffect transition="in" filter="blinds(horizontal)">
                                      <p:cBhvr>
                                        <p:cTn id="53" dur="500"/>
                                        <p:tgtEl>
                                          <p:spTgt spid="68613">
                                            <p:txEl>
                                              <p:pRg st="10" end="10"/>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68613">
                                            <p:txEl>
                                              <p:pRg st="11" end="11"/>
                                            </p:txEl>
                                          </p:spTgt>
                                        </p:tgtEl>
                                        <p:attrNameLst>
                                          <p:attrName>style.visibility</p:attrName>
                                        </p:attrNameLst>
                                      </p:cBhvr>
                                      <p:to>
                                        <p:strVal val="visible"/>
                                      </p:to>
                                    </p:set>
                                    <p:animEffect transition="in" filter="blinds(horizontal)">
                                      <p:cBhvr>
                                        <p:cTn id="56" dur="500"/>
                                        <p:tgtEl>
                                          <p:spTgt spid="68613">
                                            <p:txEl>
                                              <p:pRg st="11" end="1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8613">
                                            <p:txEl>
                                              <p:pRg st="13" end="13"/>
                                            </p:txEl>
                                          </p:spTgt>
                                        </p:tgtEl>
                                        <p:attrNameLst>
                                          <p:attrName>style.visibility</p:attrName>
                                        </p:attrNameLst>
                                      </p:cBhvr>
                                      <p:to>
                                        <p:strVal val="visible"/>
                                      </p:to>
                                    </p:set>
                                    <p:animEffect transition="in" filter="blinds(horizontal)">
                                      <p:cBhvr>
                                        <p:cTn id="61" dur="500"/>
                                        <p:tgtEl>
                                          <p:spTgt spid="68613">
                                            <p:txEl>
                                              <p:pRg st="13" end="13"/>
                                            </p:txEl>
                                          </p:spTgt>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8613">
                                            <p:txEl>
                                              <p:pRg st="15" end="15"/>
                                            </p:txEl>
                                          </p:spTgt>
                                        </p:tgtEl>
                                        <p:attrNameLst>
                                          <p:attrName>style.visibility</p:attrName>
                                        </p:attrNameLst>
                                      </p:cBhvr>
                                      <p:to>
                                        <p:strVal val="visible"/>
                                      </p:to>
                                    </p:set>
                                    <p:animEffect transition="in" filter="blinds(horizontal)">
                                      <p:cBhvr>
                                        <p:cTn id="64" dur="500"/>
                                        <p:tgtEl>
                                          <p:spTgt spid="68613">
                                            <p:txEl>
                                              <p:pRg st="15" end="15"/>
                                            </p:txEl>
                                          </p:spTgt>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8613">
                                            <p:txEl>
                                              <p:pRg st="16" end="16"/>
                                            </p:txEl>
                                          </p:spTgt>
                                        </p:tgtEl>
                                        <p:attrNameLst>
                                          <p:attrName>style.visibility</p:attrName>
                                        </p:attrNameLst>
                                      </p:cBhvr>
                                      <p:to>
                                        <p:strVal val="visible"/>
                                      </p:to>
                                    </p:set>
                                    <p:animEffect transition="in" filter="blinds(horizontal)">
                                      <p:cBhvr>
                                        <p:cTn id="67" dur="500"/>
                                        <p:tgtEl>
                                          <p:spTgt spid="68613">
                                            <p:txEl>
                                              <p:pRg st="16" end="16"/>
                                            </p:txEl>
                                          </p:spTgt>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68613">
                                            <p:txEl>
                                              <p:pRg st="17" end="17"/>
                                            </p:txEl>
                                          </p:spTgt>
                                        </p:tgtEl>
                                        <p:attrNameLst>
                                          <p:attrName>style.visibility</p:attrName>
                                        </p:attrNameLst>
                                      </p:cBhvr>
                                      <p:to>
                                        <p:strVal val="visible"/>
                                      </p:to>
                                    </p:set>
                                    <p:animEffect transition="in" filter="blinds(horizontal)">
                                      <p:cBhvr>
                                        <p:cTn id="70" dur="500"/>
                                        <p:tgtEl>
                                          <p:spTgt spid="68613">
                                            <p:txEl>
                                              <p:pRg st="17" end="1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68613">
                                            <p:txEl>
                                              <p:pRg st="18" end="18"/>
                                            </p:txEl>
                                          </p:spTgt>
                                        </p:tgtEl>
                                        <p:attrNameLst>
                                          <p:attrName>style.visibility</p:attrName>
                                        </p:attrNameLst>
                                      </p:cBhvr>
                                      <p:to>
                                        <p:strVal val="visible"/>
                                      </p:to>
                                    </p:set>
                                    <p:animEffect transition="in" filter="blinds(horizontal)">
                                      <p:cBhvr>
                                        <p:cTn id="75" dur="500"/>
                                        <p:tgtEl>
                                          <p:spTgt spid="6861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animBg="1"/>
      <p:bldP spid="68612" grpId="0"/>
      <p:bldP spid="68613" grpId="0" uiExpand="1" build="p"/>
      <p:bldP spid="68614" grpId="0" animBg="1"/>
      <p:bldP spid="686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86811"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en-US" sz="6600" b="1" dirty="0">
                <a:solidFill>
                  <a:schemeClr val="tx1"/>
                </a:solidFill>
                <a:effectLst/>
                <a:latin typeface="Arial" charset="0"/>
                <a:ea typeface="ＭＳ Ｐゴシック" charset="0"/>
                <a:cs typeface="ＭＳ Ｐゴシック" charset="0"/>
              </a:rPr>
              <a:t>Be Knowledgeable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76416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Knowledge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284</a:t>
            </a:r>
          </a:p>
        </p:txBody>
      </p:sp>
    </p:spTree>
    <p:extLst>
      <p:ext uri="{BB962C8B-B14F-4D97-AF65-F5344CB8AC3E}">
        <p14:creationId xmlns:p14="http://schemas.microsoft.com/office/powerpoint/2010/main" val="2328280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3670665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349319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9354192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a</a:t>
            </a:r>
            <a:r>
              <a:rPr kumimoji="0" 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ll</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wrong things…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It seems we know about…</a:t>
            </a:r>
          </a:p>
        </p:txBody>
      </p:sp>
    </p:spTree>
    <p:extLst>
      <p:ext uri="{BB962C8B-B14F-4D97-AF65-F5344CB8AC3E}">
        <p14:creationId xmlns:p14="http://schemas.microsoft.com/office/powerpoint/2010/main" val="30842870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The destiny of all apostates in hell shows that believers will be protected as much as apostates will be condemned (2:3b-10a).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243692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DDD55C2-A8FF-5EDA-0DB9-9AD2FCB1CB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43513" y="458787"/>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We Do Know About…</a:t>
            </a:r>
          </a:p>
        </p:txBody>
      </p:sp>
      <p:sp>
        <p:nvSpPr>
          <p:cNvPr id="2" name="Rectangle 2">
            <a:extLst>
              <a:ext uri="{FF2B5EF4-FFF2-40B4-BE49-F238E27FC236}">
                <a16:creationId xmlns:a16="http://schemas.microsoft.com/office/drawing/2014/main" id="{228FB94D-B827-8C50-686F-E7F4E1FF1D6E}"/>
              </a:ext>
            </a:extLst>
          </p:cNvPr>
          <p:cNvSpPr txBox="1">
            <a:spLocks noChangeArrowheads="1"/>
          </p:cNvSpPr>
          <p:nvPr/>
        </p:nvSpPr>
        <p:spPr bwMode="auto">
          <a:xfrm>
            <a:off x="0" y="1228136"/>
            <a:ext cx="9144000" cy="57292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6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indent="-457200" algn="l">
              <a:buFont typeface="Arial" panose="020B0604020202020204" pitchFamily="34" charset="0"/>
              <a:buChar char="•"/>
            </a:pPr>
            <a:r>
              <a:rPr lang="en-US" sz="2800" dirty="0"/>
              <a:t>1985: First year more videos checked out of USA libraries than books</a:t>
            </a:r>
          </a:p>
          <a:p>
            <a:pPr marL="457200" indent="-457200" algn="l">
              <a:buFont typeface="Arial" panose="020B0604020202020204" pitchFamily="34" charset="0"/>
              <a:buChar char="•"/>
            </a:pPr>
            <a:r>
              <a:rPr lang="en-US" sz="2800" dirty="0"/>
              <a:t>2015: Teens ages 13-18 spent 9 hours/day on "entertainment media" (Common Sense Media, Oct 2015)</a:t>
            </a:r>
          </a:p>
          <a:p>
            <a:pPr marL="457200" indent="-457200" algn="l">
              <a:buFont typeface="Arial" panose="020B0604020202020204" pitchFamily="34" charset="0"/>
              <a:buChar char="•"/>
            </a:pPr>
            <a:r>
              <a:rPr lang="en-US" sz="2800" dirty="0"/>
              <a:t>Average age of gamers: 30 (Boston Globe, 2005)</a:t>
            </a:r>
          </a:p>
          <a:p>
            <a:pPr marL="457200" indent="-457200" algn="l">
              <a:buFont typeface="Arial" panose="020B0604020202020204" pitchFamily="34" charset="0"/>
              <a:buChar char="•"/>
            </a:pPr>
            <a:r>
              <a:rPr lang="en-US" sz="2800" dirty="0"/>
              <a:t>American adults average 17x as much time watching TV as all reading (books, magazines, newspaper, etc. (Gordon, </a:t>
            </a:r>
            <a:r>
              <a:rPr lang="en-US" sz="2800" i="1" dirty="0"/>
              <a:t>Why Johnny Can't Preach</a:t>
            </a:r>
            <a:r>
              <a:rPr lang="en-US" sz="2800" dirty="0"/>
              <a:t>, 35)</a:t>
            </a:r>
          </a:p>
          <a:p>
            <a:pPr marL="457200" indent="-457200" algn="l">
              <a:buFont typeface="Arial" panose="020B0604020202020204" pitchFamily="34" charset="0"/>
              <a:buChar char="•"/>
            </a:pPr>
            <a:r>
              <a:rPr lang="en-US" sz="2800" dirty="0"/>
              <a:t>We touch our cell phones (tap, swipe, click) </a:t>
            </a:r>
            <a:br>
              <a:rPr lang="en-US" sz="2800" dirty="0"/>
            </a:br>
            <a:r>
              <a:rPr lang="en-US" sz="2800" dirty="0"/>
              <a:t>2,617 times a day (Network World, 7 July 2016)</a:t>
            </a:r>
          </a:p>
        </p:txBody>
      </p:sp>
    </p:spTree>
    <p:extLst>
      <p:ext uri="{BB962C8B-B14F-4D97-AF65-F5344CB8AC3E}">
        <p14:creationId xmlns:p14="http://schemas.microsoft.com/office/powerpoint/2010/main" val="9637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Knowledge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to Combat False Teaching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39627441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a:t>
            </a:r>
            <a:r>
              <a:rPr lang="en-US" sz="3200" b="1" dirty="0">
                <a:solidFill>
                  <a:srgbClr val="FFFF00"/>
                </a:solidFill>
              </a:rPr>
              <a:t>know</a:t>
            </a:r>
            <a:r>
              <a:rPr lang="en-US" sz="3200" b="1" dirty="0">
                <a:solidFill>
                  <a:srgbClr val="FFFFFF"/>
                </a:solidFill>
              </a:rPr>
              <a:t> this, be on your guard so that you may not be carried away by the error of lawless men and fall from your secure position.  But </a:t>
            </a:r>
            <a:r>
              <a:rPr lang="en-US" sz="3200" b="1" dirty="0">
                <a:solidFill>
                  <a:srgbClr val="FFFF00"/>
                </a:solidFill>
              </a:rPr>
              <a:t>grow in the grace and knowledge of our Lord and Savior Jesus Christ</a:t>
            </a:r>
            <a:r>
              <a:rPr lang="en-US" sz="3200" b="1" dirty="0">
                <a:solidFill>
                  <a:srgbClr val="FFFFFF"/>
                </a:solidFill>
              </a:rPr>
              <a:t>.  To him be glory both now and forever!  Amen”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2698802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48188" y="310275"/>
            <a:ext cx="9168368" cy="6547725"/>
            <a:chOff x="-48188" y="310275"/>
            <a:chExt cx="9168368" cy="6547725"/>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179512"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48188" y="310275"/>
              <a:ext cx="7140468" cy="211061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44117" y="476672"/>
            <a:ext cx="6804247" cy="2592288"/>
          </a:xfrm>
          <a:noFill/>
          <a:effectLst/>
        </p:spPr>
        <p:txBody>
          <a:bodyPr/>
          <a:lstStyle/>
          <a:p>
            <a:pPr algn="l">
              <a:defRPr/>
            </a:pPr>
            <a:r>
              <a:rPr lang="en-US" sz="9600" b="1" dirty="0">
                <a:solidFill>
                  <a:srgbClr val="62A100"/>
                </a:solidFill>
                <a:effectLst>
                  <a:glow rad="127000">
                    <a:schemeClr val="bg1"/>
                  </a:glow>
                </a:effectLst>
                <a:latin typeface="Arial" charset="0"/>
                <a:ea typeface="ＭＳ Ｐゴシック" charset="0"/>
                <a:cs typeface="ＭＳ Ｐゴシック" charset="0"/>
              </a:rPr>
              <a:t>Growing</a:t>
            </a:r>
            <a:br>
              <a:rPr lang="en-US" sz="9600" b="1" dirty="0">
                <a:solidFill>
                  <a:srgbClr val="62A100"/>
                </a:solidFill>
                <a:effectLst>
                  <a:glow rad="127000">
                    <a:schemeClr val="bg1"/>
                  </a:glow>
                </a:effectLst>
                <a:latin typeface="Arial" charset="0"/>
                <a:ea typeface="ＭＳ Ｐゴシック" charset="0"/>
                <a:cs typeface="ＭＳ Ｐゴシック" charset="0"/>
              </a:rPr>
            </a:br>
            <a:r>
              <a:rPr lang="en-US" sz="5400" b="1" dirty="0">
                <a:solidFill>
                  <a:srgbClr val="62A100"/>
                </a:solidFill>
                <a:effectLst>
                  <a:glow rad="127000">
                    <a:schemeClr val="bg1"/>
                  </a:glow>
                </a:effectLst>
                <a:latin typeface="Arial" charset="0"/>
                <a:ea typeface="ＭＳ Ｐゴシック" charset="0"/>
                <a:cs typeface="ＭＳ Ｐゴシック" charset="0"/>
              </a:rPr>
              <a:t> In Faith</a:t>
            </a:r>
          </a:p>
        </p:txBody>
      </p:sp>
    </p:spTree>
    <p:extLst>
      <p:ext uri="{BB962C8B-B14F-4D97-AF65-F5344CB8AC3E}">
        <p14:creationId xmlns:p14="http://schemas.microsoft.com/office/powerpoint/2010/main" val="77378072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563889" y="2696247"/>
            <a:ext cx="5580112" cy="2592288"/>
          </a:xfrm>
          <a:noFill/>
          <a:effectLst/>
        </p:spPr>
        <p:txBody>
          <a:bodyPr/>
          <a:lstStyle/>
          <a:p>
            <a:pPr algn="l">
              <a:defRPr/>
            </a:pP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grow in </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GRACE</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pic>
        <p:nvPicPr>
          <p:cNvPr id="411652" name="Picture 4">
            <a:extLst>
              <a:ext uri="{FF2B5EF4-FFF2-40B4-BE49-F238E27FC236}">
                <a16:creationId xmlns:a16="http://schemas.microsoft.com/office/drawing/2014/main" id="{2A5C9D5C-3A95-FF45-8987-6E23E5BF9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384"/>
            <a:ext cx="9252521" cy="694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23572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60648"/>
            <a:ext cx="5724127" cy="3600400"/>
          </a:xfrm>
          <a:solidFill>
            <a:schemeClr val="bg1"/>
          </a:solidFill>
          <a:effectLst/>
        </p:spPr>
        <p:txBody>
          <a:bodyPr/>
          <a:lstStyle/>
          <a:p>
            <a:pPr>
              <a:defRPr/>
            </a:pPr>
            <a:r>
              <a:rPr lang="en-US" b="1" dirty="0">
                <a:solidFill>
                  <a:srgbClr val="1B932A"/>
                </a:solidFill>
                <a:effectLst>
                  <a:glow rad="127000">
                    <a:schemeClr val="bg1"/>
                  </a:glow>
                </a:effectLst>
                <a:latin typeface="Arial" charset="0"/>
                <a:ea typeface="ＭＳ Ｐゴシック" charset="0"/>
                <a:cs typeface="ＭＳ Ｐゴシック" charset="0"/>
              </a:rPr>
              <a:t>Grow in the Grace and Knowledge of our Lord Jesus Christ</a:t>
            </a:r>
          </a:p>
        </p:txBody>
      </p:sp>
    </p:spTree>
    <p:extLst>
      <p:ext uri="{BB962C8B-B14F-4D97-AF65-F5344CB8AC3E}">
        <p14:creationId xmlns:p14="http://schemas.microsoft.com/office/powerpoint/2010/main" val="260573229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know this, be on your guard so that you may not be carried away by the error of lawless men and fall from your secure position.  But </a:t>
            </a:r>
            <a:r>
              <a:rPr lang="en-US" sz="3200" b="1" dirty="0">
                <a:solidFill>
                  <a:srgbClr val="FFFF00"/>
                </a:solidFill>
              </a:rPr>
              <a:t>grow in the grace and knowledge of our Lord and Savior Jesus Christ</a:t>
            </a:r>
            <a:r>
              <a:rPr lang="en-US" sz="3200" b="1" dirty="0">
                <a:solidFill>
                  <a:srgbClr val="FFFFFF"/>
                </a:solidFill>
              </a:rPr>
              <a:t>.  To him be glory both now and forever!  Amen”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2942482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a:extLst>
              <a:ext uri="{FF2B5EF4-FFF2-40B4-BE49-F238E27FC236}">
                <a16:creationId xmlns:a16="http://schemas.microsoft.com/office/drawing/2014/main" id="{2B88167A-EE30-C540-A3E1-FBD41938B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743" y="6116035"/>
            <a:ext cx="9079615" cy="769349"/>
          </a:xfrm>
          <a:effectLst>
            <a:outerShdw blurRad="63500" dist="35921" dir="2700000" algn="ctr" rotWithShape="0">
              <a:schemeClr val="tx2">
                <a:alpha val="74998"/>
              </a:schemeClr>
            </a:outerShdw>
          </a:effectLst>
        </p:spPr>
        <p:txBody>
          <a:bodyPr/>
          <a:lstStyle/>
          <a:p>
            <a:pPr algn="r">
              <a:defRPr/>
            </a:pPr>
            <a:r>
              <a:rPr lang="en-US" sz="3600" b="1" i="1" dirty="0">
                <a:effectLst>
                  <a:glow rad="127000">
                    <a:schemeClr val="tx1"/>
                  </a:glow>
                </a:effectLst>
                <a:latin typeface="Arial" charset="0"/>
                <a:ea typeface="ＭＳ Ｐゴシック" charset="0"/>
                <a:cs typeface="ＭＳ Ｐゴシック" charset="0"/>
              </a:rPr>
              <a:t>What to know to grow…</a:t>
            </a:r>
          </a:p>
        </p:txBody>
      </p:sp>
    </p:spTree>
    <p:extLst>
      <p:ext uri="{BB962C8B-B14F-4D97-AF65-F5344CB8AC3E}">
        <p14:creationId xmlns:p14="http://schemas.microsoft.com/office/powerpoint/2010/main" val="24951116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2 Peter</a:t>
            </a:r>
          </a:p>
        </p:txBody>
      </p:sp>
    </p:spTree>
    <p:extLst>
      <p:ext uri="{BB962C8B-B14F-4D97-AF65-F5344CB8AC3E}">
        <p14:creationId xmlns:p14="http://schemas.microsoft.com/office/powerpoint/2010/main" val="2385576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2 Peter</a:t>
            </a: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482548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3179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No OT prophet messed up or misinterpreted his prophecy because it didn’t originate in his own will but came from God who only used his mouth as a willing instrument of the Spirit’s message (1:20-21).</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98008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6661176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82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2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8263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263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3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36"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(Chronological)</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0"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Chronological</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1"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2"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5"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7"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Tree>
    <p:extLst>
      <p:ext uri="{BB962C8B-B14F-4D97-AF65-F5344CB8AC3E}">
        <p14:creationId xmlns:p14="http://schemas.microsoft.com/office/powerpoint/2010/main" val="3713484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July AD 64</a:t>
            </a:r>
          </a:p>
        </p:txBody>
      </p:sp>
    </p:spTree>
    <p:extLst>
      <p:ext uri="{BB962C8B-B14F-4D97-AF65-F5344CB8AC3E}">
        <p14:creationId xmlns:p14="http://schemas.microsoft.com/office/powerpoint/2010/main" val="40125687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July AD 64</a:t>
            </a:r>
          </a:p>
        </p:txBody>
      </p:sp>
    </p:spTree>
    <p:extLst>
      <p:ext uri="{BB962C8B-B14F-4D97-AF65-F5344CB8AC3E}">
        <p14:creationId xmlns:p14="http://schemas.microsoft.com/office/powerpoint/2010/main" val="14678921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9D292E3-68AC-714B-BB76-47E8B5A7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4" y="956212"/>
            <a:ext cx="9104179" cy="59017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July AD 64</a:t>
            </a:r>
          </a:p>
        </p:txBody>
      </p:sp>
    </p:spTree>
    <p:extLst>
      <p:ext uri="{BB962C8B-B14F-4D97-AF65-F5344CB8AC3E}">
        <p14:creationId xmlns:p14="http://schemas.microsoft.com/office/powerpoint/2010/main" val="1357524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Rectangle 5"/>
          <p:cNvSpPr>
            <a:spLocks noGrp="1" noChangeArrowheads="1"/>
          </p:cNvSpPr>
          <p:nvPr>
            <p:ph type="ctrTitle"/>
          </p:nvPr>
        </p:nvSpPr>
        <p:spPr>
          <a:xfrm>
            <a:off x="0" y="5867400"/>
            <a:ext cx="9144000" cy="762000"/>
          </a:xfrm>
          <a:noFill/>
        </p:spPr>
        <p:txBody>
          <a:bodyPr/>
          <a:lstStyle/>
          <a:p>
            <a:pPr eaLnBrk="1" hangingPunct="1"/>
            <a:r>
              <a:rPr lang="en-US" sz="3600" b="1">
                <a:latin typeface="Arial" charset="0"/>
                <a:ea typeface="ＭＳ Ｐゴシック" charset="0"/>
              </a:rPr>
              <a:t>A Circular Letter from Peter to Turkey…</a:t>
            </a: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Rome</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03777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idx="4294967295"/>
          </p:nvPr>
        </p:nvSpPr>
        <p:spPr/>
        <p:txBody>
          <a:bodyPr/>
          <a:lstStyle/>
          <a:p>
            <a:pPr eaLnBrk="1" hangingPunct="1"/>
            <a:r>
              <a:rPr lang="en-US" sz="4800" b="1">
                <a:latin typeface="Times New Roman" charset="0"/>
                <a:ea typeface="ＭＳ Ｐゴシック" charset="0"/>
                <a:cs typeface="ＭＳ Ｐゴシック" charset="0"/>
              </a:rPr>
              <a:t>Contrast between 2 Letters</a:t>
            </a:r>
          </a:p>
        </p:txBody>
      </p:sp>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altLang="zh-CN" sz="2800" b="1">
                <a:solidFill>
                  <a:schemeClr val="bg1"/>
                </a:solidFill>
                <a:latin typeface="Times" charset="0"/>
                <a:ea typeface="SimSun" charset="0"/>
                <a:cs typeface="SimSun" charset="0"/>
              </a:rPr>
              <a:t> </a:t>
            </a:r>
          </a:p>
        </p:txBody>
      </p:sp>
      <p:sp>
        <p:nvSpPr>
          <p:cNvPr id="258051"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sp>
        <p:nvSpPr>
          <p:cNvPr id="270340" name="Text Box 5"/>
          <p:cNvSpPr txBox="1">
            <a:spLocks noChangeArrowheads="1"/>
          </p:cNvSpPr>
          <p:nvPr/>
        </p:nvSpPr>
        <p:spPr bwMode="auto">
          <a:xfrm>
            <a:off x="898525" y="663575"/>
            <a:ext cx="7221538" cy="641350"/>
          </a:xfrm>
          <a:prstGeom prst="rect">
            <a:avLst/>
          </a:prstGeom>
          <a:solidFill>
            <a:schemeClr val="accent2">
              <a:lumMod val="20000"/>
              <a:lumOff val="80000"/>
            </a:schemeClr>
          </a:solidFill>
          <a:ln w="57150" cmpd="sng">
            <a:solidFill>
              <a:srgbClr val="000000"/>
            </a:solid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000000"/>
                </a:solidFill>
                <a:latin typeface="Arial" charset="0"/>
                <a:ea typeface="SimSun" charset="0"/>
                <a:cs typeface="SimSun" charset="0"/>
              </a:rPr>
              <a:t>Contrasting Peter</a:t>
            </a:r>
            <a:r>
              <a:rPr lang="fr-FR" altLang="zh-CN" sz="3600" b="1">
                <a:solidFill>
                  <a:srgbClr val="000000"/>
                </a:solidFill>
                <a:latin typeface="Arial" charset="0"/>
                <a:ea typeface="SimSun" charset="0"/>
                <a:cs typeface="SimSun" charset="0"/>
              </a:rPr>
              <a:t>'</a:t>
            </a:r>
            <a:r>
              <a:rPr lang="en-US" altLang="zh-CN" sz="3600" b="1">
                <a:solidFill>
                  <a:srgbClr val="000000"/>
                </a:solidFill>
                <a:latin typeface="Arial" charset="0"/>
                <a:ea typeface="SimSun" charset="0"/>
                <a:cs typeface="SimSun" charset="0"/>
              </a:rPr>
              <a:t>s Two Letters </a:t>
            </a:r>
            <a:endParaRPr lang="en-US" sz="3600" b="1">
              <a:solidFill>
                <a:srgbClr val="000000"/>
              </a:solidFill>
              <a:latin typeface="Arial" charset="0"/>
              <a:ea typeface="SimSun" charset="0"/>
              <a:cs typeface="SimSun" charset="0"/>
            </a:endParaRPr>
          </a:p>
        </p:txBody>
      </p:sp>
      <p:grpSp>
        <p:nvGrpSpPr>
          <p:cNvPr id="2" name="Group 6"/>
          <p:cNvGrpSpPr>
            <a:grpSpLocks/>
          </p:cNvGrpSpPr>
          <p:nvPr/>
        </p:nvGrpSpPr>
        <p:grpSpPr bwMode="auto">
          <a:xfrm>
            <a:off x="-7938" y="1412875"/>
            <a:ext cx="9151938" cy="5184775"/>
            <a:chOff x="-5" y="890"/>
            <a:chExt cx="5477" cy="326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Nature of Problem</a:t>
              </a:r>
            </a:p>
          </p:txBody>
        </p:sp>
        <p:sp>
          <p:nvSpPr>
            <p:cNvPr id="258056" name="Rectangle 8"/>
            <p:cNvSpPr>
              <a:spLocks noChangeArrowheads="1"/>
            </p:cNvSpPr>
            <p:nvPr/>
          </p:nvSpPr>
          <p:spPr bwMode="auto">
            <a:xfrm>
              <a:off x="1949" y="1386"/>
              <a:ext cx="1694"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Persecution (Hostility)</a:t>
              </a:r>
            </a:p>
          </p:txBody>
        </p:sp>
        <p:sp>
          <p:nvSpPr>
            <p:cNvPr id="258057" name="Rectangle 9"/>
            <p:cNvSpPr>
              <a:spLocks noChangeArrowheads="1"/>
            </p:cNvSpPr>
            <p:nvPr/>
          </p:nvSpPr>
          <p:spPr bwMode="auto">
            <a:xfrm>
              <a:off x="3643" y="1386"/>
              <a:ext cx="1756"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False Teaching (Heresy)</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Source of Problem</a:t>
              </a:r>
            </a:p>
          </p:txBody>
        </p:sp>
        <p:sp>
          <p:nvSpPr>
            <p:cNvPr id="258059" name="Rectangle 11"/>
            <p:cNvSpPr>
              <a:spLocks noChangeArrowheads="1"/>
            </p:cNvSpPr>
            <p:nvPr/>
          </p:nvSpPr>
          <p:spPr bwMode="auto">
            <a:xfrm>
              <a:off x="1949" y="1916"/>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External</a:t>
              </a:r>
            </a:p>
          </p:txBody>
        </p:sp>
        <p:sp>
          <p:nvSpPr>
            <p:cNvPr id="258060" name="Rectangle 12"/>
            <p:cNvSpPr>
              <a:spLocks noChangeArrowheads="1"/>
            </p:cNvSpPr>
            <p:nvPr/>
          </p:nvSpPr>
          <p:spPr bwMode="auto">
            <a:xfrm>
              <a:off x="3643" y="1916"/>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Internal</a:t>
              </a:r>
            </a:p>
          </p:txBody>
        </p:sp>
        <p:sp>
          <p:nvSpPr>
            <p:cNvPr id="258061" name="Rectangle 13"/>
            <p:cNvSpPr>
              <a:spLocks noChangeArrowheads="1"/>
            </p:cNvSpPr>
            <p:nvPr/>
          </p:nvSpPr>
          <p:spPr bwMode="auto">
            <a:xfrm>
              <a:off x="72" y="2445"/>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Theme</a:t>
              </a:r>
            </a:p>
          </p:txBody>
        </p:sp>
        <p:sp>
          <p:nvSpPr>
            <p:cNvPr id="258062" name="Rectangle 14"/>
            <p:cNvSpPr>
              <a:spLocks noChangeArrowheads="1"/>
            </p:cNvSpPr>
            <p:nvPr/>
          </p:nvSpPr>
          <p:spPr bwMode="auto">
            <a:xfrm>
              <a:off x="1949" y="2445"/>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Hope</a:t>
              </a:r>
            </a:p>
          </p:txBody>
        </p:sp>
        <p:sp>
          <p:nvSpPr>
            <p:cNvPr id="258063" name="Rectangle 15"/>
            <p:cNvSpPr>
              <a:spLocks noChangeArrowheads="1"/>
            </p:cNvSpPr>
            <p:nvPr/>
          </p:nvSpPr>
          <p:spPr bwMode="auto">
            <a:xfrm>
              <a:off x="3643" y="2445"/>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Knowledge</a:t>
              </a: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 Key Word </a:t>
              </a:r>
            </a:p>
            <a:p>
              <a:pPr algn="ctr"/>
              <a:r>
                <a:rPr lang="en-US" altLang="zh-CN" sz="2800" b="1" i="1">
                  <a:solidFill>
                    <a:srgbClr val="FFFF00"/>
                  </a:solidFill>
                  <a:latin typeface="Arial" charset="0"/>
                  <a:ea typeface="SimSun" charset="0"/>
                  <a:cs typeface="SimSun" charset="0"/>
                </a:rPr>
                <a:t>(all forms)</a:t>
              </a:r>
            </a:p>
          </p:txBody>
        </p:sp>
        <p:sp>
          <p:nvSpPr>
            <p:cNvPr id="258065" name="Rectangle 17"/>
            <p:cNvSpPr>
              <a:spLocks noChangeArrowheads="1"/>
            </p:cNvSpPr>
            <p:nvPr/>
          </p:nvSpPr>
          <p:spPr bwMode="auto">
            <a:xfrm>
              <a:off x="1949" y="2974"/>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"suffering" </a:t>
              </a:r>
            </a:p>
            <a:p>
              <a:pPr algn="ctr"/>
              <a:r>
                <a:rPr lang="en-US" altLang="zh-CN" sz="2800" b="1">
                  <a:solidFill>
                    <a:schemeClr val="bg1"/>
                  </a:solidFill>
                  <a:latin typeface="Arial" charset="0"/>
                  <a:ea typeface="SimSun" charset="0"/>
                  <a:cs typeface="SimSun" charset="0"/>
                </a:rPr>
                <a:t>(16 times)</a:t>
              </a:r>
            </a:p>
          </p:txBody>
        </p:sp>
        <p:sp>
          <p:nvSpPr>
            <p:cNvPr id="258066" name="Rectangle 18"/>
            <p:cNvSpPr>
              <a:spLocks noChangeArrowheads="1"/>
            </p:cNvSpPr>
            <p:nvPr/>
          </p:nvSpPr>
          <p:spPr bwMode="auto">
            <a:xfrm>
              <a:off x="3643" y="2974"/>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"knowledge"</a:t>
              </a:r>
            </a:p>
            <a:p>
              <a:pPr algn="ctr"/>
              <a:r>
                <a:rPr lang="en-US" altLang="zh-CN" sz="2800" b="1">
                  <a:solidFill>
                    <a:schemeClr val="bg1"/>
                  </a:solidFill>
                  <a:latin typeface="Arial" charset="0"/>
                  <a:ea typeface="SimSun" charset="0"/>
                  <a:cs typeface="SimSun" charset="0"/>
                </a:rPr>
                <a:t>(16 times)</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Date</a:t>
              </a:r>
            </a:p>
          </p:txBody>
        </p:sp>
        <p:sp>
          <p:nvSpPr>
            <p:cNvPr id="258068" name="Rectangle 20"/>
            <p:cNvSpPr>
              <a:spLocks noChangeArrowheads="1"/>
            </p:cNvSpPr>
            <p:nvPr/>
          </p:nvSpPr>
          <p:spPr bwMode="auto">
            <a:xfrm>
              <a:off x="1949" y="3627"/>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Early </a:t>
              </a:r>
              <a:br>
                <a:rPr lang="en-US" altLang="zh-CN" sz="2800" b="1">
                  <a:solidFill>
                    <a:schemeClr val="bg1"/>
                  </a:solidFill>
                  <a:latin typeface="Arial" charset="0"/>
                  <a:ea typeface="SimSun" charset="0"/>
                  <a:cs typeface="SimSun" charset="0"/>
                </a:rPr>
              </a:br>
              <a:r>
                <a:rPr lang="en-US" altLang="zh-CN" sz="2800" b="1">
                  <a:solidFill>
                    <a:schemeClr val="bg1"/>
                  </a:solidFill>
                  <a:latin typeface="Arial" charset="0"/>
                  <a:ea typeface="SimSun" charset="0"/>
                  <a:cs typeface="SimSun" charset="0"/>
                </a:rPr>
                <a:t>AD 64</a:t>
              </a:r>
            </a:p>
          </p:txBody>
        </p:sp>
        <p:sp>
          <p:nvSpPr>
            <p:cNvPr id="258069" name="Rectangle 21"/>
            <p:cNvSpPr>
              <a:spLocks noChangeArrowheads="1"/>
            </p:cNvSpPr>
            <p:nvPr/>
          </p:nvSpPr>
          <p:spPr bwMode="auto">
            <a:xfrm>
              <a:off x="3643" y="3627"/>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Early spring </a:t>
              </a:r>
              <a:br>
                <a:rPr lang="en-US" altLang="zh-CN" sz="2800" b="1">
                  <a:solidFill>
                    <a:schemeClr val="bg1"/>
                  </a:solidFill>
                  <a:latin typeface="Arial" charset="0"/>
                  <a:ea typeface="SimSun" charset="0"/>
                  <a:cs typeface="SimSun" charset="0"/>
                </a:rPr>
              </a:br>
              <a:r>
                <a:rPr lang="en-US" altLang="zh-CN" sz="2800" b="1">
                  <a:solidFill>
                    <a:schemeClr val="bg1"/>
                  </a:solidFill>
                  <a:latin typeface="Arial" charset="0"/>
                  <a:ea typeface="SimSun" charset="0"/>
                  <a:cs typeface="SimSun" charset="0"/>
                </a:rPr>
                <a:t>AD 64</a:t>
              </a: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a:t>
                </a:r>
              </a:p>
              <a:p>
                <a:pPr algn="ctr" eaLnBrk="0" hangingPunct="0"/>
                <a:endParaRPr lang="en-US" altLang="zh-CN" sz="2800" b="1">
                  <a:solidFill>
                    <a:schemeClr val="bg1"/>
                  </a:solidFill>
                  <a:latin typeface="Arial"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p>
            </p:txBody>
          </p:sp>
        </p:grpSp>
        <p:grpSp>
          <p:nvGrpSpPr>
            <p:cNvPr id="258071" name="Group 25"/>
            <p:cNvGrpSpPr>
              <a:grpSpLocks/>
            </p:cNvGrpSpPr>
            <p:nvPr/>
          </p:nvGrpSpPr>
          <p:grpSpPr bwMode="auto">
            <a:xfrm>
              <a:off x="1905" y="890"/>
              <a:ext cx="1839" cy="496"/>
              <a:chOff x="1202" y="-67"/>
              <a:chExt cx="1094" cy="470"/>
            </a:xfrm>
          </p:grpSpPr>
          <p:sp>
            <p:nvSpPr>
              <p:cNvPr id="258075" name="Rectangle 26"/>
              <p:cNvSpPr>
                <a:spLocks noChangeArrowheads="1"/>
              </p:cNvSpPr>
              <p:nvPr/>
            </p:nvSpPr>
            <p:spPr bwMode="auto">
              <a:xfrm>
                <a:off x="1245" y="-67"/>
                <a:ext cx="100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3200" b="1" u="sng">
                    <a:solidFill>
                      <a:srgbClr val="FFFFFF"/>
                    </a:solidFill>
                    <a:latin typeface="Arial" charset="0"/>
                    <a:ea typeface="SimSun" charset="0"/>
                    <a:cs typeface="SimSun" charset="0"/>
                  </a:rPr>
                  <a:t>First Peter</a:t>
                </a:r>
              </a:p>
            </p:txBody>
          </p:sp>
          <p:sp>
            <p:nvSpPr>
              <p:cNvPr id="258076" name="Rectangle 27"/>
              <p:cNvSpPr>
                <a:spLocks noChangeArrowheads="1"/>
              </p:cNvSpPr>
              <p:nvPr/>
            </p:nvSpPr>
            <p:spPr bwMode="auto">
              <a:xfrm>
                <a:off x="1202" y="0"/>
                <a:ext cx="109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p>
            </p:txBody>
          </p:sp>
        </p:grpSp>
        <p:grpSp>
          <p:nvGrpSpPr>
            <p:cNvPr id="258072" name="Group 28"/>
            <p:cNvGrpSpPr>
              <a:grpSpLocks/>
            </p:cNvGrpSpPr>
            <p:nvPr/>
          </p:nvGrpSpPr>
          <p:grpSpPr bwMode="auto">
            <a:xfrm>
              <a:off x="3572" y="890"/>
              <a:ext cx="1900" cy="496"/>
              <a:chOff x="2296" y="-67"/>
              <a:chExt cx="1130" cy="470"/>
            </a:xfrm>
          </p:grpSpPr>
          <p:sp>
            <p:nvSpPr>
              <p:cNvPr id="258073" name="Rectangle 29"/>
              <p:cNvSpPr>
                <a:spLocks noChangeArrowheads="1"/>
              </p:cNvSpPr>
              <p:nvPr/>
            </p:nvSpPr>
            <p:spPr bwMode="auto">
              <a:xfrm>
                <a:off x="2339" y="-67"/>
                <a:ext cx="10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3200" b="1" u="sng">
                    <a:solidFill>
                      <a:srgbClr val="FFFFFF"/>
                    </a:solidFill>
                    <a:latin typeface="Arial" charset="0"/>
                    <a:ea typeface="SimSun" charset="0"/>
                    <a:cs typeface="SimSun" charset="0"/>
                  </a:rPr>
                  <a:t>Second Peter</a:t>
                </a:r>
              </a:p>
            </p:txBody>
          </p:sp>
          <p:sp>
            <p:nvSpPr>
              <p:cNvPr id="258074" name="Rectangle 30"/>
              <p:cNvSpPr>
                <a:spLocks noChangeArrowheads="1"/>
              </p:cNvSpPr>
              <p:nvPr/>
            </p:nvSpPr>
            <p:spPr bwMode="auto">
              <a:xfrm>
                <a:off x="2296" y="0"/>
                <a:ext cx="113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p>
            </p:txBody>
          </p:sp>
        </p:grpSp>
      </p:grpSp>
      <p:sp>
        <p:nvSpPr>
          <p:cNvPr id="258054"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Harris</a:t>
            </a: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52813B1-64CB-2F4D-A1C0-6199BDC89155}"/>
              </a:ext>
            </a:extLst>
          </p:cNvPr>
          <p:cNvSpPr txBox="1">
            <a:spLocks noChangeArrowheads="1"/>
          </p:cNvSpPr>
          <p:nvPr/>
        </p:nvSpPr>
        <p:spPr bwMode="auto">
          <a:xfrm>
            <a:off x="4211960" y="1695048"/>
            <a:ext cx="4903904" cy="4930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 Kissed Dating Goodbye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 New Attitude Toward Romance and Relationships</a:t>
            </a:r>
          </a:p>
        </p:txBody>
      </p:sp>
    </p:spTree>
    <p:extLst>
      <p:ext uri="{BB962C8B-B14F-4D97-AF65-F5344CB8AC3E}">
        <p14:creationId xmlns:p14="http://schemas.microsoft.com/office/powerpoint/2010/main" val="21170349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Harris</a:t>
            </a:r>
          </a:p>
        </p:txBody>
      </p:sp>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723B949-FC4E-CD4B-B5F0-9F27C70953CE}"/>
              </a:ext>
            </a:extLst>
          </p:cNvPr>
          <p:cNvSpPr txBox="1">
            <a:spLocks noChangeArrowheads="1"/>
          </p:cNvSpPr>
          <p:nvPr/>
        </p:nvSpPr>
        <p:spPr bwMode="auto">
          <a:xfrm>
            <a:off x="20006" y="1673660"/>
            <a:ext cx="4551994" cy="4930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Boy Meets Girl</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—Say Hello to Courtship</a:t>
            </a:r>
          </a:p>
        </p:txBody>
      </p:sp>
    </p:spTree>
    <p:extLst>
      <p:ext uri="{BB962C8B-B14F-4D97-AF65-F5344CB8AC3E}">
        <p14:creationId xmlns:p14="http://schemas.microsoft.com/office/powerpoint/2010/main" val="353694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&amp; Shannon Harris</a:t>
            </a: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1733"/>
      </p:ext>
    </p:extLst>
  </p:cSld>
  <p:clrMapOvr>
    <a:masterClrMapping/>
  </p:clrMapOvr>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13798</TotalTime>
  <Words>22448</Words>
  <Application>Microsoft Macintosh PowerPoint</Application>
  <PresentationFormat>On-screen Show (4:3)</PresentationFormat>
  <Paragraphs>2504</Paragraphs>
  <Slides>313</Slides>
  <Notes>231</Notes>
  <HiddenSlides>0</HiddenSlides>
  <MMClips>0</MMClips>
  <ScaleCrop>false</ScaleCrop>
  <HeadingPairs>
    <vt:vector size="8" baseType="variant">
      <vt:variant>
        <vt:lpstr>Fonts Used</vt:lpstr>
      </vt:variant>
      <vt:variant>
        <vt:i4>33</vt:i4>
      </vt:variant>
      <vt:variant>
        <vt:lpstr>Theme</vt:lpstr>
      </vt:variant>
      <vt:variant>
        <vt:i4>39</vt:i4>
      </vt:variant>
      <vt:variant>
        <vt:lpstr>Embedded OLE Servers</vt:lpstr>
      </vt:variant>
      <vt:variant>
        <vt:i4>2</vt:i4>
      </vt:variant>
      <vt:variant>
        <vt:lpstr>Slide Titles</vt:lpstr>
      </vt:variant>
      <vt:variant>
        <vt:i4>313</vt:i4>
      </vt:variant>
    </vt:vector>
  </HeadingPairs>
  <TitlesOfParts>
    <vt:vector size="387" baseType="lpstr">
      <vt:lpstr>26</vt:lpstr>
      <vt:lpstr>BONES</vt:lpstr>
      <vt:lpstr>Coolvetica</vt:lpstr>
      <vt:lpstr>Greek</vt:lpstr>
      <vt:lpstr>MS Gothic</vt:lpstr>
      <vt:lpstr>ＭＳ Ｐゴシック</vt:lpstr>
      <vt:lpstr>Osaka</vt:lpstr>
      <vt:lpstr>Piracy</vt:lpstr>
      <vt:lpstr>Times</vt:lpstr>
      <vt:lpstr>Arial</vt:lpstr>
      <vt:lpstr>Arial Black</vt:lpstr>
      <vt:lpstr>Arial Narrow</vt:lpstr>
      <vt:lpstr>Arial Rounded MT Bold</vt:lpstr>
      <vt:lpstr>Bwgrkl</vt:lpstr>
      <vt:lpstr>Calibri</vt:lpstr>
      <vt:lpstr>Calibri Light</vt:lpstr>
      <vt:lpstr>Californian FB</vt:lpstr>
      <vt:lpstr>Comic Sans MS</vt:lpstr>
      <vt:lpstr>Courier New</vt:lpstr>
      <vt:lpstr>Franklin Gothic Medium</vt:lpstr>
      <vt:lpstr>Futura Md BT</vt:lpstr>
      <vt:lpstr>Futura XBlk BT</vt:lpstr>
      <vt:lpstr>Helvetica</vt:lpstr>
      <vt:lpstr>Impact</vt:lpstr>
      <vt:lpstr>Lucida Grande</vt:lpstr>
      <vt:lpstr>Monotype Sorts</vt:lpstr>
      <vt:lpstr>Stencil</vt:lpstr>
      <vt:lpstr>Tahoma</vt:lpstr>
      <vt:lpstr>Times New Roman</vt:lpstr>
      <vt:lpstr>Trebuchet MS</vt:lpstr>
      <vt:lpstr>Verdana</vt:lpstr>
      <vt:lpstr>Wingdings</vt:lpstr>
      <vt:lpstr>Wingdings 3</vt:lpstr>
      <vt:lpstr>Nature</vt:lpstr>
      <vt:lpstr>Slit</vt:lpstr>
      <vt:lpstr>Smudge</vt:lpstr>
      <vt:lpstr>Finance</vt:lpstr>
      <vt:lpstr>Capsules</vt:lpstr>
      <vt:lpstr>Expedition</vt:lpstr>
      <vt:lpstr>Blank Presentation</vt:lpstr>
      <vt:lpstr>Gesture</vt:lpstr>
      <vt:lpstr>Candybar</vt:lpstr>
      <vt:lpstr>Default Design</vt:lpstr>
      <vt:lpstr>Crumple</vt:lpstr>
      <vt:lpstr>Highway</vt:lpstr>
      <vt:lpstr>1_Default Design</vt:lpstr>
      <vt:lpstr>untitled 1</vt:lpstr>
      <vt:lpstr>2_Default Design</vt:lpstr>
      <vt:lpstr>3_Default Design</vt:lpstr>
      <vt:lpstr>1_Orbit</vt:lpstr>
      <vt:lpstr>2_SERENE</vt:lpstr>
      <vt:lpstr>4_Default Design</vt:lpstr>
      <vt:lpstr>5_Default Design</vt:lpstr>
      <vt:lpstr>10_Default Design</vt:lpstr>
      <vt:lpstr>Orbit</vt:lpstr>
      <vt:lpstr>2_Blank Presentation</vt:lpstr>
      <vt:lpstr>3_Blank Presentation</vt:lpstr>
      <vt:lpstr>4_Blank Presentation</vt:lpstr>
      <vt:lpstr>49_Blank Presentation</vt:lpstr>
      <vt:lpstr>1_Nature</vt:lpstr>
      <vt:lpstr>1_Office Theme</vt:lpstr>
      <vt:lpstr>50_Blank Presentation</vt:lpstr>
      <vt:lpstr>6_Default Design</vt:lpstr>
      <vt:lpstr>Office Theme</vt:lpstr>
      <vt:lpstr>51_Blank Presentation</vt:lpstr>
      <vt:lpstr>1_Radar</vt:lpstr>
      <vt:lpstr>23_Office Theme</vt:lpstr>
      <vt:lpstr>3_Orbit</vt:lpstr>
      <vt:lpstr>16_Default Design</vt:lpstr>
      <vt:lpstr>29_Blank Presentation</vt:lpstr>
      <vt:lpstr>7_Default Design</vt:lpstr>
      <vt:lpstr>8_Default Design</vt:lpstr>
      <vt:lpstr>Bitmap Image</vt:lpstr>
      <vt:lpstr>Chart</vt:lpstr>
      <vt:lpstr>2 Peter</vt:lpstr>
      <vt:lpstr>Key Word</vt:lpstr>
      <vt:lpstr>Theme</vt:lpstr>
      <vt:lpstr>Key Verse</vt:lpstr>
      <vt:lpstr>Summary Statement</vt:lpstr>
      <vt:lpstr>Kingdom Statement</vt:lpstr>
      <vt:lpstr>Covenant</vt:lpstr>
      <vt:lpstr>Redemption</vt:lpstr>
      <vt:lpstr>Prophecy (Lord, Deity) </vt:lpstr>
      <vt:lpstr>Summary Chart</vt:lpstr>
      <vt:lpstr>PowerPoint Presentation</vt:lpstr>
      <vt:lpstr>Be Knowledgeable</vt:lpstr>
      <vt:lpstr>It seems we know about…</vt:lpstr>
      <vt:lpstr>What's Your View?</vt:lpstr>
      <vt:lpstr>What must you know to grow in grace rather than to fall for false teaching?</vt:lpstr>
      <vt:lpstr>I. Know that Christ chose  and fully equipped you  (Chap. 1).</vt:lpstr>
      <vt:lpstr>Main Idea</vt:lpstr>
      <vt:lpstr>For Life Change:  Which teachers in your experience must you warn yourself and your family about?  How?</vt:lpstr>
      <vt:lpstr>Is God’s Word shaping you to grow in the grace and the knowledge of Christ?</vt:lpstr>
      <vt:lpstr>Black</vt:lpstr>
      <vt:lpstr>NT Overview (General + Key Words)</vt:lpstr>
      <vt:lpstr>False Teachers</vt:lpstr>
      <vt:lpstr>Churches In England Are Being Converted To Bars</vt:lpstr>
      <vt:lpstr>Truth Frees!</vt:lpstr>
      <vt:lpstr>Knowing You 1</vt:lpstr>
      <vt:lpstr>Knowing You 2</vt:lpstr>
      <vt:lpstr>Knowing You 3</vt:lpstr>
      <vt:lpstr>Knowing You 4</vt:lpstr>
      <vt:lpstr>Knowing You 5</vt:lpstr>
      <vt:lpstr>Knowing You 6</vt:lpstr>
      <vt:lpstr>Knowing You 7</vt:lpstr>
      <vt:lpstr>Occasion</vt:lpstr>
      <vt:lpstr>Characteristics</vt:lpstr>
      <vt:lpstr>Key Verse</vt:lpstr>
      <vt:lpstr>But what do we need to know?</vt:lpstr>
      <vt:lpstr>What's Your View?</vt:lpstr>
      <vt:lpstr>Major Theme</vt:lpstr>
      <vt:lpstr>2nd Peter</vt:lpstr>
      <vt:lpstr>Background</vt:lpstr>
      <vt:lpstr>Author, Place, Date, Purpose</vt:lpstr>
      <vt:lpstr>"For our Lord Jesus Christ has shown me that I must soon leave this earthly life,  15so I will work hard to make sure you always remember these things after I am gone" ( 2 Pet. 1:14-15 NLT)</vt:lpstr>
      <vt:lpstr>The Authenticity of 2 Peter</vt:lpstr>
      <vt:lpstr>The Authenticity of 2 Peter</vt:lpstr>
      <vt:lpstr>The Authenticity of 2 Peter</vt:lpstr>
      <vt:lpstr>Authorship – External Evidence 1</vt:lpstr>
      <vt:lpstr>Authorship – External Evidence 2</vt:lpstr>
      <vt:lpstr>Authorship – External Evidence 3</vt:lpstr>
      <vt:lpstr>Authorship – External Evidence 4</vt:lpstr>
      <vt:lpstr>NT Canon during 1st 4C</vt:lpstr>
      <vt:lpstr>Authorship – External Evidence 4</vt:lpstr>
      <vt:lpstr>Authorship – Internal Evidence 1</vt:lpstr>
      <vt:lpstr>Authorship – Internal Evidence 2</vt:lpstr>
      <vt:lpstr>Authorship – Internal Evidence 4</vt:lpstr>
      <vt:lpstr>Authorship – Internal Evidence 6</vt:lpstr>
      <vt:lpstr>Authorship – Internal Evidence 7</vt:lpstr>
      <vt:lpstr>Authorship – Internal Evidence 7</vt:lpstr>
      <vt:lpstr>Authorship – Internal Evidence 7</vt:lpstr>
      <vt:lpstr>Authorship - Conclusion</vt:lpstr>
      <vt:lpstr>Circumstances 1</vt:lpstr>
      <vt:lpstr>A Circular Letter from Peter to Turkey…</vt:lpstr>
      <vt:lpstr>Occasion</vt:lpstr>
      <vt:lpstr>Argument</vt:lpstr>
      <vt:lpstr>Synthesis</vt:lpstr>
      <vt:lpstr>Summary Statement</vt:lpstr>
      <vt:lpstr>Outline</vt:lpstr>
      <vt:lpstr>Summary Statement / Application</vt:lpstr>
      <vt:lpstr>Summary Statement / Application</vt:lpstr>
      <vt:lpstr>Summary</vt:lpstr>
      <vt:lpstr>Key Word / Verse</vt:lpstr>
      <vt:lpstr>Peter uses each of these words to show how knowledge is vital for believers…</vt:lpstr>
      <vt:lpstr>Now into the  Book's Content…</vt:lpstr>
      <vt:lpstr>Summary Chart</vt:lpstr>
      <vt:lpstr>2 Peter </vt:lpstr>
      <vt:lpstr>Be Knowledgeable</vt:lpstr>
      <vt:lpstr>Key Word</vt:lpstr>
      <vt:lpstr>We know about family…</vt:lpstr>
      <vt:lpstr>We know about family…</vt:lpstr>
      <vt:lpstr>We know about family…</vt:lpstr>
      <vt:lpstr>It seems we know about…</vt:lpstr>
      <vt:lpstr>What We Do Know About…</vt:lpstr>
      <vt:lpstr>Theme</vt:lpstr>
      <vt:lpstr>Key Verse</vt:lpstr>
      <vt:lpstr>Growing  In Faith</vt:lpstr>
      <vt:lpstr>grow in    GRACE</vt:lpstr>
      <vt:lpstr>Grow in the Grace and Knowledge of our Lord Jesus Christ</vt:lpstr>
      <vt:lpstr>Key Verse</vt:lpstr>
      <vt:lpstr>What to know to grow…</vt:lpstr>
      <vt:lpstr>What must you know to grow in grace rather than to fall for false teaching?</vt:lpstr>
      <vt:lpstr>Background to 2 Peter</vt:lpstr>
      <vt:lpstr>Let's Study Through Scripture</vt:lpstr>
      <vt:lpstr>NT Overview (Chronological)</vt:lpstr>
      <vt:lpstr>The Great Fire of Rome</vt:lpstr>
      <vt:lpstr>The Great Fire of Rome</vt:lpstr>
      <vt:lpstr>The Great Fire of Rome</vt:lpstr>
      <vt:lpstr>A Circular Letter from Peter to Turkey…</vt:lpstr>
      <vt:lpstr>Contrast between 2 Letters</vt:lpstr>
      <vt:lpstr>Joshua Harris</vt:lpstr>
      <vt:lpstr>Joshua Harris</vt:lpstr>
      <vt:lpstr>Joshua &amp; Shannon Harris</vt:lpstr>
      <vt:lpstr>Apostasy of Joshua Harris</vt:lpstr>
      <vt:lpstr>Apostasy of Joshua Harris</vt:lpstr>
      <vt:lpstr>Apostasy of Joshua Harris</vt:lpstr>
      <vt:lpstr>Apostasy of Joshua Harris</vt:lpstr>
      <vt:lpstr>Three truths to know…</vt:lpstr>
      <vt:lpstr>Summary Chart</vt:lpstr>
      <vt:lpstr>What must you know to grow in grace rather than to fall for false teaching?</vt:lpstr>
      <vt:lpstr>I. Know that Christ chose  and fully equipped you  (2 Peter 1).</vt:lpstr>
      <vt:lpstr>Slides on  2 Peter 1</vt:lpstr>
      <vt:lpstr>PowerPoint Presentation</vt:lpstr>
      <vt:lpstr>PowerPoint Presentation</vt:lpstr>
      <vt:lpstr>PowerPoint Presentation</vt:lpstr>
      <vt:lpstr>2 Peter 1 Knowledge for Spiritual Growth</vt:lpstr>
      <vt:lpstr>2 Peter 1</vt:lpstr>
      <vt:lpstr>2 Peter 1</vt:lpstr>
      <vt:lpstr>PowerPoint Presentation</vt:lpstr>
      <vt:lpstr>Do you want more knowledge?</vt:lpstr>
      <vt:lpstr>Knowledge 知识</vt:lpstr>
      <vt:lpstr>Knowledge is Infinite</vt:lpstr>
      <vt:lpstr>Pride of Knowledge </vt:lpstr>
      <vt:lpstr>Anti-Intellectual</vt:lpstr>
      <vt:lpstr>PowerPoint Presentation</vt:lpstr>
      <vt:lpstr>Peter uses many words to show how knowledge is vital for believers…</vt:lpstr>
      <vt:lpstr>What do you really need to know?</vt:lpstr>
      <vt:lpstr>What do you really need to know?</vt:lpstr>
      <vt:lpstr>Greek Ideas </vt:lpstr>
      <vt:lpstr>Perfect Knowledge</vt:lpstr>
      <vt:lpstr>What do we need to know?</vt:lpstr>
      <vt:lpstr>What do we need to know?</vt:lpstr>
      <vt:lpstr>I. You are complete in Christ as God (1:1-4).</vt:lpstr>
      <vt:lpstr>1. God gives you the same faith as the apostles due to Christ's deity. </vt:lpstr>
      <vt:lpstr>"This letter is from Simon Peter, a slave and apostle of Jesus Christ. I am writing to you who share the same precious faith we have. This faith was given to you because of the justice and fairness of Jesus Christ, our God and Savior"  (2 Peter 1:1 NLT).</vt:lpstr>
      <vt:lpstr>1. God gives you the same faith as the apostles due to Christ's deity. </vt:lpstr>
      <vt:lpstr>"May God give you more and more grace and peace as you grow in your knowledge of God and Jesus our Lord"  (2 Peter 1:2 NLT).</vt:lpstr>
      <vt:lpstr>1. God gives you the same faith as the apostles due to Christ's deity. </vt:lpstr>
      <vt:lpstr>"By his divine power, God has given us everything we need for living a godly life. We have received all of this by coming to know him, the one who called us to himself by means of his marvelous glory and excellence"  (2 Peter 1:3 NLT).</vt:lpstr>
      <vt:lpstr>Computer</vt:lpstr>
      <vt:lpstr>1. God gives you the same faith as the apostles due to Christ's deity. </vt:lpstr>
      <vt:lpstr>"And because of his glory and excellence, he has given us great and precious promises. These are the promises that enable you to share his divine nature and escape the world's corruption caused by human desires"  (2 Peter 1:4 NLT).</vt:lpstr>
      <vt:lpstr>Five Promises</vt:lpstr>
      <vt:lpstr>I. You are complete in Christ as God (1:1-4).</vt:lpstr>
      <vt:lpstr>II. Become increasingly like Christ  (1:5-11).</vt:lpstr>
      <vt:lpstr>Grow step-by-step in Christ-likeness (1:5-7) </vt:lpstr>
      <vt:lpstr>"In view of all this, make every effort to respond to God's promises. Supplement your faith with a generous provision of moral excellence, and moral excellence with knowledge" (2 Peter 1:5 NLT).</vt:lpstr>
      <vt:lpstr>"and knowledge with self-control, and self-control with patient endurance, and patient endurance with godliness"  (2 Peter 1:6 NLT).</vt:lpstr>
      <vt:lpstr>"and godliness with brotherly affection, and brotherly affection with love for everyone" (2 Peter 1:7 NLT).</vt:lpstr>
      <vt:lpstr>2 Peter 1</vt:lpstr>
      <vt:lpstr>We don't always grow in Christ-likeness (1:8-9). </vt:lpstr>
      <vt:lpstr>"The more you grow like this, the more productive and useful you will be in your knowledge of our Lord Jesus Christ"  (2 Peter 1:8 NLT).</vt:lpstr>
      <vt:lpstr>"But those who fail to develop in this way are shortsighted or blind, forgetting that they have been cleansed from their old sins"  (2 Peter 1:9 NLT).</vt:lpstr>
      <vt:lpstr>Knowledge 知识</vt:lpstr>
      <vt:lpstr>First Year Student</vt:lpstr>
      <vt:lpstr>When we work hard, we'll be rewarded instead of falling away (1:10-11). </vt:lpstr>
      <vt:lpstr>"So, dear brothers and sisters, work hard to prove that you really are among those God has called and chosen. Do these things, and you will never fall away" (2 Peter 1:10 NLT).</vt:lpstr>
      <vt:lpstr>"Then God will give you a grand entrance into the eternal Kingdom of our Lord and Savior Jesus Christ"  (2 Peter 1:11 NLT).</vt:lpstr>
      <vt:lpstr>What do we need to know?</vt:lpstr>
      <vt:lpstr>Main Idea of 2 Peter 1:1-11</vt:lpstr>
      <vt:lpstr>I. You are complete in Christ as God (1:1-4).</vt:lpstr>
      <vt:lpstr>II. Become increasingly like Christ  (1:5-11).</vt:lpstr>
      <vt:lpstr>What do you need to know or do?</vt:lpstr>
      <vt:lpstr>Luke 2:52 Jesus grew in…</vt:lpstr>
      <vt:lpstr>"He must become greater, I must become less important" – John the Baptist in John 3:30</vt:lpstr>
      <vt:lpstr>How can you and I grow this year?</vt:lpstr>
      <vt:lpstr>Worksheet for Goals &amp; Priorities</vt:lpstr>
      <vt:lpstr>Lord</vt:lpstr>
      <vt:lpstr>Attacks Against Scripture Today </vt:lpstr>
      <vt:lpstr>How should we fight heresy?</vt:lpstr>
      <vt:lpstr>Laughing all the way to the bank…</vt:lpstr>
      <vt:lpstr>44 Languages!</vt:lpstr>
      <vt:lpstr>The Gospel of Brown</vt:lpstr>
      <vt:lpstr>Rob Bell</vt:lpstr>
      <vt:lpstr>Rob Bell Universalism</vt:lpstr>
      <vt:lpstr>Apostasy of Rob Bell</vt:lpstr>
      <vt:lpstr>Rob Bell</vt:lpstr>
      <vt:lpstr>2 Peter 1:12-21</vt:lpstr>
      <vt:lpstr>2 Peter 1:12-21</vt:lpstr>
      <vt:lpstr>2 Peter 1:12-21</vt:lpstr>
      <vt:lpstr>2 Peter 1</vt:lpstr>
      <vt:lpstr>"For our Lord Jesus Christ has shown me that I must soon leave this earthly life,  15so I will work hard to make sure you always remember these things after I am gone" ( 2 Pet. 1:14-15 NLT)</vt:lpstr>
      <vt:lpstr>2 Peter 1</vt:lpstr>
      <vt:lpstr>Jeremiah (25:11-12) vs. Hananiah (28:2-3)</vt:lpstr>
      <vt:lpstr>What is Prophecy? </vt:lpstr>
      <vt:lpstr>Wayne Grudem on Prophecy</vt:lpstr>
      <vt:lpstr>Summary of Prophetic Views</vt:lpstr>
      <vt:lpstr>DISCUSSION GROUP A</vt:lpstr>
      <vt:lpstr>DISCUSSION GROUP B</vt:lpstr>
      <vt:lpstr>DISCUSSION GROUP C</vt:lpstr>
      <vt:lpstr>DISCUSSION GROUP D</vt:lpstr>
      <vt:lpstr>Let's hold God's Word in the highest regard!</vt:lpstr>
      <vt:lpstr>2 Peter 1</vt:lpstr>
      <vt:lpstr>What must you know to grow in grace rather than to fall for false teaching?</vt:lpstr>
      <vt:lpstr>I. Know that Christ chose  and fully equipped you  (2 Peter 1).</vt:lpstr>
      <vt:lpstr>Summary Chart</vt:lpstr>
      <vt:lpstr>Slides on  2 Peter 2</vt:lpstr>
      <vt:lpstr>2 Peter 2:1-11</vt:lpstr>
      <vt:lpstr>2 Peter 2:1-11</vt:lpstr>
      <vt:lpstr>2 Peter 2:1-11</vt:lpstr>
      <vt:lpstr>2 Peter 2:1-11</vt:lpstr>
      <vt:lpstr>Major Theme</vt:lpstr>
      <vt:lpstr>2 Peter 2 Knowledge to combat false teaching</vt:lpstr>
      <vt:lpstr>A. (2:1-3a) Watch Out For False Teachers</vt:lpstr>
      <vt:lpstr>"But there were also false prophets in Israel, just as there will be false teachers among you. They will cleverly teach destructive heresies and even deny the Master who bought them. In this way, they will bring sudden destruction on themselves"  (2 Peter 2:1 NLT).</vt:lpstr>
      <vt:lpstr>A. (2:1-3a) What are the Characteristics  of False Teachers?</vt:lpstr>
      <vt:lpstr>B. (2:3b-10a)  Hell for the Apostates Protection for the Righteous</vt:lpstr>
      <vt:lpstr>Were the "Sons of God” angels?</vt:lpstr>
      <vt:lpstr>It took 120 years to build the ark!</vt:lpstr>
      <vt:lpstr>NIV Genesis 6:19 You are to bring into the ark two of all living creatures, male and female, to keep them alive with you.</vt:lpstr>
      <vt:lpstr>Flood Significance</vt:lpstr>
      <vt:lpstr>C. (2:10b-22) What These False Teachers Are Like</vt:lpstr>
      <vt:lpstr>2 Peter 2:12-22</vt:lpstr>
      <vt:lpstr>God Despises Human Pride</vt:lpstr>
      <vt:lpstr>Jim Jones and the People's Temple</vt:lpstr>
      <vt:lpstr>A More Recent Sexpert</vt:lpstr>
      <vt:lpstr>danbrown.com</vt:lpstr>
      <vt:lpstr>Brown Blasphemes God's Name</vt:lpstr>
      <vt:lpstr>The Shekinah glory filled God's new palace!</vt:lpstr>
      <vt:lpstr>Brown Blasphemes God's Name</vt:lpstr>
      <vt:lpstr>The Truth About God's Name</vt:lpstr>
      <vt:lpstr>2 Peter 2:12-22</vt:lpstr>
      <vt:lpstr>Numbers</vt:lpstr>
      <vt:lpstr>Transjordan Events</vt:lpstr>
      <vt:lpstr>Balaam</vt:lpstr>
      <vt:lpstr>The Balaam Narrative</vt:lpstr>
      <vt:lpstr> 2 Peter 2:15-16 (NIV)</vt:lpstr>
      <vt:lpstr>Transjordan Events</vt:lpstr>
      <vt:lpstr>Jude 11 (NIV)</vt:lpstr>
      <vt:lpstr>The Balaam Narrative (Num. 22–24)</vt:lpstr>
      <vt:lpstr>Revelation 2:14-15</vt:lpstr>
      <vt:lpstr>The Agony of Deceit</vt:lpstr>
      <vt:lpstr>2 Peter 2:12-22</vt:lpstr>
      <vt:lpstr>2 Peter 2:12-22</vt:lpstr>
      <vt:lpstr>Jude 10-16    </vt:lpstr>
      <vt:lpstr>Jude 10-16    </vt:lpstr>
      <vt:lpstr>False Teachers are enslaved to:</vt:lpstr>
      <vt:lpstr>Be Aware of False Teachers</vt:lpstr>
      <vt:lpstr>Comparison of  NOAH, LOT and BALAAM</vt:lpstr>
      <vt:lpstr>PowerPoint Presentation</vt:lpstr>
      <vt:lpstr>PowerPoint Presentation</vt:lpstr>
      <vt:lpstr>Thought Questions:</vt:lpstr>
      <vt:lpstr>For Life Change:  Which teachers in your experience must you warn yourself and your family about?  How?</vt:lpstr>
      <vt:lpstr>What must you know to grow in grace rather than to fall for false teaching?</vt:lpstr>
      <vt:lpstr>I. Know that Christ chose  and fully equipped you  (2 Peter 1).</vt:lpstr>
      <vt:lpstr>Summary Chart</vt:lpstr>
      <vt:lpstr>Slides on  2 Peter 3</vt:lpstr>
      <vt:lpstr>Major Theme</vt:lpstr>
      <vt:lpstr>2 Peter 3:1-9</vt:lpstr>
      <vt:lpstr>2 Peter 3:1-9</vt:lpstr>
      <vt:lpstr>2 Peter 3:1-9</vt:lpstr>
      <vt:lpstr>2 Peter 3:10</vt:lpstr>
      <vt:lpstr>2 Peter 3  Knowledge to Sustain the Hope for  the Lord's Return</vt:lpstr>
      <vt:lpstr>A. (3:1-4) The Scoffers Precede Rapture</vt:lpstr>
      <vt:lpstr>Skeptics Mock  Three Key Truths</vt:lpstr>
      <vt:lpstr>Skeptics Mock  Three Key Truths</vt:lpstr>
      <vt:lpstr>Skeptics Mock  Three Key Truths</vt:lpstr>
      <vt:lpstr>Skeptics Mock  Three Key Truths</vt:lpstr>
      <vt:lpstr>B. (3:5-13) Day of the Lord destroys heavens / earth</vt:lpstr>
      <vt:lpstr>How will the Universe end?</vt:lpstr>
      <vt:lpstr>Big Bang Time line</vt:lpstr>
      <vt:lpstr>"Sound the alarm in Jerusalem!  Raise the battle cry on my holy mountain!  Let everyone tremble in fear  because the day of the LORD is upon us" (Joel 2:1 NLT).</vt:lpstr>
      <vt:lpstr>"[The day of the LORD]… is a day of darkness and gloom,  a day of thick clouds and deep blackness.  Suddenly, like dawn spreading across the mountains,  a great and mighty army appears.  Nothing like it has been seen before  or will ever be seen again"  (Joel 2:2 NLT).</vt:lpstr>
      <vt:lpstr>The Day of the LORD</vt:lpstr>
      <vt:lpstr>A Dispensational Timeline</vt:lpstr>
      <vt:lpstr>How does the Bible say it will end?</vt:lpstr>
      <vt:lpstr>How to live in light of the end?</vt:lpstr>
      <vt:lpstr>How to live in light of the end?</vt:lpstr>
      <vt:lpstr>C.(3:14-16) Motivation for holiness as Paul indicates</vt:lpstr>
      <vt:lpstr>Peter Also Called Paul's Letters "Scripture"!</vt:lpstr>
      <vt:lpstr>D. (3:16-17) Protection and Encouragement for Growth</vt:lpstr>
      <vt:lpstr>Key Verse</vt:lpstr>
      <vt:lpstr>What must you know to grow in grace rather than to fall for false teaching?</vt:lpstr>
      <vt:lpstr>Main Idea</vt:lpstr>
      <vt:lpstr>I. Know that Christ chose  and fully equipped you  (2 Peter 1).</vt:lpstr>
      <vt:lpstr>Synthesis</vt:lpstr>
      <vt:lpstr>For Life Change:  Which teachers in your experience must you warn yourself and your family about?  How?</vt:lpstr>
      <vt:lpstr>Is God’s Word shaping you to grow in the grace and the knowledge of Christ?</vt:lpstr>
      <vt:lpstr>Bible Reading Plan</vt:lpstr>
      <vt:lpstr>Know Jesus, Know Peace</vt:lpstr>
      <vt:lpstr>Black</vt:lpstr>
      <vt:lpstr>NT Preaching  •  BibleStudyDownloads.org</vt:lpstr>
      <vt:lpstr>Applications</vt:lpstr>
      <vt:lpstr>Applications</vt:lpstr>
      <vt:lpstr>Continue on the foundation </vt:lpstr>
      <vt:lpstr>Continuing on the foundation</vt:lpstr>
      <vt:lpstr>A Constant Reminder</vt:lpstr>
      <vt:lpstr>Conscious of False Teachers </vt:lpstr>
      <vt:lpstr>Be Conscious of False Teachers</vt:lpstr>
      <vt:lpstr>What is our Christian response?</vt:lpstr>
      <vt:lpstr>"We Shall Behold Him"</vt:lpstr>
      <vt:lpstr>The sky shall unfold…</vt:lpstr>
      <vt:lpstr>…preparing His entrance</vt:lpstr>
      <vt:lpstr>The stars shall applaud Him  with thunders of praise</vt:lpstr>
      <vt:lpstr>The sweet light in His eyes shall enhance those awaiting</vt:lpstr>
      <vt:lpstr>And we shall behold Him then face to face</vt:lpstr>
      <vt:lpstr>We shall behold Him </vt:lpstr>
      <vt:lpstr>…face to face  in all of His glory</vt:lpstr>
      <vt:lpstr>We shall behold Him</vt:lpstr>
      <vt:lpstr>…face to face, our Savior and Lord</vt:lpstr>
      <vt:lpstr>The angels shall sound the shout of His coming</vt:lpstr>
      <vt:lpstr>The sleeping shall rise from their slumbering place</vt:lpstr>
      <vt:lpstr>And those who remain shall be changed in a moment</vt:lpstr>
      <vt:lpstr>And we shall behold Him  then face to face</vt:lpstr>
      <vt:lpstr>We shall behold Him </vt:lpstr>
      <vt:lpstr>…face to face  in all of His glory</vt:lpstr>
      <vt:lpstr>We shall behold Him </vt:lpstr>
      <vt:lpstr>…face to face, our Savior and Lord</vt:lpstr>
      <vt:lpstr>We shall behold Him, our Savior and Lord!</vt:lpstr>
      <vt:lpstr>...our Savior and Lord!</vt:lpstr>
      <vt:lpstr>Do you long for His return?</vt:lpstr>
      <vt:lpstr>I choose to love the Truth</vt:lpstr>
      <vt:lpstr>The Big Picture</vt:lpstr>
      <vt:lpstr>Magic</vt:lpstr>
      <vt:lpstr>Group Project Members</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388</cp:revision>
  <dcterms:created xsi:type="dcterms:W3CDTF">2003-03-30T14:09:12Z</dcterms:created>
  <dcterms:modified xsi:type="dcterms:W3CDTF">2026-02-17T18:15:08Z</dcterms:modified>
</cp:coreProperties>
</file>