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4.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6.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7.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0.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1.xml" ContentType="application/vnd.openxmlformats-officedocument.theme+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3.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7.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8.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9.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0.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1.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2.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3.xml" ContentType="application/vnd.openxmlformats-officedocument.theme+xml"/>
  <Override PartName="/ppt/slideLayouts/slideLayout456.xml" ContentType="application/vnd.openxmlformats-officedocument.presentationml.slideLayout+xml"/>
  <Override PartName="/ppt/theme/theme44.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5.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6.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7.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8.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9.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0.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1.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6.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12.xml" ContentType="application/vnd.openxmlformats-officedocument.presentationml.tags+xml"/>
  <Override PartName="/ppt/notesSlides/notesSlide85.xml" ContentType="application/vnd.openxmlformats-officedocument.presentationml.notesSlide+xml"/>
  <Override PartName="/ppt/tags/tag13.xml" ContentType="application/vnd.openxmlformats-officedocument.presentationml.tags+xml"/>
  <Override PartName="/ppt/notesSlides/notesSlide86.xml" ContentType="application/vnd.openxmlformats-officedocument.presentationml.notesSlide+xml"/>
  <Override PartName="/ppt/tags/tag14.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15.xml" ContentType="application/vnd.openxmlformats-officedocument.presentationml.tags+xml"/>
  <Override PartName="/ppt/notesSlides/notesSlide89.xml" ContentType="application/vnd.openxmlformats-officedocument.presentationml.notesSlide+xml"/>
  <Override PartName="/ppt/tags/tag16.xml" ContentType="application/vnd.openxmlformats-officedocument.presentationml.tags+xml"/>
  <Override PartName="/ppt/notesSlides/notesSlide90.xml" ContentType="application/vnd.openxmlformats-officedocument.presentationml.notesSlide+xml"/>
  <Override PartName="/ppt/tags/tag17.xml" ContentType="application/vnd.openxmlformats-officedocument.presentationml.tags+xml"/>
  <Override PartName="/ppt/notesSlides/notesSlide91.xml" ContentType="application/vnd.openxmlformats-officedocument.presentationml.notesSlide+xml"/>
  <Override PartName="/ppt/tags/tag18.xml" ContentType="application/vnd.openxmlformats-officedocument.presentationml.tags+xml"/>
  <Override PartName="/ppt/notesSlides/notesSlide92.xml" ContentType="application/vnd.openxmlformats-officedocument.presentationml.notesSlide+xml"/>
  <Override PartName="/ppt/tags/tag19.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20.xml" ContentType="application/vnd.openxmlformats-officedocument.presentationml.tags+xml"/>
  <Override PartName="/ppt/notesSlides/notesSlide95.xml" ContentType="application/vnd.openxmlformats-officedocument.presentationml.notesSlide+xml"/>
  <Override PartName="/ppt/tags/tag21.xml" ContentType="application/vnd.openxmlformats-officedocument.presentationml.tags+xml"/>
  <Override PartName="/ppt/notesSlides/notesSlide96.xml" ContentType="application/vnd.openxmlformats-officedocument.presentationml.notesSlide+xml"/>
  <Override PartName="/ppt/tags/tag22.xml" ContentType="application/vnd.openxmlformats-officedocument.presentationml.tags+xml"/>
  <Override PartName="/ppt/notesSlides/notesSlide97.xml" ContentType="application/vnd.openxmlformats-officedocument.presentationml.notesSlide+xml"/>
  <Override PartName="/ppt/tags/tag23.xml" ContentType="application/vnd.openxmlformats-officedocument.presentationml.tags+xml"/>
  <Override PartName="/ppt/notesSlides/notesSlide98.xml" ContentType="application/vnd.openxmlformats-officedocument.presentationml.notesSlide+xml"/>
  <Override PartName="/ppt/tags/tag24.xml" ContentType="application/vnd.openxmlformats-officedocument.presentationml.tags+xml"/>
  <Override PartName="/ppt/notesSlides/notesSlide99.xml" ContentType="application/vnd.openxmlformats-officedocument.presentationml.notesSlide+xml"/>
  <Override PartName="/ppt/theme/themeOverride7.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25.xml" ContentType="application/vnd.openxmlformats-officedocument.presentationml.tags+xml"/>
  <Override PartName="/ppt/notesSlides/notesSlide105.xml" ContentType="application/vnd.openxmlformats-officedocument.presentationml.notesSlide+xml"/>
  <Override PartName="/ppt/tags/tag26.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27.xml" ContentType="application/vnd.openxmlformats-officedocument.presentationml.tags+xml"/>
  <Override PartName="/ppt/notesSlides/notesSlide109.xml" ContentType="application/vnd.openxmlformats-officedocument.presentationml.notesSlide+xml"/>
  <Override PartName="/ppt/tags/tag28.xml" ContentType="application/vnd.openxmlformats-officedocument.presentationml.tags+xml"/>
  <Override PartName="/ppt/notesSlides/notesSlide110.xml" ContentType="application/vnd.openxmlformats-officedocument.presentationml.notesSlide+xml"/>
  <Override PartName="/ppt/tags/tag29.xml" ContentType="application/vnd.openxmlformats-officedocument.presentationml.tags+xml"/>
  <Override PartName="/ppt/notesSlides/notesSlide111.xml" ContentType="application/vnd.openxmlformats-officedocument.presentationml.notesSlide+xml"/>
  <Override PartName="/ppt/tags/tag30.xml" ContentType="application/vnd.openxmlformats-officedocument.presentationml.tags+xml"/>
  <Override PartName="/ppt/notesSlides/notesSlide112.xml" ContentType="application/vnd.openxmlformats-officedocument.presentationml.notesSlide+xml"/>
  <Override PartName="/ppt/tags/tag31.xml" ContentType="application/vnd.openxmlformats-officedocument.presentationml.tags+xml"/>
  <Override PartName="/ppt/notesSlides/notesSlide113.xml" ContentType="application/vnd.openxmlformats-officedocument.presentationml.notesSlide+xml"/>
  <Override PartName="/ppt/tags/tag32.xml" ContentType="application/vnd.openxmlformats-officedocument.presentationml.tags+xml"/>
  <Override PartName="/ppt/notesSlides/notesSlide114.xml" ContentType="application/vnd.openxmlformats-officedocument.presentationml.notesSlide+xml"/>
  <Override PartName="/ppt/tags/tag33.xml" ContentType="application/vnd.openxmlformats-officedocument.presentationml.tags+xml"/>
  <Override PartName="/ppt/notesSlides/notesSlide115.xml" ContentType="application/vnd.openxmlformats-officedocument.presentationml.notesSlide+xml"/>
  <Override PartName="/ppt/tags/tag34.xml" ContentType="application/vnd.openxmlformats-officedocument.presentationml.tags+xml"/>
  <Override PartName="/ppt/notesSlides/notesSlide116.xml" ContentType="application/vnd.openxmlformats-officedocument.presentationml.notesSlide+xml"/>
  <Override PartName="/ppt/tags/tag35.xml" ContentType="application/vnd.openxmlformats-officedocument.presentationml.tags+xml"/>
  <Override PartName="/ppt/notesSlides/notesSlide117.xml" ContentType="application/vnd.openxmlformats-officedocument.presentationml.notesSlide+xml"/>
  <Override PartName="/ppt/tags/tag36.xml" ContentType="application/vnd.openxmlformats-officedocument.presentationml.tags+xml"/>
  <Override PartName="/ppt/notesSlides/notesSlide118.xml" ContentType="application/vnd.openxmlformats-officedocument.presentationml.notesSlide+xml"/>
  <Override PartName="/ppt/tags/tag37.xml" ContentType="application/vnd.openxmlformats-officedocument.presentationml.tags+xml"/>
  <Override PartName="/ppt/notesSlides/notesSlide119.xml" ContentType="application/vnd.openxmlformats-officedocument.presentationml.notesSlide+xml"/>
  <Override PartName="/ppt/tags/tag38.xml" ContentType="application/vnd.openxmlformats-officedocument.presentationml.tags+xml"/>
  <Override PartName="/ppt/notesSlides/notesSlide120.xml" ContentType="application/vnd.openxmlformats-officedocument.presentationml.notesSlide+xml"/>
  <Override PartName="/ppt/tags/tag39.xml" ContentType="application/vnd.openxmlformats-officedocument.presentationml.tags+xml"/>
  <Override PartName="/ppt/notesSlides/notesSlide121.xml" ContentType="application/vnd.openxmlformats-officedocument.presentationml.notesSlide+xml"/>
  <Override PartName="/ppt/tags/tag40.xml" ContentType="application/vnd.openxmlformats-officedocument.presentationml.tags+xml"/>
  <Override PartName="/ppt/notesSlides/notesSlide122.xml" ContentType="application/vnd.openxmlformats-officedocument.presentationml.notesSlide+xml"/>
  <Override PartName="/ppt/tags/tag41.xml" ContentType="application/vnd.openxmlformats-officedocument.presentationml.tags+xml"/>
  <Override PartName="/ppt/notesSlides/notesSlide123.xml" ContentType="application/vnd.openxmlformats-officedocument.presentationml.notesSlide+xml"/>
  <Override PartName="/ppt/tags/tag42.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ags/tag43.xml" ContentType="application/vnd.openxmlformats-officedocument.presentationml.tags+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heme/themeOverride8.xml" ContentType="application/vnd.openxmlformats-officedocument.themeOverride+xml"/>
  <Override PartName="/ppt/tags/tag44.xml" ContentType="application/vnd.openxmlformats-officedocument.presentationml.tags+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tags/tag45.xml" ContentType="application/vnd.openxmlformats-officedocument.presentationml.tags+xml"/>
  <Override PartName="/ppt/notesSlides/notesSlide168.xml" ContentType="application/vnd.openxmlformats-officedocument.presentationml.notesSlide+xml"/>
  <Override PartName="/ppt/tags/tag46.xml" ContentType="application/vnd.openxmlformats-officedocument.presentationml.tags+xml"/>
  <Override PartName="/ppt/notesSlides/notesSlide169.xml" ContentType="application/vnd.openxmlformats-officedocument.presentationml.notesSlide+xml"/>
  <Override PartName="/ppt/tags/tag47.xml" ContentType="application/vnd.openxmlformats-officedocument.presentationml.tags+xml"/>
  <Override PartName="/ppt/notesSlides/notesSlide170.xml" ContentType="application/vnd.openxmlformats-officedocument.presentationml.notesSlide+xml"/>
  <Override PartName="/ppt/tags/tag48.xml" ContentType="application/vnd.openxmlformats-officedocument.presentationml.tags+xml"/>
  <Override PartName="/ppt/notesSlides/notesSlide171.xml" ContentType="application/vnd.openxmlformats-officedocument.presentationml.notesSlide+xml"/>
  <Override PartName="/ppt/tags/tag49.xml" ContentType="application/vnd.openxmlformats-officedocument.presentationml.tags+xml"/>
  <Override PartName="/ppt/notesSlides/notesSlide172.xml" ContentType="application/vnd.openxmlformats-officedocument.presentationml.notesSlide+xml"/>
  <Override PartName="/ppt/tags/tag50.xml" ContentType="application/vnd.openxmlformats-officedocument.presentationml.tags+xml"/>
  <Override PartName="/ppt/notesSlides/notesSlide173.xml" ContentType="application/vnd.openxmlformats-officedocument.presentationml.notesSlide+xml"/>
  <Override PartName="/ppt/tags/tag51.xml" ContentType="application/vnd.openxmlformats-officedocument.presentationml.tags+xml"/>
  <Override PartName="/ppt/notesSlides/notesSlide174.xml" ContentType="application/vnd.openxmlformats-officedocument.presentationml.notesSlide+xml"/>
  <Override PartName="/ppt/tags/tag52.xml" ContentType="application/vnd.openxmlformats-officedocument.presentationml.tags+xml"/>
  <Override PartName="/ppt/notesSlides/notesSlide175.xml" ContentType="application/vnd.openxmlformats-officedocument.presentationml.notesSlide+xml"/>
  <Override PartName="/ppt/tags/tag53.xml" ContentType="application/vnd.openxmlformats-officedocument.presentationml.tags+xml"/>
  <Override PartName="/ppt/notesSlides/notesSlide176.xml" ContentType="application/vnd.openxmlformats-officedocument.presentationml.notesSlide+xml"/>
  <Override PartName="/ppt/tags/tag54.xml" ContentType="application/vnd.openxmlformats-officedocument.presentationml.tags+xml"/>
  <Override PartName="/ppt/notesSlides/notesSlide177.xml" ContentType="application/vnd.openxmlformats-officedocument.presentationml.notesSlide+xml"/>
  <Override PartName="/ppt/tags/tag55.xml" ContentType="application/vnd.openxmlformats-officedocument.presentationml.tags+xml"/>
  <Override PartName="/ppt/notesSlides/notesSlide178.xml" ContentType="application/vnd.openxmlformats-officedocument.presentationml.notesSlide+xml"/>
  <Override PartName="/ppt/tags/tag56.xml" ContentType="application/vnd.openxmlformats-officedocument.presentationml.tags+xml"/>
  <Override PartName="/ppt/notesSlides/notesSlide179.xml" ContentType="application/vnd.openxmlformats-officedocument.presentationml.notesSlide+xml"/>
  <Override PartName="/ppt/tags/tag57.xml" ContentType="application/vnd.openxmlformats-officedocument.presentationml.tags+xml"/>
  <Override PartName="/ppt/notesSlides/notesSlide180.xml" ContentType="application/vnd.openxmlformats-officedocument.presentationml.notesSlide+xml"/>
  <Override PartName="/ppt/tags/tag58.xml" ContentType="application/vnd.openxmlformats-officedocument.presentationml.tags+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theme/themeOverride9.xml" ContentType="application/vnd.openxmlformats-officedocument.themeOverride+xml"/>
  <Override PartName="/ppt/notesSlides/notesSlide198.xml" ContentType="application/vnd.openxmlformats-officedocument.presentationml.notesSlide+xml"/>
  <Override PartName="/ppt/theme/themeOverride10.xml" ContentType="application/vnd.openxmlformats-officedocument.themeOverr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theme/themeOverride11.xml" ContentType="application/vnd.openxmlformats-officedocument.themeOverr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theme/themeOverride12.xml" ContentType="application/vnd.openxmlformats-officedocument.themeOverr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theme/themeOverride13.xml" ContentType="application/vnd.openxmlformats-officedocument.themeOverr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tags/tag59.xml" ContentType="application/vnd.openxmlformats-officedocument.presentationml.tags+xml"/>
  <Override PartName="/ppt/notesSlides/notesSlide287.xml" ContentType="application/vnd.openxmlformats-officedocument.presentationml.notesSlide+xml"/>
  <Override PartName="/ppt/tags/tag60.xml" ContentType="application/vnd.openxmlformats-officedocument.presentationml.tags+xml"/>
  <Override PartName="/ppt/notesSlides/notesSlide288.xml" ContentType="application/vnd.openxmlformats-officedocument.presentationml.notesSlide+xml"/>
  <Override PartName="/ppt/tags/tag61.xml" ContentType="application/vnd.openxmlformats-officedocument.presentationml.tags+xml"/>
  <Override PartName="/ppt/notesSlides/notesSlide289.xml" ContentType="application/vnd.openxmlformats-officedocument.presentationml.notesSlide+xml"/>
  <Override PartName="/ppt/tags/tag62.xml" ContentType="application/vnd.openxmlformats-officedocument.presentationml.tags+xml"/>
  <Override PartName="/ppt/notesSlides/notesSlide290.xml" ContentType="application/vnd.openxmlformats-officedocument.presentationml.notesSlide+xml"/>
  <Override PartName="/ppt/tags/tag63.xml" ContentType="application/vnd.openxmlformats-officedocument.presentationml.tags+xml"/>
  <Override PartName="/ppt/notesSlides/notesSlide291.xml" ContentType="application/vnd.openxmlformats-officedocument.presentationml.notesSlide+xml"/>
  <Override PartName="/ppt/tags/tag64.xml" ContentType="application/vnd.openxmlformats-officedocument.presentationml.tags+xml"/>
  <Override PartName="/ppt/notesSlides/notesSlide292.xml" ContentType="application/vnd.openxmlformats-officedocument.presentationml.notesSlide+xml"/>
  <Override PartName="/ppt/tags/tag65.xml" ContentType="application/vnd.openxmlformats-officedocument.presentationml.tags+xml"/>
  <Override PartName="/ppt/notesSlides/notesSlide293.xml" ContentType="application/vnd.openxmlformats-officedocument.presentationml.notesSlide+xml"/>
  <Override PartName="/ppt/tags/tag66.xml" ContentType="application/vnd.openxmlformats-officedocument.presentationml.tags+xml"/>
  <Override PartName="/ppt/notesSlides/notesSlide294.xml" ContentType="application/vnd.openxmlformats-officedocument.presentationml.notesSlide+xml"/>
  <Override PartName="/ppt/tags/tag67.xml" ContentType="application/vnd.openxmlformats-officedocument.presentationml.tags+xml"/>
  <Override PartName="/ppt/notesSlides/notesSlide295.xml" ContentType="application/vnd.openxmlformats-officedocument.presentationml.notesSlide+xml"/>
  <Override PartName="/ppt/tags/tag68.xml" ContentType="application/vnd.openxmlformats-officedocument.presentationml.tags+xml"/>
  <Override PartName="/ppt/notesSlides/notesSlide296.xml" ContentType="application/vnd.openxmlformats-officedocument.presentationml.notesSlide+xml"/>
  <Override PartName="/ppt/tags/tag69.xml" ContentType="application/vnd.openxmlformats-officedocument.presentationml.tags+xml"/>
  <Override PartName="/ppt/notesSlides/notesSlide297.xml" ContentType="application/vnd.openxmlformats-officedocument.presentationml.notesSlide+xml"/>
  <Override PartName="/ppt/tags/tag70.xml" ContentType="application/vnd.openxmlformats-officedocument.presentationml.tags+xml"/>
  <Override PartName="/ppt/notesSlides/notesSlide298.xml" ContentType="application/vnd.openxmlformats-officedocument.presentationml.notesSlide+xml"/>
  <Override PartName="/ppt/tags/tag71.xml" ContentType="application/vnd.openxmlformats-officedocument.presentationml.tags+xml"/>
  <Override PartName="/ppt/notesSlides/notesSlide299.xml" ContentType="application/vnd.openxmlformats-officedocument.presentationml.notesSlide+xml"/>
  <Override PartName="/ppt/tags/tag72.xml" ContentType="application/vnd.openxmlformats-officedocument.presentationml.tags+xml"/>
  <Override PartName="/ppt/notesSlides/notesSlide300.xml" ContentType="application/vnd.openxmlformats-officedocument.presentationml.notesSlide+xml"/>
  <Override PartName="/ppt/tags/tag73.xml" ContentType="application/vnd.openxmlformats-officedocument.presentationml.tags+xml"/>
  <Override PartName="/ppt/notesSlides/notesSlide301.xml" ContentType="application/vnd.openxmlformats-officedocument.presentationml.notesSlide+xml"/>
  <Override PartName="/ppt/tags/tag74.xml" ContentType="application/vnd.openxmlformats-officedocument.presentationml.tags+xml"/>
  <Override PartName="/ppt/notesSlides/notesSlide302.xml" ContentType="application/vnd.openxmlformats-officedocument.presentationml.notesSlide+xml"/>
  <Override PartName="/ppt/tags/tag75.xml" ContentType="application/vnd.openxmlformats-officedocument.presentationml.tags+xml"/>
  <Override PartName="/ppt/notesSlides/notesSlide303.xml" ContentType="application/vnd.openxmlformats-officedocument.presentationml.notesSlide+xml"/>
  <Override PartName="/ppt/tags/tag76.xml" ContentType="application/vnd.openxmlformats-officedocument.presentationml.tags+xml"/>
  <Override PartName="/ppt/notesSlides/notesSlide304.xml" ContentType="application/vnd.openxmlformats-officedocument.presentationml.notesSlide+xml"/>
  <Override PartName="/ppt/tags/tag77.xml" ContentType="application/vnd.openxmlformats-officedocument.presentationml.tags+xml"/>
  <Override PartName="/ppt/notesSlides/notesSlide305.xml" ContentType="application/vnd.openxmlformats-officedocument.presentationml.notesSlide+xml"/>
  <Override PartName="/ppt/tags/tag78.xml" ContentType="application/vnd.openxmlformats-officedocument.presentationml.tags+xml"/>
  <Override PartName="/ppt/notesSlides/notesSlide306.xml" ContentType="application/vnd.openxmlformats-officedocument.presentationml.notesSlide+xml"/>
  <Override PartName="/ppt/tags/tag79.xml" ContentType="application/vnd.openxmlformats-officedocument.presentationml.tags+xml"/>
  <Override PartName="/ppt/notesSlides/notesSlide307.xml" ContentType="application/vnd.openxmlformats-officedocument.presentationml.notesSlide+xml"/>
  <Override PartName="/ppt/tags/tag80.xml" ContentType="application/vnd.openxmlformats-officedocument.presentationml.tags+xml"/>
  <Override PartName="/ppt/notesSlides/notesSlide308.xml" ContentType="application/vnd.openxmlformats-officedocument.presentationml.notesSlide+xml"/>
  <Override PartName="/ppt/tags/tag81.xml" ContentType="application/vnd.openxmlformats-officedocument.presentationml.tags+xml"/>
  <Override PartName="/ppt/notesSlides/notesSlide309.xml" ContentType="application/vnd.openxmlformats-officedocument.presentationml.notesSlide+xml"/>
  <Override PartName="/ppt/tags/tag82.xml" ContentType="application/vnd.openxmlformats-officedocument.presentationml.tags+xml"/>
  <Override PartName="/ppt/notesSlides/notesSlide310.xml" ContentType="application/vnd.openxmlformats-officedocument.presentationml.notesSlide+xml"/>
  <Override PartName="/ppt/tags/tag83.xml" ContentType="application/vnd.openxmlformats-officedocument.presentationml.tags+xml"/>
  <Override PartName="/ppt/notesSlides/notesSlide311.xml" ContentType="application/vnd.openxmlformats-officedocument.presentationml.notesSlide+xml"/>
  <Override PartName="/ppt/tags/tag84.xml" ContentType="application/vnd.openxmlformats-officedocument.presentationml.tags+xml"/>
  <Override PartName="/ppt/notesSlides/notesSlide312.xml" ContentType="application/vnd.openxmlformats-officedocument.presentationml.notesSlide+xml"/>
  <Override PartName="/ppt/tags/tag85.xml" ContentType="application/vnd.openxmlformats-officedocument.presentationml.tags+xml"/>
  <Override PartName="/ppt/notesSlides/notesSlide313.xml" ContentType="application/vnd.openxmlformats-officedocument.presentationml.notesSlide+xml"/>
  <Override PartName="/ppt/tags/tag86.xml" ContentType="application/vnd.openxmlformats-officedocument.presentationml.tags+xml"/>
  <Override PartName="/ppt/notesSlides/notesSlide314.xml" ContentType="application/vnd.openxmlformats-officedocument.presentationml.notesSlide+xml"/>
  <Override PartName="/ppt/tags/tag87.xml" ContentType="application/vnd.openxmlformats-officedocument.presentationml.tags+xml"/>
  <Override PartName="/ppt/notesSlides/notesSlide315.xml" ContentType="application/vnd.openxmlformats-officedocument.presentationml.notesSlide+xml"/>
  <Override PartName="/ppt/tags/tag88.xml" ContentType="application/vnd.openxmlformats-officedocument.presentationml.tags+xml"/>
  <Override PartName="/ppt/notesSlides/notesSlide316.xml" ContentType="application/vnd.openxmlformats-officedocument.presentationml.notesSlide+xml"/>
  <Override PartName="/ppt/tags/tag89.xml" ContentType="application/vnd.openxmlformats-officedocument.presentationml.tags+xml"/>
  <Override PartName="/ppt/notesSlides/notesSlide317.xml" ContentType="application/vnd.openxmlformats-officedocument.presentationml.notesSlide+xml"/>
  <Override PartName="/ppt/tags/tag90.xml" ContentType="application/vnd.openxmlformats-officedocument.presentationml.tags+xml"/>
  <Override PartName="/ppt/notesSlides/notesSlide318.xml" ContentType="application/vnd.openxmlformats-officedocument.presentationml.notesSlide+xml"/>
  <Override PartName="/ppt/tags/tag91.xml" ContentType="application/vnd.openxmlformats-officedocument.presentationml.tags+xml"/>
  <Override PartName="/ppt/notesSlides/notesSlide319.xml" ContentType="application/vnd.openxmlformats-officedocument.presentationml.notesSlide+xml"/>
  <Override PartName="/ppt/tags/tag92.xml" ContentType="application/vnd.openxmlformats-officedocument.presentationml.tags+xml"/>
  <Override PartName="/ppt/notesSlides/notesSlide320.xml" ContentType="application/vnd.openxmlformats-officedocument.presentationml.notesSlide+xml"/>
  <Override PartName="/ppt/tags/tag93.xml" ContentType="application/vnd.openxmlformats-officedocument.presentationml.tags+xml"/>
  <Override PartName="/ppt/notesSlides/notesSlide321.xml" ContentType="application/vnd.openxmlformats-officedocument.presentationml.notesSlide+xml"/>
  <Override PartName="/ppt/tags/tag94.xml" ContentType="application/vnd.openxmlformats-officedocument.presentationml.tags+xml"/>
  <Override PartName="/ppt/notesSlides/notesSlide322.xml" ContentType="application/vnd.openxmlformats-officedocument.presentationml.notesSlide+xml"/>
  <Override PartName="/ppt/tags/tag95.xml" ContentType="application/vnd.openxmlformats-officedocument.presentationml.tags+xml"/>
  <Override PartName="/ppt/notesSlides/notesSlide323.xml" ContentType="application/vnd.openxmlformats-officedocument.presentationml.notesSlide+xml"/>
  <Override PartName="/ppt/tags/tag96.xml" ContentType="application/vnd.openxmlformats-officedocument.presentationml.tags+xml"/>
  <Override PartName="/ppt/notesSlides/notesSlide324.xml" ContentType="application/vnd.openxmlformats-officedocument.presentationml.notesSlide+xml"/>
  <Override PartName="/ppt/tags/tag97.xml" ContentType="application/vnd.openxmlformats-officedocument.presentationml.tags+xml"/>
  <Override PartName="/ppt/notesSlides/notesSlide325.xml" ContentType="application/vnd.openxmlformats-officedocument.presentationml.notesSlide+xml"/>
  <Override PartName="/ppt/tags/tag98.xml" ContentType="application/vnd.openxmlformats-officedocument.presentationml.tags+xml"/>
  <Override PartName="/ppt/notesSlides/notesSlide326.xml" ContentType="application/vnd.openxmlformats-officedocument.presentationml.notesSlide+xml"/>
  <Override PartName="/ppt/tags/tag99.xml" ContentType="application/vnd.openxmlformats-officedocument.presentationml.tags+xml"/>
  <Override PartName="/ppt/notesSlides/notesSlide327.xml" ContentType="application/vnd.openxmlformats-officedocument.presentationml.notesSlide+xml"/>
  <Override PartName="/ppt/tags/tag100.xml" ContentType="application/vnd.openxmlformats-officedocument.presentationml.tags+xml"/>
  <Override PartName="/ppt/notesSlides/notesSlide328.xml" ContentType="application/vnd.openxmlformats-officedocument.presentationml.notesSlide+xml"/>
  <Override PartName="/ppt/tags/tag101.xml" ContentType="application/vnd.openxmlformats-officedocument.presentationml.tags+xml"/>
  <Override PartName="/ppt/notesSlides/notesSlide329.xml" ContentType="application/vnd.openxmlformats-officedocument.presentationml.notesSlide+xml"/>
  <Override PartName="/ppt/tags/tag102.xml" ContentType="application/vnd.openxmlformats-officedocument.presentationml.tags+xml"/>
  <Override PartName="/ppt/notesSlides/notesSlide330.xml" ContentType="application/vnd.openxmlformats-officedocument.presentationml.notesSlide+xml"/>
  <Override PartName="/ppt/tags/tag103.xml" ContentType="application/vnd.openxmlformats-officedocument.presentationml.tags+xml"/>
  <Override PartName="/ppt/notesSlides/notesSlide331.xml" ContentType="application/vnd.openxmlformats-officedocument.presentationml.notesSlide+xml"/>
  <Override PartName="/ppt/tags/tag104.xml" ContentType="application/vnd.openxmlformats-officedocument.presentationml.tags+xml"/>
  <Override PartName="/ppt/notesSlides/notesSlide332.xml" ContentType="application/vnd.openxmlformats-officedocument.presentationml.notesSlide+xml"/>
  <Override PartName="/ppt/tags/tag105.xml" ContentType="application/vnd.openxmlformats-officedocument.presentationml.tags+xml"/>
  <Override PartName="/ppt/notesSlides/notesSlide333.xml" ContentType="application/vnd.openxmlformats-officedocument.presentationml.notesSlide+xml"/>
  <Override PartName="/ppt/tags/tag106.xml" ContentType="application/vnd.openxmlformats-officedocument.presentationml.tags+xml"/>
  <Override PartName="/ppt/notesSlides/notesSlide334.xml" ContentType="application/vnd.openxmlformats-officedocument.presentationml.notesSlide+xml"/>
  <Override PartName="/ppt/tags/tag107.xml" ContentType="application/vnd.openxmlformats-officedocument.presentationml.tags+xml"/>
  <Override PartName="/ppt/notesSlides/notesSlide335.xml" ContentType="application/vnd.openxmlformats-officedocument.presentationml.notesSlide+xml"/>
  <Override PartName="/ppt/tags/tag108.xml" ContentType="application/vnd.openxmlformats-officedocument.presentationml.tags+xml"/>
  <Override PartName="/ppt/notesSlides/notesSlide336.xml" ContentType="application/vnd.openxmlformats-officedocument.presentationml.notesSlide+xml"/>
  <Override PartName="/ppt/tags/tag109.xml" ContentType="application/vnd.openxmlformats-officedocument.presentationml.tags+xml"/>
  <Override PartName="/ppt/notesSlides/notesSlide337.xml" ContentType="application/vnd.openxmlformats-officedocument.presentationml.notesSlide+xml"/>
  <Override PartName="/ppt/tags/tag110.xml" ContentType="application/vnd.openxmlformats-officedocument.presentationml.tags+xml"/>
  <Override PartName="/ppt/notesSlides/notesSlide338.xml" ContentType="application/vnd.openxmlformats-officedocument.presentationml.notesSlide+xml"/>
  <Override PartName="/ppt/tags/tag111.xml" ContentType="application/vnd.openxmlformats-officedocument.presentationml.tags+xml"/>
  <Override PartName="/ppt/notesSlides/notesSlide339.xml" ContentType="application/vnd.openxmlformats-officedocument.presentationml.notesSlide+xml"/>
  <Override PartName="/ppt/tags/tag112.xml" ContentType="application/vnd.openxmlformats-officedocument.presentationml.tags+xml"/>
  <Override PartName="/ppt/notesSlides/notesSlide340.xml" ContentType="application/vnd.openxmlformats-officedocument.presentationml.notesSlide+xml"/>
  <Override PartName="/ppt/tags/tag113.xml" ContentType="application/vnd.openxmlformats-officedocument.presentationml.tags+xml"/>
  <Override PartName="/ppt/notesSlides/notesSlide341.xml" ContentType="application/vnd.openxmlformats-officedocument.presentationml.notesSlide+xml"/>
  <Override PartName="/ppt/tags/tag114.xml" ContentType="application/vnd.openxmlformats-officedocument.presentationml.tags+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theme/themeOverride14.xml" ContentType="application/vnd.openxmlformats-officedocument.themeOverr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theme/themeOverride15.xml" ContentType="application/vnd.openxmlformats-officedocument.themeOverr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theme/themeOverride16.xml" ContentType="application/vnd.openxmlformats-officedocument.themeOverr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8" r:id="rId5"/>
    <p:sldMasterId id="2147483720" r:id="rId6"/>
    <p:sldMasterId id="2147483722" r:id="rId7"/>
    <p:sldMasterId id="2147483734" r:id="rId8"/>
    <p:sldMasterId id="2147483746" r:id="rId9"/>
    <p:sldMasterId id="2147483770" r:id="rId10"/>
    <p:sldMasterId id="2147483782" r:id="rId11"/>
    <p:sldMasterId id="2147483806" r:id="rId12"/>
    <p:sldMasterId id="2147483830" r:id="rId13"/>
    <p:sldMasterId id="2147483854" r:id="rId14"/>
    <p:sldMasterId id="2147483866" r:id="rId15"/>
    <p:sldMasterId id="2147483878" r:id="rId16"/>
    <p:sldMasterId id="2147484156" r:id="rId17"/>
    <p:sldMasterId id="2147484217" r:id="rId18"/>
    <p:sldMasterId id="2147484229" r:id="rId19"/>
    <p:sldMasterId id="2147484254" r:id="rId20"/>
    <p:sldMasterId id="2147484266" r:id="rId21"/>
    <p:sldMasterId id="2147484278" r:id="rId22"/>
    <p:sldMasterId id="2147484290" r:id="rId23"/>
    <p:sldMasterId id="2147484302" r:id="rId24"/>
    <p:sldMasterId id="2147484350" r:id="rId25"/>
    <p:sldMasterId id="2147484364" r:id="rId26"/>
    <p:sldMasterId id="2147484388" r:id="rId27"/>
    <p:sldMasterId id="2147484400" r:id="rId28"/>
    <p:sldMasterId id="2147484425" r:id="rId29"/>
    <p:sldMasterId id="2147484437" r:id="rId30"/>
    <p:sldMasterId id="2147484441" r:id="rId31"/>
    <p:sldMasterId id="2147484453" r:id="rId32"/>
    <p:sldMasterId id="2147484455" r:id="rId33"/>
    <p:sldMasterId id="2147484469" r:id="rId34"/>
    <p:sldMasterId id="2147484481" r:id="rId35"/>
    <p:sldMasterId id="2147484493" r:id="rId36"/>
    <p:sldMasterId id="2147484507" r:id="rId37"/>
    <p:sldMasterId id="2147484520" r:id="rId38"/>
    <p:sldMasterId id="2147484534" r:id="rId39"/>
    <p:sldMasterId id="2147484546" r:id="rId40"/>
    <p:sldMasterId id="2147484557" r:id="rId41"/>
    <p:sldMasterId id="2147484569" r:id="rId42"/>
    <p:sldMasterId id="2147484581" r:id="rId43"/>
    <p:sldMasterId id="2147484593" r:id="rId44"/>
    <p:sldMasterId id="2147484595" r:id="rId45"/>
    <p:sldMasterId id="2147484619" r:id="rId46"/>
    <p:sldMasterId id="2147484622" r:id="rId47"/>
    <p:sldMasterId id="2147484634" r:id="rId48"/>
    <p:sldMasterId id="2147484646" r:id="rId49"/>
    <p:sldMasterId id="2147484658" r:id="rId50"/>
    <p:sldMasterId id="2147484676" r:id="rId51"/>
    <p:sldMasterId id="2147484688" r:id="rId52"/>
  </p:sldMasterIdLst>
  <p:notesMasterIdLst>
    <p:notesMasterId r:id="rId428"/>
  </p:notesMasterIdLst>
  <p:sldIdLst>
    <p:sldId id="467" r:id="rId53"/>
    <p:sldId id="468" r:id="rId54"/>
    <p:sldId id="1174" r:id="rId55"/>
    <p:sldId id="469" r:id="rId56"/>
    <p:sldId id="470" r:id="rId57"/>
    <p:sldId id="471" r:id="rId58"/>
    <p:sldId id="472" r:id="rId59"/>
    <p:sldId id="473" r:id="rId60"/>
    <p:sldId id="474" r:id="rId61"/>
    <p:sldId id="4033" r:id="rId62"/>
    <p:sldId id="477" r:id="rId63"/>
    <p:sldId id="2396" r:id="rId64"/>
    <p:sldId id="2397" r:id="rId65"/>
    <p:sldId id="2392" r:id="rId66"/>
    <p:sldId id="2393" r:id="rId67"/>
    <p:sldId id="260" r:id="rId68"/>
    <p:sldId id="2394" r:id="rId69"/>
    <p:sldId id="2398" r:id="rId70"/>
    <p:sldId id="2399" r:id="rId71"/>
    <p:sldId id="1166" r:id="rId72"/>
    <p:sldId id="4783" r:id="rId73"/>
    <p:sldId id="4784" r:id="rId74"/>
    <p:sldId id="4785" r:id="rId75"/>
    <p:sldId id="4786" r:id="rId76"/>
    <p:sldId id="4787" r:id="rId77"/>
    <p:sldId id="4788" r:id="rId78"/>
    <p:sldId id="4789" r:id="rId79"/>
    <p:sldId id="4790" r:id="rId80"/>
    <p:sldId id="4791" r:id="rId81"/>
    <p:sldId id="4792" r:id="rId82"/>
    <p:sldId id="4793" r:id="rId83"/>
    <p:sldId id="478" r:id="rId84"/>
    <p:sldId id="480" r:id="rId85"/>
    <p:sldId id="482" r:id="rId86"/>
    <p:sldId id="481" r:id="rId87"/>
    <p:sldId id="479" r:id="rId88"/>
    <p:sldId id="265" r:id="rId89"/>
    <p:sldId id="2402" r:id="rId90"/>
    <p:sldId id="2403" r:id="rId91"/>
    <p:sldId id="2404" r:id="rId92"/>
    <p:sldId id="2515" r:id="rId93"/>
    <p:sldId id="716" r:id="rId94"/>
    <p:sldId id="4677" r:id="rId95"/>
    <p:sldId id="451" r:id="rId96"/>
    <p:sldId id="452" r:id="rId97"/>
    <p:sldId id="4813" r:id="rId98"/>
    <p:sldId id="2405" r:id="rId99"/>
    <p:sldId id="4780" r:id="rId100"/>
    <p:sldId id="269" r:id="rId101"/>
    <p:sldId id="1183" r:id="rId102"/>
    <p:sldId id="484" r:id="rId103"/>
    <p:sldId id="4178" r:id="rId104"/>
    <p:sldId id="1162" r:id="rId105"/>
    <p:sldId id="485" r:id="rId106"/>
    <p:sldId id="1142" r:id="rId107"/>
    <p:sldId id="1167" r:id="rId108"/>
    <p:sldId id="4816" r:id="rId109"/>
    <p:sldId id="261" r:id="rId110"/>
    <p:sldId id="262" r:id="rId111"/>
    <p:sldId id="263" r:id="rId112"/>
    <p:sldId id="4812" r:id="rId113"/>
    <p:sldId id="264" r:id="rId114"/>
    <p:sldId id="458" r:id="rId115"/>
    <p:sldId id="266" r:id="rId116"/>
    <p:sldId id="459" r:id="rId117"/>
    <p:sldId id="2395" r:id="rId118"/>
    <p:sldId id="4678" r:id="rId119"/>
    <p:sldId id="462" r:id="rId120"/>
    <p:sldId id="4679" r:id="rId121"/>
    <p:sldId id="268" r:id="rId122"/>
    <p:sldId id="270" r:id="rId123"/>
    <p:sldId id="4689" r:id="rId124"/>
    <p:sldId id="4690" r:id="rId125"/>
    <p:sldId id="445" r:id="rId126"/>
    <p:sldId id="496" r:id="rId127"/>
    <p:sldId id="4691" r:id="rId128"/>
    <p:sldId id="4692" r:id="rId129"/>
    <p:sldId id="483" r:id="rId130"/>
    <p:sldId id="4693" r:id="rId131"/>
    <p:sldId id="449" r:id="rId132"/>
    <p:sldId id="448" r:id="rId133"/>
    <p:sldId id="450" r:id="rId134"/>
    <p:sldId id="4694" r:id="rId135"/>
    <p:sldId id="4695" r:id="rId136"/>
    <p:sldId id="4696" r:id="rId137"/>
    <p:sldId id="4697" r:id="rId138"/>
    <p:sldId id="271" r:id="rId139"/>
    <p:sldId id="4817" r:id="rId140"/>
    <p:sldId id="4698" r:id="rId141"/>
    <p:sldId id="460" r:id="rId142"/>
    <p:sldId id="461" r:id="rId143"/>
    <p:sldId id="4794" r:id="rId144"/>
    <p:sldId id="4700" r:id="rId145"/>
    <p:sldId id="4795" r:id="rId146"/>
    <p:sldId id="4796" r:id="rId147"/>
    <p:sldId id="464" r:id="rId148"/>
    <p:sldId id="465" r:id="rId149"/>
    <p:sldId id="4797" r:id="rId150"/>
    <p:sldId id="4699" r:id="rId151"/>
    <p:sldId id="486" r:id="rId152"/>
    <p:sldId id="440" r:id="rId153"/>
    <p:sldId id="442" r:id="rId154"/>
    <p:sldId id="443" r:id="rId155"/>
    <p:sldId id="444" r:id="rId156"/>
    <p:sldId id="4701" r:id="rId157"/>
    <p:sldId id="4702" r:id="rId158"/>
    <p:sldId id="4703" r:id="rId159"/>
    <p:sldId id="4704" r:id="rId160"/>
    <p:sldId id="487" r:id="rId161"/>
    <p:sldId id="4798" r:id="rId162"/>
    <p:sldId id="4799" r:id="rId163"/>
    <p:sldId id="4705" r:id="rId164"/>
    <p:sldId id="4706" r:id="rId165"/>
    <p:sldId id="597" r:id="rId166"/>
    <p:sldId id="560" r:id="rId167"/>
    <p:sldId id="603" r:id="rId168"/>
    <p:sldId id="619" r:id="rId169"/>
    <p:sldId id="612" r:id="rId170"/>
    <p:sldId id="620" r:id="rId171"/>
    <p:sldId id="621" r:id="rId172"/>
    <p:sldId id="623" r:id="rId173"/>
    <p:sldId id="624" r:id="rId174"/>
    <p:sldId id="608" r:id="rId175"/>
    <p:sldId id="622" r:id="rId176"/>
    <p:sldId id="605" r:id="rId177"/>
    <p:sldId id="579" r:id="rId178"/>
    <p:sldId id="580" r:id="rId179"/>
    <p:sldId id="581" r:id="rId180"/>
    <p:sldId id="589" r:id="rId181"/>
    <p:sldId id="456" r:id="rId182"/>
    <p:sldId id="4707" r:id="rId183"/>
    <p:sldId id="488" r:id="rId184"/>
    <p:sldId id="4708" r:id="rId185"/>
    <p:sldId id="4709" r:id="rId186"/>
    <p:sldId id="4710" r:id="rId187"/>
    <p:sldId id="4711" r:id="rId188"/>
    <p:sldId id="4712" r:id="rId189"/>
    <p:sldId id="4713" r:id="rId190"/>
    <p:sldId id="475" r:id="rId191"/>
    <p:sldId id="4714" r:id="rId192"/>
    <p:sldId id="4715" r:id="rId193"/>
    <p:sldId id="489" r:id="rId194"/>
    <p:sldId id="490" r:id="rId195"/>
    <p:sldId id="491" r:id="rId196"/>
    <p:sldId id="4716" r:id="rId197"/>
    <p:sldId id="4717" r:id="rId198"/>
    <p:sldId id="4718" r:id="rId199"/>
    <p:sldId id="497" r:id="rId200"/>
    <p:sldId id="4719" r:id="rId201"/>
    <p:sldId id="492" r:id="rId202"/>
    <p:sldId id="493" r:id="rId203"/>
    <p:sldId id="494" r:id="rId204"/>
    <p:sldId id="495" r:id="rId205"/>
    <p:sldId id="4720" r:id="rId206"/>
    <p:sldId id="4721" r:id="rId207"/>
    <p:sldId id="4722" r:id="rId208"/>
    <p:sldId id="611" r:id="rId209"/>
    <p:sldId id="4723" r:id="rId210"/>
    <p:sldId id="4724" r:id="rId211"/>
    <p:sldId id="4725" r:id="rId212"/>
    <p:sldId id="4726" r:id="rId213"/>
    <p:sldId id="4727" r:id="rId214"/>
    <p:sldId id="348" r:id="rId215"/>
    <p:sldId id="340" r:id="rId216"/>
    <p:sldId id="4728" r:id="rId217"/>
    <p:sldId id="476" r:id="rId218"/>
    <p:sldId id="4729" r:id="rId219"/>
    <p:sldId id="4730" r:id="rId220"/>
    <p:sldId id="4731" r:id="rId221"/>
    <p:sldId id="4732" r:id="rId222"/>
    <p:sldId id="4733" r:id="rId223"/>
    <p:sldId id="272" r:id="rId224"/>
    <p:sldId id="502" r:id="rId225"/>
    <p:sldId id="4800" r:id="rId226"/>
    <p:sldId id="4801" r:id="rId227"/>
    <p:sldId id="4802" r:id="rId228"/>
    <p:sldId id="4803" r:id="rId229"/>
    <p:sldId id="4804" r:id="rId230"/>
    <p:sldId id="4805" r:id="rId231"/>
    <p:sldId id="499" r:id="rId232"/>
    <p:sldId id="500" r:id="rId233"/>
    <p:sldId id="4806" r:id="rId234"/>
    <p:sldId id="4807" r:id="rId235"/>
    <p:sldId id="4808" r:id="rId236"/>
    <p:sldId id="4809" r:id="rId237"/>
    <p:sldId id="4810" r:id="rId238"/>
    <p:sldId id="4680" r:id="rId239"/>
    <p:sldId id="4735" r:id="rId240"/>
    <p:sldId id="1161" r:id="rId241"/>
    <p:sldId id="4736" r:id="rId242"/>
    <p:sldId id="1164" r:id="rId243"/>
    <p:sldId id="4737" r:id="rId244"/>
    <p:sldId id="4815" r:id="rId245"/>
    <p:sldId id="4738" r:id="rId246"/>
    <p:sldId id="1160" r:id="rId247"/>
    <p:sldId id="1163" r:id="rId248"/>
    <p:sldId id="4028" r:id="rId249"/>
    <p:sldId id="2401" r:id="rId250"/>
    <p:sldId id="4031" r:id="rId251"/>
    <p:sldId id="4739" r:id="rId252"/>
    <p:sldId id="1144" r:id="rId253"/>
    <p:sldId id="1146" r:id="rId254"/>
    <p:sldId id="1148" r:id="rId255"/>
    <p:sldId id="1147" r:id="rId256"/>
    <p:sldId id="4740" r:id="rId257"/>
    <p:sldId id="4741" r:id="rId258"/>
    <p:sldId id="4742" r:id="rId259"/>
    <p:sldId id="1154" r:id="rId260"/>
    <p:sldId id="786" r:id="rId261"/>
    <p:sldId id="4743" r:id="rId262"/>
    <p:sldId id="2406" r:id="rId263"/>
    <p:sldId id="4744" r:id="rId264"/>
    <p:sldId id="4025" r:id="rId265"/>
    <p:sldId id="4030" r:id="rId266"/>
    <p:sldId id="4029" r:id="rId267"/>
    <p:sldId id="4745" r:id="rId268"/>
    <p:sldId id="4746" r:id="rId269"/>
    <p:sldId id="4747" r:id="rId270"/>
    <p:sldId id="4748" r:id="rId271"/>
    <p:sldId id="2407" r:id="rId272"/>
    <p:sldId id="1145" r:id="rId273"/>
    <p:sldId id="4749" r:id="rId274"/>
    <p:sldId id="4026" r:id="rId275"/>
    <p:sldId id="2413" r:id="rId276"/>
    <p:sldId id="1158" r:id="rId277"/>
    <p:sldId id="2414" r:id="rId278"/>
    <p:sldId id="1159" r:id="rId279"/>
    <p:sldId id="4027" r:id="rId280"/>
    <p:sldId id="4750" r:id="rId281"/>
    <p:sldId id="2422" r:id="rId282"/>
    <p:sldId id="2411" r:id="rId283"/>
    <p:sldId id="2419" r:id="rId284"/>
    <p:sldId id="2408" r:id="rId285"/>
    <p:sldId id="4751" r:id="rId286"/>
    <p:sldId id="2420" r:id="rId287"/>
    <p:sldId id="4752" r:id="rId288"/>
    <p:sldId id="4054" r:id="rId289"/>
    <p:sldId id="2421" r:id="rId290"/>
    <p:sldId id="4753" r:id="rId291"/>
    <p:sldId id="4032" r:id="rId292"/>
    <p:sldId id="4049" r:id="rId293"/>
    <p:sldId id="4050" r:id="rId294"/>
    <p:sldId id="4051" r:id="rId295"/>
    <p:sldId id="4052" r:id="rId296"/>
    <p:sldId id="4053" r:id="rId297"/>
    <p:sldId id="463" r:id="rId298"/>
    <p:sldId id="529" r:id="rId299"/>
    <p:sldId id="4754" r:id="rId300"/>
    <p:sldId id="284" r:id="rId301"/>
    <p:sldId id="1152" r:id="rId302"/>
    <p:sldId id="4755" r:id="rId303"/>
    <p:sldId id="4756" r:id="rId304"/>
    <p:sldId id="4681" r:id="rId305"/>
    <p:sldId id="288" r:id="rId306"/>
    <p:sldId id="286" r:id="rId307"/>
    <p:sldId id="287" r:id="rId308"/>
    <p:sldId id="289" r:id="rId309"/>
    <p:sldId id="290" r:id="rId310"/>
    <p:sldId id="281" r:id="rId311"/>
    <p:sldId id="4757" r:id="rId312"/>
    <p:sldId id="4758" r:id="rId313"/>
    <p:sldId id="4759" r:id="rId314"/>
    <p:sldId id="4760" r:id="rId315"/>
    <p:sldId id="291" r:id="rId316"/>
    <p:sldId id="292" r:id="rId317"/>
    <p:sldId id="4761" r:id="rId318"/>
    <p:sldId id="293" r:id="rId319"/>
    <p:sldId id="294" r:id="rId320"/>
    <p:sldId id="295" r:id="rId321"/>
    <p:sldId id="4811" r:id="rId322"/>
    <p:sldId id="297" r:id="rId323"/>
    <p:sldId id="298" r:id="rId324"/>
    <p:sldId id="299" r:id="rId325"/>
    <p:sldId id="300" r:id="rId326"/>
    <p:sldId id="4762" r:id="rId327"/>
    <p:sldId id="1184" r:id="rId328"/>
    <p:sldId id="302" r:id="rId329"/>
    <p:sldId id="4763" r:id="rId330"/>
    <p:sldId id="4764" r:id="rId331"/>
    <p:sldId id="1149" r:id="rId332"/>
    <p:sldId id="4765" r:id="rId333"/>
    <p:sldId id="4766" r:id="rId334"/>
    <p:sldId id="4767" r:id="rId335"/>
    <p:sldId id="4768" r:id="rId336"/>
    <p:sldId id="4769" r:id="rId337"/>
    <p:sldId id="4770" r:id="rId338"/>
    <p:sldId id="4771" r:id="rId339"/>
    <p:sldId id="4772" r:id="rId340"/>
    <p:sldId id="1150" r:id="rId341"/>
    <p:sldId id="4773" r:id="rId342"/>
    <p:sldId id="4774" r:id="rId343"/>
    <p:sldId id="4775" r:id="rId344"/>
    <p:sldId id="4776" r:id="rId345"/>
    <p:sldId id="4777" r:id="rId346"/>
    <p:sldId id="4778" r:id="rId347"/>
    <p:sldId id="303" r:id="rId348"/>
    <p:sldId id="304" r:id="rId349"/>
    <p:sldId id="305" r:id="rId350"/>
    <p:sldId id="4682" r:id="rId351"/>
    <p:sldId id="702" r:id="rId352"/>
    <p:sldId id="4781" r:id="rId353"/>
    <p:sldId id="632" r:id="rId354"/>
    <p:sldId id="644" r:id="rId355"/>
    <p:sldId id="633" r:id="rId356"/>
    <p:sldId id="649" r:id="rId357"/>
    <p:sldId id="636" r:id="rId358"/>
    <p:sldId id="640" r:id="rId359"/>
    <p:sldId id="641" r:id="rId360"/>
    <p:sldId id="700" r:id="rId361"/>
    <p:sldId id="642" r:id="rId362"/>
    <p:sldId id="635" r:id="rId363"/>
    <p:sldId id="637" r:id="rId364"/>
    <p:sldId id="638" r:id="rId365"/>
    <p:sldId id="639" r:id="rId366"/>
    <p:sldId id="694" r:id="rId367"/>
    <p:sldId id="691" r:id="rId368"/>
    <p:sldId id="662" r:id="rId369"/>
    <p:sldId id="631" r:id="rId370"/>
    <p:sldId id="693" r:id="rId371"/>
    <p:sldId id="661" r:id="rId372"/>
    <p:sldId id="663" r:id="rId373"/>
    <p:sldId id="664" r:id="rId374"/>
    <p:sldId id="665" r:id="rId375"/>
    <p:sldId id="667" r:id="rId376"/>
    <p:sldId id="666" r:id="rId377"/>
    <p:sldId id="655" r:id="rId378"/>
    <p:sldId id="668" r:id="rId379"/>
    <p:sldId id="669" r:id="rId380"/>
    <p:sldId id="670" r:id="rId381"/>
    <p:sldId id="695" r:id="rId382"/>
    <p:sldId id="675" r:id="rId383"/>
    <p:sldId id="671" r:id="rId384"/>
    <p:sldId id="672" r:id="rId385"/>
    <p:sldId id="698" r:id="rId386"/>
    <p:sldId id="676" r:id="rId387"/>
    <p:sldId id="677" r:id="rId388"/>
    <p:sldId id="678" r:id="rId389"/>
    <p:sldId id="679" r:id="rId390"/>
    <p:sldId id="680" r:id="rId391"/>
    <p:sldId id="681" r:id="rId392"/>
    <p:sldId id="682" r:id="rId393"/>
    <p:sldId id="683" r:id="rId394"/>
    <p:sldId id="673" r:id="rId395"/>
    <p:sldId id="674" r:id="rId396"/>
    <p:sldId id="684" r:id="rId397"/>
    <p:sldId id="685" r:id="rId398"/>
    <p:sldId id="686" r:id="rId399"/>
    <p:sldId id="687" r:id="rId400"/>
    <p:sldId id="688" r:id="rId401"/>
    <p:sldId id="690" r:id="rId402"/>
    <p:sldId id="697" r:id="rId403"/>
    <p:sldId id="692" r:id="rId404"/>
    <p:sldId id="689" r:id="rId405"/>
    <p:sldId id="701" r:id="rId406"/>
    <p:sldId id="4782" r:id="rId407"/>
    <p:sldId id="4814" r:id="rId408"/>
    <p:sldId id="626" r:id="rId409"/>
    <p:sldId id="627" r:id="rId410"/>
    <p:sldId id="628" r:id="rId411"/>
    <p:sldId id="629" r:id="rId412"/>
    <p:sldId id="4779" r:id="rId413"/>
    <p:sldId id="308" r:id="rId414"/>
    <p:sldId id="309" r:id="rId415"/>
    <p:sldId id="310" r:id="rId416"/>
    <p:sldId id="311" r:id="rId417"/>
    <p:sldId id="312" r:id="rId418"/>
    <p:sldId id="313" r:id="rId419"/>
    <p:sldId id="375" r:id="rId420"/>
    <p:sldId id="314" r:id="rId421"/>
    <p:sldId id="315" r:id="rId422"/>
    <p:sldId id="316" r:id="rId423"/>
    <p:sldId id="317" r:id="rId424"/>
    <p:sldId id="454" r:id="rId425"/>
    <p:sldId id="455" r:id="rId426"/>
    <p:sldId id="457" r:id="rId4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2943800C-26EE-584C-B81E-8668FB7A1A35}">
          <p14:sldIdLst>
            <p14:sldId id="467"/>
            <p14:sldId id="468"/>
            <p14:sldId id="1174"/>
            <p14:sldId id="469"/>
            <p14:sldId id="470"/>
            <p14:sldId id="471"/>
            <p14:sldId id="472"/>
            <p14:sldId id="473"/>
            <p14:sldId id="474"/>
            <p14:sldId id="4033"/>
            <p14:sldId id="477"/>
            <p14:sldId id="2396"/>
            <p14:sldId id="2397"/>
            <p14:sldId id="2392"/>
            <p14:sldId id="2393"/>
            <p14:sldId id="260"/>
            <p14:sldId id="2394"/>
            <p14:sldId id="2398"/>
            <p14:sldId id="2399"/>
            <p14:sldId id="1166"/>
          </p14:sldIdLst>
        </p14:section>
        <p14:section name="Introduction" id="{13A99FA9-5FFC-884B-9214-63811BFA351B}">
          <p14:sldIdLst>
            <p14:sldId id="4783"/>
            <p14:sldId id="4784"/>
            <p14:sldId id="4785"/>
            <p14:sldId id="4786"/>
            <p14:sldId id="4787"/>
            <p14:sldId id="4788"/>
            <p14:sldId id="4789"/>
            <p14:sldId id="4790"/>
            <p14:sldId id="4791"/>
            <p14:sldId id="4792"/>
            <p14:sldId id="4793"/>
            <p14:sldId id="478"/>
            <p14:sldId id="480"/>
            <p14:sldId id="482"/>
            <p14:sldId id="481"/>
            <p14:sldId id="479"/>
            <p14:sldId id="265"/>
            <p14:sldId id="2402"/>
            <p14:sldId id="2403"/>
            <p14:sldId id="2404"/>
            <p14:sldId id="2515"/>
            <p14:sldId id="716"/>
            <p14:sldId id="4677"/>
            <p14:sldId id="451"/>
            <p14:sldId id="452"/>
            <p14:sldId id="4813"/>
            <p14:sldId id="2405"/>
            <p14:sldId id="4780"/>
            <p14:sldId id="269"/>
          </p14:sldIdLst>
        </p14:section>
        <p14:section name="Sermon" id="{6FE2D6F2-97A2-BE4D-AAB9-CEB3AA31551F}">
          <p14:sldIdLst>
            <p14:sldId id="1183"/>
            <p14:sldId id="484"/>
            <p14:sldId id="4178"/>
            <p14:sldId id="1162"/>
            <p14:sldId id="485"/>
            <p14:sldId id="1142"/>
            <p14:sldId id="1167"/>
            <p14:sldId id="4816"/>
            <p14:sldId id="261"/>
            <p14:sldId id="262"/>
            <p14:sldId id="263"/>
            <p14:sldId id="4812"/>
            <p14:sldId id="264"/>
            <p14:sldId id="458"/>
            <p14:sldId id="266"/>
            <p14:sldId id="459"/>
            <p14:sldId id="2395"/>
            <p14:sldId id="4678"/>
          </p14:sldIdLst>
        </p14:section>
        <p14:section name="Chapters" id="{A6D483C1-AE67-0D4E-87D8-97E0BCFFA382}">
          <p14:sldIdLst>
            <p14:sldId id="462"/>
            <p14:sldId id="4679"/>
            <p14:sldId id="268"/>
            <p14:sldId id="270"/>
            <p14:sldId id="4689"/>
            <p14:sldId id="4690"/>
            <p14:sldId id="445"/>
            <p14:sldId id="496"/>
            <p14:sldId id="4691"/>
            <p14:sldId id="4692"/>
            <p14:sldId id="483"/>
            <p14:sldId id="4693"/>
            <p14:sldId id="449"/>
            <p14:sldId id="448"/>
            <p14:sldId id="450"/>
            <p14:sldId id="4694"/>
            <p14:sldId id="4695"/>
            <p14:sldId id="4696"/>
            <p14:sldId id="4697"/>
            <p14:sldId id="271"/>
            <p14:sldId id="4817"/>
            <p14:sldId id="4698"/>
            <p14:sldId id="460"/>
            <p14:sldId id="461"/>
            <p14:sldId id="4794"/>
            <p14:sldId id="4700"/>
            <p14:sldId id="4795"/>
            <p14:sldId id="4796"/>
            <p14:sldId id="464"/>
            <p14:sldId id="465"/>
            <p14:sldId id="4797"/>
            <p14:sldId id="4699"/>
            <p14:sldId id="486"/>
            <p14:sldId id="440"/>
            <p14:sldId id="442"/>
            <p14:sldId id="443"/>
            <p14:sldId id="444"/>
            <p14:sldId id="4701"/>
            <p14:sldId id="4702"/>
            <p14:sldId id="4703"/>
            <p14:sldId id="4704"/>
            <p14:sldId id="487"/>
            <p14:sldId id="4798"/>
            <p14:sldId id="4799"/>
            <p14:sldId id="4705"/>
            <p14:sldId id="4706"/>
            <p14:sldId id="597"/>
            <p14:sldId id="560"/>
            <p14:sldId id="603"/>
            <p14:sldId id="619"/>
            <p14:sldId id="612"/>
            <p14:sldId id="620"/>
            <p14:sldId id="621"/>
            <p14:sldId id="623"/>
            <p14:sldId id="624"/>
            <p14:sldId id="608"/>
            <p14:sldId id="622"/>
            <p14:sldId id="605"/>
            <p14:sldId id="579"/>
            <p14:sldId id="580"/>
            <p14:sldId id="581"/>
            <p14:sldId id="589"/>
            <p14:sldId id="456"/>
            <p14:sldId id="4707"/>
            <p14:sldId id="488"/>
            <p14:sldId id="4708"/>
            <p14:sldId id="4709"/>
            <p14:sldId id="4710"/>
            <p14:sldId id="4711"/>
            <p14:sldId id="4712"/>
            <p14:sldId id="4713"/>
            <p14:sldId id="475"/>
            <p14:sldId id="4714"/>
            <p14:sldId id="4715"/>
            <p14:sldId id="489"/>
            <p14:sldId id="490"/>
            <p14:sldId id="491"/>
            <p14:sldId id="4716"/>
            <p14:sldId id="4717"/>
            <p14:sldId id="4718"/>
            <p14:sldId id="497"/>
            <p14:sldId id="4719"/>
            <p14:sldId id="492"/>
            <p14:sldId id="493"/>
            <p14:sldId id="494"/>
            <p14:sldId id="495"/>
            <p14:sldId id="4720"/>
            <p14:sldId id="4721"/>
            <p14:sldId id="4722"/>
            <p14:sldId id="611"/>
            <p14:sldId id="4723"/>
            <p14:sldId id="4724"/>
            <p14:sldId id="4725"/>
            <p14:sldId id="4726"/>
            <p14:sldId id="4727"/>
            <p14:sldId id="348"/>
            <p14:sldId id="340"/>
            <p14:sldId id="4728"/>
            <p14:sldId id="476"/>
            <p14:sldId id="4729"/>
            <p14:sldId id="4730"/>
            <p14:sldId id="4731"/>
            <p14:sldId id="4732"/>
            <p14:sldId id="4733"/>
            <p14:sldId id="272"/>
            <p14:sldId id="502"/>
            <p14:sldId id="4800"/>
            <p14:sldId id="4801"/>
            <p14:sldId id="4802"/>
            <p14:sldId id="4803"/>
            <p14:sldId id="4804"/>
            <p14:sldId id="4805"/>
            <p14:sldId id="499"/>
            <p14:sldId id="500"/>
            <p14:sldId id="4806"/>
            <p14:sldId id="4807"/>
            <p14:sldId id="4808"/>
            <p14:sldId id="4809"/>
            <p14:sldId id="4810"/>
            <p14:sldId id="4680"/>
            <p14:sldId id="4735"/>
            <p14:sldId id="1161"/>
            <p14:sldId id="4736"/>
            <p14:sldId id="1164"/>
            <p14:sldId id="4737"/>
            <p14:sldId id="4815"/>
            <p14:sldId id="4738"/>
            <p14:sldId id="1160"/>
            <p14:sldId id="1163"/>
            <p14:sldId id="4028"/>
            <p14:sldId id="2401"/>
            <p14:sldId id="4031"/>
            <p14:sldId id="4739"/>
            <p14:sldId id="1144"/>
            <p14:sldId id="1146"/>
            <p14:sldId id="1148"/>
            <p14:sldId id="1147"/>
            <p14:sldId id="4740"/>
            <p14:sldId id="4741"/>
            <p14:sldId id="4742"/>
            <p14:sldId id="1154"/>
            <p14:sldId id="786"/>
            <p14:sldId id="4743"/>
            <p14:sldId id="2406"/>
            <p14:sldId id="4744"/>
            <p14:sldId id="4025"/>
            <p14:sldId id="4030"/>
            <p14:sldId id="4029"/>
            <p14:sldId id="4745"/>
            <p14:sldId id="4746"/>
            <p14:sldId id="4747"/>
            <p14:sldId id="4748"/>
            <p14:sldId id="2407"/>
            <p14:sldId id="1145"/>
            <p14:sldId id="4749"/>
            <p14:sldId id="4026"/>
            <p14:sldId id="2413"/>
            <p14:sldId id="1158"/>
            <p14:sldId id="2414"/>
            <p14:sldId id="1159"/>
            <p14:sldId id="4027"/>
            <p14:sldId id="4750"/>
            <p14:sldId id="2422"/>
            <p14:sldId id="2411"/>
            <p14:sldId id="2419"/>
            <p14:sldId id="2408"/>
            <p14:sldId id="4751"/>
            <p14:sldId id="2420"/>
            <p14:sldId id="4752"/>
            <p14:sldId id="4054"/>
            <p14:sldId id="2421"/>
            <p14:sldId id="4753"/>
            <p14:sldId id="4032"/>
            <p14:sldId id="4049"/>
            <p14:sldId id="4050"/>
            <p14:sldId id="4051"/>
            <p14:sldId id="4052"/>
            <p14:sldId id="4053"/>
            <p14:sldId id="463"/>
            <p14:sldId id="529"/>
            <p14:sldId id="4754"/>
            <p14:sldId id="284"/>
            <p14:sldId id="1152"/>
            <p14:sldId id="4755"/>
            <p14:sldId id="4756"/>
            <p14:sldId id="4681"/>
            <p14:sldId id="288"/>
            <p14:sldId id="286"/>
            <p14:sldId id="287"/>
            <p14:sldId id="289"/>
            <p14:sldId id="290"/>
            <p14:sldId id="281"/>
            <p14:sldId id="4757"/>
            <p14:sldId id="4758"/>
            <p14:sldId id="4759"/>
            <p14:sldId id="4760"/>
            <p14:sldId id="291"/>
            <p14:sldId id="292"/>
            <p14:sldId id="4761"/>
            <p14:sldId id="293"/>
            <p14:sldId id="294"/>
            <p14:sldId id="295"/>
            <p14:sldId id="4811"/>
            <p14:sldId id="297"/>
            <p14:sldId id="298"/>
            <p14:sldId id="299"/>
            <p14:sldId id="300"/>
            <p14:sldId id="4762"/>
            <p14:sldId id="1184"/>
            <p14:sldId id="302"/>
            <p14:sldId id="4763"/>
            <p14:sldId id="4764"/>
            <p14:sldId id="1149"/>
            <p14:sldId id="4765"/>
            <p14:sldId id="4766"/>
            <p14:sldId id="4767"/>
            <p14:sldId id="4768"/>
            <p14:sldId id="4769"/>
            <p14:sldId id="4770"/>
            <p14:sldId id="4771"/>
            <p14:sldId id="4772"/>
            <p14:sldId id="1150"/>
            <p14:sldId id="4773"/>
            <p14:sldId id="4774"/>
            <p14:sldId id="4775"/>
            <p14:sldId id="4776"/>
            <p14:sldId id="4777"/>
            <p14:sldId id="4778"/>
            <p14:sldId id="303"/>
            <p14:sldId id="304"/>
            <p14:sldId id="305"/>
            <p14:sldId id="4682"/>
            <p14:sldId id="702"/>
            <p14:sldId id="4781"/>
            <p14:sldId id="632"/>
            <p14:sldId id="644"/>
            <p14:sldId id="633"/>
            <p14:sldId id="649"/>
            <p14:sldId id="636"/>
            <p14:sldId id="640"/>
            <p14:sldId id="641"/>
            <p14:sldId id="700"/>
            <p14:sldId id="642"/>
            <p14:sldId id="635"/>
            <p14:sldId id="637"/>
            <p14:sldId id="638"/>
            <p14:sldId id="639"/>
            <p14:sldId id="694"/>
            <p14:sldId id="691"/>
            <p14:sldId id="662"/>
            <p14:sldId id="631"/>
            <p14:sldId id="693"/>
            <p14:sldId id="661"/>
            <p14:sldId id="663"/>
            <p14:sldId id="664"/>
            <p14:sldId id="665"/>
            <p14:sldId id="667"/>
            <p14:sldId id="666"/>
            <p14:sldId id="655"/>
            <p14:sldId id="668"/>
            <p14:sldId id="669"/>
            <p14:sldId id="670"/>
            <p14:sldId id="695"/>
            <p14:sldId id="675"/>
            <p14:sldId id="671"/>
            <p14:sldId id="672"/>
            <p14:sldId id="698"/>
            <p14:sldId id="676"/>
            <p14:sldId id="677"/>
            <p14:sldId id="678"/>
            <p14:sldId id="679"/>
            <p14:sldId id="680"/>
            <p14:sldId id="681"/>
            <p14:sldId id="682"/>
            <p14:sldId id="683"/>
            <p14:sldId id="673"/>
            <p14:sldId id="674"/>
            <p14:sldId id="684"/>
            <p14:sldId id="685"/>
            <p14:sldId id="686"/>
            <p14:sldId id="687"/>
            <p14:sldId id="688"/>
            <p14:sldId id="690"/>
            <p14:sldId id="697"/>
            <p14:sldId id="692"/>
            <p14:sldId id="689"/>
            <p14:sldId id="701"/>
            <p14:sldId id="4782"/>
            <p14:sldId id="4814"/>
            <p14:sldId id="626"/>
            <p14:sldId id="627"/>
            <p14:sldId id="628"/>
            <p14:sldId id="629"/>
            <p14:sldId id="4779"/>
            <p14:sldId id="308"/>
            <p14:sldId id="309"/>
            <p14:sldId id="310"/>
            <p14:sldId id="311"/>
            <p14:sldId id="312"/>
            <p14:sldId id="313"/>
            <p14:sldId id="375"/>
            <p14:sldId id="314"/>
            <p14:sldId id="315"/>
            <p14:sldId id="316"/>
            <p14:sldId id="317"/>
            <p14:sldId id="454"/>
          </p14:sldIdLst>
        </p14:section>
        <p14:section name="Supplements" id="{8007E971-602D-444D-BFF8-0969E23F6237}">
          <p14:sldIdLst>
            <p14:sldId id="455"/>
            <p14:sldId id="4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9F9F9"/>
    <a:srgbClr val="FFFFFF"/>
    <a:srgbClr val="B70403"/>
    <a:srgbClr val="AC00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54"/>
    <p:restoredTop sz="69587" autoAdjust="0"/>
  </p:normalViewPr>
  <p:slideViewPr>
    <p:cSldViewPr snapToGrid="0" snapToObjects="1">
      <p:cViewPr varScale="1">
        <p:scale>
          <a:sx n="88" d="100"/>
          <a:sy n="88" d="100"/>
        </p:scale>
        <p:origin x="184" y="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116" d="100"/>
          <a:sy n="116" d="100"/>
        </p:scale>
        <p:origin x="360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99" Type="http://schemas.openxmlformats.org/officeDocument/2006/relationships/slide" Target="slides/slide247.xml"/><Relationship Id="rId21" Type="http://schemas.openxmlformats.org/officeDocument/2006/relationships/slideMaster" Target="slideMasters/slideMaster21.xml"/><Relationship Id="rId63" Type="http://schemas.openxmlformats.org/officeDocument/2006/relationships/slide" Target="slides/slide11.xml"/><Relationship Id="rId159" Type="http://schemas.openxmlformats.org/officeDocument/2006/relationships/slide" Target="slides/slide107.xml"/><Relationship Id="rId324" Type="http://schemas.openxmlformats.org/officeDocument/2006/relationships/slide" Target="slides/slide272.xml"/><Relationship Id="rId366" Type="http://schemas.openxmlformats.org/officeDocument/2006/relationships/slide" Target="slides/slide314.xml"/><Relationship Id="rId170" Type="http://schemas.openxmlformats.org/officeDocument/2006/relationships/slide" Target="slides/slide118.xml"/><Relationship Id="rId226" Type="http://schemas.openxmlformats.org/officeDocument/2006/relationships/slide" Target="slides/slide174.xml"/><Relationship Id="rId268" Type="http://schemas.openxmlformats.org/officeDocument/2006/relationships/slide" Target="slides/slide216.xml"/><Relationship Id="rId32" Type="http://schemas.openxmlformats.org/officeDocument/2006/relationships/slideMaster" Target="slideMasters/slideMaster32.xml"/><Relationship Id="rId74" Type="http://schemas.openxmlformats.org/officeDocument/2006/relationships/slide" Target="slides/slide22.xml"/><Relationship Id="rId128" Type="http://schemas.openxmlformats.org/officeDocument/2006/relationships/slide" Target="slides/slide76.xml"/><Relationship Id="rId335" Type="http://schemas.openxmlformats.org/officeDocument/2006/relationships/slide" Target="slides/slide283.xml"/><Relationship Id="rId377" Type="http://schemas.openxmlformats.org/officeDocument/2006/relationships/slide" Target="slides/slide325.xml"/><Relationship Id="rId5" Type="http://schemas.openxmlformats.org/officeDocument/2006/relationships/slideMaster" Target="slideMasters/slideMaster5.xml"/><Relationship Id="rId181" Type="http://schemas.openxmlformats.org/officeDocument/2006/relationships/slide" Target="slides/slide129.xml"/><Relationship Id="rId237" Type="http://schemas.openxmlformats.org/officeDocument/2006/relationships/slide" Target="slides/slide185.xml"/><Relationship Id="rId402" Type="http://schemas.openxmlformats.org/officeDocument/2006/relationships/slide" Target="slides/slide350.xml"/><Relationship Id="rId279" Type="http://schemas.openxmlformats.org/officeDocument/2006/relationships/slide" Target="slides/slide227.xml"/><Relationship Id="rId43" Type="http://schemas.openxmlformats.org/officeDocument/2006/relationships/slideMaster" Target="slideMasters/slideMaster43.xml"/><Relationship Id="rId139" Type="http://schemas.openxmlformats.org/officeDocument/2006/relationships/slide" Target="slides/slide87.xml"/><Relationship Id="rId290" Type="http://schemas.openxmlformats.org/officeDocument/2006/relationships/slide" Target="slides/slide238.xml"/><Relationship Id="rId304" Type="http://schemas.openxmlformats.org/officeDocument/2006/relationships/slide" Target="slides/slide252.xml"/><Relationship Id="rId346" Type="http://schemas.openxmlformats.org/officeDocument/2006/relationships/slide" Target="slides/slide294.xml"/><Relationship Id="rId388" Type="http://schemas.openxmlformats.org/officeDocument/2006/relationships/slide" Target="slides/slide336.xml"/><Relationship Id="rId85" Type="http://schemas.openxmlformats.org/officeDocument/2006/relationships/slide" Target="slides/slide33.xml"/><Relationship Id="rId150" Type="http://schemas.openxmlformats.org/officeDocument/2006/relationships/slide" Target="slides/slide98.xml"/><Relationship Id="rId192" Type="http://schemas.openxmlformats.org/officeDocument/2006/relationships/slide" Target="slides/slide140.xml"/><Relationship Id="rId206" Type="http://schemas.openxmlformats.org/officeDocument/2006/relationships/slide" Target="slides/slide154.xml"/><Relationship Id="rId413" Type="http://schemas.openxmlformats.org/officeDocument/2006/relationships/slide" Target="slides/slide361.xml"/><Relationship Id="rId248" Type="http://schemas.openxmlformats.org/officeDocument/2006/relationships/slide" Target="slides/slide196.xml"/><Relationship Id="rId12" Type="http://schemas.openxmlformats.org/officeDocument/2006/relationships/slideMaster" Target="slideMasters/slideMaster12.xml"/><Relationship Id="rId108" Type="http://schemas.openxmlformats.org/officeDocument/2006/relationships/slide" Target="slides/slide56.xml"/><Relationship Id="rId315" Type="http://schemas.openxmlformats.org/officeDocument/2006/relationships/slide" Target="slides/slide263.xml"/><Relationship Id="rId357" Type="http://schemas.openxmlformats.org/officeDocument/2006/relationships/slide" Target="slides/slide305.xml"/><Relationship Id="rId54" Type="http://schemas.openxmlformats.org/officeDocument/2006/relationships/slide" Target="slides/slide2.xml"/><Relationship Id="rId96" Type="http://schemas.openxmlformats.org/officeDocument/2006/relationships/slide" Target="slides/slide44.xml"/><Relationship Id="rId161" Type="http://schemas.openxmlformats.org/officeDocument/2006/relationships/slide" Target="slides/slide109.xml"/><Relationship Id="rId217" Type="http://schemas.openxmlformats.org/officeDocument/2006/relationships/slide" Target="slides/slide165.xml"/><Relationship Id="rId399" Type="http://schemas.openxmlformats.org/officeDocument/2006/relationships/slide" Target="slides/slide347.xml"/><Relationship Id="rId259" Type="http://schemas.openxmlformats.org/officeDocument/2006/relationships/slide" Target="slides/slide207.xml"/><Relationship Id="rId424" Type="http://schemas.openxmlformats.org/officeDocument/2006/relationships/slide" Target="slides/slide372.xml"/><Relationship Id="rId23" Type="http://schemas.openxmlformats.org/officeDocument/2006/relationships/slideMaster" Target="slideMasters/slideMaster23.xml"/><Relationship Id="rId119" Type="http://schemas.openxmlformats.org/officeDocument/2006/relationships/slide" Target="slides/slide67.xml"/><Relationship Id="rId270" Type="http://schemas.openxmlformats.org/officeDocument/2006/relationships/slide" Target="slides/slide218.xml"/><Relationship Id="rId326" Type="http://schemas.openxmlformats.org/officeDocument/2006/relationships/slide" Target="slides/slide274.xml"/><Relationship Id="rId65" Type="http://schemas.openxmlformats.org/officeDocument/2006/relationships/slide" Target="slides/slide13.xml"/><Relationship Id="rId130" Type="http://schemas.openxmlformats.org/officeDocument/2006/relationships/slide" Target="slides/slide78.xml"/><Relationship Id="rId368" Type="http://schemas.openxmlformats.org/officeDocument/2006/relationships/slide" Target="slides/slide316.xml"/><Relationship Id="rId172" Type="http://schemas.openxmlformats.org/officeDocument/2006/relationships/slide" Target="slides/slide120.xml"/><Relationship Id="rId228" Type="http://schemas.openxmlformats.org/officeDocument/2006/relationships/slide" Target="slides/slide176.xml"/><Relationship Id="rId281" Type="http://schemas.openxmlformats.org/officeDocument/2006/relationships/slide" Target="slides/slide229.xml"/><Relationship Id="rId337" Type="http://schemas.openxmlformats.org/officeDocument/2006/relationships/slide" Target="slides/slide285.xml"/><Relationship Id="rId34" Type="http://schemas.openxmlformats.org/officeDocument/2006/relationships/slideMaster" Target="slideMasters/slideMaster34.xml"/><Relationship Id="rId76" Type="http://schemas.openxmlformats.org/officeDocument/2006/relationships/slide" Target="slides/slide24.xml"/><Relationship Id="rId141" Type="http://schemas.openxmlformats.org/officeDocument/2006/relationships/slide" Target="slides/slide89.xml"/><Relationship Id="rId379" Type="http://schemas.openxmlformats.org/officeDocument/2006/relationships/slide" Target="slides/slide327.xml"/><Relationship Id="rId7" Type="http://schemas.openxmlformats.org/officeDocument/2006/relationships/slideMaster" Target="slideMasters/slideMaster7.xml"/><Relationship Id="rId183" Type="http://schemas.openxmlformats.org/officeDocument/2006/relationships/slide" Target="slides/slide131.xml"/><Relationship Id="rId239" Type="http://schemas.openxmlformats.org/officeDocument/2006/relationships/slide" Target="slides/slide187.xml"/><Relationship Id="rId390" Type="http://schemas.openxmlformats.org/officeDocument/2006/relationships/slide" Target="slides/slide338.xml"/><Relationship Id="rId404" Type="http://schemas.openxmlformats.org/officeDocument/2006/relationships/slide" Target="slides/slide352.xml"/><Relationship Id="rId250" Type="http://schemas.openxmlformats.org/officeDocument/2006/relationships/slide" Target="slides/slide198.xml"/><Relationship Id="rId292" Type="http://schemas.openxmlformats.org/officeDocument/2006/relationships/slide" Target="slides/slide240.xml"/><Relationship Id="rId306" Type="http://schemas.openxmlformats.org/officeDocument/2006/relationships/slide" Target="slides/slide254.xml"/><Relationship Id="rId45" Type="http://schemas.openxmlformats.org/officeDocument/2006/relationships/slideMaster" Target="slideMasters/slideMaster45.xml"/><Relationship Id="rId87" Type="http://schemas.openxmlformats.org/officeDocument/2006/relationships/slide" Target="slides/slide35.xml"/><Relationship Id="rId110" Type="http://schemas.openxmlformats.org/officeDocument/2006/relationships/slide" Target="slides/slide58.xml"/><Relationship Id="rId348" Type="http://schemas.openxmlformats.org/officeDocument/2006/relationships/slide" Target="slides/slide296.xml"/><Relationship Id="rId152" Type="http://schemas.openxmlformats.org/officeDocument/2006/relationships/slide" Target="slides/slide100.xml"/><Relationship Id="rId194" Type="http://schemas.openxmlformats.org/officeDocument/2006/relationships/slide" Target="slides/slide142.xml"/><Relationship Id="rId208" Type="http://schemas.openxmlformats.org/officeDocument/2006/relationships/slide" Target="slides/slide156.xml"/><Relationship Id="rId415" Type="http://schemas.openxmlformats.org/officeDocument/2006/relationships/slide" Target="slides/slide363.xml"/><Relationship Id="rId261" Type="http://schemas.openxmlformats.org/officeDocument/2006/relationships/slide" Target="slides/slide209.xml"/><Relationship Id="rId14" Type="http://schemas.openxmlformats.org/officeDocument/2006/relationships/slideMaster" Target="slideMasters/slideMaster14.xml"/><Relationship Id="rId56" Type="http://schemas.openxmlformats.org/officeDocument/2006/relationships/slide" Target="slides/slide4.xml"/><Relationship Id="rId317" Type="http://schemas.openxmlformats.org/officeDocument/2006/relationships/slide" Target="slides/slide265.xml"/><Relationship Id="rId359" Type="http://schemas.openxmlformats.org/officeDocument/2006/relationships/slide" Target="slides/slide307.xml"/><Relationship Id="rId98" Type="http://schemas.openxmlformats.org/officeDocument/2006/relationships/slide" Target="slides/slide46.xml"/><Relationship Id="rId121" Type="http://schemas.openxmlformats.org/officeDocument/2006/relationships/slide" Target="slides/slide69.xml"/><Relationship Id="rId163" Type="http://schemas.openxmlformats.org/officeDocument/2006/relationships/slide" Target="slides/slide111.xml"/><Relationship Id="rId219" Type="http://schemas.openxmlformats.org/officeDocument/2006/relationships/slide" Target="slides/slide167.xml"/><Relationship Id="rId370" Type="http://schemas.openxmlformats.org/officeDocument/2006/relationships/slide" Target="slides/slide318.xml"/><Relationship Id="rId426" Type="http://schemas.openxmlformats.org/officeDocument/2006/relationships/slide" Target="slides/slide374.xml"/><Relationship Id="rId230" Type="http://schemas.openxmlformats.org/officeDocument/2006/relationships/slide" Target="slides/slide178.xml"/><Relationship Id="rId25" Type="http://schemas.openxmlformats.org/officeDocument/2006/relationships/slideMaster" Target="slideMasters/slideMaster25.xml"/><Relationship Id="rId67" Type="http://schemas.openxmlformats.org/officeDocument/2006/relationships/slide" Target="slides/slide15.xml"/><Relationship Id="rId272" Type="http://schemas.openxmlformats.org/officeDocument/2006/relationships/slide" Target="slides/slide220.xml"/><Relationship Id="rId328" Type="http://schemas.openxmlformats.org/officeDocument/2006/relationships/slide" Target="slides/slide276.xml"/><Relationship Id="rId132" Type="http://schemas.openxmlformats.org/officeDocument/2006/relationships/slide" Target="slides/slide80.xml"/><Relationship Id="rId174" Type="http://schemas.openxmlformats.org/officeDocument/2006/relationships/slide" Target="slides/slide122.xml"/><Relationship Id="rId381" Type="http://schemas.openxmlformats.org/officeDocument/2006/relationships/slide" Target="slides/slide329.xml"/><Relationship Id="rId241" Type="http://schemas.openxmlformats.org/officeDocument/2006/relationships/slide" Target="slides/slide189.xml"/><Relationship Id="rId36" Type="http://schemas.openxmlformats.org/officeDocument/2006/relationships/slideMaster" Target="slideMasters/slideMaster36.xml"/><Relationship Id="rId283" Type="http://schemas.openxmlformats.org/officeDocument/2006/relationships/slide" Target="slides/slide231.xml"/><Relationship Id="rId339" Type="http://schemas.openxmlformats.org/officeDocument/2006/relationships/slide" Target="slides/slide287.xml"/><Relationship Id="rId78" Type="http://schemas.openxmlformats.org/officeDocument/2006/relationships/slide" Target="slides/slide26.xml"/><Relationship Id="rId101" Type="http://schemas.openxmlformats.org/officeDocument/2006/relationships/slide" Target="slides/slide49.xml"/><Relationship Id="rId143" Type="http://schemas.openxmlformats.org/officeDocument/2006/relationships/slide" Target="slides/slide91.xml"/><Relationship Id="rId185" Type="http://schemas.openxmlformats.org/officeDocument/2006/relationships/slide" Target="slides/slide133.xml"/><Relationship Id="rId350" Type="http://schemas.openxmlformats.org/officeDocument/2006/relationships/slide" Target="slides/slide298.xml"/><Relationship Id="rId406" Type="http://schemas.openxmlformats.org/officeDocument/2006/relationships/slide" Target="slides/slide354.xml"/><Relationship Id="rId9" Type="http://schemas.openxmlformats.org/officeDocument/2006/relationships/slideMaster" Target="slideMasters/slideMaster9.xml"/><Relationship Id="rId210" Type="http://schemas.openxmlformats.org/officeDocument/2006/relationships/slide" Target="slides/slide158.xml"/><Relationship Id="rId392" Type="http://schemas.openxmlformats.org/officeDocument/2006/relationships/slide" Target="slides/slide340.xml"/><Relationship Id="rId252" Type="http://schemas.openxmlformats.org/officeDocument/2006/relationships/slide" Target="slides/slide200.xml"/><Relationship Id="rId294" Type="http://schemas.openxmlformats.org/officeDocument/2006/relationships/slide" Target="slides/slide242.xml"/><Relationship Id="rId308" Type="http://schemas.openxmlformats.org/officeDocument/2006/relationships/slide" Target="slides/slide256.xml"/><Relationship Id="rId47" Type="http://schemas.openxmlformats.org/officeDocument/2006/relationships/slideMaster" Target="slideMasters/slideMaster47.xml"/><Relationship Id="rId89" Type="http://schemas.openxmlformats.org/officeDocument/2006/relationships/slide" Target="slides/slide37.xml"/><Relationship Id="rId112" Type="http://schemas.openxmlformats.org/officeDocument/2006/relationships/slide" Target="slides/slide60.xml"/><Relationship Id="rId154" Type="http://schemas.openxmlformats.org/officeDocument/2006/relationships/slide" Target="slides/slide102.xml"/><Relationship Id="rId361" Type="http://schemas.openxmlformats.org/officeDocument/2006/relationships/slide" Target="slides/slide309.xml"/><Relationship Id="rId196" Type="http://schemas.openxmlformats.org/officeDocument/2006/relationships/slide" Target="slides/slide144.xml"/><Relationship Id="rId417" Type="http://schemas.openxmlformats.org/officeDocument/2006/relationships/slide" Target="slides/slide365.xml"/><Relationship Id="rId16" Type="http://schemas.openxmlformats.org/officeDocument/2006/relationships/slideMaster" Target="slideMasters/slideMaster16.xml"/><Relationship Id="rId221" Type="http://schemas.openxmlformats.org/officeDocument/2006/relationships/slide" Target="slides/slide169.xml"/><Relationship Id="rId263" Type="http://schemas.openxmlformats.org/officeDocument/2006/relationships/slide" Target="slides/slide211.xml"/><Relationship Id="rId319" Type="http://schemas.openxmlformats.org/officeDocument/2006/relationships/slide" Target="slides/slide267.xml"/><Relationship Id="rId58" Type="http://schemas.openxmlformats.org/officeDocument/2006/relationships/slide" Target="slides/slide6.xml"/><Relationship Id="rId123" Type="http://schemas.openxmlformats.org/officeDocument/2006/relationships/slide" Target="slides/slide71.xml"/><Relationship Id="rId330" Type="http://schemas.openxmlformats.org/officeDocument/2006/relationships/slide" Target="slides/slide278.xml"/><Relationship Id="rId165" Type="http://schemas.openxmlformats.org/officeDocument/2006/relationships/slide" Target="slides/slide113.xml"/><Relationship Id="rId372" Type="http://schemas.openxmlformats.org/officeDocument/2006/relationships/slide" Target="slides/slide320.xml"/><Relationship Id="rId428" Type="http://schemas.openxmlformats.org/officeDocument/2006/relationships/notesMaster" Target="notesMasters/notesMaster1.xml"/><Relationship Id="rId232" Type="http://schemas.openxmlformats.org/officeDocument/2006/relationships/slide" Target="slides/slide180.xml"/><Relationship Id="rId274" Type="http://schemas.openxmlformats.org/officeDocument/2006/relationships/slide" Target="slides/slide222.xml"/><Relationship Id="rId27" Type="http://schemas.openxmlformats.org/officeDocument/2006/relationships/slideMaster" Target="slideMasters/slideMaster27.xml"/><Relationship Id="rId69" Type="http://schemas.openxmlformats.org/officeDocument/2006/relationships/slide" Target="slides/slide17.xml"/><Relationship Id="rId134" Type="http://schemas.openxmlformats.org/officeDocument/2006/relationships/slide" Target="slides/slide82.xml"/><Relationship Id="rId80" Type="http://schemas.openxmlformats.org/officeDocument/2006/relationships/slide" Target="slides/slide28.xml"/><Relationship Id="rId176" Type="http://schemas.openxmlformats.org/officeDocument/2006/relationships/slide" Target="slides/slide124.xml"/><Relationship Id="rId341" Type="http://schemas.openxmlformats.org/officeDocument/2006/relationships/slide" Target="slides/slide289.xml"/><Relationship Id="rId383" Type="http://schemas.openxmlformats.org/officeDocument/2006/relationships/slide" Target="slides/slide331.xml"/><Relationship Id="rId201" Type="http://schemas.openxmlformats.org/officeDocument/2006/relationships/slide" Target="slides/slide149.xml"/><Relationship Id="rId243" Type="http://schemas.openxmlformats.org/officeDocument/2006/relationships/slide" Target="slides/slide191.xml"/><Relationship Id="rId285" Type="http://schemas.openxmlformats.org/officeDocument/2006/relationships/slide" Target="slides/slide233.xml"/><Relationship Id="rId38" Type="http://schemas.openxmlformats.org/officeDocument/2006/relationships/slideMaster" Target="slideMasters/slideMaster38.xml"/><Relationship Id="rId103" Type="http://schemas.openxmlformats.org/officeDocument/2006/relationships/slide" Target="slides/slide51.xml"/><Relationship Id="rId310" Type="http://schemas.openxmlformats.org/officeDocument/2006/relationships/slide" Target="slides/slide258.xml"/><Relationship Id="rId91" Type="http://schemas.openxmlformats.org/officeDocument/2006/relationships/slide" Target="slides/slide39.xml"/><Relationship Id="rId145" Type="http://schemas.openxmlformats.org/officeDocument/2006/relationships/slide" Target="slides/slide93.xml"/><Relationship Id="rId187" Type="http://schemas.openxmlformats.org/officeDocument/2006/relationships/slide" Target="slides/slide135.xml"/><Relationship Id="rId352" Type="http://schemas.openxmlformats.org/officeDocument/2006/relationships/slide" Target="slides/slide300.xml"/><Relationship Id="rId394" Type="http://schemas.openxmlformats.org/officeDocument/2006/relationships/slide" Target="slides/slide342.xml"/><Relationship Id="rId408" Type="http://schemas.openxmlformats.org/officeDocument/2006/relationships/slide" Target="slides/slide356.xml"/><Relationship Id="rId1" Type="http://schemas.openxmlformats.org/officeDocument/2006/relationships/slideMaster" Target="slideMasters/slideMaster1.xml"/><Relationship Id="rId212" Type="http://schemas.openxmlformats.org/officeDocument/2006/relationships/slide" Target="slides/slide160.xml"/><Relationship Id="rId233" Type="http://schemas.openxmlformats.org/officeDocument/2006/relationships/slide" Target="slides/slide181.xml"/><Relationship Id="rId254" Type="http://schemas.openxmlformats.org/officeDocument/2006/relationships/slide" Target="slides/slide20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275" Type="http://schemas.openxmlformats.org/officeDocument/2006/relationships/slide" Target="slides/slide223.xml"/><Relationship Id="rId296" Type="http://schemas.openxmlformats.org/officeDocument/2006/relationships/slide" Target="slides/slide244.xml"/><Relationship Id="rId300" Type="http://schemas.openxmlformats.org/officeDocument/2006/relationships/slide" Target="slides/slide248.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321" Type="http://schemas.openxmlformats.org/officeDocument/2006/relationships/slide" Target="slides/slide269.xml"/><Relationship Id="rId342" Type="http://schemas.openxmlformats.org/officeDocument/2006/relationships/slide" Target="slides/slide290.xml"/><Relationship Id="rId363" Type="http://schemas.openxmlformats.org/officeDocument/2006/relationships/slide" Target="slides/slide311.xml"/><Relationship Id="rId384" Type="http://schemas.openxmlformats.org/officeDocument/2006/relationships/slide" Target="slides/slide332.xml"/><Relationship Id="rId419" Type="http://schemas.openxmlformats.org/officeDocument/2006/relationships/slide" Target="slides/slide367.xml"/><Relationship Id="rId202" Type="http://schemas.openxmlformats.org/officeDocument/2006/relationships/slide" Target="slides/slide150.xml"/><Relationship Id="rId223" Type="http://schemas.openxmlformats.org/officeDocument/2006/relationships/slide" Target="slides/slide171.xml"/><Relationship Id="rId244" Type="http://schemas.openxmlformats.org/officeDocument/2006/relationships/slide" Target="slides/slide192.xml"/><Relationship Id="rId430"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3.xml"/><Relationship Id="rId286" Type="http://schemas.openxmlformats.org/officeDocument/2006/relationships/slide" Target="slides/slide234.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311" Type="http://schemas.openxmlformats.org/officeDocument/2006/relationships/slide" Target="slides/slide259.xml"/><Relationship Id="rId332" Type="http://schemas.openxmlformats.org/officeDocument/2006/relationships/slide" Target="slides/slide280.xml"/><Relationship Id="rId353" Type="http://schemas.openxmlformats.org/officeDocument/2006/relationships/slide" Target="slides/slide301.xml"/><Relationship Id="rId374" Type="http://schemas.openxmlformats.org/officeDocument/2006/relationships/slide" Target="slides/slide322.xml"/><Relationship Id="rId395" Type="http://schemas.openxmlformats.org/officeDocument/2006/relationships/slide" Target="slides/slide343.xml"/><Relationship Id="rId409" Type="http://schemas.openxmlformats.org/officeDocument/2006/relationships/slide" Target="slides/slide357.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34" Type="http://schemas.openxmlformats.org/officeDocument/2006/relationships/slide" Target="slides/slide182.xml"/><Relationship Id="rId420" Type="http://schemas.openxmlformats.org/officeDocument/2006/relationships/slide" Target="slides/slide3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3.xml"/><Relationship Id="rId276" Type="http://schemas.openxmlformats.org/officeDocument/2006/relationships/slide" Target="slides/slide224.xml"/><Relationship Id="rId297" Type="http://schemas.openxmlformats.org/officeDocument/2006/relationships/slide" Target="slides/slide245.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301" Type="http://schemas.openxmlformats.org/officeDocument/2006/relationships/slide" Target="slides/slide249.xml"/><Relationship Id="rId322" Type="http://schemas.openxmlformats.org/officeDocument/2006/relationships/slide" Target="slides/slide270.xml"/><Relationship Id="rId343" Type="http://schemas.openxmlformats.org/officeDocument/2006/relationships/slide" Target="slides/slide291.xml"/><Relationship Id="rId364" Type="http://schemas.openxmlformats.org/officeDocument/2006/relationships/slide" Target="slides/slide312.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385" Type="http://schemas.openxmlformats.org/officeDocument/2006/relationships/slide" Target="slides/slide333.xml"/><Relationship Id="rId19" Type="http://schemas.openxmlformats.org/officeDocument/2006/relationships/slideMaster" Target="slideMasters/slideMaster19.xml"/><Relationship Id="rId224" Type="http://schemas.openxmlformats.org/officeDocument/2006/relationships/slide" Target="slides/slide172.xml"/><Relationship Id="rId245" Type="http://schemas.openxmlformats.org/officeDocument/2006/relationships/slide" Target="slides/slide193.xml"/><Relationship Id="rId266" Type="http://schemas.openxmlformats.org/officeDocument/2006/relationships/slide" Target="slides/slide214.xml"/><Relationship Id="rId287" Type="http://schemas.openxmlformats.org/officeDocument/2006/relationships/slide" Target="slides/slide235.xml"/><Relationship Id="rId410" Type="http://schemas.openxmlformats.org/officeDocument/2006/relationships/slide" Target="slides/slide358.xml"/><Relationship Id="rId431"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312" Type="http://schemas.openxmlformats.org/officeDocument/2006/relationships/slide" Target="slides/slide260.xml"/><Relationship Id="rId333" Type="http://schemas.openxmlformats.org/officeDocument/2006/relationships/slide" Target="slides/slide281.xml"/><Relationship Id="rId354" Type="http://schemas.openxmlformats.org/officeDocument/2006/relationships/slide" Target="slides/slide302.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 Id="rId375" Type="http://schemas.openxmlformats.org/officeDocument/2006/relationships/slide" Target="slides/slide323.xml"/><Relationship Id="rId396" Type="http://schemas.openxmlformats.org/officeDocument/2006/relationships/slide" Target="slides/slide344.xml"/><Relationship Id="rId3" Type="http://schemas.openxmlformats.org/officeDocument/2006/relationships/slideMaster" Target="slideMasters/slideMaster3.xml"/><Relationship Id="rId214" Type="http://schemas.openxmlformats.org/officeDocument/2006/relationships/slide" Target="slides/slide162.xml"/><Relationship Id="rId235" Type="http://schemas.openxmlformats.org/officeDocument/2006/relationships/slide" Target="slides/slide183.xml"/><Relationship Id="rId256" Type="http://schemas.openxmlformats.org/officeDocument/2006/relationships/slide" Target="slides/slide204.xml"/><Relationship Id="rId277" Type="http://schemas.openxmlformats.org/officeDocument/2006/relationships/slide" Target="slides/slide225.xml"/><Relationship Id="rId298" Type="http://schemas.openxmlformats.org/officeDocument/2006/relationships/slide" Target="slides/slide246.xml"/><Relationship Id="rId400" Type="http://schemas.openxmlformats.org/officeDocument/2006/relationships/slide" Target="slides/slide348.xml"/><Relationship Id="rId421" Type="http://schemas.openxmlformats.org/officeDocument/2006/relationships/slide" Target="slides/slide369.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302" Type="http://schemas.openxmlformats.org/officeDocument/2006/relationships/slide" Target="slides/slide250.xml"/><Relationship Id="rId323" Type="http://schemas.openxmlformats.org/officeDocument/2006/relationships/slide" Target="slides/slide271.xml"/><Relationship Id="rId344" Type="http://schemas.openxmlformats.org/officeDocument/2006/relationships/slide" Target="slides/slide2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179" Type="http://schemas.openxmlformats.org/officeDocument/2006/relationships/slide" Target="slides/slide127.xml"/><Relationship Id="rId365" Type="http://schemas.openxmlformats.org/officeDocument/2006/relationships/slide" Target="slides/slide313.xml"/><Relationship Id="rId386" Type="http://schemas.openxmlformats.org/officeDocument/2006/relationships/slide" Target="slides/slide334.xml"/><Relationship Id="rId190" Type="http://schemas.openxmlformats.org/officeDocument/2006/relationships/slide" Target="slides/slide138.xml"/><Relationship Id="rId204" Type="http://schemas.openxmlformats.org/officeDocument/2006/relationships/slide" Target="slides/slide152.xml"/><Relationship Id="rId225" Type="http://schemas.openxmlformats.org/officeDocument/2006/relationships/slide" Target="slides/slide173.xml"/><Relationship Id="rId246" Type="http://schemas.openxmlformats.org/officeDocument/2006/relationships/slide" Target="slides/slide194.xml"/><Relationship Id="rId267" Type="http://schemas.openxmlformats.org/officeDocument/2006/relationships/slide" Target="slides/slide215.xml"/><Relationship Id="rId288" Type="http://schemas.openxmlformats.org/officeDocument/2006/relationships/slide" Target="slides/slide236.xml"/><Relationship Id="rId411" Type="http://schemas.openxmlformats.org/officeDocument/2006/relationships/slide" Target="slides/slide359.xml"/><Relationship Id="rId432" Type="http://schemas.openxmlformats.org/officeDocument/2006/relationships/tableStyles" Target="tableStyles.xml"/><Relationship Id="rId106" Type="http://schemas.openxmlformats.org/officeDocument/2006/relationships/slide" Target="slides/slide54.xml"/><Relationship Id="rId127" Type="http://schemas.openxmlformats.org/officeDocument/2006/relationships/slide" Target="slides/slide75.xml"/><Relationship Id="rId313" Type="http://schemas.openxmlformats.org/officeDocument/2006/relationships/slide" Target="slides/slide2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94" Type="http://schemas.openxmlformats.org/officeDocument/2006/relationships/slide" Target="slides/slide42.xml"/><Relationship Id="rId148" Type="http://schemas.openxmlformats.org/officeDocument/2006/relationships/slide" Target="slides/slide96.xml"/><Relationship Id="rId169" Type="http://schemas.openxmlformats.org/officeDocument/2006/relationships/slide" Target="slides/slide117.xml"/><Relationship Id="rId334" Type="http://schemas.openxmlformats.org/officeDocument/2006/relationships/slide" Target="slides/slide282.xml"/><Relationship Id="rId355" Type="http://schemas.openxmlformats.org/officeDocument/2006/relationships/slide" Target="slides/slide303.xml"/><Relationship Id="rId376" Type="http://schemas.openxmlformats.org/officeDocument/2006/relationships/slide" Target="slides/slide324.xml"/><Relationship Id="rId397" Type="http://schemas.openxmlformats.org/officeDocument/2006/relationships/slide" Target="slides/slide345.xml"/><Relationship Id="rId4" Type="http://schemas.openxmlformats.org/officeDocument/2006/relationships/slideMaster" Target="slideMasters/slideMaster4.xml"/><Relationship Id="rId180" Type="http://schemas.openxmlformats.org/officeDocument/2006/relationships/slide" Target="slides/slide128.xml"/><Relationship Id="rId215" Type="http://schemas.openxmlformats.org/officeDocument/2006/relationships/slide" Target="slides/slide163.xml"/><Relationship Id="rId236" Type="http://schemas.openxmlformats.org/officeDocument/2006/relationships/slide" Target="slides/slide184.xml"/><Relationship Id="rId257" Type="http://schemas.openxmlformats.org/officeDocument/2006/relationships/slide" Target="slides/slide205.xml"/><Relationship Id="rId278" Type="http://schemas.openxmlformats.org/officeDocument/2006/relationships/slide" Target="slides/slide226.xml"/><Relationship Id="rId401" Type="http://schemas.openxmlformats.org/officeDocument/2006/relationships/slide" Target="slides/slide349.xml"/><Relationship Id="rId422" Type="http://schemas.openxmlformats.org/officeDocument/2006/relationships/slide" Target="slides/slide370.xml"/><Relationship Id="rId303" Type="http://schemas.openxmlformats.org/officeDocument/2006/relationships/slide" Target="slides/slide251.xml"/><Relationship Id="rId42" Type="http://schemas.openxmlformats.org/officeDocument/2006/relationships/slideMaster" Target="slideMasters/slideMaster42.xml"/><Relationship Id="rId84" Type="http://schemas.openxmlformats.org/officeDocument/2006/relationships/slide" Target="slides/slide32.xml"/><Relationship Id="rId138" Type="http://schemas.openxmlformats.org/officeDocument/2006/relationships/slide" Target="slides/slide86.xml"/><Relationship Id="rId345" Type="http://schemas.openxmlformats.org/officeDocument/2006/relationships/slide" Target="slides/slide293.xml"/><Relationship Id="rId387" Type="http://schemas.openxmlformats.org/officeDocument/2006/relationships/slide" Target="slides/slide335.xml"/><Relationship Id="rId191" Type="http://schemas.openxmlformats.org/officeDocument/2006/relationships/slide" Target="slides/slide139.xml"/><Relationship Id="rId205" Type="http://schemas.openxmlformats.org/officeDocument/2006/relationships/slide" Target="slides/slide153.xml"/><Relationship Id="rId247" Type="http://schemas.openxmlformats.org/officeDocument/2006/relationships/slide" Target="slides/slide195.xml"/><Relationship Id="rId412" Type="http://schemas.openxmlformats.org/officeDocument/2006/relationships/slide" Target="slides/slide360.xml"/><Relationship Id="rId107" Type="http://schemas.openxmlformats.org/officeDocument/2006/relationships/slide" Target="slides/slide55.xml"/><Relationship Id="rId289" Type="http://schemas.openxmlformats.org/officeDocument/2006/relationships/slide" Target="slides/slide237.xml"/><Relationship Id="rId11" Type="http://schemas.openxmlformats.org/officeDocument/2006/relationships/slideMaster" Target="slideMasters/slideMaster11.xml"/><Relationship Id="rId53" Type="http://schemas.openxmlformats.org/officeDocument/2006/relationships/slide" Target="slides/slide1.xml"/><Relationship Id="rId149" Type="http://schemas.openxmlformats.org/officeDocument/2006/relationships/slide" Target="slides/slide97.xml"/><Relationship Id="rId314" Type="http://schemas.openxmlformats.org/officeDocument/2006/relationships/slide" Target="slides/slide262.xml"/><Relationship Id="rId356" Type="http://schemas.openxmlformats.org/officeDocument/2006/relationships/slide" Target="slides/slide304.xml"/><Relationship Id="rId398" Type="http://schemas.openxmlformats.org/officeDocument/2006/relationships/slide" Target="slides/slide346.xml"/><Relationship Id="rId95" Type="http://schemas.openxmlformats.org/officeDocument/2006/relationships/slide" Target="slides/slide43.xml"/><Relationship Id="rId160" Type="http://schemas.openxmlformats.org/officeDocument/2006/relationships/slide" Target="slides/slide108.xml"/><Relationship Id="rId216" Type="http://schemas.openxmlformats.org/officeDocument/2006/relationships/slide" Target="slides/slide164.xml"/><Relationship Id="rId423" Type="http://schemas.openxmlformats.org/officeDocument/2006/relationships/slide" Target="slides/slide371.xml"/><Relationship Id="rId258" Type="http://schemas.openxmlformats.org/officeDocument/2006/relationships/slide" Target="slides/slide206.xml"/><Relationship Id="rId22" Type="http://schemas.openxmlformats.org/officeDocument/2006/relationships/slideMaster" Target="slideMasters/slideMaster22.xml"/><Relationship Id="rId64" Type="http://schemas.openxmlformats.org/officeDocument/2006/relationships/slide" Target="slides/slide12.xml"/><Relationship Id="rId118" Type="http://schemas.openxmlformats.org/officeDocument/2006/relationships/slide" Target="slides/slide66.xml"/><Relationship Id="rId325" Type="http://schemas.openxmlformats.org/officeDocument/2006/relationships/slide" Target="slides/slide273.xml"/><Relationship Id="rId367" Type="http://schemas.openxmlformats.org/officeDocument/2006/relationships/slide" Target="slides/slide315.xml"/><Relationship Id="rId171" Type="http://schemas.openxmlformats.org/officeDocument/2006/relationships/slide" Target="slides/slide119.xml"/><Relationship Id="rId227" Type="http://schemas.openxmlformats.org/officeDocument/2006/relationships/slide" Target="slides/slide175.xml"/><Relationship Id="rId269" Type="http://schemas.openxmlformats.org/officeDocument/2006/relationships/slide" Target="slides/slide217.xml"/><Relationship Id="rId33" Type="http://schemas.openxmlformats.org/officeDocument/2006/relationships/slideMaster" Target="slideMasters/slideMaster33.xml"/><Relationship Id="rId129" Type="http://schemas.openxmlformats.org/officeDocument/2006/relationships/slide" Target="slides/slide77.xml"/><Relationship Id="rId280" Type="http://schemas.openxmlformats.org/officeDocument/2006/relationships/slide" Target="slides/slide228.xml"/><Relationship Id="rId336" Type="http://schemas.openxmlformats.org/officeDocument/2006/relationships/slide" Target="slides/slide284.xml"/><Relationship Id="rId75" Type="http://schemas.openxmlformats.org/officeDocument/2006/relationships/slide" Target="slides/slide23.xml"/><Relationship Id="rId140" Type="http://schemas.openxmlformats.org/officeDocument/2006/relationships/slide" Target="slides/slide88.xml"/><Relationship Id="rId182" Type="http://schemas.openxmlformats.org/officeDocument/2006/relationships/slide" Target="slides/slide130.xml"/><Relationship Id="rId378" Type="http://schemas.openxmlformats.org/officeDocument/2006/relationships/slide" Target="slides/slide326.xml"/><Relationship Id="rId403" Type="http://schemas.openxmlformats.org/officeDocument/2006/relationships/slide" Target="slides/slide351.xml"/><Relationship Id="rId6" Type="http://schemas.openxmlformats.org/officeDocument/2006/relationships/slideMaster" Target="slideMasters/slideMaster6.xml"/><Relationship Id="rId238" Type="http://schemas.openxmlformats.org/officeDocument/2006/relationships/slide" Target="slides/slide186.xml"/><Relationship Id="rId291" Type="http://schemas.openxmlformats.org/officeDocument/2006/relationships/slide" Target="slides/slide239.xml"/><Relationship Id="rId305" Type="http://schemas.openxmlformats.org/officeDocument/2006/relationships/slide" Target="slides/slide253.xml"/><Relationship Id="rId347" Type="http://schemas.openxmlformats.org/officeDocument/2006/relationships/slide" Target="slides/slide295.xml"/><Relationship Id="rId44" Type="http://schemas.openxmlformats.org/officeDocument/2006/relationships/slideMaster" Target="slideMasters/slideMaster44.xml"/><Relationship Id="rId86" Type="http://schemas.openxmlformats.org/officeDocument/2006/relationships/slide" Target="slides/slide34.xml"/><Relationship Id="rId151" Type="http://schemas.openxmlformats.org/officeDocument/2006/relationships/slide" Target="slides/slide99.xml"/><Relationship Id="rId389" Type="http://schemas.openxmlformats.org/officeDocument/2006/relationships/slide" Target="slides/slide337.xml"/><Relationship Id="rId193" Type="http://schemas.openxmlformats.org/officeDocument/2006/relationships/slide" Target="slides/slide141.xml"/><Relationship Id="rId207" Type="http://schemas.openxmlformats.org/officeDocument/2006/relationships/slide" Target="slides/slide155.xml"/><Relationship Id="rId249" Type="http://schemas.openxmlformats.org/officeDocument/2006/relationships/slide" Target="slides/slide197.xml"/><Relationship Id="rId414" Type="http://schemas.openxmlformats.org/officeDocument/2006/relationships/slide" Target="slides/slide362.xml"/><Relationship Id="rId13" Type="http://schemas.openxmlformats.org/officeDocument/2006/relationships/slideMaster" Target="slideMasters/slideMaster13.xml"/><Relationship Id="rId109" Type="http://schemas.openxmlformats.org/officeDocument/2006/relationships/slide" Target="slides/slide57.xml"/><Relationship Id="rId260" Type="http://schemas.openxmlformats.org/officeDocument/2006/relationships/slide" Target="slides/slide208.xml"/><Relationship Id="rId316" Type="http://schemas.openxmlformats.org/officeDocument/2006/relationships/slide" Target="slides/slide264.xml"/><Relationship Id="rId55" Type="http://schemas.openxmlformats.org/officeDocument/2006/relationships/slide" Target="slides/slide3.xml"/><Relationship Id="rId97" Type="http://schemas.openxmlformats.org/officeDocument/2006/relationships/slide" Target="slides/slide45.xml"/><Relationship Id="rId120" Type="http://schemas.openxmlformats.org/officeDocument/2006/relationships/slide" Target="slides/slide68.xml"/><Relationship Id="rId358" Type="http://schemas.openxmlformats.org/officeDocument/2006/relationships/slide" Target="slides/slide306.xml"/><Relationship Id="rId162" Type="http://schemas.openxmlformats.org/officeDocument/2006/relationships/slide" Target="slides/slide110.xml"/><Relationship Id="rId218" Type="http://schemas.openxmlformats.org/officeDocument/2006/relationships/slide" Target="slides/slide166.xml"/><Relationship Id="rId425" Type="http://schemas.openxmlformats.org/officeDocument/2006/relationships/slide" Target="slides/slide373.xml"/><Relationship Id="rId271" Type="http://schemas.openxmlformats.org/officeDocument/2006/relationships/slide" Target="slides/slide219.xml"/><Relationship Id="rId24" Type="http://schemas.openxmlformats.org/officeDocument/2006/relationships/slideMaster" Target="slideMasters/slideMaster24.xml"/><Relationship Id="rId66" Type="http://schemas.openxmlformats.org/officeDocument/2006/relationships/slide" Target="slides/slide14.xml"/><Relationship Id="rId131" Type="http://schemas.openxmlformats.org/officeDocument/2006/relationships/slide" Target="slides/slide79.xml"/><Relationship Id="rId327" Type="http://schemas.openxmlformats.org/officeDocument/2006/relationships/slide" Target="slides/slide275.xml"/><Relationship Id="rId369" Type="http://schemas.openxmlformats.org/officeDocument/2006/relationships/slide" Target="slides/slide317.xml"/><Relationship Id="rId173" Type="http://schemas.openxmlformats.org/officeDocument/2006/relationships/slide" Target="slides/slide121.xml"/><Relationship Id="rId229" Type="http://schemas.openxmlformats.org/officeDocument/2006/relationships/slide" Target="slides/slide177.xml"/><Relationship Id="rId380" Type="http://schemas.openxmlformats.org/officeDocument/2006/relationships/slide" Target="slides/slide328.xml"/><Relationship Id="rId240" Type="http://schemas.openxmlformats.org/officeDocument/2006/relationships/slide" Target="slides/slide188.xml"/><Relationship Id="rId35" Type="http://schemas.openxmlformats.org/officeDocument/2006/relationships/slideMaster" Target="slideMasters/slideMaster35.xml"/><Relationship Id="rId77" Type="http://schemas.openxmlformats.org/officeDocument/2006/relationships/slide" Target="slides/slide25.xml"/><Relationship Id="rId100" Type="http://schemas.openxmlformats.org/officeDocument/2006/relationships/slide" Target="slides/slide48.xml"/><Relationship Id="rId282" Type="http://schemas.openxmlformats.org/officeDocument/2006/relationships/slide" Target="slides/slide230.xml"/><Relationship Id="rId338" Type="http://schemas.openxmlformats.org/officeDocument/2006/relationships/slide" Target="slides/slide286.xml"/><Relationship Id="rId8" Type="http://schemas.openxmlformats.org/officeDocument/2006/relationships/slideMaster" Target="slideMasters/slideMaster8.xml"/><Relationship Id="rId142" Type="http://schemas.openxmlformats.org/officeDocument/2006/relationships/slide" Target="slides/slide90.xml"/><Relationship Id="rId184" Type="http://schemas.openxmlformats.org/officeDocument/2006/relationships/slide" Target="slides/slide132.xml"/><Relationship Id="rId391" Type="http://schemas.openxmlformats.org/officeDocument/2006/relationships/slide" Target="slides/slide339.xml"/><Relationship Id="rId405" Type="http://schemas.openxmlformats.org/officeDocument/2006/relationships/slide" Target="slides/slide353.xml"/><Relationship Id="rId251" Type="http://schemas.openxmlformats.org/officeDocument/2006/relationships/slide" Target="slides/slide199.xml"/><Relationship Id="rId46" Type="http://schemas.openxmlformats.org/officeDocument/2006/relationships/slideMaster" Target="slideMasters/slideMaster46.xml"/><Relationship Id="rId293" Type="http://schemas.openxmlformats.org/officeDocument/2006/relationships/slide" Target="slides/slide241.xml"/><Relationship Id="rId307" Type="http://schemas.openxmlformats.org/officeDocument/2006/relationships/slide" Target="slides/slide255.xml"/><Relationship Id="rId349" Type="http://schemas.openxmlformats.org/officeDocument/2006/relationships/slide" Target="slides/slide297.xml"/><Relationship Id="rId88" Type="http://schemas.openxmlformats.org/officeDocument/2006/relationships/slide" Target="slides/slide36.xml"/><Relationship Id="rId111" Type="http://schemas.openxmlformats.org/officeDocument/2006/relationships/slide" Target="slides/slide59.xml"/><Relationship Id="rId153" Type="http://schemas.openxmlformats.org/officeDocument/2006/relationships/slide" Target="slides/slide101.xml"/><Relationship Id="rId195" Type="http://schemas.openxmlformats.org/officeDocument/2006/relationships/slide" Target="slides/slide143.xml"/><Relationship Id="rId209" Type="http://schemas.openxmlformats.org/officeDocument/2006/relationships/slide" Target="slides/slide157.xml"/><Relationship Id="rId360" Type="http://schemas.openxmlformats.org/officeDocument/2006/relationships/slide" Target="slides/slide308.xml"/><Relationship Id="rId416" Type="http://schemas.openxmlformats.org/officeDocument/2006/relationships/slide" Target="slides/slide364.xml"/><Relationship Id="rId220" Type="http://schemas.openxmlformats.org/officeDocument/2006/relationships/slide" Target="slides/slide168.xml"/><Relationship Id="rId15" Type="http://schemas.openxmlformats.org/officeDocument/2006/relationships/slideMaster" Target="slideMasters/slideMaster15.xml"/><Relationship Id="rId57" Type="http://schemas.openxmlformats.org/officeDocument/2006/relationships/slide" Target="slides/slide5.xml"/><Relationship Id="rId262" Type="http://schemas.openxmlformats.org/officeDocument/2006/relationships/slide" Target="slides/slide210.xml"/><Relationship Id="rId318" Type="http://schemas.openxmlformats.org/officeDocument/2006/relationships/slide" Target="slides/slide266.xml"/><Relationship Id="rId99" Type="http://schemas.openxmlformats.org/officeDocument/2006/relationships/slide" Target="slides/slide47.xml"/><Relationship Id="rId122" Type="http://schemas.openxmlformats.org/officeDocument/2006/relationships/slide" Target="slides/slide70.xml"/><Relationship Id="rId164" Type="http://schemas.openxmlformats.org/officeDocument/2006/relationships/slide" Target="slides/slide112.xml"/><Relationship Id="rId371" Type="http://schemas.openxmlformats.org/officeDocument/2006/relationships/slide" Target="slides/slide319.xml"/><Relationship Id="rId427" Type="http://schemas.openxmlformats.org/officeDocument/2006/relationships/slide" Target="slides/slide375.xml"/><Relationship Id="rId26" Type="http://schemas.openxmlformats.org/officeDocument/2006/relationships/slideMaster" Target="slideMasters/slideMaster26.xml"/><Relationship Id="rId231" Type="http://schemas.openxmlformats.org/officeDocument/2006/relationships/slide" Target="slides/slide179.xml"/><Relationship Id="rId273" Type="http://schemas.openxmlformats.org/officeDocument/2006/relationships/slide" Target="slides/slide221.xml"/><Relationship Id="rId329" Type="http://schemas.openxmlformats.org/officeDocument/2006/relationships/slide" Target="slides/slide277.xml"/><Relationship Id="rId68" Type="http://schemas.openxmlformats.org/officeDocument/2006/relationships/slide" Target="slides/slide16.xml"/><Relationship Id="rId133" Type="http://schemas.openxmlformats.org/officeDocument/2006/relationships/slide" Target="slides/slide81.xml"/><Relationship Id="rId175" Type="http://schemas.openxmlformats.org/officeDocument/2006/relationships/slide" Target="slides/slide123.xml"/><Relationship Id="rId340" Type="http://schemas.openxmlformats.org/officeDocument/2006/relationships/slide" Target="slides/slide288.xml"/><Relationship Id="rId200" Type="http://schemas.openxmlformats.org/officeDocument/2006/relationships/slide" Target="slides/slide148.xml"/><Relationship Id="rId382" Type="http://schemas.openxmlformats.org/officeDocument/2006/relationships/slide" Target="slides/slide330.xml"/><Relationship Id="rId242" Type="http://schemas.openxmlformats.org/officeDocument/2006/relationships/slide" Target="slides/slide190.xml"/><Relationship Id="rId284" Type="http://schemas.openxmlformats.org/officeDocument/2006/relationships/slide" Target="slides/slide232.xml"/><Relationship Id="rId37" Type="http://schemas.openxmlformats.org/officeDocument/2006/relationships/slideMaster" Target="slideMasters/slideMaster37.xml"/><Relationship Id="rId79" Type="http://schemas.openxmlformats.org/officeDocument/2006/relationships/slide" Target="slides/slide27.xml"/><Relationship Id="rId102" Type="http://schemas.openxmlformats.org/officeDocument/2006/relationships/slide" Target="slides/slide50.xml"/><Relationship Id="rId144" Type="http://schemas.openxmlformats.org/officeDocument/2006/relationships/slide" Target="slides/slide92.xml"/><Relationship Id="rId90" Type="http://schemas.openxmlformats.org/officeDocument/2006/relationships/slide" Target="slides/slide38.xml"/><Relationship Id="rId186" Type="http://schemas.openxmlformats.org/officeDocument/2006/relationships/slide" Target="slides/slide134.xml"/><Relationship Id="rId351" Type="http://schemas.openxmlformats.org/officeDocument/2006/relationships/slide" Target="slides/slide299.xml"/><Relationship Id="rId393" Type="http://schemas.openxmlformats.org/officeDocument/2006/relationships/slide" Target="slides/slide341.xml"/><Relationship Id="rId407" Type="http://schemas.openxmlformats.org/officeDocument/2006/relationships/slide" Target="slides/slide355.xml"/><Relationship Id="rId211" Type="http://schemas.openxmlformats.org/officeDocument/2006/relationships/slide" Target="slides/slide159.xml"/><Relationship Id="rId253" Type="http://schemas.openxmlformats.org/officeDocument/2006/relationships/slide" Target="slides/slide201.xml"/><Relationship Id="rId295" Type="http://schemas.openxmlformats.org/officeDocument/2006/relationships/slide" Target="slides/slide243.xml"/><Relationship Id="rId309" Type="http://schemas.openxmlformats.org/officeDocument/2006/relationships/slide" Target="slides/slide257.xml"/><Relationship Id="rId48" Type="http://schemas.openxmlformats.org/officeDocument/2006/relationships/slideMaster" Target="slideMasters/slideMaster48.xml"/><Relationship Id="rId113" Type="http://schemas.openxmlformats.org/officeDocument/2006/relationships/slide" Target="slides/slide61.xml"/><Relationship Id="rId320" Type="http://schemas.openxmlformats.org/officeDocument/2006/relationships/slide" Target="slides/slide268.xml"/><Relationship Id="rId155" Type="http://schemas.openxmlformats.org/officeDocument/2006/relationships/slide" Target="slides/slide103.xml"/><Relationship Id="rId197" Type="http://schemas.openxmlformats.org/officeDocument/2006/relationships/slide" Target="slides/slide145.xml"/><Relationship Id="rId362" Type="http://schemas.openxmlformats.org/officeDocument/2006/relationships/slide" Target="slides/slide310.xml"/><Relationship Id="rId418" Type="http://schemas.openxmlformats.org/officeDocument/2006/relationships/slide" Target="slides/slide366.xml"/><Relationship Id="rId222" Type="http://schemas.openxmlformats.org/officeDocument/2006/relationships/slide" Target="slides/slide170.xml"/><Relationship Id="rId264" Type="http://schemas.openxmlformats.org/officeDocument/2006/relationships/slide" Target="slides/slide212.xml"/><Relationship Id="rId17" Type="http://schemas.openxmlformats.org/officeDocument/2006/relationships/slideMaster" Target="slideMasters/slideMaster17.xml"/><Relationship Id="rId59" Type="http://schemas.openxmlformats.org/officeDocument/2006/relationships/slide" Target="slides/slide7.xml"/><Relationship Id="rId124" Type="http://schemas.openxmlformats.org/officeDocument/2006/relationships/slide" Target="slides/slide72.xml"/><Relationship Id="rId70" Type="http://schemas.openxmlformats.org/officeDocument/2006/relationships/slide" Target="slides/slide18.xml"/><Relationship Id="rId166" Type="http://schemas.openxmlformats.org/officeDocument/2006/relationships/slide" Target="slides/slide114.xml"/><Relationship Id="rId331" Type="http://schemas.openxmlformats.org/officeDocument/2006/relationships/slide" Target="slides/slide279.xml"/><Relationship Id="rId373" Type="http://schemas.openxmlformats.org/officeDocument/2006/relationships/slide" Target="slides/slide321.xml"/><Relationship Id="rId42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8DBACB-3AE3-814C-B10E-95BC09872061}" type="datetimeFigureOut">
              <a:rPr lang="en-US" smtClean="0"/>
              <a:t>2/4/26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9E1E6-299E-3145-8F85-69D324BC6F54}" type="slidenum">
              <a:rPr lang="en-US" smtClean="0"/>
              <a:t>‹#›</a:t>
            </a:fld>
            <a:endParaRPr lang="en-US"/>
          </a:p>
        </p:txBody>
      </p:sp>
    </p:spTree>
    <p:extLst>
      <p:ext uri="{BB962C8B-B14F-4D97-AF65-F5344CB8AC3E}">
        <p14:creationId xmlns:p14="http://schemas.microsoft.com/office/powerpoint/2010/main" val="22957687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8" Type="http://schemas.openxmlformats.org/officeDocument/2006/relationships/hyperlink" Target="https://theblazingcenter.com/2018/08/bad-pastor-spiritual-abuse.html" TargetMode="External"/><Relationship Id="rId13" Type="http://schemas.openxmlformats.org/officeDocument/2006/relationships/hyperlink" Target="https://www.biblegateway.com/passage/?search=James+1:20&amp;version=ESV" TargetMode="External"/><Relationship Id="rId18" Type="http://schemas.openxmlformats.org/officeDocument/2006/relationships/hyperlink" Target="https://theblazingcenter.com/2017/03/calvinist.html" TargetMode="External"/><Relationship Id="rId3" Type="http://schemas.openxmlformats.org/officeDocument/2006/relationships/hyperlink" Target="https://theblazingcenter.com/author/mvaltrogge" TargetMode="External"/><Relationship Id="rId21" Type="http://schemas.openxmlformats.org/officeDocument/2006/relationships/hyperlink" Target="https://theblazingcenter.com/2017/09/what-is-communion-how-do-we-get-more-from-it.html" TargetMode="External"/><Relationship Id="rId7" Type="http://schemas.openxmlformats.org/officeDocument/2006/relationships/hyperlink" Target="https://www.biblegateway.com/passage/?search=james+1%3A19&amp;version=ESV" TargetMode="External"/><Relationship Id="rId12" Type="http://schemas.openxmlformats.org/officeDocument/2006/relationships/hyperlink" Target="https://www.biblegateway.com/passage/?search=Psalm+141%3A5&amp;version=ESV" TargetMode="External"/><Relationship Id="rId17" Type="http://schemas.openxmlformats.org/officeDocument/2006/relationships/hyperlink" Target="https://theblazingcenter.com/2017/11/prayers-for-children.html" TargetMode="External"/><Relationship Id="rId2" Type="http://schemas.openxmlformats.org/officeDocument/2006/relationships/slide" Target="../slides/slide204.xml"/><Relationship Id="rId16" Type="http://schemas.openxmlformats.org/officeDocument/2006/relationships/hyperlink" Target="https://theblazingcenter.com/study-bible" TargetMode="External"/><Relationship Id="rId20" Type="http://schemas.openxmlformats.org/officeDocument/2006/relationships/hyperlink" Target="https://theblazingcenter.com/2017/08/peace-of-god.html" TargetMode="External"/><Relationship Id="rId1" Type="http://schemas.openxmlformats.org/officeDocument/2006/relationships/notesMaster" Target="../notesMasters/notesMaster1.xml"/><Relationship Id="rId6" Type="http://schemas.openxmlformats.org/officeDocument/2006/relationships/hyperlink" Target="mailto:?subject=https%3A%2F%2Ftheblazingcenter.com%2F2017%2F09%2Fmean-quick-hear-slow-speak.html&amp;body=11%20Simple%2C%20Profound%20Ways%20To%20Be%20Slow%20To%20Speak%20and%20Quick%20To%20Hear" TargetMode="External"/><Relationship Id="rId11" Type="http://schemas.openxmlformats.org/officeDocument/2006/relationships/hyperlink" Target="https://theblazingcenter.com/2018/05/body-is-a-temple.html" TargetMode="External"/><Relationship Id="rId5" Type="http://schemas.openxmlformats.org/officeDocument/2006/relationships/hyperlink" Target="https://twitter.com/intent/tweet?text=11%20Simple%2C%20Profound%20Ways%20To%20Be%20Slow%20To%20Speak%20and%20Quick%20To%20Hear&amp;url=https%3A%2F%2Ftheblazingcenter.com%2F2017%2F09%2Fmean-quick-hear-slow-speak.html" TargetMode="External"/><Relationship Id="rId15" Type="http://schemas.openxmlformats.org/officeDocument/2006/relationships/hyperlink" Target="https://theblazingcenter.com/2017/03/how-to-understand-the-bible.html" TargetMode="External"/><Relationship Id="rId10" Type="http://schemas.openxmlformats.org/officeDocument/2006/relationships/hyperlink" Target="https://theblazingcenter.com/2018/08/humble-yourself.html" TargetMode="External"/><Relationship Id="rId19" Type="http://schemas.openxmlformats.org/officeDocument/2006/relationships/hyperlink" Target="https://theblazingcenter.com/category/uncategorized" TargetMode="External"/><Relationship Id="rId4" Type="http://schemas.openxmlformats.org/officeDocument/2006/relationships/hyperlink" Target="https://www.facebook.com/sharer/sharer.php?u=https%3A%2F%2Ftheblazingcenter.com%2F2017%2F09%2Fmean-quick-hear-slow-speak.html&amp;t=11%20Simple%2C%20Profound%20Ways%20To%20Be%20Slow%20To%20Speak%20and%20Quick%20To%20Hear" TargetMode="External"/><Relationship Id="rId9" Type="http://schemas.openxmlformats.org/officeDocument/2006/relationships/hyperlink" Target="https://www.biblegateway.com/passage/?search=Galatians+5%3A22-23&amp;version=ESV" TargetMode="External"/><Relationship Id="rId14" Type="http://schemas.openxmlformats.org/officeDocument/2006/relationships/hyperlink" Target="https://en.wikipedia.org/wiki/William_Gurnall" TargetMode="External"/><Relationship Id="rId22" Type="http://schemas.openxmlformats.org/officeDocument/2006/relationships/hyperlink" Target="https://graceatworkweb.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0CDC99-6466-1443-AD30-AF2A8D7EFD9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23266" name="Rectangle 1026"/>
          <p:cNvSpPr>
            <a:spLocks noGrp="1" noRot="1" noChangeAspect="1" noChangeArrowheads="1" noTextEdit="1"/>
          </p:cNvSpPr>
          <p:nvPr>
            <p:ph type="sldImg"/>
          </p:nvPr>
        </p:nvSpPr>
        <p:spPr>
          <a:ln/>
        </p:spPr>
      </p:sp>
      <p:sp>
        <p:nvSpPr>
          <p:cNvPr id="5232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Like many scholars, I have struggled how to relate faith and works in the letter of James. Does he say that salvation is by faith plus works? Or does he write that faith always shows itself in deeds? If so, how many works would be needed to prove one is really a Christian? After much study over the decades, I have concluded that James tells us how faith </a:t>
            </a:r>
            <a:r>
              <a:rPr lang="en-US" i="1" dirty="0"/>
              <a:t>should</a:t>
            </a:r>
            <a:r>
              <a:rPr lang="en-US" i="0" dirty="0"/>
              <a:t> show itself in works—so he exhorts believers to a </a:t>
            </a:r>
            <a:r>
              <a:rPr lang="en-US" i="1" dirty="0"/>
              <a:t>faith that works.</a:t>
            </a:r>
          </a:p>
        </p:txBody>
      </p:sp>
    </p:spTree>
    <p:extLst>
      <p:ext uri="{BB962C8B-B14F-4D97-AF65-F5344CB8AC3E}">
        <p14:creationId xmlns:p14="http://schemas.microsoft.com/office/powerpoint/2010/main" val="145762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NS-20-James-10, 55, 57, 73, 76, 98, 117, 133, 154, 186, 192, 203</a:t>
            </a:r>
          </a:p>
        </p:txBody>
      </p:sp>
      <p:sp>
        <p:nvSpPr>
          <p:cNvPr id="4" name="Slide Number Placeholder 3"/>
          <p:cNvSpPr>
            <a:spLocks noGrp="1"/>
          </p:cNvSpPr>
          <p:nvPr>
            <p:ph type="sldNum" sz="quarter" idx="5"/>
          </p:nvPr>
        </p:nvSpPr>
        <p:spPr/>
        <p:txBody>
          <a:bodyPr/>
          <a:lstStyle/>
          <a:p>
            <a:fld id="{3F39E1E6-299E-3145-8F85-69D324BC6F54}" type="slidenum">
              <a:rPr lang="en-US" smtClean="0"/>
              <a:t>10</a:t>
            </a:fld>
            <a:endParaRPr lang="en-US"/>
          </a:p>
        </p:txBody>
      </p:sp>
    </p:spTree>
    <p:extLst>
      <p:ext uri="{BB962C8B-B14F-4D97-AF65-F5344CB8AC3E}">
        <p14:creationId xmlns:p14="http://schemas.microsoft.com/office/powerpoint/2010/main" val="13395010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Patience handled properly makes a person more like Jesus (</a:t>
            </a:r>
            <a:r>
              <a:rPr lang="en-US" sz="1200" u="sng" kern="1200" dirty="0">
                <a:solidFill>
                  <a:schemeClr val="tx1"/>
                </a:solidFill>
                <a:effectLst/>
                <a:latin typeface="Arial"/>
                <a:ea typeface="+mn-ea"/>
                <a:cs typeface="Arial"/>
              </a:rPr>
              <a:t>4</a:t>
            </a:r>
            <a:r>
              <a:rPr lang="en-US" sz="1200" kern="1200" dirty="0">
                <a:solidFill>
                  <a:schemeClr val="tx1"/>
                </a:solidFill>
                <a:effectLst/>
                <a:latin typeface="Arial"/>
                <a:ea typeface="+mn-ea"/>
                <a:cs typeface="Arial"/>
              </a:rPr>
              <a:t>).</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James doesn’t note a </a:t>
            </a:r>
            <a:r>
              <a:rPr lang="en-US" sz="1200" i="1" kern="1200" dirty="0">
                <a:solidFill>
                  <a:schemeClr val="tx1"/>
                </a:solidFill>
                <a:effectLst/>
                <a:latin typeface="Arial"/>
                <a:ea typeface="+mn-ea"/>
                <a:cs typeface="Arial"/>
              </a:rPr>
              <a:t>specific</a:t>
            </a:r>
            <a:r>
              <a:rPr lang="en-US" sz="1200" kern="1200" dirty="0">
                <a:solidFill>
                  <a:schemeClr val="tx1"/>
                </a:solidFill>
                <a:effectLst/>
                <a:latin typeface="Arial"/>
                <a:ea typeface="+mn-ea"/>
                <a:cs typeface="Arial"/>
              </a:rPr>
              <a:t> virtue that perseverance builds in us through trials.  So he’s talking about perfect character. </a:t>
            </a:r>
            <a:endParaRPr lang="en-US" dirty="0">
              <a:latin typeface="Arial"/>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I think God seeks to develop a specific trait in us in each trial.  During difficulty I try to consider which particular attribute of Christ that God is seeking to build into me.  I ask, “What attribute of Jesus does God want to instill in my life now?”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I struggle with getting along with a difficult person I conclude that God wants to build into me Christ’s unconditional love.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I have to forgive someone who’s hurt me, I learn about God’s forgiveness.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In financial difficulty I need to imitate God's contentment despite the fact that everything doesn't go God's way either.</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perplexed about a situation I seek to learn some of God's wisdom. </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So what should you do when you have a tough time persevering with joy during trials?  Verses 2-4 say that you need to remember that God’s </a:t>
            </a:r>
            <a:r>
              <a:rPr lang="en-US" sz="1200" i="1" kern="1200" dirty="0">
                <a:solidFill>
                  <a:schemeClr val="tx1"/>
                </a:solidFill>
                <a:effectLst/>
                <a:latin typeface="Arial"/>
                <a:ea typeface="+mn-ea"/>
                <a:cs typeface="Arial"/>
              </a:rPr>
              <a:t>purpose</a:t>
            </a:r>
            <a:r>
              <a:rPr lang="en-US" sz="1200" kern="1200" dirty="0">
                <a:solidFill>
                  <a:schemeClr val="tx1"/>
                </a:solidFill>
                <a:effectLst/>
                <a:latin typeface="Arial"/>
                <a:ea typeface="+mn-ea"/>
                <a:cs typeface="Arial"/>
              </a:rPr>
              <a:t> for trials is to develop Christ’s character in you.  Verses 5-8 provide the second pointer in persevering with joy. Remember to…</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6624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015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Trust God in prayer during your perplexing times</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Have you ever wondered why prayer is often our last resort?</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say, “Well, we’ve done all that we can.  Now let’s pray.”  I wonder whether we’ve really done anything at all until we’ve prayed!</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pray?  Verse 5 says because God loves to answer sincere prayer.  This alone should motivate us to make prayer our first priority in perplexing times.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77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Workers punch in their time clock not to get a job, but rather to live out the role and identity that they already have. Likewise, those identifying with Christ should work this out as a natural indicator of the faith in Jesus that they already have.</a:t>
            </a:r>
          </a:p>
        </p:txBody>
      </p:sp>
      <p:sp>
        <p:nvSpPr>
          <p:cNvPr id="4" name="Slide Number Placeholder 3"/>
          <p:cNvSpPr>
            <a:spLocks noGrp="1"/>
          </p:cNvSpPr>
          <p:nvPr>
            <p:ph type="sldNum" sz="quarter" idx="5"/>
          </p:nvPr>
        </p:nvSpPr>
        <p:spPr/>
        <p:txBody>
          <a:bodyPr/>
          <a:lstStyle/>
          <a:p>
            <a:fld id="{3F39E1E6-299E-3145-8F85-69D324BC6F54}" type="slidenum">
              <a:rPr lang="en-US" smtClean="0"/>
              <a:t>11</a:t>
            </a:fld>
            <a:endParaRPr lang="en-US"/>
          </a:p>
        </p:txBody>
      </p:sp>
    </p:spTree>
    <p:extLst>
      <p:ext uri="{BB962C8B-B14F-4D97-AF65-F5344CB8AC3E}">
        <p14:creationId xmlns:p14="http://schemas.microsoft.com/office/powerpoint/2010/main" val="32587199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7518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330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3897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7754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foolish and don’t understand.  God is wise and understands everything!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8748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9848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5816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1308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foolish and don’t understand.  God is wise and understands everything!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6094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foolish and don’t understand.  God is wise and understands everything!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774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Each sermon in the "Be" series at the Bible Exposition link at this website seeks to show not what believers DO but what they should BE. Yet, this letter aptly includes both being and doing. </a:t>
            </a:r>
          </a:p>
        </p:txBody>
      </p:sp>
    </p:spTree>
    <p:extLst>
      <p:ext uri="{BB962C8B-B14F-4D97-AF65-F5344CB8AC3E}">
        <p14:creationId xmlns:p14="http://schemas.microsoft.com/office/powerpoint/2010/main" val="9987298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foolish and don’t understand.  God is wise and understands everything!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0026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5692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6016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7898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2092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Slide Image Placeholder 1"/>
          <p:cNvSpPr>
            <a:spLocks noGrp="1" noRot="1" noChangeAspect="1" noTextEdit="1"/>
          </p:cNvSpPr>
          <p:nvPr>
            <p:ph type="sldImg"/>
          </p:nvPr>
        </p:nvSpPr>
        <p:spPr>
          <a:ln/>
        </p:spPr>
      </p:sp>
      <p:sp>
        <p:nvSpPr>
          <p:cNvPr id="10485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r>
              <a:rPr lang="en-US" sz="1200" kern="1200" dirty="0">
                <a:solidFill>
                  <a:schemeClr val="tx1"/>
                </a:solidFill>
                <a:effectLst/>
                <a:latin typeface="+mn-lt"/>
                <a:ea typeface="+mn-ea"/>
                <a:cs typeface="+mn-cs"/>
              </a:rPr>
              <a:t>What should we pray for?  Wisdom—that means seeing situations from God’s viewpoint.  The “gaze-glance” principle is helpful here</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dirty="0">
                <a:latin typeface="Times New Roman" charset="0"/>
                <a:ea typeface="ＭＳ Ｐゴシック" charset="0"/>
                <a:cs typeface="ＭＳ Ｐゴシック" charset="0"/>
              </a:rPr>
              <a:t>Follow the Gaze-Glance Principle.  This is a simple, biblical way of looking up.</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When a struggle comes into our lives, we normally gaze at this request with occasional, quick glances to God for his help.  We ask him to remove the problem because we are only seeking His hand.  We</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re only seeking what He can give us.</a:t>
            </a:r>
          </a:p>
        </p:txBody>
      </p:sp>
      <p:sp>
        <p:nvSpPr>
          <p:cNvPr id="1048579" name="Date Placeholder 3"/>
          <p:cNvSpPr>
            <a:spLocks noGrp="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48580" name="Slide Number Placeholder 4"/>
          <p:cNvSpPr>
            <a:spLocks noGrp="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CF25A6B1-204A-EA4D-8834-4BA6DDCFF58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130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Slide Image Placeholder 1"/>
          <p:cNvSpPr>
            <a:spLocks noGrp="1" noRot="1" noChangeAspect="1" noTextEdit="1"/>
          </p:cNvSpPr>
          <p:nvPr>
            <p:ph type="sldImg"/>
          </p:nvPr>
        </p:nvSpPr>
        <p:spPr>
          <a:ln/>
        </p:spPr>
      </p:sp>
      <p:sp>
        <p:nvSpPr>
          <p:cNvPr id="10506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r>
              <a:rPr lang="en-US" dirty="0">
                <a:latin typeface="Times New Roman" charset="0"/>
                <a:ea typeface="ＭＳ Ｐゴシック" charset="0"/>
                <a:cs typeface="ＭＳ Ｐゴシック" charset="0"/>
              </a:rPr>
              <a:t>But God tells us to shift our focus.  We should gaze at God and only glance at our request.  This is seeking His face instead of seeking His hand.  When and if He removes the problem becomes His business, so we don</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end up resenting Him.</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Where has your focus been concerning the issue that concerns you?</a:t>
            </a:r>
          </a:p>
          <a:p>
            <a:r>
              <a:rPr lang="en-US" dirty="0">
                <a:latin typeface="Times New Roman" charset="0"/>
                <a:ea typeface="ＭＳ Ｐゴシック" charset="0"/>
                <a:cs typeface="ＭＳ Ｐゴシック" charset="0"/>
              </a:rPr>
              <a:t>•  Have you been gazing at God or gazing at your problem?</a:t>
            </a:r>
          </a:p>
          <a:p>
            <a:r>
              <a:rPr lang="en-US" dirty="0">
                <a:latin typeface="Times New Roman" charset="0"/>
                <a:ea typeface="ＭＳ Ｐゴシック" charset="0"/>
                <a:cs typeface="ＭＳ Ｐゴシック" charset="0"/>
              </a:rPr>
              <a:t>•  Have you been seeking God</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face or seeking God</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hand?</a:t>
            </a:r>
          </a:p>
        </p:txBody>
      </p:sp>
      <p:sp>
        <p:nvSpPr>
          <p:cNvPr id="1050627" name="Date Placeholder 3"/>
          <p:cNvSpPr>
            <a:spLocks noGrp="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50628" name="Slide Number Placeholder 4"/>
          <p:cNvSpPr>
            <a:spLocks noGrp="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84D9E500-043C-7B4F-BC21-903C2392101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131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So far, we’ve seen James exhorting us to joy in trial through “two Ps”: seeing their </a:t>
            </a:r>
            <a:r>
              <a:rPr lang="en-US" sz="1200" i="1" kern="1200" dirty="0">
                <a:solidFill>
                  <a:schemeClr val="tx1"/>
                </a:solidFill>
                <a:effectLst/>
                <a:latin typeface="Arial"/>
                <a:ea typeface="+mn-ea"/>
                <a:cs typeface="Arial"/>
              </a:rPr>
              <a:t>purpose</a:t>
            </a:r>
            <a:r>
              <a:rPr lang="mr-IN" sz="1200" i="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and making sure we </a:t>
            </a:r>
            <a:r>
              <a:rPr lang="en-US" sz="1200" i="1" kern="1200" dirty="0">
                <a:solidFill>
                  <a:schemeClr val="tx1"/>
                </a:solidFill>
                <a:effectLst/>
                <a:latin typeface="Arial"/>
                <a:ea typeface="+mn-ea"/>
                <a:cs typeface="Arial"/>
              </a:rPr>
              <a:t>pray.</a:t>
            </a:r>
            <a:r>
              <a:rPr lang="en-US" sz="1200" kern="1200" dirty="0">
                <a:solidFill>
                  <a:schemeClr val="tx1"/>
                </a:solidFill>
                <a:effectLst/>
                <a:latin typeface="Arial"/>
                <a:ea typeface="+mn-ea"/>
                <a:cs typeface="Arial"/>
              </a:rPr>
              <a:t>  A third way to persevere with joy during trials is noted in verses 9-11…</a:t>
            </a:r>
            <a:endParaRPr lang="en-US" dirty="0">
              <a:latin typeface="Arial"/>
              <a:cs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Perseverance in difficulty is easier when we see God’s view of our social status</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Will you have a special glow?</a:t>
            </a:r>
          </a:p>
          <a:p>
            <a:r>
              <a:rPr lang="en-US" dirty="0">
                <a:latin typeface="Arial" panose="020B0604020202020204" pitchFamily="34" charset="0"/>
                <a:cs typeface="Arial" panose="020B0604020202020204" pitchFamily="34" charset="0"/>
              </a:rPr>
              <a:t>Do Christians smile more?</a:t>
            </a:r>
          </a:p>
        </p:txBody>
      </p:sp>
    </p:spTree>
    <p:extLst>
      <p:ext uri="{BB962C8B-B14F-4D97-AF65-F5344CB8AC3E}">
        <p14:creationId xmlns:p14="http://schemas.microsoft.com/office/powerpoint/2010/main" val="6017938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Did you know that God honors poor Christians more than He does rich Christians?  That’s what these verses say!  Think of the implications of this truth…</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It means the world has got the whole thing turned around.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highest form of greeting now is gong </a:t>
            </a:r>
            <a:r>
              <a:rPr lang="en-US" dirty="0" err="1">
                <a:latin typeface="Arial"/>
                <a:cs typeface="Arial"/>
              </a:rPr>
              <a:t>ztai</a:t>
            </a:r>
            <a:r>
              <a:rPr lang="en-US" dirty="0">
                <a:latin typeface="Arial"/>
                <a:cs typeface="Arial"/>
              </a:rPr>
              <a:t> fa chai: “May money come your way!”  You would think that money is the most important thing in life!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Money and position go together. We have the wrong idea that certain positions make people important.  We say, “He or she is a very important person!” </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mn-ea"/>
                <a:cs typeface="Arial"/>
              </a:rPr>
              <a:t>But what does God think of VIP buttons?  A man once wrote an account about his father, who was a high-ranking commander in the US Navy. "My Father, a US Navy commander, was shopping in the [Navy grocery store] and overheard a man mutter, 'Here I am, a lieutenant commander in the US Navy, and I'm grocery shopping with my wife.'  </a:t>
            </a:r>
          </a:p>
          <a:p>
            <a:r>
              <a:rPr lang="en-US" sz="1200" kern="1200" dirty="0">
                <a:solidFill>
                  <a:schemeClr val="tx1"/>
                </a:solidFill>
                <a:effectLst/>
                <a:latin typeface="Arial"/>
                <a:ea typeface="+mn-ea"/>
                <a:cs typeface="Arial"/>
              </a:rPr>
              <a:t>• Dad pulled alongside the couple's cart, 'With further training and your next promotion,' he piped up, 'she might send you out on your own'" (PRIDE over position).  God is like that—when we think we are big stuff, He lets us know that He isn't impressed by our position.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Sad to say, the church (like the world) hasn’t adopted God’s value system either:</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aren’t there maids serving in the church alongside with professionals?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do we fill the highest positions in the church with wealthy people?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Chapter 2 will soon address these kinds of questions. </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how does all this relate to trials?)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Our social position during trials will either elevate or lower us before others and God.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When a poor person undergoes persecution for Christ, this makes him highly esteemed by God!  This more than offsets the poverty.</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However, if you are rich, watch out!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rich have a low position because of the humbling experience of suffering persecution for Christ’s sake.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Suffering shows us life is short.  See your low position before God and humble yourself.  If you don’t humble yourself then God will have to humble you!</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passage also says that wealth is meaningless in the face of death—which we all know.  But when are we going to realize that it can’t make us happy while alive either?  Have you ever noticed any correlation between money and happiness?  Even Rockefeller said, “Millionaires seldom smile.”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How can I persevere with joy during trials?  Remember that they have a wonderful purpose</a:t>
            </a:r>
            <a:r>
              <a:rPr lang="mr-IN"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Remember to pray</a:t>
            </a:r>
            <a:r>
              <a:rPr lang="mr-IN" dirty="0">
                <a:latin typeface="Arial"/>
                <a:cs typeface="Arial"/>
              </a:rPr>
              <a:t>…</a:t>
            </a:r>
            <a:endParaRPr lang="en-US" dirty="0">
              <a:latin typeface="Arial"/>
              <a:cs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mr-IN" dirty="0">
                <a:latin typeface="Arial"/>
                <a:cs typeface="Arial"/>
              </a:rPr>
              <a:t>…</a:t>
            </a:r>
            <a:r>
              <a:rPr lang="en-US" dirty="0">
                <a:latin typeface="Arial"/>
                <a:cs typeface="Arial"/>
              </a:rPr>
              <a:t>remember your position,</a:t>
            </a:r>
            <a:r>
              <a:rPr lang="en-US" baseline="0" dirty="0">
                <a:latin typeface="Arial"/>
                <a:cs typeface="Arial"/>
              </a:rPr>
              <a:t> and also</a:t>
            </a:r>
            <a:r>
              <a:rPr lang="mr-IN" baseline="0" dirty="0">
                <a:latin typeface="Arial"/>
                <a:cs typeface="Arial"/>
              </a:rPr>
              <a:t>…</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Should we try to get others to ask about our faith by seeing religious disciplines in us like prayer and Bible reading?</a:t>
            </a:r>
          </a:p>
          <a:p>
            <a:r>
              <a:rPr lang="en-US" dirty="0">
                <a:latin typeface="Arial" panose="020B0604020202020204" pitchFamily="34" charset="0"/>
                <a:cs typeface="Arial" panose="020B0604020202020204" pitchFamily="34" charset="0"/>
              </a:rPr>
              <a:t>What if we tell people what the Bible says?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1215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Knowing that heavenly blessings await those who handle trials well helps us endure now</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So what’s this “crown of life” that's given to believers who successfully stand the tests?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crown here can refer to different types of crowns. </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mn-ea"/>
                <a:cs typeface="Arial"/>
              </a:rPr>
              <a:t>However, the word is most often used of a perishable wreath given to victorious athletes, so I think James is referring to a heavenly reward for the believer who’s successful in his struggle against trials.</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Mimic OT heroes who endured despite not seeing God fulfill his promises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What are </a:t>
            </a:r>
            <a:r>
              <a:rPr lang="en-US" sz="1200" i="1" kern="1200" dirty="0">
                <a:solidFill>
                  <a:schemeClr val="tx1"/>
                </a:solidFill>
                <a:effectLst/>
                <a:latin typeface="Arial"/>
                <a:ea typeface="+mn-ea"/>
                <a:cs typeface="Arial"/>
              </a:rPr>
              <a:t>you</a:t>
            </a:r>
            <a:r>
              <a:rPr lang="en-US" sz="1200" kern="1200" dirty="0">
                <a:solidFill>
                  <a:schemeClr val="tx1"/>
                </a:solidFill>
                <a:effectLst/>
                <a:latin typeface="Arial"/>
                <a:ea typeface="+mn-ea"/>
                <a:cs typeface="Arial"/>
              </a:rPr>
              <a:t> living for?  If it's Christ, then there is a great reward which is worth enduring pain in this life.</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So how can we persevere with joy during trials?  Remember that they have a wonderful purpose</a:t>
            </a:r>
            <a:r>
              <a:rPr lang="mr-IN"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Remember</a:t>
            </a:r>
            <a:r>
              <a:rPr lang="en-US" baseline="0" dirty="0">
                <a:latin typeface="Arial"/>
                <a:cs typeface="Arial"/>
              </a:rPr>
              <a:t> to pray</a:t>
            </a:r>
            <a:r>
              <a:rPr lang="mr-IN" baseline="0" dirty="0">
                <a:latin typeface="Arial"/>
                <a:cs typeface="Arial"/>
              </a:rPr>
              <a:t>…</a:t>
            </a:r>
            <a:endParaRPr lang="en-US" dirty="0">
              <a:latin typeface="Arial"/>
              <a:cs typeface="Aria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Remember your position</a:t>
            </a:r>
            <a:r>
              <a:rPr lang="mr-IN" dirty="0">
                <a:latin typeface="Arial"/>
                <a:cs typeface="Arial"/>
              </a:rPr>
              <a:t>…</a:t>
            </a:r>
            <a:endParaRPr lang="en-US" dirty="0">
              <a:latin typeface="Arial"/>
              <a:cs typeface="Aria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Remember that he will bless your efforts</a:t>
            </a:r>
            <a:r>
              <a:rPr lang="en-US" baseline="0" dirty="0">
                <a:latin typeface="Arial"/>
                <a:cs typeface="Arial"/>
              </a:rPr>
              <a:t> for him</a:t>
            </a:r>
            <a:r>
              <a:rPr lang="mr-IN" baseline="0" dirty="0">
                <a:latin typeface="Arial"/>
                <a:cs typeface="Arial"/>
              </a:rPr>
              <a:t>…</a:t>
            </a:r>
            <a:r>
              <a:rPr lang="en-US" baseline="0" dirty="0">
                <a:latin typeface="Arial"/>
                <a:cs typeface="Arial"/>
              </a:rPr>
              <a:t>and finally</a:t>
            </a:r>
            <a:r>
              <a:rPr lang="mr-IN" baseline="0" dirty="0">
                <a:latin typeface="Arial"/>
                <a:cs typeface="Arial"/>
              </a:rPr>
              <a:t>…</a:t>
            </a:r>
            <a:endParaRPr lang="en-US" dirty="0">
              <a:latin typeface="Arial"/>
              <a:cs typeface="Aria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Thank God that he doesn't try to trip us up because failure is our fault</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183833266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One interesting thing that appears in the Greek text here is that the noun translated "trials" in verses 2 and 12 is in verb form in verse 13 where it's translated "tempted."  In other words, the sharp distinction we make between trials (being from God) and temptations (being from Satan) is not biblically justified. </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 find it interesting that often two people can be in the same challenging situation but have completely different responses.  To one it is a temptation that Satan uses for him or her to fail but to the other it is a trial that God uses to succeed.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So what makes the difference whether your difficulty will be a trial that benefits you or a temptation that hurts you?  It's not God and it's not Satan—it's you!</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You can allow the difficulty to draw you away into sin in the downward process noted in verses 14-15.</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that difficulty can draw you toward God in the upward process in verses 2-4. </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78537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how can we make that happen?  It starts with our view of God noted in verses 16-18.</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Accept trials without blaming God because God gives only good gifts (16-18).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a wonderful thing to realize that God gives only good gifts—never junk!  Every single thing He allows into your life can be used to strengthen and help you.</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He's not changing His mind like shadows constantly change during the day as the sun moves across the sky.  He knows what He wants to do in each of our lives. </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And verse 18 reminds us that one wonderful way that He's provided stability to us is through His Word.  This is in the following verses that I encourage you to study, but today’s text says to thank God for the blessing of having truth in this age of lies.</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So how can we summarize this whole passage up?  </a:t>
            </a:r>
            <a:r>
              <a:rPr lang="en-US" sz="1200" i="1" kern="1200" dirty="0">
                <a:solidFill>
                  <a:schemeClr val="tx1"/>
                </a:solidFill>
                <a:effectLst/>
                <a:latin typeface="Arial"/>
                <a:ea typeface="+mn-ea"/>
                <a:cs typeface="Arial"/>
              </a:rPr>
              <a:t>How can you handle trials with joy?</a:t>
            </a:r>
            <a:endParaRPr lang="en-SG" sz="1200" kern="1200" dirty="0">
              <a:solidFill>
                <a:schemeClr val="tx1"/>
              </a:solidFill>
              <a:effectLst/>
              <a:latin typeface="Arial"/>
              <a:ea typeface="+mn-ea"/>
              <a:cs typeface="Aria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[We can respond to trials with joy only when we respond to them in faith].</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[Genuine faith joyfully accepts whatever God sends our way.].</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James has given us five tips on persevering in trials with joy</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23765F-6D3A-4867-9087-48A7502DC5BA}" type="slidenum">
              <a:rPr lang="en-US" smtClean="0"/>
              <a:t>164</a:t>
            </a:fld>
            <a:endParaRPr lang="en-US"/>
          </a:p>
        </p:txBody>
      </p:sp>
    </p:spTree>
    <p:extLst>
      <p:ext uri="{BB962C8B-B14F-4D97-AF65-F5344CB8AC3E}">
        <p14:creationId xmlns:p14="http://schemas.microsoft.com/office/powerpoint/2010/main" val="2143370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AAAFA0-2159-6E4E-A091-BA8BC66F261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The key idea here is that works reveal faith. Otherwise, we are hypocrites by saying that we believe when in reality we live immature, immoral lives.</a:t>
            </a:r>
          </a:p>
        </p:txBody>
      </p:sp>
    </p:spTree>
    <p:extLst>
      <p:ext uri="{BB962C8B-B14F-4D97-AF65-F5344CB8AC3E}">
        <p14:creationId xmlns:p14="http://schemas.microsoft.com/office/powerpoint/2010/main" val="76258866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bow together.  Allow me to ask a few questions</a:t>
            </a:r>
            <a:r>
              <a:rPr lang="en-SG" sz="1200" kern="1200" dirty="0">
                <a:solidFill>
                  <a:schemeClr val="tx1"/>
                </a:solidFill>
                <a:effectLst/>
                <a:latin typeface="+mn-lt"/>
                <a:ea typeface="+mn-ea"/>
                <a:cs typeface="+mn-cs"/>
              </a:rPr>
              <a: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What trial are you now enduring?  Will you thank God for this by faith now?</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What character trait does God want to build in you in this trial?  Is He succeeding?</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Which do you really want more—smooth sailing or being like Jesus?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Which do you really want more—physical comforts or spiritual growth?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Which do you really want more—wealth or godliness? </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800" b="0" i="0" u="none" strike="noStrike" cap="none" baseline="0" dirty="0"/>
              <a:t>https://www.youtube.com/</a:t>
            </a:r>
            <a:r>
              <a:rPr lang="en-US" sz="1800" b="0" i="0" u="none" strike="noStrike" cap="none" baseline="0" dirty="0" err="1"/>
              <a:t>watch?v</a:t>
            </a:r>
            <a:r>
              <a:rPr lang="en-US" sz="1800" b="0" i="0" u="none" strike="noStrike" cap="none" baseline="0" dirty="0"/>
              <a:t>=BoHxlwAZ0_Y</a:t>
            </a:r>
            <a:endParaRPr sz="1800" b="0" i="0" u="none" strike="noStrike" cap="none" baseline="0" dirty="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01605019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5440661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544066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5440661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5440661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5440661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F23F4E5-C679-C545-84BA-B831F573372E}" type="slidenum">
              <a:rPr lang="en-US" sz="1200">
                <a:solidFill>
                  <a:prstClr val="black"/>
                </a:solidFill>
              </a:rPr>
              <a:pPr/>
              <a:t>172</a:t>
            </a:fld>
            <a:endParaRPr lang="en-US" sz="1200">
              <a:solidFill>
                <a:prstClr val="black"/>
              </a:solidFill>
            </a:endParaRP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872614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4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James tells us what happens if we do NOT show our faith in chapter 2 where others cannot see who we really are as believers. If we see those without food or clothing but do not help them, they will not see our faith. That doesn't mean that the faith is not there. If simply means that we are living inconsistently with the faith we profess that should include compassion in a practical sense. </a:t>
            </a:r>
          </a:p>
        </p:txBody>
      </p:sp>
    </p:spTree>
    <p:extLst>
      <p:ext uri="{BB962C8B-B14F-4D97-AF65-F5344CB8AC3E}">
        <p14:creationId xmlns:p14="http://schemas.microsoft.com/office/powerpoint/2010/main" val="102862926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37046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055640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25734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645927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21059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975450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267287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01442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188972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8956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7282A2-3898-C843-A302-BC2D0462D2BF}"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29442" name="Rectangle 1026"/>
          <p:cNvSpPr>
            <a:spLocks noGrp="1" noRot="1" noChangeAspect="1" noChangeArrowheads="1" noTextEdit="1"/>
          </p:cNvSpPr>
          <p:nvPr>
            <p:ph type="sldImg"/>
          </p:nvPr>
        </p:nvSpPr>
        <p:spPr>
          <a:ln/>
        </p:spPr>
      </p:sp>
      <p:sp>
        <p:nvSpPr>
          <p:cNvPr id="8294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This hard-hitting letter shows the authority of this leader of the church of Jerusalem in that it has many frank, concise commands.</a:t>
            </a:r>
          </a:p>
        </p:txBody>
      </p:sp>
    </p:spTree>
    <p:extLst>
      <p:ext uri="{BB962C8B-B14F-4D97-AF65-F5344CB8AC3E}">
        <p14:creationId xmlns:p14="http://schemas.microsoft.com/office/powerpoint/2010/main" val="173719740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11061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426228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a:t>NS-20-James-10, 55, 57, 73, 76, 98, 117, 133, 154, 186, 192, 203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67753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"One of the hazards of being a Christian is that you have to listen to a number of sermons" (Haddon Robinson).</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 Think of it.  Most of us hear more than 50 sermons a year from the pulpit alone.  </a:t>
            </a:r>
          </a:p>
          <a:p>
            <a:r>
              <a:rPr lang="en-US" dirty="0"/>
              <a:t>• Add to that 50 Bible studies annually if you're in a weekly small group</a:t>
            </a:r>
          </a:p>
          <a:p>
            <a:r>
              <a:rPr lang="en-US" dirty="0"/>
              <a:t>• And 365 more looks at the Word if you have daily devotions.  </a:t>
            </a:r>
          </a:p>
          <a:p>
            <a:r>
              <a:rPr lang="en-US" dirty="0"/>
              <a:t>• That's nearly 500 exposures to God's Word a year!  </a:t>
            </a:r>
          </a:p>
          <a:p>
            <a:r>
              <a:rPr lang="en-US" dirty="0"/>
              <a:t>• And for people like me—I've been a Christian 50 years—that's over </a:t>
            </a:r>
          </a:p>
          <a:p>
            <a:r>
              <a:rPr lang="en-US" dirty="0"/>
              <a:t>• 25,000 times I've confronted the Word—or the Word has confronted me.</a:t>
            </a:r>
          </a:p>
          <a:p>
            <a:r>
              <a:rPr lang="en-US" dirty="0"/>
              <a:t>Isn't that wonderful?  Yes—and no.  </a:t>
            </a:r>
          </a:p>
          <a:p>
            <a:r>
              <a:rPr lang="en-US" dirty="0"/>
              <a:t>Yes, it's great to have so many times to see God's view of life.</a:t>
            </a:r>
          </a:p>
          <a:p>
            <a:r>
              <a:rPr lang="en-US" dirty="0"/>
              <a:t>But when you realize that, although you hear God's Word 500 times a year but don't respond to it actively 500 times, this gets serious.  </a:t>
            </a:r>
          </a:p>
        </p:txBody>
      </p:sp>
    </p:spTree>
    <p:extLst>
      <p:ext uri="{BB962C8B-B14F-4D97-AF65-F5344CB8AC3E}">
        <p14:creationId xmlns:p14="http://schemas.microsoft.com/office/powerpoint/2010/main" val="26228896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is why I called this sermon “The Danger of Listening to Sermons.”</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284135904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 you feel that the Bible really impacts your life?  Or do you hear it and then go away unchanged?  </a:t>
            </a:r>
          </a:p>
          <a:p>
            <a:r>
              <a:rPr lang="en-US" dirty="0"/>
              <a:t>How many times do you come away from a sermon saying, "Now here's an area of my life that is going to change or else!"?</a:t>
            </a:r>
          </a:p>
          <a:p>
            <a:r>
              <a:rPr lang="en-US" dirty="0"/>
              <a:t>How often do you ask your friend, "I know God says I should do this, but I need your help in doing it"?</a:t>
            </a:r>
          </a:p>
          <a:p>
            <a:r>
              <a:rPr lang="en-US" dirty="0"/>
              <a:t>Does God's Word really change your life?</a:t>
            </a:r>
          </a:p>
          <a:p>
            <a:endParaRPr lang="en-US" dirty="0"/>
          </a:p>
        </p:txBody>
      </p:sp>
    </p:spTree>
    <p:extLst>
      <p:ext uri="{BB962C8B-B14F-4D97-AF65-F5344CB8AC3E}">
        <p14:creationId xmlns:p14="http://schemas.microsoft.com/office/powerpoint/2010/main" val="357311845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issue we're addressing today is, </a:t>
            </a:r>
            <a:r>
              <a:rPr lang="en-US" sz="1200" b="1" i="1" kern="1200" dirty="0">
                <a:solidFill>
                  <a:schemeClr val="tx1"/>
                </a:solidFill>
                <a:effectLst/>
                <a:latin typeface="+mn-lt"/>
                <a:ea typeface="+mn-ea"/>
                <a:cs typeface="+mn-cs"/>
              </a:rPr>
              <a:t>"How can you let God's </a:t>
            </a:r>
            <a:r>
              <a:rPr lang="en-US" sz="1200" b="1" i="1" u="sng" kern="1200" dirty="0">
                <a:solidFill>
                  <a:schemeClr val="tx1"/>
                </a:solidFill>
                <a:effectLst/>
                <a:latin typeface="+mn-lt"/>
                <a:ea typeface="+mn-ea"/>
                <a:cs typeface="+mn-cs"/>
              </a:rPr>
              <a:t>Word</a:t>
            </a:r>
            <a:r>
              <a:rPr lang="en-US" sz="1200" b="1" i="1" kern="1200" dirty="0">
                <a:solidFill>
                  <a:schemeClr val="tx1"/>
                </a:solidFill>
                <a:effectLst/>
                <a:latin typeface="+mn-lt"/>
                <a:ea typeface="+mn-ea"/>
                <a:cs typeface="+mn-cs"/>
              </a:rPr>
              <a:t> take root in you?</a:t>
            </a:r>
            <a:r>
              <a:rPr lang="en-US" sz="1200" kern="1200" dirty="0">
                <a:solidFill>
                  <a:schemeClr val="tx1"/>
                </a:solidFill>
                <a:effectLst/>
                <a:latin typeface="+mn-lt"/>
                <a:ea typeface="+mn-ea"/>
                <a:cs typeface="+mn-cs"/>
              </a:rPr>
              <a:t>  What can you do to respond properly to the Word of God?"</a:t>
            </a:r>
            <a:r>
              <a:rPr lang="en-US" dirty="0">
                <a:effectLst/>
              </a:rPr>
              <a:t> </a:t>
            </a:r>
            <a:endParaRPr lang="en-US" dirty="0"/>
          </a:p>
        </p:txBody>
      </p:sp>
    </p:spTree>
    <p:extLst>
      <p:ext uri="{BB962C8B-B14F-4D97-AF65-F5344CB8AC3E}">
        <p14:creationId xmlns:p14="http://schemas.microsoft.com/office/powerpoint/2010/main" val="80110124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0286A-62E8-A94E-BA60-8EE160939E7D}"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we continue our study of BOND—James BOND-servant of Jesus Christ. James wrote to people who had heard the Bible a lot—but it had too little effect on them.</a:t>
            </a:r>
            <a:r>
              <a:rPr lang="en-US" dirty="0">
                <a:effectLst/>
              </a:rPr>
              <a:t> </a:t>
            </a:r>
            <a:endParaRPr lang="en-US" dirty="0"/>
          </a:p>
          <a:p>
            <a:pPr eaLnBrk="1" hangingPunct="1"/>
            <a:r>
              <a:rPr lang="en-US" dirty="0"/>
              <a:t>________</a:t>
            </a:r>
          </a:p>
          <a:p>
            <a:pPr eaLnBrk="1" hangingPunct="1"/>
            <a:r>
              <a:rPr lang="en-US" dirty="0"/>
              <a:t>NS-20-James1-2—slides 57, 191</a:t>
            </a:r>
          </a:p>
        </p:txBody>
      </p:sp>
    </p:spTree>
    <p:extLst>
      <p:ext uri="{BB962C8B-B14F-4D97-AF65-F5344CB8AC3E}">
        <p14:creationId xmlns:p14="http://schemas.microsoft.com/office/powerpoint/2010/main" val="4676620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3D2D82-990A-F740-A8F9-ADBD90424E8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He addressed Jews who had heard the OT all their lives from their earliest days.</a:t>
            </a:r>
          </a:p>
          <a:p>
            <a:pPr eaLnBrk="1" hangingPunct="1"/>
            <a:r>
              <a:rPr lang="en-US" dirty="0"/>
              <a:t>Jews then memorized the Torah and knew it far better than we do today.</a:t>
            </a:r>
          </a:p>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860D8C3-03D7-9248-89CA-94BC88A9D82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31490" name="Rectangle 1026"/>
          <p:cNvSpPr>
            <a:spLocks noGrp="1" noRot="1" noChangeAspect="1" noChangeArrowheads="1" noTextEdit="1"/>
          </p:cNvSpPr>
          <p:nvPr>
            <p:ph type="sldImg"/>
          </p:nvPr>
        </p:nvSpPr>
        <p:spPr>
          <a:ln/>
        </p:spPr>
      </p:sp>
      <p:sp>
        <p:nvSpPr>
          <p:cNvPr id="8314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Note how many of these relate to the speech of the believer. We all vastly underestimate the impact of the words we say and hear.</a:t>
            </a:r>
          </a:p>
        </p:txBody>
      </p:sp>
    </p:spTree>
    <p:extLst>
      <p:ext uri="{BB962C8B-B14F-4D97-AF65-F5344CB8AC3E}">
        <p14:creationId xmlns:p14="http://schemas.microsoft.com/office/powerpoint/2010/main" val="29319607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Besides this, the readers had also accepted Christ as Messiah and were blessed with new truth that eventually was put into our New Testament.</a:t>
            </a:r>
            <a:endParaRPr lang="en-US" dirty="0"/>
          </a:p>
        </p:txBody>
      </p:sp>
    </p:spTree>
    <p:extLst>
      <p:ext uri="{BB962C8B-B14F-4D97-AF65-F5344CB8AC3E}">
        <p14:creationId xmlns:p14="http://schemas.microsoft.com/office/powerpoint/2010/main" val="126228794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they were not putting all this biblical knowledge in practice very much, so he wrote this letter to tell them to make their faith practical in good deeds.</a:t>
            </a:r>
            <a:endParaRPr lang="en-US" dirty="0"/>
          </a:p>
        </p:txBody>
      </p:sp>
    </p:spTree>
    <p:extLst>
      <p:ext uri="{BB962C8B-B14F-4D97-AF65-F5344CB8AC3E}">
        <p14:creationId xmlns:p14="http://schemas.microsoft.com/office/powerpoint/2010/main" val="140615134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James 1 hints that these Jewish believers had not been responding well to the trials they faced —probably persecution from unbelieving Jews in Jerusalem.  He ended the previous section with mention of the "word of truth" in verse 18—the Bible. </a:t>
            </a:r>
            <a:endParaRPr lang="en-US" dirty="0"/>
          </a:p>
        </p:txBody>
      </p:sp>
    </p:spTree>
    <p:extLst>
      <p:ext uri="{BB962C8B-B14F-4D97-AF65-F5344CB8AC3E}">
        <p14:creationId xmlns:p14="http://schemas.microsoft.com/office/powerpoint/2010/main" val="421996135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With that thought in mind, James now turns to answer, “</a:t>
            </a:r>
            <a:r>
              <a:rPr lang="en-US" sz="1200" b="1" i="1" kern="1200" dirty="0">
                <a:solidFill>
                  <a:schemeClr val="tx1"/>
                </a:solidFill>
                <a:effectLst/>
                <a:latin typeface="+mn-lt"/>
                <a:ea typeface="+mn-ea"/>
                <a:cs typeface="+mn-cs"/>
              </a:rPr>
              <a:t>How can you let God's Word take root in you?” </a:t>
            </a:r>
            <a:r>
              <a:rPr lang="en-US" sz="1200" i="1" kern="1200" dirty="0">
                <a:solidFill>
                  <a:schemeClr val="tx1"/>
                </a:solidFill>
                <a:effectLst/>
                <a:latin typeface="+mn-lt"/>
                <a:ea typeface="+mn-ea"/>
                <a:cs typeface="+mn-cs"/>
              </a:rPr>
              <a:t>What</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three ways</a:t>
            </a:r>
            <a:r>
              <a:rPr lang="en-US" sz="1200" kern="1200" dirty="0">
                <a:solidFill>
                  <a:schemeClr val="tx1"/>
                </a:solidFill>
                <a:effectLst/>
                <a:latin typeface="+mn-lt"/>
                <a:ea typeface="+mn-ea"/>
                <a:cs typeface="+mn-cs"/>
              </a:rPr>
              <a:t> can we respond properly to the Word of God? </a:t>
            </a:r>
            <a:r>
              <a:rPr lang="en-US" sz="1200" kern="1200">
                <a:solidFill>
                  <a:schemeClr val="tx1"/>
                </a:solidFill>
                <a:effectLst/>
                <a:latin typeface="+mn-lt"/>
                <a:ea typeface="+mn-ea"/>
                <a:cs typeface="+mn-cs"/>
              </a:rPr>
              <a:t>First…</a:t>
            </a:r>
            <a:r>
              <a:rPr lang="en-US">
                <a:effectLst/>
              </a:rPr>
              <a:t> </a:t>
            </a:r>
            <a:endParaRPr lang="en-US" dirty="0"/>
          </a:p>
        </p:txBody>
      </p:sp>
    </p:spTree>
    <p:extLst>
      <p:ext uri="{BB962C8B-B14F-4D97-AF65-F5344CB8AC3E}">
        <p14:creationId xmlns:p14="http://schemas.microsoft.com/office/powerpoint/2010/main" val="226291208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Be receptive to biblical truth—be attentive to Scripture.</a:t>
            </a:r>
            <a:endParaRPr lang="en-US" dirty="0"/>
          </a:p>
        </p:txBody>
      </p:sp>
    </p:spTree>
    <p:extLst>
      <p:ext uri="{BB962C8B-B14F-4D97-AF65-F5344CB8AC3E}">
        <p14:creationId xmlns:p14="http://schemas.microsoft.com/office/powerpoint/2010/main" val="293506602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Listen before you speak (19a-b).</a:t>
            </a:r>
          </a:p>
          <a:p>
            <a:endParaRPr lang="en-US" dirty="0"/>
          </a:p>
        </p:txBody>
      </p:sp>
    </p:spTree>
    <p:extLst>
      <p:ext uri="{BB962C8B-B14F-4D97-AF65-F5344CB8AC3E}">
        <p14:creationId xmlns:p14="http://schemas.microsoft.com/office/powerpoint/2010/main" val="461964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There is a correlation between these—if you are quick to speak, you aren't listening. And if you are quick to listen, your speech will slow down.</a:t>
            </a:r>
          </a:p>
        </p:txBody>
      </p:sp>
    </p:spTree>
    <p:extLst>
      <p:ext uri="{BB962C8B-B14F-4D97-AF65-F5344CB8AC3E}">
        <p14:creationId xmlns:p14="http://schemas.microsoft.com/office/powerpoint/2010/main" val="51341946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4083264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3396719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https://</a:t>
            </a:r>
            <a:r>
              <a:rPr lang="en-US" dirty="0" err="1"/>
              <a:t>theblazingcenter.com</a:t>
            </a:r>
            <a:r>
              <a:rPr lang="en-US" dirty="0"/>
              <a:t>/2017/09/mean-quick-hear-slow-</a:t>
            </a:r>
            <a:r>
              <a:rPr lang="en-US" dirty="0" err="1"/>
              <a:t>speak.html</a:t>
            </a:r>
            <a:endParaRPr lang="en-US" dirty="0"/>
          </a:p>
          <a:p>
            <a:r>
              <a:rPr lang="en-US" dirty="0"/>
              <a:t>Accessed 1 March 2022</a:t>
            </a:r>
          </a:p>
          <a:p>
            <a:endParaRPr lang="en-US" dirty="0"/>
          </a:p>
          <a:p>
            <a:r>
              <a:rPr lang="en-US" b="1" dirty="0"/>
              <a:t>11 Simple, Profound Ways To Be Slow To Speak and Quick To Hear</a:t>
            </a:r>
          </a:p>
          <a:p>
            <a:r>
              <a:rPr lang="en-US" dirty="0"/>
              <a:t>September 19, 2017 by </a:t>
            </a:r>
            <a:r>
              <a:rPr lang="en-US" dirty="0">
                <a:hlinkClick r:id="rId3" tooltip="View all posts by Mark Altrogge"/>
              </a:rPr>
              <a:t>Mark Altrogge</a:t>
            </a:r>
            <a:r>
              <a:rPr lang="en-US" dirty="0"/>
              <a:t> </a:t>
            </a:r>
          </a:p>
          <a:p>
            <a:r>
              <a:rPr lang="en-US" dirty="0">
                <a:hlinkClick r:id="rId4" tooltip="Share on Facebook"/>
              </a:rPr>
              <a:t>Facebook419</a:t>
            </a:r>
            <a:r>
              <a:rPr lang="en-US" dirty="0"/>
              <a:t> </a:t>
            </a:r>
            <a:r>
              <a:rPr lang="en-US" dirty="0">
                <a:hlinkClick r:id="rId5" tooltip="Share on Twitter"/>
              </a:rPr>
              <a:t>Twitter</a:t>
            </a:r>
            <a:r>
              <a:rPr lang="en-US" dirty="0"/>
              <a:t> </a:t>
            </a:r>
            <a:r>
              <a:rPr lang="en-US" dirty="0">
                <a:hlinkClick r:id="rId6" tooltip="Send over email"/>
              </a:rPr>
              <a:t>Email</a:t>
            </a:r>
            <a:endParaRPr lang="en-US" dirty="0"/>
          </a:p>
          <a:p>
            <a:r>
              <a:rPr lang="en-US" b="1" dirty="0">
                <a:effectLst/>
              </a:rPr>
              <a:t>Know this, my beloved brothers: let every person be quick to [listen] hear, slow to speak, slow to anger (</a:t>
            </a:r>
            <a:r>
              <a:rPr lang="en-US" b="1" dirty="0">
                <a:effectLst/>
                <a:hlinkClick r:id="rId7"/>
              </a:rPr>
              <a:t>James 1:19</a:t>
            </a:r>
            <a:r>
              <a:rPr lang="en-US" b="1" dirty="0">
                <a:effectLst/>
              </a:rPr>
              <a:t>).</a:t>
            </a:r>
            <a:endParaRPr lang="en-US" dirty="0">
              <a:effectLst/>
            </a:endParaRPr>
          </a:p>
          <a:p>
            <a:r>
              <a:rPr lang="en-US" dirty="0"/>
              <a:t>Don’t you just hate it when people disagree with you?</a:t>
            </a:r>
          </a:p>
          <a:p>
            <a:r>
              <a:rPr lang="en-US" dirty="0"/>
              <a:t>When someone tells you that you’re wrong about something?</a:t>
            </a:r>
          </a:p>
          <a:p>
            <a:r>
              <a:rPr lang="en-US" dirty="0"/>
              <a:t>Don’t you hate the feeling when someone says, “Would you mind if I share something with you?” Or when your wife says, “Can we talk about…?” Or someone just blurts out, “I’m sorry I just don’t see it that way.”</a:t>
            </a:r>
          </a:p>
          <a:p>
            <a:r>
              <a:rPr lang="en-US" dirty="0"/>
              <a:t>Why is it that in this fallen world, everyone can’t see that I’m always right?</a:t>
            </a:r>
          </a:p>
          <a:p>
            <a:r>
              <a:rPr lang="en-US" b="1" dirty="0"/>
              <a:t>What Does It Mean To Be Slow To Speak?</a:t>
            </a:r>
          </a:p>
          <a:p>
            <a:r>
              <a:rPr lang="en-US" b="1" dirty="0"/>
              <a:t>So what does it mean to be quick to hear and slow to speak? </a:t>
            </a:r>
            <a:endParaRPr lang="en-US" dirty="0"/>
          </a:p>
          <a:p>
            <a:r>
              <a:rPr lang="en-US" b="1" dirty="0"/>
              <a:t>Here’s a concise definition:</a:t>
            </a:r>
            <a:endParaRPr lang="en-US" dirty="0"/>
          </a:p>
          <a:p>
            <a:r>
              <a:rPr lang="en-US" dirty="0">
                <a:effectLst/>
              </a:rPr>
              <a:t>To be quick to hear and slow to speak means having both humility and respect for others. It means you take the necessary time to listen to people instead of just speaking your opinion.</a:t>
            </a:r>
          </a:p>
          <a:p>
            <a:r>
              <a:rPr lang="en-US" b="1" dirty="0"/>
              <a:t>Knowing When To Be Slow To Speak</a:t>
            </a:r>
          </a:p>
          <a:p>
            <a:r>
              <a:rPr lang="en-US" dirty="0"/>
              <a:t>James 1:19 can help us be slow to speak to many situations:</a:t>
            </a:r>
          </a:p>
          <a:p>
            <a:r>
              <a:rPr lang="en-US" dirty="0"/>
              <a:t>A fellow believer confronting you or disagreeing on a point of doctrine, or expressing an opinion on how to educate children, or any number of issues.</a:t>
            </a:r>
          </a:p>
          <a:p>
            <a:r>
              <a:rPr lang="en-US" dirty="0"/>
              <a:t>This verse addresses conflicts of every kind: marital conflicts, conflicts at work, church conflicts.</a:t>
            </a:r>
          </a:p>
          <a:p>
            <a:r>
              <a:rPr lang="en-US" dirty="0"/>
              <a:t>It applies to conflicts with unbelievers as well.</a:t>
            </a:r>
          </a:p>
          <a:p>
            <a:r>
              <a:rPr lang="en-US" dirty="0"/>
              <a:t>It speaks to those times when someone shares with us a struggle they’re having and a quick and easy solution pops into our head. We want to stop them mid-sentence and say, “Wait! No need to keep on detailing your struggle. Just trust God! There you go! End of discussion.”</a:t>
            </a:r>
          </a:p>
          <a:p>
            <a:r>
              <a:rPr lang="en-US" dirty="0"/>
              <a:t>Have you ever noticed how, in almost every situation, when we quickly speak whatever is on our minds, it doesn’t go well?</a:t>
            </a:r>
          </a:p>
          <a:p>
            <a:r>
              <a:rPr lang="en-US" dirty="0"/>
              <a:t>It simply doesn’t help people.</a:t>
            </a:r>
          </a:p>
          <a:p>
            <a:r>
              <a:rPr lang="en-US" dirty="0"/>
              <a:t>Have you ever solved a problem in your marriage by being the dominant voice?</a:t>
            </a:r>
          </a:p>
          <a:p>
            <a:r>
              <a:rPr lang="en-US" dirty="0"/>
              <a:t>Has it ever been effective when you immediately fire back when your someone corrects you?</a:t>
            </a:r>
          </a:p>
          <a:p>
            <a:r>
              <a:rPr lang="en-US" dirty="0"/>
              <a:t>What about in a meeting at work? Does it make people more productive when you shoot down all their ideas?</a:t>
            </a:r>
          </a:p>
          <a:p>
            <a:r>
              <a:rPr lang="en-US" dirty="0"/>
              <a:t>There is beauty and power in being slow to speak. It transforms relationships and allows us to hear the Holy Spirit </a:t>
            </a:r>
            <a:r>
              <a:rPr lang="en-US" i="1" dirty="0"/>
              <a:t>speak to us </a:t>
            </a:r>
            <a:r>
              <a:rPr lang="en-US" dirty="0"/>
              <a:t>before we speak to others. In other words, when we wait to respond to someone, it gives the Spirit time to prompt us on what to say.</a:t>
            </a:r>
          </a:p>
          <a:p>
            <a:r>
              <a:rPr lang="en-US" b="1" dirty="0"/>
              <a:t>11 Ways To Be Slow To Speak</a:t>
            </a:r>
          </a:p>
          <a:p>
            <a:r>
              <a:rPr lang="en-US" b="1" dirty="0"/>
              <a:t>#1 – To be slow to speak means we let the other person express themselves</a:t>
            </a:r>
          </a:p>
          <a:p>
            <a:r>
              <a:rPr lang="en-US" dirty="0"/>
              <a:t>We don’t interrupt. We hold our thoughts and give them time to finish. It means we try to be slow to share our opinion or thoughts on a matter and wait until the other person has had plenty of time to share their thoughts.</a:t>
            </a:r>
          </a:p>
          <a:p>
            <a:r>
              <a:rPr lang="en-US" dirty="0"/>
              <a:t>Frankly, this should be common sense. If we’re going to truly understand a person and honor them properly, we should always let a person fully express themselves. When we don’t, we can’t even respond properly.</a:t>
            </a:r>
          </a:p>
          <a:p>
            <a:r>
              <a:rPr lang="en-US" b="1" dirty="0"/>
              <a:t>#2 – We thank the other person for being willing to talk with us.</a:t>
            </a:r>
          </a:p>
          <a:p>
            <a:r>
              <a:rPr lang="en-US" dirty="0"/>
              <a:t>Some people find it very hard to disagree with, contradict or share a different perspective with others. Sometimes this is due to their personality. Or they have had bad experiences with </a:t>
            </a:r>
            <a:r>
              <a:rPr lang="en-US" dirty="0">
                <a:hlinkClick r:id="rId8"/>
              </a:rPr>
              <a:t>spiritual abuse</a:t>
            </a:r>
            <a:r>
              <a:rPr lang="en-US" dirty="0"/>
              <a:t>. Or maybe they’re simply shy by nature.</a:t>
            </a:r>
          </a:p>
          <a:p>
            <a:r>
              <a:rPr lang="en-US" dirty="0"/>
              <a:t>Over the years many people told me they were fearful of talking to me because I was a pastor. So I wanted to try to do all I could to make it easy for people to bring things to me, even if it was something I need to be addressed on.</a:t>
            </a:r>
          </a:p>
          <a:p>
            <a:r>
              <a:rPr lang="en-US" b="1" dirty="0"/>
              <a:t>#3 – Quick to listen and slow to speak means we are not offended when someone disagrees with us or corrects us</a:t>
            </a:r>
          </a:p>
          <a:p>
            <a:r>
              <a:rPr lang="en-US" dirty="0"/>
              <a:t>This one can be really hard when it comes to being quick to listen and slow to speak. It is so easy to take things personally. Our internal personal defense lawyer immediately yells, “Objection!” the moment someone disagrees. Most of the time this is simply due to our pride.</a:t>
            </a:r>
          </a:p>
          <a:p>
            <a:r>
              <a:rPr lang="en-US" dirty="0"/>
              <a:t>We need to be able to “step back” and remember that disagreement or correction isn’t necessarily an attack on us as a person. This is not someone being disloyal to us.</a:t>
            </a:r>
          </a:p>
          <a:p>
            <a:r>
              <a:rPr lang="en-US" b="1" dirty="0"/>
              <a:t>#4 – We don’t focus on HOW the person expresses themselves, and make that an excuse for not listening</a:t>
            </a:r>
          </a:p>
          <a:p>
            <a:r>
              <a:rPr lang="en-US" dirty="0"/>
              <a:t>It’s so easy, when someone comes to us in anger or frustration, to write them off because of their delivery and not listen to what they have to say. At times like this, we really need to pray for the </a:t>
            </a:r>
            <a:r>
              <a:rPr lang="en-US" dirty="0">
                <a:hlinkClick r:id="rId9"/>
              </a:rPr>
              <a:t>fruit of the Spirit</a:t>
            </a:r>
            <a:r>
              <a:rPr lang="en-US" dirty="0"/>
              <a:t> – for patience, love, and grace not to respond in kind.</a:t>
            </a:r>
          </a:p>
          <a:p>
            <a:r>
              <a:rPr lang="en-US" dirty="0"/>
              <a:t>We need the help of the Holy Spirit to be slow to speak and quick to listen.</a:t>
            </a:r>
          </a:p>
          <a:p>
            <a:r>
              <a:rPr lang="en-US" b="1" dirty="0"/>
              <a:t>#5 – To be quick to listen means we are slow to make excuses, slow to defend ourselves, slow to contradict, slow to give our opinion</a:t>
            </a:r>
          </a:p>
          <a:p>
            <a:r>
              <a:rPr lang="en-US" dirty="0"/>
              <a:t>We want to defend ourselves because we’re proud. We don’t like to think we have weaknesses. And we really don’t like it when others see our weaknesses.</a:t>
            </a:r>
          </a:p>
          <a:p>
            <a:r>
              <a:rPr lang="en-US" dirty="0"/>
              <a:t>But listen. Don’t say anything. You’re never going to improve in your life if you can’t admit you have needs to grow and improve and see things you may not have seen yet.</a:t>
            </a:r>
          </a:p>
          <a:p>
            <a:r>
              <a:rPr lang="en-US" b="1" dirty="0"/>
              <a:t>#6 – To be quick to listen means we try to be humble</a:t>
            </a:r>
          </a:p>
          <a:p>
            <a:r>
              <a:rPr lang="en-US" dirty="0"/>
              <a:t>A </a:t>
            </a:r>
            <a:r>
              <a:rPr lang="en-US" dirty="0">
                <a:hlinkClick r:id="rId10"/>
              </a:rPr>
              <a:t>humble</a:t>
            </a:r>
            <a:r>
              <a:rPr lang="en-US" dirty="0"/>
              <a:t> person doesn’t think he knows or sees every issue perfectly. A humble person can learn from anyone.</a:t>
            </a:r>
          </a:p>
          <a:p>
            <a:r>
              <a:rPr lang="en-US" dirty="0"/>
              <a:t>If we’re humble, we understand that God has given </a:t>
            </a:r>
            <a:r>
              <a:rPr lang="en-US" i="1" dirty="0"/>
              <a:t>every person </a:t>
            </a:r>
            <a:r>
              <a:rPr lang="en-US" dirty="0"/>
              <a:t>unique gifts and insights that we don’t have. Like us, they too are a </a:t>
            </a:r>
            <a:r>
              <a:rPr lang="en-US" dirty="0">
                <a:hlinkClick r:id="rId11"/>
              </a:rPr>
              <a:t>temple of the Holy Spirit</a:t>
            </a:r>
            <a:r>
              <a:rPr lang="en-US" dirty="0"/>
              <a:t>, being led and guided by God himself. In order to grow in our relationship with God, we need to benefit from those gifts and insights.</a:t>
            </a:r>
          </a:p>
          <a:p>
            <a:r>
              <a:rPr lang="en-US" b="1" dirty="0"/>
              <a:t>#7 – To be quick to listen means we genuinely want to try to understand what the other person is saying</a:t>
            </a:r>
          </a:p>
          <a:p>
            <a:r>
              <a:rPr lang="en-US" dirty="0"/>
              <a:t>This means we really want to try to see the issue from their perspective. Only God has the perfect perspective on all issues.</a:t>
            </a:r>
          </a:p>
          <a:p>
            <a:r>
              <a:rPr lang="en-US" dirty="0"/>
              <a:t>Only God understands every issue completely. Only He knows the motives of men’s hearts. Only God understands his Word absolutely perfectly.</a:t>
            </a:r>
          </a:p>
          <a:p>
            <a:r>
              <a:rPr lang="en-US" dirty="0"/>
              <a:t>Our perspective may be right but it could also be wrong or imperfect. We consider that we may really need to hear the other person. That they may be right, even if we can’t see it right now.</a:t>
            </a:r>
          </a:p>
          <a:p>
            <a:r>
              <a:rPr lang="en-US" b="1" dirty="0"/>
              <a:t>#8 – We realize that even if we disagree there are things we can learn by listening to them</a:t>
            </a:r>
          </a:p>
          <a:p>
            <a:r>
              <a:rPr lang="en-US" dirty="0"/>
              <a:t>Even if we only learn that others see the issue differently than we do. Even if we learn how someone else struggles with an issue that we don’t struggle with. Even if we learn how we might help someone.</a:t>
            </a:r>
          </a:p>
          <a:p>
            <a:r>
              <a:rPr lang="en-US" dirty="0"/>
              <a:t>When we’re slow to speak, it allows us to understand other people more effectively. To gain a fuller knowledge of what it means to be a Christian.</a:t>
            </a:r>
          </a:p>
          <a:p>
            <a:r>
              <a:rPr lang="en-US" b="1" dirty="0"/>
              <a:t>#9 – To be quick to listen means we remember that we have blind spots</a:t>
            </a:r>
          </a:p>
          <a:p>
            <a:r>
              <a:rPr lang="en-US" dirty="0"/>
              <a:t>We all have things we are blind to, areas we need to grow in, things we don’t realize about ourselves. Remember how David asked God to send brothers to rebuke him? David considered that a blessing.</a:t>
            </a:r>
          </a:p>
          <a:p>
            <a:r>
              <a:rPr lang="en-US" b="1" dirty="0">
                <a:effectLst/>
              </a:rPr>
              <a:t>Let a righteous man strike me—it is a kindness; let him rebuke me—it is oil for my head; let my head not refuse it. </a:t>
            </a:r>
            <a:r>
              <a:rPr lang="en-US" b="1" dirty="0">
                <a:effectLst/>
                <a:hlinkClick r:id="rId12"/>
              </a:rPr>
              <a:t>Psalm 141:5</a:t>
            </a:r>
            <a:endParaRPr lang="en-US" dirty="0">
              <a:effectLst/>
            </a:endParaRPr>
          </a:p>
          <a:p>
            <a:r>
              <a:rPr lang="en-US" b="1" dirty="0"/>
              <a:t>#10 – When we share our thoughts, we share them with gentleness and without anger</a:t>
            </a:r>
          </a:p>
          <a:p>
            <a:r>
              <a:rPr lang="en-US" dirty="0"/>
              <a:t>For some reason, we tend to think that if we speak forcefully or with anger, they’ll come around to our perspective. We forget that </a:t>
            </a:r>
            <a:r>
              <a:rPr lang="en-US" dirty="0">
                <a:hlinkClick r:id="rId13"/>
              </a:rPr>
              <a:t>James says that anger</a:t>
            </a:r>
            <a:r>
              <a:rPr lang="en-US" dirty="0"/>
              <a:t> does not bring about the life God requires.</a:t>
            </a:r>
          </a:p>
          <a:p>
            <a:r>
              <a:rPr lang="en-US" dirty="0"/>
              <a:t>However, when we believe that only God can open their eyes to see your perspective, it allows us to speak with gentleness. If God really wants someone to see something he can make it happen.</a:t>
            </a:r>
          </a:p>
          <a:p>
            <a:r>
              <a:rPr lang="en-US" b="1" dirty="0"/>
              <a:t>#11 – To be quick to listen means we trust God’s timing</a:t>
            </a:r>
          </a:p>
          <a:p>
            <a:r>
              <a:rPr lang="en-US" dirty="0"/>
              <a:t>We don’t have to win the argument now. We can share our perspective, then leave it up to the Lord to show them our side. That might not be during the current discussion. We both may need time to consider each other’s perspective.</a:t>
            </a:r>
          </a:p>
          <a:p>
            <a:r>
              <a:rPr lang="en-US" b="1" dirty="0"/>
              <a:t>Less Wrangling, More Listening</a:t>
            </a:r>
          </a:p>
          <a:p>
            <a:r>
              <a:rPr lang="en-US" dirty="0">
                <a:hlinkClick r:id="rId14"/>
              </a:rPr>
              <a:t>William Gurnall</a:t>
            </a:r>
            <a:r>
              <a:rPr lang="en-US" dirty="0"/>
              <a:t> helpfully said:</a:t>
            </a:r>
          </a:p>
          <a:p>
            <a:r>
              <a:rPr lang="en-US" dirty="0"/>
              <a:t>It’s not easy to be quick to hear and slow to speak. But the Lord can help us! Now get out there and listen! And please don’t disagree with, confront or correct me.</a:t>
            </a:r>
          </a:p>
          <a:p>
            <a:r>
              <a:rPr lang="en-US" dirty="0"/>
              <a:t>Read Next:</a:t>
            </a:r>
          </a:p>
          <a:p>
            <a:r>
              <a:rPr lang="en-US" dirty="0">
                <a:hlinkClick r:id="rId15"/>
              </a:rPr>
              <a:t>How To Understand The Bible: 21 Simple Methods To Help You Read More Effectively</a:t>
            </a:r>
            <a:endParaRPr lang="en-US" dirty="0"/>
          </a:p>
          <a:p>
            <a:r>
              <a:rPr lang="en-US" dirty="0">
                <a:hlinkClick r:id="rId16"/>
              </a:rPr>
              <a:t>In-Depth Guide: How To Choose The Best Study Bible</a:t>
            </a:r>
            <a:endParaRPr lang="en-US" dirty="0"/>
          </a:p>
          <a:p>
            <a:r>
              <a:rPr lang="en-US" dirty="0">
                <a:hlinkClick r:id="rId17"/>
              </a:rPr>
              <a:t>16 Powerful Prayers For Children That God Loves To Answer</a:t>
            </a:r>
            <a:endParaRPr lang="en-US" dirty="0"/>
          </a:p>
          <a:p>
            <a:r>
              <a:rPr lang="en-US" dirty="0">
                <a:hlinkClick r:id="rId18"/>
              </a:rPr>
              <a:t>What Exactly Is Calvinism (and Why I’m Not A Jerk)</a:t>
            </a:r>
            <a:endParaRPr lang="en-US" dirty="0"/>
          </a:p>
          <a:p>
            <a:r>
              <a:rPr lang="en-US" dirty="0"/>
              <a:t>Categories </a:t>
            </a:r>
            <a:r>
              <a:rPr lang="en-US" dirty="0">
                <a:hlinkClick r:id="rId19"/>
              </a:rPr>
              <a:t>Uncategorized</a:t>
            </a:r>
            <a:r>
              <a:rPr lang="en-US" dirty="0"/>
              <a:t> Post navigation </a:t>
            </a:r>
            <a:r>
              <a:rPr lang="en-US" dirty="0">
                <a:hlinkClick r:id="rId20"/>
              </a:rPr>
              <a:t>14 Ways To Experience The Peace Of God In Stressful Times</a:t>
            </a:r>
            <a:endParaRPr lang="en-US" dirty="0"/>
          </a:p>
          <a:p>
            <a:r>
              <a:rPr lang="en-US" dirty="0">
                <a:hlinkClick r:id="rId21"/>
              </a:rPr>
              <a:t>What Is Communion? How Do We Get More from it?</a:t>
            </a:r>
            <a:endParaRPr lang="en-US" dirty="0"/>
          </a:p>
          <a:p>
            <a:r>
              <a:rPr lang="en-US" b="1" dirty="0"/>
              <a:t>Mark </a:t>
            </a:r>
            <a:r>
              <a:rPr lang="en-US" b="1" dirty="0" err="1"/>
              <a:t>Altrogge</a:t>
            </a:r>
            <a:r>
              <a:rPr lang="en-US" b="1" dirty="0"/>
              <a:t> </a:t>
            </a:r>
          </a:p>
          <a:p>
            <a:r>
              <a:rPr lang="en-US" dirty="0"/>
              <a:t>I’m a pastor at Saving Grace Church in Indiana, PA. I’m married to Kristi, have 5 kids, and a growing number of grandkids. I enjoy songwriting, oil painting and coffee, not necessarily in that order.</a:t>
            </a:r>
          </a:p>
          <a:p>
            <a:r>
              <a:rPr lang="en-US" dirty="0">
                <a:hlinkClick r:id="rId3" tooltip="Read more"/>
              </a:rPr>
              <a:t>... </a:t>
            </a:r>
            <a:endParaRPr lang="en-US" dirty="0"/>
          </a:p>
          <a:p>
            <a:r>
              <a:rPr lang="en-US" dirty="0"/>
              <a:t>© 2022 The Blazing Center • Site by </a:t>
            </a:r>
            <a:r>
              <a:rPr lang="en-US" dirty="0">
                <a:hlinkClick r:id="rId22"/>
              </a:rPr>
              <a:t>Grace at Work</a:t>
            </a:r>
            <a:r>
              <a:rPr lang="en-US" dirty="0"/>
              <a:t> </a:t>
            </a:r>
          </a:p>
          <a:p>
            <a:r>
              <a:rPr lang="en-US" dirty="0">
                <a:effectLst/>
              </a:rPr>
              <a:t>Exclusive Member of </a:t>
            </a:r>
            <a:r>
              <a:rPr lang="en-US" dirty="0" err="1">
                <a:effectLst/>
              </a:rPr>
              <a:t>Mediavine</a:t>
            </a:r>
            <a:r>
              <a:rPr lang="en-US" dirty="0">
                <a:effectLst/>
              </a:rPr>
              <a:t> Home </a:t>
            </a:r>
          </a:p>
          <a:p>
            <a:endParaRPr lang="en-US" dirty="0"/>
          </a:p>
        </p:txBody>
      </p:sp>
    </p:spTree>
    <p:extLst>
      <p:ext uri="{BB962C8B-B14F-4D97-AF65-F5344CB8AC3E}">
        <p14:creationId xmlns:p14="http://schemas.microsoft.com/office/powerpoint/2010/main" val="410146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hard-hitting letter repeatedly lists works that reveal a genuine trust in Christ. James goes from subject to subject rather quickly, but each one commands a deed expected of Christians. Thus, "works" is a fitting key word to sum up his message.</a:t>
            </a:r>
          </a:p>
        </p:txBody>
      </p:sp>
    </p:spTree>
    <p:extLst>
      <p:ext uri="{BB962C8B-B14F-4D97-AF65-F5344CB8AC3E}">
        <p14:creationId xmlns:p14="http://schemas.microsoft.com/office/powerpoint/2010/main" val="1849164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26415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Y</a:t>
            </a:r>
            <a:r>
              <a:rPr lang="en-US" sz="1200" kern="1200" dirty="0">
                <a:solidFill>
                  <a:schemeClr val="tx1"/>
                </a:solidFill>
                <a:effectLst/>
                <a:latin typeface="+mn-lt"/>
                <a:ea typeface="+mn-ea"/>
                <a:cs typeface="+mn-cs"/>
              </a:rPr>
              <a:t>et the command here is related to listening to God. Few would read this letter by James as none had their own copy of it—so the listening more likely refers to listening carefully to the word of truth in the context. But are you quick to listen or read God’s Word?</a:t>
            </a:r>
            <a:r>
              <a:rPr lang="en-US" dirty="0">
                <a:effectLst/>
              </a:rPr>
              <a:t> </a:t>
            </a:r>
            <a:endParaRPr lang="en-US" dirty="0"/>
          </a:p>
        </p:txBody>
      </p:sp>
    </p:spTree>
    <p:extLst>
      <p:ext uri="{BB962C8B-B14F-4D97-AF65-F5344CB8AC3E}">
        <p14:creationId xmlns:p14="http://schemas.microsoft.com/office/powerpoint/2010/main" val="287931452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also told to </a:t>
            </a:r>
            <a:r>
              <a:rPr lang="en-US" sz="1200" kern="1200" dirty="0">
                <a:solidFill>
                  <a:schemeClr val="tx1"/>
                </a:solidFill>
                <a:effectLst/>
                <a:latin typeface="+mn-lt"/>
                <a:ea typeface="+mn-ea"/>
                <a:cs typeface="+mn-cs"/>
              </a:rPr>
              <a:t>get rid of anger (</a:t>
            </a:r>
            <a:r>
              <a:rPr lang="en-US" sz="1200" u="sng" kern="1200" dirty="0">
                <a:solidFill>
                  <a:schemeClr val="tx1"/>
                </a:solidFill>
                <a:effectLst/>
                <a:latin typeface="+mn-lt"/>
                <a:ea typeface="+mn-ea"/>
                <a:cs typeface="+mn-cs"/>
              </a:rPr>
              <a:t>19c-20</a:t>
            </a:r>
            <a:r>
              <a:rPr lang="en-US" sz="1200" kern="1200" dirty="0">
                <a:solidFill>
                  <a:schemeClr val="tx1"/>
                </a:solidFill>
                <a:effectLst/>
                <a:latin typeface="+mn-lt"/>
                <a:ea typeface="+mn-ea"/>
                <a:cs typeface="+mn-cs"/>
              </a:rPr>
              <a:t>).</a:t>
            </a:r>
            <a:r>
              <a:rPr lang="en-US" dirty="0">
                <a:effectLst/>
              </a:rPr>
              <a:t> </a:t>
            </a:r>
            <a:endParaRPr lang="en-US" dirty="0"/>
          </a:p>
        </p:txBody>
      </p:sp>
    </p:spTree>
    <p:extLst>
      <p:ext uri="{BB962C8B-B14F-4D97-AF65-F5344CB8AC3E}">
        <p14:creationId xmlns:p14="http://schemas.microsoft.com/office/powerpoint/2010/main" val="251647870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7806113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What's anger?  </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 The best definition I've heard is that anger is an emotional response that stems from seeing someone's rights violated.</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When our own rights are violated and we react, this is negative anger—like when somebody says something about us that violates our right to privacy.</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33696774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But when God's rights are not upheld and we are hurt by it, this is positive anger—like when Jesus was angry at God's right to be worshipped without people ripping off others in the temple courts.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795181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The point here, though, is that repressed anger hinders us from obeying Scripture.</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My brother-in-law Mike once wanted to marry his first sweetheart, but tragic circumstances prevented it.  So he married my sister instead.  But after 16 years of marriage to my sister, his first love re-entered his life and his anger that he never got to marry her resurfaced.</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He was so bitter that he divorced my sister, despite the fact that he knew this is contrary to God's Word.  His pent-up anger is a major obstacle to obeying the Bible.  Are you angry and hindering the Word from changing you?</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 </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(But it's not just anger that prevents us from a righteous life and having God's Word reside in us.  Verse 21 says you also should…)</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Get rid of anything else that prevents God's Word from taking root in you (21).</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The word for " filth" here means "dirt" but ethically means "moral uncleanness" or "vulgarity" (BAGD 738a).  The "evil that is so prevalent" is also a general description for any sin.  Essentially, James means to get rid of anything unclean in your life.</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Then you're empty?  No, replace it with the Word of God.</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One way to replace sin with Scripture is to confess your sin and then quote a verse that relates to that sin.</a:t>
            </a:r>
          </a:p>
          <a:p>
            <a:pPr marL="0" marR="0" lvl="1"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9194665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F</a:t>
            </a:r>
            <a:r>
              <a:rPr lang="en-US" sz="1200" kern="1200" dirty="0">
                <a:solidFill>
                  <a:schemeClr val="tx1"/>
                </a:solidFill>
                <a:effectLst/>
                <a:latin typeface="+mn-lt"/>
                <a:ea typeface="+mn-ea"/>
                <a:cs typeface="+mn-cs"/>
              </a:rPr>
              <a:t>or men, when you lust, confess this to God then quote Job 31:1—"I made a covenant with my eyes not to look with lust at a young woman."</a:t>
            </a:r>
            <a:r>
              <a:rPr lang="en-US" dirty="0">
                <a:effectLst/>
              </a:rPr>
              <a:t> </a:t>
            </a:r>
            <a:endParaRPr lang="en-US" dirty="0"/>
          </a:p>
        </p:txBody>
      </p:sp>
    </p:spTree>
    <p:extLst>
      <p:ext uri="{BB962C8B-B14F-4D97-AF65-F5344CB8AC3E}">
        <p14:creationId xmlns:p14="http://schemas.microsoft.com/office/powerpoint/2010/main" val="325047649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For you ladies who struggle with jealousy, confess it and quote Proverbs 27:4—"Anger is cruel and fury overwhelming, but who can stand before jealousy?"</a:t>
            </a:r>
            <a:r>
              <a:rPr lang="en-US" dirty="0">
                <a:effectLst/>
              </a:rPr>
              <a:t> </a:t>
            </a:r>
            <a:endParaRPr lang="en-US" dirty="0">
              <a:latin typeface="Arial"/>
              <a:cs typeface="Arial"/>
            </a:endParaRPr>
          </a:p>
        </p:txBody>
      </p:sp>
    </p:spTree>
    <p:extLst>
      <p:ext uri="{BB962C8B-B14F-4D97-AF65-F5344CB8AC3E}">
        <p14:creationId xmlns:p14="http://schemas.microsoft.com/office/powerpoint/2010/main" val="199350350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to respond properly to the Word, first…</a:t>
            </a:r>
            <a:endParaRPr lang="en-US" dirty="0"/>
          </a:p>
        </p:txBody>
      </p:sp>
    </p:spTree>
    <p:extLst>
      <p:ext uri="{BB962C8B-B14F-4D97-AF65-F5344CB8AC3E}">
        <p14:creationId xmlns:p14="http://schemas.microsoft.com/office/powerpoint/2010/main" val="3644088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09185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Be receptive to biblical truth—be attentive to Scripture.</a:t>
            </a:r>
          </a:p>
          <a:p>
            <a:r>
              <a:rPr lang="en-US" sz="1200" kern="1200" dirty="0">
                <a:solidFill>
                  <a:schemeClr val="tx1"/>
                </a:solidFill>
                <a:effectLst/>
                <a:latin typeface="+mn-lt"/>
                <a:ea typeface="+mn-ea"/>
                <a:cs typeface="+mn-cs"/>
              </a:rPr>
              <a:t>Prepare yourself to accept it.  This comes by listening, getting rid of anger, and getting rid of </a:t>
            </a:r>
            <a:r>
              <a:rPr lang="en-US" sz="1200" i="1" kern="1200" dirty="0">
                <a:solidFill>
                  <a:schemeClr val="tx1"/>
                </a:solidFill>
                <a:effectLst/>
                <a:latin typeface="+mn-lt"/>
                <a:ea typeface="+mn-ea"/>
                <a:cs typeface="+mn-cs"/>
              </a:rPr>
              <a:t>anything else</a:t>
            </a:r>
            <a:r>
              <a:rPr lang="en-US" sz="1200" kern="1200" dirty="0">
                <a:solidFill>
                  <a:schemeClr val="tx1"/>
                </a:solidFill>
                <a:effectLst/>
                <a:latin typeface="+mn-lt"/>
                <a:ea typeface="+mn-ea"/>
                <a:cs typeface="+mn-cs"/>
              </a:rPr>
              <a:t> that prevents God's Word from taking root in you.  But what else?  How else can you let God's Word take root in you?  Verses 22-25 tell us…</a:t>
            </a:r>
            <a:endParaRPr lang="en-US" dirty="0"/>
          </a:p>
        </p:txBody>
      </p:sp>
    </p:spTree>
    <p:extLst>
      <p:ext uri="{BB962C8B-B14F-4D97-AF65-F5344CB8AC3E}">
        <p14:creationId xmlns:p14="http://schemas.microsoft.com/office/powerpoint/2010/main" val="213718577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Hearing the Bible is great—but acting on it is better.</a:t>
            </a:r>
            <a:r>
              <a:rPr lang="en-US" dirty="0"/>
              <a:t> </a:t>
            </a:r>
          </a:p>
        </p:txBody>
      </p:sp>
    </p:spTree>
    <p:extLst>
      <p:ext uri="{BB962C8B-B14F-4D97-AF65-F5344CB8AC3E}">
        <p14:creationId xmlns:p14="http://schemas.microsoft.com/office/powerpoint/2010/main" val="241427742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Don't just listen to the Bible because listening alone is deceptive (</a:t>
            </a:r>
            <a:r>
              <a:rPr lang="en-US" sz="1200" u="sng" kern="1200" dirty="0">
                <a:solidFill>
                  <a:schemeClr val="tx1"/>
                </a:solidFill>
                <a:effectLst/>
                <a:latin typeface="+mn-lt"/>
                <a:ea typeface="+mn-ea"/>
                <a:cs typeface="+mn-cs"/>
              </a:rPr>
              <a:t>22a</a:t>
            </a:r>
            <a:r>
              <a:rPr lang="en-US" sz="1200" kern="1200" dirty="0">
                <a:solidFill>
                  <a:schemeClr val="tx1"/>
                </a:solidFill>
                <a:effectLst/>
                <a:latin typeface="+mn-lt"/>
                <a:ea typeface="+mn-ea"/>
                <a:cs typeface="+mn-cs"/>
              </a:rPr>
              <a:t>).</a:t>
            </a:r>
            <a:r>
              <a:rPr lang="en-US" dirty="0">
                <a:effectLst/>
              </a:rPr>
              <a:t> </a:t>
            </a:r>
          </a:p>
          <a:p>
            <a:r>
              <a:rPr lang="en-US" sz="1200" kern="1200" dirty="0">
                <a:solidFill>
                  <a:schemeClr val="tx1"/>
                </a:solidFill>
                <a:effectLst/>
                <a:latin typeface="+mn-lt"/>
                <a:ea typeface="+mn-ea"/>
                <a:cs typeface="+mn-cs"/>
              </a:rPr>
              <a:t>You all are so courteous—listening so nicely!  Not once this whole message so far (or any other time) has anyone stood up and opposed me.</a:t>
            </a:r>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of us are serious about resting on the Word—but we need to be serious about being doers of the Word.</a:t>
            </a:r>
            <a:endParaRPr lang="en-US" dirty="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Yet this verse helps me wise up that you could really be deceiving me—and yourself!  </a:t>
            </a:r>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There's this deception of listening to the Word preached that we think that just because we're hearing it, therefore we must be practicing it too.</a:t>
            </a:r>
            <a:endParaRPr lang="en-US" dirty="0"/>
          </a:p>
        </p:txBody>
      </p:sp>
    </p:spTree>
    <p:extLst>
      <p:ext uri="{BB962C8B-B14F-4D97-AF65-F5344CB8AC3E}">
        <p14:creationId xmlns:p14="http://schemas.microsoft.com/office/powerpoint/2010/main" val="43038172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6560848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one of the most poignant reminders in Scripture to put into practice what we learn in the Word.</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Why is obedience so important?  Because somehow we've gotten the wrong idea of what the spiritual Christian looks like.</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We think that listening is also obeying!</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is why I called this sermon “The Danger of Listening to Sermons.”</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66958691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Fortunately, we have help from God since verses 23-25 note how…</a:t>
            </a:r>
          </a:p>
          <a:p>
            <a:r>
              <a:rPr lang="en-US" dirty="0"/>
              <a:t>The Bible is a mirror that shows us what we need to change (23-25).</a:t>
            </a:r>
          </a:p>
          <a:p>
            <a:r>
              <a:rPr lang="en-US" dirty="0"/>
              <a:t>What not to do—Don't ignore the sin that Scripture reveals in you (23-24).</a:t>
            </a:r>
          </a:p>
          <a:p>
            <a:r>
              <a:rPr lang="en-US" dirty="0"/>
              <a:t>• Notice that the NLT says, “For if </a:t>
            </a:r>
            <a:r>
              <a:rPr lang="en-US" i="1" dirty="0"/>
              <a:t>you</a:t>
            </a:r>
            <a:r>
              <a:rPr lang="en-US" dirty="0"/>
              <a:t>…” and continues with the second person you throughout this text. </a:t>
            </a:r>
          </a:p>
          <a:p>
            <a:r>
              <a:rPr lang="en-US" dirty="0"/>
              <a:t>• But the NIV and NASB and KJV all render it </a:t>
            </a:r>
            <a:r>
              <a:rPr lang="en-US" i="1" dirty="0"/>
              <a:t>man</a:t>
            </a:r>
            <a:r>
              <a:rPr lang="en-US" dirty="0"/>
              <a:t> throughout. Why? NLT wants to apply it to everyone as if the Greek has the word </a:t>
            </a:r>
            <a:r>
              <a:rPr lang="en-US" i="1" dirty="0"/>
              <a:t>anthropos</a:t>
            </a:r>
            <a:r>
              <a:rPr lang="en-US" dirty="0"/>
              <a:t>—the general word for “people.” </a:t>
            </a:r>
          </a:p>
          <a:p>
            <a:r>
              <a:rPr lang="en-US" dirty="0"/>
              <a:t>• But the Greek uses </a:t>
            </a:r>
            <a:r>
              <a:rPr lang="en-US" i="1" dirty="0"/>
              <a:t>aner</a:t>
            </a:r>
            <a:r>
              <a:rPr lang="en-US" dirty="0"/>
              <a:t> here, which only refers to men and translates as either </a:t>
            </a:r>
            <a:r>
              <a:rPr lang="en-US" i="1" dirty="0"/>
              <a:t>man</a:t>
            </a:r>
            <a:r>
              <a:rPr lang="en-US" dirty="0"/>
              <a:t> or </a:t>
            </a:r>
            <a:r>
              <a:rPr lang="en-US" i="1" dirty="0"/>
              <a:t>husband</a:t>
            </a:r>
            <a:r>
              <a:rPr lang="en-US" dirty="0"/>
              <a:t>.</a:t>
            </a:r>
          </a:p>
          <a:p>
            <a:r>
              <a:rPr lang="en-US" dirty="0"/>
              <a:t>It's no accident that the word here is </a:t>
            </a:r>
            <a:r>
              <a:rPr lang="en-US" i="1" dirty="0"/>
              <a:t>aner</a:t>
            </a:r>
            <a:r>
              <a:rPr lang="en-US" dirty="0"/>
              <a:t> or "man."  It's not </a:t>
            </a:r>
            <a:r>
              <a:rPr lang="en-US" i="1" dirty="0"/>
              <a:t>anthropos</a:t>
            </a:r>
            <a:r>
              <a:rPr lang="en-US" dirty="0"/>
              <a:t>, the generic word for "people."</a:t>
            </a:r>
          </a:p>
          <a:p>
            <a:endParaRPr lang="en-US" dirty="0"/>
          </a:p>
        </p:txBody>
      </p:sp>
    </p:spTree>
    <p:extLst>
      <p:ext uri="{BB962C8B-B14F-4D97-AF65-F5344CB8AC3E}">
        <p14:creationId xmlns:p14="http://schemas.microsoft.com/office/powerpoint/2010/main" val="351904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12317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Why does the text specifically refer to men? </a:t>
            </a:r>
          </a:p>
          <a:p>
            <a:r>
              <a:rPr lang="en-US" sz="1200" kern="1200" dirty="0">
                <a:solidFill>
                  <a:schemeClr val="tx1"/>
                </a:solidFill>
                <a:effectLst/>
                <a:latin typeface="+mn-lt"/>
                <a:ea typeface="+mn-ea"/>
                <a:cs typeface="+mn-cs"/>
              </a:rPr>
              <a:t>• Because men look into a mirror only briefly and forget about it.</a:t>
            </a:r>
            <a:r>
              <a:rPr lang="en-US" dirty="0">
                <a:effectLst/>
              </a:rPr>
              <a:t> </a:t>
            </a:r>
          </a:p>
          <a:p>
            <a:r>
              <a:rPr lang="en-US" dirty="0">
                <a:effectLst/>
              </a:rPr>
              <a:t>• But</a:t>
            </a:r>
            <a:r>
              <a:rPr lang="en-US" dirty="0"/>
              <a:t> women look in the mirror and remember what they look like and do something about it.  </a:t>
            </a:r>
          </a:p>
          <a:p>
            <a:r>
              <a:rPr lang="en-US" dirty="0"/>
              <a:t>• My father-in-law grew up on a farm and said, "If the barn needs painting, paint it!"  The cosmetic industry is founded on James 1:24.  Women know how to paint.</a:t>
            </a:r>
          </a:p>
          <a:p>
            <a:r>
              <a:rPr lang="en-US" dirty="0"/>
              <a:t>But men can have their hair out of shape all day and never think about it until they look in a mirror before they go to bed.</a:t>
            </a:r>
          </a:p>
          <a:p>
            <a:r>
              <a:rPr lang="en-US" dirty="0"/>
              <a:t>Likewise, when we don't respond to God's Word, we quickly forget our sin.  "Yeah, that speaker is right—I do need to read my Bible each day," we say, then make no commitment to change.</a:t>
            </a:r>
          </a:p>
          <a:p>
            <a:endParaRPr lang="en-US" dirty="0"/>
          </a:p>
        </p:txBody>
      </p:sp>
    </p:spTree>
    <p:extLst>
      <p:ext uri="{BB962C8B-B14F-4D97-AF65-F5344CB8AC3E}">
        <p14:creationId xmlns:p14="http://schemas.microsoft.com/office/powerpoint/2010/main" val="276283499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There are three possible responses to seeing something you don't like in the mirror:</a:t>
            </a:r>
          </a:p>
          <a:p>
            <a:r>
              <a:rPr lang="en-US" dirty="0"/>
              <a:t>• One is to smash the mirror—There!  No zits anymore!</a:t>
            </a:r>
          </a:p>
          <a:p>
            <a:r>
              <a:rPr lang="en-US" dirty="0"/>
              <a:t>• Another is to ignore it—You're too ugly!  I ain't looking at you anymore!</a:t>
            </a:r>
          </a:p>
          <a:p>
            <a:r>
              <a:rPr lang="en-US" dirty="0"/>
              <a:t>• A third response is to do something about what you see—Wash your face.</a:t>
            </a:r>
          </a:p>
          <a:p>
            <a:endParaRPr lang="en-US" dirty="0"/>
          </a:p>
        </p:txBody>
      </p:sp>
    </p:spTree>
    <p:extLst>
      <p:ext uri="{BB962C8B-B14F-4D97-AF65-F5344CB8AC3E}">
        <p14:creationId xmlns:p14="http://schemas.microsoft.com/office/powerpoint/2010/main" val="337764479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parallels three possible responses to seeing your sin through the Bible.</a:t>
            </a:r>
          </a:p>
          <a:p>
            <a:r>
              <a:rPr lang="en-US" dirty="0"/>
              <a:t>• Some smash the mirror.  They throw out verses from their Bible by tearing them out or explaining them away—wife's submission, husband's leadership, divorce…</a:t>
            </a:r>
          </a:p>
          <a:p>
            <a:r>
              <a:rPr lang="en-US" dirty="0"/>
              <a:t>• Another response to seeing your sin is to ignore it.  This is what the man does here.</a:t>
            </a:r>
          </a:p>
          <a:p>
            <a:r>
              <a:rPr lang="en-US" dirty="0"/>
              <a:t>• But a third response is to respond to what you see in Scripture—change your behavior to align with the Word.</a:t>
            </a:r>
          </a:p>
          <a:p>
            <a:endParaRPr lang="en-US" dirty="0"/>
          </a:p>
        </p:txBody>
      </p:sp>
    </p:spTree>
    <p:extLst>
      <p:ext uri="{BB962C8B-B14F-4D97-AF65-F5344CB8AC3E}">
        <p14:creationId xmlns:p14="http://schemas.microsoft.com/office/powerpoint/2010/main" val="315537763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What should we do?—Gaze intently at Scripture and get blessed for acting on it (25).</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How much better to make the commitment that I made back in 1977 to read the Bible at least 5 minutes each day.</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And even better than that, respond to that reading in a practical, specific, measurable way.</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Do you want to be blessed?  The way to blessing is right there—look at God's perfect Word and do it.</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3394951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(But </a:t>
            </a:r>
            <a:r>
              <a:rPr lang="en-US" sz="1200" b="0" i="1" kern="1200" dirty="0">
                <a:solidFill>
                  <a:schemeClr val="tx1"/>
                </a:solidFill>
                <a:effectLst/>
                <a:latin typeface="+mn-lt"/>
                <a:ea typeface="+mn-ea"/>
                <a:cs typeface="+mn-cs"/>
              </a:rPr>
              <a:t>which</a:t>
            </a:r>
            <a:r>
              <a:rPr lang="en-US" sz="1200" b="0" kern="1200" dirty="0">
                <a:solidFill>
                  <a:schemeClr val="tx1"/>
                </a:solidFill>
                <a:effectLst/>
                <a:latin typeface="+mn-lt"/>
                <a:ea typeface="+mn-ea"/>
                <a:cs typeface="+mn-cs"/>
              </a:rPr>
              <a:t> biblical commands should we gaze at intently and then act upon?  All areas of life!  But the final two verses of the chapter give us three areas in which we must obey the Word…)</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[Respond to what the Bible says to do with your tongue, your heart, and your whole body.]</a:t>
            </a:r>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If you don't control your speech then you're self-deceived and useless for God (</a:t>
            </a:r>
            <a:r>
              <a:rPr lang="en-US" sz="1200" u="sng" kern="12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a:t>
            </a:r>
            <a:r>
              <a:rPr lang="en-US" dirty="0">
                <a:effectLst/>
              </a:rPr>
              <a:t> </a:t>
            </a:r>
            <a:endParaRPr lang="en-US" dirty="0"/>
          </a:p>
        </p:txBody>
      </p:sp>
    </p:spTree>
    <p:extLst>
      <p:ext uri="{BB962C8B-B14F-4D97-AF65-F5344CB8AC3E}">
        <p14:creationId xmlns:p14="http://schemas.microsoft.com/office/powerpoint/2010/main" val="173799183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 Many years ago a foreign student from India studied in a university in England.  Having grown up as a Hindu, he felt that this was his chance to get to know more about Christianity, which had interested him very much.  He was searching for the one, true, supernatural religion…</a:t>
            </a:r>
          </a:p>
          <a:p>
            <a:r>
              <a:rPr lang="en-US" sz="1200" kern="1200" dirty="0">
                <a:solidFill>
                  <a:schemeClr val="tx1"/>
                </a:solidFill>
                <a:effectLst/>
                <a:latin typeface="+mn-lt"/>
                <a:ea typeface="+mn-ea"/>
                <a:cs typeface="+mn-cs"/>
              </a:rPr>
              <a:t>• Shortly after his graduation, the man was delighted to secure employment in East Africa—and especially thrilled when he learned that during this seven month assignment he would be living with a family who were members of an evangelical church.  Here was his chance to see real Christianity first-hand…</a:t>
            </a:r>
          </a:p>
          <a:p>
            <a:r>
              <a:rPr lang="en-US" sz="1200" kern="1200" dirty="0">
                <a:solidFill>
                  <a:schemeClr val="tx1"/>
                </a:solidFill>
                <a:effectLst/>
                <a:latin typeface="+mn-lt"/>
                <a:ea typeface="+mn-ea"/>
                <a:cs typeface="+mn-cs"/>
              </a:rPr>
              <a:t>    But what he found was a family who continually complained about their sacrifices for the Lord.  And at the end of these seven months he concluded that Christianity was really no different than any other major religion of the world.  The speech of these Christians had “proven it.”</a:t>
            </a:r>
          </a:p>
          <a:p>
            <a:r>
              <a:rPr lang="en-US" sz="1200" kern="1200" dirty="0">
                <a:solidFill>
                  <a:schemeClr val="tx1"/>
                </a:solidFill>
                <a:effectLst/>
                <a:latin typeface="+mn-lt"/>
                <a:ea typeface="+mn-ea"/>
                <a:cs typeface="+mn-cs"/>
              </a:rPr>
              <a:t>• The man’s name?  Mahatma Gandhi.  </a:t>
            </a:r>
          </a:p>
          <a:p>
            <a:endParaRPr lang="en-US" dirty="0"/>
          </a:p>
        </p:txBody>
      </p:sp>
    </p:spTree>
    <p:extLst>
      <p:ext uri="{BB962C8B-B14F-4D97-AF65-F5344CB8AC3E}">
        <p14:creationId xmlns:p14="http://schemas.microsoft.com/office/powerpoint/2010/main" val="361421764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Do you know any orphans or widows?  Maybe, but I think these are just examples of people who are easily overlooked.</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Here's where I need a lot of work—too often I can't seem to find time to visit people in distress in hospital.</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0159297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Are you polluted by the world?</a:t>
            </a:r>
          </a:p>
          <a:p>
            <a:r>
              <a:rPr lang="en-US" dirty="0"/>
              <a:t>What is polluting you?  Often we even pay others to pollute us!  Internet, TV, movies, magazines—even the covers of every woman's magazine I've seen at the checkout counters pollute our minds!</a:t>
            </a:r>
          </a:p>
          <a:p>
            <a:endParaRPr lang="en-US" dirty="0"/>
          </a:p>
        </p:txBody>
      </p:sp>
    </p:spTree>
    <p:extLst>
      <p:ext uri="{BB962C8B-B14F-4D97-AF65-F5344CB8AC3E}">
        <p14:creationId xmlns:p14="http://schemas.microsoft.com/office/powerpoint/2010/main" val="49084718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here's what James is saying in a nutshell…</a:t>
            </a:r>
            <a:endParaRPr lang="en-US" dirty="0"/>
          </a:p>
        </p:txBody>
      </p:sp>
    </p:spTree>
    <p:extLst>
      <p:ext uri="{BB962C8B-B14F-4D97-AF65-F5344CB8AC3E}">
        <p14:creationId xmlns:p14="http://schemas.microsoft.com/office/powerpoint/2010/main" val="3520042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63986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Follow the Bible in a visible manner (restated).</a:t>
            </a:r>
          </a:p>
        </p:txBody>
      </p:sp>
    </p:spTree>
    <p:extLst>
      <p:ext uri="{BB962C8B-B14F-4D97-AF65-F5344CB8AC3E}">
        <p14:creationId xmlns:p14="http://schemas.microsoft.com/office/powerpoint/2010/main" val="70279783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For example, commit to listen rather than to speak!</a:t>
            </a:r>
            <a:r>
              <a:rPr lang="en-US" dirty="0">
                <a:effectLst/>
              </a:rPr>
              <a:t> </a:t>
            </a:r>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6197135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Which of these three areas do you need to apply God's Word right now?</a:t>
            </a:r>
          </a:p>
          <a:p>
            <a:r>
              <a:rPr lang="en-US" dirty="0"/>
              <a:t>Speech—Do I need to memorize and apply Ephesians 4:29?</a:t>
            </a:r>
          </a:p>
          <a:p>
            <a:r>
              <a:rPr lang="en-US" dirty="0"/>
              <a:t>Caring—Is there someone who needs my compassion right now?</a:t>
            </a:r>
          </a:p>
          <a:p>
            <a:r>
              <a:rPr lang="en-US" dirty="0"/>
              <a:t>Purity—What source of moral filth must be eliminated from my life?</a:t>
            </a:r>
          </a:p>
          <a:p>
            <a:endParaRPr lang="en-US" dirty="0"/>
          </a:p>
        </p:txBody>
      </p:sp>
    </p:spTree>
    <p:extLst>
      <p:ext uri="{BB962C8B-B14F-4D97-AF65-F5344CB8AC3E}">
        <p14:creationId xmlns:p14="http://schemas.microsoft.com/office/powerpoint/2010/main" val="156376572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 can you apply an action point in this area to your life?</a:t>
            </a:r>
          </a:p>
          <a:p>
            <a:r>
              <a:rPr lang="en-US" dirty="0">
                <a:cs typeface="ＭＳ Ｐゴシック" charset="0"/>
              </a:rPr>
              <a:t>• Make your application measurable—you should be able to see whether you obeyed in this area or not.</a:t>
            </a:r>
          </a:p>
          <a:p>
            <a:r>
              <a:rPr lang="en-US" dirty="0">
                <a:cs typeface="ＭＳ Ｐゴシック" charset="0"/>
              </a:rPr>
              <a:t>Don't say, "I'm going to have more purity"—that's not measurable and you'll deceive yourself into thinking you're doing it.</a:t>
            </a:r>
          </a:p>
          <a:p>
            <a:r>
              <a:rPr lang="en-US" dirty="0">
                <a:cs typeface="ＭＳ Ｐゴシック" charset="0"/>
              </a:rPr>
              <a:t>Say instead, "I will not click on any picture on my phone because of how the woman looks."  That's measurable.</a:t>
            </a:r>
          </a:p>
          <a:p>
            <a:r>
              <a:rPr lang="en-US" dirty="0">
                <a:cs typeface="ＭＳ Ｐゴシック" charset="0"/>
              </a:rPr>
              <a:t>• Make your application realistic—don't make a goal that reaches to the moon and is destined to fail.</a:t>
            </a:r>
          </a:p>
          <a:p>
            <a:r>
              <a:rPr lang="en-US" dirty="0">
                <a:cs typeface="ＭＳ Ｐゴシック" charset="0"/>
              </a:rPr>
              <a:t>Not "I'm going to read the Bible two hours every day."</a:t>
            </a:r>
          </a:p>
          <a:p>
            <a:r>
              <a:rPr lang="en-US" dirty="0">
                <a:cs typeface="ＭＳ Ｐゴシック" charset="0"/>
              </a:rPr>
              <a:t>Maybe you can, but if you're not reading even 5 minutes regularly now then it's wiser to start with a more reasonable goal.</a:t>
            </a:r>
          </a:p>
          <a:p>
            <a:r>
              <a:rPr lang="en-US" dirty="0">
                <a:cs typeface="ＭＳ Ｐゴシック" charset="0"/>
              </a:rPr>
              <a:t>• Be accountable to someone else—have that person ask you how you are doing in that area each day.</a:t>
            </a:r>
          </a:p>
          <a:p>
            <a:r>
              <a:rPr lang="en-US" dirty="0">
                <a:cs typeface="ＭＳ Ｐゴシック" charset="0"/>
              </a:rPr>
              <a:t>Once in college I was having trouble getting up for my quiet time.  I shared this with my friend Albert and he said, "Well, what time do you need to get up to meet with God?"  </a:t>
            </a:r>
          </a:p>
          <a:p>
            <a:r>
              <a:rPr lang="en-US" dirty="0">
                <a:cs typeface="ＭＳ Ｐゴシック" charset="0"/>
              </a:rPr>
              <a:t>"Oh," I said, "I guess I better rise at 5:30 if I'm going to have 30 minutes with the Lord and still have time for a shower and breakfast before I leave for class at 7 AM."</a:t>
            </a:r>
          </a:p>
          <a:p>
            <a:r>
              <a:rPr lang="en-US" dirty="0">
                <a:cs typeface="ＭＳ Ｐゴシック" charset="0"/>
              </a:rPr>
              <a:t>"Tomorrow I'm calling you at 5:30 but let's not talk more than 10 seconds, OK?"</a:t>
            </a:r>
          </a:p>
          <a:p>
            <a:r>
              <a:rPr lang="en-US" dirty="0">
                <a:cs typeface="ＭＳ Ｐゴシック" charset="0"/>
              </a:rPr>
              <a:t>The next morning at 5:30 AM the phone rang, "Good morning, Rick.  Are you sitting at your desk meeting with God?"  "Yes," I replied.  "Then I'm not going to interrupt a meeting that important," Albert said, "Bye!"  Click.</a:t>
            </a:r>
          </a:p>
          <a:p>
            <a:r>
              <a:rPr lang="en-US" dirty="0">
                <a:cs typeface="ＭＳ Ｐゴシック" charset="0"/>
              </a:rPr>
              <a:t>Every morning at 5:30 AM for more than two weeks Albert called me.  It took him less than a minute of his day, but the accountability for me was invaluable.  I re-ignited an old, good habit.</a:t>
            </a:r>
          </a:p>
          <a:p>
            <a:r>
              <a:rPr lang="en-US" dirty="0">
                <a:cs typeface="ＭＳ Ｐゴシック" charset="0"/>
              </a:rPr>
              <a:t>You can too—if you're vulnerable enough to let someone know your weakness and be accountable.</a:t>
            </a:r>
          </a:p>
          <a:p>
            <a:endParaRPr lang="en-US" dirty="0">
              <a:cs typeface="ＭＳ Ｐゴシック"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you need to download the YouVersion app that will send you daily reminders to follow one of the many Bi9ble reading programs on it—even for 5 minutes a day. You can even set up an accountability partner.</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993897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“Oh, my!  You’ve got to be kidding!”  That was my response when I saw the price the bulletin required to go to our church retreat.  “Why do we have to go to such an expensive resort?”  </a:t>
            </a:r>
          </a:p>
          <a:p>
            <a:r>
              <a:rPr lang="en-US" dirty="0">
                <a:cs typeface="ＭＳ Ｐゴシック" charset="0"/>
              </a:rPr>
              <a:t> </a:t>
            </a:r>
          </a:p>
          <a:p>
            <a:r>
              <a:rPr lang="en-US" dirty="0">
                <a:cs typeface="ＭＳ Ｐゴシック" charset="0"/>
              </a:rPr>
              <a:t>My wife and I had recently become members of this church in Texas.  I was a seminary student with enormous school costs and a young family, and even though I worked three jobs while studying full-time, no way could we spend half a month’s salary on an elaborate retreat.</a:t>
            </a:r>
          </a:p>
          <a:p>
            <a:r>
              <a:rPr lang="en-US" dirty="0">
                <a:cs typeface="ＭＳ Ｐゴシック" charset="0"/>
              </a:rPr>
              <a:t> </a:t>
            </a:r>
          </a:p>
          <a:p>
            <a:r>
              <a:rPr lang="en-US" dirty="0">
                <a:cs typeface="ＭＳ Ｐゴシック" charset="0"/>
              </a:rPr>
              <a:t>I felt this was a classic example of our church favoring the rich.</a:t>
            </a:r>
          </a:p>
          <a:p>
            <a:endParaRPr lang="en-US" dirty="0">
              <a:cs typeface="ＭＳ Ｐゴシック" charset="0"/>
            </a:endParaRPr>
          </a:p>
        </p:txBody>
      </p:sp>
    </p:spTree>
    <p:extLst>
      <p:ext uri="{BB962C8B-B14F-4D97-AF65-F5344CB8AC3E}">
        <p14:creationId xmlns:p14="http://schemas.microsoft.com/office/powerpoint/2010/main" val="243569640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456A82-C250-EE4F-A6B0-22571BB782B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77538" name="Rectangle 2"/>
          <p:cNvSpPr>
            <a:spLocks noGrp="1" noRot="1" noChangeAspect="1" noChangeArrowheads="1" noTextEdit="1"/>
          </p:cNvSpPr>
          <p:nvPr>
            <p:ph type="sldImg"/>
          </p:nvPr>
        </p:nvSpPr>
        <p:spPr>
          <a:ln/>
        </p:spPr>
      </p:sp>
      <p:sp>
        <p:nvSpPr>
          <p:cNvPr id="577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Then Mr. Miles shook my hand at church and it felt a little weird.  Why?  Paper came between us.  I later looked more closely at that paper and saw it was a $100 bill.  Just what we needed to buy food for that week!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next Sunday Mr. Miles shook my hand again—and another $100 sandwiched between our palms had met a need.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found myself tempted to want to be around Mr. Miles.  After all, rumor had it that he made over $250,000 a year as one of the city’s top lawyers.  I certainly didn’t </a:t>
            </a:r>
            <a:r>
              <a:rPr lang="en-US" sz="1200" i="1" kern="1200" dirty="0">
                <a:solidFill>
                  <a:schemeClr val="tx1"/>
                </a:solidFill>
                <a:effectLst/>
                <a:latin typeface="+mn-lt"/>
                <a:ea typeface="+mn-ea"/>
                <a:cs typeface="+mn-cs"/>
              </a:rPr>
              <a:t>avoid</a:t>
            </a:r>
            <a:r>
              <a:rPr lang="en-US" sz="1200" kern="1200" dirty="0">
                <a:solidFill>
                  <a:schemeClr val="tx1"/>
                </a:solidFill>
                <a:effectLst/>
                <a:latin typeface="+mn-lt"/>
                <a:ea typeface="+mn-ea"/>
                <a:cs typeface="+mn-cs"/>
              </a:rPr>
              <a:t> him at church.  I made sure that if he wanted to sit near me there was room!</a:t>
            </a: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I’m sure you can’t relate to favoring wealthy people.</a:t>
            </a:r>
          </a:p>
          <a:p>
            <a:r>
              <a:rPr lang="en-US" dirty="0"/>
              <a:t>I’m sure that you purposely avoid the rich to make sure you won’t favor them, right?</a:t>
            </a:r>
          </a:p>
          <a:p>
            <a:r>
              <a:rPr lang="en-US" dirty="0"/>
              <a:t>No doubt, you don’t even know who the rich are, right?</a:t>
            </a:r>
          </a:p>
          <a:p>
            <a:r>
              <a:rPr lang="en-US" dirty="0"/>
              <a:t>You certainly treat everyone exactly the same—true?</a:t>
            </a:r>
          </a:p>
          <a:p>
            <a:endParaRPr lang="en-US" dirty="0"/>
          </a:p>
        </p:txBody>
      </p:sp>
    </p:spTree>
    <p:extLst>
      <p:ext uri="{BB962C8B-B14F-4D97-AF65-F5344CB8AC3E}">
        <p14:creationId xmlns:p14="http://schemas.microsoft.com/office/powerpoint/2010/main" val="229702364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Favoring the rich has been a problem since mankind began.  </a:t>
            </a:r>
          </a:p>
          <a:p>
            <a:r>
              <a:rPr lang="en-US" dirty="0">
                <a:cs typeface="ＭＳ Ｐゴシック" charset="0"/>
              </a:rPr>
              <a:t>In ancient days Job got a lot of respect due to his wealth—until he lost it all.</a:t>
            </a:r>
          </a:p>
          <a:p>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44043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Centuries later, Solomon wrote in Proverbs 19:4, “Wealth brings many friends, but a poor man’s friend deserts him.” </a:t>
            </a:r>
          </a:p>
          <a:p>
            <a:endParaRPr lang="en-US" dirty="0"/>
          </a:p>
        </p:txBody>
      </p:sp>
    </p:spTree>
    <p:extLst>
      <p:ext uri="{BB962C8B-B14F-4D97-AF65-F5344CB8AC3E}">
        <p14:creationId xmlns:p14="http://schemas.microsoft.com/office/powerpoint/2010/main" val="23421434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decade after the church started we had the same problem—not bucking those with bucks!  James showed how faith is revealed by rejoicing in trials and obeying the Word.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But today’s text says that faith is shown when it avoids favoritism</a:t>
            </a:r>
            <a:r>
              <a:rPr lang="en-US" dirty="0"/>
              <a:t>. Most of the Christians were poor, so it became easy to keep an eye out for those who could help the church out financially.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 And the problem stays with us today: flavoring the rich!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NS-20-James-10, 55, 57, 73, 76, 98, 117, 133, 154, 186, 192, 203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855852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7A48A9-D070-FF43-88A4-E2917C32A7D1}"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85730" name="Rectangle 1026"/>
          <p:cNvSpPr>
            <a:spLocks noGrp="1" noRot="1" noChangeAspect="1" noChangeArrowheads="1" noTextEdit="1"/>
          </p:cNvSpPr>
          <p:nvPr>
            <p:ph type="sldImg"/>
          </p:nvPr>
        </p:nvSpPr>
        <p:spPr>
          <a:ln/>
        </p:spPr>
      </p:sp>
      <p:sp>
        <p:nvSpPr>
          <p:cNvPr id="58573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Do you think we </a:t>
            </a:r>
            <a:r>
              <a:rPr lang="en-US" sz="1200" i="1" kern="1200" dirty="0">
                <a:solidFill>
                  <a:schemeClr val="tx1"/>
                </a:solidFill>
                <a:effectLst/>
                <a:latin typeface="+mn-lt"/>
                <a:ea typeface="+mn-ea"/>
                <a:cs typeface="+mn-cs"/>
              </a:rPr>
              <a:t>should</a:t>
            </a:r>
            <a:r>
              <a:rPr lang="en-US" sz="1200" kern="1200" dirty="0">
                <a:solidFill>
                  <a:schemeClr val="tx1"/>
                </a:solidFill>
                <a:effectLst/>
                <a:latin typeface="+mn-lt"/>
                <a:ea typeface="+mn-ea"/>
                <a:cs typeface="+mn-cs"/>
              </a:rPr>
              <a:t> favor the rich?  Obviously not!  James 2:1 clearly says not to show favoritism towards the wealthy.  Please turn there with me and let’s read it together: “My brothers, as believers in our glorious Lord Jesus Christ, don’t show favoritism.”</a:t>
            </a:r>
            <a:r>
              <a:rPr lang="en-US" dirty="0">
                <a:effectLst/>
              </a:rPr>
              <a:t> </a:t>
            </a:r>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07FB97C-7707-5D4D-B777-7FF29DCB298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This raises issues on which we might not all agree. For example…</a:t>
            </a:r>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4B156B-6616-474E-AA14-0BDFFB815313}"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83682" name="Rectangle 2"/>
          <p:cNvSpPr>
            <a:spLocks noGrp="1" noRot="1" noChangeAspect="1" noChangeArrowheads="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No doubt you could add other examples.</a:t>
            </a:r>
            <a:endParaRPr 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18C9EC-4101-2740-8428-1C3D98B2DA01}"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87778" name="Rectangle 1026"/>
          <p:cNvSpPr>
            <a:spLocks noGrp="1" noRot="1" noChangeAspect="1" noChangeArrowheads="1" noTextEdit="1"/>
          </p:cNvSpPr>
          <p:nvPr>
            <p:ph type="sldImg"/>
          </p:nvPr>
        </p:nvSpPr>
        <p:spPr>
          <a:ln/>
        </p:spPr>
      </p:sp>
      <p:sp>
        <p:nvSpPr>
          <p:cNvPr id="58777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But why shouldn’t we favor the rich?  What are some reasons you and I should shun the temptation to show preference to the wealthy?  This is the question James answers in the following verses.  </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 Preview: Today we will see five reasons not to show preferential treatment to people based on their wealth. </a:t>
            </a: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3864FD-E6E2-5542-A787-3BA5723A427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89826" name="Rectangle 1026"/>
          <p:cNvSpPr>
            <a:spLocks noGrp="1" noRot="1" noChangeAspect="1" noChangeArrowheads="1"/>
          </p:cNvSpPr>
          <p:nvPr>
            <p:ph type="sldImg"/>
          </p:nvPr>
        </p:nvSpPr>
        <p:spPr>
          <a:solidFill>
            <a:srgbClr val="FFFFFF"/>
          </a:solidFill>
          <a:ln/>
        </p:spPr>
      </p:sp>
      <p:sp>
        <p:nvSpPr>
          <p:cNvPr id="589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kern="1200" dirty="0">
                <a:solidFill>
                  <a:schemeClr val="tx1"/>
                </a:solidFill>
                <a:effectLst/>
                <a:latin typeface="+mn-lt"/>
                <a:ea typeface="+mn-ea"/>
                <a:cs typeface="+mn-cs"/>
              </a:rPr>
              <a:t>Discrimination based on money shows we have evil thoughts.</a:t>
            </a:r>
            <a:r>
              <a:rPr lang="en-US" b="0" dirty="0">
                <a:effectLst/>
              </a:rPr>
              <a:t> </a:t>
            </a:r>
            <a:endParaRPr lang="en-US" b="0"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004FE2-F5FA-B646-959E-51E2E502BE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2962" name="Rectangle 2"/>
          <p:cNvSpPr>
            <a:spLocks noGrp="1" noRot="1" noChangeAspect="1" noChangeArrowheads="1" noTextEdit="1"/>
          </p:cNvSpPr>
          <p:nvPr>
            <p:ph type="sldImg"/>
          </p:nvPr>
        </p:nvSpPr>
        <p:spPr>
          <a:ln/>
        </p:spPr>
      </p:sp>
      <p:sp>
        <p:nvSpPr>
          <p:cNvPr id="1192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first century situation is clear.</a:t>
            </a:r>
          </a:p>
          <a:p>
            <a:pPr eaLnBrk="1" hangingPunct="1"/>
            <a:r>
              <a:rPr lang="en-US" dirty="0">
                <a:latin typeface="Arial" charset="0"/>
                <a:ea typeface="ＭＳ Ｐゴシック" charset="0"/>
                <a:cs typeface="ＭＳ Ｐゴシック" charset="0"/>
              </a:rPr>
              <a:t>The church has assembled—likely a Jewish church since the word for “meeting” in verse 2 really means “synagogue”—the only time a church meeting is called this in the NT.</a:t>
            </a:r>
          </a:p>
          <a:p>
            <a:pPr eaLnBrk="1" hangingPunct="1"/>
            <a:r>
              <a:rPr lang="en-US" dirty="0">
                <a:latin typeface="Arial" charset="0"/>
                <a:ea typeface="ＭＳ Ｐゴシック" charset="0"/>
                <a:cs typeface="ＭＳ Ｐゴシック" charset="0"/>
              </a:rPr>
              <a:t>Two strangers enter and don’t know where they can sit.  </a:t>
            </a:r>
          </a:p>
          <a:p>
            <a:pPr eaLnBrk="1" hangingPunct="1"/>
            <a:r>
              <a:rPr lang="en-US" dirty="0">
                <a:latin typeface="Arial" charset="0"/>
                <a:ea typeface="ＭＳ Ｐゴシック" charset="0"/>
                <a:cs typeface="ＭＳ Ｐゴシック" charset="0"/>
              </a:rPr>
              <a:t>One is wealthy.  In fact, the “fine clothes” mentioned literally means “bright” or “shining” and refers to the shiny white garments often worn by wealthy Jews.  He’s also got a ring, indicating his rich status.  This guy gets the best seat in the house.  </a:t>
            </a:r>
          </a:p>
          <a:p>
            <a:pPr eaLnBrk="1" hangingPunct="1"/>
            <a:r>
              <a:rPr lang="en-US" dirty="0">
                <a:latin typeface="Arial" charset="0"/>
                <a:ea typeface="ＭＳ Ｐゴシック" charset="0"/>
                <a:cs typeface="ＭＳ Ｐゴシック" charset="0"/>
              </a:rPr>
              <a:t>Another man enters—a poor man without a ring and wearing dirty clothes.  “Oh, anywhere is good enough for you.”</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mn-lt"/>
                <a:ea typeface="+mn-ea"/>
                <a:cs typeface="+mn-cs"/>
              </a:rPr>
              <a:t>This scenario was not unusual because at that time people treated Pharisees like kings—impressive titles and the best seats in the synagogue—like we sometimes do today.</a:t>
            </a:r>
            <a:endParaRPr lang="en-US" dirty="0"/>
          </a:p>
        </p:txBody>
      </p:sp>
    </p:spTree>
    <p:extLst>
      <p:ext uri="{BB962C8B-B14F-4D97-AF65-F5344CB8AC3E}">
        <p14:creationId xmlns:p14="http://schemas.microsoft.com/office/powerpoint/2010/main" val="53603384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1993 my family visited Philadelphia, our nation’s first capital.  There we went to Christ Church and the guide explained where the distinguished members sat—the best seats in the building, of course.  I especially remember President George Washington’s seat.</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980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823420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was #58 to be exact—the one with extra leg room!  James 2 came to mind.  In fact, reserved seats went only to tithers who gave later in the week because a plate was never even passed in front of the poor.  Perhaps special treatment for the wealthy is not so distant as it seems.</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218470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9B43C3-C679-1440-9C4D-F8EFA52674B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043365-5D62-AE4F-AF8A-BEFE6AD3A48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t>A bias against the less fortunate is the exact opposite of God’s values.</a:t>
            </a: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004FE2-F5FA-B646-959E-51E2E502BE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2962" name="Rectangle 2"/>
          <p:cNvSpPr>
            <a:spLocks noGrp="1" noRot="1" noChangeAspect="1" noChangeArrowheads="1" noTextEdit="1"/>
          </p:cNvSpPr>
          <p:nvPr>
            <p:ph type="sldImg"/>
          </p:nvPr>
        </p:nvSpPr>
        <p:spPr>
          <a:ln/>
        </p:spPr>
      </p:sp>
      <p:sp>
        <p:nvSpPr>
          <p:cNvPr id="1192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6141077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B7273F-E954-B84B-9B8D-7ECEF88C6B33}"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95970" name="Rectangle 1026"/>
          <p:cNvSpPr>
            <a:spLocks noGrp="1" noRot="1" noChangeAspect="1" noChangeArrowheads="1"/>
          </p:cNvSpPr>
          <p:nvPr>
            <p:ph type="sldImg"/>
          </p:nvPr>
        </p:nvSpPr>
        <p:spPr>
          <a:solidFill>
            <a:srgbClr val="FFFFFF"/>
          </a:solidFill>
          <a:ln/>
        </p:spPr>
      </p:sp>
      <p:sp>
        <p:nvSpPr>
          <p:cNvPr id="595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5CC7DF-D955-1149-880C-F91E9E4459D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98018" name="Rectangle 1026"/>
          <p:cNvSpPr>
            <a:spLocks noGrp="1" noRot="1" noChangeAspect="1" noChangeArrowheads="1"/>
          </p:cNvSpPr>
          <p:nvPr>
            <p:ph type="sldImg"/>
          </p:nvPr>
        </p:nvSpPr>
        <p:spPr>
          <a:solidFill>
            <a:srgbClr val="FFFFFF"/>
          </a:solidFill>
          <a:ln/>
        </p:spPr>
      </p:sp>
      <p:sp>
        <p:nvSpPr>
          <p:cNvPr id="598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7B01D8-FC84-6C47-A3F7-79389979C2C1}"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00066" name="Rectangle 1026"/>
          <p:cNvSpPr>
            <a:spLocks noGrp="1" noRot="1" noChangeAspect="1" noChangeArrowheads="1"/>
          </p:cNvSpPr>
          <p:nvPr>
            <p:ph type="sldImg"/>
          </p:nvPr>
        </p:nvSpPr>
        <p:spPr>
          <a:solidFill>
            <a:srgbClr val="FFFFFF"/>
          </a:solidFill>
          <a:ln/>
        </p:spPr>
      </p:sp>
      <p:sp>
        <p:nvSpPr>
          <p:cNvPr id="600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9398ED-9804-5744-8CFE-EFB9480DC2A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02114" name="Rectangle 1026"/>
          <p:cNvSpPr>
            <a:spLocks noGrp="1" noRot="1" noChangeAspect="1" noChangeArrowheads="1"/>
          </p:cNvSpPr>
          <p:nvPr>
            <p:ph type="sldImg"/>
          </p:nvPr>
        </p:nvSpPr>
        <p:spPr>
          <a:solidFill>
            <a:srgbClr val="FFFFFF"/>
          </a:solidFill>
          <a:ln/>
        </p:spPr>
      </p:sp>
      <p:sp>
        <p:nvSpPr>
          <p:cNvPr id="602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9110A1-74E1-1B4A-BAA1-B3835FEBDA89}"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04162" name="Rectangle 1026"/>
          <p:cNvSpPr>
            <a:spLocks noGrp="1" noRot="1" noChangeAspect="1" noChangeArrowheads="1"/>
          </p:cNvSpPr>
          <p:nvPr>
            <p:ph type="sldImg"/>
          </p:nvPr>
        </p:nvSpPr>
        <p:spPr>
          <a:solidFill>
            <a:srgbClr val="FFFFFF"/>
          </a:solidFill>
          <a:ln/>
        </p:spPr>
      </p:sp>
      <p:sp>
        <p:nvSpPr>
          <p:cNvPr id="604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A75FB2-5A7A-C041-84C4-123CF36CDDFD}"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06210" name="Rectangle 1026"/>
          <p:cNvSpPr>
            <a:spLocks noGrp="1" noRot="1" noChangeAspect="1" noChangeArrowheads="1"/>
          </p:cNvSpPr>
          <p:nvPr>
            <p:ph type="sldImg"/>
          </p:nvPr>
        </p:nvSpPr>
        <p:spPr>
          <a:solidFill>
            <a:srgbClr val="FFFFFF"/>
          </a:solidFill>
          <a:ln/>
        </p:spPr>
      </p:sp>
      <p:sp>
        <p:nvSpPr>
          <p:cNvPr id="606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70585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A23D0A-DC0A-D34A-88E4-8BE4524978C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CD3247-53C4-E447-B505-417E1316BC24}"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09493D-B7A0-2142-8B8F-3AC2B566CFC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2354" name="Rectangle 1026"/>
          <p:cNvSpPr>
            <a:spLocks noGrp="1" noRot="1" noChangeAspect="1" noChangeArrowheads="1" noTextEdit="1"/>
          </p:cNvSpPr>
          <p:nvPr>
            <p:ph type="sldImg"/>
          </p:nvPr>
        </p:nvSpPr>
        <p:spPr>
          <a:ln/>
        </p:spPr>
      </p:sp>
      <p:sp>
        <p:nvSpPr>
          <p:cNvPr id="6123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499674657"/>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09493D-B7A0-2142-8B8F-3AC2B566CFC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2354" name="Rectangle 1026"/>
          <p:cNvSpPr>
            <a:spLocks noGrp="1" noRot="1" noChangeAspect="1" noChangeArrowheads="1" noTextEdit="1"/>
          </p:cNvSpPr>
          <p:nvPr>
            <p:ph type="sldImg"/>
          </p:nvPr>
        </p:nvSpPr>
        <p:spPr>
          <a:ln/>
        </p:spPr>
      </p:sp>
      <p:sp>
        <p:nvSpPr>
          <p:cNvPr id="6123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36937299"/>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9FE644-D9CB-F642-BE49-CD4D68D331C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4402" name="Rectangle 1026"/>
          <p:cNvSpPr>
            <a:spLocks noGrp="1" noRot="1" noChangeAspect="1" noChangeArrowheads="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t>The rich oppress, the poor take it severely—and we cheer for the wrong side!</a:t>
            </a: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004FE2-F5FA-B646-959E-51E2E502BE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2962" name="Rectangle 2"/>
          <p:cNvSpPr>
            <a:spLocks noGrp="1" noRot="1" noChangeAspect="1" noChangeArrowheads="1" noTextEdit="1"/>
          </p:cNvSpPr>
          <p:nvPr>
            <p:ph type="sldImg"/>
          </p:nvPr>
        </p:nvSpPr>
        <p:spPr>
          <a:ln/>
        </p:spPr>
      </p:sp>
      <p:sp>
        <p:nvSpPr>
          <p:cNvPr id="1192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James’ three questions here bite down hard…</a:t>
            </a:r>
          </a:p>
          <a:p>
            <a:pPr eaLnBrk="1" hangingPunct="1"/>
            <a:r>
              <a:rPr lang="en-US" dirty="0">
                <a:latin typeface="Arial" charset="0"/>
                <a:ea typeface="ＭＳ Ｐゴシック" charset="0"/>
                <a:cs typeface="ＭＳ Ｐゴシック" charset="0"/>
              </a:rPr>
              <a:t>Who here has ever been exploited by a poor person?</a:t>
            </a:r>
          </a:p>
          <a:p>
            <a:pPr eaLnBrk="1" hangingPunct="1"/>
            <a:r>
              <a:rPr lang="en-US" dirty="0">
                <a:latin typeface="Arial" charset="0"/>
                <a:ea typeface="ＭＳ Ｐゴシック" charset="0"/>
                <a:cs typeface="ＭＳ Ｐゴシック" charset="0"/>
              </a:rPr>
              <a:t>Who has ever been taken to court by a poor person?</a:t>
            </a:r>
          </a:p>
          <a:p>
            <a:pPr eaLnBrk="1" hangingPunct="1"/>
            <a:r>
              <a:rPr lang="en-US" dirty="0">
                <a:latin typeface="Arial" charset="0"/>
                <a:ea typeface="ＭＳ Ｐゴシック" charset="0"/>
                <a:cs typeface="ＭＳ Ｐゴシック" charset="0"/>
              </a:rPr>
              <a:t>Don’t the rich curse God by oppressing the poor more than the poor curse God by oppressing the rich?</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5153679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world's richest man also happens to be the world's biggest oppressor.</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203046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7054988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I noted at the beginning how it’s easy to design church activities that only the rich can participate in (retreats, camps, seminars).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194175284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757D30-C240-654F-B9CD-63EFC5B04EA1}" type="slidenum">
              <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282</a:t>
            </a:fld>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do we select our church leadership—church positions only for the wealthy?</a:t>
            </a:r>
            <a:r>
              <a:rPr lang="en-US" dirty="0">
                <a:effectLst/>
              </a:rPr>
              <a:t> </a:t>
            </a:r>
            <a:endParaRPr lang="en-US" dirty="0">
              <a:ea typeface="ＭＳ Ｐゴシック" charset="0"/>
              <a:cs typeface="ＭＳ Ｐゴシック" charset="0"/>
            </a:endParaRP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How many men from the lower and middle classes serve on the church board?  </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Have you noticed that most churches stack their boards with successful businessmen?  Do they represent the entire church?  Generally not.</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My church in Texas noticed this trend and purposely picked as the next elder a man from the middle class—not high in a company like the rest of the leaders.  This helped begin to balance the board rather than show favoritism towards the rich.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1 Timothy 3 and Titus 1 give 20 qualities required of church leaders. Notice that not a single one of them relates to wealth—except “not pursuing dishonest gain.”  They address whether a potential leader’s character is respected, handles his family properly, and other character traits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390333"/>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9FE644-D9CB-F642-BE49-CD4D68D331C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4402" name="Rectangle 1026"/>
          <p:cNvSpPr>
            <a:spLocks noGrp="1" noRot="1" noChangeAspect="1" noChangeArrowheads="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Preferring the wealthy goes against God’s command of selflessness.</a:t>
            </a:r>
            <a:endParaRPr lang="en-US" dirty="0"/>
          </a:p>
        </p:txBody>
      </p:sp>
    </p:spTree>
    <p:extLst>
      <p:ext uri="{BB962C8B-B14F-4D97-AF65-F5344CB8AC3E}">
        <p14:creationId xmlns:p14="http://schemas.microsoft.com/office/powerpoint/2010/main" val="384492011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004FE2-F5FA-B646-959E-51E2E502BE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2962" name="Rectangle 2"/>
          <p:cNvSpPr>
            <a:spLocks noGrp="1" noRot="1" noChangeAspect="1" noChangeArrowheads="1" noTextEdit="1"/>
          </p:cNvSpPr>
          <p:nvPr>
            <p:ph type="sldImg"/>
          </p:nvPr>
        </p:nvSpPr>
        <p:spPr>
          <a:ln/>
        </p:spPr>
      </p:sp>
      <p:sp>
        <p:nvSpPr>
          <p:cNvPr id="1192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81563757"/>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point here is that God said in Leviticus 19:18 to love </a:t>
            </a:r>
            <a:r>
              <a:rPr lang="en-US" sz="1200" i="1" kern="1200" dirty="0">
                <a:solidFill>
                  <a:schemeClr val="tx1"/>
                </a:solidFill>
                <a:effectLst/>
                <a:latin typeface="+mn-lt"/>
                <a:ea typeface="+mn-ea"/>
                <a:cs typeface="+mn-cs"/>
              </a:rPr>
              <a:t>all people</a:t>
            </a:r>
            <a:r>
              <a:rPr lang="en-US" sz="1200" kern="1200" dirty="0">
                <a:solidFill>
                  <a:schemeClr val="tx1"/>
                </a:solidFill>
                <a:effectLst/>
                <a:latin typeface="+mn-lt"/>
                <a:ea typeface="+mn-ea"/>
                <a:cs typeface="+mn-cs"/>
              </a:rPr>
              <a:t> like we love ourselves.  This law is called the “royal law” as it’s the highest law: treat people like you treat yourself</a:t>
            </a:r>
            <a:r>
              <a:rPr lang="en-US" dirty="0"/>
              <a:t>.</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Do you abuse yourself?  Hopefully not!  There’s a proper self-interest that each of us has which motivates us to take care of ourselves.</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Instead, treat the poor like you treat yourself.</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 </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(Perhaps you say, “Hey, so I do this favoritism thing sometimes.  But we all have our faults, right?  What’s one little defect?”  James anticipates that some of us might say this, so he responds that…)</a:t>
            </a:r>
          </a:p>
          <a:p>
            <a:pPr marL="0" marR="0" lvl="1"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8631612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One sin of prejudice makes you a breaker of God’s standards.  It doesn’t take a lot of sins!</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Verses 10-11 place favoritism alongside with sins like adultery and murder.  That alone should jar us into seeing how heinous a sin it is in God’s sight!</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Suppose you drive out of church this morning and you speed on the highway.  Then you see red lights in you mirror—red lights ahead of you are fine, but not behind you!</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You pull over and tell the officer, “Hey, did you see all those red lights I stopped at all the way down the street?  I drove on the right side of the street the entire time, my car is completely legal, I’ve paid my insurance, my car’s legal.  I’ve obeyed every law except the speed limit right here.  Why are you getting picky about my disobeying one little law?”</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What do you think the officer will say?  “OK, you’re not a lawbreaker”?  No, it only takes one traffic violation to make a traffic offender out of you.  It also takes only one crime committed to make a criminal.</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It’s also not proper to justify “a little” favoritism in God’s sight.  A little still displeases him and makes you and I guilty as lawbreakers. </a:t>
            </a:r>
          </a:p>
          <a:p>
            <a:pPr marL="0" marR="0" lvl="1" indent="0" algn="l" defTabSz="4571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15715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9FE644-D9CB-F642-BE49-CD4D68D331C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4402" name="Rectangle 1026"/>
          <p:cNvSpPr>
            <a:spLocks noGrp="1" noRot="1" noChangeAspect="1" noChangeArrowheads="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will judge us on how much mercy we’ve shown to the poor.</a:t>
            </a:r>
            <a:endParaRPr lang="en-US" dirty="0"/>
          </a:p>
        </p:txBody>
      </p:sp>
    </p:spTree>
    <p:extLst>
      <p:ext uri="{BB962C8B-B14F-4D97-AF65-F5344CB8AC3E}">
        <p14:creationId xmlns:p14="http://schemas.microsoft.com/office/powerpoint/2010/main" val="144176336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004FE2-F5FA-B646-959E-51E2E502BE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2962" name="Rectangle 2"/>
          <p:cNvSpPr>
            <a:spLocks noGrp="1" noRot="1" noChangeAspect="1" noChangeArrowheads="1" noTextEdit="1"/>
          </p:cNvSpPr>
          <p:nvPr>
            <p:ph type="sldImg"/>
          </p:nvPr>
        </p:nvSpPr>
        <p:spPr>
          <a:ln/>
        </p:spPr>
      </p:sp>
      <p:sp>
        <p:nvSpPr>
          <p:cNvPr id="1192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1" indent="0" algn="l" defTabSz="457177"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Think of it!  At the Rapture when we are taken up to heaven, there will also take place what’s called the Judgment Seat of Christ.  </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This is not a judgment for determining our eternal destiny since this is already sealed.</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Rather, it will be a judgment only for Christians to determine the extent of their rewards.  You and I each will give an accounting to the Lord for all kinds of things.  </a:t>
            </a:r>
          </a:p>
          <a:p>
            <a:pPr marL="0" marR="0" lvl="1" indent="0" algn="l" defTabSz="457177"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30423237"/>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In other words, Jesus will judge us for how we treat the impoverished and the rich.</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Bill Gates noted, “If you are poor, it’s not your mistake, but if you die poor, it’s your mistake.”  Do you agree? Seem heatless to me! If we lack mercy towards the poor, we will forfeit any reward which would otherwise be coming to us!</a:t>
            </a:r>
          </a:p>
          <a:p>
            <a:pPr marL="0" marR="0" lvl="1" indent="0" algn="l" defTabSz="457177" rtl="0" eaLnBrk="1" fontAlgn="auto" latinLnBrk="0" hangingPunct="1">
              <a:lnSpc>
                <a:spcPct val="100000"/>
              </a:lnSpc>
              <a:spcBef>
                <a:spcPts val="0"/>
              </a:spcBef>
              <a:spcAft>
                <a:spcPts val="0"/>
              </a:spcAft>
              <a:buClrTx/>
              <a:buSzTx/>
              <a:buFontTx/>
              <a:buNone/>
              <a:tabLst/>
              <a:defRPr/>
            </a:pPr>
            <a:r>
              <a:rPr lang="en-US" dirty="0"/>
              <a:t>But if we have shown mercy toward the poor, we will experience Christ’s mercy and reward at the Judgment Seat of Christ.</a:t>
            </a:r>
          </a:p>
          <a:p>
            <a:pPr marL="0" marR="0" lvl="1"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24606030"/>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18C9EC-4101-2740-8428-1C3D98B2DA01}"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87778" name="Rectangle 1026"/>
          <p:cNvSpPr>
            <a:spLocks noGrp="1" noRot="1" noChangeAspect="1" noChangeArrowheads="1" noTextEdit="1"/>
          </p:cNvSpPr>
          <p:nvPr>
            <p:ph type="sldImg"/>
          </p:nvPr>
        </p:nvSpPr>
        <p:spPr>
          <a:ln/>
        </p:spPr>
      </p:sp>
      <p:sp>
        <p:nvSpPr>
          <p:cNvPr id="58777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99563204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Don't favor the rich </a:t>
            </a:r>
            <a:r>
              <a:rPr lang="en-US" sz="1200" b="0" kern="0" dirty="0">
                <a:effectLst>
                  <a:glow rad="127000">
                    <a:schemeClr val="tx1"/>
                  </a:glow>
                </a:effectLst>
                <a:latin typeface="Arial" panose="020B0604020202020204" pitchFamily="34" charset="0"/>
                <a:ea typeface="ＭＳ Ｐゴシック" charset="0"/>
                <a:cs typeface="Arial" panose="020B0604020202020204" pitchFamily="34" charset="0"/>
              </a:rPr>
              <a:t>because God honors the poor more than the wealthy (restated MI).</a:t>
            </a:r>
            <a:endParaRPr lang="en-US" sz="1800" b="0"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9FE644-D9CB-F642-BE49-CD4D68D331C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4402" name="Rectangle 1026"/>
          <p:cNvSpPr>
            <a:spLocks noGrp="1" noRot="1" noChangeAspect="1" noChangeArrowheads="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will judge us on how much mercy we’ve shown to the poor.</a:t>
            </a:r>
            <a:endParaRPr lang="en-US" dirty="0"/>
          </a:p>
        </p:txBody>
      </p:sp>
    </p:spTree>
    <p:extLst>
      <p:ext uri="{BB962C8B-B14F-4D97-AF65-F5344CB8AC3E}">
        <p14:creationId xmlns:p14="http://schemas.microsoft.com/office/powerpoint/2010/main" val="1493627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2922955"/>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7A48A9-D070-FF43-88A4-E2917C32A7D1}"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85730" name="Rectangle 1026"/>
          <p:cNvSpPr>
            <a:spLocks noGrp="1" noRot="1" noChangeAspect="1" noChangeArrowheads="1" noTextEdit="1"/>
          </p:cNvSpPr>
          <p:nvPr>
            <p:ph type="sldImg"/>
          </p:nvPr>
        </p:nvSpPr>
        <p:spPr>
          <a:ln/>
        </p:spPr>
      </p:sp>
      <p:sp>
        <p:nvSpPr>
          <p:cNvPr id="58573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Do you think we </a:t>
            </a:r>
            <a:r>
              <a:rPr lang="en-US" sz="1200" i="1" kern="1200" dirty="0">
                <a:solidFill>
                  <a:schemeClr val="tx1"/>
                </a:solidFill>
                <a:effectLst/>
                <a:latin typeface="+mn-lt"/>
                <a:ea typeface="+mn-ea"/>
                <a:cs typeface="+mn-cs"/>
              </a:rPr>
              <a:t>should</a:t>
            </a:r>
            <a:r>
              <a:rPr lang="en-US" sz="1200" kern="1200" dirty="0">
                <a:solidFill>
                  <a:schemeClr val="tx1"/>
                </a:solidFill>
                <a:effectLst/>
                <a:latin typeface="+mn-lt"/>
                <a:ea typeface="+mn-ea"/>
                <a:cs typeface="+mn-cs"/>
              </a:rPr>
              <a:t> favor the rich?  Obviously not!  James 2:1 clearly says not to show favoritism towards the wealthy.  Please turn there with me and let’s read it together: “My brothers, as believers in our glorious Lord Jesus Christ, don’t show favoritism.”</a:t>
            </a:r>
            <a:r>
              <a:rPr lang="en-US" dirty="0">
                <a:effectLst/>
              </a:rPr>
              <a:t> </a:t>
            </a:r>
            <a:endParaRPr lang="en-US" dirty="0"/>
          </a:p>
        </p:txBody>
      </p:sp>
    </p:spTree>
    <p:extLst>
      <p:ext uri="{BB962C8B-B14F-4D97-AF65-F5344CB8AC3E}">
        <p14:creationId xmlns:p14="http://schemas.microsoft.com/office/powerpoint/2010/main" val="178905933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My computer crashed while I was using the electronic thesaurus.  When I restarted and called up the thesaurus again…</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 for some reason it had by itself looked up the word “God.”  Then below this it said candidly,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 “No synonyms found for God.”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I said, “Amen!  Amen!”  James 2:1 says that Jesus is glorious—no synonyms, no equals!  And below Him we all look the same, like we humans all view ants.  Are there any distinctions between those ants?  They all look the same to me!  But if you looked closely you’d see that some are “better off” than others—maybe a bit more of your kid’s cookie crumbs stuck behind an antenna.</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That’s God’s view of our wealth and poverty, for what are huge differences to us are minimal to Him.  As someone has so wisely said, “The ground is level at the cross.”  If we see people from God’s perspective then we will accept all equally without regard for financial position.</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231654"/>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Years ago in Portland, Oregon, there was a bright but esoteric student named Bill.  His hair was always messed up like Einstein’s and he never wore shoes—rain, sleet, or snow, Bill was always barefoot.  During college he became a Christian—just at the same time that the well-dressed, middle-class church across the street began to develop a ministry among college students.  They weren’t really that sure how to go about it, but they were making some efforts to make them feel welcome.</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	One </a:t>
            </a:r>
            <a:r>
              <a:rPr lang="en-US" dirty="0"/>
              <a:t>day Bill decided to go to the church.  He walked into the service wearing blue jeans, a tee shirt, and, of course, no shoes.  People looked uncomfortable but said nothing.  So Bill began walking down the aisle looking for a seat.  The church was really crowded that Sunday, and by the time Bill got to the front row, he realized that there were no seats left.  So he just squatted down on the carpet­—perfectly acceptable behavior for a college fellowship, but perhaps a bit unnerving for most churches.  The tension in the air became so thick you could almost slice it.</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	Suddenly an elderly man began walking down the aisle toward the boy.  Was he going to scold Bill?  Some of the people thought, “Well, you can’t blame this old man for what he has to do.”</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	As the man kept walking down the aisle, the church became utterly silent—all eyes focused on him, you couldn’t hear anyone breathe.  When the man reached Bill, with some difficulty he lowered himself and sat next to Bill on the carpet.  He and Bill worshipped together on the floor that Sunday.  There was not a dry eye in the house (Rebecca Manly Pippert in Hostetler, Illustrating the Sermon, 15-16).</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265075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AF8442-81C4-354E-A1A8-FEFDBDA4CB55}"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6450" name="Rectangle 1026"/>
          <p:cNvSpPr>
            <a:spLocks noGrp="1" noRot="1" noChangeAspect="1" noChangeArrowheads="1" noTextEdit="1"/>
          </p:cNvSpPr>
          <p:nvPr>
            <p:ph type="sldImg"/>
          </p:nvPr>
        </p:nvSpPr>
        <p:spPr>
          <a:ln/>
        </p:spPr>
      </p:sp>
      <p:sp>
        <p:nvSpPr>
          <p:cNvPr id="6164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C1EE188-55FB-BD4D-BA29-E73E19CDA062}" type="slidenum">
              <a:rPr lang="en-US" sz="1200">
                <a:solidFill>
                  <a:prstClr val="black"/>
                </a:solidFill>
              </a:rPr>
              <a:pPr/>
              <a:t>297</a:t>
            </a:fld>
            <a:endParaRPr lang="en-US" sz="1200">
              <a:solidFill>
                <a:prstClr val="black"/>
              </a:solidFill>
            </a:endParaRPr>
          </a:p>
        </p:txBody>
      </p:sp>
      <p:sp>
        <p:nvSpPr>
          <p:cNvPr id="618498" name="Rectangle 2"/>
          <p:cNvSpPr>
            <a:spLocks noGrp="1" noRot="1" noChangeAspect="1" noChangeArrowheads="1" noTextEdit="1"/>
          </p:cNvSpPr>
          <p:nvPr>
            <p:ph type="sldImg"/>
          </p:nvPr>
        </p:nvSpPr>
        <p:spPr>
          <a:ln/>
        </p:spPr>
      </p:sp>
      <p:sp>
        <p:nvSpPr>
          <p:cNvPr id="618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8A521D7-14AF-0049-B83D-22082AF78AF4}" type="slidenum">
              <a:rPr lang="en-US" sz="1200">
                <a:solidFill>
                  <a:prstClr val="black"/>
                </a:solidFill>
              </a:rPr>
              <a:pPr/>
              <a:t>298</a:t>
            </a:fld>
            <a:endParaRPr lang="en-US" sz="1200">
              <a:solidFill>
                <a:prstClr val="black"/>
              </a:solidFill>
            </a:endParaRPr>
          </a:p>
        </p:txBody>
      </p:sp>
      <p:sp>
        <p:nvSpPr>
          <p:cNvPr id="620546" name="Rectangle 2"/>
          <p:cNvSpPr>
            <a:spLocks noGrp="1" noRot="1" noChangeAspect="1" noChangeArrowheads="1"/>
          </p:cNvSpPr>
          <p:nvPr>
            <p:ph type="sldImg"/>
          </p:nvPr>
        </p:nvSpPr>
        <p:spPr>
          <a:solidFill>
            <a:srgbClr val="FFFFFF"/>
          </a:solidFill>
          <a:ln/>
        </p:spPr>
      </p:sp>
      <p:sp>
        <p:nvSpPr>
          <p:cNvPr id="620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a:t>NS-20-James-10, 55, 57, 73, 76, 98, 117, 133, 154, 186, 192, 203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889529"/>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070265"/>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08656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860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Mark 4:3</a:t>
            </a:r>
            <a:r>
              <a:rPr lang="en-US" sz="1200" kern="1200">
                <a:solidFill>
                  <a:schemeClr val="tx1"/>
                </a:solidFill>
                <a:effectLst/>
                <a:latin typeface="+mn-lt"/>
                <a:ea typeface="+mn-ea"/>
                <a:cs typeface="+mn-cs"/>
              </a:rPr>
              <a:t>    “Listen! A farmer went out to plant some seed.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As he scattered it across his field, some of the seed fell on a footpath, and the birds came and ate it.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Other seed fell on shallow soil with underlying rock. The seed sprouted quickly because the soil was shallow.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the plant soon wilted under the hot sun, and since it didn’t have deep roots, it died.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Other seed fell among thorns that grew up and choked out the tender plants so they produced no grain.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Still other seeds fell on fertile soil, and they sprouted, grew, and produced a crop that was thirty, sixty, and even a hundred times as much as had been planted!”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Then he said, “Anyone with ears to hear should listen and understand.”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1Tim. 2:1</a:t>
            </a:r>
            <a:r>
              <a:rPr lang="en-US" sz="1200" kern="1200">
                <a:solidFill>
                  <a:schemeClr val="tx1"/>
                </a:solidFill>
                <a:effectLst/>
                <a:latin typeface="+mn-lt"/>
                <a:ea typeface="+mn-ea"/>
                <a:cs typeface="+mn-cs"/>
              </a:rPr>
              <a:t>    I urge you, first of all, to pray for all people. Ask God to help them; intercede on their behalf, and give thanks for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1Tim. 2:4</a:t>
            </a:r>
            <a:r>
              <a:rPr lang="en-US" sz="1200" kern="1200">
                <a:solidFill>
                  <a:schemeClr val="tx1"/>
                </a:solidFill>
                <a:effectLst/>
                <a:latin typeface="+mn-lt"/>
                <a:ea typeface="+mn-ea"/>
                <a:cs typeface="+mn-cs"/>
              </a:rPr>
              <a:t> who wants everyone to be saved and to understand the truth.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Col. 4:3</a:t>
            </a:r>
            <a:r>
              <a:rPr lang="en-US" sz="1200" kern="1200">
                <a:solidFill>
                  <a:schemeClr val="tx1"/>
                </a:solidFill>
                <a:effectLst/>
                <a:latin typeface="+mn-lt"/>
                <a:ea typeface="+mn-ea"/>
                <a:cs typeface="+mn-cs"/>
              </a:rPr>
              <a:t> Pray for us, too, that God will give us many opportunities to speak about his mysterious plan concerning Christ. That is why I am here in chains.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Pray that I will proclaim this message as clearly as I should.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Col. 4:5</a:t>
            </a:r>
            <a:r>
              <a:rPr lang="en-US" sz="1200" kern="1200">
                <a:solidFill>
                  <a:schemeClr val="tx1"/>
                </a:solidFill>
                <a:effectLst/>
                <a:latin typeface="+mn-lt"/>
                <a:ea typeface="+mn-ea"/>
                <a:cs typeface="+mn-cs"/>
              </a:rPr>
              <a:t>    Live wisely among those who are not believers, and make the most of every opportunity.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62209"/>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25426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2450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737512"/>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775988"/>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625788"/>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1341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354254"/>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190797"/>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767045"/>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255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doesn't have to be a Christian very long to see that believers do NOT always live like believers should. Thus we have the NT to show us the standards that God expects. But unbelievers cannot see faith. Faith is too intangible, so non-Christians can only see works in Christians. Thus, faith is revealed or shown to be true when Christians live like Christians.</a:t>
            </a:r>
          </a:p>
        </p:txBody>
      </p:sp>
      <p:sp>
        <p:nvSpPr>
          <p:cNvPr id="4" name="Slide Number Placeholder 3"/>
          <p:cNvSpPr>
            <a:spLocks noGrp="1"/>
          </p:cNvSpPr>
          <p:nvPr>
            <p:ph type="sldNum" sz="quarter" idx="5"/>
          </p:nvPr>
        </p:nvSpPr>
        <p:spPr/>
        <p:txBody>
          <a:bodyPr/>
          <a:lstStyle/>
          <a:p>
            <a:fld id="{3F39E1E6-299E-3145-8F85-69D324BC6F54}" type="slidenum">
              <a:rPr lang="en-US" smtClean="0"/>
              <a:t>3</a:t>
            </a:fld>
            <a:endParaRPr lang="en-US"/>
          </a:p>
        </p:txBody>
      </p:sp>
    </p:spTree>
    <p:extLst>
      <p:ext uri="{BB962C8B-B14F-4D97-AF65-F5344CB8AC3E}">
        <p14:creationId xmlns:p14="http://schemas.microsoft.com/office/powerpoint/2010/main" val="2383386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Thess 5:12-14; Jude 22-23; James 5:19-20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96634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11678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402902"/>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73012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572236"/>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920073"/>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485766"/>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752807"/>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897221"/>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643191"/>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353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"Furthermore, </a:t>
            </a:r>
            <a:r>
              <a:rPr lang="en-US" i="1"/>
              <a:t>the implanted word</a:t>
            </a:r>
            <a:r>
              <a:rPr lang="en-US" i="0"/>
              <a:t> can produce an enormous benefit, for James tells his readers that it is </a:t>
            </a:r>
            <a:r>
              <a:rPr lang="en-US" i="1"/>
              <a:t>able to save your souls.</a:t>
            </a:r>
            <a:r>
              <a:rPr lang="en-US" i="0"/>
              <a:t> Many readers, as well as expositors, have an automatic reaction to the phrase </a:t>
            </a:r>
            <a:r>
              <a:rPr lang="en-US" i="1"/>
              <a:t>save your souls </a:t>
            </a:r>
            <a:r>
              <a:rPr lang="en-US" i="0"/>
              <a:t>in English, which leads them to understand it [as] eternal salvation from hell. But none of James's readers were at all likely to get such a meaning out of this text. The Greek phrase found here (</a:t>
            </a:r>
            <a:r>
              <a:rPr lang="en-US" i="1"/>
              <a:t>sõsai tas psychas hymõn</a:t>
            </a:r>
            <a:r>
              <a:rPr lang="en-US" i="0"/>
              <a:t>) was in common use in the sense of "to save the life." It is used in both the Greek OT as well as in the NT in exactly that sense (see Gen 19:17; 32:30; 1 Sam 19:11; Jer 48:6; Mark 3:4; Luke 6:9). This is its obvious sense also in Jas 5:20, which refers to the physical preservation of a life </a:t>
            </a:r>
            <a:r>
              <a:rPr lang="en-US" i="1"/>
              <a:t>from death</a:t>
            </a:r>
            <a:r>
              <a:rPr lang="en-US" i="0"/>
              <a:t>. It may even be said that there is not a single place in the entire Greek Bible (i.e., the NT plus the Septuagint, the Greek translation of the OT) where this phrase signifies deliverance from hell."</a:t>
            </a:r>
            <a:endParaRPr lang="en-US"/>
          </a:p>
          <a:p>
            <a:endParaRPr lang="en-US"/>
          </a:p>
          <a:p>
            <a:r>
              <a:rPr lang="en-US" sz="1200" b="0" dirty="0">
                <a:solidFill>
                  <a:srgbClr val="FFFFFF"/>
                </a:solidFill>
                <a:effectLst>
                  <a:glow rad="127000">
                    <a:srgbClr val="000000"/>
                  </a:glow>
                </a:effectLst>
                <a:latin typeface="Arial" charset="0"/>
                <a:ea typeface="ＭＳ Ｐゴシック" charset="0"/>
                <a:cs typeface="ＭＳ Ｐゴシック" charset="0"/>
              </a:rPr>
              <a:t>—Zane Hodges, </a:t>
            </a:r>
            <a:r>
              <a:rPr lang="en-US" sz="1200" b="0" i="1" dirty="0">
                <a:solidFill>
                  <a:srgbClr val="FFFFFF"/>
                </a:solidFill>
                <a:effectLst>
                  <a:glow rad="127000">
                    <a:srgbClr val="000000"/>
                  </a:glow>
                </a:effectLst>
                <a:latin typeface="Arial" charset="0"/>
                <a:ea typeface="ＭＳ Ｐゴシック" charset="0"/>
                <a:cs typeface="ＭＳ Ｐゴシック" charset="0"/>
              </a:rPr>
              <a:t>The Epistle of James</a:t>
            </a:r>
            <a:r>
              <a:rPr lang="en-US" sz="1200" b="0" dirty="0">
                <a:solidFill>
                  <a:srgbClr val="FFFFFF"/>
                </a:solidFill>
                <a:effectLst>
                  <a:glow rad="127000">
                    <a:srgbClr val="000000"/>
                  </a:glow>
                </a:effectLst>
                <a:latin typeface="Arial" charset="0"/>
                <a:ea typeface="ＭＳ Ｐゴシック" charset="0"/>
                <a:cs typeface="ＭＳ Ｐゴシック" charset="0"/>
              </a:rPr>
              <a:t> (Irving, TX: Grace Evangelical Society, 1994), 41.</a:t>
            </a:r>
            <a:endParaRPr lang="en-US"/>
          </a:p>
        </p:txBody>
      </p:sp>
      <p:sp>
        <p:nvSpPr>
          <p:cNvPr id="4" name="Slide Number Placeholder 3"/>
          <p:cNvSpPr>
            <a:spLocks noGrp="1"/>
          </p:cNvSpPr>
          <p:nvPr>
            <p:ph type="sldNum" sz="quarter" idx="5"/>
          </p:nvPr>
        </p:nvSpPr>
        <p:spPr/>
        <p:txBody>
          <a:bodyPr/>
          <a:lstStyle/>
          <a:p>
            <a:fld id="{3F39E1E6-299E-3145-8F85-69D324BC6F54}" type="slidenum">
              <a:rPr lang="en-US" smtClean="0"/>
              <a:t>32</a:t>
            </a:fld>
            <a:endParaRPr lang="en-US"/>
          </a:p>
        </p:txBody>
      </p:sp>
    </p:spTree>
    <p:extLst>
      <p:ext uri="{BB962C8B-B14F-4D97-AF65-F5344CB8AC3E}">
        <p14:creationId xmlns:p14="http://schemas.microsoft.com/office/powerpoint/2010/main" val="3859963561"/>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14085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96365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902736"/>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50435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27502"/>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719285"/>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49897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4726"/>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93483"/>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985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word "save" here must refer to preserving oneself from death physically. Otherwise, we are adding works to faith for salvation.</a:t>
            </a:r>
          </a:p>
        </p:txBody>
      </p:sp>
      <p:sp>
        <p:nvSpPr>
          <p:cNvPr id="4" name="Slide Number Placeholder 3"/>
          <p:cNvSpPr>
            <a:spLocks noGrp="1"/>
          </p:cNvSpPr>
          <p:nvPr>
            <p:ph type="sldNum" sz="quarter" idx="5"/>
          </p:nvPr>
        </p:nvSpPr>
        <p:spPr/>
        <p:txBody>
          <a:bodyPr/>
          <a:lstStyle/>
          <a:p>
            <a:fld id="{3F39E1E6-299E-3145-8F85-69D324BC6F54}" type="slidenum">
              <a:rPr lang="en-US" smtClean="0"/>
              <a:t>33</a:t>
            </a:fld>
            <a:endParaRPr lang="en-US"/>
          </a:p>
        </p:txBody>
      </p:sp>
    </p:spTree>
    <p:extLst>
      <p:ext uri="{BB962C8B-B14F-4D97-AF65-F5344CB8AC3E}">
        <p14:creationId xmlns:p14="http://schemas.microsoft.com/office/powerpoint/2010/main" val="4094887105"/>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4315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32795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516135"/>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590254"/>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2576"/>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223525"/>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25766"/>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789162"/>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936514"/>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446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pairs, the taller person give the five books we have studied so far in chronological order then the shorter person give the key words.</a:t>
            </a:r>
          </a:p>
          <a:p>
            <a:r>
              <a:rPr lang="en-US" dirty="0"/>
              <a:t>Today we begin studying the General Epistles, but only briefly since</a:t>
            </a:r>
            <a:r>
              <a:rPr lang="en-US" baseline="0" dirty="0"/>
              <a:t> after James we won</a:t>
            </a:r>
            <a:r>
              <a:rPr lang="fr-FR" baseline="0" dirty="0"/>
              <a:t>'</a:t>
            </a:r>
            <a:r>
              <a:rPr lang="en-US" baseline="0" dirty="0"/>
              <a:t>t get to the second one for a long time!</a:t>
            </a:r>
          </a:p>
          <a:p>
            <a:r>
              <a:rPr lang="en-US" baseline="0" dirty="0"/>
              <a:t>The key word for James is works.</a:t>
            </a:r>
            <a:endParaRPr lang="en-US" dirty="0"/>
          </a:p>
        </p:txBody>
      </p:sp>
      <p:sp>
        <p:nvSpPr>
          <p:cNvPr id="4" name="Slide Number Placeholder 3"/>
          <p:cNvSpPr>
            <a:spLocks noGrp="1"/>
          </p:cNvSpPr>
          <p:nvPr>
            <p:ph type="sldNum" sz="quarter" idx="10"/>
          </p:nvPr>
        </p:nvSpPr>
        <p:spPr/>
        <p:txBody>
          <a:bodyPr/>
          <a:lstStyle/>
          <a:p>
            <a:fld id="{3F39E1E6-299E-3145-8F85-69D324BC6F54}" type="slidenum">
              <a:rPr lang="en-US" smtClean="0"/>
              <a:t>37</a:t>
            </a:fld>
            <a:endParaRPr lang="en-US"/>
          </a:p>
        </p:txBody>
      </p:sp>
    </p:spTree>
    <p:extLst>
      <p:ext uri="{BB962C8B-B14F-4D97-AF65-F5344CB8AC3E}">
        <p14:creationId xmlns:p14="http://schemas.microsoft.com/office/powerpoint/2010/main" val="4203286430"/>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37771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580601"/>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527692"/>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47724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687082"/>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515761"/>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696056"/>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536529"/>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170065"/>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825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88489288"/>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89122"/>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138403"/>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765F-6D3A-4867-9087-48A7502DC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174801"/>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C1B447-7308-484D-AD19-15FEFB2675E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24642" name="Rectangle 2"/>
          <p:cNvSpPr>
            <a:spLocks noGrp="1" noRot="1" noChangeAspect="1" noChangeArrowheads="1"/>
          </p:cNvSpPr>
          <p:nvPr>
            <p:ph type="sldImg"/>
          </p:nvPr>
        </p:nvSpPr>
        <p:spPr>
          <a:solidFill>
            <a:srgbClr val="FFFFFF"/>
          </a:solidFill>
          <a:ln/>
        </p:spPr>
      </p:sp>
      <p:sp>
        <p:nvSpPr>
          <p:cNvPr id="624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t>Talk about these questions in your small group.</a:t>
            </a:r>
          </a:p>
          <a:p>
            <a:pPr eaLnBrk="1" hangingPunct="1"/>
            <a:r>
              <a:rPr lang="en-US" dirty="0"/>
              <a:t>____________</a:t>
            </a:r>
          </a:p>
          <a:p>
            <a:pPr eaLnBrk="1" hangingPunct="1"/>
            <a:r>
              <a:rPr lang="en-US" dirty="0"/>
              <a:t>NS-20-James1-2—slides 47, 354</a:t>
            </a:r>
          </a:p>
        </p:txBody>
      </p:sp>
    </p:spTree>
    <p:extLst>
      <p:ext uri="{BB962C8B-B14F-4D97-AF65-F5344CB8AC3E}">
        <p14:creationId xmlns:p14="http://schemas.microsoft.com/office/powerpoint/2010/main" val="2538677609"/>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John Jefferson Davis, “The Perseverance of The Saints: A History of the Doctrine,” JETS 34, no. 2 (June 1991): 213.</a:t>
            </a:r>
          </a:p>
        </p:txBody>
      </p:sp>
    </p:spTree>
    <p:extLst>
      <p:ext uri="{BB962C8B-B14F-4D97-AF65-F5344CB8AC3E}">
        <p14:creationId xmlns:p14="http://schemas.microsoft.com/office/powerpoint/2010/main" val="3843783760"/>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13, n. 28.</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79353370"/>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14, n. 31.</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55867116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14, n. 34.</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95813352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99258989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9B874B1-93C1-5040-8A35-7DEEEEB64463}" type="slidenum">
              <a:rPr lang="en-US" sz="1200">
                <a:solidFill>
                  <a:prstClr val="black"/>
                </a:solidFill>
              </a:rPr>
              <a:pPr/>
              <a:t>362</a:t>
            </a:fld>
            <a:endParaRPr lang="en-US" sz="1200">
              <a:solidFill>
                <a:prstClr val="black"/>
              </a:solidFill>
            </a:endParaRPr>
          </a:p>
        </p:txBody>
      </p:sp>
      <p:sp>
        <p:nvSpPr>
          <p:cNvPr id="626690" name="Rectangle 2"/>
          <p:cNvSpPr>
            <a:spLocks noGrp="1" noRot="1" noChangeAspect="1" noChangeArrowheads="1"/>
          </p:cNvSpPr>
          <p:nvPr>
            <p:ph type="sldImg"/>
          </p:nvPr>
        </p:nvSpPr>
        <p:spPr>
          <a:solidFill>
            <a:srgbClr val="FFFFFF"/>
          </a:solidFill>
          <a:ln/>
        </p:spPr>
      </p:sp>
      <p:sp>
        <p:nvSpPr>
          <p:cNvPr id="626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7310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D54F067-3733-364B-9CC4-C4466580CC8A}" type="slidenum">
              <a:rPr lang="en-US" sz="1200">
                <a:solidFill>
                  <a:prstClr val="black"/>
                </a:solidFill>
              </a:rPr>
              <a:pPr/>
              <a:t>363</a:t>
            </a:fld>
            <a:endParaRPr lang="en-US" sz="1200">
              <a:solidFill>
                <a:prstClr val="black"/>
              </a:solidFill>
            </a:endParaRPr>
          </a:p>
        </p:txBody>
      </p:sp>
      <p:sp>
        <p:nvSpPr>
          <p:cNvPr id="628738" name="Rectangle 2"/>
          <p:cNvSpPr>
            <a:spLocks noGrp="1" noRot="1" noChangeAspect="1" noChangeArrowheads="1"/>
          </p:cNvSpPr>
          <p:nvPr>
            <p:ph type="sldImg"/>
          </p:nvPr>
        </p:nvSpPr>
        <p:spPr>
          <a:solidFill>
            <a:srgbClr val="FFFFFF"/>
          </a:solidFill>
          <a:ln/>
        </p:spPr>
      </p:sp>
      <p:sp>
        <p:nvSpPr>
          <p:cNvPr id="628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09E73B-5CCA-F04B-897A-82BD146E792B}" type="slidenum">
              <a:rPr lang="en-US" sz="1200">
                <a:solidFill>
                  <a:prstClr val="black"/>
                </a:solidFill>
              </a:rPr>
              <a:pPr/>
              <a:t>364</a:t>
            </a:fld>
            <a:endParaRPr lang="en-US" sz="1200">
              <a:solidFill>
                <a:prstClr val="black"/>
              </a:solidFill>
            </a:endParaRPr>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94FE98A-4E29-A147-9FB8-EA1A4F46345C}" type="slidenum">
              <a:rPr lang="en-US" sz="1200">
                <a:solidFill>
                  <a:prstClr val="black"/>
                </a:solidFill>
              </a:rPr>
              <a:pPr/>
              <a:t>365</a:t>
            </a:fld>
            <a:endParaRPr lang="en-US" sz="1200">
              <a:solidFill>
                <a:prstClr val="black"/>
              </a:solidFill>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30F96B2-4D48-884C-9E48-4B8BAD68C8BF}" type="slidenum">
              <a:rPr lang="en-US" sz="1200">
                <a:solidFill>
                  <a:prstClr val="black"/>
                </a:solidFill>
              </a:rPr>
              <a:pPr/>
              <a:t>366</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p:spPr>
      </p:sp>
      <p:sp>
        <p:nvSpPr>
          <p:cNvPr id="634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87B77A1-A9CA-F545-8D49-6873E5DA005F}" type="slidenum">
              <a:rPr lang="en-US" sz="1200">
                <a:solidFill>
                  <a:prstClr val="black"/>
                </a:solidFill>
              </a:rPr>
              <a:pPr/>
              <a:t>367</a:t>
            </a:fld>
            <a:endParaRPr lang="en-US" sz="1200">
              <a:solidFill>
                <a:prstClr val="black"/>
              </a:solidFill>
            </a:endParaRPr>
          </a:p>
        </p:txBody>
      </p:sp>
      <p:sp>
        <p:nvSpPr>
          <p:cNvPr id="636930" name="Rectangle 2"/>
          <p:cNvSpPr>
            <a:spLocks noGrp="1" noRot="1" noChangeAspect="1" noChangeArrowheads="1"/>
          </p:cNvSpPr>
          <p:nvPr>
            <p:ph type="sldImg"/>
          </p:nvPr>
        </p:nvSpPr>
        <p:spPr>
          <a:solidFill>
            <a:srgbClr val="FFFFFF"/>
          </a:solidFill>
          <a:ln/>
        </p:spPr>
      </p:sp>
      <p:sp>
        <p:nvSpPr>
          <p:cNvPr id="636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2772D96-6D84-F448-A63F-EF378C335266}" type="slidenum">
              <a:rPr lang="en-US" sz="1200">
                <a:solidFill>
                  <a:prstClr val="black"/>
                </a:solidFill>
              </a:rPr>
              <a:pPr/>
              <a:t>368</a:t>
            </a:fld>
            <a:endParaRPr lang="en-US" sz="1200">
              <a:solidFill>
                <a:prstClr val="black"/>
              </a:solidFill>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27534219"/>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3CBD9E6-FB91-F441-8E88-420B55766CF3}" type="slidenum">
              <a:rPr lang="en-US" sz="1200">
                <a:solidFill>
                  <a:prstClr val="black"/>
                </a:solidFill>
              </a:rPr>
              <a:pPr/>
              <a:t>369</a:t>
            </a:fld>
            <a:endParaRPr lang="en-US" sz="1200">
              <a:solidFill>
                <a:prstClr val="black"/>
              </a:solidFill>
            </a:endParaRPr>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948B825-FCCD-F24C-8E73-EE6706BBE2E2}" type="slidenum">
              <a:rPr lang="en-US" sz="1200">
                <a:solidFill>
                  <a:prstClr val="black"/>
                </a:solidFill>
              </a:rPr>
              <a:pPr/>
              <a:t>370</a:t>
            </a:fld>
            <a:endParaRPr lang="en-US" sz="1200">
              <a:solidFill>
                <a:prstClr val="black"/>
              </a:solidFill>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71BFBA2-3BE1-C64F-941C-F6E6E38A7B3D}" type="slidenum">
              <a:rPr lang="en-US" sz="1200">
                <a:solidFill>
                  <a:prstClr val="black"/>
                </a:solidFill>
              </a:rPr>
              <a:pPr/>
              <a:t>371</a:t>
            </a:fld>
            <a:endParaRPr lang="en-US" sz="1200">
              <a:solidFill>
                <a:prstClr val="black"/>
              </a:solidFill>
            </a:endParaRPr>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CA19EA-0F27-984A-ACAA-50132854308E}" type="slidenum">
              <a:rPr lang="en-US" sz="1200">
                <a:solidFill>
                  <a:prstClr val="black"/>
                </a:solidFill>
              </a:rPr>
              <a:pPr/>
              <a:t>372</a:t>
            </a:fld>
            <a:endParaRPr lang="en-US" sz="1200">
              <a:solidFill>
                <a:prstClr val="black"/>
              </a:solidFill>
            </a:endParaRPr>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114512455"/>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373</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375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a:t>
            </a:r>
            <a:r>
              <a:rPr lang="en-US" b="0" dirty="0" err="1">
                <a:latin typeface="Arial" panose="020B0604020202020204" pitchFamily="34" charset="0"/>
                <a:ea typeface="ＭＳ Ｐゴシック" charset="0"/>
                <a:cs typeface="Arial" panose="020B0604020202020204" pitchFamily="34" charset="0"/>
              </a:rPr>
              <a:t>Rick_Griffith</a:t>
            </a:r>
            <a:r>
              <a:rPr lang="en-US" b="0" dirty="0">
                <a:latin typeface="Arial" panose="020B0604020202020204" pitchFamily="34" charset="0"/>
                <a:ea typeface="ＭＳ Ｐゴシック" charset="0"/>
                <a:cs typeface="Arial" panose="020B0604020202020204" pitchFamily="34" charset="0"/>
              </a:rPr>
              <a:t>)-61_eng_pr_v4—slide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77</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NS-20-James1-2—41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a:latin typeface="Times New Roman" charset="0"/>
                <a:ea typeface="ＭＳ Ｐゴシック" charset="0"/>
                <a:cs typeface="ＭＳ Ｐゴシック" charset="0"/>
              </a:rPr>
              <a:t>OS-03-Leviticus-193</a:t>
            </a:r>
            <a:endParaRPr lang="en-US" b="0" dirty="0">
              <a:latin typeface="Times New Roman" charset="0"/>
              <a:ea typeface="ＭＳ Ｐゴシック" charset="0"/>
              <a:cs typeface="ＭＳ Ｐゴシック" charset="0"/>
            </a:endParaRP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can too easily think that hearing the truth automatically leads to living the truth—even though none of us believe that listening is the same as doing. But this is deceptive nature of listening to too many sermons without putting them into practice.</a:t>
            </a:r>
          </a:p>
        </p:txBody>
      </p:sp>
    </p:spTree>
    <p:extLst>
      <p:ext uri="{BB962C8B-B14F-4D97-AF65-F5344CB8AC3E}">
        <p14:creationId xmlns:p14="http://schemas.microsoft.com/office/powerpoint/2010/main" val="2128476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CC2851-4EB1-8045-9D88-AC7A53745DAE}" type="slidenum">
              <a:rPr lang="en-US" sz="1200">
                <a:solidFill>
                  <a:srgbClr val="000000"/>
                </a:solidFill>
              </a:rPr>
              <a:pPr eaLnBrk="1" hangingPunct="1"/>
              <a:t>44</a:t>
            </a:fld>
            <a:endParaRPr lang="en-US" sz="1200">
              <a:solidFill>
                <a:srgbClr val="000000"/>
              </a:solidFill>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0C81E-4316-3B48-83D7-94A3D3F101C1}" type="slidenum">
              <a:rPr lang="en-US" sz="1200">
                <a:solidFill>
                  <a:srgbClr val="000000"/>
                </a:solidFill>
              </a:rPr>
              <a:pPr eaLnBrk="1" hangingPunct="1"/>
              <a:t>45</a:t>
            </a:fld>
            <a:endParaRPr lang="en-US" sz="1200">
              <a:solidFill>
                <a:srgbClr val="000000"/>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imagery here is instructive. The lower hand does not hold onto the upper one. The person only lifts his hand in faith that the stronger hand will save him. Likewise, we turn to the Lord in faith, but he does all the work of lifting us out of our sins. </a:t>
            </a:r>
          </a:p>
          <a:p>
            <a:pPr eaLnBrk="1" hangingPunct="1"/>
            <a:r>
              <a:rPr lang="en-US" dirty="0">
                <a:latin typeface="Times New Roman" charset="0"/>
                <a:ea typeface="ＭＳ Ｐゴシック" charset="0"/>
                <a:cs typeface="ＭＳ Ｐゴシック" charset="0"/>
              </a:rPr>
              <a:t>———————————</a:t>
            </a:r>
          </a:p>
          <a:p>
            <a:pPr eaLnBrk="1" hangingPunct="1"/>
            <a:r>
              <a:rPr lang="en-US" dirty="0">
                <a:latin typeface="Times New Roman" charset="0"/>
                <a:ea typeface="ＭＳ Ｐゴシック" charset="0"/>
                <a:cs typeface="ＭＳ Ｐゴシック" charset="0"/>
              </a:rPr>
              <a:t>Common-206</a:t>
            </a:r>
          </a:p>
          <a:p>
            <a:pPr eaLnBrk="1" hangingPunct="1"/>
            <a:r>
              <a:rPr lang="en-US" dirty="0">
                <a:latin typeface="Times New Roman" charset="0"/>
                <a:ea typeface="ＭＳ Ｐゴシック" charset="0"/>
                <a:cs typeface="ＭＳ Ｐゴシック" charset="0"/>
              </a:rPr>
              <a:t>OS-03-Leviticus-202</a:t>
            </a:r>
          </a:p>
          <a:p>
            <a:pPr eaLnBrk="1" hangingPunct="1"/>
            <a:r>
              <a:rPr lang="en-US" dirty="0">
                <a:latin typeface="Times New Roman" charset="0"/>
                <a:ea typeface="ＭＳ Ｐゴシック" charset="0"/>
                <a:cs typeface="ＭＳ Ｐゴシック" charset="0"/>
              </a:rPr>
              <a:t>NS-05-Acts15-16-slide 29</a:t>
            </a:r>
          </a:p>
          <a:p>
            <a:pPr eaLnBrk="1" hangingPunct="1"/>
            <a:r>
              <a:rPr lang="en-US" dirty="0">
                <a:latin typeface="Times New Roman" charset="0"/>
                <a:ea typeface="ＭＳ Ｐゴシック" charset="0"/>
                <a:cs typeface="ＭＳ Ｐゴシック" charset="0"/>
              </a:rPr>
              <a:t>NS-09-Galatians-53</a:t>
            </a:r>
          </a:p>
          <a:p>
            <a:pPr eaLnBrk="1" hangingPunct="1"/>
            <a:r>
              <a:rPr lang="en-US" dirty="0">
                <a:latin typeface="Times New Roman" charset="0"/>
                <a:ea typeface="ＭＳ Ｐゴシック" charset="0"/>
                <a:cs typeface="ＭＳ Ｐゴシック" charset="0"/>
              </a:rPr>
              <a:t>NS-20-James-46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11087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6C1B447-7308-484D-AD19-15FEFB2675EA}" type="slidenum">
              <a:rPr lang="en-US" sz="1200">
                <a:solidFill>
                  <a:prstClr val="black"/>
                </a:solidFill>
              </a:rPr>
              <a:pPr/>
              <a:t>47</a:t>
            </a:fld>
            <a:endParaRPr lang="en-US" sz="1200">
              <a:solidFill>
                <a:prstClr val="black"/>
              </a:solidFill>
            </a:endParaRPr>
          </a:p>
        </p:txBody>
      </p:sp>
      <p:sp>
        <p:nvSpPr>
          <p:cNvPr id="624642" name="Rectangle 2"/>
          <p:cNvSpPr>
            <a:spLocks noGrp="1" noRot="1" noChangeAspect="1" noChangeArrowheads="1"/>
          </p:cNvSpPr>
          <p:nvPr>
            <p:ph type="sldImg"/>
          </p:nvPr>
        </p:nvSpPr>
        <p:spPr>
          <a:solidFill>
            <a:srgbClr val="FFFFFF"/>
          </a:solidFill>
          <a:ln/>
        </p:spPr>
      </p:sp>
      <p:sp>
        <p:nvSpPr>
          <p:cNvPr id="624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t>Talk about these questions in your small group.</a:t>
            </a:r>
          </a:p>
          <a:p>
            <a:pPr eaLnBrk="1" hangingPunct="1"/>
            <a:endParaRPr lang="en-US" dirty="0"/>
          </a:p>
          <a:p>
            <a:pPr eaLnBrk="1" hangingPunct="1"/>
            <a:r>
              <a:rPr lang="en-US" dirty="0"/>
              <a:t>Some Corinthian Christians died in sin (1 Cor 11:30).</a:t>
            </a:r>
          </a:p>
          <a:p>
            <a:pPr eaLnBrk="1" hangingPunct="1"/>
            <a:r>
              <a:rPr lang="en-US" dirty="0"/>
              <a:t>____________</a:t>
            </a:r>
          </a:p>
          <a:p>
            <a:pPr eaLnBrk="1" hangingPunct="1"/>
            <a:r>
              <a:rPr lang="en-US" dirty="0"/>
              <a:t>NS-20-James1-2—slides 47, 354</a:t>
            </a:r>
          </a:p>
        </p:txBody>
      </p:sp>
    </p:spTree>
    <p:extLst>
      <p:ext uri="{BB962C8B-B14F-4D97-AF65-F5344CB8AC3E}">
        <p14:creationId xmlns:p14="http://schemas.microsoft.com/office/powerpoint/2010/main" val="1056161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732787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E8BAFD0-7BEF-2749-B895-B57D18598145}"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39334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78386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Some years ago I sat on a plane next to an older man. He looked about 70 years old, but his eyes sparkled as we talked and he spoke with great energy and many smiles. I thought to myself, “Wow, I hope I have half his energy when I get to his age!” So I asked him his age. “Oh, I am 85 this year!” </a:t>
            </a:r>
          </a:p>
          <a:p>
            <a:r>
              <a:rPr lang="en-US" dirty="0">
                <a:cs typeface="ＭＳ Ｐゴシック" charset="0"/>
              </a:rPr>
              <a:t>That got me even more interested. “Hey, I bet this man is a Christian.” But I will first ask what he did all his working years.</a:t>
            </a:r>
          </a:p>
          <a:p>
            <a:r>
              <a:rPr lang="en-US" dirty="0">
                <a:cs typeface="ＭＳ Ｐゴシック" charset="0"/>
              </a:rPr>
              <a:t>“Oh, for most of my life I was a bookie” he said.</a:t>
            </a:r>
          </a:p>
          <a:p>
            <a:r>
              <a:rPr lang="en-US" dirty="0">
                <a:cs typeface="ＭＳ Ｐゴシック" charset="0"/>
              </a:rPr>
              <a:t>I thought, “What? You spent decades managing horse races that destroyed how many men, how many families, and made a lot of money off gamblers who look like a wreck—but you look fantastic!”</a:t>
            </a:r>
          </a:p>
          <a:p>
            <a:r>
              <a:rPr lang="en-US" dirty="0" err="1">
                <a:cs typeface="ＭＳ Ｐゴシック" charset="0"/>
              </a:rPr>
              <a:t>Hmmmmm</a:t>
            </a:r>
            <a:r>
              <a:rPr lang="en-US" dirty="0">
                <a:cs typeface="ＭＳ Ｐゴシック" charset="0"/>
              </a:rPr>
              <a:t>, it made think of this further thought: </a:t>
            </a:r>
          </a:p>
          <a:p>
            <a:r>
              <a:rPr lang="en-US" dirty="0">
                <a:cs typeface="ＭＳ Ｐゴシック" charset="0"/>
              </a:rPr>
              <a:t>• Faith is internal and unseen. You can’t really tell by looking a a person if he or she is a Christian, can you? I have met other delightful men who I was sure were Christians, but then they told me, “Oh, I am a Mormon” or I found out they were into Eastern philosophy or whatever ism. </a:t>
            </a:r>
          </a:p>
          <a:p>
            <a:r>
              <a:rPr lang="en-US" dirty="0">
                <a:cs typeface="ＭＳ Ｐゴシック" charset="0"/>
              </a:rPr>
              <a:t>• But is faith really only internal? Can’t we tell in other ways if a person has faith in Christ?</a:t>
            </a:r>
          </a:p>
        </p:txBody>
      </p:sp>
    </p:spTree>
    <p:extLst>
      <p:ext uri="{BB962C8B-B14F-4D97-AF65-F5344CB8AC3E}">
        <p14:creationId xmlns:p14="http://schemas.microsoft.com/office/powerpoint/2010/main" val="798711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Will you have a special glow?</a:t>
            </a:r>
          </a:p>
          <a:p>
            <a:r>
              <a:rPr lang="en-US" dirty="0">
                <a:latin typeface="Arial" panose="020B0604020202020204" pitchFamily="34" charset="0"/>
                <a:cs typeface="Arial" panose="020B0604020202020204" pitchFamily="34" charset="0"/>
              </a:rPr>
              <a:t>Do Christians smile more?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Cf. 13</a:t>
            </a:r>
          </a:p>
        </p:txBody>
      </p:sp>
    </p:spTree>
    <p:extLst>
      <p:ext uri="{BB962C8B-B14F-4D97-AF65-F5344CB8AC3E}">
        <p14:creationId xmlns:p14="http://schemas.microsoft.com/office/powerpoint/2010/main" val="39599219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Should we try to get others to ask about our faith by seeing religious disciplines in us like prayer and Bible reading?</a:t>
            </a:r>
          </a:p>
          <a:p>
            <a:r>
              <a:rPr lang="en-US" dirty="0">
                <a:latin typeface="Arial" panose="020B0604020202020204" pitchFamily="34" charset="0"/>
                <a:cs typeface="Arial" panose="020B0604020202020204" pitchFamily="34" charset="0"/>
              </a:rPr>
              <a:t>What if we tell people what the Bible says?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Cf. 14</a:t>
            </a:r>
          </a:p>
        </p:txBody>
      </p:sp>
    </p:spTree>
    <p:extLst>
      <p:ext uri="{BB962C8B-B14F-4D97-AF65-F5344CB8AC3E}">
        <p14:creationId xmlns:p14="http://schemas.microsoft.com/office/powerpoint/2010/main" val="356999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6F2939-F990-0D45-AEB6-51F2097391A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This letter is likely the first among all the NT letters, whether by Paul or others. How sad to realize that the church so quickly did not follow the ethics that Jesus lived and taught! James has many allusions to the Sermon on the Mount (Matthew 5–7), sharing many of the same ethical concerns as that most famous of sermons.</a:t>
            </a:r>
          </a:p>
        </p:txBody>
      </p:sp>
    </p:spTree>
    <p:extLst>
      <p:ext uri="{BB962C8B-B14F-4D97-AF65-F5344CB8AC3E}">
        <p14:creationId xmlns:p14="http://schemas.microsoft.com/office/powerpoint/2010/main" val="1864081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3280043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14992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pairs, the taller person give the five books we have studied so far in chronological order then the shorter person give the key words.</a:t>
            </a:r>
          </a:p>
          <a:p>
            <a:r>
              <a:rPr lang="en-US" dirty="0"/>
              <a:t>Today we begin studying the General Epistles, but only briefly since</a:t>
            </a:r>
            <a:r>
              <a:rPr lang="en-US" baseline="0" dirty="0"/>
              <a:t> after James we won</a:t>
            </a:r>
            <a:r>
              <a:rPr lang="fr-FR" baseline="0" dirty="0"/>
              <a:t>'</a:t>
            </a:r>
            <a:r>
              <a:rPr lang="en-US" baseline="0" dirty="0"/>
              <a:t>t get to the second one for a long time!</a:t>
            </a:r>
          </a:p>
          <a:p>
            <a:r>
              <a:rPr lang="en-US" baseline="0" dirty="0"/>
              <a:t>The key word for James is works.</a:t>
            </a:r>
            <a:endParaRPr lang="en-US" dirty="0"/>
          </a:p>
        </p:txBody>
      </p:sp>
      <p:sp>
        <p:nvSpPr>
          <p:cNvPr id="4" name="Slide Number Placeholder 3"/>
          <p:cNvSpPr>
            <a:spLocks noGrp="1"/>
          </p:cNvSpPr>
          <p:nvPr>
            <p:ph type="sldNum" sz="quarter" idx="10"/>
          </p:nvPr>
        </p:nvSpPr>
        <p:spPr/>
        <p:txBody>
          <a:bodyPr/>
          <a:lstStyle/>
          <a:p>
            <a:fld id="{3F39E1E6-299E-3145-8F85-69D324BC6F54}" type="slidenum">
              <a:rPr lang="en-US" smtClean="0"/>
              <a:t>56</a:t>
            </a:fld>
            <a:endParaRPr lang="en-US"/>
          </a:p>
        </p:txBody>
      </p:sp>
    </p:spTree>
    <p:extLst>
      <p:ext uri="{BB962C8B-B14F-4D97-AF65-F5344CB8AC3E}">
        <p14:creationId xmlns:p14="http://schemas.microsoft.com/office/powerpoint/2010/main" val="2765026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0286A-62E8-A94E-BA60-8EE160939E7D}"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we continue our study of BOND—James BOND-servant of Jesus Christ. James wrote to people who had heard the Bible a lot—but it had too little effect on them.</a:t>
            </a:r>
            <a:r>
              <a:rPr lang="en-US" dirty="0">
                <a:effectLst/>
              </a:rPr>
              <a:t> </a:t>
            </a:r>
            <a:endParaRPr lang="en-US" dirty="0"/>
          </a:p>
          <a:p>
            <a:pPr eaLnBrk="1" hangingPunct="1"/>
            <a:r>
              <a:rPr lang="en-US" dirty="0"/>
              <a:t>________</a:t>
            </a:r>
          </a:p>
          <a:p>
            <a:pPr eaLnBrk="1" hangingPunct="1"/>
            <a:r>
              <a:rPr lang="en-US" dirty="0"/>
              <a:t>NS-20-James1-2—slides 57, 191</a:t>
            </a:r>
          </a:p>
        </p:txBody>
      </p:sp>
    </p:spTree>
    <p:extLst>
      <p:ext uri="{BB962C8B-B14F-4D97-AF65-F5344CB8AC3E}">
        <p14:creationId xmlns:p14="http://schemas.microsoft.com/office/powerpoint/2010/main" val="23783743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1ABE7F-7D4A-B246-950A-DF1D07BE7FF5}" type="slidenum">
              <a:rPr lang="en-US" sz="1200">
                <a:solidFill>
                  <a:prstClr val="black"/>
                </a:solidFill>
              </a:rPr>
              <a:pPr/>
              <a:t>58</a:t>
            </a:fld>
            <a:endParaRPr lang="en-US" sz="1200">
              <a:solidFill>
                <a:prstClr val="black"/>
              </a:solidFill>
            </a:endParaRPr>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8C01E46-6623-C747-861B-D467DAC2B83A}" type="slidenum">
              <a:rPr lang="en-US" sz="1200">
                <a:solidFill>
                  <a:prstClr val="black"/>
                </a:solidFill>
              </a:rPr>
              <a:pPr/>
              <a:t>59</a:t>
            </a:fld>
            <a:endParaRPr lang="en-US" sz="1200">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615F65A-7887-774F-8768-052EDD6BE914}" type="slidenum">
              <a:rPr lang="en-US" sz="1200">
                <a:solidFill>
                  <a:prstClr val="black"/>
                </a:solidFill>
              </a:rPr>
              <a:pPr/>
              <a:t>60</a:t>
            </a:fld>
            <a:endParaRPr lang="en-US" sz="1200">
              <a:solidFill>
                <a:prstClr val="black"/>
              </a:solidFill>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LC-03-Opposition-114</a:t>
            </a:r>
          </a:p>
          <a:p>
            <a:r>
              <a:rPr lang="en-US" dirty="0">
                <a:latin typeface="Times New Roman" charset="0"/>
                <a:ea typeface="ＭＳ Ｐゴシック" charset="0"/>
                <a:cs typeface="ＭＳ Ｐゴシック" charset="0"/>
              </a:rPr>
              <a:t>NS-02-Mark1-8-slide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42CE1B9-8A3A-AC4D-AD11-F67E2B53D893}" type="slidenum">
              <a:rPr lang="en-US" sz="1200">
                <a:solidFill>
                  <a:prstClr val="black"/>
                </a:solidFill>
              </a:rPr>
              <a:pPr/>
              <a:t>62</a:t>
            </a:fld>
            <a:endParaRPr lang="en-US" sz="1200">
              <a:solidFill>
                <a:prstClr val="black"/>
              </a:solidFill>
            </a:endParaRPr>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t>How does this relate to how James introduces himself at the beginning of the letter?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63</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In other words, is this an evangelistic letter designed to lead unbelievers to Jesus?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"kingdom" never appears in the letter, and it never tells how to enter that kingdom by salvation. Instead, the emphasis is this kingdom life it out in the decisions that we make.</a:t>
            </a:r>
          </a:p>
        </p:txBody>
      </p:sp>
      <p:sp>
        <p:nvSpPr>
          <p:cNvPr id="4" name="Slide Number Placeholder 3"/>
          <p:cNvSpPr>
            <a:spLocks noGrp="1"/>
          </p:cNvSpPr>
          <p:nvPr>
            <p:ph type="sldNum" sz="quarter" idx="5"/>
          </p:nvPr>
        </p:nvSpPr>
        <p:spPr/>
        <p:txBody>
          <a:bodyPr/>
          <a:lstStyle/>
          <a:p>
            <a:fld id="{3F39E1E6-299E-3145-8F85-69D324BC6F54}" type="slidenum">
              <a:rPr lang="en-US" smtClean="0"/>
              <a:t>6</a:t>
            </a:fld>
            <a:endParaRPr lang="en-US"/>
          </a:p>
        </p:txBody>
      </p:sp>
    </p:spTree>
    <p:extLst>
      <p:ext uri="{BB962C8B-B14F-4D97-AF65-F5344CB8AC3E}">
        <p14:creationId xmlns:p14="http://schemas.microsoft.com/office/powerpoint/2010/main" val="3069656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C3D2D82-990A-F740-A8F9-ADBD90424E8E}" type="slidenum">
              <a:rPr lang="en-US" sz="1200">
                <a:solidFill>
                  <a:prstClr val="black"/>
                </a:solidFill>
              </a:rPr>
              <a:pPr/>
              <a:t>64</a:t>
            </a:fld>
            <a:endParaRPr lang="en-US" sz="1200">
              <a:solidFill>
                <a:prstClr val="black"/>
              </a:solidFill>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65</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t>The third has the best evidence.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29973240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a:t>NS-20-James-10, 55, 57, 73, 76, 98, 117, 133, 154, 186, 192, 203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1058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NS-20-James-10, 55, 57, 73, 76, 98, 117, 133, 154, 186, 192, 203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14467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A440DD5-48F4-D64F-B78E-56804340EFC9}" type="slidenum">
              <a:rPr lang="en-US" sz="1200">
                <a:solidFill>
                  <a:prstClr val="black"/>
                </a:solidFill>
              </a:rPr>
              <a:pPr/>
              <a:t>70</a:t>
            </a:fld>
            <a:endParaRPr lang="en-US" sz="1200">
              <a:solidFill>
                <a:prstClr val="black"/>
              </a:solidFill>
            </a:endParaRPr>
          </a:p>
        </p:txBody>
      </p:sp>
      <p:sp>
        <p:nvSpPr>
          <p:cNvPr id="544770" name="Rectangle 2"/>
          <p:cNvSpPr>
            <a:spLocks noGrp="1" noRot="1" noChangeAspect="1" noChangeArrowheads="1"/>
          </p:cNvSpPr>
          <p:nvPr>
            <p:ph type="sldImg"/>
          </p:nvPr>
        </p:nvSpPr>
        <p:spPr>
          <a:solidFill>
            <a:srgbClr val="FFFFFF"/>
          </a:solidFill>
          <a:ln/>
        </p:spPr>
      </p:sp>
      <p:sp>
        <p:nvSpPr>
          <p:cNvPr id="544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00BAAC4-9F18-1649-83E4-07A36F7DA73C}" type="slidenum">
              <a:rPr lang="en-US" sz="1200">
                <a:solidFill>
                  <a:prstClr val="black"/>
                </a:solidFill>
              </a:rPr>
              <a:pPr/>
              <a:t>71</a:t>
            </a:fld>
            <a:endParaRPr lang="en-US" sz="1200">
              <a:solidFill>
                <a:prstClr val="black"/>
              </a:solidFill>
            </a:endParaRPr>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26" indent="-285741">
              <a:defRPr sz="2400">
                <a:solidFill>
                  <a:schemeClr val="tx1"/>
                </a:solidFill>
                <a:latin typeface="Times New Roman" charset="0"/>
                <a:ea typeface="ＭＳ Ｐゴシック" charset="0"/>
              </a:defRPr>
            </a:lvl2pPr>
            <a:lvl3pPr marL="1142963" indent="-228593">
              <a:defRPr sz="2400">
                <a:solidFill>
                  <a:schemeClr val="tx1"/>
                </a:solidFill>
                <a:latin typeface="Times New Roman" charset="0"/>
                <a:ea typeface="ＭＳ Ｐゴシック" charset="0"/>
              </a:defRPr>
            </a:lvl3pPr>
            <a:lvl4pPr marL="1600148" indent="-228593">
              <a:defRPr sz="2400">
                <a:solidFill>
                  <a:schemeClr val="tx1"/>
                </a:solidFill>
                <a:latin typeface="Times New Roman" charset="0"/>
                <a:ea typeface="ＭＳ Ｐゴシック" charset="0"/>
              </a:defRPr>
            </a:lvl4pPr>
            <a:lvl5pPr marL="2057333" indent="-228593">
              <a:defRPr sz="2400">
                <a:solidFill>
                  <a:schemeClr val="tx1"/>
                </a:solidFill>
                <a:latin typeface="Times New Roman" charset="0"/>
                <a:ea typeface="ＭＳ Ｐゴシック" charset="0"/>
              </a:defRPr>
            </a:lvl5pPr>
            <a:lvl6pPr marL="2514518" indent="-228593" algn="ctr" eaLnBrk="0" fontAlgn="base" hangingPunct="0">
              <a:spcBef>
                <a:spcPct val="0"/>
              </a:spcBef>
              <a:spcAft>
                <a:spcPct val="0"/>
              </a:spcAft>
              <a:defRPr sz="2400">
                <a:solidFill>
                  <a:schemeClr val="tx1"/>
                </a:solidFill>
                <a:latin typeface="Times New Roman" charset="0"/>
                <a:ea typeface="ＭＳ Ｐゴシック" charset="0"/>
              </a:defRPr>
            </a:lvl6pPr>
            <a:lvl7pPr marL="2971703" indent="-228593" algn="ctr" eaLnBrk="0" fontAlgn="base" hangingPunct="0">
              <a:spcBef>
                <a:spcPct val="0"/>
              </a:spcBef>
              <a:spcAft>
                <a:spcPct val="0"/>
              </a:spcAft>
              <a:defRPr sz="2400">
                <a:solidFill>
                  <a:schemeClr val="tx1"/>
                </a:solidFill>
                <a:latin typeface="Times New Roman" charset="0"/>
                <a:ea typeface="ＭＳ Ｐゴシック" charset="0"/>
              </a:defRPr>
            </a:lvl7pPr>
            <a:lvl8pPr marL="3428888" indent="-228593" algn="ctr" eaLnBrk="0" fontAlgn="base" hangingPunct="0">
              <a:spcBef>
                <a:spcPct val="0"/>
              </a:spcBef>
              <a:spcAft>
                <a:spcPct val="0"/>
              </a:spcAft>
              <a:defRPr sz="2400">
                <a:solidFill>
                  <a:schemeClr val="tx1"/>
                </a:solidFill>
                <a:latin typeface="Times New Roman" charset="0"/>
                <a:ea typeface="ＭＳ Ｐゴシック" charset="0"/>
              </a:defRPr>
            </a:lvl8pPr>
            <a:lvl9pPr marL="3886073" indent="-228593"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  </a:t>
            </a:r>
            <a:r>
              <a:rPr lang="en-US" sz="1200" kern="1200" dirty="0">
                <a:solidFill>
                  <a:schemeClr val="tx1"/>
                </a:solidFill>
                <a:effectLst/>
                <a:latin typeface="Arial"/>
                <a:ea typeface="+mn-ea"/>
                <a:cs typeface="Arial"/>
              </a:rPr>
              <a:t>El Tablazo looked so close.  Too close.  It happened so fast. </a:t>
            </a:r>
            <a:endParaRPr lang="en-US" dirty="0">
              <a:latin typeface="Arial"/>
              <a:cs typeface="Arial"/>
            </a:endParaRPr>
          </a:p>
        </p:txBody>
      </p:sp>
    </p:spTree>
    <p:extLst>
      <p:ext uri="{BB962C8B-B14F-4D97-AF65-F5344CB8AC3E}">
        <p14:creationId xmlns:p14="http://schemas.microsoft.com/office/powerpoint/2010/main" val="33047829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Exploding into the jagged 5,000-meter peak, the DC-4 disintegrated with a metallic scream.</a:t>
            </a:r>
            <a:r>
              <a:rPr lang="en-SG" dirty="0">
                <a:effectLst/>
                <a:latin typeface="Arial"/>
                <a:cs typeface="Arial"/>
              </a:rPr>
              <a:t> What was left of the Avianca Airline flight bound for Quito, Ecuador, flamed crazily down the mountainside into a deep ravine.  </a:t>
            </a:r>
            <a:endParaRPr lang="en-US" dirty="0">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does not use the theological language of Paul's later epistles, such as being "in Christ" (Eph 1) or "ministers of the new covenant" (2 Cor 4). His concern is more practical so that these early Jewish believers within a decade of Christ's life would show Jesus in community.</a:t>
            </a:r>
          </a:p>
        </p:txBody>
      </p:sp>
      <p:sp>
        <p:nvSpPr>
          <p:cNvPr id="4" name="Slide Number Placeholder 3"/>
          <p:cNvSpPr>
            <a:spLocks noGrp="1"/>
          </p:cNvSpPr>
          <p:nvPr>
            <p:ph type="sldNum" sz="quarter" idx="5"/>
          </p:nvPr>
        </p:nvSpPr>
        <p:spPr/>
        <p:txBody>
          <a:bodyPr/>
          <a:lstStyle/>
          <a:p>
            <a:fld id="{3F39E1E6-299E-3145-8F85-69D324BC6F54}" type="slidenum">
              <a:rPr lang="en-US" smtClean="0"/>
              <a:t>7</a:t>
            </a:fld>
            <a:endParaRPr lang="en-US"/>
          </a:p>
        </p:txBody>
      </p:sp>
    </p:spTree>
    <p:extLst>
      <p:ext uri="{BB962C8B-B14F-4D97-AF65-F5344CB8AC3E}">
        <p14:creationId xmlns:p14="http://schemas.microsoft.com/office/powerpoint/2010/main" val="10572395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effectLst/>
                <a:latin typeface="Arial"/>
                <a:cs typeface="Arial"/>
              </a:rPr>
              <a:t>One awful moment in night, then the darkness returned.  And the silence.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48249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Before leaving the airport earlier that day, a young New Yorker named Glen Chambers needed stationary and had none.  But then he found a piece of paper on the floor of the terminal. </a:t>
            </a:r>
            <a:endParaRPr lang="en-US" dirty="0">
              <a:latin typeface="Arial"/>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scrap was part of a white printed advertisement with a single word, “Why?” sprawled across the center.</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Since he had no other paper, Chambers scrawled a note to his mother around the word in the middle.  Quickly folding this last-minute thought, he stuffed it in an envelope and dropped it a post box.</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There would be more to come, of course.  More about the budding of a lifelong dream to begin a ministry with the </a:t>
            </a:r>
            <a:r>
              <a:rPr lang="en-US" sz="1200" i="1" kern="1200" dirty="0">
                <a:solidFill>
                  <a:schemeClr val="tx1"/>
                </a:solidFill>
                <a:effectLst/>
                <a:latin typeface="Arial"/>
                <a:ea typeface="+mn-ea"/>
                <a:cs typeface="Arial"/>
              </a:rPr>
              <a:t>Voice of the Andes</a:t>
            </a:r>
            <a:r>
              <a:rPr lang="en-US" sz="1200" kern="1200" dirty="0">
                <a:solidFill>
                  <a:schemeClr val="tx1"/>
                </a:solidFill>
                <a:effectLst/>
                <a:latin typeface="Arial"/>
                <a:ea typeface="+mn-ea"/>
                <a:cs typeface="Arial"/>
              </a:rPr>
              <a:t> radio ministry in Ecuador.</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5055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But there was no more to come.  Between the mailing and the delivery of Chamber’s note, El Tablazo snagged his flight and his dreams from the night sky.  The envelope arrived later than the news of his death. </a:t>
            </a:r>
            <a:endParaRPr lang="en-US" dirty="0">
              <a:latin typeface="Arial"/>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When his mother received it, the question burned up at her from the page—why?</a:t>
            </a:r>
            <a:r>
              <a:rPr lang="en-SG" sz="1200" kern="1200" baseline="0" dirty="0">
                <a:solidFill>
                  <a:schemeClr val="tx1"/>
                </a:solidFill>
                <a:effectLst/>
                <a:latin typeface="Arial"/>
                <a:ea typeface="+mn-ea"/>
                <a:cs typeface="Arial"/>
              </a:rPr>
              <a:t> </a:t>
            </a:r>
            <a:r>
              <a:rPr lang="en-US" sz="1200" kern="1200" dirty="0">
                <a:solidFill>
                  <a:schemeClr val="tx1"/>
                </a:solidFill>
                <a:effectLst/>
                <a:latin typeface="Arial"/>
                <a:ea typeface="+mn-ea"/>
                <a:cs typeface="Arial"/>
              </a:rPr>
              <a:t>It’s the question that hits first and lingers longest.  Why?  Why me?  Why now?  Why this?  Is a young missionary’s death en route to his country just?  It doesn’t seem so!</a:t>
            </a:r>
            <a:r>
              <a:rPr lang="en-SG" dirty="0">
                <a:effectLst/>
                <a:latin typeface="Arial"/>
                <a:cs typeface="Arial"/>
              </a:rPr>
              <a:t> </a:t>
            </a:r>
          </a:p>
          <a:p>
            <a:endParaRPr lang="en-SG" dirty="0">
              <a:effectLst/>
              <a:latin typeface="Arial"/>
              <a:cs typeface="Arial"/>
            </a:endParaRPr>
          </a:p>
          <a:p>
            <a:r>
              <a:rPr lang="en-SG" dirty="0">
                <a:effectLst/>
                <a:latin typeface="Arial"/>
                <a:cs typeface="Arial"/>
              </a:rPr>
              <a:t>—Charles Swindoll, </a:t>
            </a:r>
            <a:r>
              <a:rPr lang="en-SG" i="1" dirty="0">
                <a:effectLst/>
                <a:latin typeface="Arial"/>
                <a:cs typeface="Arial"/>
              </a:rPr>
              <a:t>Living on the Ragged Edge</a:t>
            </a:r>
            <a:endParaRPr lang="en-US" dirty="0">
              <a:latin typeface="Arial"/>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I haven't been in a plane crash or World Trade Center Disaster or faced ISIS, but difficult times haven't escaped me: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I grew up in a non-Christian family and can identify with many of you who struggle with what your family thinks of you being a Christian.  Sometimes my parents prevented me from going to church and my parents ridiculed my faith.</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When I decided to become a missionary my home church opposed this decision.</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My seminary studies also were plagued with problems—Just in the financial area alone I recall having less than $10 probably 50 times during my studies.</a:t>
            </a:r>
          </a:p>
          <a:p>
            <a:r>
              <a:rPr lang="en-US" sz="1200" dirty="0">
                <a:latin typeface="Arial"/>
                <a:cs typeface="Arial"/>
              </a:rPr>
              <a:t>•</a:t>
            </a:r>
            <a:r>
              <a:rPr lang="en-US" sz="1200" baseline="0" dirty="0">
                <a:latin typeface="Arial"/>
                <a:cs typeface="Arial"/>
              </a:rPr>
              <a:t> </a:t>
            </a:r>
            <a:r>
              <a:rPr lang="en-US" sz="1200" kern="1200" dirty="0">
                <a:solidFill>
                  <a:schemeClr val="tx1"/>
                </a:solidFill>
                <a:effectLst/>
                <a:latin typeface="Arial"/>
                <a:ea typeface="+mn-ea"/>
                <a:cs typeface="Arial"/>
              </a:rPr>
              <a:t>I wonder if you are going through some tough times yourself.</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a)</a:t>
            </a:r>
            <a:r>
              <a:rPr lang="en-US" sz="1200" kern="1200" baseline="0" dirty="0">
                <a:solidFill>
                  <a:schemeClr val="tx1"/>
                </a:solidFill>
                <a:effectLst/>
                <a:latin typeface="Arial"/>
                <a:ea typeface="+mn-ea"/>
                <a:cs typeface="Arial"/>
              </a:rPr>
              <a:t> </a:t>
            </a:r>
            <a:r>
              <a:rPr lang="en-US" sz="1200" kern="1200" dirty="0">
                <a:solidFill>
                  <a:schemeClr val="tx1"/>
                </a:solidFill>
                <a:effectLst/>
                <a:latin typeface="Arial"/>
                <a:ea typeface="+mn-ea"/>
                <a:cs typeface="Arial"/>
              </a:rPr>
              <a:t>Marriage or family: Last year's family celebrations were strained?</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 Perhaps your problems are financial—you just can't seem to make ends meet.</a:t>
            </a:r>
            <a:endParaRPr lang="en-SG" sz="1200" kern="1200" dirty="0">
              <a:solidFill>
                <a:schemeClr val="tx1"/>
              </a:solidFill>
              <a:effectLst/>
              <a:latin typeface="Arial"/>
              <a:ea typeface="+mn-ea"/>
              <a:cs typeface="Arial"/>
            </a:endParaRPr>
          </a:p>
          <a:p>
            <a:r>
              <a:rPr lang="en-SG" sz="1200" kern="1200" baseline="0" dirty="0">
                <a:solidFill>
                  <a:schemeClr val="tx1"/>
                </a:solidFill>
                <a:effectLst/>
                <a:latin typeface="Arial"/>
                <a:ea typeface="+mn-ea"/>
                <a:cs typeface="Arial"/>
              </a:rPr>
              <a:t>c)</a:t>
            </a:r>
            <a:r>
              <a:rPr lang="en-US" sz="1200" kern="1200" baseline="0" dirty="0">
                <a:solidFill>
                  <a:schemeClr val="tx1"/>
                </a:solidFill>
                <a:effectLst/>
                <a:latin typeface="Arial"/>
                <a:ea typeface="+mn-ea"/>
                <a:cs typeface="Arial"/>
              </a:rPr>
              <a:t> </a:t>
            </a:r>
            <a:r>
              <a:rPr lang="en-US" sz="1200" kern="1200" dirty="0">
                <a:solidFill>
                  <a:schemeClr val="tx1"/>
                </a:solidFill>
                <a:effectLst/>
                <a:latin typeface="Arial"/>
                <a:ea typeface="+mn-ea"/>
                <a:cs typeface="Arial"/>
              </a:rPr>
              <a:t>Is there someone with whom your relationship is difficult here at church?</a:t>
            </a:r>
            <a:endParaRPr lang="en-SG" sz="1200" kern="1200" dirty="0">
              <a:solidFill>
                <a:schemeClr val="tx1"/>
              </a:solidFill>
              <a:effectLst/>
              <a:latin typeface="Arial"/>
              <a:ea typeface="+mn-ea"/>
              <a:cs typeface="Arial"/>
            </a:endParaRPr>
          </a:p>
          <a:p>
            <a:r>
              <a:rPr lang="en-SG" sz="1200" kern="1200" dirty="0">
                <a:solidFill>
                  <a:schemeClr val="tx1"/>
                </a:solidFill>
                <a:effectLst/>
                <a:latin typeface="Arial"/>
                <a:ea typeface="+mn-ea"/>
                <a:cs typeface="Arial"/>
              </a:rPr>
              <a:t>d)</a:t>
            </a:r>
            <a:r>
              <a:rPr lang="en-SG" sz="1200" kern="1200" baseline="0" dirty="0">
                <a:solidFill>
                  <a:schemeClr val="tx1"/>
                </a:solidFill>
                <a:effectLst/>
                <a:latin typeface="Arial"/>
                <a:ea typeface="+mn-ea"/>
                <a:cs typeface="Arial"/>
              </a:rPr>
              <a:t> </a:t>
            </a:r>
            <a:r>
              <a:rPr lang="en-US" sz="1200" kern="1200" dirty="0">
                <a:solidFill>
                  <a:schemeClr val="tx1"/>
                </a:solidFill>
                <a:effectLst/>
                <a:latin typeface="Arial"/>
                <a:ea typeface="+mn-ea"/>
                <a:cs typeface="Arial"/>
              </a:rPr>
              <a:t>Maybe you can relate to job discrimination from being a Christian.</a:t>
            </a:r>
            <a:endParaRPr lang="en-SG" sz="1200" kern="1200" dirty="0">
              <a:solidFill>
                <a:schemeClr val="tx1"/>
              </a:solidFill>
              <a:effectLst/>
              <a:latin typeface="Arial"/>
              <a:ea typeface="+mn-ea"/>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We all have trials. One definition of a shin: a device for finding furniture in the dark!</a:t>
            </a:r>
            <a:r>
              <a:rPr lang="en-SG" dirty="0">
                <a:effectLst/>
                <a:latin typeface="Arial"/>
                <a:cs typeface="Arial"/>
              </a:rPr>
              <a:t> </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And during difficult times we know as Christians that we should rejoice:</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32480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The world hates us, have you noticed?  Jesus was not just talking about ISIS, who kill Christians. Jesus referred to all who are convicted as they look at your holy life, you being a blessing to others, etc.</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It</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s no secret that Christians are marginalized in just about ever facet of society</a:t>
            </a:r>
            <a:r>
              <a:rPr lang="en-SG" sz="1200" kern="1200" dirty="0">
                <a:solidFill>
                  <a:schemeClr val="tx1"/>
                </a:solidFill>
                <a:effectLst/>
                <a:latin typeface="Arial" pitchFamily="-112" charset="0"/>
                <a:ea typeface="ＭＳ Ｐゴシック" charset="-128"/>
                <a:cs typeface="ＭＳ Ｐゴシック" charset="-128"/>
              </a:rPr>
              <a:t>.</a:t>
            </a:r>
            <a:endParaRPr lang="en-US" dirty="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FFFFFF"/>
                </a:solidFill>
                <a:effectLst>
                  <a:glow rad="127000">
                    <a:srgbClr val="000000"/>
                  </a:glow>
                </a:effectLst>
                <a:latin typeface="Arial" charset="0"/>
                <a:ea typeface="ＭＳ Ｐゴシック" charset="0"/>
                <a:cs typeface="ＭＳ Ｐゴシック" charset="0"/>
              </a:rPr>
              <a:t>Much misunderstanding of this letter has resulted from teachers who think that James shows the way to salvation. Rather, he shows the way </a:t>
            </a:r>
            <a:r>
              <a:rPr lang="en-US" sz="1200" b="0" i="1" dirty="0">
                <a:solidFill>
                  <a:srgbClr val="FFFFFF"/>
                </a:solidFill>
                <a:effectLst>
                  <a:glow rad="127000">
                    <a:srgbClr val="000000"/>
                  </a:glow>
                </a:effectLst>
                <a:latin typeface="Arial" charset="0"/>
                <a:ea typeface="ＭＳ Ｐゴシック" charset="0"/>
                <a:cs typeface="ＭＳ Ｐゴシック" charset="0"/>
              </a:rPr>
              <a:t>after</a:t>
            </a:r>
            <a:r>
              <a:rPr lang="en-US" sz="1200" b="0" i="0" dirty="0">
                <a:solidFill>
                  <a:srgbClr val="FFFFFF"/>
                </a:solidFill>
                <a:effectLst>
                  <a:glow rad="127000">
                    <a:srgbClr val="000000"/>
                  </a:glow>
                </a:effectLst>
                <a:latin typeface="Arial" charset="0"/>
                <a:ea typeface="ＭＳ Ｐゴシック" charset="0"/>
                <a:cs typeface="ＭＳ Ｐゴシック" charset="0"/>
              </a:rPr>
              <a:t> salvation, or the expected results for his Christian readers.</a:t>
            </a:r>
          </a:p>
          <a:p>
            <a:endParaRPr lang="en-US" sz="1200" b="0" i="0" dirty="0">
              <a:solidFill>
                <a:srgbClr val="FFFFFF"/>
              </a:solidFill>
              <a:effectLst>
                <a:glow rad="127000">
                  <a:srgbClr val="000000"/>
                </a:glow>
              </a:effectLst>
              <a:latin typeface="Arial" charset="0"/>
              <a:ea typeface="ＭＳ Ｐゴシック" charset="0"/>
              <a:cs typeface="ＭＳ Ｐゴシック" charset="0"/>
            </a:endParaRPr>
          </a:p>
          <a:p>
            <a:r>
              <a:rPr lang="en-US" sz="1200" b="0" i="0" dirty="0">
                <a:solidFill>
                  <a:srgbClr val="FFFFFF"/>
                </a:solidFill>
                <a:effectLst>
                  <a:glow rad="127000">
                    <a:srgbClr val="000000"/>
                  </a:glow>
                </a:effectLst>
                <a:latin typeface="Arial" charset="0"/>
                <a:ea typeface="ＭＳ Ｐゴシック" charset="0"/>
                <a:cs typeface="ＭＳ Ｐゴシック" charset="0"/>
              </a:rPr>
              <a:t>See slides 32-36 in this presentation.</a:t>
            </a:r>
            <a:endParaRPr lang="en-US" sz="1200" b="0" dirty="0">
              <a:solidFill>
                <a:srgbClr val="FFFFFF"/>
              </a:solidFill>
              <a:effectLst>
                <a:glow rad="127000">
                  <a:srgbClr val="000000"/>
                </a:glow>
              </a:effectLst>
              <a:latin typeface="Arial" charset="0"/>
              <a:ea typeface="ＭＳ Ｐゴシック" charset="0"/>
              <a:cs typeface="ＭＳ Ｐゴシック" charset="0"/>
            </a:endParaRPr>
          </a:p>
          <a:p>
            <a:endParaRPr lang="en-US" sz="1200" b="0" dirty="0">
              <a:solidFill>
                <a:srgbClr val="FFFFFF"/>
              </a:solidFill>
              <a:effectLst>
                <a:glow rad="127000">
                  <a:srgbClr val="000000"/>
                </a:glow>
              </a:effectLst>
              <a:latin typeface="Arial" charset="0"/>
              <a:ea typeface="ＭＳ Ｐゴシック" charset="0"/>
              <a:cs typeface="ＭＳ Ｐゴシック" charset="0"/>
            </a:endParaRPr>
          </a:p>
          <a:p>
            <a:r>
              <a:rPr lang="en-US" sz="1200" b="0" dirty="0">
                <a:solidFill>
                  <a:srgbClr val="FFFFFF"/>
                </a:solidFill>
                <a:effectLst>
                  <a:glow rad="127000">
                    <a:srgbClr val="000000"/>
                  </a:glow>
                </a:effectLst>
                <a:latin typeface="Arial" charset="0"/>
                <a:ea typeface="ＭＳ Ｐゴシック" charset="0"/>
                <a:cs typeface="ＭＳ Ｐゴシック" charset="0"/>
              </a:rPr>
              <a:t>See also Zane Hodges, </a:t>
            </a:r>
            <a:r>
              <a:rPr lang="en-US" sz="1200" b="0" i="1" dirty="0">
                <a:solidFill>
                  <a:srgbClr val="FFFFFF"/>
                </a:solidFill>
                <a:effectLst>
                  <a:glow rad="127000">
                    <a:srgbClr val="000000"/>
                  </a:glow>
                </a:effectLst>
                <a:latin typeface="Arial" charset="0"/>
                <a:ea typeface="ＭＳ Ｐゴシック" charset="0"/>
                <a:cs typeface="ＭＳ Ｐゴシック" charset="0"/>
              </a:rPr>
              <a:t>The Epistle of James</a:t>
            </a:r>
            <a:r>
              <a:rPr lang="en-US" sz="1200" b="0" dirty="0">
                <a:solidFill>
                  <a:srgbClr val="FFFFFF"/>
                </a:solidFill>
                <a:effectLst>
                  <a:glow rad="127000">
                    <a:srgbClr val="000000"/>
                  </a:glow>
                </a:effectLst>
                <a:latin typeface="Arial" charset="0"/>
                <a:ea typeface="ＭＳ Ｐゴシック" charset="0"/>
                <a:cs typeface="ＭＳ Ｐゴシック" charset="0"/>
              </a:rPr>
              <a:t> (Irving, TX: Grace Evangelical Society, 1994), 41. </a:t>
            </a:r>
          </a:p>
          <a:p>
            <a:r>
              <a:rPr lang="en-US" sz="1200" b="0" dirty="0">
                <a:solidFill>
                  <a:srgbClr val="FFFFFF"/>
                </a:solidFill>
                <a:effectLst>
                  <a:glow rad="127000">
                    <a:srgbClr val="000000"/>
                  </a:glow>
                </a:effectLst>
                <a:latin typeface="Arial" charset="0"/>
                <a:ea typeface="ＭＳ Ｐゴシック" charset="0"/>
              </a:rPr>
              <a:t>————————</a:t>
            </a:r>
          </a:p>
          <a:p>
            <a:endParaRPr lang="en-US" sz="1200" b="0" dirty="0">
              <a:solidFill>
                <a:srgbClr val="FFFFFF"/>
              </a:solidFill>
              <a:effectLst>
                <a:glow rad="127000">
                  <a:srgbClr val="000000"/>
                </a:glow>
              </a:effectLst>
              <a:latin typeface="Arial" charset="0"/>
              <a:ea typeface="ＭＳ Ｐゴシック" charset="0"/>
            </a:endParaRPr>
          </a:p>
          <a:p>
            <a:r>
              <a:rPr lang="en-US" sz="1200" b="0" dirty="0">
                <a:solidFill>
                  <a:srgbClr val="FFFFFF"/>
                </a:solidFill>
                <a:effectLst>
                  <a:glow rad="127000">
                    <a:srgbClr val="000000"/>
                  </a:glow>
                </a:effectLst>
                <a:latin typeface="Arial" charset="0"/>
                <a:ea typeface="ＭＳ Ｐゴシック" charset="0"/>
              </a:rPr>
              <a:t>NLT:</a:t>
            </a:r>
          </a:p>
          <a:p>
            <a:endParaRPr lang="en-US" sz="1200" b="0" dirty="0">
              <a:solidFill>
                <a:srgbClr val="FFFFFF"/>
              </a:solidFill>
              <a:effectLst>
                <a:glow rad="127000">
                  <a:srgbClr val="000000"/>
                </a:glow>
              </a:effectLst>
              <a:latin typeface="Arial" charset="0"/>
              <a:ea typeface="ＭＳ Ｐゴシック" charset="0"/>
            </a:endParaRPr>
          </a:p>
          <a:p>
            <a:r>
              <a:rPr lang="en-US" sz="1200" b="1" kern="1200">
                <a:solidFill>
                  <a:schemeClr val="tx1"/>
                </a:solidFill>
                <a:effectLst/>
                <a:latin typeface="+mn-lt"/>
                <a:ea typeface="+mn-ea"/>
                <a:cs typeface="+mn-cs"/>
              </a:rPr>
              <a:t>James 1:21</a:t>
            </a:r>
            <a:r>
              <a:rPr lang="en-US" sz="1200" kern="1200">
                <a:solidFill>
                  <a:schemeClr val="tx1"/>
                </a:solidFill>
                <a:effectLst/>
                <a:latin typeface="+mn-lt"/>
                <a:ea typeface="+mn-ea"/>
                <a:cs typeface="+mn-cs"/>
              </a:rPr>
              <a:t> So get rid of all the filth and evil in your lives, and humbly accept the word God has planted in your hearts, for it has the power to save your souls.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James 2:14</a:t>
            </a:r>
            <a:r>
              <a:rPr lang="en-US" sz="1200" kern="1200">
                <a:solidFill>
                  <a:schemeClr val="tx1"/>
                </a:solidFill>
                <a:effectLst/>
                <a:latin typeface="+mn-lt"/>
                <a:ea typeface="+mn-ea"/>
                <a:cs typeface="+mn-cs"/>
              </a:rPr>
              <a:t>    What good is it, dear brothers and sisters, if you say you have faith but don’t show it by your actions? Can that kind of faith save anyone?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James 4:12</a:t>
            </a:r>
            <a:r>
              <a:rPr lang="en-US" sz="1200" kern="1200">
                <a:solidFill>
                  <a:schemeClr val="tx1"/>
                </a:solidFill>
                <a:effectLst/>
                <a:latin typeface="+mn-lt"/>
                <a:ea typeface="+mn-ea"/>
                <a:cs typeface="+mn-cs"/>
              </a:rPr>
              <a:t> God alone, who gave the law, is the Judge. He alone has the power to save or to destroy. So what right do you have to judge your neighbor?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James 5:15</a:t>
            </a:r>
            <a:r>
              <a:rPr lang="en-US" sz="1200" kern="1200">
                <a:solidFill>
                  <a:schemeClr val="tx1"/>
                </a:solidFill>
                <a:effectLst/>
                <a:latin typeface="+mn-lt"/>
                <a:ea typeface="+mn-ea"/>
                <a:cs typeface="+mn-cs"/>
              </a:rPr>
              <a:t> Such a prayer offered in faith will heal the sick, and the Lord will make you well. And if you have committed any sins, you will be forgiven.</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James 5:20</a:t>
            </a:r>
            <a:r>
              <a:rPr lang="en-US" sz="1200" kern="1200">
                <a:solidFill>
                  <a:schemeClr val="tx1"/>
                </a:solidFill>
                <a:effectLst/>
                <a:latin typeface="+mn-lt"/>
                <a:ea typeface="+mn-ea"/>
                <a:cs typeface="+mn-cs"/>
              </a:rPr>
              <a:t> you can be sure that whoever brings the sinner back from wandering will save that person from death and bring about the forgiveness of many sins.</a:t>
            </a:r>
          </a:p>
          <a:p>
            <a:endParaRPr lang="en-US" b="0" dirty="0"/>
          </a:p>
          <a:p>
            <a:r>
              <a:rPr lang="en-US" b="0" dirty="0"/>
              <a:t>NASB95:</a:t>
            </a:r>
          </a:p>
          <a:p>
            <a:endParaRPr lang="en-US" b="0" dirty="0"/>
          </a:p>
          <a:p>
            <a:r>
              <a:rPr lang="en-US" sz="1200" b="1" kern="1200">
                <a:solidFill>
                  <a:schemeClr val="tx1"/>
                </a:solidFill>
                <a:effectLst/>
                <a:latin typeface="+mn-lt"/>
                <a:ea typeface="+mn-ea"/>
                <a:cs typeface="+mn-cs"/>
              </a:rPr>
              <a:t>James 1:21</a:t>
            </a:r>
            <a:r>
              <a:rPr lang="en-US" sz="1200" kern="1200">
                <a:solidFill>
                  <a:schemeClr val="tx1"/>
                </a:solidFill>
                <a:effectLst/>
                <a:latin typeface="+mn-lt"/>
                <a:ea typeface="+mn-ea"/>
                <a:cs typeface="+mn-cs"/>
              </a:rPr>
              <a:t> Therefore, putting aside all filthiness and all that remains of wickedness, in humility receive the word implanted, which is able to save your souls.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James 2:14</a:t>
            </a:r>
            <a:r>
              <a:rPr lang="en-US" sz="1200" kern="1200">
                <a:solidFill>
                  <a:schemeClr val="tx1"/>
                </a:solidFill>
                <a:effectLst/>
                <a:latin typeface="+mn-lt"/>
                <a:ea typeface="+mn-ea"/>
                <a:cs typeface="+mn-cs"/>
              </a:rPr>
              <a:t>   What use is it, my brethren, if someone says he has faith but he has no works? Can that faith save him?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James 4:12</a:t>
            </a:r>
            <a:r>
              <a:rPr lang="en-US" sz="1200" kern="1200">
                <a:solidFill>
                  <a:schemeClr val="tx1"/>
                </a:solidFill>
                <a:effectLst/>
                <a:latin typeface="+mn-lt"/>
                <a:ea typeface="+mn-ea"/>
                <a:cs typeface="+mn-cs"/>
              </a:rPr>
              <a:t> There is only one Lawgiver and Judge, the One who is able to save and to destroy; but who are you who judge your neighbor?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James 5:15</a:t>
            </a:r>
            <a:r>
              <a:rPr lang="en-US" sz="1200" kern="1200">
                <a:solidFill>
                  <a:schemeClr val="tx1"/>
                </a:solidFill>
                <a:effectLst/>
                <a:latin typeface="+mn-lt"/>
                <a:ea typeface="+mn-ea"/>
                <a:cs typeface="+mn-cs"/>
              </a:rPr>
              <a:t> and the prayer offered in faith will restore the one who is sick, and the Lord will raise him up, and if he has committed sins, they will be forgiven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James 5:20</a:t>
            </a:r>
            <a:r>
              <a:rPr lang="en-US" sz="1200" kern="1200">
                <a:solidFill>
                  <a:schemeClr val="tx1"/>
                </a:solidFill>
                <a:effectLst/>
                <a:latin typeface="+mn-lt"/>
                <a:ea typeface="+mn-ea"/>
                <a:cs typeface="+mn-cs"/>
              </a:rPr>
              <a:t> let him know that he who turns a sinner from the error of his way will save his soul from death and will cover a multitude of sins.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4526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question you're probably asking is, </a:t>
            </a:r>
            <a:r>
              <a:rPr lang="en-US" sz="1200" i="1" kern="1200" dirty="0">
                <a:solidFill>
                  <a:schemeClr val="tx1"/>
                </a:solidFill>
                <a:effectLst/>
                <a:latin typeface="Arial"/>
                <a:ea typeface="+mn-ea"/>
                <a:cs typeface="Arial"/>
              </a:rPr>
              <a:t>“</a:t>
            </a:r>
            <a:r>
              <a:rPr lang="en-US" sz="1200" kern="1200" dirty="0">
                <a:solidFill>
                  <a:schemeClr val="tx1"/>
                </a:solidFill>
                <a:effectLst/>
                <a:latin typeface="Arial"/>
                <a:ea typeface="+mn-ea"/>
                <a:cs typeface="Arial"/>
              </a:rPr>
              <a:t>OK, I know I'm supposed to rejoice.  But </a:t>
            </a:r>
            <a:r>
              <a:rPr lang="en-US" sz="1200" i="1" kern="1200" dirty="0">
                <a:solidFill>
                  <a:schemeClr val="tx1"/>
                </a:solidFill>
                <a:effectLst/>
                <a:latin typeface="Arial"/>
                <a:ea typeface="+mn-ea"/>
                <a:cs typeface="Arial"/>
              </a:rPr>
              <a:t>how</a:t>
            </a:r>
            <a:r>
              <a:rPr lang="en-US" sz="1200" kern="1200" dirty="0">
                <a:solidFill>
                  <a:schemeClr val="tx1"/>
                </a:solidFill>
                <a:effectLst/>
                <a:latin typeface="Arial"/>
                <a:ea typeface="+mn-ea"/>
                <a:cs typeface="Arial"/>
              </a:rPr>
              <a:t> can I persevere with joy during trials?  Do I just grit my teeth and sing, 'Rejoice in the Lord always and again I say rejoice?'  You're probably asking, 'When things aren’t going too smoothly in my life, how can I hang in there with a joyful persistence?'" </a:t>
            </a:r>
            <a:r>
              <a:rPr lang="en-US" sz="1200" i="1" kern="1200" dirty="0">
                <a:solidFill>
                  <a:schemeClr val="tx1"/>
                </a:solidFill>
                <a:effectLst/>
                <a:latin typeface="Arial"/>
                <a:ea typeface="+mn-ea"/>
                <a:cs typeface="Arial"/>
              </a:rPr>
              <a:t>How can you handle trials with </a:t>
            </a:r>
            <a:r>
              <a:rPr lang="en-US" sz="1200" i="1" u="sng" kern="1200" dirty="0">
                <a:solidFill>
                  <a:schemeClr val="tx1"/>
                </a:solidFill>
                <a:effectLst/>
                <a:latin typeface="Arial"/>
                <a:ea typeface="+mn-ea"/>
                <a:cs typeface="Arial"/>
              </a:rPr>
              <a:t>joy</a:t>
            </a:r>
            <a:r>
              <a:rPr lang="en-US" sz="1200" i="1" kern="1200" dirty="0">
                <a:solidFill>
                  <a:schemeClr val="tx1"/>
                </a:solidFill>
                <a:effectLst/>
                <a:latin typeface="Arial"/>
                <a:ea typeface="+mn-ea"/>
                <a:cs typeface="Arial"/>
              </a:rPr>
              <a:t>?</a:t>
            </a:r>
            <a:r>
              <a:rPr lang="en-SG" dirty="0">
                <a:effectLst/>
                <a:latin typeface="Arial"/>
                <a:cs typeface="Arial"/>
              </a:rPr>
              <a:t> </a:t>
            </a:r>
          </a:p>
          <a:p>
            <a:pPr marL="0" marR="0" lvl="2" indent="0" algn="l" defTabSz="457200" rtl="0" eaLnBrk="1" fontAlgn="auto" latinLnBrk="0" hangingPunct="1">
              <a:lnSpc>
                <a:spcPct val="100000"/>
              </a:lnSpc>
              <a:spcBef>
                <a:spcPts val="0"/>
              </a:spcBef>
              <a:spcAft>
                <a:spcPts val="0"/>
              </a:spcAft>
              <a:buClrTx/>
              <a:buSzTx/>
              <a:buFontTx/>
              <a:buNone/>
              <a:tabLst/>
              <a:defRPr/>
            </a:pPr>
            <a:r>
              <a:rPr lang="en-SG" dirty="0">
                <a:effectLst/>
                <a:latin typeface="Arial"/>
                <a:cs typeface="Arial"/>
              </a:rPr>
              <a:t>• Text: James 1 is our text to reveal five ways how we can handle trials with joy.</a:t>
            </a:r>
          </a:p>
          <a:p>
            <a:pPr marL="0" marR="0" lvl="2" indent="0" algn="l" defTabSz="457200" rtl="0" eaLnBrk="1" fontAlgn="auto" latinLnBrk="0" hangingPunct="1">
              <a:lnSpc>
                <a:spcPct val="100000"/>
              </a:lnSpc>
              <a:spcBef>
                <a:spcPts val="0"/>
              </a:spcBef>
              <a:spcAft>
                <a:spcPts val="0"/>
              </a:spcAft>
              <a:buClrTx/>
              <a:buSzTx/>
              <a:buFontTx/>
              <a:buNone/>
              <a:tabLst/>
              <a:defRPr/>
            </a:pPr>
            <a:r>
              <a:rPr lang="en-SG" dirty="0">
                <a:effectLst/>
                <a:latin typeface="Arial"/>
                <a:cs typeface="Arial"/>
              </a:rPr>
              <a:t>Transition: So let's look at the first thing to remember from James to help us endure with joy. That</a:t>
            </a:r>
            <a:r>
              <a:rPr lang="en-SG" baseline="0" dirty="0">
                <a:effectLst/>
                <a:latin typeface="Arial"/>
                <a:cs typeface="Arial"/>
              </a:rPr>
              <a:t> is to</a:t>
            </a:r>
            <a:r>
              <a:rPr lang="mr-IN" baseline="0" dirty="0">
                <a:effectLst/>
                <a:latin typeface="Arial"/>
                <a:cs typeface="Arial"/>
              </a:rPr>
              <a:t>…</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end that God has in mind is that you be perfect like Jesus</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EA241-D8C8-B047-BC2C-5710B8A86C74}"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23F4E5-C679-C545-84BA-B831F573372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mn-ea"/>
                <a:cs typeface="Arial"/>
              </a:rPr>
              <a:t>Rejoice because God allows trials to make us strong (</a:t>
            </a:r>
            <a:r>
              <a:rPr lang="en-US" sz="1200" u="sng" kern="1200" dirty="0">
                <a:solidFill>
                  <a:schemeClr val="tx1"/>
                </a:solidFill>
                <a:effectLst/>
                <a:latin typeface="Arial"/>
                <a:ea typeface="+mn-ea"/>
                <a:cs typeface="Arial"/>
              </a:rPr>
              <a:t>2-3</a:t>
            </a:r>
            <a:r>
              <a:rPr lang="en-US" sz="1200" kern="1200" dirty="0">
                <a:solidFill>
                  <a:schemeClr val="tx1"/>
                </a:solidFill>
                <a:effectLst/>
                <a:latin typeface="Arial"/>
                <a:ea typeface="+mn-ea"/>
                <a:cs typeface="Arial"/>
              </a:rPr>
              <a:t>).</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9950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5569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7754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3D2D82-990A-F740-A8F9-ADBD90424E8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The first verse of the book says James was writing Jews spread throughout the Roman Empire.  And the heat was turned up on the Jewish church at this time (AD 40s).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Acts 11 notes that there was a famine in Jerusalem.</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Acts 12 says Herod killed James (the brother of John) and imprisoned Peter.</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Acts 18 says Emperor Claudius expelled all Jews from Rome.  He also persecuted Jews throughout the Empire—and that certainly included Jewish Christians.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(What was James’ consolation during all this trouble?  Trials develop perseverance…)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97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letter has little "high Christology," or profound teaching about the nature of work of Christ. The emphasis is on putting into practice the reality of who Jesus is.</a:t>
            </a:r>
          </a:p>
        </p:txBody>
      </p:sp>
      <p:sp>
        <p:nvSpPr>
          <p:cNvPr id="4" name="Slide Number Placeholder 3"/>
          <p:cNvSpPr>
            <a:spLocks noGrp="1"/>
          </p:cNvSpPr>
          <p:nvPr>
            <p:ph type="sldNum" sz="quarter" idx="5"/>
          </p:nvPr>
        </p:nvSpPr>
        <p:spPr/>
        <p:txBody>
          <a:bodyPr/>
          <a:lstStyle/>
          <a:p>
            <a:fld id="{3F39E1E6-299E-3145-8F85-69D324BC6F54}" type="slidenum">
              <a:rPr lang="en-US" smtClean="0"/>
              <a:t>9</a:t>
            </a:fld>
            <a:endParaRPr lang="en-US"/>
          </a:p>
        </p:txBody>
      </p:sp>
    </p:spTree>
    <p:extLst>
      <p:ext uri="{BB962C8B-B14F-4D97-AF65-F5344CB8AC3E}">
        <p14:creationId xmlns:p14="http://schemas.microsoft.com/office/powerpoint/2010/main" val="22711841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01288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03450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7036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0442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“Testing” here is a craftsman term used in reference to gold being refined in the fire.  When a craftsman wants to make a piece of gold jewelry, he melts a piece of unformed gold and turns up the heat to get the impurities up to the top.  The higher the heat, the more pure and refined the precious metal becomes.  Do you know how he knows when it is pure?  He knows that it is ready when he can see his face in the liquid gold as if looking in a mirror.  In the same way, the scorching heat of trials burns the impurities out of our lives until Christ's image is reflected in us (TRIALS purpose of [refining]).</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9726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73909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15654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0362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984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82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076830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71600"/>
            <a:ext cx="19431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71600"/>
            <a:ext cx="56769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DDDD8-563E-7D4A-BCD4-F81760497BCB}" type="slidenum">
              <a:rPr lang="en-US"/>
              <a:pPr>
                <a:defRPr/>
              </a:pPr>
              <a:t>‹#›</a:t>
            </a:fld>
            <a:endParaRPr lang="en-US"/>
          </a:p>
        </p:txBody>
      </p:sp>
    </p:spTree>
    <p:extLst>
      <p:ext uri="{BB962C8B-B14F-4D97-AF65-F5344CB8AC3E}">
        <p14:creationId xmlns:p14="http://schemas.microsoft.com/office/powerpoint/2010/main" val="19201813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397315"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3CE37B3D-A8DB-DF41-B41C-265E612E3C55}" type="slidenum">
              <a:rPr lang="en-US"/>
              <a:pPr>
                <a:defRPr/>
              </a:pPr>
              <a:t>‹#›</a:t>
            </a:fld>
            <a:endParaRPr lang="en-US"/>
          </a:p>
        </p:txBody>
      </p:sp>
    </p:spTree>
    <p:extLst>
      <p:ext uri="{BB962C8B-B14F-4D97-AF65-F5344CB8AC3E}">
        <p14:creationId xmlns:p14="http://schemas.microsoft.com/office/powerpoint/2010/main" val="1789860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100D6A-0A5C-9D41-A7EB-A6781C69DC2A}" type="slidenum">
              <a:rPr lang="en-US"/>
              <a:pPr>
                <a:defRPr/>
              </a:pPr>
              <a:t>‹#›</a:t>
            </a:fld>
            <a:endParaRPr lang="en-US"/>
          </a:p>
        </p:txBody>
      </p:sp>
    </p:spTree>
    <p:extLst>
      <p:ext uri="{BB962C8B-B14F-4D97-AF65-F5344CB8AC3E}">
        <p14:creationId xmlns:p14="http://schemas.microsoft.com/office/powerpoint/2010/main" val="2246211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A08CC-C9CC-294F-B92E-B597CB38D41A}" type="slidenum">
              <a:rPr lang="en-US"/>
              <a:pPr>
                <a:defRPr/>
              </a:pPr>
              <a:t>‹#›</a:t>
            </a:fld>
            <a:endParaRPr lang="en-US"/>
          </a:p>
        </p:txBody>
      </p:sp>
    </p:spTree>
    <p:extLst>
      <p:ext uri="{BB962C8B-B14F-4D97-AF65-F5344CB8AC3E}">
        <p14:creationId xmlns:p14="http://schemas.microsoft.com/office/powerpoint/2010/main" val="6665062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A7D74-72F2-D24F-A9C1-47CE2F2409B6}" type="slidenum">
              <a:rPr lang="en-US"/>
              <a:pPr>
                <a:defRPr/>
              </a:pPr>
              <a:t>‹#›</a:t>
            </a:fld>
            <a:endParaRPr lang="en-US"/>
          </a:p>
        </p:txBody>
      </p:sp>
    </p:spTree>
    <p:extLst>
      <p:ext uri="{BB962C8B-B14F-4D97-AF65-F5344CB8AC3E}">
        <p14:creationId xmlns:p14="http://schemas.microsoft.com/office/powerpoint/2010/main" val="16693601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8325AC-50D8-A24C-843F-8341A32CD3E9}" type="slidenum">
              <a:rPr lang="en-US"/>
              <a:pPr>
                <a:defRPr/>
              </a:pPr>
              <a:t>‹#›</a:t>
            </a:fld>
            <a:endParaRPr lang="en-US"/>
          </a:p>
        </p:txBody>
      </p:sp>
    </p:spTree>
    <p:extLst>
      <p:ext uri="{BB962C8B-B14F-4D97-AF65-F5344CB8AC3E}">
        <p14:creationId xmlns:p14="http://schemas.microsoft.com/office/powerpoint/2010/main" val="3052741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C71029-A006-0C46-9867-E8829943BDF5}" type="slidenum">
              <a:rPr lang="en-US"/>
              <a:pPr>
                <a:defRPr/>
              </a:pPr>
              <a:t>‹#›</a:t>
            </a:fld>
            <a:endParaRPr lang="en-US"/>
          </a:p>
        </p:txBody>
      </p:sp>
    </p:spTree>
    <p:extLst>
      <p:ext uri="{BB962C8B-B14F-4D97-AF65-F5344CB8AC3E}">
        <p14:creationId xmlns:p14="http://schemas.microsoft.com/office/powerpoint/2010/main" val="32708577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0BFD29-6197-AF43-AFFD-161900043AAD}" type="slidenum">
              <a:rPr lang="en-US"/>
              <a:pPr>
                <a:defRPr/>
              </a:pPr>
              <a:t>‹#›</a:t>
            </a:fld>
            <a:endParaRPr lang="en-US"/>
          </a:p>
        </p:txBody>
      </p:sp>
    </p:spTree>
    <p:extLst>
      <p:ext uri="{BB962C8B-B14F-4D97-AF65-F5344CB8AC3E}">
        <p14:creationId xmlns:p14="http://schemas.microsoft.com/office/powerpoint/2010/main" val="21905420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98547-4B6D-444A-ABDF-F2C36BB12878}" type="slidenum">
              <a:rPr lang="en-US"/>
              <a:pPr>
                <a:defRPr/>
              </a:pPr>
              <a:t>‹#›</a:t>
            </a:fld>
            <a:endParaRPr lang="en-US"/>
          </a:p>
        </p:txBody>
      </p:sp>
    </p:spTree>
    <p:extLst>
      <p:ext uri="{BB962C8B-B14F-4D97-AF65-F5344CB8AC3E}">
        <p14:creationId xmlns:p14="http://schemas.microsoft.com/office/powerpoint/2010/main" val="18962589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8FCCEE-7021-1446-ACED-B10E93D003DB}" type="slidenum">
              <a:rPr lang="en-US"/>
              <a:pPr>
                <a:defRPr/>
              </a:pPr>
              <a:t>‹#›</a:t>
            </a:fld>
            <a:endParaRPr lang="en-US"/>
          </a:p>
        </p:txBody>
      </p:sp>
    </p:spTree>
    <p:extLst>
      <p:ext uri="{BB962C8B-B14F-4D97-AF65-F5344CB8AC3E}">
        <p14:creationId xmlns:p14="http://schemas.microsoft.com/office/powerpoint/2010/main" val="2610498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584213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8C0AA-7E14-7040-98FA-DB52C53E6183}" type="slidenum">
              <a:rPr lang="en-US"/>
              <a:pPr>
                <a:defRPr/>
              </a:pPr>
              <a:t>‹#›</a:t>
            </a:fld>
            <a:endParaRPr lang="en-US"/>
          </a:p>
        </p:txBody>
      </p:sp>
    </p:spTree>
    <p:extLst>
      <p:ext uri="{BB962C8B-B14F-4D97-AF65-F5344CB8AC3E}">
        <p14:creationId xmlns:p14="http://schemas.microsoft.com/office/powerpoint/2010/main" val="34676655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AB2A3F-EFD6-3342-A4C9-9075000F0432}" type="slidenum">
              <a:rPr lang="en-US"/>
              <a:pPr>
                <a:defRPr/>
              </a:pPr>
              <a:t>‹#›</a:t>
            </a:fld>
            <a:endParaRPr lang="en-US"/>
          </a:p>
        </p:txBody>
      </p:sp>
    </p:spTree>
    <p:extLst>
      <p:ext uri="{BB962C8B-B14F-4D97-AF65-F5344CB8AC3E}">
        <p14:creationId xmlns:p14="http://schemas.microsoft.com/office/powerpoint/2010/main" val="40693465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C5E54F-D4AD-B941-85DA-3A52227CF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0064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9A1AF-F281-CB4F-852C-CB895F59CC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2097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7A34-11F6-D149-943D-074A2FFEE5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6297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9D2054-5454-8E4C-999E-B743AD8784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976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333181-0595-E842-88F0-ED42C11E0E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0048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8263C9-C099-2D48-99B3-3ACC74576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9798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72FFCF-2943-7F46-B994-8DE91385C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946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022224-AA1F-2243-956B-233B82002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71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5317"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5531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25" name="Rectangle 25"/>
          <p:cNvSpPr>
            <a:spLocks noGrp="1" noChangeArrowheads="1"/>
          </p:cNvSpPr>
          <p:nvPr>
            <p:ph type="sldNum" sz="quarter" idx="12"/>
          </p:nvPr>
        </p:nvSpPr>
        <p:spPr/>
        <p:txBody>
          <a:bodyPr/>
          <a:lstStyle>
            <a:lvl1pPr>
              <a:defRPr/>
            </a:lvl1pPr>
          </a:lstStyle>
          <a:p>
            <a:pPr>
              <a:defRPr/>
            </a:pPr>
            <a:fld id="{FEC6715B-7904-D34C-9E18-65AD45F828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46329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76C7A7-CA2D-5D47-AFC3-2BE7D1926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436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31C22E-D6A0-3F42-A68C-E7F2DBBA95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4167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7C198-A5D7-AF4C-9A6B-05FD33A569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3454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8335AC-DD87-4C4E-A225-1364C2CEF4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5173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6C213-8DFF-8E47-8566-5C837FA8B3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0293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2F61D-5777-A441-A9C6-F94D0510BB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784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C6904F-5E9E-EC49-BB3E-FE3418B046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4948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2955D6-4403-BE42-BF6D-C63160A569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0239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D59CA8-EF2D-2442-BA94-319E5D825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4766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0E2431-2E0E-984E-9F1F-B77AD81BE2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48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9E08EEC-014B-D64B-AB34-43ABCA2BBC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608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F9EBA7-ABA4-B249-BE11-4E3D23FFA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9556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E91F17-75A5-0C48-88FC-7B7881954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1768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5ABF66-0D73-5C46-A2EB-0AE861E2C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6353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A95D8F-DE0D-A443-985D-7D660FCC0A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0695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8E4DE7CF-7EC6-094F-BF45-16FA62880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5004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076ED29-659E-9D47-956A-D9E04FB4CC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10765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3420452-FC90-2E40-9A22-1DF20DC0CB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31344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AEC1DBEF-9B29-D044-9141-5F12430C28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50539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6BA8273-4114-2341-BAF0-C38EE21DBB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7707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2D965D2-F8FA-6E40-96FD-7F7A070F06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9153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069817E-E2C0-8248-AFFE-67BF09CFCE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16960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3DF271F5-044B-5C4B-9DCC-A7DEA0FACB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8329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D3B25A8-1DC6-1A47-A869-5958E3FBC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29995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E766CE6-A080-E249-BB83-1BD0B9572A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57013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D540800-C492-D844-AB26-1B7207FCF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8361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BF57F93-B271-8C4C-A90B-7288958B5E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9876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87064"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8706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383CAC44-E12F-BE4E-AF08-A43400E0A4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20919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46783D67-16D6-CF40-B834-0D70DA4E594C}"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049420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D03F8891-7EF6-AB4A-BB10-F1954CB6C30E}"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1932087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FEAD7A3B-82B9-1E47-88D9-1E463A11E063}"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1997934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9744EFD-5F97-E642-9B4F-E055A902A125}"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48912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3EF7251-0F33-2142-85DF-DABD161375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8169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3C6CB2B3-7C7B-334A-85ED-431254556A1C}"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98892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E9D67FEA-CD98-9A4D-8274-B7166B80311E}"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7888846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5B39449B-1888-3E4E-AE4D-D5B6FD1959CB}"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7048487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FBEFBA66-6A8E-4B49-9712-71843248F8A8}"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5360513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6CD849F4-F32F-C644-B6A8-C120C6A070F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8022787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9877CD89-E4C3-A248-9C7F-BDF12910697B}"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763190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7820CA-29B1-BA48-BB5D-37372DDA5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1371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BF1A24-6A95-F04B-BB5C-7B770DE180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9962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ABFC6-D1F5-464D-8017-DC889D9D4F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5559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5CC83-5CD2-3F4F-B0FA-DAF13E2904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380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787BA35-EF07-3645-AD01-F097E1375A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2104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25BE5C-D249-4C41-AA31-2FA6A52473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395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A93AFC-922C-2D4E-81E5-C3504A7E97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53101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AB5D6-9072-A149-ACF3-8AC35FA03B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1576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0FC3-4674-9B44-8321-F8098041C2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3940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96B5A6-67D6-7546-BA09-E1E99D86B3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92006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305717-9D90-3E48-A811-7AA3990CD3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2474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5ED7EB-2254-D746-ABC5-EFF5373D70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6329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grpSp>
      <p:sp>
        <p:nvSpPr>
          <p:cNvPr id="8412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8412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E4EFB7C5-C4AC-4046-8D28-BD18811E53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23452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3FEBB51-9D70-154E-8710-0396DA2B08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2871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56CF1EAB-0577-FF4E-915E-DF130D6C69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06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25"/>
          <p:cNvSpPr>
            <a:spLocks noGrp="1" noChangeArrowheads="1"/>
          </p:cNvSpPr>
          <p:nvPr>
            <p:ph type="sldNum" sz="quarter" idx="12"/>
          </p:nvPr>
        </p:nvSpPr>
        <p:spPr>
          <a:ln/>
        </p:spPr>
        <p:txBody>
          <a:bodyPr/>
          <a:lstStyle>
            <a:lvl1pPr>
              <a:defRPr/>
            </a:lvl1pPr>
          </a:lstStyle>
          <a:p>
            <a:pPr>
              <a:defRPr/>
            </a:pPr>
            <a:fld id="{E0EE5859-9630-C048-98E3-4F3781EE70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01382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28E4C2F1-B545-554F-B3D2-78B3F06C8A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86071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E6ADA438-5A26-F34F-862C-18E99DBAF3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62974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ABD1814-EDCB-5241-B75A-79F08B01C4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70828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FC73947C-DE3D-EA4A-A321-84DAC1FCA8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03482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D690BC8-15B2-2F4F-8A54-B0A6617758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11667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C2E682B-8BAE-5A43-BCF4-AFBB64D37C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11419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9CA4D1C-F8CF-7A49-8C4F-B28EAA946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33658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6B6490D-911A-6445-AE8C-14847A93D3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75578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eaLnBrk="1" hangingPunct="1">
              <a:defRPr sz="2400">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eaLnBrk="1" hangingPunct="1">
              <a:defRPr sz="2400">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lgn="l" eaLnBrk="1" hangingPunct="1">
              <a:defRPr sz="2400">
                <a:solidFill>
                  <a:srgbClr val="003300"/>
                </a:solidFill>
              </a:defRPr>
            </a:lvl1pPr>
          </a:lstStyle>
          <a:p>
            <a:pPr>
              <a:defRPr/>
            </a:pPr>
            <a:fld id="{E4BC73BB-AE7C-754B-9B06-130EFF86B3D2}" type="slidenum">
              <a:rPr lang="en-US"/>
              <a:pPr>
                <a:defRPr/>
              </a:pPr>
              <a:t>‹#›</a:t>
            </a:fld>
            <a:endParaRPr lang="en-US"/>
          </a:p>
        </p:txBody>
      </p:sp>
    </p:spTree>
    <p:extLst>
      <p:ext uri="{BB962C8B-B14F-4D97-AF65-F5344CB8AC3E}">
        <p14:creationId xmlns:p14="http://schemas.microsoft.com/office/powerpoint/2010/main" val="13030901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0A1AED0A-D938-7B4E-B6A7-9AC8F2F221FA}" type="slidenum">
              <a:rPr lang="en-US"/>
              <a:pPr>
                <a:defRPr/>
              </a:pPr>
              <a:t>‹#›</a:t>
            </a:fld>
            <a:endParaRPr lang="en-US"/>
          </a:p>
        </p:txBody>
      </p:sp>
    </p:spTree>
    <p:extLst>
      <p:ext uri="{BB962C8B-B14F-4D97-AF65-F5344CB8AC3E}">
        <p14:creationId xmlns:p14="http://schemas.microsoft.com/office/powerpoint/2010/main" val="2467069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25"/>
          <p:cNvSpPr>
            <a:spLocks noGrp="1" noChangeArrowheads="1"/>
          </p:cNvSpPr>
          <p:nvPr>
            <p:ph type="sldNum" sz="quarter" idx="12"/>
          </p:nvPr>
        </p:nvSpPr>
        <p:spPr>
          <a:ln/>
        </p:spPr>
        <p:txBody>
          <a:bodyPr/>
          <a:lstStyle>
            <a:lvl1pPr>
              <a:defRPr/>
            </a:lvl1pPr>
          </a:lstStyle>
          <a:p>
            <a:pPr>
              <a:defRPr/>
            </a:pPr>
            <a:fld id="{EA27BC4E-60AB-9E4F-AB07-81E7A4FE0D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622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1C80E8DA-4503-8042-830E-9EC15408D8F9}" type="slidenum">
              <a:rPr lang="en-US"/>
              <a:pPr>
                <a:defRPr/>
              </a:pPr>
              <a:t>‹#›</a:t>
            </a:fld>
            <a:endParaRPr lang="en-US"/>
          </a:p>
        </p:txBody>
      </p:sp>
    </p:spTree>
    <p:extLst>
      <p:ext uri="{BB962C8B-B14F-4D97-AF65-F5344CB8AC3E}">
        <p14:creationId xmlns:p14="http://schemas.microsoft.com/office/powerpoint/2010/main" val="28060775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D964AD4E-8444-D84D-BEF2-B6FB971E0864}" type="slidenum">
              <a:rPr lang="en-US"/>
              <a:pPr>
                <a:defRPr/>
              </a:pPr>
              <a:t>‹#›</a:t>
            </a:fld>
            <a:endParaRPr lang="en-US"/>
          </a:p>
        </p:txBody>
      </p:sp>
    </p:spTree>
    <p:extLst>
      <p:ext uri="{BB962C8B-B14F-4D97-AF65-F5344CB8AC3E}">
        <p14:creationId xmlns:p14="http://schemas.microsoft.com/office/powerpoint/2010/main" val="29261257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1036"/>
          <p:cNvSpPr>
            <a:spLocks noGrp="1" noChangeArrowheads="1"/>
          </p:cNvSpPr>
          <p:nvPr>
            <p:ph type="sldNum" sz="quarter" idx="12"/>
          </p:nvPr>
        </p:nvSpPr>
        <p:spPr/>
        <p:txBody>
          <a:bodyPr/>
          <a:lstStyle>
            <a:lvl1pPr algn="l" eaLnBrk="1" hangingPunct="1">
              <a:defRPr sz="2400"/>
            </a:lvl1pPr>
          </a:lstStyle>
          <a:p>
            <a:pPr>
              <a:defRPr/>
            </a:pPr>
            <a:fld id="{D0E46906-DC6F-2742-B60D-48D4427B073C}" type="slidenum">
              <a:rPr lang="en-US"/>
              <a:pPr>
                <a:defRPr/>
              </a:pPr>
              <a:t>‹#›</a:t>
            </a:fld>
            <a:endParaRPr lang="en-US"/>
          </a:p>
        </p:txBody>
      </p:sp>
    </p:spTree>
    <p:extLst>
      <p:ext uri="{BB962C8B-B14F-4D97-AF65-F5344CB8AC3E}">
        <p14:creationId xmlns:p14="http://schemas.microsoft.com/office/powerpoint/2010/main" val="41998483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1036"/>
          <p:cNvSpPr>
            <a:spLocks noGrp="1" noChangeArrowheads="1"/>
          </p:cNvSpPr>
          <p:nvPr>
            <p:ph type="sldNum" sz="quarter" idx="12"/>
          </p:nvPr>
        </p:nvSpPr>
        <p:spPr/>
        <p:txBody>
          <a:bodyPr/>
          <a:lstStyle>
            <a:lvl1pPr algn="l" eaLnBrk="1" hangingPunct="1">
              <a:defRPr sz="2400"/>
            </a:lvl1pPr>
          </a:lstStyle>
          <a:p>
            <a:pPr>
              <a:defRPr/>
            </a:pPr>
            <a:fld id="{7200174D-8D64-8846-93AF-99BB154236AC}" type="slidenum">
              <a:rPr lang="en-US"/>
              <a:pPr>
                <a:defRPr/>
              </a:pPr>
              <a:t>‹#›</a:t>
            </a:fld>
            <a:endParaRPr lang="en-US"/>
          </a:p>
        </p:txBody>
      </p:sp>
    </p:spTree>
    <p:extLst>
      <p:ext uri="{BB962C8B-B14F-4D97-AF65-F5344CB8AC3E}">
        <p14:creationId xmlns:p14="http://schemas.microsoft.com/office/powerpoint/2010/main" val="22970054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1036"/>
          <p:cNvSpPr>
            <a:spLocks noGrp="1" noChangeArrowheads="1"/>
          </p:cNvSpPr>
          <p:nvPr>
            <p:ph type="sldNum" sz="quarter" idx="12"/>
          </p:nvPr>
        </p:nvSpPr>
        <p:spPr/>
        <p:txBody>
          <a:bodyPr/>
          <a:lstStyle>
            <a:lvl1pPr algn="l" eaLnBrk="1" hangingPunct="1">
              <a:defRPr sz="2400"/>
            </a:lvl1pPr>
          </a:lstStyle>
          <a:p>
            <a:pPr>
              <a:defRPr/>
            </a:pPr>
            <a:fld id="{035A79DB-4CB5-F141-A434-2FD7A05D16BC}" type="slidenum">
              <a:rPr lang="en-US"/>
              <a:pPr>
                <a:defRPr/>
              </a:pPr>
              <a:t>‹#›</a:t>
            </a:fld>
            <a:endParaRPr lang="en-US"/>
          </a:p>
        </p:txBody>
      </p:sp>
    </p:spTree>
    <p:extLst>
      <p:ext uri="{BB962C8B-B14F-4D97-AF65-F5344CB8AC3E}">
        <p14:creationId xmlns:p14="http://schemas.microsoft.com/office/powerpoint/2010/main" val="35687224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5410F739-7046-BE47-98F3-17D3D85D8E1C}" type="slidenum">
              <a:rPr lang="en-US"/>
              <a:pPr>
                <a:defRPr/>
              </a:pPr>
              <a:t>‹#›</a:t>
            </a:fld>
            <a:endParaRPr lang="en-US"/>
          </a:p>
        </p:txBody>
      </p:sp>
    </p:spTree>
    <p:extLst>
      <p:ext uri="{BB962C8B-B14F-4D97-AF65-F5344CB8AC3E}">
        <p14:creationId xmlns:p14="http://schemas.microsoft.com/office/powerpoint/2010/main" val="12735094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50B39F68-E6B5-6644-850A-7BCC3869405D}" type="slidenum">
              <a:rPr lang="en-US"/>
              <a:pPr>
                <a:defRPr/>
              </a:pPr>
              <a:t>‹#›</a:t>
            </a:fld>
            <a:endParaRPr lang="en-US"/>
          </a:p>
        </p:txBody>
      </p:sp>
    </p:spTree>
    <p:extLst>
      <p:ext uri="{BB962C8B-B14F-4D97-AF65-F5344CB8AC3E}">
        <p14:creationId xmlns:p14="http://schemas.microsoft.com/office/powerpoint/2010/main" val="29571002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92BBEF01-E473-7F48-B932-48375E97543B}" type="slidenum">
              <a:rPr lang="en-US"/>
              <a:pPr>
                <a:defRPr/>
              </a:pPr>
              <a:t>‹#›</a:t>
            </a:fld>
            <a:endParaRPr lang="en-US"/>
          </a:p>
        </p:txBody>
      </p:sp>
    </p:spTree>
    <p:extLst>
      <p:ext uri="{BB962C8B-B14F-4D97-AF65-F5344CB8AC3E}">
        <p14:creationId xmlns:p14="http://schemas.microsoft.com/office/powerpoint/2010/main" val="10334088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483BE1E2-F0D4-1C49-99DA-3B01533D44A0}" type="slidenum">
              <a:rPr lang="en-US"/>
              <a:pPr>
                <a:defRPr/>
              </a:pPr>
              <a:t>‹#›</a:t>
            </a:fld>
            <a:endParaRPr lang="en-US"/>
          </a:p>
        </p:txBody>
      </p:sp>
    </p:spTree>
    <p:extLst>
      <p:ext uri="{BB962C8B-B14F-4D97-AF65-F5344CB8AC3E}">
        <p14:creationId xmlns:p14="http://schemas.microsoft.com/office/powerpoint/2010/main" val="29163199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71262664-D645-2545-B61A-F2D7D4053C55}" type="slidenum">
              <a:rPr lang="en-US"/>
              <a:pPr>
                <a:defRPr/>
              </a:pPr>
              <a:t>‹#›</a:t>
            </a:fld>
            <a:endParaRPr lang="en-US"/>
          </a:p>
        </p:txBody>
      </p:sp>
    </p:spTree>
    <p:extLst>
      <p:ext uri="{BB962C8B-B14F-4D97-AF65-F5344CB8AC3E}">
        <p14:creationId xmlns:p14="http://schemas.microsoft.com/office/powerpoint/2010/main" val="1386979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CECA5BE-5669-7B4B-81B8-E4964FED6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52869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ADF23F09-F194-3643-A098-DD1739A6F498}" type="slidenum">
              <a:rPr lang="en-US"/>
              <a:pPr>
                <a:defRPr/>
              </a:pPr>
              <a:t>‹#›</a:t>
            </a:fld>
            <a:endParaRPr lang="en-US"/>
          </a:p>
        </p:txBody>
      </p:sp>
    </p:spTree>
    <p:extLst>
      <p:ext uri="{BB962C8B-B14F-4D97-AF65-F5344CB8AC3E}">
        <p14:creationId xmlns:p14="http://schemas.microsoft.com/office/powerpoint/2010/main" val="28894509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093D3AB4-E224-624A-A631-CAAF12C1BDE3}" type="slidenum">
              <a:rPr lang="en-US"/>
              <a:pPr>
                <a:defRPr/>
              </a:pPr>
              <a:t>‹#›</a:t>
            </a:fld>
            <a:endParaRPr lang="en-US"/>
          </a:p>
        </p:txBody>
      </p:sp>
    </p:spTree>
    <p:extLst>
      <p:ext uri="{BB962C8B-B14F-4D97-AF65-F5344CB8AC3E}">
        <p14:creationId xmlns:p14="http://schemas.microsoft.com/office/powerpoint/2010/main" val="41965802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D2523455-37B6-FA48-A17E-5AB55CEC7EC3}" type="slidenum">
              <a:rPr lang="en-US"/>
              <a:pPr>
                <a:defRPr/>
              </a:pPr>
              <a:t>‹#›</a:t>
            </a:fld>
            <a:endParaRPr lang="en-US"/>
          </a:p>
        </p:txBody>
      </p:sp>
    </p:spTree>
    <p:extLst>
      <p:ext uri="{BB962C8B-B14F-4D97-AF65-F5344CB8AC3E}">
        <p14:creationId xmlns:p14="http://schemas.microsoft.com/office/powerpoint/2010/main" val="37361090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B438B2DC-2AD0-CC49-BB8F-0054574A5BE4}" type="slidenum">
              <a:rPr lang="en-US"/>
              <a:pPr>
                <a:defRPr/>
              </a:pPr>
              <a:t>‹#›</a:t>
            </a:fld>
            <a:endParaRPr lang="en-US"/>
          </a:p>
        </p:txBody>
      </p:sp>
    </p:spTree>
    <p:extLst>
      <p:ext uri="{BB962C8B-B14F-4D97-AF65-F5344CB8AC3E}">
        <p14:creationId xmlns:p14="http://schemas.microsoft.com/office/powerpoint/2010/main" val="22702974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832DA29-33DC-B741-8F62-C5E5B213FD9C}" type="slidenum">
              <a:rPr lang="en-US"/>
              <a:pPr>
                <a:defRPr/>
              </a:pPr>
              <a:t>‹#›</a:t>
            </a:fld>
            <a:endParaRPr lang="en-US"/>
          </a:p>
        </p:txBody>
      </p:sp>
    </p:spTree>
    <p:extLst>
      <p:ext uri="{BB962C8B-B14F-4D97-AF65-F5344CB8AC3E}">
        <p14:creationId xmlns:p14="http://schemas.microsoft.com/office/powerpoint/2010/main" val="29028729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E24D2DE6-44EA-1A44-831B-595BD510B62B}" type="slidenum">
              <a:rPr lang="en-US"/>
              <a:pPr>
                <a:defRPr/>
              </a:pPr>
              <a:t>‹#›</a:t>
            </a:fld>
            <a:endParaRPr lang="en-US"/>
          </a:p>
        </p:txBody>
      </p:sp>
    </p:spTree>
    <p:extLst>
      <p:ext uri="{BB962C8B-B14F-4D97-AF65-F5344CB8AC3E}">
        <p14:creationId xmlns:p14="http://schemas.microsoft.com/office/powerpoint/2010/main" val="31262221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F937231-CAD0-2946-B088-B19117CD7661}" type="slidenum">
              <a:rPr lang="en-US"/>
              <a:pPr>
                <a:defRPr/>
              </a:pPr>
              <a:t>‹#›</a:t>
            </a:fld>
            <a:endParaRPr lang="en-US"/>
          </a:p>
        </p:txBody>
      </p:sp>
    </p:spTree>
    <p:extLst>
      <p:ext uri="{BB962C8B-B14F-4D97-AF65-F5344CB8AC3E}">
        <p14:creationId xmlns:p14="http://schemas.microsoft.com/office/powerpoint/2010/main" val="2452402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D2225CC4-8A62-5E4A-BCE2-AD5F6A5875AB}" type="slidenum">
              <a:rPr lang="en-US"/>
              <a:pPr>
                <a:defRPr/>
              </a:pPr>
              <a:t>‹#›</a:t>
            </a:fld>
            <a:endParaRPr lang="en-US"/>
          </a:p>
        </p:txBody>
      </p:sp>
    </p:spTree>
    <p:extLst>
      <p:ext uri="{BB962C8B-B14F-4D97-AF65-F5344CB8AC3E}">
        <p14:creationId xmlns:p14="http://schemas.microsoft.com/office/powerpoint/2010/main" val="4248271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3DB965C-9BAA-1D43-92E3-097AF9570948}" type="slidenum">
              <a:rPr lang="en-US"/>
              <a:pPr>
                <a:defRPr/>
              </a:pPr>
              <a:t>‹#›</a:t>
            </a:fld>
            <a:endParaRPr lang="en-US"/>
          </a:p>
        </p:txBody>
      </p:sp>
    </p:spTree>
    <p:extLst>
      <p:ext uri="{BB962C8B-B14F-4D97-AF65-F5344CB8AC3E}">
        <p14:creationId xmlns:p14="http://schemas.microsoft.com/office/powerpoint/2010/main" val="9379740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BB41D6EE-1707-CF4A-AC53-9E5B3E6A221F}" type="slidenum">
              <a:rPr lang="en-US"/>
              <a:pPr>
                <a:defRPr/>
              </a:pPr>
              <a:t>‹#›</a:t>
            </a:fld>
            <a:endParaRPr lang="en-US"/>
          </a:p>
        </p:txBody>
      </p:sp>
    </p:spTree>
    <p:extLst>
      <p:ext uri="{BB962C8B-B14F-4D97-AF65-F5344CB8AC3E}">
        <p14:creationId xmlns:p14="http://schemas.microsoft.com/office/powerpoint/2010/main" val="79976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349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F35A72F-405F-C148-8D19-F2096C4E4B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74064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077F298-77F4-8744-92B5-F22B659D0A77}" type="slidenum">
              <a:rPr lang="en-US"/>
              <a:pPr>
                <a:defRPr/>
              </a:pPr>
              <a:t>‹#›</a:t>
            </a:fld>
            <a:endParaRPr lang="en-US"/>
          </a:p>
        </p:txBody>
      </p:sp>
    </p:spTree>
    <p:extLst>
      <p:ext uri="{BB962C8B-B14F-4D97-AF65-F5344CB8AC3E}">
        <p14:creationId xmlns:p14="http://schemas.microsoft.com/office/powerpoint/2010/main" val="36521546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15206406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1541527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36126745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3620425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4198799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23036437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40585214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25779263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4086247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6C8851-B4EB-2F4D-845E-3D9A744E51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20934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2680541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26021883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65069185"/>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5092324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5932301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7686225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1820331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9876272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38930622"/>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9100878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E489F7E-48B3-6D4F-A58E-74372ED359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72886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43663659"/>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7092123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66524724"/>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50348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051085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131014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217057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989814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31269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47227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8" name="Freeform 11"/>
                    <p:cNvSpPr>
                      <a:spLocks/>
                    </p:cNvSpPr>
                    <p:nvPr/>
                  </p:nvSpPr>
                  <p:spPr bwMode="auto">
                    <a:xfrm>
                      <a:off x="1687" y="337"/>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2" name="Freeform 13"/>
                  <p:cNvSpPr>
                    <a:spLocks/>
                  </p:cNvSpPr>
                  <p:nvPr/>
                </p:nvSpPr>
                <p:spPr bwMode="auto">
                  <a:xfrm>
                    <a:off x="2668" y="701"/>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3" name="Freeform 14"/>
                  <p:cNvSpPr>
                    <a:spLocks/>
                  </p:cNvSpPr>
                  <p:nvPr/>
                </p:nvSpPr>
                <p:spPr bwMode="auto">
                  <a:xfrm>
                    <a:off x="2736" y="1603"/>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4" name="Freeform 15"/>
                  <p:cNvSpPr>
                    <a:spLocks/>
                  </p:cNvSpPr>
                  <p:nvPr/>
                </p:nvSpPr>
                <p:spPr bwMode="auto">
                  <a:xfrm>
                    <a:off x="2445" y="1937"/>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5" name="Freeform 16"/>
                  <p:cNvSpPr>
                    <a:spLocks/>
                  </p:cNvSpPr>
                  <p:nvPr/>
                </p:nvSpPr>
                <p:spPr bwMode="auto">
                  <a:xfrm>
                    <a:off x="1901" y="1603"/>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6" name="Freeform 17"/>
                  <p:cNvSpPr>
                    <a:spLocks/>
                  </p:cNvSpPr>
                  <p:nvPr/>
                </p:nvSpPr>
                <p:spPr bwMode="auto">
                  <a:xfrm>
                    <a:off x="2085" y="890"/>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9"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842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842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60"/>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61"/>
          <p:cNvSpPr>
            <a:spLocks noGrp="1" noChangeArrowheads="1"/>
          </p:cNvSpPr>
          <p:nvPr>
            <p:ph type="sldNum" sz="quarter" idx="12"/>
          </p:nvPr>
        </p:nvSpPr>
        <p:spPr/>
        <p:txBody>
          <a:bodyPr/>
          <a:lstStyle>
            <a:lvl1pPr>
              <a:defRPr/>
            </a:lvl1pPr>
          </a:lstStyle>
          <a:p>
            <a:pPr>
              <a:defRPr/>
            </a:pPr>
            <a:fld id="{D9B37407-A5DD-0A43-B92F-1A292DCCD99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337790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83914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721083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22649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2/4/26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703356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99090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5982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3592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321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572274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8939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66189ADB-AAF4-AF4A-ADB9-F10788C8A67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0127681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13718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97173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20756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42306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62490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7137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2029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14869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3516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444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227CC7D-8B45-BC4A-A778-688A8E97C42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102386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38088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97656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55315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8824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03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76810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2154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811499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135808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6766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59F21CC7-C726-1345-B1D0-F43478AB949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663207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405654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45678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567912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9235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00146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772321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427620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0068887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806334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23338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FA8A0C4D-065C-5849-A596-43CB4E8B52A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899047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98968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002657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31212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2/4/26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75927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2/4/26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00501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2/4/26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802179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408855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25407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28911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79551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CC89DEB2-56B9-6F41-924F-F2B9FD551ED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741918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8B5D0613-7EB7-3844-A25C-3C2BD16F4CAC}" type="slidenum">
              <a:rPr lang="en-US"/>
              <a:pPr>
                <a:defRPr/>
              </a:pPr>
              <a:t>‹#›</a:t>
            </a:fld>
            <a:endParaRPr lang="en-US"/>
          </a:p>
        </p:txBody>
      </p:sp>
    </p:spTree>
    <p:extLst>
      <p:ext uri="{BB962C8B-B14F-4D97-AF65-F5344CB8AC3E}">
        <p14:creationId xmlns:p14="http://schemas.microsoft.com/office/powerpoint/2010/main" val="24339757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74CF609D-E006-EB4B-9647-797CB362C8DF}" type="slidenum">
              <a:rPr lang="en-US"/>
              <a:pPr>
                <a:defRPr/>
              </a:pPr>
              <a:t>‹#›</a:t>
            </a:fld>
            <a:endParaRPr lang="en-US"/>
          </a:p>
        </p:txBody>
      </p:sp>
    </p:spTree>
    <p:extLst>
      <p:ext uri="{BB962C8B-B14F-4D97-AF65-F5344CB8AC3E}">
        <p14:creationId xmlns:p14="http://schemas.microsoft.com/office/powerpoint/2010/main" val="26826212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D365042D-0FE1-3C44-B170-C82ADFA29355}" type="slidenum">
              <a:rPr lang="en-US"/>
              <a:pPr>
                <a:defRPr/>
              </a:pPr>
              <a:t>‹#›</a:t>
            </a:fld>
            <a:endParaRPr lang="en-US"/>
          </a:p>
        </p:txBody>
      </p:sp>
    </p:spTree>
    <p:extLst>
      <p:ext uri="{BB962C8B-B14F-4D97-AF65-F5344CB8AC3E}">
        <p14:creationId xmlns:p14="http://schemas.microsoft.com/office/powerpoint/2010/main" val="14727462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AC51281-98B8-264B-8D01-C4D790A86141}" type="slidenum">
              <a:rPr lang="en-US"/>
              <a:pPr>
                <a:defRPr/>
              </a:pPr>
              <a:t>‹#›</a:t>
            </a:fld>
            <a:endParaRPr lang="en-US"/>
          </a:p>
        </p:txBody>
      </p:sp>
    </p:spTree>
    <p:extLst>
      <p:ext uri="{BB962C8B-B14F-4D97-AF65-F5344CB8AC3E}">
        <p14:creationId xmlns:p14="http://schemas.microsoft.com/office/powerpoint/2010/main" val="4302258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1254F32D-AD59-5A48-8C7F-376C914206A2}" type="slidenum">
              <a:rPr lang="en-US"/>
              <a:pPr>
                <a:defRPr/>
              </a:pPr>
              <a:t>‹#›</a:t>
            </a:fld>
            <a:endParaRPr lang="en-US"/>
          </a:p>
        </p:txBody>
      </p:sp>
    </p:spTree>
    <p:extLst>
      <p:ext uri="{BB962C8B-B14F-4D97-AF65-F5344CB8AC3E}">
        <p14:creationId xmlns:p14="http://schemas.microsoft.com/office/powerpoint/2010/main" val="370855144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E687A563-47D5-424A-A6D3-54A93BA77610}" type="slidenum">
              <a:rPr lang="en-US"/>
              <a:pPr>
                <a:defRPr/>
              </a:pPr>
              <a:t>‹#›</a:t>
            </a:fld>
            <a:endParaRPr lang="en-US"/>
          </a:p>
        </p:txBody>
      </p:sp>
    </p:spTree>
    <p:extLst>
      <p:ext uri="{BB962C8B-B14F-4D97-AF65-F5344CB8AC3E}">
        <p14:creationId xmlns:p14="http://schemas.microsoft.com/office/powerpoint/2010/main" val="200020416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F7584D4F-4A19-764E-9EE9-2F167EDA2007}" type="slidenum">
              <a:rPr lang="en-US"/>
              <a:pPr>
                <a:defRPr/>
              </a:pPr>
              <a:t>‹#›</a:t>
            </a:fld>
            <a:endParaRPr lang="en-US"/>
          </a:p>
        </p:txBody>
      </p:sp>
    </p:spTree>
    <p:extLst>
      <p:ext uri="{BB962C8B-B14F-4D97-AF65-F5344CB8AC3E}">
        <p14:creationId xmlns:p14="http://schemas.microsoft.com/office/powerpoint/2010/main" val="355156763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8B3637F-FE7E-B440-86D5-BD61A55BBE16}" type="slidenum">
              <a:rPr lang="en-US"/>
              <a:pPr>
                <a:defRPr/>
              </a:pPr>
              <a:t>‹#›</a:t>
            </a:fld>
            <a:endParaRPr lang="en-US"/>
          </a:p>
        </p:txBody>
      </p:sp>
    </p:spTree>
    <p:extLst>
      <p:ext uri="{BB962C8B-B14F-4D97-AF65-F5344CB8AC3E}">
        <p14:creationId xmlns:p14="http://schemas.microsoft.com/office/powerpoint/2010/main" val="38799032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895F22EA-AC24-8F46-AF67-81D1C64DED32}" type="slidenum">
              <a:rPr lang="en-US"/>
              <a:pPr>
                <a:defRPr/>
              </a:pPr>
              <a:t>‹#›</a:t>
            </a:fld>
            <a:endParaRPr lang="en-US"/>
          </a:p>
        </p:txBody>
      </p:sp>
    </p:spTree>
    <p:extLst>
      <p:ext uri="{BB962C8B-B14F-4D97-AF65-F5344CB8AC3E}">
        <p14:creationId xmlns:p14="http://schemas.microsoft.com/office/powerpoint/2010/main" val="33043203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B742484-DDE9-F84E-863A-B0F1B30BE2DE}" type="slidenum">
              <a:rPr lang="en-US"/>
              <a:pPr>
                <a:defRPr/>
              </a:pPr>
              <a:t>‹#›</a:t>
            </a:fld>
            <a:endParaRPr lang="en-US"/>
          </a:p>
        </p:txBody>
      </p:sp>
    </p:spTree>
    <p:extLst>
      <p:ext uri="{BB962C8B-B14F-4D97-AF65-F5344CB8AC3E}">
        <p14:creationId xmlns:p14="http://schemas.microsoft.com/office/powerpoint/2010/main" val="275817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75997C9-7A19-B847-A47E-92AEEB6C097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843888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8915274E-1BA4-9840-8FEE-2649D49E8718}" type="slidenum">
              <a:rPr lang="en-US"/>
              <a:pPr>
                <a:defRPr/>
              </a:pPr>
              <a:t>‹#›</a:t>
            </a:fld>
            <a:endParaRPr lang="en-US"/>
          </a:p>
        </p:txBody>
      </p:sp>
    </p:spTree>
    <p:extLst>
      <p:ext uri="{BB962C8B-B14F-4D97-AF65-F5344CB8AC3E}">
        <p14:creationId xmlns:p14="http://schemas.microsoft.com/office/powerpoint/2010/main" val="4343542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9605407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723167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58232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715787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79874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318403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75826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447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634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1032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A3D921B0-EE2D-954B-8E7E-6E17250A7B9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113565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83689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79131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90397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21607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827432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20896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423769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44823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562624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6633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4DBF4F0-CEDC-3641-AD90-6CDE00422EA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107354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88765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07757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889019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31917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9314469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5463895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3123421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413046659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34738334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488877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B8D0C08-8819-8D4D-87A9-D196BB06F26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6972960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36107876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264547473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6937155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349568400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20287996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383674985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4669080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412052419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64E8B8B-51E0-2D4B-A3C4-D4534F5B3E65}" type="slidenum">
              <a:rPr lang="en-US"/>
              <a:pPr>
                <a:defRPr/>
              </a:pPr>
              <a:t>‹#›</a:t>
            </a:fld>
            <a:endParaRPr lang="en-US"/>
          </a:p>
        </p:txBody>
      </p:sp>
    </p:spTree>
    <p:extLst>
      <p:ext uri="{BB962C8B-B14F-4D97-AF65-F5344CB8AC3E}">
        <p14:creationId xmlns:p14="http://schemas.microsoft.com/office/powerpoint/2010/main" val="348362104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062089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87E39D9F-64CB-524E-9B16-9AFB045632C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7728218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0274873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1542587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5278667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70038484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290217775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37566946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19136768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1075855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95155239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715111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74787"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266D4D-E813-4044-BC56-2DEA713A3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8261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6116324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2752592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C252A8-0F79-E046-96E6-71EC696C4D84}" type="slidenum">
              <a:rPr lang="en-GB"/>
              <a:pPr>
                <a:defRPr/>
              </a:pPr>
              <a:t>‹#›</a:t>
            </a:fld>
            <a:endParaRPr lang="en-GB"/>
          </a:p>
        </p:txBody>
      </p:sp>
    </p:spTree>
    <p:extLst>
      <p:ext uri="{BB962C8B-B14F-4D97-AF65-F5344CB8AC3E}">
        <p14:creationId xmlns:p14="http://schemas.microsoft.com/office/powerpoint/2010/main" val="401983102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B66A5CF-E060-CB4A-B09F-288BED087A65}" type="slidenum">
              <a:rPr lang="en-GB"/>
              <a:pPr>
                <a:defRPr/>
              </a:pPr>
              <a:t>‹#›</a:t>
            </a:fld>
            <a:endParaRPr lang="en-GB"/>
          </a:p>
        </p:txBody>
      </p:sp>
    </p:spTree>
    <p:extLst>
      <p:ext uri="{BB962C8B-B14F-4D97-AF65-F5344CB8AC3E}">
        <p14:creationId xmlns:p14="http://schemas.microsoft.com/office/powerpoint/2010/main" val="92022029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08BE664-4955-0345-96A2-F65C9D04EA5A}" type="slidenum">
              <a:rPr lang="en-GB"/>
              <a:pPr>
                <a:defRPr/>
              </a:pPr>
              <a:t>‹#›</a:t>
            </a:fld>
            <a:endParaRPr lang="en-GB"/>
          </a:p>
        </p:txBody>
      </p:sp>
    </p:spTree>
    <p:extLst>
      <p:ext uri="{BB962C8B-B14F-4D97-AF65-F5344CB8AC3E}">
        <p14:creationId xmlns:p14="http://schemas.microsoft.com/office/powerpoint/2010/main" val="151720255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DDF2189-94BF-B041-9846-DBCE48E90A42}" type="slidenum">
              <a:rPr lang="en-GB"/>
              <a:pPr>
                <a:defRPr/>
              </a:pPr>
              <a:t>‹#›</a:t>
            </a:fld>
            <a:endParaRPr lang="en-GB"/>
          </a:p>
        </p:txBody>
      </p:sp>
    </p:spTree>
    <p:extLst>
      <p:ext uri="{BB962C8B-B14F-4D97-AF65-F5344CB8AC3E}">
        <p14:creationId xmlns:p14="http://schemas.microsoft.com/office/powerpoint/2010/main" val="254126806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315AD89-5D9B-6F41-9CF6-1DF403ACA777}" type="slidenum">
              <a:rPr lang="en-GB"/>
              <a:pPr>
                <a:defRPr/>
              </a:pPr>
              <a:t>‹#›</a:t>
            </a:fld>
            <a:endParaRPr lang="en-GB"/>
          </a:p>
        </p:txBody>
      </p:sp>
    </p:spTree>
    <p:extLst>
      <p:ext uri="{BB962C8B-B14F-4D97-AF65-F5344CB8AC3E}">
        <p14:creationId xmlns:p14="http://schemas.microsoft.com/office/powerpoint/2010/main" val="11686450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53DFAB7-95CF-DD41-8A13-8FDABA695C1F}" type="slidenum">
              <a:rPr lang="en-GB"/>
              <a:pPr>
                <a:defRPr/>
              </a:pPr>
              <a:t>‹#›</a:t>
            </a:fld>
            <a:endParaRPr lang="en-GB"/>
          </a:p>
        </p:txBody>
      </p:sp>
    </p:spTree>
    <p:extLst>
      <p:ext uri="{BB962C8B-B14F-4D97-AF65-F5344CB8AC3E}">
        <p14:creationId xmlns:p14="http://schemas.microsoft.com/office/powerpoint/2010/main" val="425077077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93D068B-376D-CB4D-A508-C541A6B157A0}" type="slidenum">
              <a:rPr lang="en-GB"/>
              <a:pPr>
                <a:defRPr/>
              </a:pPr>
              <a:t>‹#›</a:t>
            </a:fld>
            <a:endParaRPr lang="en-GB"/>
          </a:p>
        </p:txBody>
      </p:sp>
    </p:spTree>
    <p:extLst>
      <p:ext uri="{BB962C8B-B14F-4D97-AF65-F5344CB8AC3E}">
        <p14:creationId xmlns:p14="http://schemas.microsoft.com/office/powerpoint/2010/main" val="299715629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1AA5C45-4238-664D-8337-D98C34715EF9}" type="slidenum">
              <a:rPr lang="en-GB"/>
              <a:pPr>
                <a:defRPr/>
              </a:pPr>
              <a:t>‹#›</a:t>
            </a:fld>
            <a:endParaRPr lang="en-GB"/>
          </a:p>
        </p:txBody>
      </p:sp>
    </p:spTree>
    <p:extLst>
      <p:ext uri="{BB962C8B-B14F-4D97-AF65-F5344CB8AC3E}">
        <p14:creationId xmlns:p14="http://schemas.microsoft.com/office/powerpoint/2010/main" val="566415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49036-7941-6945-9679-874F1FCE3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576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07EE3E9-71C4-DD44-985A-9D0B3F6D89A7}" type="slidenum">
              <a:rPr lang="en-GB"/>
              <a:pPr>
                <a:defRPr/>
              </a:pPr>
              <a:t>‹#›</a:t>
            </a:fld>
            <a:endParaRPr lang="en-GB"/>
          </a:p>
        </p:txBody>
      </p:sp>
    </p:spTree>
    <p:extLst>
      <p:ext uri="{BB962C8B-B14F-4D97-AF65-F5344CB8AC3E}">
        <p14:creationId xmlns:p14="http://schemas.microsoft.com/office/powerpoint/2010/main" val="142062745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C6A80F-7D38-E047-A9C3-C47EAB0B384E}" type="slidenum">
              <a:rPr lang="en-GB"/>
              <a:pPr>
                <a:defRPr/>
              </a:pPr>
              <a:t>‹#›</a:t>
            </a:fld>
            <a:endParaRPr lang="en-GB"/>
          </a:p>
        </p:txBody>
      </p:sp>
    </p:spTree>
    <p:extLst>
      <p:ext uri="{BB962C8B-B14F-4D97-AF65-F5344CB8AC3E}">
        <p14:creationId xmlns:p14="http://schemas.microsoft.com/office/powerpoint/2010/main" val="55516260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63B3359-8AFB-F446-A8C8-2B7A70D76210}" type="slidenum">
              <a:rPr lang="en-GB"/>
              <a:pPr>
                <a:defRPr/>
              </a:pPr>
              <a:t>‹#›</a:t>
            </a:fld>
            <a:endParaRPr lang="en-GB"/>
          </a:p>
        </p:txBody>
      </p:sp>
    </p:spTree>
    <p:extLst>
      <p:ext uri="{BB962C8B-B14F-4D97-AF65-F5344CB8AC3E}">
        <p14:creationId xmlns:p14="http://schemas.microsoft.com/office/powerpoint/2010/main" val="236313969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8455986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0392765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9954334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4601419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8395092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4726084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89537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6A563-422F-9641-B039-B98F17FF3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95632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5508453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3335499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4899599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2016529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5568670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22313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5463413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1001708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5684710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80415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C44E2-E2E1-074F-BCB4-F63BA5E45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30799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168619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846539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5176461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8727621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571583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7196205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58124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68411046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0918229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276690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DC7906-0FA8-634A-A545-C70D778DB4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7602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18559972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8965827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26613377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95591827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90652124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652032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76755205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70146043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92815392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15748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2F7FD-6539-8E48-8112-49BEFBD50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84128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412200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136769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584733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414982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3935339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903465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6535554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8517272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5628664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9290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07510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E303B8-7E97-E44A-8900-3549AD8FF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3945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1352639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4245448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2387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6683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50949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45304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32516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01317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88323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553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F305E-609F-0B4C-BE3F-18D29B5E1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8529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27150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60825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9441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51AB926-81C8-CF48-8440-286DE1647362}" type="slidenum">
              <a:rPr lang="en-US"/>
              <a:pPr>
                <a:defRPr/>
              </a:pPr>
              <a:t>‹#›</a:t>
            </a:fld>
            <a:endParaRPr lang="en-US"/>
          </a:p>
        </p:txBody>
      </p:sp>
    </p:spTree>
    <p:extLst>
      <p:ext uri="{BB962C8B-B14F-4D97-AF65-F5344CB8AC3E}">
        <p14:creationId xmlns:p14="http://schemas.microsoft.com/office/powerpoint/2010/main" val="22105959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D84A01-67DF-3D42-92E2-625EB8D0F9EE}" type="slidenum">
              <a:rPr lang="en-US"/>
              <a:pPr>
                <a:defRPr/>
              </a:pPr>
              <a:t>‹#›</a:t>
            </a:fld>
            <a:endParaRPr lang="en-US"/>
          </a:p>
        </p:txBody>
      </p:sp>
    </p:spTree>
    <p:extLst>
      <p:ext uri="{BB962C8B-B14F-4D97-AF65-F5344CB8AC3E}">
        <p14:creationId xmlns:p14="http://schemas.microsoft.com/office/powerpoint/2010/main" val="1198850294"/>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655FF6-AFB2-EF49-BDB1-36C351439821}" type="slidenum">
              <a:rPr lang="en-US"/>
              <a:pPr>
                <a:defRPr/>
              </a:pPr>
              <a:t>‹#›</a:t>
            </a:fld>
            <a:endParaRPr lang="en-US"/>
          </a:p>
        </p:txBody>
      </p:sp>
    </p:spTree>
    <p:extLst>
      <p:ext uri="{BB962C8B-B14F-4D97-AF65-F5344CB8AC3E}">
        <p14:creationId xmlns:p14="http://schemas.microsoft.com/office/powerpoint/2010/main" val="3939500747"/>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62B26E0-A544-D040-A8D5-7EAD45919542}" type="slidenum">
              <a:rPr lang="en-US"/>
              <a:pPr>
                <a:defRPr/>
              </a:pPr>
              <a:t>‹#›</a:t>
            </a:fld>
            <a:endParaRPr lang="en-US"/>
          </a:p>
        </p:txBody>
      </p:sp>
    </p:spTree>
    <p:extLst>
      <p:ext uri="{BB962C8B-B14F-4D97-AF65-F5344CB8AC3E}">
        <p14:creationId xmlns:p14="http://schemas.microsoft.com/office/powerpoint/2010/main" val="3451360688"/>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318AEAD-4197-B146-9E49-7279BF0749FF}" type="slidenum">
              <a:rPr lang="en-US"/>
              <a:pPr>
                <a:defRPr/>
              </a:pPr>
              <a:t>‹#›</a:t>
            </a:fld>
            <a:endParaRPr lang="en-US"/>
          </a:p>
        </p:txBody>
      </p:sp>
    </p:spTree>
    <p:extLst>
      <p:ext uri="{BB962C8B-B14F-4D97-AF65-F5344CB8AC3E}">
        <p14:creationId xmlns:p14="http://schemas.microsoft.com/office/powerpoint/2010/main" val="2863749447"/>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6A9B96-4652-6540-A992-56161E1CA7E3}" type="slidenum">
              <a:rPr lang="en-US"/>
              <a:pPr>
                <a:defRPr/>
              </a:pPr>
              <a:t>‹#›</a:t>
            </a:fld>
            <a:endParaRPr lang="en-US"/>
          </a:p>
        </p:txBody>
      </p:sp>
    </p:spTree>
    <p:extLst>
      <p:ext uri="{BB962C8B-B14F-4D97-AF65-F5344CB8AC3E}">
        <p14:creationId xmlns:p14="http://schemas.microsoft.com/office/powerpoint/2010/main" val="3109388046"/>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24D864-976D-774E-98EE-7DB0266BBF71}" type="slidenum">
              <a:rPr lang="en-US"/>
              <a:pPr>
                <a:defRPr/>
              </a:pPr>
              <a:t>‹#›</a:t>
            </a:fld>
            <a:endParaRPr lang="en-US"/>
          </a:p>
        </p:txBody>
      </p:sp>
    </p:spTree>
    <p:extLst>
      <p:ext uri="{BB962C8B-B14F-4D97-AF65-F5344CB8AC3E}">
        <p14:creationId xmlns:p14="http://schemas.microsoft.com/office/powerpoint/2010/main" val="276059646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CCE23-B087-DE47-AE47-EF57902D22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7718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6DD4F99-E504-5345-8B2F-68BD126DAC31}" type="slidenum">
              <a:rPr lang="en-US"/>
              <a:pPr>
                <a:defRPr/>
              </a:pPr>
              <a:t>‹#›</a:t>
            </a:fld>
            <a:endParaRPr lang="en-US"/>
          </a:p>
        </p:txBody>
      </p:sp>
    </p:spTree>
    <p:extLst>
      <p:ext uri="{BB962C8B-B14F-4D97-AF65-F5344CB8AC3E}">
        <p14:creationId xmlns:p14="http://schemas.microsoft.com/office/powerpoint/2010/main" val="1499775355"/>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AC01CF-AA2E-244D-8141-3E05F23BB28F}" type="slidenum">
              <a:rPr lang="en-US"/>
              <a:pPr>
                <a:defRPr/>
              </a:pPr>
              <a:t>‹#›</a:t>
            </a:fld>
            <a:endParaRPr lang="en-US"/>
          </a:p>
        </p:txBody>
      </p:sp>
    </p:spTree>
    <p:extLst>
      <p:ext uri="{BB962C8B-B14F-4D97-AF65-F5344CB8AC3E}">
        <p14:creationId xmlns:p14="http://schemas.microsoft.com/office/powerpoint/2010/main" val="341255807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2566844-59E8-904A-B813-5006D8A8E284}" type="slidenum">
              <a:rPr lang="en-US"/>
              <a:pPr>
                <a:defRPr/>
              </a:pPr>
              <a:t>‹#›</a:t>
            </a:fld>
            <a:endParaRPr lang="en-US"/>
          </a:p>
        </p:txBody>
      </p:sp>
    </p:spTree>
    <p:extLst>
      <p:ext uri="{BB962C8B-B14F-4D97-AF65-F5344CB8AC3E}">
        <p14:creationId xmlns:p14="http://schemas.microsoft.com/office/powerpoint/2010/main" val="18975029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391171" name="Rectangle 3"/>
          <p:cNvSpPr>
            <a:spLocks noGrp="1" noChangeArrowheads="1"/>
          </p:cNvSpPr>
          <p:nvPr>
            <p:ph type="subTitle" idx="1"/>
          </p:nvPr>
        </p:nvSpPr>
        <p:spPr>
          <a:xfrm>
            <a:off x="2133600" y="3886200"/>
            <a:ext cx="4267200" cy="2057400"/>
          </a:xfrm>
          <a:effectLst/>
        </p:spPr>
        <p:txBody>
          <a:bodyPr/>
          <a:lstStyle>
            <a:lvl1pPr marL="0" indent="0">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E9EB198A-8176-094A-9658-E046E7D05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97222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523F58-3DC1-9C42-BDC5-E4F3EDE20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6824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91E7C1-CAFB-7644-9692-6B9F398467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11266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F61005-4860-A547-98DB-FEB996ECBE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17497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D9F0E1-BA00-144D-B6CB-DB75795AC1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04587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EBAAE0-7E3E-1D44-93FB-9422F3CCC6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2512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949553-52A8-AE47-99DC-ECB373C2E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997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D40DE3-CECA-FE46-84B1-DC2C131C9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0405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0637AD-6754-404E-BD5B-4AF5F4C936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31089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A8C17D-6C9C-F145-9B6D-1593BA679D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2893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664290-FF92-FE45-ABDA-0124C3825B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256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1F5ABE-2299-774D-AD09-984ED7871E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7244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586" name="Rectangle 1026"/>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67587" name="Rectangle 1027"/>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pitchFamily="-105"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a:defRPr/>
            </a:lvl1pPr>
          </a:lstStyle>
          <a:p>
            <a:pPr>
              <a:defRPr/>
            </a:pPr>
            <a:fld id="{AD6C9798-833F-7242-B493-AEAB73319BB7}" type="slidenum">
              <a:rPr lang="en-US"/>
              <a:pPr>
                <a:defRPr/>
              </a:pPr>
              <a:t>‹#›</a:t>
            </a:fld>
            <a:endParaRPr lang="en-US"/>
          </a:p>
        </p:txBody>
      </p:sp>
    </p:spTree>
    <p:extLst>
      <p:ext uri="{BB962C8B-B14F-4D97-AF65-F5344CB8AC3E}">
        <p14:creationId xmlns:p14="http://schemas.microsoft.com/office/powerpoint/2010/main" val="1002150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A2C3F9-20DC-5544-A129-46C1FCCAE4EE}" type="slidenum">
              <a:rPr lang="en-US"/>
              <a:pPr>
                <a:defRPr/>
              </a:pPr>
              <a:t>‹#›</a:t>
            </a:fld>
            <a:endParaRPr lang="en-US"/>
          </a:p>
        </p:txBody>
      </p:sp>
    </p:spTree>
    <p:extLst>
      <p:ext uri="{BB962C8B-B14F-4D97-AF65-F5344CB8AC3E}">
        <p14:creationId xmlns:p14="http://schemas.microsoft.com/office/powerpoint/2010/main" val="291401103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D01286-BCAF-3A46-89F5-87D408BCA06F}" type="slidenum">
              <a:rPr lang="en-US"/>
              <a:pPr>
                <a:defRPr/>
              </a:pPr>
              <a:t>‹#›</a:t>
            </a:fld>
            <a:endParaRPr lang="en-US"/>
          </a:p>
        </p:txBody>
      </p:sp>
    </p:spTree>
    <p:extLst>
      <p:ext uri="{BB962C8B-B14F-4D97-AF65-F5344CB8AC3E}">
        <p14:creationId xmlns:p14="http://schemas.microsoft.com/office/powerpoint/2010/main" val="63590733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AABADC-04E3-524F-8709-6B27C3F5FD89}" type="slidenum">
              <a:rPr lang="en-US"/>
              <a:pPr>
                <a:defRPr/>
              </a:pPr>
              <a:t>‹#›</a:t>
            </a:fld>
            <a:endParaRPr lang="en-US"/>
          </a:p>
        </p:txBody>
      </p:sp>
    </p:spTree>
    <p:extLst>
      <p:ext uri="{BB962C8B-B14F-4D97-AF65-F5344CB8AC3E}">
        <p14:creationId xmlns:p14="http://schemas.microsoft.com/office/powerpoint/2010/main" val="211497928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F2C16C-3507-E24C-A560-21CABE60783D}" type="slidenum">
              <a:rPr lang="en-US"/>
              <a:pPr>
                <a:defRPr/>
              </a:pPr>
              <a:t>‹#›</a:t>
            </a:fld>
            <a:endParaRPr lang="en-US"/>
          </a:p>
        </p:txBody>
      </p:sp>
    </p:spTree>
    <p:extLst>
      <p:ext uri="{BB962C8B-B14F-4D97-AF65-F5344CB8AC3E}">
        <p14:creationId xmlns:p14="http://schemas.microsoft.com/office/powerpoint/2010/main" val="164486197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092975-731B-1F4A-9937-9BFA551F5A5F}" type="slidenum">
              <a:rPr lang="en-US"/>
              <a:pPr>
                <a:defRPr/>
              </a:pPr>
              <a:t>‹#›</a:t>
            </a:fld>
            <a:endParaRPr lang="en-US"/>
          </a:p>
        </p:txBody>
      </p:sp>
    </p:spTree>
    <p:extLst>
      <p:ext uri="{BB962C8B-B14F-4D97-AF65-F5344CB8AC3E}">
        <p14:creationId xmlns:p14="http://schemas.microsoft.com/office/powerpoint/2010/main" val="590492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0AC879-2C31-9F42-AF7E-B816DE0379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39863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8D5DBB-CB21-1441-B80A-3CCBD53FB230}" type="slidenum">
              <a:rPr lang="en-US"/>
              <a:pPr>
                <a:defRPr/>
              </a:pPr>
              <a:t>‹#›</a:t>
            </a:fld>
            <a:endParaRPr lang="en-US"/>
          </a:p>
        </p:txBody>
      </p:sp>
    </p:spTree>
    <p:extLst>
      <p:ext uri="{BB962C8B-B14F-4D97-AF65-F5344CB8AC3E}">
        <p14:creationId xmlns:p14="http://schemas.microsoft.com/office/powerpoint/2010/main" val="252119993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188F1-FB59-D54D-9BB6-E39D9B2975FF}" type="slidenum">
              <a:rPr lang="en-US"/>
              <a:pPr>
                <a:defRPr/>
              </a:pPr>
              <a:t>‹#›</a:t>
            </a:fld>
            <a:endParaRPr lang="en-US"/>
          </a:p>
        </p:txBody>
      </p:sp>
    </p:spTree>
    <p:extLst>
      <p:ext uri="{BB962C8B-B14F-4D97-AF65-F5344CB8AC3E}">
        <p14:creationId xmlns:p14="http://schemas.microsoft.com/office/powerpoint/2010/main" val="96030551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56E9C8-F0D7-0B4E-8C06-886AC6CBDAFB}" type="slidenum">
              <a:rPr lang="en-US"/>
              <a:pPr>
                <a:defRPr/>
              </a:pPr>
              <a:t>‹#›</a:t>
            </a:fld>
            <a:endParaRPr lang="en-US"/>
          </a:p>
        </p:txBody>
      </p:sp>
    </p:spTree>
    <p:extLst>
      <p:ext uri="{BB962C8B-B14F-4D97-AF65-F5344CB8AC3E}">
        <p14:creationId xmlns:p14="http://schemas.microsoft.com/office/powerpoint/2010/main" val="105070368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B4ADB5-2F34-1147-8B94-15BC6FA8D8FB}" type="slidenum">
              <a:rPr lang="en-US"/>
              <a:pPr>
                <a:defRPr/>
              </a:pPr>
              <a:t>‹#›</a:t>
            </a:fld>
            <a:endParaRPr lang="en-US"/>
          </a:p>
        </p:txBody>
      </p:sp>
    </p:spTree>
    <p:extLst>
      <p:ext uri="{BB962C8B-B14F-4D97-AF65-F5344CB8AC3E}">
        <p14:creationId xmlns:p14="http://schemas.microsoft.com/office/powerpoint/2010/main" val="364864641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41E4DE-B84B-9F44-B3E0-EAF3AB41B505}" type="slidenum">
              <a:rPr lang="en-US"/>
              <a:pPr>
                <a:defRPr/>
              </a:pPr>
              <a:t>‹#›</a:t>
            </a:fld>
            <a:endParaRPr lang="en-US"/>
          </a:p>
        </p:txBody>
      </p:sp>
    </p:spTree>
    <p:extLst>
      <p:ext uri="{BB962C8B-B14F-4D97-AF65-F5344CB8AC3E}">
        <p14:creationId xmlns:p14="http://schemas.microsoft.com/office/powerpoint/2010/main" val="371474638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4546" name="Rectangle 1026"/>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64547" name="Rectangle 1027"/>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549D5B-64BA-8048-83FE-04ABC071BC8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4061934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A78199-87BB-F345-9551-41B5B9C501A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24216921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DF9AF-1119-F54F-B41A-A13EB9BB585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20709368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18EE30-4315-574F-94D4-11BFA6CB6CD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813669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F5B006-FB9C-A048-A3E9-46528F09F4B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247511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titlemaster_m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6" name="Rectangle 6"/>
          <p:cNvSpPr>
            <a:spLocks noGrp="1" noChangeArrowheads="1"/>
          </p:cNvSpPr>
          <p:nvPr>
            <p:ph type="subTitle" sz="quarter" idx="1"/>
          </p:nvPr>
        </p:nvSpPr>
        <p:spPr>
          <a:xfrm>
            <a:off x="2362200" y="3429000"/>
            <a:ext cx="6400800" cy="1447800"/>
          </a:xfrm>
          <a:solidFill>
            <a:schemeClr val="bg1">
              <a:alpha val="50000"/>
            </a:schemeClr>
          </a:solidFill>
          <a:ln w="76200">
            <a:solidFill>
              <a:schemeClr val="tx1"/>
            </a:solidFill>
          </a:ln>
        </p:spPr>
        <p:txBody>
          <a:bodyPr anchor="ctr"/>
          <a:lstStyle>
            <a:lvl1pPr marL="0" indent="0" algn="ctr">
              <a:buFont typeface="Wingdings" charset="2"/>
              <a:buNone/>
              <a:defRPr/>
            </a:lvl1pPr>
          </a:lstStyle>
          <a:p>
            <a:r>
              <a:rPr lang="en-US"/>
              <a:t>Click to edit Master subtitle style</a:t>
            </a:r>
          </a:p>
        </p:txBody>
      </p:sp>
      <p:sp>
        <p:nvSpPr>
          <p:cNvPr id="51207" name="Rectangle 7"/>
          <p:cNvSpPr>
            <a:spLocks noGrp="1" noChangeArrowheads="1"/>
          </p:cNvSpPr>
          <p:nvPr>
            <p:ph type="ctrTitle" sz="quarter"/>
          </p:nvPr>
        </p:nvSpPr>
        <p:spPr>
          <a:xfrm>
            <a:off x="838200" y="1371600"/>
            <a:ext cx="7620000" cy="2057400"/>
          </a:xfrm>
          <a:solidFill>
            <a:schemeClr val="bg1">
              <a:alpha val="50000"/>
            </a:schemeClr>
          </a:solidFill>
          <a:ln w="76200">
            <a:solidFill>
              <a:schemeClr val="tx1"/>
            </a:solidFill>
          </a:ln>
        </p:spPr>
        <p:txBody>
          <a:bodyPr/>
          <a:lstStyle>
            <a:lvl1pPr algn="ctr">
              <a:defRPr sz="5400">
                <a:solidFill>
                  <a:schemeClr val="tx1"/>
                </a:solidFill>
              </a:defRPr>
            </a:lvl1pPr>
          </a:lstStyle>
          <a:p>
            <a:r>
              <a:rPr lang="en-US"/>
              <a:t>Click to edit Master title style</a:t>
            </a:r>
          </a:p>
        </p:txBody>
      </p:sp>
      <p:sp>
        <p:nvSpPr>
          <p:cNvPr id="5" name="Rectangle 3"/>
          <p:cNvSpPr>
            <a:spLocks noGrp="1" noChangeArrowheads="1"/>
          </p:cNvSpPr>
          <p:nvPr>
            <p:ph type="dt" sz="half" idx="10"/>
          </p:nvPr>
        </p:nvSpPr>
        <p:spPr>
          <a:xfrm>
            <a:off x="304800" y="6248400"/>
            <a:ext cx="1905000" cy="457200"/>
          </a:xfrm>
        </p:spPr>
        <p:txBody>
          <a:bodyPr/>
          <a:lstStyle>
            <a:lvl1pPr>
              <a:defRPr/>
            </a:lvl1pPr>
          </a:lstStyle>
          <a:p>
            <a:pPr>
              <a:defRPr/>
            </a:pPr>
            <a:endParaRPr lang="en-US">
              <a:solidFill>
                <a:srgbClr val="000000"/>
              </a:solidFill>
              <a:latin typeface="Arial"/>
            </a:endParaRPr>
          </a:p>
        </p:txBody>
      </p:sp>
      <p:sp>
        <p:nvSpPr>
          <p:cNvPr id="6" name="Rectangle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CAA98BD-2615-C748-8AE0-8569A10A1B0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08762611"/>
      </p:ext>
    </p:extLst>
  </p:cSld>
  <p:clrMapOvr>
    <a:masterClrMapping/>
  </p:clrMapOvr>
  <p:transition spd="slow"/>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7DFC09-D169-114D-B686-3B73FD72B20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571859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BFA120-78B4-5F47-A589-9C4F7008819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98765292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2EAF30-6781-2344-A131-4064A912FFF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53556560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C568AC-29FC-7742-9C83-F83D36F9062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08435656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91C9CB-0D47-1A41-BB1C-27B40BE9E6A6}"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79834236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90D0D-A0CD-AB41-B63C-6D53BE2E73C4}"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9067335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85726528-169B-F444-B387-26888A99A2EA}" type="slidenum">
              <a:rPr lang="en-US"/>
              <a:pPr>
                <a:defRPr/>
              </a:pPr>
              <a:t>‹#›</a:t>
            </a:fld>
            <a:endParaRPr lang="en-US"/>
          </a:p>
        </p:txBody>
      </p:sp>
    </p:spTree>
    <p:extLst>
      <p:ext uri="{BB962C8B-B14F-4D97-AF65-F5344CB8AC3E}">
        <p14:creationId xmlns:p14="http://schemas.microsoft.com/office/powerpoint/2010/main" val="103325390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19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1955"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86C254-7134-5F4E-941C-CAA287F45BA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1487182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D6828-9C7B-644B-89FD-6D8B08CA5BB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8202564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BAA62F-D842-2F44-860B-B0CCF004CBC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56742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401FA38-7217-A147-B3C6-1A3236B70AF9}"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90829872"/>
      </p:ext>
    </p:extLst>
  </p:cSld>
  <p:clrMapOvr>
    <a:masterClrMapping/>
  </p:clrMapOvr>
  <p:transition spd="slow"/>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5BD9B5-D0FF-FF46-8868-4569CCA60F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6129176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87BB6E-558D-9941-820A-08B75DE884B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1796503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4C550-3A47-8F45-8353-DF60571A877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5860009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1C1028-CA4E-1E4F-AB82-DC5D13C4BF5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3377912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A09B40-337D-5244-A795-F9828C9D7A9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3605630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558623-8A9F-F948-9179-2FE25DA4A08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2211894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3A2371-F192-B14E-9B2D-E16C565E3C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404028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111E27-3757-CA40-B6EA-47EC20F9138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0610036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1A55C-68E0-4899-8380-33D556DC7090}"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164885834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C871A7-741A-4BCE-A721-50D5EF3853F2}"/>
              </a:ext>
            </a:extLst>
          </p:cNvPr>
          <p:cNvSpPr>
            <a:spLocks noGrp="1"/>
          </p:cNvSpPr>
          <p:nvPr>
            <p:ph type="dt" sz="half" idx="10"/>
          </p:nvPr>
        </p:nvSpPr>
        <p:spPr/>
        <p:txBody>
          <a:bodyPr/>
          <a:lstStyle/>
          <a:p>
            <a:fld id="{1D81A55C-68E0-4899-8380-33D556DC7090}" type="datetimeFigureOut">
              <a:rPr lang="en-US" smtClean="0"/>
              <a:t>2/4/26</a:t>
            </a:fld>
            <a:endParaRPr lang="en-US"/>
          </a:p>
        </p:txBody>
      </p:sp>
      <p:sp>
        <p:nvSpPr>
          <p:cNvPr id="3" name="Footer Placeholder 2">
            <a:extLst>
              <a:ext uri="{FF2B5EF4-FFF2-40B4-BE49-F238E27FC236}">
                <a16:creationId xmlns:a16="http://schemas.microsoft.com/office/drawing/2014/main" id="{69F9EB99-E941-48DC-BFCA-5BFC79A68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7CDB4F-7E3F-401B-80DC-F65DE22920E3}"/>
              </a:ext>
            </a:extLst>
          </p:cNvPr>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2026977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8DA54FB-AC68-3B4D-A96A-03DA1ADF6AF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60367878"/>
      </p:ext>
    </p:extLst>
  </p:cSld>
  <p:clrMapOvr>
    <a:masterClrMapping/>
  </p:clrMapOvr>
  <p:transition spd="slow"/>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54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1650" baseline="0">
                <a:solidFill>
                  <a:schemeClr val="tx1">
                    <a:lumMod val="75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1D81A55C-68E0-4899-8380-33D556DC7090}" type="datetimeFigureOut">
              <a:rPr lang="en-US" smtClean="0"/>
              <a:t>2/4/26</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F0AFA88-D280-4A04-9C5D-6A39A7976E18}" type="slidenum">
              <a:rPr lang="en-US" smtClean="0"/>
              <a:t>‹#›</a:t>
            </a:fld>
            <a:endParaRPr lang="en-US"/>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12058599"/>
      </p:ext>
    </p:extLst>
  </p:cSld>
  <p:clrMapOvr>
    <a:overrideClrMapping bg1="dk1" tx1="lt1" bg2="dk2" tx2="lt2" accent1="accent1" accent2="accent2" accent3="accent3" accent4="accent4" accent5="accent5" accent6="accent6" hlink="hlink" folHlink="folHlink"/>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1A55C-68E0-4899-8380-33D556DC7090}"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232549953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54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16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1A55C-68E0-4899-8380-33D556DC7090}"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AFA88-D280-4A04-9C5D-6A39A7976E18}" type="slidenum">
              <a:rPr lang="en-US" smtClean="0"/>
              <a:t>‹#›</a:t>
            </a:fld>
            <a:endParaRPr lang="en-US"/>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580110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1A55C-68E0-4899-8380-33D556DC7090}"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233408564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3655"/>
            <a:ext cx="3360420" cy="731520"/>
          </a:xfrm>
        </p:spPr>
        <p:txBody>
          <a:bodyPr anchor="b">
            <a:normAutofit/>
          </a:bodyPr>
          <a:lstStyle>
            <a:lvl1pPr marL="0" indent="0">
              <a:spcBef>
                <a:spcPts val="0"/>
              </a:spcBef>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94860" y="1713655"/>
            <a:ext cx="3360420" cy="731520"/>
          </a:xfrm>
        </p:spPr>
        <p:txBody>
          <a:bodyPr anchor="b">
            <a:normAutofit/>
          </a:bodyPr>
          <a:lstStyle>
            <a:lvl1pPr marL="0" indent="0">
              <a:lnSpc>
                <a:spcPct val="95000"/>
              </a:lnSpc>
              <a:spcBef>
                <a:spcPts val="0"/>
              </a:spcBef>
              <a:buNone/>
              <a:defRPr lang="en-US" sz="1500" b="0" kern="1200" dirty="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500"/>
              </a:spcBef>
              <a:buFontTx/>
              <a:buNone/>
            </a:pPr>
            <a:r>
              <a:rPr lang="en-US"/>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1A55C-68E0-4899-8380-33D556DC7090}" type="datetimeFigureOut">
              <a:rPr lang="en-US" smtClean="0"/>
              <a:t>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118688499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1A55C-68E0-4899-8380-33D556DC7090}" type="datetimeFigureOut">
              <a:rPr lang="en-US" smtClean="0"/>
              <a:t>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180824871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1A55C-68E0-4899-8380-33D556DC7090}" type="datetimeFigureOut">
              <a:rPr lang="en-US" smtClean="0"/>
              <a:t>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351132848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600"/>
              </a:spcBef>
              <a:buNone/>
              <a:defRPr sz="9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1A55C-68E0-4899-8380-33D556DC7090}"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276242076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1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a:solidFill>
            <a:schemeClr val="accent1"/>
          </a:solidFill>
        </p:spPr>
        <p:txBody>
          <a:bodyPr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600"/>
              </a:spcBef>
              <a:buNone/>
              <a:defRPr sz="975">
                <a:solidFill>
                  <a:schemeClr val="bg1">
                    <a:lumMod val="8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1A55C-68E0-4899-8380-33D556DC7090}"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194883864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1A55C-68E0-4899-8380-33D556DC7090}"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1220634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38400" y="1600200"/>
            <a:ext cx="3124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600200"/>
            <a:ext cx="3124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7D63D3A-0172-874B-8AB3-D0C6C20364F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65206040"/>
      </p:ext>
    </p:extLst>
  </p:cSld>
  <p:clrMapOvr>
    <a:masterClrMapping/>
  </p:clrMapOvr>
  <p:transition spd="slow"/>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1A55C-68E0-4899-8380-33D556DC7090}"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6382203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F644F6-E411-45FA-B730-BAC87A5E2669}"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2667718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76256045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F644F6-E411-45FA-B730-BAC87A5E2669}"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36884142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F644F6-E411-45FA-B730-BAC87A5E2669}"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69842067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F644F6-E411-45FA-B730-BAC87A5E2669}" type="datetimeFigureOut">
              <a:rPr lang="en-US" smtClean="0"/>
              <a:t>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88275081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F644F6-E411-45FA-B730-BAC87A5E2669}" type="datetimeFigureOut">
              <a:rPr lang="en-US" smtClean="0"/>
              <a:t>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64885406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644F6-E411-45FA-B730-BAC87A5E2669}" type="datetimeFigureOut">
              <a:rPr lang="en-US" smtClean="0"/>
              <a:t>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44087186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644F6-E411-45FA-B730-BAC87A5E2669}"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74380148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644F6-E411-45FA-B730-BAC87A5E2669}"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784303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Slide Number Placeholder 8"/>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6979352-5240-6E45-B230-FBB7595CB1B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920703925"/>
      </p:ext>
    </p:extLst>
  </p:cSld>
  <p:clrMapOvr>
    <a:masterClrMapping/>
  </p:clrMapOvr>
  <p:transition spd="slow"/>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39612786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682550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392315671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420451143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1291EC-9843-4DD4-BA66-0C04FA9228CA}"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275900662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291EC-9843-4DD4-BA66-0C04FA9228CA}"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95484021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1291EC-9843-4DD4-BA66-0C04FA9228CA}" type="datetimeFigureOut">
              <a:rPr lang="en-US" smtClean="0"/>
              <a:t>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339937698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1291EC-9843-4DD4-BA66-0C04FA9228CA}" type="datetimeFigureOut">
              <a:rPr lang="en-US" smtClean="0"/>
              <a:t>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279661113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1291EC-9843-4DD4-BA66-0C04FA9228CA}" type="datetimeFigureOut">
              <a:rPr lang="en-US" smtClean="0"/>
              <a:t>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17320797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1291EC-9843-4DD4-BA66-0C04FA9228CA}"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230000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3525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4" name="Footer Placeholder 3"/>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Slide Number Placeholder 4"/>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9E03CA5-8C45-E746-9CF5-80319389301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210431593"/>
      </p:ext>
    </p:extLst>
  </p:cSld>
  <p:clrMapOvr>
    <a:masterClrMapping/>
  </p:clrMapOvr>
  <p:transition spd="slow"/>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1291EC-9843-4DD4-BA66-0C04FA9228CA}" type="datetimeFigureOut">
              <a:rPr lang="en-US" smtClean="0"/>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43510545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230274595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45306180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ED87CB4-A6F5-0740-B5B9-B28E334539BE}" type="slidenum">
              <a:rPr lang="en-US" smtClean="0"/>
              <a:pPr>
                <a:defRPr/>
              </a:pPr>
              <a:t>‹#›</a:t>
            </a:fld>
            <a:endParaRPr lang="en-US"/>
          </a:p>
        </p:txBody>
      </p:sp>
    </p:spTree>
    <p:extLst>
      <p:ext uri="{BB962C8B-B14F-4D97-AF65-F5344CB8AC3E}">
        <p14:creationId xmlns:p14="http://schemas.microsoft.com/office/powerpoint/2010/main" val="319708593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C27992-B5C5-A844-93FB-E7FD2ABFB745}" type="slidenum">
              <a:rPr lang="en-US" smtClean="0"/>
              <a:pPr>
                <a:defRPr/>
              </a:pPr>
              <a:t>‹#›</a:t>
            </a:fld>
            <a:endParaRPr lang="en-US"/>
          </a:p>
        </p:txBody>
      </p:sp>
    </p:spTree>
    <p:extLst>
      <p:ext uri="{BB962C8B-B14F-4D97-AF65-F5344CB8AC3E}">
        <p14:creationId xmlns:p14="http://schemas.microsoft.com/office/powerpoint/2010/main" val="223047468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EAEA5E-BC0A-6C49-840F-70571C3621CD}" type="slidenum">
              <a:rPr lang="en-US" smtClean="0"/>
              <a:pPr>
                <a:defRPr/>
              </a:pPr>
              <a:t>‹#›</a:t>
            </a:fld>
            <a:endParaRPr lang="en-US"/>
          </a:p>
        </p:txBody>
      </p:sp>
    </p:spTree>
    <p:extLst>
      <p:ext uri="{BB962C8B-B14F-4D97-AF65-F5344CB8AC3E}">
        <p14:creationId xmlns:p14="http://schemas.microsoft.com/office/powerpoint/2010/main" val="309943669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C587DB-0570-9347-A22A-51B9FD2977CE}" type="slidenum">
              <a:rPr lang="en-US" smtClean="0"/>
              <a:pPr>
                <a:defRPr/>
              </a:pPr>
              <a:t>‹#›</a:t>
            </a:fld>
            <a:endParaRPr lang="en-US"/>
          </a:p>
        </p:txBody>
      </p:sp>
    </p:spTree>
    <p:extLst>
      <p:ext uri="{BB962C8B-B14F-4D97-AF65-F5344CB8AC3E}">
        <p14:creationId xmlns:p14="http://schemas.microsoft.com/office/powerpoint/2010/main" val="326461018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346" y="1734507"/>
            <a:ext cx="3816804"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33864" y="1734507"/>
            <a:ext cx="3816804"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0283C6B-B1EC-F343-8F2A-EEE00D3F743B}" type="slidenum">
              <a:rPr lang="en-US" smtClean="0"/>
              <a:pPr>
                <a:defRPr/>
              </a:pPr>
              <a:t>‹#›</a:t>
            </a:fld>
            <a:endParaRPr lang="en-US"/>
          </a:p>
        </p:txBody>
      </p:sp>
    </p:spTree>
    <p:extLst>
      <p:ext uri="{BB962C8B-B14F-4D97-AF65-F5344CB8AC3E}">
        <p14:creationId xmlns:p14="http://schemas.microsoft.com/office/powerpoint/2010/main" val="329113915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FE8624F-FBE7-CB4C-A1D1-155976309F53}" type="slidenum">
              <a:rPr lang="en-US" smtClean="0"/>
              <a:pPr>
                <a:defRPr/>
              </a:pPr>
              <a:t>‹#›</a:t>
            </a:fld>
            <a:endParaRPr lang="en-US"/>
          </a:p>
        </p:txBody>
      </p:sp>
    </p:spTree>
    <p:extLst>
      <p:ext uri="{BB962C8B-B14F-4D97-AF65-F5344CB8AC3E}">
        <p14:creationId xmlns:p14="http://schemas.microsoft.com/office/powerpoint/2010/main" val="54975791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F421922-639B-D94E-850D-61AE0215CE64}" type="slidenum">
              <a:rPr lang="en-US" smtClean="0"/>
              <a:pPr>
                <a:defRPr/>
              </a:pPr>
              <a:t>‹#›</a:t>
            </a:fld>
            <a:endParaRPr lang="en-US"/>
          </a:p>
        </p:txBody>
      </p:sp>
    </p:spTree>
    <p:extLst>
      <p:ext uri="{BB962C8B-B14F-4D97-AF65-F5344CB8AC3E}">
        <p14:creationId xmlns:p14="http://schemas.microsoft.com/office/powerpoint/2010/main" val="108547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Slide Number Placeholder 3"/>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5E52038-A710-D242-8C3C-F0877421228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119950"/>
      </p:ext>
    </p:extLst>
  </p:cSld>
  <p:clrMapOvr>
    <a:masterClrMapping/>
  </p:clrMapOvr>
  <p:transition spd="slow"/>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C636029-28F8-C74C-BC4F-B27B77B54025}" type="slidenum">
              <a:rPr lang="en-US" smtClean="0"/>
              <a:pPr>
                <a:defRPr/>
              </a:pPr>
              <a:t>‹#›</a:t>
            </a:fld>
            <a:endParaRPr lang="en-US"/>
          </a:p>
        </p:txBody>
      </p:sp>
    </p:spTree>
    <p:extLst>
      <p:ext uri="{BB962C8B-B14F-4D97-AF65-F5344CB8AC3E}">
        <p14:creationId xmlns:p14="http://schemas.microsoft.com/office/powerpoint/2010/main" val="363873728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70249" y="609600"/>
            <a:ext cx="2688125" cy="5204832"/>
          </a:xfrm>
          <a:prstGeom prst="rect">
            <a:avLst/>
          </a:prstGeom>
        </p:spPr>
      </p:pic>
      <p:sp>
        <p:nvSpPr>
          <p:cNvPr id="2" name="Title 1"/>
          <p:cNvSpPr>
            <a:spLocks noGrp="1"/>
          </p:cNvSpPr>
          <p:nvPr>
            <p:ph type="title"/>
          </p:nvPr>
        </p:nvSpPr>
        <p:spPr>
          <a:xfrm>
            <a:off x="685347" y="609923"/>
            <a:ext cx="4451212" cy="1829338"/>
          </a:xfrm>
        </p:spPr>
        <p:txBody>
          <a:bodyPr anchor="b">
            <a:no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81914" y="763702"/>
            <a:ext cx="2456813" cy="4912822"/>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4451212" cy="337613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8D8F855-A994-7F47-89C6-145F3C0CDBEB}" type="slidenum">
              <a:rPr lang="en-US" smtClean="0"/>
              <a:pPr>
                <a:defRPr/>
              </a:pPr>
              <a:t>‹#›</a:t>
            </a:fld>
            <a:endParaRPr lang="en-US"/>
          </a:p>
        </p:txBody>
      </p:sp>
    </p:spTree>
    <p:extLst>
      <p:ext uri="{BB962C8B-B14F-4D97-AF65-F5344CB8AC3E}">
        <p14:creationId xmlns:p14="http://schemas.microsoft.com/office/powerpoint/2010/main" val="425013835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0413" y="547807"/>
            <a:ext cx="7606349" cy="3816806"/>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77012" y="695010"/>
            <a:ext cx="7384010" cy="3525671"/>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400" eaLnBrk="0" fontAlgn="base" hangingPunct="0">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914400" eaLnBrk="0" fontAlgn="base" hangingPunct="0">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66252438"/>
      </p:ext>
    </p:extLst>
  </p:cSld>
  <p:clrMapOvr>
    <a:masterClrMapping/>
  </p:clrMapOvr>
  <p:hf sldNum="0" hdr="0" ftr="0" dt="0"/>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400" eaLnBrk="0" fontAlgn="base" hangingPunct="0">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914400" eaLnBrk="0" fontAlgn="base" hangingPunct="0">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8461110"/>
      </p:ext>
    </p:extLst>
  </p:cSld>
  <p:clrMapOvr>
    <a:masterClrMapping/>
  </p:clrMapOvr>
  <p:hf sldNum="0" hdr="0" ftr="0" dt="0"/>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400" eaLnBrk="0" fontAlgn="base" hangingPunct="0">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914400" eaLnBrk="0" fontAlgn="base" hangingPunct="0">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
        <p:nvSpPr>
          <p:cNvPr id="11" name="TextBox 10"/>
          <p:cNvSpPr txBox="1"/>
          <p:nvPr/>
        </p:nvSpPr>
        <p:spPr>
          <a:xfrm>
            <a:off x="742950" y="88479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878537" y="292825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8251769"/>
      </p:ext>
    </p:extLst>
  </p:cSld>
  <p:clrMapOvr>
    <a:masterClrMapping/>
  </p:clrMapOvr>
  <p:hf sldNum="0" hdr="0" ftr="0" dt="0"/>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400" eaLnBrk="0" fontAlgn="base" hangingPunct="0">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914400" eaLnBrk="0" fontAlgn="base" hangingPunct="0">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90668801"/>
      </p:ext>
    </p:extLst>
  </p:cSld>
  <p:clrMapOvr>
    <a:masterClrMapping/>
  </p:clrMapOvr>
  <p:hf sldNum="0" hdr="0" ftr="0" dt="0"/>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pPr defTabSz="914400" eaLnBrk="0" fontAlgn="base" hangingPunct="0">
              <a:spcBef>
                <a:spcPct val="0"/>
              </a:spcBef>
              <a:spcAft>
                <a:spcPct val="0"/>
              </a:spcAft>
              <a:defRPr/>
            </a:pPr>
            <a:endParaRPr lang="en-US"/>
          </a:p>
        </p:txBody>
      </p:sp>
      <p:sp>
        <p:nvSpPr>
          <p:cNvPr id="4" name="Footer Placeholder 3"/>
          <p:cNvSpPr>
            <a:spLocks noGrp="1"/>
          </p:cNvSpPr>
          <p:nvPr>
            <p:ph type="ftr" sz="quarter" idx="11"/>
          </p:nvPr>
        </p:nvSpPr>
        <p:spPr/>
        <p:txBody>
          <a:bodyPr/>
          <a:lstStyle/>
          <a:p>
            <a:pPr defTabSz="914400" eaLnBrk="0" fontAlgn="base" hangingPunct="0">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486056"/>
      </p:ext>
    </p:extLst>
  </p:cSld>
  <p:clrMapOvr>
    <a:masterClrMapping/>
  </p:clrMapOvr>
  <p:hf sldNum="0" hdr="0" ftr="0" dt="0"/>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3472" y="1818215"/>
            <a:ext cx="2504979"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02850" y="1818215"/>
            <a:ext cx="2504979"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52038" y="1818215"/>
            <a:ext cx="2504979" cy="1847851"/>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76" y="4480368"/>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pPr defTabSz="914400" eaLnBrk="0" fontAlgn="base" hangingPunct="0">
              <a:spcBef>
                <a:spcPct val="0"/>
              </a:spcBef>
              <a:spcAft>
                <a:spcPct val="0"/>
              </a:spcAft>
              <a:defRPr/>
            </a:pPr>
            <a:endParaRPr lang="en-US"/>
          </a:p>
        </p:txBody>
      </p:sp>
      <p:sp>
        <p:nvSpPr>
          <p:cNvPr id="4" name="Footer Placeholder 3"/>
          <p:cNvSpPr>
            <a:spLocks noGrp="1"/>
          </p:cNvSpPr>
          <p:nvPr>
            <p:ph type="ftr" sz="quarter" idx="11"/>
          </p:nvPr>
        </p:nvSpPr>
        <p:spPr/>
        <p:txBody>
          <a:bodyPr/>
          <a:lstStyle/>
          <a:p>
            <a:pPr defTabSz="914400" eaLnBrk="0" fontAlgn="base" hangingPunct="0">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85211604"/>
      </p:ext>
    </p:extLst>
  </p:cSld>
  <p:clrMapOvr>
    <a:masterClrMapping/>
  </p:clrMapOvr>
  <p:hf sldNum="0" hdr="0" ftr="0" dt="0"/>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9D741A-F786-5548-9EBD-86A2A7B0A3C7}" type="slidenum">
              <a:rPr lang="en-US" smtClean="0"/>
              <a:pPr>
                <a:defRPr/>
              </a:pPr>
              <a:t>‹#›</a:t>
            </a:fld>
            <a:endParaRPr lang="en-US"/>
          </a:p>
        </p:txBody>
      </p:sp>
    </p:spTree>
    <p:extLst>
      <p:ext uri="{BB962C8B-B14F-4D97-AF65-F5344CB8AC3E}">
        <p14:creationId xmlns:p14="http://schemas.microsoft.com/office/powerpoint/2010/main" val="118120240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D56EDB-A00C-A541-A783-1B1F87027E28}" type="slidenum">
              <a:rPr lang="en-US" smtClean="0"/>
              <a:pPr>
                <a:defRPr/>
              </a:pPr>
              <a:t>‹#›</a:t>
            </a:fld>
            <a:endParaRPr lang="en-US"/>
          </a:p>
        </p:txBody>
      </p:sp>
    </p:spTree>
    <p:extLst>
      <p:ext uri="{BB962C8B-B14F-4D97-AF65-F5344CB8AC3E}">
        <p14:creationId xmlns:p14="http://schemas.microsoft.com/office/powerpoint/2010/main" val="18055538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3AF3B5E-B840-EB47-A7FA-438A8C2F860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064513662"/>
      </p:ext>
    </p:extLst>
  </p:cSld>
  <p:clrMapOvr>
    <a:masterClrMapping/>
  </p:clrMapOvr>
  <p:transition spd="slow"/>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401825401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332326002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6325412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17269244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312098759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46766626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348862000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167314385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04967743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587827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1B88BC4-6A29-6844-97F2-D054A09C8DD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872093449"/>
      </p:ext>
    </p:extLst>
  </p:cSld>
  <p:clrMapOvr>
    <a:masterClrMapping/>
  </p:clrMapOvr>
  <p:transition spd="slow"/>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08708902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300609204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676770577"/>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95909295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3381701291"/>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3952603418"/>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336818503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1404950221"/>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166671255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371049088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9B45A26-7B67-3B45-9143-447BBA40FD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906541149"/>
      </p:ext>
    </p:extLst>
  </p:cSld>
  <p:clrMapOvr>
    <a:masterClrMapping/>
  </p:clrMapOvr>
  <p:transition spd="slow"/>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268657375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228600"/>
            <a:ext cx="1600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38400" y="228600"/>
            <a:ext cx="4648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FFED878C-A9BA-014C-95B9-18CE4C2BADCE}"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35378708"/>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p:txBody>
          <a:bodyPr/>
          <a:lstStyle>
            <a:lvl1pPr eaLnBrk="0" hangingPunct="0">
              <a:defRPr/>
            </a:lvl1pPr>
          </a:lstStyle>
          <a:p>
            <a:pPr>
              <a:defRPr/>
            </a:pPr>
            <a:fld id="{3DABB29D-D2D3-7F46-8554-E6DC592A67B5}" type="slidenum">
              <a:rPr lang="en-GB"/>
              <a:pPr>
                <a:defRPr/>
              </a:pPr>
              <a:t>‹#›</a:t>
            </a:fld>
            <a:endParaRPr lang="en-GB"/>
          </a:p>
        </p:txBody>
      </p:sp>
    </p:spTree>
    <p:extLst>
      <p:ext uri="{BB962C8B-B14F-4D97-AF65-F5344CB8AC3E}">
        <p14:creationId xmlns:p14="http://schemas.microsoft.com/office/powerpoint/2010/main" val="2279972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77"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67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667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222" name="Rectangle 222"/>
          <p:cNvSpPr>
            <a:spLocks noGrp="1" noChangeArrowheads="1"/>
          </p:cNvSpPr>
          <p:nvPr>
            <p:ph type="sldNum" sz="quarter" idx="12"/>
          </p:nvPr>
        </p:nvSpPr>
        <p:spPr/>
        <p:txBody>
          <a:bodyPr/>
          <a:lstStyle>
            <a:lvl1pPr>
              <a:defRPr/>
            </a:lvl1pPr>
          </a:lstStyle>
          <a:p>
            <a:pPr>
              <a:defRPr/>
            </a:pPr>
            <a:fld id="{17791C01-04EE-1F4E-9690-FD4CB4AFAB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0975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16BF7404-8ACF-2245-931F-8310E2697A7E}"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557891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pPr>
              <a:defRPr/>
            </a:pPr>
            <a:fld id="{FCBA5548-69CE-B74E-9EA3-5D3424E7A742}"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90196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62468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42"/>
          <p:cNvSpPr>
            <a:spLocks noGrp="1" noChangeArrowheads="1"/>
          </p:cNvSpPr>
          <p:nvPr>
            <p:ph type="sldNum" sz="quarter" idx="10"/>
          </p:nvPr>
        </p:nvSpPr>
        <p:spPr>
          <a:ln/>
        </p:spPr>
        <p:txBody>
          <a:bodyPr/>
          <a:lstStyle>
            <a:lvl1pPr>
              <a:defRPr/>
            </a:lvl1pPr>
          </a:lstStyle>
          <a:p>
            <a:pPr>
              <a:defRPr/>
            </a:pPr>
            <a:fld id="{42C0EEA0-A1F6-0C4E-96E9-29B52BA60514}"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576456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42"/>
          <p:cNvSpPr>
            <a:spLocks noGrp="1" noChangeArrowheads="1"/>
          </p:cNvSpPr>
          <p:nvPr>
            <p:ph type="sldNum" sz="quarter" idx="10"/>
          </p:nvPr>
        </p:nvSpPr>
        <p:spPr>
          <a:ln/>
        </p:spPr>
        <p:txBody>
          <a:bodyPr/>
          <a:lstStyle>
            <a:lvl1pPr>
              <a:defRPr/>
            </a:lvl1pPr>
          </a:lstStyle>
          <a:p>
            <a:pPr>
              <a:defRPr/>
            </a:pPr>
            <a:fld id="{CC504BC5-A822-4C45-9808-B9D96E25F22B}" type="slidenum">
              <a:rPr lang="en-US">
                <a:solidFill>
                  <a:srgbClr val="FFFFFF"/>
                </a:solidFill>
              </a:rPr>
              <a:pPr>
                <a:defRPr/>
              </a:pPr>
              <a:t>‹#›</a:t>
            </a:fld>
            <a:endParaRPr lang="en-US">
              <a:solidFill>
                <a:srgbClr val="FFFFFF"/>
              </a:solidFill>
            </a:endParaRPr>
          </a:p>
        </p:txBody>
      </p:sp>
      <p:sp>
        <p:nvSpPr>
          <p:cNvPr id="8"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9"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9072842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42"/>
          <p:cNvSpPr>
            <a:spLocks noGrp="1" noChangeArrowheads="1"/>
          </p:cNvSpPr>
          <p:nvPr>
            <p:ph type="sldNum" sz="quarter" idx="10"/>
          </p:nvPr>
        </p:nvSpPr>
        <p:spPr>
          <a:ln/>
        </p:spPr>
        <p:txBody>
          <a:bodyPr/>
          <a:lstStyle>
            <a:lvl1pPr>
              <a:defRPr/>
            </a:lvl1pPr>
          </a:lstStyle>
          <a:p>
            <a:pPr>
              <a:defRPr/>
            </a:pPr>
            <a:fld id="{079D4C57-D088-9344-B6A8-A87CCAD76EB3}" type="slidenum">
              <a:rPr lang="en-US">
                <a:solidFill>
                  <a:srgbClr val="FFFFFF"/>
                </a:solidFill>
              </a:rPr>
              <a:pPr>
                <a:defRPr/>
              </a:pPr>
              <a:t>‹#›</a:t>
            </a:fld>
            <a:endParaRPr lang="en-US">
              <a:solidFill>
                <a:srgbClr val="FFFFFF"/>
              </a:solidFill>
            </a:endParaRPr>
          </a:p>
        </p:txBody>
      </p:sp>
      <p:sp>
        <p:nvSpPr>
          <p:cNvPr id="4"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5"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050121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pPr>
              <a:defRPr/>
            </a:pPr>
            <a:fld id="{3D8B433D-BAFC-E24A-99C9-734B96FC8566}" type="slidenum">
              <a:rPr lang="en-US">
                <a:solidFill>
                  <a:srgbClr val="FFFFFF"/>
                </a:solidFill>
              </a:rPr>
              <a:pPr>
                <a:defRPr/>
              </a:pPr>
              <a:t>‹#›</a:t>
            </a:fld>
            <a:endParaRPr lang="en-US">
              <a:solidFill>
                <a:srgbClr val="FFFFFF"/>
              </a:solidFill>
            </a:endParaRPr>
          </a:p>
        </p:txBody>
      </p:sp>
      <p:sp>
        <p:nvSpPr>
          <p:cNvPr id="3"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4"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775474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520B6DE8-0102-9848-888F-98174A854A8E}"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327422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62AD45BE-0D1E-4649-A42A-246B7E83D585}"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55476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404C8E7D-B7DE-8841-BACE-B6BABA070DBC}"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7678910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C84344D4-1A6F-AD47-A60B-27F3AD206B47}"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1787261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8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60825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639BBF1-4373-4648-ABCF-E2F8BC038728}"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42808829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47F4948-2A50-1441-9B53-D96FC45A8271}"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83850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30128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932EF9-E311-A243-B3EF-F6E2616842C7}"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5482317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CFDB898-7195-6E48-AC6E-1123750C3955}"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982352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B18F548-3D5D-B648-AF31-D16F722EE81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9431410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032CE43-C65C-834A-A5CD-47F1F2DD3BAF}"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8636601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A9E16A2-B062-EF4B-946A-F25E9D90CD0A}"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404539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B91F459-6521-5346-88BB-DE1216D635D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1390823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AAA6C61-DF39-CD47-9DC2-CB6B1336781E}"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4439634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F46EE9E-D304-8846-BB99-0001E015BF0B}"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6723077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966A950-8EF8-2D47-A7F7-7F5C0BB6904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7654564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96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5A5C0B9B-F69C-3E4A-A3AE-2FA0857184CE}"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731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0721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3C5217C-AA16-4244-9E17-2B675A433C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57882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A2DAB7-3C19-CF4C-BBBD-377C398E32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08631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39468F-AC16-C84D-A5BD-472A2C4B42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8042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31DD969-7D68-DC43-B407-33B5FF77B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4708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08E66AA-24CB-0942-9D85-617C4521EA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10279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C162F7F-F406-EE48-98CC-00C66E2565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10799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D217D2-ABD7-D542-836A-61AC873EF1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75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3CAE58-5613-A841-BFB3-A529FE9EE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3965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215D1FF-7FA4-0448-BD45-DA1A88918E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3778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09AF20-4EB3-8E43-A854-320D295FE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60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59201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685800" y="2286000"/>
            <a:ext cx="7772400" cy="1143000"/>
          </a:xfrm>
        </p:spPr>
        <p:txBody>
          <a:bodyPr/>
          <a:lstStyle>
            <a:lvl1pPr>
              <a:defRPr sz="4400"/>
            </a:lvl1pPr>
          </a:lstStyle>
          <a:p>
            <a:r>
              <a:rPr lang="en-US"/>
              <a:t>Click to edit Master title style</a:t>
            </a:r>
          </a:p>
        </p:txBody>
      </p:sp>
      <p:sp>
        <p:nvSpPr>
          <p:cNvPr id="352259" name="Rectangle 3"/>
          <p:cNvSpPr>
            <a:spLocks noGrp="1" noChangeArrowheads="1"/>
          </p:cNvSpPr>
          <p:nvPr>
            <p:ph type="subTitle" idx="1"/>
          </p:nvPr>
        </p:nvSpPr>
        <p:spPr>
          <a:xfrm>
            <a:off x="2436813" y="3886200"/>
            <a:ext cx="4267200" cy="20574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C5D6AB-9357-C642-8230-38501CC2B28B}" type="slidenum">
              <a:rPr lang="en-US"/>
              <a:pPr>
                <a:defRPr/>
              </a:pPr>
              <a:t>‹#›</a:t>
            </a:fld>
            <a:endParaRPr lang="en-US"/>
          </a:p>
        </p:txBody>
      </p:sp>
    </p:spTree>
    <p:extLst>
      <p:ext uri="{BB962C8B-B14F-4D97-AF65-F5344CB8AC3E}">
        <p14:creationId xmlns:p14="http://schemas.microsoft.com/office/powerpoint/2010/main" val="3857070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0B0515-767D-C348-BA34-D6F8ED5CCFEA}" type="slidenum">
              <a:rPr lang="en-US"/>
              <a:pPr>
                <a:defRPr/>
              </a:pPr>
              <a:t>‹#›</a:t>
            </a:fld>
            <a:endParaRPr lang="en-US"/>
          </a:p>
        </p:txBody>
      </p:sp>
    </p:spTree>
    <p:extLst>
      <p:ext uri="{BB962C8B-B14F-4D97-AF65-F5344CB8AC3E}">
        <p14:creationId xmlns:p14="http://schemas.microsoft.com/office/powerpoint/2010/main" val="13997187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B35F8A-F1E2-B341-81C7-80A4E037C7FE}" type="slidenum">
              <a:rPr lang="en-US"/>
              <a:pPr>
                <a:defRPr/>
              </a:pPr>
              <a:t>‹#›</a:t>
            </a:fld>
            <a:endParaRPr lang="en-US"/>
          </a:p>
        </p:txBody>
      </p:sp>
    </p:spTree>
    <p:extLst>
      <p:ext uri="{BB962C8B-B14F-4D97-AF65-F5344CB8AC3E}">
        <p14:creationId xmlns:p14="http://schemas.microsoft.com/office/powerpoint/2010/main" val="14493711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16E975-A1F3-2B4A-8BEA-3683512BA964}" type="slidenum">
              <a:rPr lang="en-US"/>
              <a:pPr>
                <a:defRPr/>
              </a:pPr>
              <a:t>‹#›</a:t>
            </a:fld>
            <a:endParaRPr lang="en-US"/>
          </a:p>
        </p:txBody>
      </p:sp>
    </p:spTree>
    <p:extLst>
      <p:ext uri="{BB962C8B-B14F-4D97-AF65-F5344CB8AC3E}">
        <p14:creationId xmlns:p14="http://schemas.microsoft.com/office/powerpoint/2010/main" val="5184302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E83BB7-41F8-A740-A710-D07EDAE866C4}" type="slidenum">
              <a:rPr lang="en-US"/>
              <a:pPr>
                <a:defRPr/>
              </a:pPr>
              <a:t>‹#›</a:t>
            </a:fld>
            <a:endParaRPr lang="en-US"/>
          </a:p>
        </p:txBody>
      </p:sp>
    </p:spTree>
    <p:extLst>
      <p:ext uri="{BB962C8B-B14F-4D97-AF65-F5344CB8AC3E}">
        <p14:creationId xmlns:p14="http://schemas.microsoft.com/office/powerpoint/2010/main" val="29703862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B2E84C-3E79-9D44-A8B4-B5C47C3AABB2}" type="slidenum">
              <a:rPr lang="en-US"/>
              <a:pPr>
                <a:defRPr/>
              </a:pPr>
              <a:t>‹#›</a:t>
            </a:fld>
            <a:endParaRPr lang="en-US"/>
          </a:p>
        </p:txBody>
      </p:sp>
    </p:spTree>
    <p:extLst>
      <p:ext uri="{BB962C8B-B14F-4D97-AF65-F5344CB8AC3E}">
        <p14:creationId xmlns:p14="http://schemas.microsoft.com/office/powerpoint/2010/main" val="20650261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4B764D-41E3-A146-9655-3552FE935A52}" type="slidenum">
              <a:rPr lang="en-US"/>
              <a:pPr>
                <a:defRPr/>
              </a:pPr>
              <a:t>‹#›</a:t>
            </a:fld>
            <a:endParaRPr lang="en-US"/>
          </a:p>
        </p:txBody>
      </p:sp>
    </p:spTree>
    <p:extLst>
      <p:ext uri="{BB962C8B-B14F-4D97-AF65-F5344CB8AC3E}">
        <p14:creationId xmlns:p14="http://schemas.microsoft.com/office/powerpoint/2010/main" val="41975547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07D7D6-4388-F04A-8882-6FF9D398D622}" type="slidenum">
              <a:rPr lang="en-US"/>
              <a:pPr>
                <a:defRPr/>
              </a:pPr>
              <a:t>‹#›</a:t>
            </a:fld>
            <a:endParaRPr lang="en-US"/>
          </a:p>
        </p:txBody>
      </p:sp>
    </p:spTree>
    <p:extLst>
      <p:ext uri="{BB962C8B-B14F-4D97-AF65-F5344CB8AC3E}">
        <p14:creationId xmlns:p14="http://schemas.microsoft.com/office/powerpoint/2010/main" val="19731895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A17970-78D5-7F41-ACD0-CC7DF4CAB1E8}" type="slidenum">
              <a:rPr lang="en-US"/>
              <a:pPr>
                <a:defRPr/>
              </a:pPr>
              <a:t>‹#›</a:t>
            </a:fld>
            <a:endParaRPr lang="en-US"/>
          </a:p>
        </p:txBody>
      </p:sp>
    </p:spTree>
    <p:extLst>
      <p:ext uri="{BB962C8B-B14F-4D97-AF65-F5344CB8AC3E}">
        <p14:creationId xmlns:p14="http://schemas.microsoft.com/office/powerpoint/2010/main" val="17337086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Comic Sans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262A1C-9931-1F48-B132-C8B83C6AF3AE}" type="slidenum">
              <a:rPr lang="en-US"/>
              <a:pPr>
                <a:defRPr/>
              </a:pPr>
              <a:t>‹#›</a:t>
            </a:fld>
            <a:endParaRPr lang="en-US"/>
          </a:p>
        </p:txBody>
      </p:sp>
    </p:spTree>
    <p:extLst>
      <p:ext uri="{BB962C8B-B14F-4D97-AF65-F5344CB8AC3E}">
        <p14:creationId xmlns:p14="http://schemas.microsoft.com/office/powerpoint/2010/main" val="340290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3.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4.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6.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7.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19.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2.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4.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6.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7.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2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18.jpe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9.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316.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20.emf"/><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1.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2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4.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5.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theme" Target="../theme/theme37.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9.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theme" Target="../theme/theme40.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21.jpe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1.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23.jpe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2.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24.jpe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3.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5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image" Target="../media/image25.jpeg"/><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5.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69.xml"/><Relationship Id="rId1" Type="http://schemas.openxmlformats.org/officeDocument/2006/relationships/slideLayout" Target="../slideLayouts/slideLayout46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7.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7.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8.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9.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18" Type="http://schemas.openxmlformats.org/officeDocument/2006/relationships/theme" Target="../theme/theme5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17" Type="http://schemas.openxmlformats.org/officeDocument/2006/relationships/slideLayout" Target="../slideLayouts/slideLayout519.xml"/><Relationship Id="rId2" Type="http://schemas.openxmlformats.org/officeDocument/2006/relationships/slideLayout" Target="../slideLayouts/slideLayout504.xml"/><Relationship Id="rId16" Type="http://schemas.openxmlformats.org/officeDocument/2006/relationships/slideLayout" Target="../slideLayouts/slideLayout518.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5" Type="http://schemas.openxmlformats.org/officeDocument/2006/relationships/slideLayout" Target="../slideLayouts/slideLayout51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slideLayout" Target="../slideLayouts/slideLayout51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51.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theme" Target="../theme/theme52.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0.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2.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369257374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1371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2590800"/>
            <a:ext cx="7772400" cy="3505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Comic Sans MS"/>
              <a:ea typeface="ＭＳ Ｐゴシック"/>
              <a:cs typeface="ＭＳ Ｐゴシック"/>
            </a:endParaRPr>
          </a:p>
        </p:txBody>
      </p:sp>
      <p:sp>
        <p:nvSpPr>
          <p:cNvPr id="351237"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Comic Sans MS"/>
              <a:ea typeface="ＭＳ Ｐゴシック"/>
              <a:cs typeface="ＭＳ Ｐゴシック"/>
            </a:endParaRPr>
          </a:p>
        </p:txBody>
      </p:sp>
      <p:sp>
        <p:nvSpPr>
          <p:cNvPr id="351238" name="Rectangle 6"/>
          <p:cNvSpPr>
            <a:spLocks noGrp="1" noChangeArrowheads="1"/>
          </p:cNvSpPr>
          <p:nvPr>
            <p:ph type="sldNum" sz="quarter" idx="4"/>
          </p:nvPr>
        </p:nvSpPr>
        <p:spPr bwMode="auto">
          <a:xfrm>
            <a:off x="7772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mic Sans MS" charset="0"/>
              </a:defRPr>
            </a:lvl1pPr>
          </a:lstStyle>
          <a:p>
            <a:pPr defTabSz="914400" eaLnBrk="0" fontAlgn="base" hangingPunct="0">
              <a:spcBef>
                <a:spcPct val="0"/>
              </a:spcBef>
              <a:spcAft>
                <a:spcPct val="0"/>
              </a:spcAft>
              <a:defRPr/>
            </a:pPr>
            <a:fld id="{CA630C00-1198-F645-BDE2-09044E86FDC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5210033"/>
      </p:ext>
    </p:extLst>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omic Sans MS"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a:solidFill>
            <a:schemeClr val="tx2"/>
          </a:solidFill>
          <a:latin typeface="Comic Sans MS"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a:solidFill>
            <a:schemeClr val="tx2"/>
          </a:solidFill>
          <a:latin typeface="Comic Sans MS"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a:solidFill>
            <a:schemeClr val="tx2"/>
          </a:solidFill>
          <a:latin typeface="Comic Sans MS" charset="0"/>
          <a:ea typeface="ＭＳ Ｐゴシック" pitchFamily="-112" charset="-128"/>
          <a:cs typeface="ＭＳ Ｐゴシック" pitchFamily="-112" charset="-128"/>
        </a:defRPr>
      </a:lvl5pPr>
      <a:lvl6pPr marL="457200" algn="ctr" rtl="0" fontAlgn="base">
        <a:spcBef>
          <a:spcPct val="0"/>
        </a:spcBef>
        <a:spcAft>
          <a:spcPct val="0"/>
        </a:spcAft>
        <a:defRPr sz="4000">
          <a:solidFill>
            <a:schemeClr val="tx2"/>
          </a:solidFill>
          <a:latin typeface="Comic Sans MS" charset="0"/>
          <a:ea typeface="ＭＳ Ｐゴシック" pitchFamily="-112" charset="-128"/>
          <a:cs typeface="ＭＳ Ｐゴシック" pitchFamily="-112" charset="-128"/>
        </a:defRPr>
      </a:lvl6pPr>
      <a:lvl7pPr marL="914400" algn="ctr" rtl="0" fontAlgn="base">
        <a:spcBef>
          <a:spcPct val="0"/>
        </a:spcBef>
        <a:spcAft>
          <a:spcPct val="0"/>
        </a:spcAft>
        <a:defRPr sz="4000">
          <a:solidFill>
            <a:schemeClr val="tx2"/>
          </a:solidFill>
          <a:latin typeface="Comic Sans MS" charset="0"/>
          <a:ea typeface="ＭＳ Ｐゴシック" pitchFamily="-112" charset="-128"/>
          <a:cs typeface="ＭＳ Ｐゴシック" pitchFamily="-112" charset="-128"/>
        </a:defRPr>
      </a:lvl7pPr>
      <a:lvl8pPr marL="1371600" algn="ctr" rtl="0" fontAlgn="base">
        <a:spcBef>
          <a:spcPct val="0"/>
        </a:spcBef>
        <a:spcAft>
          <a:spcPct val="0"/>
        </a:spcAft>
        <a:defRPr sz="4000">
          <a:solidFill>
            <a:schemeClr val="tx2"/>
          </a:solidFill>
          <a:latin typeface="Comic Sans MS" charset="0"/>
          <a:ea typeface="ＭＳ Ｐゴシック" pitchFamily="-112" charset="-128"/>
          <a:cs typeface="ＭＳ Ｐゴシック" pitchFamily="-112" charset="-128"/>
        </a:defRPr>
      </a:lvl8pPr>
      <a:lvl9pPr marL="1828800" algn="ctr" rtl="0" fontAlgn="base">
        <a:spcBef>
          <a:spcPct val="0"/>
        </a:spcBef>
        <a:spcAft>
          <a:spcPct val="0"/>
        </a:spcAft>
        <a:defRPr sz="4000">
          <a:solidFill>
            <a:schemeClr val="tx2"/>
          </a:solidFill>
          <a:latin typeface="Comic Sans MS" charset="0"/>
          <a:ea typeface="ＭＳ Ｐゴシック" pitchFamily="-112" charset="-128"/>
          <a:cs typeface="ＭＳ Ｐゴシック" pitchFamily="-112" charset="-128"/>
        </a:defRPr>
      </a:lvl9pPr>
    </p:titleStyle>
    <p:bodyStyle>
      <a:lvl1pPr marL="342900" indent="-342900" algn="l" rtl="0" eaLnBrk="0" fontAlgn="base" hangingPunct="0">
        <a:spcBef>
          <a:spcPct val="0"/>
        </a:spcBef>
        <a:spcAft>
          <a:spcPct val="0"/>
        </a:spcAft>
        <a:buClr>
          <a:srgbClr val="FFFF66"/>
        </a:buClr>
        <a:buSzPct val="75000"/>
        <a:buFont typeface="Monotype Sorts" charset="0"/>
        <a:buChar char="/"/>
        <a:defRPr sz="3200">
          <a:solidFill>
            <a:schemeClr val="tx1"/>
          </a:solidFill>
          <a:latin typeface="+mn-lt"/>
          <a:ea typeface="+mn-ea"/>
          <a:cs typeface="+mn-cs"/>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cs typeface="+mn-cs"/>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cs typeface="+mn-cs"/>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cs typeface="+mn-cs"/>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cs typeface="+mn-cs"/>
        </a:defRPr>
      </a:lvl5pPr>
      <a:lvl6pPr marL="2514600" indent="-228600" algn="l" rtl="0" fontAlgn="base">
        <a:spcBef>
          <a:spcPct val="0"/>
        </a:spcBef>
        <a:spcAft>
          <a:spcPct val="0"/>
        </a:spcAft>
        <a:buClr>
          <a:srgbClr val="FFCC66"/>
        </a:buClr>
        <a:buSzPct val="75000"/>
        <a:buFont typeface="Monotype Sorts" pitchFamily="-112" charset="2"/>
        <a:buChar char="/"/>
        <a:defRPr sz="2000">
          <a:solidFill>
            <a:schemeClr val="tx1"/>
          </a:solidFill>
          <a:latin typeface="+mn-lt"/>
          <a:ea typeface="+mn-ea"/>
          <a:cs typeface="+mn-cs"/>
        </a:defRPr>
      </a:lvl6pPr>
      <a:lvl7pPr marL="2971800" indent="-228600" algn="l" rtl="0" fontAlgn="base">
        <a:spcBef>
          <a:spcPct val="0"/>
        </a:spcBef>
        <a:spcAft>
          <a:spcPct val="0"/>
        </a:spcAft>
        <a:buClr>
          <a:srgbClr val="FFCC66"/>
        </a:buClr>
        <a:buSzPct val="75000"/>
        <a:buFont typeface="Monotype Sorts" pitchFamily="-112" charset="2"/>
        <a:buChar char="/"/>
        <a:defRPr sz="2000">
          <a:solidFill>
            <a:schemeClr val="tx1"/>
          </a:solidFill>
          <a:latin typeface="+mn-lt"/>
          <a:ea typeface="+mn-ea"/>
          <a:cs typeface="+mn-cs"/>
        </a:defRPr>
      </a:lvl7pPr>
      <a:lvl8pPr marL="3429000" indent="-228600" algn="l" rtl="0" fontAlgn="base">
        <a:spcBef>
          <a:spcPct val="0"/>
        </a:spcBef>
        <a:spcAft>
          <a:spcPct val="0"/>
        </a:spcAft>
        <a:buClr>
          <a:srgbClr val="FFCC66"/>
        </a:buClr>
        <a:buSzPct val="75000"/>
        <a:buFont typeface="Monotype Sorts" pitchFamily="-112" charset="2"/>
        <a:buChar char="/"/>
        <a:defRPr sz="2000">
          <a:solidFill>
            <a:schemeClr val="tx1"/>
          </a:solidFill>
          <a:latin typeface="+mn-lt"/>
          <a:ea typeface="+mn-ea"/>
          <a:cs typeface="+mn-cs"/>
        </a:defRPr>
      </a:lvl8pPr>
      <a:lvl9pPr marL="3886200" indent="-228600" algn="l" rtl="0" fontAlgn="base">
        <a:spcBef>
          <a:spcPct val="0"/>
        </a:spcBef>
        <a:spcAft>
          <a:spcPct val="0"/>
        </a:spcAft>
        <a:buClr>
          <a:srgbClr val="FFCC66"/>
        </a:buClr>
        <a:buSzPct val="75000"/>
        <a:buFont typeface="Monotype Sort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6292"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3"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ea typeface="MS Pゴシック" charset="0"/>
                <a:cs typeface="MS Pゴシック" charset="0"/>
              </a:defRPr>
            </a:lvl1pPr>
          </a:lstStyle>
          <a:p>
            <a:pPr defTabSz="914400" eaLnBrk="0" fontAlgn="base" hangingPunct="0">
              <a:spcBef>
                <a:spcPct val="0"/>
              </a:spcBef>
              <a:spcAft>
                <a:spcPct val="0"/>
              </a:spcAft>
              <a:defRPr/>
            </a:pPr>
            <a:fld id="{DF8A41D2-51A8-684D-87E8-8883B9275C3D}" type="slidenum">
              <a:rPr lang="en-US">
                <a:latin typeface="Verdana" charset="0"/>
              </a:rPr>
              <a:pPr defTabSz="914400" eaLnBrk="0" fontAlgn="base" hangingPunct="0">
                <a:spcBef>
                  <a:spcPct val="0"/>
                </a:spcBef>
                <a:spcAft>
                  <a:spcPct val="0"/>
                </a:spcAft>
                <a:defRPr/>
              </a:pPr>
              <a:t>‹#›</a:t>
            </a:fld>
            <a:endParaRPr lang="en-US">
              <a:latin typeface="Verdana" charset="0"/>
            </a:endParaRPr>
          </a:p>
        </p:txBody>
      </p:sp>
    </p:spTree>
    <p:extLst>
      <p:ext uri="{BB962C8B-B14F-4D97-AF65-F5344CB8AC3E}">
        <p14:creationId xmlns:p14="http://schemas.microsoft.com/office/powerpoint/2010/main" val="243995566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a typeface="ＭＳ Ｐゴシック"/>
              <a:cs typeface="ＭＳ Ｐゴシック"/>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a typeface="ＭＳ Ｐゴシック"/>
              <a:cs typeface="ＭＳ Ｐゴシック"/>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5C774E01-3A95-3F45-BFC4-09FE1624DDF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331035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EDD16AC6-2D97-B147-9525-C9E0B32DF146}"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3557489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defTabSz="914400" fontAlgn="base">
              <a:spcBef>
                <a:spcPct val="0"/>
              </a:spcBef>
              <a:spcAft>
                <a:spcPct val="0"/>
              </a:spcAft>
              <a:defRPr/>
            </a:pPr>
            <a:fld id="{7AA4F227-DB91-5545-8E6D-433F3108B4E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92757638"/>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5090" name="Group 2"/>
          <p:cNvGrpSpPr>
            <a:grpSpLocks/>
          </p:cNvGrpSpPr>
          <p:nvPr/>
        </p:nvGrpSpPr>
        <p:grpSpPr bwMode="auto">
          <a:xfrm>
            <a:off x="0" y="0"/>
            <a:ext cx="9159875" cy="6858000"/>
            <a:chOff x="0" y="0"/>
            <a:chExt cx="5770" cy="4320"/>
          </a:xfrm>
        </p:grpSpPr>
        <p:sp>
          <p:nvSpPr>
            <p:cNvPr id="8601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09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09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09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2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02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0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0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1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1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1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1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86040"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041"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42"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86043"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8E59F9D-9EB4-474B-8C0A-8458214342C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86044"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1725929834"/>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defRPr/>
            </a:pPr>
            <a:fld id="{6B353862-BCEF-004E-AFCA-579BD5EB8ADD}"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467975"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679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5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40841800"/>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1422400"/>
            <a:ext cx="9147175" cy="5435600"/>
            <a:chOff x="0" y="896"/>
            <a:chExt cx="5762" cy="3424"/>
          </a:xfrm>
        </p:grpSpPr>
        <p:grpSp>
          <p:nvGrpSpPr>
            <p:cNvPr id="332808" name="Group 3"/>
            <p:cNvGrpSpPr>
              <a:grpSpLocks/>
            </p:cNvGrpSpPr>
            <p:nvPr userDrawn="1"/>
          </p:nvGrpSpPr>
          <p:grpSpPr bwMode="auto">
            <a:xfrm>
              <a:off x="20" y="896"/>
              <a:ext cx="5742" cy="3424"/>
              <a:chOff x="20" y="896"/>
              <a:chExt cx="5742" cy="3424"/>
            </a:xfrm>
          </p:grpSpPr>
          <p:sp>
            <p:nvSpPr>
              <p:cNvPr id="3329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grpSp>
          <p:nvGrpSpPr>
            <p:cNvPr id="332809" name="Group 17"/>
            <p:cNvGrpSpPr>
              <a:grpSpLocks/>
            </p:cNvGrpSpPr>
            <p:nvPr userDrawn="1"/>
          </p:nvGrpSpPr>
          <p:grpSpPr bwMode="auto">
            <a:xfrm>
              <a:off x="0" y="2291"/>
              <a:ext cx="1385" cy="1702"/>
              <a:chOff x="0" y="2291"/>
              <a:chExt cx="1385" cy="1702"/>
            </a:xfrm>
          </p:grpSpPr>
          <p:sp>
            <p:nvSpPr>
              <p:cNvPr id="3328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2"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309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309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grpSp>
      <p:sp>
        <p:nvSpPr>
          <p:cNvPr id="8309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09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309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310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BCD8D4E8-AD1D-2844-BA75-51819F7C4F0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8310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566072"/>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61794"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61795"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1796"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1797"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1798"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61799"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1801"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charset="0"/>
                <a:cs typeface="Times New Roman" charset="0"/>
              </a:defRPr>
            </a:lvl1pPr>
          </a:lstStyle>
          <a:p>
            <a:pPr defTabSz="914400" fontAlgn="base">
              <a:spcAft>
                <a:spcPct val="0"/>
              </a:spcAft>
              <a:defRPr/>
            </a:pPr>
            <a:fld id="{3126CFD7-1F77-DB4D-A752-AB5EF1667E8A}"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49232705"/>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685800" y="117475"/>
            <a:ext cx="8456613" cy="6738938"/>
            <a:chOff x="432" y="74"/>
            <a:chExt cx="5327" cy="4245"/>
          </a:xfrm>
        </p:grpSpPr>
        <p:sp>
          <p:nvSpPr>
            <p:cNvPr id="177160"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77161" name="Group 4"/>
            <p:cNvGrpSpPr>
              <a:grpSpLocks/>
            </p:cNvGrpSpPr>
            <p:nvPr/>
          </p:nvGrpSpPr>
          <p:grpSpPr bwMode="auto">
            <a:xfrm>
              <a:off x="2859" y="4250"/>
              <a:ext cx="2729" cy="41"/>
              <a:chOff x="2859" y="4250"/>
              <a:chExt cx="2729" cy="41"/>
            </a:xfrm>
          </p:grpSpPr>
          <p:sp>
            <p:nvSpPr>
              <p:cNvPr id="177166"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7167"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7168"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7169"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7170"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7171"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7172"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7173"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7162"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7163"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7164"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7165"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7155"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7156"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defTabSz="914400" fontAlgn="base">
              <a:spcAft>
                <a:spcPct val="0"/>
              </a:spcAft>
              <a:defRPr/>
            </a:pPr>
            <a:fld id="{39AD4D72-CA4D-E242-B8A4-B38D3A01B1E1}"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57465169"/>
      </p:ext>
    </p:extLst>
  </p:cSld>
  <p:clrMap bg1="dk2" tx1="lt1" bg2="dk1"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0"/>
            <a:ext cx="9144000" cy="6934200"/>
            <a:chOff x="0" y="0"/>
            <a:chExt cx="5760" cy="4368"/>
          </a:xfrm>
        </p:grpSpPr>
        <p:sp>
          <p:nvSpPr>
            <p:cNvPr id="5427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69"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0"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1"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2"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3"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4"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5"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6"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7"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8"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8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2"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83"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9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5"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4293"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9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95"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542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54297"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latin typeface="Times New Roman" charset="0"/>
              </a:defRPr>
            </a:lvl1pPr>
          </a:lstStyle>
          <a:p>
            <a:pPr defTabSz="914400" fontAlgn="base">
              <a:spcBef>
                <a:spcPct val="0"/>
              </a:spcBef>
              <a:spcAft>
                <a:spcPct val="0"/>
              </a:spcAft>
              <a:defRPr/>
            </a:pPr>
            <a:fld id="{9960C981-5706-D344-93BB-443425A7EAF1}"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23519567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77339547"/>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884756362"/>
      </p:ext>
    </p:extLst>
  </p:cSld>
  <p:clrMap bg1="dk2" tx1="lt1" bg2="dk1" tx2="lt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292688210"/>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46906466"/>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3897390"/>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82652413"/>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2/4/26</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765971098"/>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BBF00756-A410-EF4A-9110-0B0A3CDE0E55}" type="slidenum">
              <a:rPr lang="en-US"/>
              <a:pPr>
                <a:defRPr/>
              </a:pPr>
              <a:t>‹#›</a:t>
            </a:fld>
            <a:endParaRPr lang="en-US"/>
          </a:p>
        </p:txBody>
      </p:sp>
    </p:spTree>
    <p:extLst>
      <p:ext uri="{BB962C8B-B14F-4D97-AF65-F5344CB8AC3E}">
        <p14:creationId xmlns:p14="http://schemas.microsoft.com/office/powerpoint/2010/main" val="2521903757"/>
      </p:ext>
    </p:extLst>
  </p:cSld>
  <p:clrMap bg1="dk2" tx1="lt1" bg2="dk1" tx2="lt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714973295"/>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3298882398"/>
      </p:ext>
    </p:extLst>
  </p:cSld>
  <p:clrMap bg1="dk2" tx1="lt1" bg2="dk1" tx2="lt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3650" name="Group 2"/>
          <p:cNvGrpSpPr>
            <a:grpSpLocks/>
          </p:cNvGrpSpPr>
          <p:nvPr/>
        </p:nvGrpSpPr>
        <p:grpSpPr bwMode="auto">
          <a:xfrm>
            <a:off x="0" y="0"/>
            <a:ext cx="9159875" cy="6870700"/>
            <a:chOff x="0" y="0"/>
            <a:chExt cx="5770" cy="4328"/>
          </a:xfrm>
        </p:grpSpPr>
        <p:sp>
          <p:nvSpPr>
            <p:cNvPr id="28365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28365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283659" name="Group 6"/>
            <p:cNvGrpSpPr>
              <a:grpSpLocks/>
            </p:cNvGrpSpPr>
            <p:nvPr/>
          </p:nvGrpSpPr>
          <p:grpSpPr bwMode="auto">
            <a:xfrm>
              <a:off x="4944" y="1"/>
              <a:ext cx="816" cy="3974"/>
              <a:chOff x="4944" y="1"/>
              <a:chExt cx="816" cy="3974"/>
            </a:xfrm>
          </p:grpSpPr>
          <p:grpSp>
            <p:nvGrpSpPr>
              <p:cNvPr id="283671" name="Group 7"/>
              <p:cNvGrpSpPr>
                <a:grpSpLocks/>
              </p:cNvGrpSpPr>
              <p:nvPr userDrawn="1"/>
            </p:nvGrpSpPr>
            <p:grpSpPr bwMode="auto">
              <a:xfrm>
                <a:off x="5280" y="1"/>
                <a:ext cx="480" cy="1430"/>
                <a:chOff x="5280" y="1"/>
                <a:chExt cx="480" cy="1430"/>
              </a:xfrm>
            </p:grpSpPr>
            <p:grpSp>
              <p:nvGrpSpPr>
                <p:cNvPr id="283692" name="Group 8"/>
                <p:cNvGrpSpPr>
                  <a:grpSpLocks/>
                </p:cNvGrpSpPr>
                <p:nvPr userDrawn="1"/>
              </p:nvGrpSpPr>
              <p:grpSpPr bwMode="auto">
                <a:xfrm rot="-5400000">
                  <a:off x="5484" y="0"/>
                  <a:ext cx="174" cy="176"/>
                  <a:chOff x="1657" y="323"/>
                  <a:chExt cx="1691" cy="2560"/>
                </a:xfrm>
              </p:grpSpPr>
              <p:grpSp>
                <p:nvGrpSpPr>
                  <p:cNvPr id="283701" name="Group 9"/>
                  <p:cNvGrpSpPr>
                    <a:grpSpLocks/>
                  </p:cNvGrpSpPr>
                  <p:nvPr/>
                </p:nvGrpSpPr>
                <p:grpSpPr bwMode="auto">
                  <a:xfrm>
                    <a:off x="1657" y="323"/>
                    <a:ext cx="1691" cy="2560"/>
                    <a:chOff x="1657" y="323"/>
                    <a:chExt cx="1691" cy="2560"/>
                  </a:xfrm>
                </p:grpSpPr>
                <p:sp>
                  <p:nvSpPr>
                    <p:cNvPr id="283708" name="Freeform 10"/>
                    <p:cNvSpPr>
                      <a:spLocks/>
                    </p:cNvSpPr>
                    <p:nvPr/>
                  </p:nvSpPr>
                  <p:spPr bwMode="auto">
                    <a:xfrm>
                      <a:off x="2192"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9" name="Freeform 11"/>
                    <p:cNvSpPr>
                      <a:spLocks/>
                    </p:cNvSpPr>
                    <p:nvPr/>
                  </p:nvSpPr>
                  <p:spPr bwMode="auto">
                    <a:xfrm>
                      <a:off x="1696" y="323"/>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702"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3" name="Freeform 13"/>
                  <p:cNvSpPr>
                    <a:spLocks/>
                  </p:cNvSpPr>
                  <p:nvPr/>
                </p:nvSpPr>
                <p:spPr bwMode="auto">
                  <a:xfrm>
                    <a:off x="2677" y="68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4" name="Freeform 14"/>
                  <p:cNvSpPr>
                    <a:spLocks/>
                  </p:cNvSpPr>
                  <p:nvPr/>
                </p:nvSpPr>
                <p:spPr bwMode="auto">
                  <a:xfrm>
                    <a:off x="274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5" name="Freeform 15"/>
                  <p:cNvSpPr>
                    <a:spLocks/>
                  </p:cNvSpPr>
                  <p:nvPr/>
                </p:nvSpPr>
                <p:spPr bwMode="auto">
                  <a:xfrm>
                    <a:off x="245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6"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7" name="Freeform 17"/>
                  <p:cNvSpPr>
                    <a:spLocks/>
                  </p:cNvSpPr>
                  <p:nvPr/>
                </p:nvSpPr>
                <p:spPr bwMode="auto">
                  <a:xfrm>
                    <a:off x="2094" y="87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283693"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4"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5"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6"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7"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8"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9"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700"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83672" name="Group 26"/>
              <p:cNvGrpSpPr>
                <a:grpSpLocks/>
              </p:cNvGrpSpPr>
              <p:nvPr userDrawn="1"/>
            </p:nvGrpSpPr>
            <p:grpSpPr bwMode="auto">
              <a:xfrm>
                <a:off x="4944" y="1008"/>
                <a:ext cx="522" cy="2967"/>
                <a:chOff x="4944" y="1008"/>
                <a:chExt cx="522" cy="2967"/>
              </a:xfrm>
            </p:grpSpPr>
            <p:pic>
              <p:nvPicPr>
                <p:cNvPr id="283673"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4"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5"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6"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7"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8"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9"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0"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1"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2"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3"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4"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5"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6"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7"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8"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9"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0"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1"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8366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70"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65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28A70E2E-49E3-9E40-9E63-D5B8A809148B}" type="slidenum">
              <a:rPr lang="en-US">
                <a:solidFill>
                  <a:srgbClr val="2F1311"/>
                </a:solidFill>
                <a:ea typeface="ＭＳ Ｐゴシック" charset="0"/>
                <a:cs typeface="ＭＳ Ｐゴシック" charset="0"/>
              </a:rPr>
              <a:pPr defTabSz="914400" fontAlgn="base">
                <a:spcBef>
                  <a:spcPct val="0"/>
                </a:spcBef>
                <a:spcAft>
                  <a:spcPct val="0"/>
                </a:spcAft>
                <a:defRPr/>
              </a:pPr>
              <a:t>‹#›</a:t>
            </a:fld>
            <a:endParaRPr lang="en-US">
              <a:solidFill>
                <a:srgbClr val="2F1311"/>
              </a:solidFill>
              <a:ea typeface="ＭＳ Ｐゴシック" charset="0"/>
              <a:cs typeface="ＭＳ Ｐゴシック" charset="0"/>
            </a:endParaRPr>
          </a:p>
        </p:txBody>
      </p:sp>
    </p:spTree>
    <p:extLst>
      <p:ext uri="{BB962C8B-B14F-4D97-AF65-F5344CB8AC3E}">
        <p14:creationId xmlns:p14="http://schemas.microsoft.com/office/powerpoint/2010/main" val="34317830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Geneva"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Geneva"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469731902"/>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985375"/>
      </p:ext>
    </p:extLst>
  </p:cSld>
  <p:clrMap bg1="dk2" tx1="lt1" bg2="dk1" tx2="lt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fontAlgn="base">
              <a:spcBef>
                <a:spcPct val="0"/>
              </a:spcBef>
              <a:spcAft>
                <a:spcPct val="0"/>
              </a:spcAft>
              <a:defRPr/>
            </a:pPr>
            <a:fld id="{4E4BEA21-A102-5F4A-958F-863F6352E78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43763412"/>
      </p:ext>
    </p:extLst>
  </p:cSld>
  <p:clrMap bg1="dk2" tx1="lt1" bg2="dk1" tx2="lt2" accent1="accent1" accent2="accent2" accent3="accent3" accent4="accent4" accent5="accent5" accent6="accent6" hlink="hlink" folHlink="folHlink"/>
  <p:sldLayoutIdLst>
    <p:sldLayoutId id="2147484454"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9578152"/>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 id="2147484467" r:id="rId12"/>
    <p:sldLayoutId id="21474844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86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986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defTabSz="449263" fontAlgn="base">
              <a:spcBef>
                <a:spcPct val="0"/>
              </a:spcBef>
              <a:spcAft>
                <a:spcPct val="0"/>
              </a:spcAft>
              <a:defRPr/>
            </a:pPr>
            <a:fld id="{6B555569-C45D-A642-93C6-9B9A09BC1B5B}" type="slidenum">
              <a:rPr lang="en-GB">
                <a:ea typeface="ＭＳ Ｐゴシック" charset="0"/>
              </a:rPr>
              <a:pPr defTabSz="449263"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275022646"/>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9190F-1DDF-BB4A-8149-160679DE78A3}" type="datetimeFigureOut">
              <a:rPr lang="en-US" smtClean="0">
                <a:solidFill>
                  <a:prstClr val="black">
                    <a:tint val="75000"/>
                  </a:prstClr>
                </a:solidFill>
                <a:latin typeface="Arial"/>
              </a:rPr>
              <a:pPr/>
              <a:t>2/4/26</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9342452"/>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61178800"/>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728476417"/>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311919442"/>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2/4/26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214107000"/>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rebuchet MS"/>
              <a:ea typeface="Osaka"/>
              <a:cs typeface="Osaka"/>
            </a:endParaRPr>
          </a:p>
        </p:txBody>
      </p:sp>
      <p:sp>
        <p:nvSpPr>
          <p:cNvPr id="373765"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rebuchet MS"/>
              <a:ea typeface="Osaka"/>
              <a:cs typeface="Osaka"/>
            </a:endParaRPr>
          </a:p>
        </p:txBody>
      </p:sp>
      <p:sp>
        <p:nvSpPr>
          <p:cNvPr id="373766"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BFF6706C-F4C3-5240-B5A4-89BC7F24E87E}"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178605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00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770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AADC89-8EB6-D149-A863-B826C482501A}" type="slidenum">
              <a:rPr lang="en-US"/>
              <a:pPr>
                <a:defRPr/>
              </a:pPr>
              <a:t>‹#›</a:t>
            </a:fld>
            <a:endParaRPr lang="en-US"/>
          </a:p>
        </p:txBody>
      </p:sp>
    </p:spTree>
    <p:extLst>
      <p:ext uri="{BB962C8B-B14F-4D97-AF65-F5344CB8AC3E}">
        <p14:creationId xmlns:p14="http://schemas.microsoft.com/office/powerpoint/2010/main" val="364619662"/>
      </p:ext>
    </p:extLst>
  </p:cSld>
  <p:clrMap bg1="dk2" tx1="lt1" bg2="dk1" tx2="lt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0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ヒラギノ角ゴ Pro W3"/>
              <a:cs typeface="ヒラギノ角ゴ Pro W3"/>
            </a:endParaRPr>
          </a:p>
        </p:txBody>
      </p:sp>
      <p:sp>
        <p:nvSpPr>
          <p:cNvPr id="390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ヒラギノ角ゴ Pro W3"/>
              <a:cs typeface="ヒラギノ角ゴ Pro W3"/>
            </a:endParaRPr>
          </a:p>
        </p:txBody>
      </p:sp>
      <p:sp>
        <p:nvSpPr>
          <p:cNvPr id="390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defTabSz="914400" eaLnBrk="0" fontAlgn="base" hangingPunct="0">
              <a:spcBef>
                <a:spcPct val="0"/>
              </a:spcBef>
              <a:spcAft>
                <a:spcPct val="0"/>
              </a:spcAft>
              <a:defRPr/>
            </a:pPr>
            <a:fld id="{1D6D62FE-7FCE-204A-A1C6-ACB58FF3F47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26007466"/>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2pPr>
      <a:lvl3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3pPr>
      <a:lvl4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4pPr>
      <a:lvl5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5pPr>
      <a:lvl6pPr marL="4572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6pPr>
      <a:lvl7pPr marL="9144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7pPr>
      <a:lvl8pPr marL="13716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8pPr>
      <a:lvl9pPr marL="18288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65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65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3F4233E8-95AB-8F44-ACF5-72AEB2B55F5E}" type="slidenum">
              <a:rPr lang="en-US"/>
              <a:pPr>
                <a:defRPr/>
              </a:pPr>
              <a:t>‹#›</a:t>
            </a:fld>
            <a:endParaRPr lang="en-US"/>
          </a:p>
        </p:txBody>
      </p:sp>
    </p:spTree>
    <p:extLst>
      <p:ext uri="{BB962C8B-B14F-4D97-AF65-F5344CB8AC3E}">
        <p14:creationId xmlns:p14="http://schemas.microsoft.com/office/powerpoint/2010/main" val="1439357793"/>
      </p:ext>
    </p:extLst>
  </p:cSld>
  <p:clrMap bg1="dk2" tx1="lt1" bg2="dk1" tx2="lt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00"/>
              </a:solidFill>
              <a:latin typeface="Arial"/>
              <a:ea typeface="MS Pゴシック"/>
              <a:cs typeface="MS Pゴシック"/>
            </a:endParaRPr>
          </a:p>
        </p:txBody>
      </p:sp>
      <p:sp>
        <p:nvSpPr>
          <p:cNvPr id="363525"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00"/>
              </a:solidFill>
              <a:latin typeface="Arial"/>
              <a:ea typeface="MS Pゴシック"/>
              <a:cs typeface="MS Pゴシック"/>
            </a:endParaRPr>
          </a:p>
        </p:txBody>
      </p:sp>
      <p:sp>
        <p:nvSpPr>
          <p:cNvPr id="3635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defTabSz="914400" eaLnBrk="0" fontAlgn="base" hangingPunct="0">
              <a:spcBef>
                <a:spcPct val="0"/>
              </a:spcBef>
              <a:spcAft>
                <a:spcPct val="0"/>
              </a:spcAft>
              <a:defRPr/>
            </a:pPr>
            <a:fld id="{18A93F62-0C67-3343-B391-8D11D6AF70EF}" type="slidenum">
              <a:rPr lang="en-US">
                <a:solidFill>
                  <a:srgbClr val="FFFF00"/>
                </a:solidFill>
              </a:rPr>
              <a:pPr defTabSz="914400" eaLnBrk="0" fontAlgn="base" hangingPunct="0">
                <a:spcBef>
                  <a:spcPct val="0"/>
                </a:spcBef>
                <a:spcAft>
                  <a:spcPct val="0"/>
                </a:spcAft>
                <a:defRPr/>
              </a:pPr>
              <a:t>‹#›</a:t>
            </a:fld>
            <a:endParaRPr lang="en-US">
              <a:solidFill>
                <a:srgbClr val="FFFF00"/>
              </a:solidFill>
            </a:endParaRPr>
          </a:p>
        </p:txBody>
      </p:sp>
    </p:spTree>
    <p:extLst>
      <p:ext uri="{BB962C8B-B14F-4D97-AF65-F5344CB8AC3E}">
        <p14:creationId xmlns:p14="http://schemas.microsoft.com/office/powerpoint/2010/main" val="1964282854"/>
      </p:ext>
    </p:extLst>
  </p:cSld>
  <p:clrMap bg1="dk2" tx1="lt1" bg2="dk1" tx2="lt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txStyles>
    <p:titleStyle>
      <a:lvl1pPr algn="r" rtl="0" eaLnBrk="0" fontAlgn="base" hangingPunct="0">
        <a:spcBef>
          <a:spcPct val="0"/>
        </a:spcBef>
        <a:spcAft>
          <a:spcPct val="0"/>
        </a:spcAft>
        <a:defRPr sz="4000">
          <a:solidFill>
            <a:schemeClr val="tx2"/>
          </a:solidFill>
          <a:latin typeface="+mj-lt"/>
          <a:ea typeface="+mj-ea"/>
          <a:cs typeface="+mj-cs"/>
        </a:defRPr>
      </a:lvl1pPr>
      <a:lvl2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2pPr>
      <a:lvl3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3pPr>
      <a:lvl4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4pPr>
      <a:lvl5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5pPr>
      <a:lvl6pPr marL="4572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4EFF0EC4-666E-034D-BB2B-C7F0FD9423EF}" type="slidenum">
              <a:rPr lang="en-US"/>
              <a:pPr>
                <a:defRPr/>
              </a:pPr>
              <a:t>‹#›</a:t>
            </a:fld>
            <a:endParaRPr lang="en-US"/>
          </a:p>
        </p:txBody>
      </p:sp>
    </p:spTree>
    <p:extLst>
      <p:ext uri="{BB962C8B-B14F-4D97-AF65-F5344CB8AC3E}">
        <p14:creationId xmlns:p14="http://schemas.microsoft.com/office/powerpoint/2010/main" val="532040608"/>
      </p:ext>
    </p:extLst>
  </p:cSld>
  <p:clrMap bg1="lt1" tx1="dk1" bg2="lt2" tx2="dk2" accent1="accent1" accent2="accent2" accent3="accent3" accent4="accent4" accent5="accent5" accent6="accent6" hlink="hlink" folHlink="folHlink"/>
  <p:sldLayoutIdLst>
    <p:sldLayoutId id="21474845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09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CF5717E8-9308-D141-9754-51FB94270208}"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827306420"/>
      </p:ext>
    </p:extLst>
  </p:cSld>
  <p:clrMap bg1="dk2" tx1="lt1" bg2="dk1" tx2="lt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1D81A55C-68E0-4899-8380-33D556DC7090}" type="datetimeFigureOut">
              <a:rPr lang="en-US" smtClean="0"/>
              <a:t>2/4/26</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FF0AFA88-D280-4A04-9C5D-6A39A7976E18}" type="slidenum">
              <a:rPr lang="en-US" smtClean="0"/>
              <a:t>‹#›</a:t>
            </a:fld>
            <a:endParaRPr lang="en-US"/>
          </a:p>
        </p:txBody>
      </p:sp>
    </p:spTree>
    <p:extLst>
      <p:ext uri="{BB962C8B-B14F-4D97-AF65-F5344CB8AC3E}">
        <p14:creationId xmlns:p14="http://schemas.microsoft.com/office/powerpoint/2010/main" val="283894651"/>
      </p:ext>
    </p:extLst>
  </p:cSld>
  <p:clrMap bg1="dk1" tx1="lt1" bg2="dk2" tx2="lt2" accent1="accent1" accent2="accent2" accent3="accent3" accent4="accent4" accent5="accent5" accent6="accent6" hlink="hlink" folHlink="folHlink"/>
  <p:sldLayoutIdLst>
    <p:sldLayoutId id="2147484620" r:id="rId1"/>
    <p:sldLayoutId id="2147484621" r:id="rId2"/>
  </p:sldLayoutIdLst>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6963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60032" y="1044178"/>
            <a:ext cx="1904999" cy="273844"/>
          </a:xfrm>
          <a:prstGeom prst="rect">
            <a:avLst/>
          </a:prstGeom>
        </p:spPr>
        <p:txBody>
          <a:bodyPr vert="horz" lIns="91440" tIns="45720" rIns="91440" bIns="45720" rtlCol="0" anchor="ctr"/>
          <a:lstStyle>
            <a:lvl1pPr algn="r">
              <a:defRPr sz="788" b="0">
                <a:solidFill>
                  <a:schemeClr val="tx2">
                    <a:lumMod val="20000"/>
                    <a:lumOff val="80000"/>
                  </a:schemeClr>
                </a:solidFill>
              </a:defRPr>
            </a:lvl1pPr>
          </a:lstStyle>
          <a:p>
            <a:fld id="{1D81A55C-68E0-4899-8380-33D556DC7090}" type="datetimeFigureOut">
              <a:rPr lang="en-US" smtClean="0"/>
              <a:t>2/4/26</a:t>
            </a:fld>
            <a:endParaRPr lang="en-US"/>
          </a:p>
        </p:txBody>
      </p:sp>
      <p:sp>
        <p:nvSpPr>
          <p:cNvPr id="5" name="Footer Placeholder 4"/>
          <p:cNvSpPr>
            <a:spLocks noGrp="1"/>
          </p:cNvSpPr>
          <p:nvPr>
            <p:ph type="ftr" sz="quarter" idx="3"/>
          </p:nvPr>
        </p:nvSpPr>
        <p:spPr>
          <a:xfrm rot="16200000">
            <a:off x="7021831" y="4092178"/>
            <a:ext cx="3581400" cy="273844"/>
          </a:xfrm>
          <a:prstGeom prst="rect">
            <a:avLst/>
          </a:prstGeom>
        </p:spPr>
        <p:txBody>
          <a:bodyPr vert="horz" lIns="91440" tIns="45720" rIns="91440" bIns="45720" rtlCol="0" anchor="ctr"/>
          <a:lstStyle>
            <a:lvl1pPr algn="l">
              <a:defRPr sz="788">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469630" y="6172201"/>
            <a:ext cx="685800" cy="593725"/>
          </a:xfrm>
          <a:prstGeom prst="rect">
            <a:avLst/>
          </a:prstGeom>
        </p:spPr>
        <p:txBody>
          <a:bodyPr vert="horz" lIns="45720" tIns="45720" rIns="45720" bIns="45720" rtlCol="0" anchor="ctr">
            <a:normAutofit/>
          </a:bodyPr>
          <a:lstStyle>
            <a:lvl1pPr algn="ctr">
              <a:defRPr sz="2700">
                <a:solidFill>
                  <a:schemeClr val="tx2">
                    <a:lumMod val="60000"/>
                    <a:lumOff val="40000"/>
                  </a:schemeClr>
                </a:solidFill>
              </a:defRPr>
            </a:lvl1pPr>
          </a:lstStyle>
          <a:p>
            <a:fld id="{FF0AFA88-D280-4A04-9C5D-6A39A7976E18}" type="slidenum">
              <a:rPr lang="en-US" smtClean="0"/>
              <a:t>‹#›</a:t>
            </a:fld>
            <a:endParaRPr lang="en-US"/>
          </a:p>
        </p:txBody>
      </p:sp>
    </p:spTree>
    <p:extLst>
      <p:ext uri="{BB962C8B-B14F-4D97-AF65-F5344CB8AC3E}">
        <p14:creationId xmlns:p14="http://schemas.microsoft.com/office/powerpoint/2010/main" val="1060057815"/>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txStyles>
    <p:titleStyle>
      <a:lvl1pPr algn="l" defTabSz="685800" rtl="0" eaLnBrk="1" latinLnBrk="0" hangingPunct="1">
        <a:lnSpc>
          <a:spcPct val="90000"/>
        </a:lnSpc>
        <a:spcBef>
          <a:spcPct val="0"/>
        </a:spcBef>
        <a:buNone/>
        <a:defRPr sz="3300" kern="1200" spc="-38" baseline="0">
          <a:solidFill>
            <a:schemeClr val="tx1"/>
          </a:solidFill>
          <a:latin typeface="+mj-lt"/>
          <a:ea typeface="+mj-ea"/>
          <a:cs typeface="+mj-cs"/>
        </a:defRPr>
      </a:lvl1pPr>
    </p:titleStyle>
    <p:bodyStyle>
      <a:lvl1pPr marL="137160" indent="-137160" algn="l" defTabSz="685800" rtl="0" eaLnBrk="1" latinLnBrk="0" hangingPunct="1">
        <a:lnSpc>
          <a:spcPct val="95000"/>
        </a:lnSpc>
        <a:spcBef>
          <a:spcPts val="1050"/>
        </a:spcBef>
        <a:spcAft>
          <a:spcPts val="150"/>
        </a:spcAft>
        <a:buClr>
          <a:schemeClr val="accent1"/>
        </a:buClr>
        <a:buSzPct val="80000"/>
        <a:buFont typeface="Arial" pitchFamily="34" charset="0"/>
        <a:buChar char="•"/>
        <a:defRPr sz="1350" kern="1200" spc="8" baseline="0">
          <a:solidFill>
            <a:schemeClr val="tx1"/>
          </a:solidFill>
          <a:latin typeface="+mn-lt"/>
          <a:ea typeface="+mn-ea"/>
          <a:cs typeface="+mn-cs"/>
        </a:defRPr>
      </a:lvl1pPr>
      <a:lvl2pPr marL="34290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200" kern="1200">
          <a:solidFill>
            <a:schemeClr val="tx1">
              <a:lumMod val="85000"/>
              <a:lumOff val="15000"/>
            </a:schemeClr>
          </a:solidFill>
          <a:latin typeface="+mn-lt"/>
          <a:ea typeface="+mn-ea"/>
          <a:cs typeface="+mn-cs"/>
        </a:defRPr>
      </a:lvl2pPr>
      <a:lvl3pPr marL="54864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3pPr>
      <a:lvl4pPr marL="75438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4pPr>
      <a:lvl5pPr marL="96012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5pPr>
      <a:lvl6pPr marL="120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5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644F6-E411-45FA-B730-BAC87A5E2669}" type="datetimeFigureOut">
              <a:rPr lang="en-US" smtClean="0"/>
              <a:t>2/4/26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FCD1B-F0F6-45A2-985F-80B1C5E906A5}" type="slidenum">
              <a:rPr lang="en-US" smtClean="0"/>
              <a:t>‹#›</a:t>
            </a:fld>
            <a:endParaRPr lang="en-US"/>
          </a:p>
        </p:txBody>
      </p:sp>
    </p:spTree>
    <p:extLst>
      <p:ext uri="{BB962C8B-B14F-4D97-AF65-F5344CB8AC3E}">
        <p14:creationId xmlns:p14="http://schemas.microsoft.com/office/powerpoint/2010/main" val="2203414068"/>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291EC-9843-4DD4-BA66-0C04FA9228CA}" type="datetimeFigureOut">
              <a:rPr lang="en-US" smtClean="0"/>
              <a:t>2/4/26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7079C-C524-4BD2-9265-1308B60B7753}" type="slidenum">
              <a:rPr lang="en-US" smtClean="0"/>
              <a:t>‹#›</a:t>
            </a:fld>
            <a:endParaRPr lang="en-US"/>
          </a:p>
        </p:txBody>
      </p:sp>
    </p:spTree>
    <p:extLst>
      <p:ext uri="{BB962C8B-B14F-4D97-AF65-F5344CB8AC3E}">
        <p14:creationId xmlns:p14="http://schemas.microsoft.com/office/powerpoint/2010/main" val="2782269480"/>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2667000" cy="6858000"/>
            <a:chOff x="0" y="0"/>
            <a:chExt cx="1680" cy="4320"/>
          </a:xfrm>
        </p:grpSpPr>
        <p:sp>
          <p:nvSpPr>
            <p:cNvPr id="50179" name="Rectangle 3"/>
            <p:cNvSpPr>
              <a:spLocks noChangeArrowheads="1"/>
            </p:cNvSpPr>
            <p:nvPr/>
          </p:nvSpPr>
          <p:spPr bwMode="hidden">
            <a:xfrm>
              <a:off x="1248" y="0"/>
              <a:ext cx="432" cy="4320"/>
            </a:xfrm>
            <a:prstGeom prst="rect">
              <a:avLst/>
            </a:prstGeom>
            <a:gradFill rotWithShape="0">
              <a:gsLst>
                <a:gs pos="0">
                  <a:schemeClr val="bg1">
                    <a:gamma/>
                    <a:shade val="45490"/>
                    <a:invGamma/>
                  </a:schemeClr>
                </a:gs>
                <a:gs pos="100000">
                  <a:schemeClr val="bg1"/>
                </a:gs>
              </a:gsLst>
              <a:lin ang="0" scaled="1"/>
            </a:gradFill>
            <a:ln w="9525">
              <a:noFill/>
              <a:miter lim="800000"/>
              <a:headEnd/>
              <a:tailEnd/>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pic>
          <p:nvPicPr>
            <p:cNvPr id="1031" name="Picture 4" descr="slidemaster_med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1348"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81" name="Rectangle 5"/>
          <p:cNvSpPr>
            <a:spLocks noGrp="1" noChangeArrowheads="1"/>
          </p:cNvSpPr>
          <p:nvPr>
            <p:ph type="title"/>
          </p:nvPr>
        </p:nvSpPr>
        <p:spPr bwMode="auto">
          <a:xfrm>
            <a:off x="2438400" y="228600"/>
            <a:ext cx="6400800" cy="121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2" name="Rectangle 6"/>
          <p:cNvSpPr>
            <a:spLocks noGrp="1" noChangeArrowheads="1"/>
          </p:cNvSpPr>
          <p:nvPr>
            <p:ph type="body" idx="1"/>
          </p:nvPr>
        </p:nvSpPr>
        <p:spPr bwMode="auto">
          <a:xfrm>
            <a:off x="2438400" y="1600200"/>
            <a:ext cx="6400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3" name="Rectangle 7"/>
          <p:cNvSpPr>
            <a:spLocks noGrp="1" noChangeArrowheads="1"/>
          </p:cNvSpPr>
          <p:nvPr>
            <p:ph type="dt" sz="half" idx="2"/>
          </p:nvPr>
        </p:nvSpPr>
        <p:spPr bwMode="auto">
          <a:xfrm>
            <a:off x="152400" y="6248400"/>
            <a:ext cx="19018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DDDDDD"/>
                  </a:outerShdw>
                </a:effectLst>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Tree>
    <p:extLst>
      <p:ext uri="{BB962C8B-B14F-4D97-AF65-F5344CB8AC3E}">
        <p14:creationId xmlns:p14="http://schemas.microsoft.com/office/powerpoint/2010/main" val="25701718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txStyles>
    <p:titleStyle>
      <a:lvl1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2pPr>
      <a:lvl3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3pPr>
      <a:lvl4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4pPr>
      <a:lvl5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5pPr>
      <a:lvl6pPr marL="4572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6pPr>
      <a:lvl7pPr marL="9144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7pPr>
      <a:lvl8pPr marL="13716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8pPr>
      <a:lvl9pPr marL="18288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DDDDDD"/>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l"/>
        <a:defRPr sz="2800">
          <a:solidFill>
            <a:schemeClr val="tx1"/>
          </a:solidFill>
          <a:effectLst>
            <a:outerShdw blurRad="38100" dist="38100" dir="2700000" algn="tl">
              <a:srgbClr val="DDDDDD"/>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DDDDDD"/>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70000"/>
        <a:buFont typeface="Wingdings" charset="0"/>
        <a:buChar char="l"/>
        <a:defRPr sz="2000">
          <a:solidFill>
            <a:schemeClr val="tx1"/>
          </a:solidFill>
          <a:effectLst>
            <a:outerShdw blurRad="38100" dist="38100" dir="2700000" algn="tl">
              <a:srgbClr val="DDDDDD"/>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DDDDDD"/>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pPr defTabSz="914400" fontAlgn="base">
              <a:spcBef>
                <a:spcPct val="0"/>
              </a:spcBef>
              <a:spcAft>
                <a:spcPct val="0"/>
              </a:spcAft>
              <a:defRPr/>
            </a:pPr>
            <a:endParaRPr lang="en-US">
              <a:solidFill>
                <a:srgbClr val="FFFFCC"/>
              </a:solidFill>
            </a:endParaRPr>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pPr defTabSz="914400" fontAlgn="base">
              <a:spcBef>
                <a:spcPct val="0"/>
              </a:spcBef>
              <a:spcAft>
                <a:spcPct val="0"/>
              </a:spcAft>
              <a:defRPr/>
            </a:pPr>
            <a:endParaRPr lang="en-US">
              <a:solidFill>
                <a:srgbClr val="FFFFCC"/>
              </a:solidFill>
            </a:endParaRP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pPr defTabSz="914400" fontAlgn="base">
              <a:spcBef>
                <a:spcPct val="0"/>
              </a:spcBef>
              <a:spcAft>
                <a:spcPct val="0"/>
              </a:spcAft>
              <a:defRPr/>
            </a:pPr>
            <a:fld id="{6237997F-B353-0840-B04C-04297AA5B173}" type="slidenum">
              <a:rPr lang="en-US" smtClean="0">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3970697619"/>
      </p:ext>
    </p:extLst>
  </p:cSld>
  <p:clrMap bg1="dk1" tx1="lt1" bg2="dk2" tx2="lt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 id="2147484670" r:id="rId12"/>
    <p:sldLayoutId id="2147484671" r:id="rId13"/>
    <p:sldLayoutId id="2147484672" r:id="rId14"/>
    <p:sldLayoutId id="2147484673" r:id="rId15"/>
    <p:sldLayoutId id="2147484674" r:id="rId16"/>
    <p:sldLayoutId id="2147484675" r:id="rId17"/>
  </p:sldLayoutIdLst>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65745260"/>
      </p:ext>
    </p:extLst>
  </p:cSld>
  <p:clrMap bg1="dk2" tx1="lt1" bg2="dk1" tx2="lt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extLst>
      <p:ext uri="{BB962C8B-B14F-4D97-AF65-F5344CB8AC3E}">
        <p14:creationId xmlns:p14="http://schemas.microsoft.com/office/powerpoint/2010/main" val="4098171282"/>
      </p:ext>
    </p:extLst>
  </p:cSld>
  <p:clrMap bg1="dk2" tx1="lt1" bg2="dk1" tx2="lt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19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D13E7A41-24EA-7E4B-87C0-F3811C60F276}" type="slidenum">
              <a:rPr lang="en-GB">
                <a:ea typeface="ＭＳ Ｐゴシック" charset="0"/>
              </a:rPr>
              <a:pPr defTabSz="914400"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384568753"/>
      </p:ext>
    </p:extLst>
  </p:cSld>
  <p:clrMap bg1="lt1" tx1="dk1" bg2="lt2" tx2="dk2" accent1="accent1" accent2="accent2" accent3="accent3" accent4="accent4" accent5="accent5" accent6="accent6" hlink="hlink" folHlink="folHlink"/>
  <p:sldLayoutIdLst>
    <p:sldLayoutId id="214748372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5938" name="Group 1026"/>
          <p:cNvGrpSpPr>
            <a:grpSpLocks/>
          </p:cNvGrpSpPr>
          <p:nvPr/>
        </p:nvGrpSpPr>
        <p:grpSpPr bwMode="auto">
          <a:xfrm>
            <a:off x="-496888" y="1308100"/>
            <a:ext cx="10429876" cy="5908675"/>
            <a:chOff x="-313" y="824"/>
            <a:chExt cx="6570" cy="3722"/>
          </a:xfrm>
        </p:grpSpPr>
        <p:sp>
          <p:nvSpPr>
            <p:cNvPr id="65539"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0"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1"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2"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3"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4"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5"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6"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7"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8"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9"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0"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1"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2"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3"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4"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5"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6"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7"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8"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9"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0"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1"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2"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3"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4"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5"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6"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7"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8"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9"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0"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1"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2"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3"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4"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5"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6"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7"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8"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9"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0"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1"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2"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3"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4"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5"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6"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7"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8"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9"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0"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1"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2"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3"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4"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5"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6"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7"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8"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9"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0"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1"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2"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3"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4"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5"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6"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7"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8"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9"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0"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1"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2"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3"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4"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5"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6"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7"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8"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9"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0"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1"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2"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3"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4"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5"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6"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7"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8"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9"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0"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1"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2"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3"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4"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5"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6"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7"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8"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9"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0"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1"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2"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3"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4"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5"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6"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7"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8"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9"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0"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1"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2"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3"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4"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5"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6"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7"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8"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9"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0"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1"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2"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3"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4"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5"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6"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7"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8"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9"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0"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1"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2"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3"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4"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5"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6"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7"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8"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9"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0"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1"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2"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3"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4"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5"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6"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7"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8"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9"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0"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1"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2"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3"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4"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5"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6"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7"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8"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9"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0"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1"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2"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3"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4"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5"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6"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7"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8"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9"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0"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1"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2"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3"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4"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5"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6"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7"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8"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9"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0"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1"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2"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3"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4"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5"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6"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7"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8"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9"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0"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1"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2"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3"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4"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5"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6"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7"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8"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9"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0"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1"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2"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3"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4"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5"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6"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7"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8"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9"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0"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1"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2"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3"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5754"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CB85F-495F-E146-8680-614D8D6466C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5755"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6"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7"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758"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05496442"/>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7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07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7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333399"/>
              </a:solidFill>
              <a:ea typeface="ヒラギノ角ゴ Pro W3"/>
              <a:cs typeface="ヒラギノ角ゴ Pro W3"/>
            </a:endParaRPr>
          </a:p>
        </p:txBody>
      </p:sp>
      <p:sp>
        <p:nvSpPr>
          <p:cNvPr id="607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333399"/>
              </a:solidFill>
              <a:ea typeface="ヒラギノ角ゴ Pro W3"/>
              <a:cs typeface="ヒラギノ角ゴ Pro W3"/>
            </a:endParaRPr>
          </a:p>
        </p:txBody>
      </p:sp>
      <p:sp>
        <p:nvSpPr>
          <p:cNvPr id="607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360BF411-CEF4-4745-A21E-AB0E5E86E3FD}" type="slidenum">
              <a:rPr lang="en-US">
                <a:solidFill>
                  <a:srgbClr val="333399"/>
                </a:solidFill>
              </a:rPr>
              <a:pPr defTabSz="914400" eaLnBrk="0" fontAlgn="base" hangingPunct="0">
                <a:spcBef>
                  <a:spcPct val="0"/>
                </a:spcBef>
                <a:spcAft>
                  <a:spcPct val="0"/>
                </a:spcAft>
                <a:defRPr/>
              </a:pPr>
              <a:t>‹#›</a:t>
            </a:fld>
            <a:endParaRPr lang="en-US">
              <a:solidFill>
                <a:srgbClr val="333399"/>
              </a:solidFill>
            </a:endParaRPr>
          </a:p>
        </p:txBody>
      </p:sp>
    </p:spTree>
    <p:extLst>
      <p:ext uri="{BB962C8B-B14F-4D97-AF65-F5344CB8AC3E}">
        <p14:creationId xmlns:p14="http://schemas.microsoft.com/office/powerpoint/2010/main" val="307280031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1027"/>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3"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4"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81A13-CC5D-D34D-84A2-1CA09B503D7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8566156"/>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123.jpeg"/><Relationship Id="rId2" Type="http://schemas.openxmlformats.org/officeDocument/2006/relationships/slideLayout" Target="../slideLayouts/slideLayout482.xml"/><Relationship Id="rId1" Type="http://schemas.openxmlformats.org/officeDocument/2006/relationships/tags" Target="../tags/tag20.xml"/><Relationship Id="rId6" Type="http://schemas.openxmlformats.org/officeDocument/2006/relationships/image" Target="../media/image122.jpg"/><Relationship Id="rId5" Type="http://schemas.openxmlformats.org/officeDocument/2006/relationships/image" Target="../media/image121.png"/><Relationship Id="rId4" Type="http://schemas.openxmlformats.org/officeDocument/2006/relationships/image" Target="../media/image120.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123.jpeg"/><Relationship Id="rId2" Type="http://schemas.openxmlformats.org/officeDocument/2006/relationships/slideLayout" Target="../slideLayouts/slideLayout482.xml"/><Relationship Id="rId1" Type="http://schemas.openxmlformats.org/officeDocument/2006/relationships/tags" Target="../tags/tag21.xml"/><Relationship Id="rId6" Type="http://schemas.openxmlformats.org/officeDocument/2006/relationships/image" Target="../media/image122.jpg"/><Relationship Id="rId5" Type="http://schemas.openxmlformats.org/officeDocument/2006/relationships/image" Target="../media/image121.png"/><Relationship Id="rId4" Type="http://schemas.openxmlformats.org/officeDocument/2006/relationships/image" Target="../media/image120.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123.jpeg"/><Relationship Id="rId2" Type="http://schemas.openxmlformats.org/officeDocument/2006/relationships/slideLayout" Target="../slideLayouts/slideLayout482.xml"/><Relationship Id="rId1" Type="http://schemas.openxmlformats.org/officeDocument/2006/relationships/tags" Target="../tags/tag22.xml"/><Relationship Id="rId6" Type="http://schemas.openxmlformats.org/officeDocument/2006/relationships/image" Target="../media/image122.jpg"/><Relationship Id="rId5" Type="http://schemas.openxmlformats.org/officeDocument/2006/relationships/image" Target="../media/image121.png"/><Relationship Id="rId4" Type="http://schemas.openxmlformats.org/officeDocument/2006/relationships/image" Target="../media/image120.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123.jpeg"/><Relationship Id="rId2" Type="http://schemas.openxmlformats.org/officeDocument/2006/relationships/slideLayout" Target="../slideLayouts/slideLayout482.xml"/><Relationship Id="rId1" Type="http://schemas.openxmlformats.org/officeDocument/2006/relationships/tags" Target="../tags/tag23.xml"/><Relationship Id="rId6" Type="http://schemas.openxmlformats.org/officeDocument/2006/relationships/image" Target="../media/image122.jpg"/><Relationship Id="rId5" Type="http://schemas.openxmlformats.org/officeDocument/2006/relationships/image" Target="../media/image121.png"/><Relationship Id="rId4" Type="http://schemas.openxmlformats.org/officeDocument/2006/relationships/image" Target="../media/image120.jpeg"/></Relationships>
</file>

<file path=ppt/slides/_rels/slide10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notesSlide" Target="../notesSlides/notesSlide99.xml"/><Relationship Id="rId7" Type="http://schemas.microsoft.com/office/2007/relationships/hdphoto" Target="../media/hdphoto34.wdp"/><Relationship Id="rId2" Type="http://schemas.openxmlformats.org/officeDocument/2006/relationships/slideLayout" Target="../slideLayouts/slideLayout482.xml"/><Relationship Id="rId1" Type="http://schemas.openxmlformats.org/officeDocument/2006/relationships/tags" Target="../tags/tag24.xml"/><Relationship Id="rId6" Type="http://schemas.openxmlformats.org/officeDocument/2006/relationships/image" Target="../media/image124.png"/><Relationship Id="rId11" Type="http://schemas.openxmlformats.org/officeDocument/2006/relationships/image" Target="../media/image126.jpeg"/><Relationship Id="rId5" Type="http://schemas.openxmlformats.org/officeDocument/2006/relationships/image" Target="../media/image121.png"/><Relationship Id="rId10" Type="http://schemas.openxmlformats.org/officeDocument/2006/relationships/image" Target="../media/image122.jpg"/><Relationship Id="rId4" Type="http://schemas.openxmlformats.org/officeDocument/2006/relationships/image" Target="../media/image120.jpeg"/><Relationship Id="rId9" Type="http://schemas.microsoft.com/office/2007/relationships/hdphoto" Target="../media/hdphoto35.wdp"/></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56.xml"/><Relationship Id="rId1" Type="http://schemas.openxmlformats.org/officeDocument/2006/relationships/themeOverride" Target="../theme/themeOverride7.xml"/><Relationship Id="rId4" Type="http://schemas.openxmlformats.org/officeDocument/2006/relationships/image" Target="../media/image127.png"/></Relationships>
</file>

<file path=ppt/slides/_rels/slide1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1.xml"/><Relationship Id="rId1" Type="http://schemas.openxmlformats.org/officeDocument/2006/relationships/slideLayout" Target="../slideLayouts/slideLayout25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2.xml"/><Relationship Id="rId1" Type="http://schemas.openxmlformats.org/officeDocument/2006/relationships/slideLayout" Target="../slideLayouts/slideLayout256.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3.xml"/><Relationship Id="rId1" Type="http://schemas.openxmlformats.org/officeDocument/2006/relationships/slideLayout" Target="../slideLayouts/slideLayout256.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4.xml"/><Relationship Id="rId1" Type="http://schemas.openxmlformats.org/officeDocument/2006/relationships/slideLayout" Target="../slideLayouts/slideLayout25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75.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82.xml"/><Relationship Id="rId1" Type="http://schemas.openxmlformats.org/officeDocument/2006/relationships/tags" Target="../tags/tag25.xml"/><Relationship Id="rId4" Type="http://schemas.openxmlformats.org/officeDocument/2006/relationships/image" Target="../media/image131.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482.xml"/><Relationship Id="rId1" Type="http://schemas.openxmlformats.org/officeDocument/2006/relationships/tags" Target="../tags/tag26.xml"/><Relationship Id="rId5" Type="http://schemas.openxmlformats.org/officeDocument/2006/relationships/image" Target="../media/image133.gif"/><Relationship Id="rId4" Type="http://schemas.openxmlformats.org/officeDocument/2006/relationships/image" Target="../media/image132.png"/></Relationships>
</file>

<file path=ppt/slides/_rels/slide11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256.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8.xml"/><Relationship Id="rId1" Type="http://schemas.openxmlformats.org/officeDocument/2006/relationships/slideLayout" Target="../slideLayouts/slideLayout25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468.xml"/><Relationship Id="rId1" Type="http://schemas.openxmlformats.org/officeDocument/2006/relationships/tags" Target="../tags/tag2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26.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468.xml"/><Relationship Id="rId1" Type="http://schemas.openxmlformats.org/officeDocument/2006/relationships/tags" Target="../tags/tag28.xml"/><Relationship Id="rId5" Type="http://schemas.openxmlformats.org/officeDocument/2006/relationships/image" Target="../media/image138.jpeg"/><Relationship Id="rId4" Type="http://schemas.openxmlformats.org/officeDocument/2006/relationships/image" Target="../media/image26.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openxmlformats.org/officeDocument/2006/relationships/image" Target="../media/image140.svg"/><Relationship Id="rId2" Type="http://schemas.openxmlformats.org/officeDocument/2006/relationships/slideLayout" Target="../slideLayouts/slideLayout468.xml"/><Relationship Id="rId1" Type="http://schemas.openxmlformats.org/officeDocument/2006/relationships/tags" Target="../tags/tag29.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26.jpe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68.xml"/><Relationship Id="rId1" Type="http://schemas.openxmlformats.org/officeDocument/2006/relationships/tags" Target="../tags/tag30.xml"/><Relationship Id="rId5" Type="http://schemas.openxmlformats.org/officeDocument/2006/relationships/image" Target="../media/image138.jpeg"/><Relationship Id="rId4" Type="http://schemas.openxmlformats.org/officeDocument/2006/relationships/image" Target="../media/image26.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468.xml"/><Relationship Id="rId1" Type="http://schemas.openxmlformats.org/officeDocument/2006/relationships/tags" Target="../tags/tag31.xml"/><Relationship Id="rId5" Type="http://schemas.openxmlformats.org/officeDocument/2006/relationships/image" Target="../media/image138.jpeg"/><Relationship Id="rId4" Type="http://schemas.openxmlformats.org/officeDocument/2006/relationships/image" Target="../media/image26.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68.xml"/><Relationship Id="rId1" Type="http://schemas.openxmlformats.org/officeDocument/2006/relationships/tags" Target="../tags/tag32.xml"/><Relationship Id="rId5" Type="http://schemas.openxmlformats.org/officeDocument/2006/relationships/image" Target="../media/image138.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56.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468.xml"/><Relationship Id="rId1" Type="http://schemas.openxmlformats.org/officeDocument/2006/relationships/tags" Target="../tags/tag33.xml"/><Relationship Id="rId5" Type="http://schemas.openxmlformats.org/officeDocument/2006/relationships/image" Target="../media/image138.jpeg"/><Relationship Id="rId4" Type="http://schemas.openxmlformats.org/officeDocument/2006/relationships/image" Target="../media/image26.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468.xml"/><Relationship Id="rId1" Type="http://schemas.openxmlformats.org/officeDocument/2006/relationships/tags" Target="../tags/tag34.xml"/><Relationship Id="rId5" Type="http://schemas.openxmlformats.org/officeDocument/2006/relationships/image" Target="../media/image138.jpeg"/><Relationship Id="rId4" Type="http://schemas.openxmlformats.org/officeDocument/2006/relationships/image" Target="../media/image26.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468.xml"/><Relationship Id="rId1" Type="http://schemas.openxmlformats.org/officeDocument/2006/relationships/tags" Target="../tags/tag35.xml"/><Relationship Id="rId5" Type="http://schemas.openxmlformats.org/officeDocument/2006/relationships/image" Target="../media/image138.jpeg"/><Relationship Id="rId4" Type="http://schemas.openxmlformats.org/officeDocument/2006/relationships/image" Target="../media/image26.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468.xml"/><Relationship Id="rId1" Type="http://schemas.openxmlformats.org/officeDocument/2006/relationships/tags" Target="../tags/tag36.xml"/><Relationship Id="rId5" Type="http://schemas.openxmlformats.org/officeDocument/2006/relationships/image" Target="../media/image138.jpeg"/><Relationship Id="rId4" Type="http://schemas.openxmlformats.org/officeDocument/2006/relationships/image" Target="../media/image26.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468.xml"/><Relationship Id="rId1" Type="http://schemas.openxmlformats.org/officeDocument/2006/relationships/tags" Target="../tags/tag37.xml"/><Relationship Id="rId5" Type="http://schemas.openxmlformats.org/officeDocument/2006/relationships/image" Target="../media/image138.jpeg"/><Relationship Id="rId4" Type="http://schemas.openxmlformats.org/officeDocument/2006/relationships/image" Target="../media/image26.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468.xml"/><Relationship Id="rId1" Type="http://schemas.openxmlformats.org/officeDocument/2006/relationships/tags" Target="../tags/tag38.xml"/><Relationship Id="rId5" Type="http://schemas.openxmlformats.org/officeDocument/2006/relationships/image" Target="../media/image138.jpeg"/><Relationship Id="rId4" Type="http://schemas.openxmlformats.org/officeDocument/2006/relationships/image" Target="../media/image26.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468.xml"/><Relationship Id="rId1" Type="http://schemas.openxmlformats.org/officeDocument/2006/relationships/tags" Target="../tags/tag39.xml"/><Relationship Id="rId5" Type="http://schemas.openxmlformats.org/officeDocument/2006/relationships/image" Target="../media/image138.jpeg"/><Relationship Id="rId4" Type="http://schemas.openxmlformats.org/officeDocument/2006/relationships/image" Target="../media/image26.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468.xml"/><Relationship Id="rId1" Type="http://schemas.openxmlformats.org/officeDocument/2006/relationships/tags" Target="../tags/tag40.xml"/><Relationship Id="rId5" Type="http://schemas.openxmlformats.org/officeDocument/2006/relationships/image" Target="../media/image138.jpeg"/><Relationship Id="rId4" Type="http://schemas.openxmlformats.org/officeDocument/2006/relationships/image" Target="../media/image26.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468.xml"/><Relationship Id="rId1" Type="http://schemas.openxmlformats.org/officeDocument/2006/relationships/tags" Target="../tags/tag41.xml"/><Relationship Id="rId5" Type="http://schemas.openxmlformats.org/officeDocument/2006/relationships/image" Target="../media/image138.jpeg"/><Relationship Id="rId4" Type="http://schemas.openxmlformats.org/officeDocument/2006/relationships/image" Target="../media/image26.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468.xml"/><Relationship Id="rId1" Type="http://schemas.openxmlformats.org/officeDocument/2006/relationships/tags" Target="../tags/tag42.xml"/><Relationship Id="rId5" Type="http://schemas.openxmlformats.org/officeDocument/2006/relationships/image" Target="../media/image138.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5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5.xml"/><Relationship Id="rId1" Type="http://schemas.openxmlformats.org/officeDocument/2006/relationships/slideLayout" Target="../slideLayouts/slideLayout347.xml"/><Relationship Id="rId4" Type="http://schemas.openxmlformats.org/officeDocument/2006/relationships/image" Target="../media/image142.jpeg"/></Relationships>
</file>

<file path=ppt/slides/_rels/slide13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6.xml"/><Relationship Id="rId1" Type="http://schemas.openxmlformats.org/officeDocument/2006/relationships/slideLayout" Target="../slideLayouts/slideLayout347.xml"/><Relationship Id="rId4" Type="http://schemas.openxmlformats.org/officeDocument/2006/relationships/image" Target="../media/image143.jpeg"/></Relationships>
</file>

<file path=ppt/slides/_rels/slide1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7.xml"/><Relationship Id="rId1" Type="http://schemas.openxmlformats.org/officeDocument/2006/relationships/slideLayout" Target="../slideLayouts/slideLayout256.xml"/></Relationships>
</file>

<file path=ppt/slides/_rels/slide13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8.xml"/><Relationship Id="rId1" Type="http://schemas.openxmlformats.org/officeDocument/2006/relationships/slideLayout" Target="../slideLayouts/slideLayout25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9.xml"/><Relationship Id="rId1" Type="http://schemas.openxmlformats.org/officeDocument/2006/relationships/slideLayout" Target="../slideLayouts/slideLayout25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0.xml"/><Relationship Id="rId1" Type="http://schemas.openxmlformats.org/officeDocument/2006/relationships/slideLayout" Target="../slideLayouts/slideLayout256.xml"/></Relationships>
</file>

<file path=ppt/slides/_rels/slide13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1.xml"/><Relationship Id="rId1" Type="http://schemas.openxmlformats.org/officeDocument/2006/relationships/slideLayout" Target="../slideLayouts/slideLayout256.xml"/></Relationships>
</file>

<file path=ppt/slides/_rels/slide1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2.xml"/><Relationship Id="rId1" Type="http://schemas.openxmlformats.org/officeDocument/2006/relationships/slideLayout" Target="../slideLayouts/slideLayout256.xml"/><Relationship Id="rId4" Type="http://schemas.openxmlformats.org/officeDocument/2006/relationships/image" Target="../media/image148.png"/></Relationships>
</file>

<file path=ppt/slides/_rels/slide1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3.xml"/><Relationship Id="rId1" Type="http://schemas.openxmlformats.org/officeDocument/2006/relationships/slideLayout" Target="../slideLayouts/slideLayout256.xml"/><Relationship Id="rId4" Type="http://schemas.openxmlformats.org/officeDocument/2006/relationships/image" Target="../media/image150.png"/></Relationships>
</file>

<file path=ppt/slides/_rels/slide13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4.xml"/><Relationship Id="rId1" Type="http://schemas.openxmlformats.org/officeDocument/2006/relationships/slideLayout" Target="../slideLayouts/slideLayout256.xml"/><Relationship Id="rId4" Type="http://schemas.openxmlformats.org/officeDocument/2006/relationships/image" Target="../media/image152.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56.xml"/></Relationships>
</file>

<file path=ppt/slides/_rels/slide14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5.xml"/><Relationship Id="rId1" Type="http://schemas.openxmlformats.org/officeDocument/2006/relationships/slideLayout" Target="../slideLayouts/slideLayout256.xml"/></Relationships>
</file>

<file path=ppt/slides/_rels/slide14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6.xml"/><Relationship Id="rId1" Type="http://schemas.openxmlformats.org/officeDocument/2006/relationships/slideLayout" Target="../slideLayouts/slideLayout256.xml"/></Relationships>
</file>

<file path=ppt/slides/_rels/slide1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7.xml"/><Relationship Id="rId1" Type="http://schemas.openxmlformats.org/officeDocument/2006/relationships/slideLayout" Target="../slideLayouts/slideLayout256.xml"/></Relationships>
</file>

<file path=ppt/slides/_rels/slide1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8.xml"/><Relationship Id="rId1" Type="http://schemas.openxmlformats.org/officeDocument/2006/relationships/slideLayout" Target="../slideLayouts/slideLayout256.xml"/></Relationships>
</file>

<file path=ppt/slides/_rels/slide1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9.xml"/><Relationship Id="rId1" Type="http://schemas.openxmlformats.org/officeDocument/2006/relationships/slideLayout" Target="../slideLayouts/slideLayout256.xml"/></Relationships>
</file>

<file path=ppt/slides/_rels/slide1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0.xml"/><Relationship Id="rId1" Type="http://schemas.openxmlformats.org/officeDocument/2006/relationships/slideLayout" Target="../slideLayouts/slideLayout25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1.xml"/><Relationship Id="rId1" Type="http://schemas.openxmlformats.org/officeDocument/2006/relationships/slideLayout" Target="../slideLayouts/slideLayout25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2.xml"/><Relationship Id="rId1" Type="http://schemas.openxmlformats.org/officeDocument/2006/relationships/slideLayout" Target="../slideLayouts/slideLayout25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3.xml"/><Relationship Id="rId1" Type="http://schemas.openxmlformats.org/officeDocument/2006/relationships/slideLayout" Target="../slideLayouts/slideLayout25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4.xml"/><Relationship Id="rId1" Type="http://schemas.openxmlformats.org/officeDocument/2006/relationships/slideLayout" Target="../slideLayouts/slideLayout25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6.xml"/><Relationship Id="rId1" Type="http://schemas.openxmlformats.org/officeDocument/2006/relationships/themeOverride" Target="../theme/themeOverride2.xml"/></Relationships>
</file>

<file path=ppt/slides/_rels/slide1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5.xml"/><Relationship Id="rId1" Type="http://schemas.openxmlformats.org/officeDocument/2006/relationships/slideLayout" Target="../slideLayouts/slideLayout256.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6.xml"/><Relationship Id="rId1" Type="http://schemas.openxmlformats.org/officeDocument/2006/relationships/slideLayout" Target="../slideLayouts/slideLayout256.xml"/></Relationships>
</file>

<file path=ppt/slides/_rels/slide1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7.xml"/><Relationship Id="rId1" Type="http://schemas.openxmlformats.org/officeDocument/2006/relationships/slideLayout" Target="../slideLayouts/slideLayout256.xml"/></Relationships>
</file>

<file path=ppt/slides/_rels/slide1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8.xml"/><Relationship Id="rId1" Type="http://schemas.openxmlformats.org/officeDocument/2006/relationships/slideLayout" Target="../slideLayouts/slideLayout256.xml"/></Relationships>
</file>

<file path=ppt/slides/_rels/slide1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9.xml"/><Relationship Id="rId1" Type="http://schemas.openxmlformats.org/officeDocument/2006/relationships/slideLayout" Target="../slideLayouts/slideLayout256.xml"/></Relationships>
</file>

<file path=ppt/slides/_rels/slide15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0.xml"/><Relationship Id="rId1" Type="http://schemas.openxmlformats.org/officeDocument/2006/relationships/slideLayout" Target="../slideLayouts/slideLayout25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1.xml"/><Relationship Id="rId1" Type="http://schemas.openxmlformats.org/officeDocument/2006/relationships/slideLayout" Target="../slideLayouts/slideLayout256.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468.xml"/><Relationship Id="rId1" Type="http://schemas.openxmlformats.org/officeDocument/2006/relationships/tags" Target="../tags/tag43.xml"/><Relationship Id="rId5" Type="http://schemas.openxmlformats.org/officeDocument/2006/relationships/image" Target="../media/image163.jpg"/><Relationship Id="rId4" Type="http://schemas.openxmlformats.org/officeDocument/2006/relationships/image" Target="../media/image26.jpeg"/></Relationships>
</file>

<file path=ppt/slides/_rels/slide15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3.xml"/><Relationship Id="rId1" Type="http://schemas.openxmlformats.org/officeDocument/2006/relationships/slideLayout" Target="../slideLayouts/slideLayout256.xml"/></Relationships>
</file>

<file path=ppt/slides/_rels/slide15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4.xml"/><Relationship Id="rId1" Type="http://schemas.openxmlformats.org/officeDocument/2006/relationships/slideLayout" Target="../slideLayouts/slideLayout25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5.xml"/><Relationship Id="rId1" Type="http://schemas.openxmlformats.org/officeDocument/2006/relationships/slideLayout" Target="../slideLayouts/slideLayout256.xml"/></Relationships>
</file>

<file path=ppt/slides/_rels/slide1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6.xml"/><Relationship Id="rId1" Type="http://schemas.openxmlformats.org/officeDocument/2006/relationships/slideLayout" Target="../slideLayouts/slideLayout256.xml"/></Relationships>
</file>

<file path=ppt/slides/_rels/slide1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7.xml"/><Relationship Id="rId1" Type="http://schemas.openxmlformats.org/officeDocument/2006/relationships/slideLayout" Target="../slideLayouts/slideLayout256.xml"/></Relationships>
</file>

<file path=ppt/slides/_rels/slide163.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58.xml"/><Relationship Id="rId1" Type="http://schemas.openxmlformats.org/officeDocument/2006/relationships/slideLayout" Target="../slideLayouts/slideLayout256.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503.xml"/><Relationship Id="rId2" Type="http://schemas.openxmlformats.org/officeDocument/2006/relationships/tags" Target="../tags/tag44.xml"/><Relationship Id="rId1" Type="http://schemas.openxmlformats.org/officeDocument/2006/relationships/themeOverride" Target="../theme/themeOverride8.xml"/><Relationship Id="rId6" Type="http://schemas.microsoft.com/office/2007/relationships/hdphoto" Target="../media/hdphoto36.wdp"/><Relationship Id="rId5" Type="http://schemas.openxmlformats.org/officeDocument/2006/relationships/image" Target="../media/image168.png"/><Relationship Id="rId4" Type="http://schemas.openxmlformats.org/officeDocument/2006/relationships/notesSlide" Target="../notesSlides/notesSlide159.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0.xml"/><Relationship Id="rId1" Type="http://schemas.openxmlformats.org/officeDocument/2006/relationships/slideLayout" Target="../slideLayouts/slideLayout2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1.xml"/><Relationship Id="rId1" Type="http://schemas.openxmlformats.org/officeDocument/2006/relationships/slideLayout" Target="../slideLayouts/slideLayout358.xml"/></Relationships>
</file>

<file path=ppt/slides/_rels/slide1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2.xml"/><Relationship Id="rId1" Type="http://schemas.openxmlformats.org/officeDocument/2006/relationships/slideLayout" Target="../slideLayouts/slideLayout358.xml"/></Relationships>
</file>

<file path=ppt/slides/_rels/slide16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3.xml"/><Relationship Id="rId1" Type="http://schemas.openxmlformats.org/officeDocument/2006/relationships/slideLayout" Target="../slideLayouts/slideLayout358.xml"/></Relationships>
</file>

<file path=ppt/slides/_rels/slide16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4.xml"/><Relationship Id="rId1" Type="http://schemas.openxmlformats.org/officeDocument/2006/relationships/slideLayout" Target="../slideLayouts/slideLayout35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6.xml"/></Relationships>
</file>

<file path=ppt/slides/_rels/slide17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5.xml"/><Relationship Id="rId1" Type="http://schemas.openxmlformats.org/officeDocument/2006/relationships/slideLayout" Target="../slideLayouts/slideLayout358.xml"/></Relationships>
</file>

<file path=ppt/slides/_rels/slide1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6.xml"/><Relationship Id="rId1" Type="http://schemas.openxmlformats.org/officeDocument/2006/relationships/slideLayout" Target="../slideLayouts/slideLayout35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482.xml"/><Relationship Id="rId1" Type="http://schemas.openxmlformats.org/officeDocument/2006/relationships/tags" Target="../tags/tag45.xml"/><Relationship Id="rId4" Type="http://schemas.openxmlformats.org/officeDocument/2006/relationships/image" Target="../media/image171.jpe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69.xml"/><Relationship Id="rId7" Type="http://schemas.microsoft.com/office/2007/relationships/hdphoto" Target="../media/hdphoto37.wdp"/><Relationship Id="rId2" Type="http://schemas.openxmlformats.org/officeDocument/2006/relationships/slideLayout" Target="../slideLayouts/slideLayout482.xml"/><Relationship Id="rId1" Type="http://schemas.openxmlformats.org/officeDocument/2006/relationships/tags" Target="../tags/tag46.xml"/><Relationship Id="rId6" Type="http://schemas.openxmlformats.org/officeDocument/2006/relationships/image" Target="../media/image174.png"/><Relationship Id="rId5" Type="http://schemas.openxmlformats.org/officeDocument/2006/relationships/image" Target="../media/image173.jpg"/><Relationship Id="rId4" Type="http://schemas.openxmlformats.org/officeDocument/2006/relationships/image" Target="../media/image172.jpeg"/></Relationships>
</file>

<file path=ppt/slides/_rels/slide175.xml.rels><?xml version="1.0" encoding="UTF-8" standalone="yes"?>
<Relationships xmlns="http://schemas.openxmlformats.org/package/2006/relationships"><Relationship Id="rId8" Type="http://schemas.microsoft.com/office/2007/relationships/hdphoto" Target="../media/hdphoto39.wdp"/><Relationship Id="rId3" Type="http://schemas.openxmlformats.org/officeDocument/2006/relationships/notesSlide" Target="../notesSlides/notesSlide170.xml"/><Relationship Id="rId7" Type="http://schemas.openxmlformats.org/officeDocument/2006/relationships/image" Target="../media/image177.png"/><Relationship Id="rId2" Type="http://schemas.openxmlformats.org/officeDocument/2006/relationships/slideLayout" Target="../slideLayouts/slideLayout482.xml"/><Relationship Id="rId1" Type="http://schemas.openxmlformats.org/officeDocument/2006/relationships/tags" Target="../tags/tag47.xml"/><Relationship Id="rId6" Type="http://schemas.microsoft.com/office/2007/relationships/hdphoto" Target="../media/hdphoto38.wdp"/><Relationship Id="rId5" Type="http://schemas.openxmlformats.org/officeDocument/2006/relationships/image" Target="../media/image176.png"/><Relationship Id="rId4" Type="http://schemas.openxmlformats.org/officeDocument/2006/relationships/image" Target="../media/image175.jp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482.xml"/><Relationship Id="rId1" Type="http://schemas.openxmlformats.org/officeDocument/2006/relationships/tags" Target="../tags/tag48.xml"/><Relationship Id="rId6" Type="http://schemas.microsoft.com/office/2007/relationships/hdphoto" Target="../media/hdphoto40.wdp"/><Relationship Id="rId5" Type="http://schemas.openxmlformats.org/officeDocument/2006/relationships/image" Target="../media/image179.png"/><Relationship Id="rId4" Type="http://schemas.openxmlformats.org/officeDocument/2006/relationships/image" Target="../media/image178.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482.xml"/><Relationship Id="rId1" Type="http://schemas.openxmlformats.org/officeDocument/2006/relationships/tags" Target="../tags/tag49.xml"/><Relationship Id="rId6" Type="http://schemas.microsoft.com/office/2007/relationships/hdphoto" Target="../media/hdphoto41.wdp"/><Relationship Id="rId5" Type="http://schemas.openxmlformats.org/officeDocument/2006/relationships/image" Target="../media/image180.png"/><Relationship Id="rId4" Type="http://schemas.openxmlformats.org/officeDocument/2006/relationships/image" Target="../media/image178.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487.xml"/><Relationship Id="rId1" Type="http://schemas.openxmlformats.org/officeDocument/2006/relationships/tags" Target="../tags/tag50.xml"/><Relationship Id="rId4" Type="http://schemas.openxmlformats.org/officeDocument/2006/relationships/image" Target="../media/image181.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482.xml"/><Relationship Id="rId1" Type="http://schemas.openxmlformats.org/officeDocument/2006/relationships/tags" Target="../tags/tag51.xml"/><Relationship Id="rId5" Type="http://schemas.microsoft.com/office/2007/relationships/hdphoto" Target="../media/hdphoto42.wdp"/><Relationship Id="rId4" Type="http://schemas.openxmlformats.org/officeDocument/2006/relationships/image" Target="../media/image18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5.xml"/><Relationship Id="rId7" Type="http://schemas.openxmlformats.org/officeDocument/2006/relationships/image" Target="../media/image186.jpeg"/><Relationship Id="rId2" Type="http://schemas.openxmlformats.org/officeDocument/2006/relationships/slideLayout" Target="../slideLayouts/slideLayout482.xml"/><Relationship Id="rId1" Type="http://schemas.openxmlformats.org/officeDocument/2006/relationships/tags" Target="../tags/tag52.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482.xml"/><Relationship Id="rId1" Type="http://schemas.openxmlformats.org/officeDocument/2006/relationships/tags" Target="../tags/tag53.xml"/><Relationship Id="rId5" Type="http://schemas.microsoft.com/office/2007/relationships/hdphoto" Target="../media/hdphoto42.wdp"/><Relationship Id="rId4" Type="http://schemas.openxmlformats.org/officeDocument/2006/relationships/image" Target="../media/image182.png"/></Relationships>
</file>

<file path=ppt/slides/_rels/slide182.xml.rels><?xml version="1.0" encoding="UTF-8" standalone="yes"?>
<Relationships xmlns="http://schemas.openxmlformats.org/package/2006/relationships"><Relationship Id="rId8" Type="http://schemas.microsoft.com/office/2007/relationships/hdphoto" Target="../media/hdphoto44.wdp"/><Relationship Id="rId13" Type="http://schemas.microsoft.com/office/2007/relationships/hdphoto" Target="../media/hdphoto46.wdp"/><Relationship Id="rId18" Type="http://schemas.microsoft.com/office/2007/relationships/hdphoto" Target="../media/hdphoto48.wdp"/><Relationship Id="rId3" Type="http://schemas.openxmlformats.org/officeDocument/2006/relationships/notesSlide" Target="../notesSlides/notesSlide177.xml"/><Relationship Id="rId21" Type="http://schemas.openxmlformats.org/officeDocument/2006/relationships/image" Target="../media/image197.jpeg"/><Relationship Id="rId7" Type="http://schemas.openxmlformats.org/officeDocument/2006/relationships/image" Target="../media/image189.png"/><Relationship Id="rId12" Type="http://schemas.openxmlformats.org/officeDocument/2006/relationships/image" Target="../media/image192.png"/><Relationship Id="rId17" Type="http://schemas.openxmlformats.org/officeDocument/2006/relationships/image" Target="../media/image195.png"/><Relationship Id="rId25" Type="http://schemas.microsoft.com/office/2007/relationships/hdphoto" Target="../media/hdphoto51.wdp"/><Relationship Id="rId2" Type="http://schemas.openxmlformats.org/officeDocument/2006/relationships/slideLayout" Target="../slideLayouts/slideLayout482.xml"/><Relationship Id="rId16" Type="http://schemas.microsoft.com/office/2007/relationships/hdphoto" Target="../media/hdphoto47.wdp"/><Relationship Id="rId20" Type="http://schemas.microsoft.com/office/2007/relationships/hdphoto" Target="../media/hdphoto49.wdp"/><Relationship Id="rId1" Type="http://schemas.openxmlformats.org/officeDocument/2006/relationships/tags" Target="../tags/tag54.xml"/><Relationship Id="rId6" Type="http://schemas.microsoft.com/office/2007/relationships/hdphoto" Target="../media/hdphoto43.wdp"/><Relationship Id="rId11" Type="http://schemas.microsoft.com/office/2007/relationships/hdphoto" Target="../media/hdphoto45.wdp"/><Relationship Id="rId24" Type="http://schemas.openxmlformats.org/officeDocument/2006/relationships/image" Target="../media/image199.png"/><Relationship Id="rId5" Type="http://schemas.openxmlformats.org/officeDocument/2006/relationships/image" Target="../media/image188.png"/><Relationship Id="rId15" Type="http://schemas.openxmlformats.org/officeDocument/2006/relationships/image" Target="../media/image194.png"/><Relationship Id="rId23" Type="http://schemas.microsoft.com/office/2007/relationships/hdphoto" Target="../media/hdphoto50.wdp"/><Relationship Id="rId10" Type="http://schemas.openxmlformats.org/officeDocument/2006/relationships/image" Target="../media/image191.png"/><Relationship Id="rId19" Type="http://schemas.openxmlformats.org/officeDocument/2006/relationships/image" Target="../media/image196.png"/><Relationship Id="rId4" Type="http://schemas.openxmlformats.org/officeDocument/2006/relationships/image" Target="../media/image187.png"/><Relationship Id="rId9" Type="http://schemas.openxmlformats.org/officeDocument/2006/relationships/image" Target="../media/image190.jpeg"/><Relationship Id="rId14" Type="http://schemas.openxmlformats.org/officeDocument/2006/relationships/image" Target="../media/image193.jpeg"/><Relationship Id="rId22" Type="http://schemas.openxmlformats.org/officeDocument/2006/relationships/image" Target="../media/image198.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482.xml"/><Relationship Id="rId1" Type="http://schemas.openxmlformats.org/officeDocument/2006/relationships/tags" Target="../tags/tag55.xml"/><Relationship Id="rId4" Type="http://schemas.openxmlformats.org/officeDocument/2006/relationships/image" Target="../media/image200.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79.xml"/><Relationship Id="rId7" Type="http://schemas.openxmlformats.org/officeDocument/2006/relationships/image" Target="../media/image204.jpeg"/><Relationship Id="rId2" Type="http://schemas.openxmlformats.org/officeDocument/2006/relationships/slideLayout" Target="../slideLayouts/slideLayout482.xml"/><Relationship Id="rId1" Type="http://schemas.openxmlformats.org/officeDocument/2006/relationships/tags" Target="../tags/tag56.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482.xml"/><Relationship Id="rId1" Type="http://schemas.openxmlformats.org/officeDocument/2006/relationships/tags" Target="../tags/tag57.xml"/><Relationship Id="rId6" Type="http://schemas.microsoft.com/office/2007/relationships/hdphoto" Target="../media/hdphoto52.wdp"/><Relationship Id="rId5" Type="http://schemas.openxmlformats.org/officeDocument/2006/relationships/image" Target="../media/image205.png"/><Relationship Id="rId4" Type="http://schemas.openxmlformats.org/officeDocument/2006/relationships/image" Target="../media/image187.pn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482.xml"/><Relationship Id="rId1" Type="http://schemas.openxmlformats.org/officeDocument/2006/relationships/tags" Target="../tags/tag58.xml"/><Relationship Id="rId6" Type="http://schemas.openxmlformats.org/officeDocument/2006/relationships/image" Target="../media/image187.png"/><Relationship Id="rId5" Type="http://schemas.microsoft.com/office/2007/relationships/hdphoto" Target="../media/hdphoto52.wdp"/><Relationship Id="rId4" Type="http://schemas.openxmlformats.org/officeDocument/2006/relationships/image" Target="../media/image205.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16.xml"/></Relationships>
</file>

<file path=ppt/slides/_rels/slide18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83.xml"/><Relationship Id="rId1" Type="http://schemas.openxmlformats.org/officeDocument/2006/relationships/slideLayout" Target="../slideLayouts/slideLayout364.xml"/></Relationships>
</file>

<file path=ppt/slides/_rels/slide18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84.xml"/><Relationship Id="rId1" Type="http://schemas.openxmlformats.org/officeDocument/2006/relationships/slideLayout" Target="../slideLayouts/slideLayout36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3.xml"/></Relationships>
</file>

<file path=ppt/slides/_rels/slide19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85.xml"/><Relationship Id="rId1" Type="http://schemas.openxmlformats.org/officeDocument/2006/relationships/slideLayout" Target="../slideLayouts/slideLayout364.xml"/></Relationships>
</file>

<file path=ppt/slides/_rels/slide19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86.xml"/><Relationship Id="rId1" Type="http://schemas.openxmlformats.org/officeDocument/2006/relationships/slideLayout" Target="../slideLayouts/slideLayout364.xml"/></Relationships>
</file>

<file path=ppt/slides/_rels/slide19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87.xml"/><Relationship Id="rId1" Type="http://schemas.openxmlformats.org/officeDocument/2006/relationships/slideLayout" Target="../slideLayouts/slideLayout364.xml"/></Relationships>
</file>

<file path=ppt/slides/_rels/slide1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8.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9.xml"/><Relationship Id="rId1" Type="http://schemas.openxmlformats.org/officeDocument/2006/relationships/slideLayout" Target="../slideLayouts/slideLayout63.xml"/></Relationships>
</file>

<file path=ppt/slides/_rels/slide19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90.xml"/><Relationship Id="rId1" Type="http://schemas.openxmlformats.org/officeDocument/2006/relationships/slideLayout" Target="../slideLayouts/slideLayout364.xml"/></Relationships>
</file>

<file path=ppt/slides/_rels/slide19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91.xml"/><Relationship Id="rId1" Type="http://schemas.openxmlformats.org/officeDocument/2006/relationships/slideLayout" Target="../slideLayouts/slideLayout364.xml"/></Relationships>
</file>

<file path=ppt/slides/_rels/slide19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92.xml"/><Relationship Id="rId1" Type="http://schemas.openxmlformats.org/officeDocument/2006/relationships/slideLayout" Target="../slideLayouts/slideLayout364.xml"/></Relationships>
</file>

<file path=ppt/slides/_rels/slide19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93.xml"/><Relationship Id="rId1" Type="http://schemas.openxmlformats.org/officeDocument/2006/relationships/slideLayout" Target="../slideLayouts/slideLayout364.xml"/></Relationships>
</file>

<file path=ppt/slides/_rels/slide19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94.xml"/><Relationship Id="rId1" Type="http://schemas.openxmlformats.org/officeDocument/2006/relationships/slideLayout" Target="../slideLayouts/slideLayout3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0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95.xml"/><Relationship Id="rId1" Type="http://schemas.openxmlformats.org/officeDocument/2006/relationships/slideLayout" Target="../slideLayouts/slideLayout364.xml"/></Relationships>
</file>

<file path=ppt/slides/_rels/slide20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96.xml"/><Relationship Id="rId1" Type="http://schemas.openxmlformats.org/officeDocument/2006/relationships/slideLayout" Target="../slideLayouts/slideLayout364.xml"/></Relationships>
</file>

<file path=ppt/slides/_rels/slide20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97.xml"/><Relationship Id="rId1" Type="http://schemas.openxmlformats.org/officeDocument/2006/relationships/slideLayout" Target="../slideLayouts/slideLayout364.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364.xml"/><Relationship Id="rId1" Type="http://schemas.openxmlformats.org/officeDocument/2006/relationships/themeOverride" Target="../theme/themeOverride9.xml"/><Relationship Id="rId4" Type="http://schemas.openxmlformats.org/officeDocument/2006/relationships/image" Target="../media/image217.jpe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364.xml"/><Relationship Id="rId1" Type="http://schemas.openxmlformats.org/officeDocument/2006/relationships/themeOverride" Target="../theme/themeOverride10.xml"/><Relationship Id="rId4" Type="http://schemas.openxmlformats.org/officeDocument/2006/relationships/image" Target="../media/image218.jpeg"/></Relationships>
</file>

<file path=ppt/slides/_rels/slide20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00.xml"/><Relationship Id="rId1" Type="http://schemas.openxmlformats.org/officeDocument/2006/relationships/slideLayout" Target="../slideLayouts/slideLayout364.xml"/></Relationships>
</file>

<file path=ppt/slides/_rels/slide20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01.xml"/><Relationship Id="rId1" Type="http://schemas.openxmlformats.org/officeDocument/2006/relationships/slideLayout" Target="../slideLayouts/slideLayout364.xml"/></Relationships>
</file>

<file path=ppt/slides/_rels/slide20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02.xml"/><Relationship Id="rId1" Type="http://schemas.openxmlformats.org/officeDocument/2006/relationships/slideLayout" Target="../slideLayouts/slideLayout364.xml"/></Relationships>
</file>

<file path=ppt/slides/_rels/slide20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03.xml"/><Relationship Id="rId1" Type="http://schemas.openxmlformats.org/officeDocument/2006/relationships/slideLayout" Target="../slideLayouts/slideLayout364.xml"/></Relationships>
</file>

<file path=ppt/slides/_rels/slide20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04.xml"/><Relationship Id="rId1" Type="http://schemas.openxmlformats.org/officeDocument/2006/relationships/slideLayout" Target="../slideLayouts/slideLayout377.xml"/><Relationship Id="rId5" Type="http://schemas.openxmlformats.org/officeDocument/2006/relationships/image" Target="../media/image223.jpeg"/><Relationship Id="rId4" Type="http://schemas.openxmlformats.org/officeDocument/2006/relationships/image" Target="../media/image22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82.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40.png"/></Relationships>
</file>

<file path=ppt/slides/_rels/slide21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05.xml"/><Relationship Id="rId1" Type="http://schemas.openxmlformats.org/officeDocument/2006/relationships/slideLayout" Target="../slideLayouts/slideLayout36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64.xml"/></Relationships>
</file>

<file path=ppt/slides/_rels/slide21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07.xml"/><Relationship Id="rId1" Type="http://schemas.openxmlformats.org/officeDocument/2006/relationships/slideLayout" Target="../slideLayouts/slideLayout364.xml"/></Relationships>
</file>

<file path=ppt/slides/_rels/slide21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08.xml"/><Relationship Id="rId1" Type="http://schemas.openxmlformats.org/officeDocument/2006/relationships/slideLayout" Target="../slideLayouts/slideLayout389.xml"/></Relationships>
</file>

<file path=ppt/slides/_rels/slide21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09.xml"/><Relationship Id="rId1" Type="http://schemas.openxmlformats.org/officeDocument/2006/relationships/slideLayout" Target="../slideLayouts/slideLayout389.xml"/></Relationships>
</file>

<file path=ppt/slides/_rels/slide21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10.xml"/><Relationship Id="rId1" Type="http://schemas.openxmlformats.org/officeDocument/2006/relationships/slideLayout" Target="../slideLayouts/slideLayout364.xml"/></Relationships>
</file>

<file path=ppt/slides/_rels/slide21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11.xml"/><Relationship Id="rId1" Type="http://schemas.openxmlformats.org/officeDocument/2006/relationships/slideLayout" Target="../slideLayouts/slideLayout364.xml"/></Relationships>
</file>

<file path=ppt/slides/_rels/slide21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12.xml"/><Relationship Id="rId1" Type="http://schemas.openxmlformats.org/officeDocument/2006/relationships/slideLayout" Target="../slideLayouts/slideLayout364.xml"/></Relationships>
</file>

<file path=ppt/slides/_rels/slide21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13.xml"/><Relationship Id="rId1" Type="http://schemas.openxmlformats.org/officeDocument/2006/relationships/slideLayout" Target="../slideLayouts/slideLayout364.xml"/></Relationships>
</file>

<file path=ppt/slides/_rels/slide21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14.xml"/><Relationship Id="rId1" Type="http://schemas.openxmlformats.org/officeDocument/2006/relationships/slideLayout" Target="../slideLayouts/slideLayout36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82.xml"/><Relationship Id="rId1" Type="http://schemas.openxmlformats.org/officeDocument/2006/relationships/tags" Target="../tags/tag2.xml"/><Relationship Id="rId5" Type="http://schemas.microsoft.com/office/2007/relationships/hdphoto" Target="../media/hdphoto3.wdp"/><Relationship Id="rId4" Type="http://schemas.openxmlformats.org/officeDocument/2006/relationships/image" Target="../media/image41.png"/></Relationships>
</file>

<file path=ppt/slides/_rels/slide22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15.xml"/><Relationship Id="rId1" Type="http://schemas.openxmlformats.org/officeDocument/2006/relationships/slideLayout" Target="../slideLayouts/slideLayout364.xml"/></Relationships>
</file>

<file path=ppt/slides/_rels/slide221.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16.xml"/><Relationship Id="rId1" Type="http://schemas.openxmlformats.org/officeDocument/2006/relationships/slideLayout" Target="../slideLayouts/slideLayout364.xml"/></Relationships>
</file>

<file path=ppt/slides/_rels/slide22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17.xml"/><Relationship Id="rId1" Type="http://schemas.openxmlformats.org/officeDocument/2006/relationships/slideLayout" Target="../slideLayouts/slideLayout364.xml"/></Relationships>
</file>

<file path=ppt/slides/_rels/slide22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18.xml"/><Relationship Id="rId1" Type="http://schemas.openxmlformats.org/officeDocument/2006/relationships/slideLayout" Target="../slideLayouts/slideLayout364.xml"/></Relationships>
</file>

<file path=ppt/slides/_rels/slide22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19.xml"/><Relationship Id="rId1" Type="http://schemas.openxmlformats.org/officeDocument/2006/relationships/slideLayout" Target="../slideLayouts/slideLayout364.xml"/><Relationship Id="rId4" Type="http://schemas.openxmlformats.org/officeDocument/2006/relationships/image" Target="../media/image235.gif"/></Relationships>
</file>

<file path=ppt/slides/_rels/slide22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20.xml"/><Relationship Id="rId1" Type="http://schemas.openxmlformats.org/officeDocument/2006/relationships/slideLayout" Target="../slideLayouts/slideLayout364.xml"/><Relationship Id="rId4" Type="http://schemas.openxmlformats.org/officeDocument/2006/relationships/image" Target="../media/image237.jpe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364.xml"/><Relationship Id="rId1" Type="http://schemas.openxmlformats.org/officeDocument/2006/relationships/themeOverride" Target="../theme/themeOverride11.xml"/><Relationship Id="rId4" Type="http://schemas.openxmlformats.org/officeDocument/2006/relationships/image" Target="../media/image238.png"/></Relationships>
</file>

<file path=ppt/slides/_rels/slide227.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22.xml"/><Relationship Id="rId1" Type="http://schemas.openxmlformats.org/officeDocument/2006/relationships/slideLayout" Target="../slideLayouts/slideLayout364.xml"/></Relationships>
</file>

<file path=ppt/slides/_rels/slide22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23.xml"/><Relationship Id="rId1" Type="http://schemas.openxmlformats.org/officeDocument/2006/relationships/slideLayout" Target="../slideLayouts/slideLayout364.xml"/><Relationship Id="rId4" Type="http://schemas.microsoft.com/office/2007/relationships/hdphoto" Target="../media/hdphoto53.wdp"/></Relationships>
</file>

<file path=ppt/slides/_rels/slide22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24.xml"/><Relationship Id="rId1" Type="http://schemas.openxmlformats.org/officeDocument/2006/relationships/slideLayout" Target="../slideLayouts/slideLayout36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2.xml"/><Relationship Id="rId1" Type="http://schemas.openxmlformats.org/officeDocument/2006/relationships/tags" Target="../tags/tag3.xml"/><Relationship Id="rId6" Type="http://schemas.microsoft.com/office/2007/relationships/hdphoto" Target="../media/hdphoto4.wdp"/><Relationship Id="rId5" Type="http://schemas.openxmlformats.org/officeDocument/2006/relationships/image" Target="../media/image43.png"/><Relationship Id="rId4" Type="http://schemas.openxmlformats.org/officeDocument/2006/relationships/image" Target="../media/image42.jpg"/></Relationships>
</file>

<file path=ppt/slides/_rels/slide23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25.xml"/><Relationship Id="rId1" Type="http://schemas.openxmlformats.org/officeDocument/2006/relationships/slideLayout" Target="../slideLayouts/slideLayout364.xml"/></Relationships>
</file>

<file path=ppt/slides/_rels/slide23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26.xml"/><Relationship Id="rId1" Type="http://schemas.openxmlformats.org/officeDocument/2006/relationships/slideLayout" Target="../slideLayouts/slideLayout364.xml"/><Relationship Id="rId5" Type="http://schemas.openxmlformats.org/officeDocument/2006/relationships/image" Target="../media/image245.jpeg"/><Relationship Id="rId4" Type="http://schemas.openxmlformats.org/officeDocument/2006/relationships/image" Target="../media/image244.jpeg"/></Relationships>
</file>

<file path=ppt/slides/_rels/slide23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27.xml"/><Relationship Id="rId1" Type="http://schemas.openxmlformats.org/officeDocument/2006/relationships/slideLayout" Target="../slideLayouts/slideLayout364.xml"/></Relationships>
</file>

<file path=ppt/slides/_rels/slide23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28.xml"/><Relationship Id="rId1" Type="http://schemas.openxmlformats.org/officeDocument/2006/relationships/slideLayout" Target="../slideLayouts/slideLayout364.xml"/></Relationships>
</file>

<file path=ppt/slides/_rels/slide23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29.xml"/><Relationship Id="rId1" Type="http://schemas.openxmlformats.org/officeDocument/2006/relationships/slideLayout" Target="../slideLayouts/slideLayout364.xml"/></Relationships>
</file>

<file path=ppt/slides/_rels/slide23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30.xml"/><Relationship Id="rId1" Type="http://schemas.openxmlformats.org/officeDocument/2006/relationships/slideLayout" Target="../slideLayouts/slideLayout364.xml"/></Relationships>
</file>

<file path=ppt/slides/_rels/slide23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31.xml"/><Relationship Id="rId1" Type="http://schemas.openxmlformats.org/officeDocument/2006/relationships/slideLayout" Target="../slideLayouts/slideLayout364.xml"/></Relationships>
</file>

<file path=ppt/slides/_rels/slide23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32.xml"/><Relationship Id="rId1" Type="http://schemas.openxmlformats.org/officeDocument/2006/relationships/slideLayout" Target="../slideLayouts/slideLayout364.xml"/></Relationships>
</file>

<file path=ppt/slides/_rels/slide23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33.xml"/><Relationship Id="rId1" Type="http://schemas.openxmlformats.org/officeDocument/2006/relationships/slideLayout" Target="../slideLayouts/slideLayout364.xml"/></Relationships>
</file>

<file path=ppt/slides/_rels/slide23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34.xml"/><Relationship Id="rId1" Type="http://schemas.openxmlformats.org/officeDocument/2006/relationships/slideLayout" Target="../slideLayouts/slideLayout364.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8.wdp"/><Relationship Id="rId3" Type="http://schemas.openxmlformats.org/officeDocument/2006/relationships/notesSlide" Target="../notesSlides/notesSlide23.xml"/><Relationship Id="rId7" Type="http://schemas.openxmlformats.org/officeDocument/2006/relationships/image" Target="../media/image46.png"/><Relationship Id="rId12" Type="http://schemas.openxmlformats.org/officeDocument/2006/relationships/image" Target="../media/image49.png"/><Relationship Id="rId17" Type="http://schemas.microsoft.com/office/2007/relationships/hdphoto" Target="../media/hdphoto10.wdp"/><Relationship Id="rId2" Type="http://schemas.openxmlformats.org/officeDocument/2006/relationships/slideLayout" Target="../slideLayouts/slideLayout482.xml"/><Relationship Id="rId16" Type="http://schemas.openxmlformats.org/officeDocument/2006/relationships/image" Target="../media/image51.png"/><Relationship Id="rId1" Type="http://schemas.openxmlformats.org/officeDocument/2006/relationships/tags" Target="../tags/tag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5.png"/><Relationship Id="rId15" Type="http://schemas.microsoft.com/office/2007/relationships/hdphoto" Target="../media/hdphoto9.wdp"/><Relationship Id="rId10" Type="http://schemas.openxmlformats.org/officeDocument/2006/relationships/image" Target="../media/image48.png"/><Relationship Id="rId4" Type="http://schemas.openxmlformats.org/officeDocument/2006/relationships/image" Target="../media/image44.png"/><Relationship Id="rId9" Type="http://schemas.microsoft.com/office/2007/relationships/hdphoto" Target="../media/hdphoto6.wdp"/><Relationship Id="rId14" Type="http://schemas.openxmlformats.org/officeDocument/2006/relationships/image" Target="../media/image50.png"/></Relationships>
</file>

<file path=ppt/slides/_rels/slide24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35.xml"/><Relationship Id="rId1" Type="http://schemas.openxmlformats.org/officeDocument/2006/relationships/slideLayout" Target="../slideLayouts/slideLayout370.xml"/></Relationships>
</file>

<file path=ppt/slides/_rels/slide241.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408.xml"/></Relationships>
</file>

<file path=ppt/slides/_rels/slide242.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408.xml"/></Relationships>
</file>

<file path=ppt/slides/_rels/slide243.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408.xml"/></Relationships>
</file>

<file path=ppt/slides/_rels/slide24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408.xml"/></Relationships>
</file>

<file path=ppt/slides/_rels/slide245.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408.xml"/></Relationships>
</file>

<file path=ppt/slides/_rels/slide246.xml.rels><?xml version="1.0" encoding="UTF-8" standalone="yes"?>
<Relationships xmlns="http://schemas.openxmlformats.org/package/2006/relationships"><Relationship Id="rId2" Type="http://schemas.openxmlformats.org/officeDocument/2006/relationships/slideLayout" Target="../slideLayouts/slideLayout251.xml"/><Relationship Id="rId1" Type="http://schemas.openxmlformats.org/officeDocument/2006/relationships/themeOverride" Target="../theme/themeOverride12.xml"/></Relationships>
</file>

<file path=ppt/slides/_rels/slide247.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417.xml"/></Relationships>
</file>

<file path=ppt/slides/_rels/slide24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36.xml"/><Relationship Id="rId1" Type="http://schemas.openxmlformats.org/officeDocument/2006/relationships/slideLayout" Target="../slideLayouts/slideLayout364.xml"/></Relationships>
</file>

<file path=ppt/slides/_rels/slide249.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37.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15.wdp"/><Relationship Id="rId18" Type="http://schemas.openxmlformats.org/officeDocument/2006/relationships/image" Target="../media/image59.png"/><Relationship Id="rId3" Type="http://schemas.openxmlformats.org/officeDocument/2006/relationships/notesSlide" Target="../notesSlides/notesSlide24.xml"/><Relationship Id="rId21" Type="http://schemas.openxmlformats.org/officeDocument/2006/relationships/image" Target="../media/image60.png"/><Relationship Id="rId7" Type="http://schemas.microsoft.com/office/2007/relationships/hdphoto" Target="../media/hdphoto12.wdp"/><Relationship Id="rId12" Type="http://schemas.openxmlformats.org/officeDocument/2006/relationships/image" Target="../media/image56.png"/><Relationship Id="rId17" Type="http://schemas.microsoft.com/office/2007/relationships/hdphoto" Target="../media/hdphoto17.wdp"/><Relationship Id="rId2" Type="http://schemas.openxmlformats.org/officeDocument/2006/relationships/slideLayout" Target="../slideLayouts/slideLayout482.xml"/><Relationship Id="rId16" Type="http://schemas.openxmlformats.org/officeDocument/2006/relationships/image" Target="../media/image58.png"/><Relationship Id="rId20" Type="http://schemas.microsoft.com/office/2007/relationships/hdphoto" Target="../media/hdphoto19.wdp"/><Relationship Id="rId1" Type="http://schemas.openxmlformats.org/officeDocument/2006/relationships/tags" Target="../tags/tag5.xml"/><Relationship Id="rId6" Type="http://schemas.openxmlformats.org/officeDocument/2006/relationships/image" Target="../media/image53.png"/><Relationship Id="rId11" Type="http://schemas.microsoft.com/office/2007/relationships/hdphoto" Target="../media/hdphoto14.wdp"/><Relationship Id="rId5" Type="http://schemas.microsoft.com/office/2007/relationships/hdphoto" Target="../media/hdphoto11.wdp"/><Relationship Id="rId15" Type="http://schemas.microsoft.com/office/2007/relationships/hdphoto" Target="../media/hdphoto16.wdp"/><Relationship Id="rId10" Type="http://schemas.openxmlformats.org/officeDocument/2006/relationships/image" Target="../media/image55.png"/><Relationship Id="rId19" Type="http://schemas.microsoft.com/office/2007/relationships/hdphoto" Target="../media/hdphoto18.wdp"/><Relationship Id="rId4" Type="http://schemas.openxmlformats.org/officeDocument/2006/relationships/image" Target="../media/image52.png"/><Relationship Id="rId9" Type="http://schemas.microsoft.com/office/2007/relationships/hdphoto" Target="../media/hdphoto13.wdp"/><Relationship Id="rId14" Type="http://schemas.openxmlformats.org/officeDocument/2006/relationships/image" Target="../media/image57.png"/><Relationship Id="rId22" Type="http://schemas.microsoft.com/office/2007/relationships/hdphoto" Target="../media/hdphoto20.wdp"/></Relationships>
</file>

<file path=ppt/slides/_rels/slide250.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38.xml"/><Relationship Id="rId1" Type="http://schemas.openxmlformats.org/officeDocument/2006/relationships/slideLayout" Target="../slideLayouts/slideLayout364.xml"/></Relationships>
</file>

<file path=ppt/slides/_rels/slide25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39.xml"/><Relationship Id="rId1" Type="http://schemas.openxmlformats.org/officeDocument/2006/relationships/slideLayout" Target="../slideLayouts/slideLayout364.xml"/></Relationships>
</file>

<file path=ppt/slides/_rels/slide252.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40.xml"/><Relationship Id="rId1" Type="http://schemas.openxmlformats.org/officeDocument/2006/relationships/slideLayout" Target="../slideLayouts/slideLayout364.xml"/><Relationship Id="rId4" Type="http://schemas.openxmlformats.org/officeDocument/2006/relationships/image" Target="../media/image261.jpeg"/></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316.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01.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90.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90.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423.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1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43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82.xml"/><Relationship Id="rId1" Type="http://schemas.openxmlformats.org/officeDocument/2006/relationships/tags" Target="../tags/tag6.xml"/><Relationship Id="rId4" Type="http://schemas.openxmlformats.org/officeDocument/2006/relationships/image" Target="../media/image61.jpeg"/></Relationships>
</file>

<file path=ppt/slides/_rels/slide260.xml.rels><?xml version="1.0" encoding="UTF-8" standalone="yes"?>
<Relationships xmlns="http://schemas.openxmlformats.org/package/2006/relationships"><Relationship Id="rId3" Type="http://schemas.openxmlformats.org/officeDocument/2006/relationships/image" Target="../media/image262.gif"/><Relationship Id="rId2" Type="http://schemas.openxmlformats.org/officeDocument/2006/relationships/notesSlide" Target="../notesSlides/notesSlide248.xml"/><Relationship Id="rId1" Type="http://schemas.openxmlformats.org/officeDocument/2006/relationships/slideLayout" Target="../slideLayouts/slideLayout364.xml"/></Relationships>
</file>

<file path=ppt/slides/_rels/slide261.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49.xml"/><Relationship Id="rId1" Type="http://schemas.openxmlformats.org/officeDocument/2006/relationships/slideLayout" Target="../slideLayouts/slideLayout369.xml"/></Relationships>
</file>

<file path=ppt/slides/_rels/slide26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50.xml"/><Relationship Id="rId1" Type="http://schemas.openxmlformats.org/officeDocument/2006/relationships/slideLayout" Target="../slideLayouts/slideLayout369.xml"/></Relationships>
</file>

<file path=ppt/slides/_rels/slide263.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369.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44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1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435.xml"/></Relationships>
</file>

<file path=ppt/slides/_rels/slide267.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54.xml"/><Relationship Id="rId1" Type="http://schemas.openxmlformats.org/officeDocument/2006/relationships/slideLayout" Target="../slideLayouts/slideLayout123.xml"/><Relationship Id="rId4" Type="http://schemas.openxmlformats.org/officeDocument/2006/relationships/image" Target="../media/image267.jpeg"/></Relationships>
</file>

<file path=ppt/slides/_rels/slide268.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55.xml"/><Relationship Id="rId1" Type="http://schemas.openxmlformats.org/officeDocument/2006/relationships/slideLayout" Target="../slideLayouts/slideLayout124.xml"/><Relationship Id="rId5" Type="http://schemas.openxmlformats.org/officeDocument/2006/relationships/image" Target="../media/image270.jpeg"/><Relationship Id="rId4" Type="http://schemas.openxmlformats.org/officeDocument/2006/relationships/image" Target="../media/image269.png"/></Relationships>
</file>

<file path=ppt/slides/_rels/slide26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56.xml"/><Relationship Id="rId1" Type="http://schemas.openxmlformats.org/officeDocument/2006/relationships/slideLayout" Target="../slideLayouts/slideLayout124.xml"/><Relationship Id="rId5" Type="http://schemas.openxmlformats.org/officeDocument/2006/relationships/image" Target="../media/image273.jpeg"/><Relationship Id="rId4" Type="http://schemas.openxmlformats.org/officeDocument/2006/relationships/image" Target="../media/image27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82.xml"/><Relationship Id="rId1" Type="http://schemas.openxmlformats.org/officeDocument/2006/relationships/tags" Target="../tags/tag7.xml"/><Relationship Id="rId5" Type="http://schemas.microsoft.com/office/2007/relationships/hdphoto" Target="../media/hdphoto21.wdp"/><Relationship Id="rId4" Type="http://schemas.openxmlformats.org/officeDocument/2006/relationships/image" Target="../media/image62.png"/></Relationships>
</file>

<file path=ppt/slides/_rels/slide27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57.xml"/><Relationship Id="rId1" Type="http://schemas.openxmlformats.org/officeDocument/2006/relationships/slideLayout" Target="../slideLayouts/slideLayout124.xml"/><Relationship Id="rId4" Type="http://schemas.openxmlformats.org/officeDocument/2006/relationships/image" Target="../media/image275.png"/></Relationships>
</file>

<file path=ppt/slides/_rels/slide27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58.xml"/><Relationship Id="rId1" Type="http://schemas.openxmlformats.org/officeDocument/2006/relationships/slideLayout" Target="../slideLayouts/slideLayout124.xml"/><Relationship Id="rId5" Type="http://schemas.openxmlformats.org/officeDocument/2006/relationships/image" Target="../media/image278.jpeg"/><Relationship Id="rId4" Type="http://schemas.openxmlformats.org/officeDocument/2006/relationships/image" Target="../media/image277.png"/></Relationships>
</file>

<file path=ppt/slides/_rels/slide272.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59.xml"/><Relationship Id="rId1" Type="http://schemas.openxmlformats.org/officeDocument/2006/relationships/slideLayout" Target="../slideLayouts/slideLayout124.xml"/><Relationship Id="rId5" Type="http://schemas.openxmlformats.org/officeDocument/2006/relationships/image" Target="../media/image281.jpeg"/><Relationship Id="rId4" Type="http://schemas.openxmlformats.org/officeDocument/2006/relationships/image" Target="../media/image280.png"/></Relationships>
</file>

<file path=ppt/slides/_rels/slide273.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60.xml"/><Relationship Id="rId1" Type="http://schemas.openxmlformats.org/officeDocument/2006/relationships/slideLayout" Target="../slideLayouts/slideLayout113.xml"/></Relationships>
</file>

<file path=ppt/slides/_rels/slide274.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61.xml"/><Relationship Id="rId1" Type="http://schemas.openxmlformats.org/officeDocument/2006/relationships/slideLayout" Target="../slideLayouts/slideLayout113.xml"/></Relationships>
</file>

<file path=ppt/slides/_rels/slide275.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62.xml"/><Relationship Id="rId1" Type="http://schemas.openxmlformats.org/officeDocument/2006/relationships/slideLayout" Target="../slideLayouts/slideLayout113.xml"/></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365.xml"/><Relationship Id="rId1" Type="http://schemas.openxmlformats.org/officeDocument/2006/relationships/themeOverride" Target="../theme/themeOverride13.xml"/><Relationship Id="rId4" Type="http://schemas.openxmlformats.org/officeDocument/2006/relationships/image" Target="../media/image285.jpeg"/></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1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435.xml"/></Relationships>
</file>

<file path=ppt/slides/_rels/slide27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66.xml"/><Relationship Id="rId1" Type="http://schemas.openxmlformats.org/officeDocument/2006/relationships/slideLayout" Target="../slideLayouts/slideLayout36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82.xml"/><Relationship Id="rId1" Type="http://schemas.openxmlformats.org/officeDocument/2006/relationships/tags" Target="../tags/tag8.xml"/><Relationship Id="rId6" Type="http://schemas.openxmlformats.org/officeDocument/2006/relationships/image" Target="../media/image64.gif"/><Relationship Id="rId5" Type="http://schemas.microsoft.com/office/2007/relationships/hdphoto" Target="../media/hdphoto22.wdp"/><Relationship Id="rId4" Type="http://schemas.openxmlformats.org/officeDocument/2006/relationships/image" Target="../media/image63.png"/></Relationships>
</file>

<file path=ppt/slides/_rels/slide280.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67.xml"/><Relationship Id="rId1" Type="http://schemas.openxmlformats.org/officeDocument/2006/relationships/slideLayout" Target="../slideLayouts/slideLayout364.xml"/></Relationships>
</file>

<file path=ppt/slides/_rels/slide28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68.xml"/><Relationship Id="rId1" Type="http://schemas.openxmlformats.org/officeDocument/2006/relationships/slideLayout" Target="../slideLayouts/slideLayout364.xml"/></Relationships>
</file>

<file path=ppt/slides/_rels/slide282.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69.xml"/><Relationship Id="rId1" Type="http://schemas.openxmlformats.org/officeDocument/2006/relationships/slideLayout" Target="../slideLayouts/slideLayout456.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11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435.xml"/></Relationships>
</file>

<file path=ppt/slides/_rels/slide285.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72.xml"/><Relationship Id="rId1" Type="http://schemas.openxmlformats.org/officeDocument/2006/relationships/slideLayout" Target="../slideLayouts/slideLayout364.xml"/></Relationships>
</file>

<file path=ppt/slides/_rels/slide28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73.xml"/><Relationship Id="rId1" Type="http://schemas.openxmlformats.org/officeDocument/2006/relationships/slideLayout" Target="../slideLayouts/slideLayout369.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1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435.xml"/></Relationships>
</file>

<file path=ppt/slides/_rels/slide289.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76.xml"/><Relationship Id="rId1" Type="http://schemas.openxmlformats.org/officeDocument/2006/relationships/slideLayout" Target="../slideLayouts/slideLayout36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82.xml"/><Relationship Id="rId1" Type="http://schemas.openxmlformats.org/officeDocument/2006/relationships/tags" Target="../tags/tag9.xml"/><Relationship Id="rId5" Type="http://schemas.microsoft.com/office/2007/relationships/hdphoto" Target="../media/hdphoto21.wdp"/><Relationship Id="rId4" Type="http://schemas.openxmlformats.org/officeDocument/2006/relationships/image" Target="../media/image62.pn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423.xml"/></Relationships>
</file>

<file path=ppt/slides/_rels/slide29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78.xml"/><Relationship Id="rId1" Type="http://schemas.openxmlformats.org/officeDocument/2006/relationships/slideLayout" Target="../slideLayouts/slideLayout364.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1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01.xml"/></Relationships>
</file>

<file path=ppt/slides/_rels/slide294.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81.xml"/><Relationship Id="rId1" Type="http://schemas.openxmlformats.org/officeDocument/2006/relationships/slideLayout" Target="../slideLayouts/slideLayout369.xml"/></Relationships>
</file>

<file path=ppt/slides/_rels/slide29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82.xml"/><Relationship Id="rId1" Type="http://schemas.openxmlformats.org/officeDocument/2006/relationships/slideLayout" Target="../slideLayouts/slideLayout369.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45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34.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90.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3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82.xml"/><Relationship Id="rId1" Type="http://schemas.openxmlformats.org/officeDocument/2006/relationships/tags" Target="../tags/tag10.xml"/><Relationship Id="rId6" Type="http://schemas.microsoft.com/office/2007/relationships/hdphoto" Target="../media/hdphoto23.wdp"/><Relationship Id="rId5" Type="http://schemas.openxmlformats.org/officeDocument/2006/relationships/image" Target="../media/image66.png"/><Relationship Id="rId4" Type="http://schemas.openxmlformats.org/officeDocument/2006/relationships/image" Target="../media/image65.jpeg"/></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471.xml"/><Relationship Id="rId1" Type="http://schemas.openxmlformats.org/officeDocument/2006/relationships/tags" Target="../tags/tag59.xml"/><Relationship Id="rId5" Type="http://schemas.microsoft.com/office/2007/relationships/hdphoto" Target="../media/hdphoto54.wdp"/><Relationship Id="rId4" Type="http://schemas.openxmlformats.org/officeDocument/2006/relationships/image" Target="../media/image295.png"/></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468.xml"/><Relationship Id="rId1" Type="http://schemas.openxmlformats.org/officeDocument/2006/relationships/tags" Target="../tags/tag60.xml"/><Relationship Id="rId5" Type="http://schemas.openxmlformats.org/officeDocument/2006/relationships/image" Target="../media/image296.jpeg"/><Relationship Id="rId4" Type="http://schemas.openxmlformats.org/officeDocument/2006/relationships/image" Target="../media/image26.jpe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468.xml"/><Relationship Id="rId1" Type="http://schemas.openxmlformats.org/officeDocument/2006/relationships/tags" Target="../tags/tag61.xml"/><Relationship Id="rId6" Type="http://schemas.openxmlformats.org/officeDocument/2006/relationships/image" Target="../media/image298.jpeg"/><Relationship Id="rId5" Type="http://schemas.openxmlformats.org/officeDocument/2006/relationships/image" Target="../media/image297.png"/><Relationship Id="rId4" Type="http://schemas.openxmlformats.org/officeDocument/2006/relationships/image" Target="../media/image26.jpe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468.xml"/><Relationship Id="rId1" Type="http://schemas.openxmlformats.org/officeDocument/2006/relationships/tags" Target="../tags/tag62.xml"/><Relationship Id="rId4" Type="http://schemas.openxmlformats.org/officeDocument/2006/relationships/image" Target="../media/image299.jpeg"/></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468.xml"/><Relationship Id="rId1" Type="http://schemas.openxmlformats.org/officeDocument/2006/relationships/tags" Target="../tags/tag63.xml"/><Relationship Id="rId5" Type="http://schemas.openxmlformats.org/officeDocument/2006/relationships/hyperlink" Target="https://www.vinodbidwaik.com/2020/09/decision-making-process-during-vuca.html" TargetMode="External"/><Relationship Id="rId4" Type="http://schemas.openxmlformats.org/officeDocument/2006/relationships/image" Target="../media/image300.jpg"/></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468.xml"/><Relationship Id="rId1" Type="http://schemas.openxmlformats.org/officeDocument/2006/relationships/tags" Target="../tags/tag64.xml"/><Relationship Id="rId4" Type="http://schemas.openxmlformats.org/officeDocument/2006/relationships/image" Target="../media/image301.jpeg"/></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468.xml"/><Relationship Id="rId1" Type="http://schemas.openxmlformats.org/officeDocument/2006/relationships/tags" Target="../tags/tag65.xml"/><Relationship Id="rId4" Type="http://schemas.openxmlformats.org/officeDocument/2006/relationships/image" Target="../media/image302.jpeg"/></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468.xml"/><Relationship Id="rId1" Type="http://schemas.openxmlformats.org/officeDocument/2006/relationships/tags" Target="../tags/tag66.xml"/><Relationship Id="rId4" Type="http://schemas.openxmlformats.org/officeDocument/2006/relationships/image" Target="../media/image302.jpeg"/></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468.xml"/><Relationship Id="rId1" Type="http://schemas.openxmlformats.org/officeDocument/2006/relationships/tags" Target="../tags/tag67.xml"/><Relationship Id="rId4" Type="http://schemas.openxmlformats.org/officeDocument/2006/relationships/image" Target="../media/image302.jpeg"/></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468.xml"/><Relationship Id="rId1" Type="http://schemas.openxmlformats.org/officeDocument/2006/relationships/tags" Target="../tags/tag68.xml"/><Relationship Id="rId4" Type="http://schemas.openxmlformats.org/officeDocument/2006/relationships/image" Target="../media/image30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82.xml"/><Relationship Id="rId1" Type="http://schemas.openxmlformats.org/officeDocument/2006/relationships/tags" Target="../tags/tag11.xml"/><Relationship Id="rId6" Type="http://schemas.microsoft.com/office/2007/relationships/hdphoto" Target="../media/hdphoto24.wdp"/><Relationship Id="rId5" Type="http://schemas.openxmlformats.org/officeDocument/2006/relationships/image" Target="../media/image67.png"/><Relationship Id="rId4" Type="http://schemas.openxmlformats.org/officeDocument/2006/relationships/image" Target="../media/image65.jpeg"/></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468.xml"/><Relationship Id="rId1" Type="http://schemas.openxmlformats.org/officeDocument/2006/relationships/tags" Target="../tags/tag69.xml"/><Relationship Id="rId4" Type="http://schemas.openxmlformats.org/officeDocument/2006/relationships/image" Target="../media/image302.jpe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468.xml"/><Relationship Id="rId1" Type="http://schemas.openxmlformats.org/officeDocument/2006/relationships/tags" Target="../tags/tag70.xml"/><Relationship Id="rId4" Type="http://schemas.openxmlformats.org/officeDocument/2006/relationships/image" Target="../media/image303.jpe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468.xml"/><Relationship Id="rId1" Type="http://schemas.openxmlformats.org/officeDocument/2006/relationships/tags" Target="../tags/tag71.xml"/><Relationship Id="rId4" Type="http://schemas.openxmlformats.org/officeDocument/2006/relationships/image" Target="../media/image303.jpe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468.xml"/><Relationship Id="rId1" Type="http://schemas.openxmlformats.org/officeDocument/2006/relationships/tags" Target="../tags/tag72.xml"/><Relationship Id="rId4" Type="http://schemas.openxmlformats.org/officeDocument/2006/relationships/image" Target="../media/image303.jpe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468.xml"/><Relationship Id="rId1" Type="http://schemas.openxmlformats.org/officeDocument/2006/relationships/tags" Target="../tags/tag73.xml"/><Relationship Id="rId4" Type="http://schemas.openxmlformats.org/officeDocument/2006/relationships/image" Target="../media/image303.jpe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468.xml"/><Relationship Id="rId1" Type="http://schemas.openxmlformats.org/officeDocument/2006/relationships/tags" Target="../tags/tag74.xml"/><Relationship Id="rId4" Type="http://schemas.openxmlformats.org/officeDocument/2006/relationships/image" Target="../media/image303.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468.xml"/><Relationship Id="rId1" Type="http://schemas.openxmlformats.org/officeDocument/2006/relationships/tags" Target="../tags/tag75.xml"/><Relationship Id="rId5" Type="http://schemas.openxmlformats.org/officeDocument/2006/relationships/image" Target="../media/image298.jpeg"/><Relationship Id="rId4" Type="http://schemas.openxmlformats.org/officeDocument/2006/relationships/image" Target="../media/image297.pn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468.xml"/><Relationship Id="rId1" Type="http://schemas.openxmlformats.org/officeDocument/2006/relationships/tags" Target="../tags/tag76.xml"/><Relationship Id="rId6" Type="http://schemas.openxmlformats.org/officeDocument/2006/relationships/image" Target="../media/image306.svg"/><Relationship Id="rId5" Type="http://schemas.openxmlformats.org/officeDocument/2006/relationships/image" Target="../media/image305.png"/><Relationship Id="rId4" Type="http://schemas.openxmlformats.org/officeDocument/2006/relationships/image" Target="../media/image304.pn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468.xml"/><Relationship Id="rId1" Type="http://schemas.openxmlformats.org/officeDocument/2006/relationships/tags" Target="../tags/tag7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468.xml"/><Relationship Id="rId1" Type="http://schemas.openxmlformats.org/officeDocument/2006/relationships/tags" Target="../tags/tag78.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69.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468.xml"/><Relationship Id="rId1" Type="http://schemas.openxmlformats.org/officeDocument/2006/relationships/tags" Target="../tags/tag79.xml"/><Relationship Id="rId4" Type="http://schemas.openxmlformats.org/officeDocument/2006/relationships/image" Target="../media/image307.jpe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468.xml"/><Relationship Id="rId1" Type="http://schemas.openxmlformats.org/officeDocument/2006/relationships/tags" Target="../tags/tag80.xml"/><Relationship Id="rId4" Type="http://schemas.openxmlformats.org/officeDocument/2006/relationships/image" Target="../media/image308.jpe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468.xml"/><Relationship Id="rId1" Type="http://schemas.openxmlformats.org/officeDocument/2006/relationships/tags" Target="../tags/tag81.xml"/><Relationship Id="rId4" Type="http://schemas.openxmlformats.org/officeDocument/2006/relationships/image" Target="../media/image309.png"/></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468.xml"/><Relationship Id="rId1" Type="http://schemas.openxmlformats.org/officeDocument/2006/relationships/tags" Target="../tags/tag82.xml"/><Relationship Id="rId4" Type="http://schemas.openxmlformats.org/officeDocument/2006/relationships/image" Target="../media/image309.png"/></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468.xml"/><Relationship Id="rId1" Type="http://schemas.openxmlformats.org/officeDocument/2006/relationships/tags" Target="../tags/tag83.xml"/><Relationship Id="rId4" Type="http://schemas.openxmlformats.org/officeDocument/2006/relationships/image" Target="../media/image309.png"/></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468.xml"/><Relationship Id="rId1" Type="http://schemas.openxmlformats.org/officeDocument/2006/relationships/tags" Target="../tags/tag84.xml"/><Relationship Id="rId4" Type="http://schemas.openxmlformats.org/officeDocument/2006/relationships/image" Target="../media/image309.png"/></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468.xml"/><Relationship Id="rId1" Type="http://schemas.openxmlformats.org/officeDocument/2006/relationships/tags" Target="../tags/tag85.xml"/><Relationship Id="rId4" Type="http://schemas.openxmlformats.org/officeDocument/2006/relationships/image" Target="../media/image309.png"/></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468.xml"/><Relationship Id="rId1" Type="http://schemas.openxmlformats.org/officeDocument/2006/relationships/tags" Target="../tags/tag86.xml"/><Relationship Id="rId4" Type="http://schemas.openxmlformats.org/officeDocument/2006/relationships/image" Target="../media/image309.png"/></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468.xml"/><Relationship Id="rId1" Type="http://schemas.openxmlformats.org/officeDocument/2006/relationships/tags" Target="../tags/tag87.xml"/><Relationship Id="rId4" Type="http://schemas.openxmlformats.org/officeDocument/2006/relationships/image" Target="../media/image310.jpeg"/></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468.xml"/><Relationship Id="rId1" Type="http://schemas.openxmlformats.org/officeDocument/2006/relationships/tags" Target="../tags/tag88.xml"/><Relationship Id="rId5" Type="http://schemas.microsoft.com/office/2007/relationships/hdphoto" Target="../media/hdphoto55.wdp"/><Relationship Id="rId4" Type="http://schemas.openxmlformats.org/officeDocument/2006/relationships/image" Target="../media/image311.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69.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468.xml"/><Relationship Id="rId1" Type="http://schemas.openxmlformats.org/officeDocument/2006/relationships/tags" Target="../tags/tag89.xml"/><Relationship Id="rId5" Type="http://schemas.microsoft.com/office/2007/relationships/hdphoto" Target="../media/hdphoto56.wdp"/><Relationship Id="rId4" Type="http://schemas.openxmlformats.org/officeDocument/2006/relationships/image" Target="../media/image312.png"/></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468.xml"/><Relationship Id="rId1" Type="http://schemas.openxmlformats.org/officeDocument/2006/relationships/tags" Target="../tags/tag90.xml"/><Relationship Id="rId5" Type="http://schemas.microsoft.com/office/2007/relationships/hdphoto" Target="../media/hdphoto55.wdp"/><Relationship Id="rId4" Type="http://schemas.openxmlformats.org/officeDocument/2006/relationships/image" Target="../media/image312.png"/></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468.xml"/><Relationship Id="rId1" Type="http://schemas.openxmlformats.org/officeDocument/2006/relationships/tags" Target="../tags/tag91.xml"/><Relationship Id="rId4" Type="http://schemas.openxmlformats.org/officeDocument/2006/relationships/image" Target="../media/image310.jpeg"/></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468.xml"/><Relationship Id="rId1" Type="http://schemas.openxmlformats.org/officeDocument/2006/relationships/tags" Target="../tags/tag92.xml"/><Relationship Id="rId5" Type="http://schemas.microsoft.com/office/2007/relationships/hdphoto" Target="../media/hdphoto56.wdp"/><Relationship Id="rId4" Type="http://schemas.openxmlformats.org/officeDocument/2006/relationships/image" Target="../media/image312.png"/></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468.xml"/><Relationship Id="rId1" Type="http://schemas.openxmlformats.org/officeDocument/2006/relationships/tags" Target="../tags/tag93.xml"/><Relationship Id="rId5" Type="http://schemas.microsoft.com/office/2007/relationships/hdphoto" Target="../media/hdphoto56.wdp"/><Relationship Id="rId4" Type="http://schemas.openxmlformats.org/officeDocument/2006/relationships/image" Target="../media/image312.png"/></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468.xml"/><Relationship Id="rId1" Type="http://schemas.openxmlformats.org/officeDocument/2006/relationships/tags" Target="../tags/tag94.xml"/><Relationship Id="rId5" Type="http://schemas.microsoft.com/office/2007/relationships/hdphoto" Target="../media/hdphoto56.wdp"/><Relationship Id="rId4" Type="http://schemas.openxmlformats.org/officeDocument/2006/relationships/image" Target="../media/image312.png"/></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468.xml"/><Relationship Id="rId1" Type="http://schemas.openxmlformats.org/officeDocument/2006/relationships/tags" Target="../tags/tag95.xml"/><Relationship Id="rId5" Type="http://schemas.microsoft.com/office/2007/relationships/hdphoto" Target="../media/hdphoto56.wdp"/><Relationship Id="rId4" Type="http://schemas.openxmlformats.org/officeDocument/2006/relationships/image" Target="../media/image312.png"/></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468.xml"/><Relationship Id="rId1" Type="http://schemas.openxmlformats.org/officeDocument/2006/relationships/tags" Target="../tags/tag96.xml"/><Relationship Id="rId5" Type="http://schemas.microsoft.com/office/2007/relationships/hdphoto" Target="../media/hdphoto56.wdp"/><Relationship Id="rId4" Type="http://schemas.openxmlformats.org/officeDocument/2006/relationships/image" Target="../media/image312.png"/></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468.xml"/><Relationship Id="rId1" Type="http://schemas.openxmlformats.org/officeDocument/2006/relationships/tags" Target="../tags/tag97.xml"/><Relationship Id="rId5" Type="http://schemas.microsoft.com/office/2007/relationships/hdphoto" Target="../media/hdphoto56.wdp"/><Relationship Id="rId4" Type="http://schemas.openxmlformats.org/officeDocument/2006/relationships/image" Target="../media/image312.png"/></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468.xml"/><Relationship Id="rId1" Type="http://schemas.openxmlformats.org/officeDocument/2006/relationships/tags" Target="../tags/tag98.xml"/><Relationship Id="rId5" Type="http://schemas.microsoft.com/office/2007/relationships/hdphoto" Target="../media/hdphoto56.wdp"/><Relationship Id="rId4" Type="http://schemas.openxmlformats.org/officeDocument/2006/relationships/image" Target="../media/image312.png"/></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468.xml"/><Relationship Id="rId1" Type="http://schemas.openxmlformats.org/officeDocument/2006/relationships/tags" Target="../tags/tag99.xml"/><Relationship Id="rId5" Type="http://schemas.microsoft.com/office/2007/relationships/hdphoto" Target="../media/hdphoto57.wdp"/><Relationship Id="rId4" Type="http://schemas.openxmlformats.org/officeDocument/2006/relationships/image" Target="../media/image312.png"/></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468.xml"/><Relationship Id="rId1" Type="http://schemas.openxmlformats.org/officeDocument/2006/relationships/tags" Target="../tags/tag100.xml"/><Relationship Id="rId5" Type="http://schemas.microsoft.com/office/2007/relationships/hdphoto" Target="../media/hdphoto55.wdp"/><Relationship Id="rId4" Type="http://schemas.openxmlformats.org/officeDocument/2006/relationships/image" Target="../media/image312.png"/></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468.xml"/><Relationship Id="rId1" Type="http://schemas.openxmlformats.org/officeDocument/2006/relationships/tags" Target="../tags/tag101.xml"/><Relationship Id="rId5" Type="http://schemas.microsoft.com/office/2007/relationships/hdphoto" Target="../media/hdphoto55.wdp"/><Relationship Id="rId4" Type="http://schemas.openxmlformats.org/officeDocument/2006/relationships/image" Target="../media/image312.png"/></Relationships>
</file>

<file path=ppt/slides/_rels/slide343.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468.xml"/><Relationship Id="rId1" Type="http://schemas.openxmlformats.org/officeDocument/2006/relationships/tags" Target="../tags/tag102.xml"/><Relationship Id="rId4" Type="http://schemas.openxmlformats.org/officeDocument/2006/relationships/image" Target="../media/image310.jpeg"/></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468.xml"/><Relationship Id="rId1" Type="http://schemas.openxmlformats.org/officeDocument/2006/relationships/tags" Target="../tags/tag103.xml"/><Relationship Id="rId5" Type="http://schemas.microsoft.com/office/2007/relationships/hdphoto" Target="../media/hdphoto55.wdp"/><Relationship Id="rId4" Type="http://schemas.openxmlformats.org/officeDocument/2006/relationships/image" Target="../media/image312.png"/></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468.xml"/><Relationship Id="rId1" Type="http://schemas.openxmlformats.org/officeDocument/2006/relationships/tags" Target="../tags/tag104.xml"/><Relationship Id="rId5" Type="http://schemas.microsoft.com/office/2007/relationships/hdphoto" Target="../media/hdphoto55.wdp"/><Relationship Id="rId4" Type="http://schemas.openxmlformats.org/officeDocument/2006/relationships/image" Target="../media/image312.png"/></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468.xml"/><Relationship Id="rId1" Type="http://schemas.openxmlformats.org/officeDocument/2006/relationships/tags" Target="../tags/tag105.xml"/><Relationship Id="rId5" Type="http://schemas.microsoft.com/office/2007/relationships/hdphoto" Target="../media/hdphoto56.wdp"/><Relationship Id="rId4" Type="http://schemas.openxmlformats.org/officeDocument/2006/relationships/image" Target="../media/image312.png"/></Relationships>
</file>

<file path=ppt/slides/_rels/slide347.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468.xml"/><Relationship Id="rId1" Type="http://schemas.openxmlformats.org/officeDocument/2006/relationships/tags" Target="../tags/tag106.xml"/><Relationship Id="rId4" Type="http://schemas.openxmlformats.org/officeDocument/2006/relationships/image" Target="../media/image310.jpeg"/></Relationships>
</file>

<file path=ppt/slides/_rels/slide348.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468.xml"/><Relationship Id="rId1" Type="http://schemas.openxmlformats.org/officeDocument/2006/relationships/tags" Target="../tags/tag107.xml"/><Relationship Id="rId4" Type="http://schemas.openxmlformats.org/officeDocument/2006/relationships/image" Target="../media/image313.jpeg"/></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468.xml"/><Relationship Id="rId1" Type="http://schemas.openxmlformats.org/officeDocument/2006/relationships/tags" Target="../tags/tag108.xml"/><Relationship Id="rId4" Type="http://schemas.openxmlformats.org/officeDocument/2006/relationships/image" Target="../media/image314.jpeg"/></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9.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468.xml"/><Relationship Id="rId1" Type="http://schemas.openxmlformats.org/officeDocument/2006/relationships/tags" Target="../tags/tag109.xml"/><Relationship Id="rId4" Type="http://schemas.openxmlformats.org/officeDocument/2006/relationships/image" Target="../media/image310.jpeg"/></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468.xml"/><Relationship Id="rId1" Type="http://schemas.openxmlformats.org/officeDocument/2006/relationships/tags" Target="../tags/tag110.xml"/><Relationship Id="rId4" Type="http://schemas.openxmlformats.org/officeDocument/2006/relationships/image" Target="../media/image310.jpeg"/></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468.xml"/><Relationship Id="rId1" Type="http://schemas.openxmlformats.org/officeDocument/2006/relationships/tags" Target="../tags/tag111.xml"/><Relationship Id="rId6" Type="http://schemas.openxmlformats.org/officeDocument/2006/relationships/image" Target="../media/image298.jpeg"/><Relationship Id="rId5" Type="http://schemas.openxmlformats.org/officeDocument/2006/relationships/image" Target="../media/image297.png"/><Relationship Id="rId4" Type="http://schemas.openxmlformats.org/officeDocument/2006/relationships/image" Target="../media/image26.jpe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468.xml"/><Relationship Id="rId1" Type="http://schemas.openxmlformats.org/officeDocument/2006/relationships/tags" Target="../tags/tag112.xml"/><Relationship Id="rId4" Type="http://schemas.openxmlformats.org/officeDocument/2006/relationships/image" Target="../media/image310.jpeg"/></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468.xml"/><Relationship Id="rId1" Type="http://schemas.openxmlformats.org/officeDocument/2006/relationships/tags" Target="../tags/tag113.xml"/><Relationship Id="rId4" Type="http://schemas.openxmlformats.org/officeDocument/2006/relationships/image" Target="../media/image310.jpeg"/></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42.xml"/><Relationship Id="rId2" Type="http://schemas.openxmlformats.org/officeDocument/2006/relationships/slideLayout" Target="../slideLayouts/slideLayout468.xml"/><Relationship Id="rId1" Type="http://schemas.openxmlformats.org/officeDocument/2006/relationships/tags" Target="../tags/tag114.xml"/></Relationships>
</file>

<file path=ppt/slides/_rels/slide3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3.xml"/><Relationship Id="rId1" Type="http://schemas.openxmlformats.org/officeDocument/2006/relationships/slideLayout" Target="../slideLayouts/slideLayout6.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24.xml"/><Relationship Id="rId1" Type="http://schemas.openxmlformats.org/officeDocument/2006/relationships/themeOverride" Target="../theme/themeOverride14.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224.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224.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9.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224.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24.xml"/><Relationship Id="rId1" Type="http://schemas.openxmlformats.org/officeDocument/2006/relationships/themeOverride" Target="../theme/themeOverride15.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85.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85.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79.xml"/><Relationship Id="rId1" Type="http://schemas.openxmlformats.org/officeDocument/2006/relationships/themeOverride" Target="../theme/themeOverride16.xml"/></Relationships>
</file>

<file path=ppt/slides/_rels/slide365.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352.xml"/><Relationship Id="rId1" Type="http://schemas.openxmlformats.org/officeDocument/2006/relationships/slideLayout" Target="../slideLayouts/slideLayout134.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151.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140.xml"/></Relationships>
</file>

<file path=ppt/slides/_rels/slide368.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355.xml"/><Relationship Id="rId1" Type="http://schemas.openxmlformats.org/officeDocument/2006/relationships/slideLayout" Target="../slideLayouts/slideLayout140.xml"/></Relationships>
</file>

<file path=ppt/slides/_rels/slide369.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356.xml"/><Relationship Id="rId1" Type="http://schemas.openxmlformats.org/officeDocument/2006/relationships/slideLayout" Target="../slideLayouts/slideLayout161.xml"/><Relationship Id="rId6" Type="http://schemas.openxmlformats.org/officeDocument/2006/relationships/image" Target="../media/image320.jpeg"/><Relationship Id="rId5" Type="http://schemas.openxmlformats.org/officeDocument/2006/relationships/image" Target="../media/image319.jpeg"/><Relationship Id="rId4" Type="http://schemas.openxmlformats.org/officeDocument/2006/relationships/image" Target="../media/image31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159.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161.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161.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207.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37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361.xml"/><Relationship Id="rId1" Type="http://schemas.openxmlformats.org/officeDocument/2006/relationships/slideLayout" Target="../slideLayouts/slideLayout222.xml"/><Relationship Id="rId4" Type="http://schemas.openxmlformats.org/officeDocument/2006/relationships/image" Target="../media/image32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5.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9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3.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3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90.xml"/><Relationship Id="rId1" Type="http://schemas.openxmlformats.org/officeDocument/2006/relationships/themeOverride" Target="../theme/themeOverride3.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531.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24.xml"/><Relationship Id="rId1" Type="http://schemas.openxmlformats.org/officeDocument/2006/relationships/themeOverride" Target="../theme/themeOverride4.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256.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56.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56.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25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56.xml"/><Relationship Id="rId1" Type="http://schemas.openxmlformats.org/officeDocument/2006/relationships/themeOverride" Target="../theme/themeOverride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40.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6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20.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56.xml"/><Relationship Id="rId1" Type="http://schemas.openxmlformats.org/officeDocument/2006/relationships/themeOverride" Target="../theme/themeOverride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16.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69.xml"/><Relationship Id="rId5" Type="http://schemas.microsoft.com/office/2007/relationships/hdphoto" Target="../media/hdphoto1.wdp"/><Relationship Id="rId4" Type="http://schemas.openxmlformats.org/officeDocument/2006/relationships/image" Target="../media/image33.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256.xml"/><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256.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25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2.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256.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256.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257.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256.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69.xml"/><Relationship Id="rId4" Type="http://schemas.openxmlformats.org/officeDocument/2006/relationships/image" Target="../media/image34.jpg"/></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25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28.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329.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256.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25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56.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69.xml"/><Relationship Id="rId4" Type="http://schemas.openxmlformats.org/officeDocument/2006/relationships/image" Target="../media/image35.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482.xml"/><Relationship Id="rId1" Type="http://schemas.openxmlformats.org/officeDocument/2006/relationships/tags" Target="../tags/tag12.xml"/><Relationship Id="rId4" Type="http://schemas.openxmlformats.org/officeDocument/2006/relationships/image" Target="../media/image97.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93.xml"/><Relationship Id="rId1" Type="http://schemas.openxmlformats.org/officeDocument/2006/relationships/tags" Target="../tags/tag13.xml"/><Relationship Id="rId4" Type="http://schemas.openxmlformats.org/officeDocument/2006/relationships/image" Target="../media/image98.jpeg"/></Relationships>
</file>

<file path=ppt/slides/_rels/slide9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notesSlide" Target="../notesSlides/notesSlide87.xml"/><Relationship Id="rId7" Type="http://schemas.openxmlformats.org/officeDocument/2006/relationships/image" Target="../media/image102.jpeg"/><Relationship Id="rId12" Type="http://schemas.microsoft.com/office/2007/relationships/hdphoto" Target="../media/hdphoto25.wdp"/><Relationship Id="rId2" Type="http://schemas.openxmlformats.org/officeDocument/2006/relationships/slideLayout" Target="../slideLayouts/slideLayout493.xml"/><Relationship Id="rId1" Type="http://schemas.openxmlformats.org/officeDocument/2006/relationships/tags" Target="../tags/tag14.xml"/><Relationship Id="rId6" Type="http://schemas.openxmlformats.org/officeDocument/2006/relationships/image" Target="../media/image101.jpeg"/><Relationship Id="rId11" Type="http://schemas.openxmlformats.org/officeDocument/2006/relationships/image" Target="../media/image106.pn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g"/><Relationship Id="rId9" Type="http://schemas.openxmlformats.org/officeDocument/2006/relationships/image" Target="../media/image104.jpeg"/></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6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482.xml"/><Relationship Id="rId1" Type="http://schemas.openxmlformats.org/officeDocument/2006/relationships/tags" Target="../tags/tag15.xml"/><Relationship Id="rId6" Type="http://schemas.openxmlformats.org/officeDocument/2006/relationships/image" Target="../media/image108.jpeg"/><Relationship Id="rId5" Type="http://schemas.microsoft.com/office/2007/relationships/hdphoto" Target="../media/hdphoto26.wdp"/><Relationship Id="rId4" Type="http://schemas.openxmlformats.org/officeDocument/2006/relationships/image" Target="../media/image10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493.xml"/><Relationship Id="rId1" Type="http://schemas.openxmlformats.org/officeDocument/2006/relationships/tags" Target="../tags/tag16.xml"/><Relationship Id="rId4" Type="http://schemas.openxmlformats.org/officeDocument/2006/relationships/image" Target="../media/image109.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493.xml"/><Relationship Id="rId1" Type="http://schemas.openxmlformats.org/officeDocument/2006/relationships/tags" Target="../tags/tag17.xml"/><Relationship Id="rId6" Type="http://schemas.microsoft.com/office/2007/relationships/hdphoto" Target="../media/hdphoto27.wdp"/><Relationship Id="rId5" Type="http://schemas.openxmlformats.org/officeDocument/2006/relationships/image" Target="../media/image111.png"/><Relationship Id="rId4" Type="http://schemas.openxmlformats.org/officeDocument/2006/relationships/image" Target="../media/image110.jpeg"/></Relationships>
</file>

<file path=ppt/slides/_rels/slide97.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notesSlide" Target="../notesSlides/notesSlide92.xml"/><Relationship Id="rId7" Type="http://schemas.openxmlformats.org/officeDocument/2006/relationships/image" Target="../media/image113.png"/><Relationship Id="rId2" Type="http://schemas.openxmlformats.org/officeDocument/2006/relationships/slideLayout" Target="../slideLayouts/slideLayout493.xml"/><Relationship Id="rId1" Type="http://schemas.openxmlformats.org/officeDocument/2006/relationships/tags" Target="../tags/tag18.xml"/><Relationship Id="rId6" Type="http://schemas.microsoft.com/office/2007/relationships/hdphoto" Target="../media/hdphoto29.wdp"/><Relationship Id="rId5" Type="http://schemas.microsoft.com/office/2007/relationships/hdphoto" Target="../media/hdphoto28.wdp"/><Relationship Id="rId10" Type="http://schemas.microsoft.com/office/2007/relationships/hdphoto" Target="../media/hdphoto31.wdp"/><Relationship Id="rId4" Type="http://schemas.openxmlformats.org/officeDocument/2006/relationships/image" Target="../media/image112.png"/><Relationship Id="rId9" Type="http://schemas.openxmlformats.org/officeDocument/2006/relationships/image" Target="../media/image114.png"/></Relationships>
</file>

<file path=ppt/slides/_rels/slide9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notesSlide" Target="../notesSlides/notesSlide93.xml"/><Relationship Id="rId7" Type="http://schemas.openxmlformats.org/officeDocument/2006/relationships/image" Target="../media/image117.jpeg"/><Relationship Id="rId2" Type="http://schemas.openxmlformats.org/officeDocument/2006/relationships/slideLayout" Target="../slideLayouts/slideLayout482.xml"/><Relationship Id="rId1" Type="http://schemas.openxmlformats.org/officeDocument/2006/relationships/tags" Target="../tags/tag19.xml"/><Relationship Id="rId6" Type="http://schemas.openxmlformats.org/officeDocument/2006/relationships/image" Target="../media/image116.jpeg"/><Relationship Id="rId5" Type="http://schemas.microsoft.com/office/2007/relationships/hdphoto" Target="../media/hdphoto32.wdp"/><Relationship Id="rId4" Type="http://schemas.openxmlformats.org/officeDocument/2006/relationships/image" Target="../media/image115.png"/><Relationship Id="rId9" Type="http://schemas.microsoft.com/office/2007/relationships/hdphoto" Target="../media/hdphoto33.wdp"/></Relationships>
</file>

<file path=ppt/slides/_rels/slide9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4.xml"/><Relationship Id="rId1" Type="http://schemas.openxmlformats.org/officeDocument/2006/relationships/slideLayout" Target="../slideLayouts/slideLayout2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514" name="Picture 2" descr="Image result for faith that works">
            <a:extLst>
              <a:ext uri="{FF2B5EF4-FFF2-40B4-BE49-F238E27FC236}">
                <a16:creationId xmlns:a16="http://schemas.microsoft.com/office/drawing/2014/main" id="{D42630DF-048F-BE4A-BB86-F257524ECA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6114"/>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185347" name="Rectangle 3"/>
          <p:cNvSpPr>
            <a:spLocks noGrp="1" noChangeArrowheads="1"/>
          </p:cNvSpPr>
          <p:nvPr>
            <p:ph type="ctrTitle"/>
          </p:nvPr>
        </p:nvSpPr>
        <p:spPr>
          <a:xfrm>
            <a:off x="389104" y="3605559"/>
            <a:ext cx="4095345" cy="598305"/>
          </a:xfrm>
          <a:solidFill>
            <a:schemeClr val="bg1"/>
          </a:solidFill>
          <a:effectLst>
            <a:outerShdw blurRad="63500" dist="35921" dir="2700000" algn="ctr" rotWithShape="0">
              <a:srgbClr val="000000">
                <a:alpha val="74998"/>
              </a:srgbClr>
            </a:outerShdw>
          </a:effectLst>
        </p:spPr>
        <p:txBody>
          <a:bodyPr anchor="ctr"/>
          <a:lstStyle/>
          <a:p>
            <a:pPr algn="ctr" eaLnBrk="1" hangingPunct="1">
              <a:defRPr/>
            </a:pPr>
            <a:r>
              <a:rPr lang="en-GB" sz="4000" b="1" dirty="0">
                <a:solidFill>
                  <a:schemeClr val="tx1"/>
                </a:solidFill>
                <a:latin typeface="Arial" panose="020B0604020202020204" pitchFamily="34" charset="0"/>
                <a:cs typeface="Arial" panose="020B0604020202020204" pitchFamily="34" charset="0"/>
              </a:rPr>
              <a:t>James 1–2</a:t>
            </a:r>
            <a:endParaRPr lang="en-US" sz="4000" b="1" dirty="0">
              <a:solidFill>
                <a:schemeClr val="tx1"/>
              </a:solidFill>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730E9D35-C068-D44D-B273-6F005D2F6557}"/>
              </a:ext>
            </a:extLst>
          </p:cNvPr>
          <p:cNvSpPr txBox="1">
            <a:spLocks noChangeArrowheads="1"/>
          </p:cNvSpPr>
          <p:nvPr/>
        </p:nvSpPr>
        <p:spPr bwMode="auto">
          <a:xfrm>
            <a:off x="180775" y="1046644"/>
            <a:ext cx="4620640" cy="2320382"/>
          </a:xfrm>
          <a:prstGeom prst="rect">
            <a:avLst/>
          </a:prstGeom>
          <a:solidFill>
            <a:schemeClr val="accent5">
              <a:lumMod val="50000"/>
            </a:schemeClr>
          </a:solidFill>
          <a:ln>
            <a:noFill/>
          </a:ln>
          <a:effectLst>
            <a:outerShdw blurRad="63500" dist="266700"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600" b="1" i="0" u="none" strike="noStrike" kern="0" cap="none" spc="0" normalizeH="0" baseline="0" noProof="0" dirty="0">
                <a:ln>
                  <a:noFill/>
                </a:ln>
                <a:solidFill>
                  <a:srgbClr val="FFFFCC"/>
                </a:solidFill>
                <a:effectLst>
                  <a:glow rad="342900">
                    <a:srgbClr val="000000">
                      <a:alpha val="40000"/>
                    </a:srgbClr>
                  </a:glow>
                </a:effectLst>
                <a:uLnTx/>
                <a:uFillTx/>
                <a:latin typeface="Arial" panose="020B0604020202020204" pitchFamily="34" charset="0"/>
                <a:ea typeface="ＭＳ Ｐゴシック" charset="0"/>
                <a:cs typeface="Arial" panose="020B0604020202020204" pitchFamily="34" charset="0"/>
              </a:rPr>
              <a:t>FAITH</a:t>
            </a:r>
            <a:r>
              <a:rPr kumimoji="0" lang="en-GB" sz="3600" b="1" i="0" u="none" strike="noStrike" kern="0" cap="none" spc="0" normalizeH="0" baseline="0" noProof="0" dirty="0">
                <a:ln>
                  <a:noFill/>
                </a:ln>
                <a:solidFill>
                  <a:srgbClr val="FFFFCC"/>
                </a:solidFill>
                <a:effectLst>
                  <a:glow rad="342900">
                    <a:srgbClr val="000000">
                      <a:alpha val="40000"/>
                    </a:srgbClr>
                  </a:glow>
                </a:effectLst>
                <a:uLnTx/>
                <a:uFillTx/>
                <a:latin typeface="Arial" panose="020B0604020202020204" pitchFamily="34" charset="0"/>
                <a:ea typeface="ＭＳ Ｐゴシック" charset="0"/>
                <a:cs typeface="Arial" panose="020B0604020202020204" pitchFamily="34" charset="0"/>
              </a:rPr>
              <a:t> </a:t>
            </a:r>
            <a:br>
              <a:rPr kumimoji="0" lang="en-GB" sz="2400" b="1" i="0" u="none" strike="noStrike" kern="0" cap="none" spc="0" normalizeH="0" baseline="0" noProof="0" dirty="0">
                <a:ln>
                  <a:noFill/>
                </a:ln>
                <a:solidFill>
                  <a:srgbClr val="FFFFCC"/>
                </a:solidFill>
                <a:effectLst>
                  <a:glow rad="342900">
                    <a:srgbClr val="000000">
                      <a:alpha val="40000"/>
                    </a:srgbClr>
                  </a:glow>
                </a:effectLst>
                <a:uLnTx/>
                <a:uFillTx/>
                <a:latin typeface="Arial" panose="020B0604020202020204" pitchFamily="34" charset="0"/>
                <a:ea typeface="ＭＳ Ｐゴシック" charset="0"/>
                <a:cs typeface="Arial" panose="020B0604020202020204" pitchFamily="34" charset="0"/>
              </a:rPr>
            </a:br>
            <a:r>
              <a:rPr kumimoji="0" lang="en-GB" sz="2400" b="1" i="0" u="none" strike="noStrike" kern="0" cap="none" spc="0" normalizeH="0" baseline="0" noProof="0" dirty="0">
                <a:ln>
                  <a:noFill/>
                </a:ln>
                <a:solidFill>
                  <a:srgbClr val="FFFFCC"/>
                </a:solidFill>
                <a:effectLst>
                  <a:glow rad="342900">
                    <a:srgbClr val="000000">
                      <a:alpha val="40000"/>
                    </a:srgbClr>
                  </a:glow>
                </a:effectLst>
                <a:uLnTx/>
                <a:uFillTx/>
                <a:latin typeface="Arial" panose="020B0604020202020204" pitchFamily="34" charset="0"/>
                <a:ea typeface="ＭＳ Ｐゴシック" charset="0"/>
                <a:cs typeface="Arial" panose="020B0604020202020204" pitchFamily="34" charset="0"/>
              </a:rPr>
              <a:t>THAT </a:t>
            </a:r>
            <a:r>
              <a:rPr kumimoji="0" lang="en-GB" sz="6000" b="1" i="0" u="none" strike="noStrike" kern="0" cap="none" spc="0" normalizeH="0" baseline="0" noProof="0" dirty="0">
                <a:ln>
                  <a:noFill/>
                </a:ln>
                <a:solidFill>
                  <a:srgbClr val="FFFFCC"/>
                </a:solidFill>
                <a:effectLst>
                  <a:glow rad="342900">
                    <a:srgbClr val="000000">
                      <a:alpha val="40000"/>
                    </a:srgbClr>
                  </a:glow>
                </a:effectLst>
                <a:uLnTx/>
                <a:uFillTx/>
                <a:latin typeface="Arial" panose="020B0604020202020204" pitchFamily="34" charset="0"/>
                <a:ea typeface="ＭＳ Ｐゴシック" charset="0"/>
                <a:cs typeface="Arial" panose="020B0604020202020204" pitchFamily="34" charset="0"/>
              </a:rPr>
              <a:t>WORKS</a:t>
            </a:r>
            <a:endParaRPr kumimoji="0" lang="en-US" sz="2400" b="1" i="0" u="none" strike="noStrike" kern="0" cap="none" spc="0" normalizeH="0" baseline="0" noProof="0" dirty="0">
              <a:ln>
                <a:noFill/>
              </a:ln>
              <a:solidFill>
                <a:srgbClr val="FFFFCC"/>
              </a:solidFill>
              <a:effectLst>
                <a:glow rad="342900">
                  <a:srgbClr val="000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61BA2F72-6A61-8A4B-9520-A8F1A500DE6D}"/>
              </a:ext>
            </a:extLst>
          </p:cNvPr>
          <p:cNvSpPr>
            <a:spLocks noChangeArrowheads="1"/>
          </p:cNvSpPr>
          <p:nvPr/>
        </p:nvSpPr>
        <p:spPr bwMode="auto">
          <a:xfrm>
            <a:off x="0" y="6159811"/>
            <a:ext cx="9144000" cy="66640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1398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checkerboard(across)">
                                      <p:cBhvr>
                                        <p:cTn id="7" dur="500"/>
                                        <p:tgtEl>
                                          <p:spTgt spid="18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extLst>
              <p:ext uri="{D42A27DB-BD31-4B8C-83A1-F6EECF244321}">
                <p14:modId xmlns:p14="http://schemas.microsoft.com/office/powerpoint/2010/main" val="389451796"/>
              </p:ext>
            </p:extLst>
          </p:nvPr>
        </p:nvGraphicFramePr>
        <p:xfrm>
          <a:off x="-2" y="707609"/>
          <a:ext cx="9144002" cy="5364088"/>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chemeClr val="bg1"/>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solidFill>
                          <a:schemeClr val="bg1"/>
                        </a:solidFill>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Obeys </a:t>
                      </a:r>
                      <a:br>
                        <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Word </a:t>
                      </a:r>
                      <a:endParaRPr lang="en-US" sz="1800" dirty="0">
                        <a:solidFill>
                          <a:schemeClr val="bg1"/>
                        </a:solidFill>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solidFill>
                          <a:schemeClr val="bg1"/>
                        </a:solidFill>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solidFill>
                          <a:schemeClr val="bg1"/>
                        </a:solidFill>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solidFill>
                          <a:schemeClr val="bg1"/>
                        </a:solidFill>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solidFill>
                          <a:schemeClr val="bg1"/>
                        </a:solidFill>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solidFill>
                          <a:schemeClr val="bg1"/>
                        </a:solidFill>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Prepare</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Obey</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chemeClr val="bg1"/>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bg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chemeClr val="bg1"/>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bg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416456" y="28223"/>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352270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20FFEA-81DD-4FCA-A420-15CDAF9AB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3420627" y="146689"/>
            <a:ext cx="2520802" cy="3276600"/>
          </a:xfrm>
          <a:prstGeom prst="rect">
            <a:avLst/>
          </a:prstGeom>
        </p:spPr>
      </p:pic>
      <p:pic>
        <p:nvPicPr>
          <p:cNvPr id="3" name="Picture 2">
            <a:extLst>
              <a:ext uri="{FF2B5EF4-FFF2-40B4-BE49-F238E27FC236}">
                <a16:creationId xmlns:a16="http://schemas.microsoft.com/office/drawing/2014/main" id="{D9E5CF5C-AD3E-4926-BCFF-57D39532E1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73506" y="0"/>
            <a:ext cx="5294095" cy="6705854"/>
          </a:xfrm>
          <a:prstGeom prst="rect">
            <a:avLst/>
          </a:prstGeom>
        </p:spPr>
      </p:pic>
      <p:pic>
        <p:nvPicPr>
          <p:cNvPr id="6" name="Picture 5">
            <a:extLst>
              <a:ext uri="{FF2B5EF4-FFF2-40B4-BE49-F238E27FC236}">
                <a16:creationId xmlns:a16="http://schemas.microsoft.com/office/drawing/2014/main" id="{8BF16078-1C46-42EF-9E6B-4CD4FA4A55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1752600" y="2634634"/>
            <a:ext cx="5294095" cy="4604366"/>
          </a:xfrm>
          <a:prstGeom prst="rect">
            <a:avLst/>
          </a:prstGeom>
          <a:effectLst>
            <a:softEdge rad="635000"/>
          </a:effectLst>
        </p:spPr>
      </p:pic>
      <p:sp>
        <p:nvSpPr>
          <p:cNvPr id="12" name="TextBox 11">
            <a:extLst>
              <a:ext uri="{FF2B5EF4-FFF2-40B4-BE49-F238E27FC236}">
                <a16:creationId xmlns:a16="http://schemas.microsoft.com/office/drawing/2014/main" id="{B404E564-365D-403D-878D-1877694C2653}"/>
              </a:ext>
            </a:extLst>
          </p:cNvPr>
          <p:cNvSpPr txBox="1"/>
          <p:nvPr/>
        </p:nvSpPr>
        <p:spPr>
          <a:xfrm>
            <a:off x="-79533" y="2310"/>
            <a:ext cx="3203733"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Job 23:10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“But He knows the way that I take; When He has tested me,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I shall come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forth as gold.”</a:t>
            </a:r>
          </a:p>
        </p:txBody>
      </p:sp>
      <p:pic>
        <p:nvPicPr>
          <p:cNvPr id="14" name="Picture 13">
            <a:extLst>
              <a:ext uri="{FF2B5EF4-FFF2-40B4-BE49-F238E27FC236}">
                <a16:creationId xmlns:a16="http://schemas.microsoft.com/office/drawing/2014/main" id="{D49E2B53-9800-40DB-B762-2542A4360F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39477" y="3879467"/>
            <a:ext cx="2320339" cy="1606933"/>
          </a:xfrm>
          <a:prstGeom prst="ellipse">
            <a:avLst/>
          </a:prstGeom>
          <a:ln>
            <a:noFill/>
          </a:ln>
          <a:effectLst>
            <a:softEdge rad="317500"/>
          </a:effectLst>
        </p:spPr>
      </p:pic>
    </p:spTree>
    <p:custDataLst>
      <p:tags r:id="rId1"/>
    </p:custDataLst>
    <p:extLst>
      <p:ext uri="{BB962C8B-B14F-4D97-AF65-F5344CB8AC3E}">
        <p14:creationId xmlns:p14="http://schemas.microsoft.com/office/powerpoint/2010/main" val="236223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nodeType="clickEffect">
                                  <p:stCondLst>
                                    <p:cond delay="0"/>
                                  </p:stCondLst>
                                  <p:childTnLst>
                                    <p:animEffect transition="out" filter="wipe(left)">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20FFEA-81DD-4FCA-A420-15CDAF9AB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3420627" y="146689"/>
            <a:ext cx="2520802" cy="3276600"/>
          </a:xfrm>
          <a:prstGeom prst="rect">
            <a:avLst/>
          </a:prstGeom>
        </p:spPr>
      </p:pic>
      <p:pic>
        <p:nvPicPr>
          <p:cNvPr id="3" name="Picture 2">
            <a:extLst>
              <a:ext uri="{FF2B5EF4-FFF2-40B4-BE49-F238E27FC236}">
                <a16:creationId xmlns:a16="http://schemas.microsoft.com/office/drawing/2014/main" id="{D9E5CF5C-AD3E-4926-BCFF-57D39532E1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73506" y="0"/>
            <a:ext cx="5294095" cy="6705854"/>
          </a:xfrm>
          <a:prstGeom prst="rect">
            <a:avLst/>
          </a:prstGeom>
        </p:spPr>
      </p:pic>
      <p:pic>
        <p:nvPicPr>
          <p:cNvPr id="6" name="Picture 5">
            <a:extLst>
              <a:ext uri="{FF2B5EF4-FFF2-40B4-BE49-F238E27FC236}">
                <a16:creationId xmlns:a16="http://schemas.microsoft.com/office/drawing/2014/main" id="{8BF16078-1C46-42EF-9E6B-4CD4FA4A55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1752600" y="2634634"/>
            <a:ext cx="5294095" cy="4604366"/>
          </a:xfrm>
          <a:prstGeom prst="rect">
            <a:avLst/>
          </a:prstGeom>
          <a:effectLst>
            <a:softEdge rad="635000"/>
          </a:effectLst>
        </p:spPr>
      </p:pic>
      <p:sp>
        <p:nvSpPr>
          <p:cNvPr id="12" name="TextBox 11">
            <a:extLst>
              <a:ext uri="{FF2B5EF4-FFF2-40B4-BE49-F238E27FC236}">
                <a16:creationId xmlns:a16="http://schemas.microsoft.com/office/drawing/2014/main" id="{B404E564-365D-403D-878D-1877694C2653}"/>
              </a:ext>
            </a:extLst>
          </p:cNvPr>
          <p:cNvSpPr txBox="1"/>
          <p:nvPr/>
        </p:nvSpPr>
        <p:spPr>
          <a:xfrm>
            <a:off x="-79533" y="2310"/>
            <a:ext cx="3203733"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Job 23:10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“But He knows the way that I take; When He has tested me,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I shall come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forth as gold.”</a:t>
            </a:r>
          </a:p>
        </p:txBody>
      </p:sp>
      <p:grpSp>
        <p:nvGrpSpPr>
          <p:cNvPr id="4" name="Group 3">
            <a:extLst>
              <a:ext uri="{FF2B5EF4-FFF2-40B4-BE49-F238E27FC236}">
                <a16:creationId xmlns:a16="http://schemas.microsoft.com/office/drawing/2014/main" id="{2ACC9485-BC19-40E9-B7DF-D7A41390187D}"/>
              </a:ext>
            </a:extLst>
          </p:cNvPr>
          <p:cNvGrpSpPr/>
          <p:nvPr/>
        </p:nvGrpSpPr>
        <p:grpSpPr>
          <a:xfrm>
            <a:off x="3239477" y="3879467"/>
            <a:ext cx="2320339" cy="1606933"/>
            <a:chOff x="3239477" y="3879467"/>
            <a:chExt cx="2320339" cy="1606933"/>
          </a:xfrm>
        </p:grpSpPr>
        <p:pic>
          <p:nvPicPr>
            <p:cNvPr id="14" name="Picture 13">
              <a:extLst>
                <a:ext uri="{FF2B5EF4-FFF2-40B4-BE49-F238E27FC236}">
                  <a16:creationId xmlns:a16="http://schemas.microsoft.com/office/drawing/2014/main" id="{D49E2B53-9800-40DB-B762-2542A4360F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39477" y="3879467"/>
              <a:ext cx="2320339" cy="1606933"/>
            </a:xfrm>
            <a:prstGeom prst="ellipse">
              <a:avLst/>
            </a:prstGeom>
            <a:ln>
              <a:noFill/>
            </a:ln>
            <a:effectLst>
              <a:softEdge rad="317500"/>
            </a:effectLst>
          </p:spPr>
        </p:pic>
        <p:sp>
          <p:nvSpPr>
            <p:cNvPr id="2" name="TextBox 1">
              <a:extLst>
                <a:ext uri="{FF2B5EF4-FFF2-40B4-BE49-F238E27FC236}">
                  <a16:creationId xmlns:a16="http://schemas.microsoft.com/office/drawing/2014/main" id="{5D70FB8D-2D1B-482B-A014-9C424D904211}"/>
                </a:ext>
              </a:extLst>
            </p:cNvPr>
            <p:cNvSpPr txBox="1"/>
            <p:nvPr/>
          </p:nvSpPr>
          <p:spPr>
            <a:xfrm>
              <a:off x="3730790" y="4063017"/>
              <a:ext cx="14964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hiller" panose="04020404031007020602" pitchFamily="82" charset="0"/>
                  <a:ea typeface="+mn-ea"/>
                  <a:cs typeface="+mn-cs"/>
                </a:rPr>
                <a:t>Pride</a:t>
              </a:r>
            </a:p>
          </p:txBody>
        </p:sp>
      </p:grpSp>
    </p:spTree>
    <p:custDataLst>
      <p:tags r:id="rId1"/>
    </p:custDataLst>
    <p:extLst>
      <p:ext uri="{BB962C8B-B14F-4D97-AF65-F5344CB8AC3E}">
        <p14:creationId xmlns:p14="http://schemas.microsoft.com/office/powerpoint/2010/main" val="383529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nodeType="clickEffect">
                                  <p:stCondLst>
                                    <p:cond delay="0"/>
                                  </p:stCondLst>
                                  <p:childTnLst>
                                    <p:animEffect transition="out" filter="wipe(left)">
                                      <p:cBhvr>
                                        <p:cTn id="13" dur="2000"/>
                                        <p:tgtEl>
                                          <p:spTgt spid="4"/>
                                        </p:tgtEl>
                                      </p:cBhvr>
                                    </p:animEffect>
                                    <p:set>
                                      <p:cBhvr>
                                        <p:cTn id="14"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20FFEA-81DD-4FCA-A420-15CDAF9AB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3420627" y="146689"/>
            <a:ext cx="2520802" cy="3276600"/>
          </a:xfrm>
          <a:prstGeom prst="rect">
            <a:avLst/>
          </a:prstGeom>
        </p:spPr>
      </p:pic>
      <p:pic>
        <p:nvPicPr>
          <p:cNvPr id="3" name="Picture 2">
            <a:extLst>
              <a:ext uri="{FF2B5EF4-FFF2-40B4-BE49-F238E27FC236}">
                <a16:creationId xmlns:a16="http://schemas.microsoft.com/office/drawing/2014/main" id="{D9E5CF5C-AD3E-4926-BCFF-57D39532E1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73506" y="0"/>
            <a:ext cx="5294095" cy="6705854"/>
          </a:xfrm>
          <a:prstGeom prst="rect">
            <a:avLst/>
          </a:prstGeom>
        </p:spPr>
      </p:pic>
      <p:pic>
        <p:nvPicPr>
          <p:cNvPr id="6" name="Picture 5">
            <a:extLst>
              <a:ext uri="{FF2B5EF4-FFF2-40B4-BE49-F238E27FC236}">
                <a16:creationId xmlns:a16="http://schemas.microsoft.com/office/drawing/2014/main" id="{8BF16078-1C46-42EF-9E6B-4CD4FA4A55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1752600" y="2634634"/>
            <a:ext cx="5294095" cy="4604366"/>
          </a:xfrm>
          <a:prstGeom prst="rect">
            <a:avLst/>
          </a:prstGeom>
          <a:effectLst>
            <a:softEdge rad="635000"/>
          </a:effectLst>
        </p:spPr>
      </p:pic>
      <p:sp>
        <p:nvSpPr>
          <p:cNvPr id="12" name="TextBox 11">
            <a:extLst>
              <a:ext uri="{FF2B5EF4-FFF2-40B4-BE49-F238E27FC236}">
                <a16:creationId xmlns:a16="http://schemas.microsoft.com/office/drawing/2014/main" id="{B404E564-365D-403D-878D-1877694C2653}"/>
              </a:ext>
            </a:extLst>
          </p:cNvPr>
          <p:cNvSpPr txBox="1"/>
          <p:nvPr/>
        </p:nvSpPr>
        <p:spPr>
          <a:xfrm>
            <a:off x="-79533" y="2310"/>
            <a:ext cx="3203733"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Job 23:10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“But He knows the way that I take; When He has tested me,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I shall come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forth as gold.”</a:t>
            </a:r>
          </a:p>
        </p:txBody>
      </p:sp>
      <p:grpSp>
        <p:nvGrpSpPr>
          <p:cNvPr id="7" name="Group 6">
            <a:extLst>
              <a:ext uri="{FF2B5EF4-FFF2-40B4-BE49-F238E27FC236}">
                <a16:creationId xmlns:a16="http://schemas.microsoft.com/office/drawing/2014/main" id="{FD030AF2-185F-4D76-8A4B-279F454BD970}"/>
              </a:ext>
            </a:extLst>
          </p:cNvPr>
          <p:cNvGrpSpPr/>
          <p:nvPr/>
        </p:nvGrpSpPr>
        <p:grpSpPr>
          <a:xfrm>
            <a:off x="3239477" y="3828871"/>
            <a:ext cx="2366665" cy="1657529"/>
            <a:chOff x="3239477" y="3828871"/>
            <a:chExt cx="2366665" cy="1657529"/>
          </a:xfrm>
        </p:grpSpPr>
        <p:pic>
          <p:nvPicPr>
            <p:cNvPr id="14" name="Picture 13">
              <a:extLst>
                <a:ext uri="{FF2B5EF4-FFF2-40B4-BE49-F238E27FC236}">
                  <a16:creationId xmlns:a16="http://schemas.microsoft.com/office/drawing/2014/main" id="{D49E2B53-9800-40DB-B762-2542A4360F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39477" y="3879467"/>
              <a:ext cx="2320339" cy="1606933"/>
            </a:xfrm>
            <a:prstGeom prst="ellipse">
              <a:avLst/>
            </a:prstGeom>
            <a:ln>
              <a:noFill/>
            </a:ln>
            <a:effectLst>
              <a:softEdge rad="317500"/>
            </a:effectLst>
          </p:spPr>
        </p:pic>
        <p:sp>
          <p:nvSpPr>
            <p:cNvPr id="2" name="TextBox 1">
              <a:extLst>
                <a:ext uri="{FF2B5EF4-FFF2-40B4-BE49-F238E27FC236}">
                  <a16:creationId xmlns:a16="http://schemas.microsoft.com/office/drawing/2014/main" id="{5D70FB8D-2D1B-482B-A014-9C424D904211}"/>
                </a:ext>
              </a:extLst>
            </p:cNvPr>
            <p:cNvSpPr txBox="1"/>
            <p:nvPr/>
          </p:nvSpPr>
          <p:spPr>
            <a:xfrm>
              <a:off x="3435419" y="3828871"/>
              <a:ext cx="21707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hiller" panose="04020404031007020602" pitchFamily="82" charset="0"/>
                  <a:ea typeface="+mn-ea"/>
                  <a:cs typeface="+mn-cs"/>
                </a:rPr>
                <a:t>Self-Dependence</a:t>
              </a:r>
            </a:p>
          </p:txBody>
        </p:sp>
      </p:grpSp>
    </p:spTree>
    <p:custDataLst>
      <p:tags r:id="rId1"/>
    </p:custDataLst>
    <p:extLst>
      <p:ext uri="{BB962C8B-B14F-4D97-AF65-F5344CB8AC3E}">
        <p14:creationId xmlns:p14="http://schemas.microsoft.com/office/powerpoint/2010/main" val="17827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nodeType="clickEffect">
                                  <p:stCondLst>
                                    <p:cond delay="0"/>
                                  </p:stCondLst>
                                  <p:childTnLst>
                                    <p:animEffect transition="out" filter="wipe(left)">
                                      <p:cBhvr>
                                        <p:cTn id="13" dur="3000"/>
                                        <p:tgtEl>
                                          <p:spTgt spid="7"/>
                                        </p:tgtEl>
                                      </p:cBhvr>
                                    </p:animEffect>
                                    <p:set>
                                      <p:cBhvr>
                                        <p:cTn id="14" dur="1" fill="hold">
                                          <p:stCondLst>
                                            <p:cond delay="2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20FFEA-81DD-4FCA-A420-15CDAF9AB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3420627" y="146689"/>
            <a:ext cx="2520802" cy="3276600"/>
          </a:xfrm>
          <a:prstGeom prst="rect">
            <a:avLst/>
          </a:prstGeom>
        </p:spPr>
      </p:pic>
      <p:pic>
        <p:nvPicPr>
          <p:cNvPr id="3" name="Picture 2">
            <a:extLst>
              <a:ext uri="{FF2B5EF4-FFF2-40B4-BE49-F238E27FC236}">
                <a16:creationId xmlns:a16="http://schemas.microsoft.com/office/drawing/2014/main" id="{D9E5CF5C-AD3E-4926-BCFF-57D39532E1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73506" y="0"/>
            <a:ext cx="5294095" cy="6705854"/>
          </a:xfrm>
          <a:prstGeom prst="rect">
            <a:avLst/>
          </a:prstGeom>
        </p:spPr>
      </p:pic>
      <p:pic>
        <p:nvPicPr>
          <p:cNvPr id="6" name="Picture 5">
            <a:extLst>
              <a:ext uri="{FF2B5EF4-FFF2-40B4-BE49-F238E27FC236}">
                <a16:creationId xmlns:a16="http://schemas.microsoft.com/office/drawing/2014/main" id="{8BF16078-1C46-42EF-9E6B-4CD4FA4A55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1752600" y="2634634"/>
            <a:ext cx="5294095" cy="4604366"/>
          </a:xfrm>
          <a:prstGeom prst="rect">
            <a:avLst/>
          </a:prstGeom>
          <a:effectLst>
            <a:softEdge rad="635000"/>
          </a:effectLst>
        </p:spPr>
      </p:pic>
      <p:sp>
        <p:nvSpPr>
          <p:cNvPr id="12" name="TextBox 11">
            <a:extLst>
              <a:ext uri="{FF2B5EF4-FFF2-40B4-BE49-F238E27FC236}">
                <a16:creationId xmlns:a16="http://schemas.microsoft.com/office/drawing/2014/main" id="{B404E564-365D-403D-878D-1877694C2653}"/>
              </a:ext>
            </a:extLst>
          </p:cNvPr>
          <p:cNvSpPr txBox="1"/>
          <p:nvPr/>
        </p:nvSpPr>
        <p:spPr>
          <a:xfrm>
            <a:off x="-79533" y="2310"/>
            <a:ext cx="3203733"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Job 23:10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“But He knows the way that I take; When He has tested me,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I shall come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forth as gold.”</a:t>
            </a:r>
          </a:p>
        </p:txBody>
      </p:sp>
      <p:grpSp>
        <p:nvGrpSpPr>
          <p:cNvPr id="7" name="Group 6">
            <a:extLst>
              <a:ext uri="{FF2B5EF4-FFF2-40B4-BE49-F238E27FC236}">
                <a16:creationId xmlns:a16="http://schemas.microsoft.com/office/drawing/2014/main" id="{FD030AF2-185F-4D76-8A4B-279F454BD970}"/>
              </a:ext>
            </a:extLst>
          </p:cNvPr>
          <p:cNvGrpSpPr/>
          <p:nvPr/>
        </p:nvGrpSpPr>
        <p:grpSpPr>
          <a:xfrm>
            <a:off x="3239477" y="3879467"/>
            <a:ext cx="2320339" cy="1606933"/>
            <a:chOff x="3239477" y="3879467"/>
            <a:chExt cx="2320339" cy="1606933"/>
          </a:xfrm>
        </p:grpSpPr>
        <p:pic>
          <p:nvPicPr>
            <p:cNvPr id="14" name="Picture 13">
              <a:extLst>
                <a:ext uri="{FF2B5EF4-FFF2-40B4-BE49-F238E27FC236}">
                  <a16:creationId xmlns:a16="http://schemas.microsoft.com/office/drawing/2014/main" id="{D49E2B53-9800-40DB-B762-2542A4360F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39477" y="3879467"/>
              <a:ext cx="2320339" cy="1606933"/>
            </a:xfrm>
            <a:prstGeom prst="ellipse">
              <a:avLst/>
            </a:prstGeom>
            <a:ln>
              <a:noFill/>
            </a:ln>
            <a:effectLst>
              <a:softEdge rad="317500"/>
            </a:effectLst>
          </p:spPr>
        </p:pic>
        <p:sp>
          <p:nvSpPr>
            <p:cNvPr id="2" name="TextBox 1">
              <a:extLst>
                <a:ext uri="{FF2B5EF4-FFF2-40B4-BE49-F238E27FC236}">
                  <a16:creationId xmlns:a16="http://schemas.microsoft.com/office/drawing/2014/main" id="{5D70FB8D-2D1B-482B-A014-9C424D904211}"/>
                </a:ext>
              </a:extLst>
            </p:cNvPr>
            <p:cNvSpPr txBox="1"/>
            <p:nvPr/>
          </p:nvSpPr>
          <p:spPr>
            <a:xfrm>
              <a:off x="3402762" y="4191001"/>
              <a:ext cx="20183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hiller" panose="04020404031007020602" pitchFamily="82" charset="0"/>
                  <a:ea typeface="+mn-ea"/>
                  <a:cs typeface="+mn-cs"/>
                </a:rPr>
                <a:t>Impatience</a:t>
              </a:r>
            </a:p>
          </p:txBody>
        </p:sp>
      </p:grpSp>
    </p:spTree>
    <p:custDataLst>
      <p:tags r:id="rId1"/>
    </p:custDataLst>
    <p:extLst>
      <p:ext uri="{BB962C8B-B14F-4D97-AF65-F5344CB8AC3E}">
        <p14:creationId xmlns:p14="http://schemas.microsoft.com/office/powerpoint/2010/main" val="9585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nodeType="clickEffect">
                                  <p:stCondLst>
                                    <p:cond delay="0"/>
                                  </p:stCondLst>
                                  <p:childTnLst>
                                    <p:animEffect transition="out" filter="wipe(left)">
                                      <p:cBhvr>
                                        <p:cTn id="13" dur="3000"/>
                                        <p:tgtEl>
                                          <p:spTgt spid="7"/>
                                        </p:tgtEl>
                                      </p:cBhvr>
                                    </p:animEffect>
                                    <p:set>
                                      <p:cBhvr>
                                        <p:cTn id="14" dur="1" fill="hold">
                                          <p:stCondLst>
                                            <p:cond delay="2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20FFEA-81DD-4FCA-A420-15CDAF9AB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3420627" y="146689"/>
            <a:ext cx="2520802" cy="3276600"/>
          </a:xfrm>
          <a:prstGeom prst="rect">
            <a:avLst/>
          </a:prstGeom>
        </p:spPr>
      </p:pic>
      <p:pic>
        <p:nvPicPr>
          <p:cNvPr id="3" name="Picture 2">
            <a:extLst>
              <a:ext uri="{FF2B5EF4-FFF2-40B4-BE49-F238E27FC236}">
                <a16:creationId xmlns:a16="http://schemas.microsoft.com/office/drawing/2014/main" id="{D9E5CF5C-AD3E-4926-BCFF-57D39532E1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73506" y="0"/>
            <a:ext cx="5294095" cy="6705854"/>
          </a:xfrm>
          <a:prstGeom prst="rect">
            <a:avLst/>
          </a:prstGeom>
        </p:spPr>
      </p:pic>
      <p:grpSp>
        <p:nvGrpSpPr>
          <p:cNvPr id="4" name="Group 3">
            <a:extLst>
              <a:ext uri="{FF2B5EF4-FFF2-40B4-BE49-F238E27FC236}">
                <a16:creationId xmlns:a16="http://schemas.microsoft.com/office/drawing/2014/main" id="{2C4A19BF-4766-43A4-A044-DDE11DB0F9C2}"/>
              </a:ext>
            </a:extLst>
          </p:cNvPr>
          <p:cNvGrpSpPr/>
          <p:nvPr/>
        </p:nvGrpSpPr>
        <p:grpSpPr>
          <a:xfrm>
            <a:off x="4572000" y="0"/>
            <a:ext cx="4572000" cy="6476996"/>
            <a:chOff x="3792895" y="8356"/>
            <a:chExt cx="4369270" cy="6361357"/>
          </a:xfrm>
        </p:grpSpPr>
        <p:pic>
          <p:nvPicPr>
            <p:cNvPr id="5" name="Picture 4">
              <a:extLst>
                <a:ext uri="{FF2B5EF4-FFF2-40B4-BE49-F238E27FC236}">
                  <a16:creationId xmlns:a16="http://schemas.microsoft.com/office/drawing/2014/main" id="{2A587D9C-07F9-480C-9163-ABF0F247E49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3646" b="89974" l="11234" r="100000">
                          <a14:foregroundMark x1="31804" y1="7813" x2="66772" y2="16146"/>
                          <a14:foregroundMark x1="66772" y1="16146" x2="70886" y2="18750"/>
                          <a14:foregroundMark x1="76741" y1="17057" x2="95570" y2="26432"/>
                          <a14:foregroundMark x1="95570" y1="26432" x2="99842" y2="30208"/>
                          <a14:foregroundMark x1="28639" y1="6641" x2="22468" y2="13021"/>
                          <a14:foregroundMark x1="37816" y1="3776" x2="45728" y2="6120"/>
                          <a14:foregroundMark x1="12342" y1="52604" x2="11234" y2="53125"/>
                          <a14:backgroundMark x1="93196" y1="16146" x2="99842" y2="19531"/>
                          <a14:backgroundMark x1="58544" y1="72656" x2="65665" y2="81380"/>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3792895" y="8356"/>
              <a:ext cx="4369270" cy="5887931"/>
            </a:xfrm>
            <a:prstGeom prst="rect">
              <a:avLst/>
            </a:prstGeom>
          </p:spPr>
        </p:pic>
        <p:pic>
          <p:nvPicPr>
            <p:cNvPr id="10" name="Picture 9">
              <a:extLst>
                <a:ext uri="{FF2B5EF4-FFF2-40B4-BE49-F238E27FC236}">
                  <a16:creationId xmlns:a16="http://schemas.microsoft.com/office/drawing/2014/main" id="{F7B2089E-EA3A-4C84-9EA0-6D930BC7BC2C}"/>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0" b="100000" l="0" r="1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6179210" y="3687046"/>
              <a:ext cx="1894592" cy="2682667"/>
            </a:xfrm>
            <a:prstGeom prst="rect">
              <a:avLst/>
            </a:prstGeom>
            <a:effectLst>
              <a:softEdge rad="317500"/>
            </a:effectLst>
          </p:spPr>
        </p:pic>
      </p:grpSp>
      <p:pic>
        <p:nvPicPr>
          <p:cNvPr id="6" name="Picture 5">
            <a:extLst>
              <a:ext uri="{FF2B5EF4-FFF2-40B4-BE49-F238E27FC236}">
                <a16:creationId xmlns:a16="http://schemas.microsoft.com/office/drawing/2014/main" id="{8BF16078-1C46-42EF-9E6B-4CD4FA4A55A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flipH="1">
            <a:off x="1752600" y="2634634"/>
            <a:ext cx="5294095" cy="4604366"/>
          </a:xfrm>
          <a:prstGeom prst="rect">
            <a:avLst/>
          </a:prstGeom>
          <a:effectLst>
            <a:softEdge rad="635000"/>
          </a:effectLst>
        </p:spPr>
      </p:pic>
      <p:sp>
        <p:nvSpPr>
          <p:cNvPr id="12" name="TextBox 11">
            <a:extLst>
              <a:ext uri="{FF2B5EF4-FFF2-40B4-BE49-F238E27FC236}">
                <a16:creationId xmlns:a16="http://schemas.microsoft.com/office/drawing/2014/main" id="{B404E564-365D-403D-878D-1877694C2653}"/>
              </a:ext>
            </a:extLst>
          </p:cNvPr>
          <p:cNvSpPr txBox="1"/>
          <p:nvPr/>
        </p:nvSpPr>
        <p:spPr>
          <a:xfrm>
            <a:off x="-79533" y="2310"/>
            <a:ext cx="3203733"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Job 23:10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“But He knows the way that I take; When He has tested me,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I shall come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forth as gold.”</a:t>
            </a:r>
          </a:p>
        </p:txBody>
      </p:sp>
      <p:pic>
        <p:nvPicPr>
          <p:cNvPr id="9" name="Picture 8">
            <a:extLst>
              <a:ext uri="{FF2B5EF4-FFF2-40B4-BE49-F238E27FC236}">
                <a16:creationId xmlns:a16="http://schemas.microsoft.com/office/drawing/2014/main" id="{6489ACDE-649F-452D-A8AB-E10CC4C88D7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3063"/>
          <a:stretch/>
        </p:blipFill>
        <p:spPr>
          <a:xfrm rot="14314314">
            <a:off x="3258682" y="3408077"/>
            <a:ext cx="2267287" cy="2245390"/>
          </a:xfrm>
          <a:prstGeom prst="ellipse">
            <a:avLst/>
          </a:prstGeom>
          <a:ln>
            <a:noFill/>
          </a:ln>
          <a:effectLst>
            <a:softEdge rad="635000"/>
          </a:effectLst>
        </p:spPr>
      </p:pic>
      <p:grpSp>
        <p:nvGrpSpPr>
          <p:cNvPr id="16" name="Group 15">
            <a:extLst>
              <a:ext uri="{FF2B5EF4-FFF2-40B4-BE49-F238E27FC236}">
                <a16:creationId xmlns:a16="http://schemas.microsoft.com/office/drawing/2014/main" id="{382B043B-9475-476D-B5A8-E82D48403A38}"/>
              </a:ext>
            </a:extLst>
          </p:cNvPr>
          <p:cNvGrpSpPr/>
          <p:nvPr/>
        </p:nvGrpSpPr>
        <p:grpSpPr>
          <a:xfrm>
            <a:off x="6307288" y="4110398"/>
            <a:ext cx="2790425" cy="2752003"/>
            <a:chOff x="121148" y="3752305"/>
            <a:chExt cx="2790425" cy="2752003"/>
          </a:xfrm>
        </p:grpSpPr>
        <p:sp>
          <p:nvSpPr>
            <p:cNvPr id="17" name="Explosion: 8 Points 16">
              <a:extLst>
                <a:ext uri="{FF2B5EF4-FFF2-40B4-BE49-F238E27FC236}">
                  <a16:creationId xmlns:a16="http://schemas.microsoft.com/office/drawing/2014/main" id="{0E2BDA75-4280-4A8D-9BCB-BAD6EB0BE4E5}"/>
                </a:ext>
              </a:extLst>
            </p:cNvPr>
            <p:cNvSpPr/>
            <p:nvPr/>
          </p:nvSpPr>
          <p:spPr>
            <a:xfrm>
              <a:off x="121148" y="3752305"/>
              <a:ext cx="2790425" cy="2752003"/>
            </a:xfrm>
            <a:prstGeom prst="irregularSeal1">
              <a:avLst/>
            </a:prstGeom>
            <a:gradFill>
              <a:gsLst>
                <a:gs pos="35000">
                  <a:srgbClr val="FFC000"/>
                </a:gs>
                <a:gs pos="50000">
                  <a:srgbClr val="E46D0A"/>
                </a:gs>
              </a:gsLst>
              <a:path path="circle">
                <a:fillToRect l="50000" t="50000" r="50000" b="50000"/>
              </a:path>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D9FE943D-4CAE-406D-98DE-34B1F561CEB9}"/>
                </a:ext>
              </a:extLst>
            </p:cNvPr>
            <p:cNvSpPr txBox="1"/>
            <p:nvPr/>
          </p:nvSpPr>
          <p:spPr>
            <a:xfrm>
              <a:off x="511741" y="4579000"/>
              <a:ext cx="18563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 Peter 1:6-7</a:t>
              </a:r>
            </a:p>
          </p:txBody>
        </p:sp>
      </p:grpSp>
    </p:spTree>
    <p:custDataLst>
      <p:tags r:id="rId1"/>
    </p:custDataLst>
    <p:extLst>
      <p:ext uri="{BB962C8B-B14F-4D97-AF65-F5344CB8AC3E}">
        <p14:creationId xmlns:p14="http://schemas.microsoft.com/office/powerpoint/2010/main" val="194679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3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 y="1298727"/>
            <a:ext cx="5556030" cy="5559274"/>
          </a:xfrm>
          <a:noFill/>
          <a:ln>
            <a:noFill/>
          </a:ln>
          <a:effectLst/>
        </p:spPr>
        <p:txBody>
          <a:bodyPr vert="horz" wrap="square" lIns="91440" tIns="45720" rIns="91440" bIns="45720" numCol="1" anchor="ctr" anchorCtr="0" compatLnSpc="1">
            <a:prstTxWarp prst="textNoShape">
              <a:avLst/>
            </a:prstTxWarp>
          </a:bodyPr>
          <a:lstStyle/>
          <a:p>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So let it grow, for when your endurance is fully developed, you will be perfect and complete, needing nothing</a:t>
            </a: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(James 1:4 NLT).</a:t>
            </a:r>
          </a:p>
        </p:txBody>
      </p:sp>
    </p:spTree>
    <p:extLst>
      <p:ext uri="{BB962C8B-B14F-4D97-AF65-F5344CB8AC3E}">
        <p14:creationId xmlns:p14="http://schemas.microsoft.com/office/powerpoint/2010/main" val="3035964201"/>
      </p:ext>
    </p:extLst>
  </p:cSld>
  <p:clrMapOvr>
    <a:overrideClrMapping bg1="lt1" tx1="dk1" bg2="lt2" tx2="dk2" accent1="accent1" accent2="accent2" accent3="accent3" accent4="accent4" accent5="accent5" accent6="accent6" hlink="hlink" folHlink="folHlink"/>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1541"/>
            <a:ext cx="9144000" cy="502113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brothers, is your life full of difficulties and temptations?  Then be happy, for when the way is rough, your patience has a chance to grow.  So let it grow, and don’t try to squirm out of your problems.  For when your patience is finally in full bloom, then you will be ready for anything, strong in character, full and complete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(James 1:2-4 </a:t>
            </a:r>
            <a:r>
              <a:rPr lang="en-US" sz="3200" b="1" dirty="0">
                <a:effectLst>
                  <a:glow rad="127000">
                    <a:schemeClr val="tx1"/>
                  </a:glow>
                </a:effectLst>
                <a:latin typeface="Arial" charset="0"/>
                <a:ea typeface="ＭＳ Ｐゴシック" charset="0"/>
                <a:cs typeface="ＭＳ Ｐゴシック" charset="0"/>
              </a:rPr>
              <a:t>TLB</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4931923"/>
            <a:ext cx="9144000" cy="1926077"/>
          </a:xfrm>
          <a:prstGeom prst="rect">
            <a:avLst/>
          </a:prstGeom>
        </p:spPr>
      </p:pic>
    </p:spTree>
    <p:extLst>
      <p:ext uri="{BB962C8B-B14F-4D97-AF65-F5344CB8AC3E}">
        <p14:creationId xmlns:p14="http://schemas.microsoft.com/office/powerpoint/2010/main" val="160337139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56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Which trait?</a:t>
            </a:r>
          </a:p>
        </p:txBody>
      </p:sp>
      <p:pic>
        <p:nvPicPr>
          <p:cNvPr id="3" name="Picture 2"/>
          <p:cNvPicPr>
            <a:picLocks noChangeAspect="1"/>
          </p:cNvPicPr>
          <p:nvPr/>
        </p:nvPicPr>
        <p:blipFill>
          <a:blip r:embed="rId3"/>
          <a:stretch>
            <a:fillRect/>
          </a:stretch>
        </p:blipFill>
        <p:spPr>
          <a:xfrm>
            <a:off x="0" y="1093897"/>
            <a:ext cx="9144000" cy="6096000"/>
          </a:xfrm>
          <a:prstGeom prst="rect">
            <a:avLst/>
          </a:prstGeom>
        </p:spPr>
      </p:pic>
    </p:spTree>
    <p:extLst>
      <p:ext uri="{BB962C8B-B14F-4D97-AF65-F5344CB8AC3E}">
        <p14:creationId xmlns:p14="http://schemas.microsoft.com/office/powerpoint/2010/main" val="24508632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56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Which trait?</a:t>
            </a:r>
          </a:p>
        </p:txBody>
      </p:sp>
      <p:pic>
        <p:nvPicPr>
          <p:cNvPr id="2" name="Picture 1"/>
          <p:cNvPicPr>
            <a:picLocks noChangeAspect="1"/>
          </p:cNvPicPr>
          <p:nvPr/>
        </p:nvPicPr>
        <p:blipFill>
          <a:blip r:embed="rId3"/>
          <a:stretch>
            <a:fillRect/>
          </a:stretch>
        </p:blipFill>
        <p:spPr>
          <a:xfrm>
            <a:off x="0" y="1001356"/>
            <a:ext cx="9200250" cy="5261393"/>
          </a:xfrm>
          <a:prstGeom prst="rect">
            <a:avLst/>
          </a:prstGeom>
        </p:spPr>
      </p:pic>
    </p:spTree>
    <p:extLst>
      <p:ext uri="{BB962C8B-B14F-4D97-AF65-F5344CB8AC3E}">
        <p14:creationId xmlns:p14="http://schemas.microsoft.com/office/powerpoint/2010/main" val="32151163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9298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Realize that God's </a:t>
            </a:r>
            <a:r>
              <a:rPr lang="en-US" b="1" dirty="0">
                <a:solidFill>
                  <a:srgbClr val="FFFF00"/>
                </a:solidFill>
                <a:effectLst>
                  <a:glow rad="127000">
                    <a:schemeClr val="tx1"/>
                  </a:glow>
                </a:effectLst>
                <a:latin typeface="Arial" charset="0"/>
                <a:ea typeface="ＭＳ Ｐゴシック" charset="0"/>
                <a:cs typeface="ＭＳ Ｐゴシック" charset="0"/>
              </a:rPr>
              <a:t>purpose</a:t>
            </a:r>
            <a:r>
              <a:rPr lang="en-US" b="1" dirty="0">
                <a:effectLst>
                  <a:glow rad="127000">
                    <a:schemeClr val="tx1"/>
                  </a:glow>
                </a:effectLst>
                <a:latin typeface="Arial" charset="0"/>
                <a:ea typeface="ＭＳ Ｐゴシック" charset="0"/>
                <a:cs typeface="ＭＳ Ｐゴシック" charset="0"/>
              </a:rPr>
              <a:t> is to build Christ in you (James 1:2-4).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0281"/>
            <a:ext cx="9144000" cy="5023157"/>
          </a:xfrm>
          <a:prstGeom prst="rect">
            <a:avLst/>
          </a:prstGeom>
        </p:spPr>
      </p:pic>
    </p:spTree>
    <p:extLst>
      <p:ext uri="{BB962C8B-B14F-4D97-AF65-F5344CB8AC3E}">
        <p14:creationId xmlns:p14="http://schemas.microsoft.com/office/powerpoint/2010/main" val="42272519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screen">
            <a:extLst>
              <a:ext uri="{28A0092B-C50C-407E-A947-70E740481C1C}">
                <a14:useLocalDpi xmlns:a14="http://schemas.microsoft.com/office/drawing/2010/main"/>
              </a:ext>
            </a:extLst>
          </a:blip>
          <a:srcRect l="22550" t="17909" r="15475" b="17674"/>
          <a:stretch/>
        </p:blipFill>
        <p:spPr bwMode="auto">
          <a:xfrm>
            <a:off x="33418" y="-66848"/>
            <a:ext cx="4680025" cy="6883158"/>
          </a:xfrm>
          <a:prstGeom prst="rect">
            <a:avLst/>
          </a:prstGeom>
          <a:noFill/>
          <a:ln>
            <a:noFill/>
          </a:ln>
        </p:spPr>
      </p:pic>
      <p:sp>
        <p:nvSpPr>
          <p:cNvPr id="5" name="TextBox 3"/>
          <p:cNvSpPr txBox="1">
            <a:spLocks noChangeArrowheads="1"/>
          </p:cNvSpPr>
          <p:nvPr/>
        </p:nvSpPr>
        <p:spPr bwMode="auto">
          <a:xfrm>
            <a:off x="3408636" y="100012"/>
            <a:ext cx="5735364" cy="1938992"/>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1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W</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orking patience through trials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2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O</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bedience that accompies faith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3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R</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estraining the unbridled tongue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4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K</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eeping calm in conflicts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5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S</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uffering and sick saints</a:t>
            </a:r>
          </a:p>
        </p:txBody>
      </p:sp>
      <p:sp>
        <p:nvSpPr>
          <p:cNvPr id="2" name="Title 1"/>
          <p:cNvSpPr>
            <a:spLocks noGrp="1"/>
          </p:cNvSpPr>
          <p:nvPr>
            <p:ph type="title" idx="4294967295"/>
          </p:nvPr>
        </p:nvSpPr>
        <p:spPr>
          <a:xfrm>
            <a:off x="613638" y="3967889"/>
            <a:ext cx="8229600" cy="1143000"/>
          </a:xfrm>
        </p:spPr>
        <p:txBody>
          <a:bodyPr/>
          <a:lstStyle/>
          <a:p>
            <a:pPr algn="r"/>
            <a:r>
              <a:rPr lang="en-US" sz="8800" b="1" dirty="0"/>
              <a:t>James</a:t>
            </a:r>
          </a:p>
        </p:txBody>
      </p:sp>
      <p:sp>
        <p:nvSpPr>
          <p:cNvPr id="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348217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5A367-FAE5-4842-A784-822DCBF820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58" y="2820823"/>
            <a:ext cx="9193524" cy="4037177"/>
          </a:xfrm>
          <a:prstGeom prst="rect">
            <a:avLst/>
          </a:prstGeom>
        </p:spPr>
      </p:pic>
      <p:sp>
        <p:nvSpPr>
          <p:cNvPr id="5" name="TextBox 4">
            <a:extLst>
              <a:ext uri="{FF2B5EF4-FFF2-40B4-BE49-F238E27FC236}">
                <a16:creationId xmlns:a16="http://schemas.microsoft.com/office/drawing/2014/main" id="{3F372748-C471-4EC7-838A-625954EFACB4}"/>
              </a:ext>
            </a:extLst>
          </p:cNvPr>
          <p:cNvSpPr txBox="1"/>
          <p:nvPr/>
        </p:nvSpPr>
        <p:spPr>
          <a:xfrm>
            <a:off x="533398" y="358155"/>
            <a:ext cx="859126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 Choose the right attitude toward the trials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God allows to come your way</a:t>
            </a:r>
          </a:p>
        </p:txBody>
      </p:sp>
      <p:grpSp>
        <p:nvGrpSpPr>
          <p:cNvPr id="19" name="Group 18">
            <a:extLst>
              <a:ext uri="{FF2B5EF4-FFF2-40B4-BE49-F238E27FC236}">
                <a16:creationId xmlns:a16="http://schemas.microsoft.com/office/drawing/2014/main" id="{105FC822-1B6B-4580-9179-104801098E75}"/>
              </a:ext>
            </a:extLst>
          </p:cNvPr>
          <p:cNvGrpSpPr/>
          <p:nvPr/>
        </p:nvGrpSpPr>
        <p:grpSpPr>
          <a:xfrm>
            <a:off x="1295400" y="1343039"/>
            <a:ext cx="6248400" cy="1508106"/>
            <a:chOff x="1295400" y="2582948"/>
            <a:chExt cx="4175877" cy="1508106"/>
          </a:xfrm>
        </p:grpSpPr>
        <p:sp>
          <p:nvSpPr>
            <p:cNvPr id="16" name="TextBox 15">
              <a:extLst>
                <a:ext uri="{FF2B5EF4-FFF2-40B4-BE49-F238E27FC236}">
                  <a16:creationId xmlns:a16="http://schemas.microsoft.com/office/drawing/2014/main" id="{D760B82E-96E5-4EDB-82C3-CBD5A14C4889}"/>
                </a:ext>
              </a:extLst>
            </p:cNvPr>
            <p:cNvSpPr txBox="1"/>
            <p:nvPr/>
          </p:nvSpPr>
          <p:spPr>
            <a:xfrm>
              <a:off x="1303421" y="2582948"/>
              <a:ext cx="35138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Genesis 45:5,7-8; 50:20</a:t>
              </a:r>
            </a:p>
          </p:txBody>
        </p:sp>
        <p:sp>
          <p:nvSpPr>
            <p:cNvPr id="17" name="TextBox 16">
              <a:extLst>
                <a:ext uri="{FF2B5EF4-FFF2-40B4-BE49-F238E27FC236}">
                  <a16:creationId xmlns:a16="http://schemas.microsoft.com/office/drawing/2014/main" id="{4639F02C-CAE0-4F8C-8646-EE2EC336B1FB}"/>
                </a:ext>
              </a:extLst>
            </p:cNvPr>
            <p:cNvSpPr txBox="1"/>
            <p:nvPr/>
          </p:nvSpPr>
          <p:spPr>
            <a:xfrm>
              <a:off x="1295400" y="3075391"/>
              <a:ext cx="32766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Jeremiah 9:23-24</a:t>
              </a:r>
            </a:p>
          </p:txBody>
        </p:sp>
        <p:sp>
          <p:nvSpPr>
            <p:cNvPr id="18" name="TextBox 17">
              <a:extLst>
                <a:ext uri="{FF2B5EF4-FFF2-40B4-BE49-F238E27FC236}">
                  <a16:creationId xmlns:a16="http://schemas.microsoft.com/office/drawing/2014/main" id="{39D014E5-E873-4EB8-BA7D-DCEA01DC2D22}"/>
                </a:ext>
              </a:extLst>
            </p:cNvPr>
            <p:cNvSpPr txBox="1"/>
            <p:nvPr/>
          </p:nvSpPr>
          <p:spPr>
            <a:xfrm>
              <a:off x="1303421" y="3598611"/>
              <a:ext cx="41678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Corinthians 12:7-10</a:t>
              </a:r>
            </a:p>
          </p:txBody>
        </p:sp>
      </p:grpSp>
      <p:sp>
        <p:nvSpPr>
          <p:cNvPr id="4" name="TextBox 3">
            <a:extLst>
              <a:ext uri="{FF2B5EF4-FFF2-40B4-BE49-F238E27FC236}">
                <a16:creationId xmlns:a16="http://schemas.microsoft.com/office/drawing/2014/main" id="{1B9AA2F3-9A4A-4F0B-A69A-AC17C8BDD49E}"/>
              </a:ext>
            </a:extLst>
          </p:cNvPr>
          <p:cNvSpPr txBox="1"/>
          <p:nvPr/>
        </p:nvSpPr>
        <p:spPr>
          <a:xfrm>
            <a:off x="166004" y="6096000"/>
            <a:ext cx="86595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0070C0"/>
                </a:solidFill>
                <a:effectLst>
                  <a:reflection blurRad="12700" stA="28000" endPos="45000" dist="1000" dir="5400000" sy="-100000" algn="bl" rotWithShape="0"/>
                </a:effectLst>
                <a:uLnTx/>
                <a:uFillTx/>
                <a:latin typeface="Comic Sans MS" panose="030F0702030302020204" pitchFamily="66" charset="0"/>
                <a:ea typeface="+mn-ea"/>
                <a:cs typeface="+mn-cs"/>
              </a:rPr>
              <a:t>Principles to apply today</a:t>
            </a:r>
          </a:p>
        </p:txBody>
      </p:sp>
      <p:cxnSp>
        <p:nvCxnSpPr>
          <p:cNvPr id="9" name="Straight Connector 8">
            <a:extLst>
              <a:ext uri="{FF2B5EF4-FFF2-40B4-BE49-F238E27FC236}">
                <a16:creationId xmlns:a16="http://schemas.microsoft.com/office/drawing/2014/main" id="{6D011A54-EC3D-46EA-BC09-9EA332ECFE20}"/>
              </a:ext>
            </a:extLst>
          </p:cNvPr>
          <p:cNvCxnSpPr/>
          <p:nvPr/>
        </p:nvCxnSpPr>
        <p:spPr>
          <a:xfrm>
            <a:off x="4191000" y="3581400"/>
            <a:ext cx="76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25522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43F0B6C-3711-43D7-AC29-3A71FB2422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58" y="3201823"/>
            <a:ext cx="9193524" cy="3656177"/>
          </a:xfrm>
          <a:prstGeom prst="rect">
            <a:avLst/>
          </a:prstGeom>
        </p:spPr>
      </p:pic>
      <p:sp>
        <p:nvSpPr>
          <p:cNvPr id="5" name="TextBox 4">
            <a:extLst>
              <a:ext uri="{FF2B5EF4-FFF2-40B4-BE49-F238E27FC236}">
                <a16:creationId xmlns:a16="http://schemas.microsoft.com/office/drawing/2014/main" id="{3F372748-C471-4EC7-838A-625954EFACB4}"/>
              </a:ext>
            </a:extLst>
          </p:cNvPr>
          <p:cNvSpPr txBox="1"/>
          <p:nvPr/>
        </p:nvSpPr>
        <p:spPr>
          <a:xfrm>
            <a:off x="95986" y="76200"/>
            <a:ext cx="86670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Hang on to God’s promises through trials!</a:t>
            </a:r>
          </a:p>
        </p:txBody>
      </p:sp>
      <p:grpSp>
        <p:nvGrpSpPr>
          <p:cNvPr id="2" name="Group 1">
            <a:extLst>
              <a:ext uri="{FF2B5EF4-FFF2-40B4-BE49-F238E27FC236}">
                <a16:creationId xmlns:a16="http://schemas.microsoft.com/office/drawing/2014/main" id="{F1DB4C67-CA5C-461F-A01C-4940824F55F8}"/>
              </a:ext>
            </a:extLst>
          </p:cNvPr>
          <p:cNvGrpSpPr/>
          <p:nvPr/>
        </p:nvGrpSpPr>
        <p:grpSpPr>
          <a:xfrm>
            <a:off x="530043" y="675633"/>
            <a:ext cx="4207961" cy="3078814"/>
            <a:chOff x="592639" y="790969"/>
            <a:chExt cx="4207961" cy="3078814"/>
          </a:xfrm>
        </p:grpSpPr>
        <p:sp>
          <p:nvSpPr>
            <p:cNvPr id="9" name="TextBox 8">
              <a:extLst>
                <a:ext uri="{FF2B5EF4-FFF2-40B4-BE49-F238E27FC236}">
                  <a16:creationId xmlns:a16="http://schemas.microsoft.com/office/drawing/2014/main" id="{AC03B90C-F7AD-4E72-8057-AFB75185B411}"/>
                </a:ext>
              </a:extLst>
            </p:cNvPr>
            <p:cNvSpPr txBox="1"/>
            <p:nvPr/>
          </p:nvSpPr>
          <p:spPr>
            <a:xfrm>
              <a:off x="592639" y="790969"/>
              <a:ext cx="32766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Isaiah 43:2-3a</a:t>
              </a:r>
            </a:p>
          </p:txBody>
        </p:sp>
        <p:sp>
          <p:nvSpPr>
            <p:cNvPr id="10" name="TextBox 9">
              <a:extLst>
                <a:ext uri="{FF2B5EF4-FFF2-40B4-BE49-F238E27FC236}">
                  <a16:creationId xmlns:a16="http://schemas.microsoft.com/office/drawing/2014/main" id="{191A2CA0-930E-4546-BDD1-0F2AB20BC0D2}"/>
                </a:ext>
              </a:extLst>
            </p:cNvPr>
            <p:cNvSpPr txBox="1"/>
            <p:nvPr/>
          </p:nvSpPr>
          <p:spPr>
            <a:xfrm>
              <a:off x="628734" y="1314189"/>
              <a:ext cx="32766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Rom. 8:18</a:t>
              </a:r>
            </a:p>
          </p:txBody>
        </p:sp>
        <p:sp>
          <p:nvSpPr>
            <p:cNvPr id="11" name="TextBox 10">
              <a:extLst>
                <a:ext uri="{FF2B5EF4-FFF2-40B4-BE49-F238E27FC236}">
                  <a16:creationId xmlns:a16="http://schemas.microsoft.com/office/drawing/2014/main" id="{EC45D46A-6702-495E-B176-0B1253EAF989}"/>
                </a:ext>
              </a:extLst>
            </p:cNvPr>
            <p:cNvSpPr txBox="1"/>
            <p:nvPr/>
          </p:nvSpPr>
          <p:spPr>
            <a:xfrm>
              <a:off x="600660" y="1837409"/>
              <a:ext cx="41678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 Cor. 10:13</a:t>
              </a:r>
            </a:p>
          </p:txBody>
        </p:sp>
        <p:sp>
          <p:nvSpPr>
            <p:cNvPr id="12" name="TextBox 11">
              <a:extLst>
                <a:ext uri="{FF2B5EF4-FFF2-40B4-BE49-F238E27FC236}">
                  <a16:creationId xmlns:a16="http://schemas.microsoft.com/office/drawing/2014/main" id="{76CF566A-8B8D-43BA-8DBA-1A6E6814AA37}"/>
                </a:ext>
              </a:extLst>
            </p:cNvPr>
            <p:cNvSpPr txBox="1"/>
            <p:nvPr/>
          </p:nvSpPr>
          <p:spPr>
            <a:xfrm>
              <a:off x="640765" y="2345643"/>
              <a:ext cx="415983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Cor. 1:4</a:t>
              </a:r>
            </a:p>
          </p:txBody>
        </p:sp>
        <p:sp>
          <p:nvSpPr>
            <p:cNvPr id="13" name="TextBox 12">
              <a:extLst>
                <a:ext uri="{FF2B5EF4-FFF2-40B4-BE49-F238E27FC236}">
                  <a16:creationId xmlns:a16="http://schemas.microsoft.com/office/drawing/2014/main" id="{9CCA3E16-B0B9-426F-84DC-B067BF6A9CD8}"/>
                </a:ext>
              </a:extLst>
            </p:cNvPr>
            <p:cNvSpPr txBox="1"/>
            <p:nvPr/>
          </p:nvSpPr>
          <p:spPr>
            <a:xfrm>
              <a:off x="632745" y="2854120"/>
              <a:ext cx="32766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Rom. 8:35</a:t>
              </a:r>
            </a:p>
          </p:txBody>
        </p:sp>
        <p:sp>
          <p:nvSpPr>
            <p:cNvPr id="14" name="TextBox 13">
              <a:extLst>
                <a:ext uri="{FF2B5EF4-FFF2-40B4-BE49-F238E27FC236}">
                  <a16:creationId xmlns:a16="http://schemas.microsoft.com/office/drawing/2014/main" id="{F2223BBC-811C-42C5-A75B-A39AE8ABF0FE}"/>
                </a:ext>
              </a:extLst>
            </p:cNvPr>
            <p:cNvSpPr txBox="1"/>
            <p:nvPr/>
          </p:nvSpPr>
          <p:spPr>
            <a:xfrm>
              <a:off x="640765" y="3377340"/>
              <a:ext cx="409447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 Pet. 5:14,19</a:t>
              </a:r>
            </a:p>
          </p:txBody>
        </p:sp>
      </p:grpSp>
      <p:sp>
        <p:nvSpPr>
          <p:cNvPr id="16" name="TextBox 15">
            <a:extLst>
              <a:ext uri="{FF2B5EF4-FFF2-40B4-BE49-F238E27FC236}">
                <a16:creationId xmlns:a16="http://schemas.microsoft.com/office/drawing/2014/main" id="{369D7164-787D-4995-8198-CBA57FE3CC34}"/>
              </a:ext>
            </a:extLst>
          </p:cNvPr>
          <p:cNvSpPr txBox="1"/>
          <p:nvPr/>
        </p:nvSpPr>
        <p:spPr>
          <a:xfrm>
            <a:off x="304800" y="6273263"/>
            <a:ext cx="850475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0070C0"/>
                </a:solidFill>
                <a:effectLst>
                  <a:reflection blurRad="12700" stA="28000" endPos="45000" dist="1000" dir="5400000" sy="-100000" algn="bl" rotWithShape="0"/>
                </a:effectLst>
                <a:uLnTx/>
                <a:uFillTx/>
                <a:latin typeface="Comic Sans MS" panose="030F0702030302020204" pitchFamily="66" charset="0"/>
                <a:ea typeface="+mn-ea"/>
                <a:cs typeface="+mn-cs"/>
              </a:rPr>
              <a:t>Principles to apply today</a:t>
            </a:r>
          </a:p>
        </p:txBody>
      </p:sp>
      <p:pic>
        <p:nvPicPr>
          <p:cNvPr id="4" name="Picture 3">
            <a:extLst>
              <a:ext uri="{FF2B5EF4-FFF2-40B4-BE49-F238E27FC236}">
                <a16:creationId xmlns:a16="http://schemas.microsoft.com/office/drawing/2014/main" id="{0464DD8D-1EB9-48E1-B2EA-A156BA1524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54046" y="1586727"/>
            <a:ext cx="1666875" cy="20574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cxnSp>
        <p:nvCxnSpPr>
          <p:cNvPr id="17" name="Straight Connector 16">
            <a:extLst>
              <a:ext uri="{FF2B5EF4-FFF2-40B4-BE49-F238E27FC236}">
                <a16:creationId xmlns:a16="http://schemas.microsoft.com/office/drawing/2014/main" id="{C054A5B2-B628-4136-B7AC-55D0F1E6869D}"/>
              </a:ext>
            </a:extLst>
          </p:cNvPr>
          <p:cNvCxnSpPr/>
          <p:nvPr/>
        </p:nvCxnSpPr>
        <p:spPr>
          <a:xfrm>
            <a:off x="4343400" y="3962400"/>
            <a:ext cx="76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884D7F8-2E9D-4AA5-B9B7-8E99D5C35E1F}"/>
              </a:ext>
            </a:extLst>
          </p:cNvPr>
          <p:cNvGrpSpPr/>
          <p:nvPr/>
        </p:nvGrpSpPr>
        <p:grpSpPr>
          <a:xfrm>
            <a:off x="6172088" y="345954"/>
            <a:ext cx="2952578" cy="2886542"/>
            <a:chOff x="-260632" y="2766108"/>
            <a:chExt cx="3172205" cy="3156414"/>
          </a:xfrm>
        </p:grpSpPr>
        <p:sp>
          <p:nvSpPr>
            <p:cNvPr id="7" name="Explosion: 8 Points 6">
              <a:extLst>
                <a:ext uri="{FF2B5EF4-FFF2-40B4-BE49-F238E27FC236}">
                  <a16:creationId xmlns:a16="http://schemas.microsoft.com/office/drawing/2014/main" id="{6D4EFCA3-EC3B-44E4-BAD9-A93613DF497E}"/>
                </a:ext>
              </a:extLst>
            </p:cNvPr>
            <p:cNvSpPr/>
            <p:nvPr/>
          </p:nvSpPr>
          <p:spPr>
            <a:xfrm>
              <a:off x="-260632" y="2766108"/>
              <a:ext cx="3172205" cy="3156414"/>
            </a:xfrm>
            <a:prstGeom prst="irregularSeal1">
              <a:avLst/>
            </a:prstGeom>
            <a:gradFill>
              <a:gsLst>
                <a:gs pos="35000">
                  <a:srgbClr val="FFC000"/>
                </a:gs>
                <a:gs pos="50000">
                  <a:srgbClr val="E46D0A"/>
                </a:gs>
              </a:gsLst>
              <a:path path="circle">
                <a:fillToRect l="50000" t="50000" r="50000" b="50000"/>
              </a:path>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8A36019-54C9-42D0-977E-B5840F014929}"/>
                </a:ext>
              </a:extLst>
            </p:cNvPr>
            <p:cNvSpPr txBox="1"/>
            <p:nvPr/>
          </p:nvSpPr>
          <p:spPr>
            <a:xfrm>
              <a:off x="230577" y="3596265"/>
              <a:ext cx="2057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Suffering </a:t>
              </a:r>
              <a:br>
                <a:rPr kumimoji="0" lang="en-US" sz="2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is NEVER for nothing!</a:t>
              </a:r>
            </a:p>
          </p:txBody>
        </p:sp>
      </p:grpSp>
    </p:spTree>
    <p:custDataLst>
      <p:tags r:id="rId1"/>
    </p:custDataLst>
    <p:extLst>
      <p:ext uri="{BB962C8B-B14F-4D97-AF65-F5344CB8AC3E}">
        <p14:creationId xmlns:p14="http://schemas.microsoft.com/office/powerpoint/2010/main" val="19220381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970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Pray</a:t>
            </a:r>
            <a:r>
              <a:rPr lang="en-US" b="1" dirty="0">
                <a:effectLst>
                  <a:glow rad="127000">
                    <a:schemeClr val="tx1"/>
                  </a:glow>
                </a:effectLst>
                <a:latin typeface="Arial" charset="0"/>
                <a:ea typeface="ＭＳ Ｐゴシック" charset="0"/>
                <a:cs typeface="ＭＳ Ｐゴシック" charset="0"/>
              </a:rPr>
              <a:t> for wisdom in faith (James 1:5-8). </a:t>
            </a:r>
          </a:p>
        </p:txBody>
      </p:sp>
      <p:pic>
        <p:nvPicPr>
          <p:cNvPr id="2" name="Picture 1"/>
          <p:cNvPicPr>
            <a:picLocks noChangeAspect="1"/>
          </p:cNvPicPr>
          <p:nvPr/>
        </p:nvPicPr>
        <p:blipFill>
          <a:blip r:embed="rId3"/>
          <a:stretch>
            <a:fillRect/>
          </a:stretch>
        </p:blipFill>
        <p:spPr>
          <a:xfrm>
            <a:off x="871144" y="1638299"/>
            <a:ext cx="7643654" cy="5071789"/>
          </a:xfrm>
          <a:prstGeom prst="rect">
            <a:avLst/>
          </a:prstGeom>
        </p:spPr>
      </p:pic>
    </p:spTree>
    <p:extLst>
      <p:ext uri="{BB962C8B-B14F-4D97-AF65-F5344CB8AC3E}">
        <p14:creationId xmlns:p14="http://schemas.microsoft.com/office/powerpoint/2010/main" val="3042354998"/>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49455"/>
            <a:ext cx="1778000" cy="21003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670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If you need wisdom, ask our generous God, and he will give it to you. He will not rebuke you for asking.  </a:t>
            </a:r>
            <a:r>
              <a:rPr lang="en-US" sz="3200" b="1" baseline="30000" dirty="0">
                <a:effectLst>
                  <a:glow rad="127000">
                    <a:schemeClr val="tx1"/>
                  </a:glow>
                </a:effectLst>
                <a:latin typeface="Arial" charset="0"/>
                <a:ea typeface="ＭＳ Ｐゴシック" charset="0"/>
                <a:cs typeface="ＭＳ Ｐゴシック" charset="0"/>
              </a:rPr>
              <a:t>6</a:t>
            </a:r>
            <a:r>
              <a:rPr lang="en-US" sz="3200" b="1" dirty="0">
                <a:effectLst>
                  <a:glow rad="127000">
                    <a:schemeClr val="tx1"/>
                  </a:glow>
                </a:effectLst>
                <a:latin typeface="Arial" charset="0"/>
                <a:ea typeface="ＭＳ Ｐゴシック" charset="0"/>
                <a:cs typeface="ＭＳ Ｐゴシック" charset="0"/>
              </a:rPr>
              <a:t>But when you ask him, be sure that your faith is in God alone. Do not waver, for a person with divided loyalty is as unsettled as a wave of the sea that is blown and tossed by the wind.  </a:t>
            </a:r>
            <a:r>
              <a:rPr lang="en-US" sz="3200" b="1" baseline="30000" dirty="0">
                <a:effectLst>
                  <a:glow rad="127000">
                    <a:schemeClr val="tx1"/>
                  </a:glow>
                </a:effectLst>
                <a:latin typeface="Arial" charset="0"/>
                <a:ea typeface="ＭＳ Ｐゴシック" charset="0"/>
                <a:cs typeface="ＭＳ Ｐゴシック" charset="0"/>
              </a:rPr>
              <a:t>7</a:t>
            </a:r>
            <a:r>
              <a:rPr lang="en-US" sz="3200" b="1" dirty="0">
                <a:effectLst>
                  <a:glow rad="127000">
                    <a:schemeClr val="tx1"/>
                  </a:glow>
                </a:effectLst>
                <a:latin typeface="Arial" charset="0"/>
                <a:ea typeface="ＭＳ Ｐゴシック" charset="0"/>
                <a:cs typeface="ＭＳ Ｐゴシック" charset="0"/>
              </a:rPr>
              <a:t>Such people should not expect to receive anything from the Lord.  </a:t>
            </a:r>
            <a:r>
              <a:rPr lang="en-US" sz="3200" b="1" baseline="30000" dirty="0">
                <a:effectLst>
                  <a:glow rad="127000">
                    <a:schemeClr val="tx1"/>
                  </a:glow>
                </a:effectLst>
                <a:latin typeface="Arial" charset="0"/>
                <a:ea typeface="ＭＳ Ｐゴシック" charset="0"/>
                <a:cs typeface="ＭＳ Ｐゴシック" charset="0"/>
              </a:rPr>
              <a:t>8</a:t>
            </a:r>
            <a:r>
              <a:rPr lang="en-US" sz="3200" b="1" dirty="0">
                <a:effectLst>
                  <a:glow rad="127000">
                    <a:schemeClr val="tx1"/>
                  </a:glow>
                </a:effectLst>
                <a:latin typeface="Arial" charset="0"/>
                <a:ea typeface="ＭＳ Ｐゴシック" charset="0"/>
                <a:cs typeface="ＭＳ Ｐゴシック" charset="0"/>
              </a:rPr>
              <a:t>Their loyalty is divided between God and the world, and they are unstable in everything they do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(James 1:5-8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4649078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73D0CCF-4F9E-401E-BF98-4656BA134D11}"/>
              </a:ext>
            </a:extLst>
          </p:cNvPr>
          <p:cNvGrpSpPr/>
          <p:nvPr/>
        </p:nvGrpSpPr>
        <p:grpSpPr>
          <a:xfrm>
            <a:off x="574302" y="1575122"/>
            <a:ext cx="3289516" cy="3791784"/>
            <a:chOff x="278969" y="1357484"/>
            <a:chExt cx="4386021" cy="5055712"/>
          </a:xfrm>
        </p:grpSpPr>
        <p:sp>
          <p:nvSpPr>
            <p:cNvPr id="11" name="Rectangle 10">
              <a:extLst>
                <a:ext uri="{FF2B5EF4-FFF2-40B4-BE49-F238E27FC236}">
                  <a16:creationId xmlns:a16="http://schemas.microsoft.com/office/drawing/2014/main" id="{5845040A-875D-4320-A19F-B0614FF973E2}"/>
                </a:ext>
              </a:extLst>
            </p:cNvPr>
            <p:cNvSpPr/>
            <p:nvPr/>
          </p:nvSpPr>
          <p:spPr>
            <a:xfrm>
              <a:off x="278969" y="1357484"/>
              <a:ext cx="4386021" cy="5055712"/>
            </a:xfrm>
            <a:prstGeom prst="rect">
              <a:avLst/>
            </a:prstGeom>
            <a:solidFill>
              <a:schemeClr val="tx1"/>
            </a:solidFill>
            <a:ln w="76200">
              <a:solidFill>
                <a:schemeClr val="bg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pic>
          <p:nvPicPr>
            <p:cNvPr id="8" name="Picture 7" descr="Woman in wheelchair cheering two hands">
              <a:extLst>
                <a:ext uri="{FF2B5EF4-FFF2-40B4-BE49-F238E27FC236}">
                  <a16:creationId xmlns:a16="http://schemas.microsoft.com/office/drawing/2014/main" id="{CAB39D29-D893-4ADF-9763-CDFCF14FB8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4050" y="1569941"/>
              <a:ext cx="2235857" cy="4733781"/>
            </a:xfrm>
            <a:prstGeom prst="rect">
              <a:avLst/>
            </a:prstGeom>
          </p:spPr>
        </p:pic>
      </p:grpSp>
      <p:grpSp>
        <p:nvGrpSpPr>
          <p:cNvPr id="20" name="Group 19">
            <a:extLst>
              <a:ext uri="{FF2B5EF4-FFF2-40B4-BE49-F238E27FC236}">
                <a16:creationId xmlns:a16="http://schemas.microsoft.com/office/drawing/2014/main" id="{8FBB5474-0126-4BF7-A208-F70FFC4FBC83}"/>
              </a:ext>
            </a:extLst>
          </p:cNvPr>
          <p:cNvGrpSpPr/>
          <p:nvPr/>
        </p:nvGrpSpPr>
        <p:grpSpPr>
          <a:xfrm flipH="1">
            <a:off x="5280183" y="1575121"/>
            <a:ext cx="3289516" cy="3791784"/>
            <a:chOff x="428789" y="1357483"/>
            <a:chExt cx="4386021" cy="5055712"/>
          </a:xfrm>
        </p:grpSpPr>
        <p:sp>
          <p:nvSpPr>
            <p:cNvPr id="16" name="Rectangle 15">
              <a:extLst>
                <a:ext uri="{FF2B5EF4-FFF2-40B4-BE49-F238E27FC236}">
                  <a16:creationId xmlns:a16="http://schemas.microsoft.com/office/drawing/2014/main" id="{42B01622-410F-41C8-8BC8-80EE20F5243C}"/>
                </a:ext>
              </a:extLst>
            </p:cNvPr>
            <p:cNvSpPr/>
            <p:nvPr/>
          </p:nvSpPr>
          <p:spPr>
            <a:xfrm>
              <a:off x="428789" y="1357483"/>
              <a:ext cx="4386021" cy="5055712"/>
            </a:xfrm>
            <a:prstGeom prst="rect">
              <a:avLst/>
            </a:prstGeom>
            <a:solidFill>
              <a:schemeClr val="tx1"/>
            </a:solidFill>
            <a:ln w="76200">
              <a:solidFill>
                <a:schemeClr val="bg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listo MT" panose="02040603050505030304"/>
              </a:endParaRPr>
            </a:p>
          </p:txBody>
        </p:sp>
        <p:pic>
          <p:nvPicPr>
            <p:cNvPr id="19" name="Picture 18" descr="A person in a red hat&#10;&#10;Description automatically generated with low confidence">
              <a:extLst>
                <a:ext uri="{FF2B5EF4-FFF2-40B4-BE49-F238E27FC236}">
                  <a16:creationId xmlns:a16="http://schemas.microsoft.com/office/drawing/2014/main" id="{847AF724-7CE4-4C4B-9215-F31FFE3EF0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0408" y="1716484"/>
              <a:ext cx="3982779" cy="4440694"/>
            </a:xfrm>
            <a:prstGeom prst="rect">
              <a:avLst/>
            </a:prstGeom>
          </p:spPr>
        </p:pic>
      </p:grpSp>
      <p:sp>
        <p:nvSpPr>
          <p:cNvPr id="21" name="TextBox 20">
            <a:extLst>
              <a:ext uri="{FF2B5EF4-FFF2-40B4-BE49-F238E27FC236}">
                <a16:creationId xmlns:a16="http://schemas.microsoft.com/office/drawing/2014/main" id="{3FA98E58-E35B-4762-8A40-60C99EF5DE0A}"/>
              </a:ext>
            </a:extLst>
          </p:cNvPr>
          <p:cNvSpPr txBox="1"/>
          <p:nvPr/>
        </p:nvSpPr>
        <p:spPr>
          <a:xfrm>
            <a:off x="-561" y="369893"/>
            <a:ext cx="9069439" cy="769441"/>
          </a:xfrm>
          <a:prstGeom prst="rect">
            <a:avLst/>
          </a:prstGeom>
          <a:noFill/>
        </p:spPr>
        <p:txBody>
          <a:bodyPr wrap="square" rtlCol="0">
            <a:spAutoFit/>
          </a:bodyPr>
          <a:lstStyle/>
          <a:p>
            <a:pPr algn="ctr" defTabSz="342900"/>
            <a:r>
              <a:rPr lang="en-US" sz="44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Trials and Suffering can lead to</a:t>
            </a:r>
          </a:p>
        </p:txBody>
      </p:sp>
      <p:sp>
        <p:nvSpPr>
          <p:cNvPr id="23" name="TextBox 22">
            <a:extLst>
              <a:ext uri="{FF2B5EF4-FFF2-40B4-BE49-F238E27FC236}">
                <a16:creationId xmlns:a16="http://schemas.microsoft.com/office/drawing/2014/main" id="{C2E72D5C-A306-40F4-A34F-1BB722AB4AEE}"/>
              </a:ext>
            </a:extLst>
          </p:cNvPr>
          <p:cNvSpPr txBox="1"/>
          <p:nvPr/>
        </p:nvSpPr>
        <p:spPr>
          <a:xfrm>
            <a:off x="5657125" y="3598742"/>
            <a:ext cx="2535631" cy="1323439"/>
          </a:xfrm>
          <a:prstGeom prst="rect">
            <a:avLst/>
          </a:prstGeom>
          <a:noFill/>
        </p:spPr>
        <p:txBody>
          <a:bodyPr wrap="none" rtlCol="0">
            <a:spAutoFit/>
          </a:bodyPr>
          <a:lstStyle/>
          <a:p>
            <a:pPr algn="ctr" defTabSz="342900"/>
            <a:r>
              <a:rPr lang="en-US" sz="36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Or…</a:t>
            </a:r>
          </a:p>
          <a:p>
            <a:pPr algn="ctr" defTabSz="342900"/>
            <a:r>
              <a:rPr lang="en-US" sz="44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Bitterness</a:t>
            </a:r>
          </a:p>
        </p:txBody>
      </p:sp>
      <p:sp>
        <p:nvSpPr>
          <p:cNvPr id="25" name="TextBox 24">
            <a:extLst>
              <a:ext uri="{FF2B5EF4-FFF2-40B4-BE49-F238E27FC236}">
                <a16:creationId xmlns:a16="http://schemas.microsoft.com/office/drawing/2014/main" id="{753338D2-B981-4264-A591-54F6156EF65A}"/>
              </a:ext>
            </a:extLst>
          </p:cNvPr>
          <p:cNvSpPr txBox="1"/>
          <p:nvPr/>
        </p:nvSpPr>
        <p:spPr>
          <a:xfrm>
            <a:off x="1086928" y="3386522"/>
            <a:ext cx="2252091" cy="769441"/>
          </a:xfrm>
          <a:prstGeom prst="rect">
            <a:avLst/>
          </a:prstGeom>
          <a:noFill/>
        </p:spPr>
        <p:txBody>
          <a:bodyPr wrap="none" rtlCol="0">
            <a:spAutoFit/>
          </a:bodyPr>
          <a:lstStyle/>
          <a:p>
            <a:pPr algn="ctr" defTabSz="342900"/>
            <a:r>
              <a:rPr lang="en-US" sz="44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Maturity</a:t>
            </a:r>
          </a:p>
        </p:txBody>
      </p:sp>
      <p:sp>
        <p:nvSpPr>
          <p:cNvPr id="13" name="Rectangle: Rounded Corners 12">
            <a:extLst>
              <a:ext uri="{FF2B5EF4-FFF2-40B4-BE49-F238E27FC236}">
                <a16:creationId xmlns:a16="http://schemas.microsoft.com/office/drawing/2014/main" id="{2404F839-4CBB-4E1A-A62F-95843A7A1795}"/>
              </a:ext>
            </a:extLst>
          </p:cNvPr>
          <p:cNvSpPr/>
          <p:nvPr/>
        </p:nvSpPr>
        <p:spPr>
          <a:xfrm>
            <a:off x="135082" y="5802692"/>
            <a:ext cx="8873836" cy="610340"/>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600" b="1" dirty="0">
                <a:solidFill>
                  <a:prstClr val="white"/>
                </a:solidFill>
                <a:latin typeface="Calibri" panose="020F0502020204030204" pitchFamily="34" charset="0"/>
                <a:cs typeface="Calibri" panose="020F0502020204030204" pitchFamily="34" charset="0"/>
              </a:rPr>
              <a:t>So how can we “let trials mature us”?</a:t>
            </a:r>
          </a:p>
        </p:txBody>
      </p:sp>
    </p:spTree>
    <p:custDataLst>
      <p:tags r:id="rId1"/>
    </p:custDataLst>
    <p:extLst>
      <p:ext uri="{BB962C8B-B14F-4D97-AF65-F5344CB8AC3E}">
        <p14:creationId xmlns:p14="http://schemas.microsoft.com/office/powerpoint/2010/main" val="25600337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6932476-08B7-441C-B0AC-04CFAA4291F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865BF2-FF77-4F01-AEE4-A9E2D8917E42}"/>
              </a:ext>
            </a:extLst>
          </p:cNvPr>
          <p:cNvSpPr txBox="1"/>
          <p:nvPr/>
        </p:nvSpPr>
        <p:spPr>
          <a:xfrm>
            <a:off x="2930364" y="1113615"/>
            <a:ext cx="3283271"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James 1:5-12</a:t>
            </a:r>
          </a:p>
        </p:txBody>
      </p:sp>
      <p:sp>
        <p:nvSpPr>
          <p:cNvPr id="3" name="TextBox 2">
            <a:extLst>
              <a:ext uri="{FF2B5EF4-FFF2-40B4-BE49-F238E27FC236}">
                <a16:creationId xmlns:a16="http://schemas.microsoft.com/office/drawing/2014/main" id="{44D89030-30F4-405C-924B-7B1891FC92DC}"/>
              </a:ext>
            </a:extLst>
          </p:cNvPr>
          <p:cNvSpPr txBox="1"/>
          <p:nvPr/>
        </p:nvSpPr>
        <p:spPr>
          <a:xfrm>
            <a:off x="516950" y="2379937"/>
            <a:ext cx="8110100" cy="3139321"/>
          </a:xfrm>
          <a:prstGeom prst="rect">
            <a:avLst/>
          </a:prstGeom>
          <a:noFill/>
        </p:spPr>
        <p:txBody>
          <a:bodyPr wrap="square" rtlCol="0">
            <a:spAutoFit/>
          </a:bodyPr>
          <a:lstStyle/>
          <a:p>
            <a:pPr defTabSz="342900"/>
            <a:r>
              <a:rPr lang="en-US" sz="33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4</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And </a:t>
            </a:r>
            <a:r>
              <a:rPr lang="en-US" sz="33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let endurance have its perfect result</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so that you may be perfect and complete, lacking in nothing. </a:t>
            </a:r>
            <a:r>
              <a:rPr lang="en-US" sz="33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5</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a:t>
            </a:r>
            <a:r>
              <a:rPr lang="en-US" sz="33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But if any of you lacks wisdom, let him ask of God</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who gives to all generously and without reproach, and it will be given to him. </a:t>
            </a:r>
          </a:p>
        </p:txBody>
      </p:sp>
      <p:sp>
        <p:nvSpPr>
          <p:cNvPr id="4" name="Rectangle: Rounded Corners 3">
            <a:extLst>
              <a:ext uri="{FF2B5EF4-FFF2-40B4-BE49-F238E27FC236}">
                <a16:creationId xmlns:a16="http://schemas.microsoft.com/office/drawing/2014/main" id="{A58DB041-80E7-42B5-96B9-B00EFEA2942A}"/>
              </a:ext>
            </a:extLst>
          </p:cNvPr>
          <p:cNvSpPr/>
          <p:nvPr/>
        </p:nvSpPr>
        <p:spPr>
          <a:xfrm>
            <a:off x="278970" y="2379937"/>
            <a:ext cx="8578311" cy="3116238"/>
          </a:xfrm>
          <a:prstGeom prst="roundRect">
            <a:avLst/>
          </a:prstGeom>
          <a:solidFill>
            <a:srgbClr val="121B3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600" b="1" dirty="0">
                <a:solidFill>
                  <a:prstClr val="white"/>
                </a:solidFill>
                <a:latin typeface="Calibri" panose="020F0502020204030204" pitchFamily="34" charset="0"/>
                <a:cs typeface="Calibri" panose="020F0502020204030204" pitchFamily="34" charset="0"/>
              </a:rPr>
              <a:t>Main Idea:</a:t>
            </a:r>
          </a:p>
          <a:p>
            <a:pPr algn="ctr" defTabSz="342900"/>
            <a:endParaRPr lang="en-US" b="1" dirty="0">
              <a:solidFill>
                <a:prstClr val="white"/>
              </a:solidFill>
              <a:latin typeface="Calibri" panose="020F0502020204030204" pitchFamily="34" charset="0"/>
              <a:cs typeface="Calibri" panose="020F0502020204030204" pitchFamily="34" charset="0"/>
            </a:endParaRPr>
          </a:p>
          <a:p>
            <a:pPr algn="ctr" defTabSz="342900"/>
            <a:r>
              <a:rPr lang="en-US" sz="3600" b="1" dirty="0">
                <a:solidFill>
                  <a:prstClr val="white"/>
                </a:solidFill>
                <a:latin typeface="Calibri" panose="020F0502020204030204" pitchFamily="34" charset="0"/>
                <a:cs typeface="Calibri" panose="020F0502020204030204" pitchFamily="34" charset="0"/>
              </a:rPr>
              <a:t>Suffering will mature us if we trust in God’s wisdom through it, </a:t>
            </a:r>
          </a:p>
          <a:p>
            <a:pPr algn="ctr" defTabSz="342900"/>
            <a:r>
              <a:rPr lang="en-US" sz="3600" b="1" dirty="0">
                <a:solidFill>
                  <a:prstClr val="white"/>
                </a:solidFill>
                <a:latin typeface="Calibri" panose="020F0502020204030204" pitchFamily="34" charset="0"/>
                <a:cs typeface="Calibri" panose="020F0502020204030204" pitchFamily="34" charset="0"/>
              </a:rPr>
              <a:t>rather than our own!</a:t>
            </a:r>
          </a:p>
        </p:txBody>
      </p:sp>
    </p:spTree>
    <p:custDataLst>
      <p:tags r:id="rId1"/>
    </p:custDataLst>
    <p:extLst>
      <p:ext uri="{BB962C8B-B14F-4D97-AF65-F5344CB8AC3E}">
        <p14:creationId xmlns:p14="http://schemas.microsoft.com/office/powerpoint/2010/main" val="29469287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4B5D693-102C-434A-9FE1-F05900002CC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865BF2-FF77-4F01-AEE4-A9E2D8917E42}"/>
              </a:ext>
            </a:extLst>
          </p:cNvPr>
          <p:cNvSpPr txBox="1"/>
          <p:nvPr/>
        </p:nvSpPr>
        <p:spPr>
          <a:xfrm>
            <a:off x="2502717" y="1113615"/>
            <a:ext cx="4138569"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Wisdom in Trials</a:t>
            </a:r>
          </a:p>
        </p:txBody>
      </p:sp>
      <p:sp>
        <p:nvSpPr>
          <p:cNvPr id="3" name="TextBox 2">
            <a:extLst>
              <a:ext uri="{FF2B5EF4-FFF2-40B4-BE49-F238E27FC236}">
                <a16:creationId xmlns:a16="http://schemas.microsoft.com/office/drawing/2014/main" id="{44D89030-30F4-405C-924B-7B1891FC92DC}"/>
              </a:ext>
            </a:extLst>
          </p:cNvPr>
          <p:cNvSpPr txBox="1"/>
          <p:nvPr/>
        </p:nvSpPr>
        <p:spPr>
          <a:xfrm>
            <a:off x="516950" y="2379937"/>
            <a:ext cx="8110100" cy="1846659"/>
          </a:xfrm>
          <a:prstGeom prst="rect">
            <a:avLst/>
          </a:prstGeom>
          <a:noFill/>
        </p:spPr>
        <p:txBody>
          <a:bodyPr wrap="square" rtlCol="0">
            <a:spAutoFit/>
          </a:bodyPr>
          <a:lstStyle/>
          <a:p>
            <a:pPr marL="557213" indent="-557213" defTabSz="342900">
              <a:spcAft>
                <a:spcPts val="900"/>
              </a:spcAft>
              <a:buFont typeface="+mj-lt"/>
              <a:buAutoNum type="arabicPeriod"/>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What is wisdom?</a:t>
            </a:r>
          </a:p>
          <a:p>
            <a:pPr marL="557213" indent="-557213" defTabSz="342900">
              <a:spcAft>
                <a:spcPts val="900"/>
              </a:spcAft>
              <a:buFont typeface="+mj-lt"/>
              <a:buAutoNum type="arabicPeriod"/>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How do we get wisdom?</a:t>
            </a:r>
          </a:p>
          <a:p>
            <a:pPr marL="557213" indent="-557213" defTabSz="342900">
              <a:spcAft>
                <a:spcPts val="900"/>
              </a:spcAft>
              <a:buFont typeface="+mj-lt"/>
              <a:buAutoNum type="arabicPeriod"/>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What does wisdom look like in action?</a:t>
            </a:r>
          </a:p>
        </p:txBody>
      </p:sp>
      <p:pic>
        <p:nvPicPr>
          <p:cNvPr id="5" name="Graphic 4" descr="Checkmark with solid fill">
            <a:extLst>
              <a:ext uri="{FF2B5EF4-FFF2-40B4-BE49-F238E27FC236}">
                <a16:creationId xmlns:a16="http://schemas.microsoft.com/office/drawing/2014/main" id="{798B942F-746B-4FE4-8D52-C72FB9DBAA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5409" y="2324724"/>
            <a:ext cx="685800" cy="685800"/>
          </a:xfrm>
          <a:prstGeom prst="rect">
            <a:avLst/>
          </a:prstGeom>
        </p:spPr>
      </p:pic>
    </p:spTree>
    <p:custDataLst>
      <p:tags r:id="rId1"/>
    </p:custDataLst>
    <p:extLst>
      <p:ext uri="{BB962C8B-B14F-4D97-AF65-F5344CB8AC3E}">
        <p14:creationId xmlns:p14="http://schemas.microsoft.com/office/powerpoint/2010/main" val="1390690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D0013F5-493C-FA41-8DD4-374F4B3760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865BF2-FF77-4F01-AEE4-A9E2D8917E42}"/>
              </a:ext>
            </a:extLst>
          </p:cNvPr>
          <p:cNvSpPr txBox="1"/>
          <p:nvPr/>
        </p:nvSpPr>
        <p:spPr>
          <a:xfrm>
            <a:off x="1497187" y="974130"/>
            <a:ext cx="6149633"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How do we get Wisdom?</a:t>
            </a:r>
          </a:p>
        </p:txBody>
      </p:sp>
      <p:sp>
        <p:nvSpPr>
          <p:cNvPr id="3" name="TextBox 2">
            <a:extLst>
              <a:ext uri="{FF2B5EF4-FFF2-40B4-BE49-F238E27FC236}">
                <a16:creationId xmlns:a16="http://schemas.microsoft.com/office/drawing/2014/main" id="{44D89030-30F4-405C-924B-7B1891FC92DC}"/>
              </a:ext>
            </a:extLst>
          </p:cNvPr>
          <p:cNvSpPr txBox="1"/>
          <p:nvPr/>
        </p:nvSpPr>
        <p:spPr>
          <a:xfrm>
            <a:off x="375834" y="1987029"/>
            <a:ext cx="8392332" cy="3785652"/>
          </a:xfrm>
          <a:prstGeom prst="rect">
            <a:avLst/>
          </a:prstGeom>
          <a:noFill/>
        </p:spPr>
        <p:txBody>
          <a:bodyPr wrap="square" rtlCol="0">
            <a:spAutoFit/>
          </a:bodyPr>
          <a:lstStyle/>
          <a:p>
            <a:pPr defTabSz="342900"/>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5</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But if any of you lacks wisdom, let him ask of God, who gives to all generously and without reproach, and it will be given to him.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6</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But he must ask in faith without any doubting, for the one who doubts is like the surf of the sea, driven and tossed by the wind.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7</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For that person ought not to expect that he will receive anything from the Lord,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8</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being a double-minded man, unstable in all his ways.</a:t>
            </a:r>
          </a:p>
        </p:txBody>
      </p:sp>
      <p:cxnSp>
        <p:nvCxnSpPr>
          <p:cNvPr id="5" name="Straight Connector 4">
            <a:extLst>
              <a:ext uri="{FF2B5EF4-FFF2-40B4-BE49-F238E27FC236}">
                <a16:creationId xmlns:a16="http://schemas.microsoft.com/office/drawing/2014/main" id="{19EB9DB2-2C35-44B1-B13C-4ABA619F74A7}"/>
              </a:ext>
            </a:extLst>
          </p:cNvPr>
          <p:cNvCxnSpPr>
            <a:cxnSpLocks/>
          </p:cNvCxnSpPr>
          <p:nvPr/>
        </p:nvCxnSpPr>
        <p:spPr>
          <a:xfrm>
            <a:off x="674176" y="2472948"/>
            <a:ext cx="4823848"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746DC44-BEA7-4E7C-B78E-9D656BB990D5}"/>
              </a:ext>
            </a:extLst>
          </p:cNvPr>
          <p:cNvSpPr/>
          <p:nvPr/>
        </p:nvSpPr>
        <p:spPr>
          <a:xfrm>
            <a:off x="375835" y="3219144"/>
            <a:ext cx="4526327" cy="957686"/>
          </a:xfrm>
          <a:prstGeom prst="roundRect">
            <a:avLst/>
          </a:prstGeom>
          <a:solidFill>
            <a:srgbClr val="121B3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prstClr val="white"/>
                </a:solidFill>
                <a:latin typeface="Calibri" panose="020F0502020204030204" pitchFamily="34" charset="0"/>
                <a:cs typeface="Calibri" panose="020F0502020204030204" pitchFamily="34" charset="0"/>
              </a:rPr>
              <a:t>1. Acknowledge that you need wisdom…</a:t>
            </a:r>
          </a:p>
        </p:txBody>
      </p:sp>
    </p:spTree>
    <p:custDataLst>
      <p:tags r:id="rId1"/>
    </p:custDataLst>
    <p:extLst>
      <p:ext uri="{BB962C8B-B14F-4D97-AF65-F5344CB8AC3E}">
        <p14:creationId xmlns:p14="http://schemas.microsoft.com/office/powerpoint/2010/main" val="33331945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95EAE40-C7C0-DB40-8355-CBCC13BBD9C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865BF2-FF77-4F01-AEE4-A9E2D8917E42}"/>
              </a:ext>
            </a:extLst>
          </p:cNvPr>
          <p:cNvSpPr txBox="1"/>
          <p:nvPr/>
        </p:nvSpPr>
        <p:spPr>
          <a:xfrm>
            <a:off x="80875" y="974130"/>
            <a:ext cx="8982267"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Acknowledge that you need Wisdom</a:t>
            </a:r>
          </a:p>
        </p:txBody>
      </p:sp>
      <p:sp>
        <p:nvSpPr>
          <p:cNvPr id="3" name="TextBox 2">
            <a:extLst>
              <a:ext uri="{FF2B5EF4-FFF2-40B4-BE49-F238E27FC236}">
                <a16:creationId xmlns:a16="http://schemas.microsoft.com/office/drawing/2014/main" id="{44D89030-30F4-405C-924B-7B1891FC92DC}"/>
              </a:ext>
            </a:extLst>
          </p:cNvPr>
          <p:cNvSpPr txBox="1"/>
          <p:nvPr/>
        </p:nvSpPr>
        <p:spPr>
          <a:xfrm>
            <a:off x="375834" y="1987029"/>
            <a:ext cx="8392332" cy="3647152"/>
          </a:xfrm>
          <a:prstGeom prst="rect">
            <a:avLst/>
          </a:prstGeom>
          <a:noFill/>
        </p:spPr>
        <p:txBody>
          <a:bodyPr wrap="square" rtlCol="0">
            <a:spAutoFit/>
          </a:bodyPr>
          <a:lstStyle/>
          <a:p>
            <a:pPr defTabSz="342900"/>
            <a:r>
              <a:rPr lang="en-US" sz="33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5</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And if, </a:t>
            </a:r>
            <a:r>
              <a:rPr lang="en-US" sz="33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as is the case, anyone of you is deficient in wisdom</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let him keep on presenting his request in the presence of the giving God who gives to all with simplicity and without reserve, and who does not reproach, and it shall be given him.</a:t>
            </a:r>
          </a:p>
          <a:p>
            <a:pPr defTabSz="342900"/>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a:t>
            </a:r>
            <a:r>
              <a:rPr lang="en-US" sz="3300" b="1" dirty="0" err="1">
                <a:solidFill>
                  <a:prstClr val="white"/>
                </a:solidFill>
                <a:effectLst>
                  <a:glow rad="127000">
                    <a:prstClr val="black">
                      <a:alpha val="75000"/>
                    </a:prstClr>
                  </a:glow>
                </a:effectLst>
                <a:latin typeface="Calibri" panose="020F0502020204030204" pitchFamily="34" charset="0"/>
                <a:cs typeface="Calibri" panose="020F0502020204030204" pitchFamily="34" charset="0"/>
              </a:rPr>
              <a:t>Wuest</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Translation</a:t>
            </a:r>
          </a:p>
        </p:txBody>
      </p:sp>
    </p:spTree>
    <p:custDataLst>
      <p:tags r:id="rId1"/>
    </p:custDataLst>
    <p:extLst>
      <p:ext uri="{BB962C8B-B14F-4D97-AF65-F5344CB8AC3E}">
        <p14:creationId xmlns:p14="http://schemas.microsoft.com/office/powerpoint/2010/main" val="22717226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8411D23-8164-D14E-A471-33D138375D1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D89030-30F4-405C-924B-7B1891FC92DC}"/>
              </a:ext>
            </a:extLst>
          </p:cNvPr>
          <p:cNvSpPr txBox="1"/>
          <p:nvPr/>
        </p:nvSpPr>
        <p:spPr>
          <a:xfrm>
            <a:off x="653682" y="2051066"/>
            <a:ext cx="8255090" cy="3716402"/>
          </a:xfrm>
          <a:prstGeom prst="rect">
            <a:avLst/>
          </a:prstGeom>
          <a:noFill/>
        </p:spPr>
        <p:txBody>
          <a:bodyPr wrap="square" rtlCol="0">
            <a:spAutoFit/>
          </a:bodyPr>
          <a:lstStyle/>
          <a:p>
            <a:pPr defTabSz="342900">
              <a:spcAft>
                <a:spcPts val="900"/>
              </a:spcAft>
            </a:pPr>
            <a:r>
              <a:rPr lang="en-US" sz="33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5 </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Trust in the Lord with all your heart</a:t>
            </a:r>
          </a:p>
          <a:p>
            <a:pPr defTabSz="342900">
              <a:spcAft>
                <a:spcPts val="900"/>
              </a:spcAft>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And do not lean on your own understanding.</a:t>
            </a:r>
          </a:p>
          <a:p>
            <a:pPr defTabSz="342900">
              <a:spcAft>
                <a:spcPts val="900"/>
              </a:spcAft>
            </a:pPr>
            <a:r>
              <a:rPr lang="en-US" sz="33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6</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In all your ways acknowledge Him,</a:t>
            </a:r>
          </a:p>
          <a:p>
            <a:pPr defTabSz="342900">
              <a:spcAft>
                <a:spcPts val="900"/>
              </a:spcAft>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And He will make your paths straight.</a:t>
            </a:r>
          </a:p>
          <a:p>
            <a:pPr defTabSz="342900">
              <a:spcAft>
                <a:spcPts val="900"/>
              </a:spcAft>
            </a:pPr>
            <a:r>
              <a:rPr lang="en-US" sz="33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7</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Do not be wise in your own eyes…</a:t>
            </a:r>
          </a:p>
          <a:p>
            <a:pPr defTabSz="342900">
              <a:spcAft>
                <a:spcPts val="900"/>
              </a:spcAft>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Proverbs 3:5-7</a:t>
            </a:r>
          </a:p>
        </p:txBody>
      </p:sp>
      <p:sp>
        <p:nvSpPr>
          <p:cNvPr id="5" name="TextBox 4">
            <a:extLst>
              <a:ext uri="{FF2B5EF4-FFF2-40B4-BE49-F238E27FC236}">
                <a16:creationId xmlns:a16="http://schemas.microsoft.com/office/drawing/2014/main" id="{5B78E7F3-7636-44DE-990C-26CE8AD35D80}"/>
              </a:ext>
            </a:extLst>
          </p:cNvPr>
          <p:cNvSpPr txBox="1"/>
          <p:nvPr/>
        </p:nvSpPr>
        <p:spPr>
          <a:xfrm>
            <a:off x="80881" y="1113615"/>
            <a:ext cx="8982267"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Acknowledge that you need Wisdom</a:t>
            </a:r>
          </a:p>
        </p:txBody>
      </p:sp>
      <p:cxnSp>
        <p:nvCxnSpPr>
          <p:cNvPr id="6" name="Straight Connector 5">
            <a:extLst>
              <a:ext uri="{FF2B5EF4-FFF2-40B4-BE49-F238E27FC236}">
                <a16:creationId xmlns:a16="http://schemas.microsoft.com/office/drawing/2014/main" id="{54C9F1A4-C58A-4BBD-9A50-A2A44321C0DD}"/>
              </a:ext>
            </a:extLst>
          </p:cNvPr>
          <p:cNvCxnSpPr>
            <a:cxnSpLocks/>
          </p:cNvCxnSpPr>
          <p:nvPr/>
        </p:nvCxnSpPr>
        <p:spPr>
          <a:xfrm>
            <a:off x="904960" y="2557523"/>
            <a:ext cx="28960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B96DF8-12DA-4BE7-AD63-15446B7E411A}"/>
              </a:ext>
            </a:extLst>
          </p:cNvPr>
          <p:cNvCxnSpPr>
            <a:cxnSpLocks/>
          </p:cNvCxnSpPr>
          <p:nvPr/>
        </p:nvCxnSpPr>
        <p:spPr>
          <a:xfrm>
            <a:off x="700612" y="3183268"/>
            <a:ext cx="7842829"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CF4C4B-1E7C-4607-8E59-46A05FA1FDA8}"/>
              </a:ext>
            </a:extLst>
          </p:cNvPr>
          <p:cNvCxnSpPr>
            <a:cxnSpLocks/>
          </p:cNvCxnSpPr>
          <p:nvPr/>
        </p:nvCxnSpPr>
        <p:spPr>
          <a:xfrm>
            <a:off x="904960" y="5029503"/>
            <a:ext cx="6080901"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64446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6514" name="Picture 2" descr="Image result for work for jesus">
            <a:extLst>
              <a:ext uri="{FF2B5EF4-FFF2-40B4-BE49-F238E27FC236}">
                <a16:creationId xmlns:a16="http://schemas.microsoft.com/office/drawing/2014/main" id="{C6A6E967-3F81-FE42-ABC8-B8D9B4A76F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95" y="23812"/>
            <a:ext cx="9144000" cy="6069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5927805" y="1478253"/>
            <a:ext cx="3276598" cy="1394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Letter </a:t>
            </a:r>
            <a:b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of James</a:t>
            </a:r>
          </a:p>
        </p:txBody>
      </p:sp>
      <p:sp>
        <p:nvSpPr>
          <p:cNvPr id="900098" name="Rectangle 2"/>
          <p:cNvSpPr>
            <a:spLocks noGrp="1" noChangeArrowheads="1"/>
          </p:cNvSpPr>
          <p:nvPr>
            <p:ph type="ctrTitle"/>
          </p:nvPr>
        </p:nvSpPr>
        <p:spPr>
          <a:xfrm>
            <a:off x="-23813" y="0"/>
            <a:ext cx="9120187" cy="122829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Working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770011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164E6A5-DD04-724E-A73C-2708F02D0B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865BF2-FF77-4F01-AEE4-A9E2D8917E42}"/>
              </a:ext>
            </a:extLst>
          </p:cNvPr>
          <p:cNvSpPr txBox="1"/>
          <p:nvPr/>
        </p:nvSpPr>
        <p:spPr>
          <a:xfrm>
            <a:off x="1497186" y="974130"/>
            <a:ext cx="6149633"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How do we get Wisdom?</a:t>
            </a:r>
          </a:p>
        </p:txBody>
      </p:sp>
      <p:sp>
        <p:nvSpPr>
          <p:cNvPr id="3" name="TextBox 2">
            <a:extLst>
              <a:ext uri="{FF2B5EF4-FFF2-40B4-BE49-F238E27FC236}">
                <a16:creationId xmlns:a16="http://schemas.microsoft.com/office/drawing/2014/main" id="{44D89030-30F4-405C-924B-7B1891FC92DC}"/>
              </a:ext>
            </a:extLst>
          </p:cNvPr>
          <p:cNvSpPr txBox="1"/>
          <p:nvPr/>
        </p:nvSpPr>
        <p:spPr>
          <a:xfrm>
            <a:off x="375834" y="1987029"/>
            <a:ext cx="8392332" cy="3647152"/>
          </a:xfrm>
          <a:prstGeom prst="rect">
            <a:avLst/>
          </a:prstGeom>
          <a:noFill/>
        </p:spPr>
        <p:txBody>
          <a:bodyPr wrap="square" rtlCol="0">
            <a:spAutoFit/>
          </a:bodyPr>
          <a:lstStyle/>
          <a:p>
            <a:pPr defTabSz="342900"/>
            <a:r>
              <a:rPr lang="en-US" sz="33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5</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And if, as is the case, anyone of you is deficient in wisdom, </a:t>
            </a:r>
            <a:r>
              <a:rPr lang="en-US" sz="33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let him keep on presenting his request</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in the presence of the giving God who gives to all with simplicity and without reserve, and who does not reproach, and it shall be given him.</a:t>
            </a:r>
          </a:p>
          <a:p>
            <a:pPr defTabSz="342900"/>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a:t>
            </a:r>
            <a:r>
              <a:rPr lang="en-US" sz="3300" b="1" dirty="0" err="1">
                <a:solidFill>
                  <a:prstClr val="white"/>
                </a:solidFill>
                <a:effectLst>
                  <a:glow rad="127000">
                    <a:prstClr val="black">
                      <a:alpha val="75000"/>
                    </a:prstClr>
                  </a:glow>
                </a:effectLst>
                <a:latin typeface="Calibri" panose="020F0502020204030204" pitchFamily="34" charset="0"/>
                <a:cs typeface="Calibri" panose="020F0502020204030204" pitchFamily="34" charset="0"/>
              </a:rPr>
              <a:t>Wuest</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Translation</a:t>
            </a:r>
          </a:p>
        </p:txBody>
      </p:sp>
      <p:sp>
        <p:nvSpPr>
          <p:cNvPr id="5" name="Rectangle: Rounded Corners 4">
            <a:extLst>
              <a:ext uri="{FF2B5EF4-FFF2-40B4-BE49-F238E27FC236}">
                <a16:creationId xmlns:a16="http://schemas.microsoft.com/office/drawing/2014/main" id="{F4466EE6-1619-4079-80B2-AD6C9C49FECA}"/>
              </a:ext>
            </a:extLst>
          </p:cNvPr>
          <p:cNvSpPr/>
          <p:nvPr/>
        </p:nvSpPr>
        <p:spPr>
          <a:xfrm>
            <a:off x="492071" y="3938810"/>
            <a:ext cx="7481807" cy="957686"/>
          </a:xfrm>
          <a:prstGeom prst="roundRect">
            <a:avLst/>
          </a:prstGeom>
          <a:solidFill>
            <a:srgbClr val="121B3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prstClr val="white"/>
                </a:solidFill>
                <a:latin typeface="Calibri" panose="020F0502020204030204" pitchFamily="34" charset="0"/>
                <a:cs typeface="Calibri" panose="020F0502020204030204" pitchFamily="34" charset="0"/>
              </a:rPr>
              <a:t>2. Ask (and keep asking) for wisdom…</a:t>
            </a:r>
          </a:p>
        </p:txBody>
      </p:sp>
    </p:spTree>
    <p:custDataLst>
      <p:tags r:id="rId1"/>
    </p:custDataLst>
    <p:extLst>
      <p:ext uri="{BB962C8B-B14F-4D97-AF65-F5344CB8AC3E}">
        <p14:creationId xmlns:p14="http://schemas.microsoft.com/office/powerpoint/2010/main" val="48949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8288495-235A-2F44-9F90-F6B15931CBA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D89030-30F4-405C-924B-7B1891FC92DC}"/>
              </a:ext>
            </a:extLst>
          </p:cNvPr>
          <p:cNvSpPr txBox="1"/>
          <p:nvPr/>
        </p:nvSpPr>
        <p:spPr>
          <a:xfrm>
            <a:off x="375833" y="2286379"/>
            <a:ext cx="8392332" cy="2308324"/>
          </a:xfrm>
          <a:prstGeom prst="rect">
            <a:avLst/>
          </a:prstGeom>
          <a:noFill/>
        </p:spPr>
        <p:txBody>
          <a:bodyPr wrap="square" rtlCol="0">
            <a:spAutoFit/>
          </a:bodyPr>
          <a:lstStyle/>
          <a:p>
            <a:pPr defTabSz="342900"/>
            <a:r>
              <a:rPr lang="en-US" sz="36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5</a:t>
            </a:r>
            <a:r>
              <a:rPr lang="en-US" sz="36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But if any of you lacks wisdom, let him </a:t>
            </a:r>
            <a:r>
              <a:rPr lang="en-US" sz="36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ask</a:t>
            </a:r>
            <a:r>
              <a:rPr lang="en-US" sz="36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of God, who gives to all generously and without reproach, </a:t>
            </a:r>
            <a:r>
              <a:rPr lang="en-US" sz="36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and it will be given to him</a:t>
            </a:r>
            <a:r>
              <a:rPr lang="en-US" sz="36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D2978E78-8AB4-4A48-9A5F-AE711254C4F5}"/>
              </a:ext>
            </a:extLst>
          </p:cNvPr>
          <p:cNvSpPr txBox="1"/>
          <p:nvPr/>
        </p:nvSpPr>
        <p:spPr>
          <a:xfrm>
            <a:off x="1497186" y="974130"/>
            <a:ext cx="6149633"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How do we get Wisdom?</a:t>
            </a:r>
          </a:p>
        </p:txBody>
      </p:sp>
    </p:spTree>
    <p:custDataLst>
      <p:tags r:id="rId1"/>
    </p:custDataLst>
    <p:extLst>
      <p:ext uri="{BB962C8B-B14F-4D97-AF65-F5344CB8AC3E}">
        <p14:creationId xmlns:p14="http://schemas.microsoft.com/office/powerpoint/2010/main" val="2538978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339246B-225D-5E4F-9C93-408379F05FB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D89030-30F4-405C-924B-7B1891FC92DC}"/>
              </a:ext>
            </a:extLst>
          </p:cNvPr>
          <p:cNvSpPr txBox="1"/>
          <p:nvPr/>
        </p:nvSpPr>
        <p:spPr>
          <a:xfrm>
            <a:off x="468823" y="1852757"/>
            <a:ext cx="8392332" cy="3970318"/>
          </a:xfrm>
          <a:prstGeom prst="rect">
            <a:avLst/>
          </a:prstGeom>
          <a:noFill/>
        </p:spPr>
        <p:txBody>
          <a:bodyPr wrap="square" rtlCol="0">
            <a:spAutoFit/>
          </a:bodyPr>
          <a:lstStyle/>
          <a:p>
            <a:pPr defTabSz="342900"/>
            <a:r>
              <a:rPr lang="en-US" sz="36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a:t>
            </a:r>
            <a:r>
              <a:rPr lang="en-US" sz="36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Ask, and it will be given to you</a:t>
            </a:r>
            <a:r>
              <a:rPr lang="en-US" sz="36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seek, and you will find; knock, and it will be opened to you… If you then, who are evil, know how to give good gifts to your children, </a:t>
            </a:r>
            <a:r>
              <a:rPr lang="en-US" sz="36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how much more will your Father who is in heaven give good things to those who ask him</a:t>
            </a:r>
            <a:r>
              <a:rPr lang="en-US" sz="36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Matthew 7:7,11</a:t>
            </a:r>
          </a:p>
        </p:txBody>
      </p:sp>
      <p:sp>
        <p:nvSpPr>
          <p:cNvPr id="5" name="TextBox 4">
            <a:extLst>
              <a:ext uri="{FF2B5EF4-FFF2-40B4-BE49-F238E27FC236}">
                <a16:creationId xmlns:a16="http://schemas.microsoft.com/office/drawing/2014/main" id="{D2978E78-8AB4-4A48-9A5F-AE711254C4F5}"/>
              </a:ext>
            </a:extLst>
          </p:cNvPr>
          <p:cNvSpPr txBox="1"/>
          <p:nvPr/>
        </p:nvSpPr>
        <p:spPr>
          <a:xfrm>
            <a:off x="1497186" y="974130"/>
            <a:ext cx="6149633"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How do we get Wisdom?</a:t>
            </a:r>
          </a:p>
        </p:txBody>
      </p:sp>
    </p:spTree>
    <p:custDataLst>
      <p:tags r:id="rId1"/>
    </p:custDataLst>
    <p:extLst>
      <p:ext uri="{BB962C8B-B14F-4D97-AF65-F5344CB8AC3E}">
        <p14:creationId xmlns:p14="http://schemas.microsoft.com/office/powerpoint/2010/main" val="12366797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E2CB8E4-6C8D-E34E-8502-76A7DCA024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865BF2-FF77-4F01-AEE4-A9E2D8917E42}"/>
              </a:ext>
            </a:extLst>
          </p:cNvPr>
          <p:cNvSpPr txBox="1"/>
          <p:nvPr/>
        </p:nvSpPr>
        <p:spPr>
          <a:xfrm>
            <a:off x="232489" y="1113615"/>
            <a:ext cx="8679044"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So how do we ask for this Wisdom?</a:t>
            </a:r>
          </a:p>
        </p:txBody>
      </p:sp>
      <p:sp>
        <p:nvSpPr>
          <p:cNvPr id="5" name="TextBox 4">
            <a:extLst>
              <a:ext uri="{FF2B5EF4-FFF2-40B4-BE49-F238E27FC236}">
                <a16:creationId xmlns:a16="http://schemas.microsoft.com/office/drawing/2014/main" id="{5C7807F2-1A0C-4072-86E2-15451B0586BF}"/>
              </a:ext>
            </a:extLst>
          </p:cNvPr>
          <p:cNvSpPr txBox="1"/>
          <p:nvPr/>
        </p:nvSpPr>
        <p:spPr>
          <a:xfrm>
            <a:off x="375834" y="1987029"/>
            <a:ext cx="8392332" cy="3785652"/>
          </a:xfrm>
          <a:prstGeom prst="rect">
            <a:avLst/>
          </a:prstGeom>
          <a:noFill/>
        </p:spPr>
        <p:txBody>
          <a:bodyPr wrap="square" rtlCol="0">
            <a:spAutoFit/>
          </a:bodyPr>
          <a:lstStyle/>
          <a:p>
            <a:pPr defTabSz="342900"/>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5</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But if any of you lacks wisdom, let him ask of God, who gives to all generously and without reproach, and it will be given to him.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6</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But he must ask in faith without any doubting, for the one who doubts is like the surf of the sea, driven and tossed by the wind.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7</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For that person ought not to expect that he will receive anything from the Lord,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8</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being a double-minded man, unstable in all his ways.</a:t>
            </a:r>
          </a:p>
        </p:txBody>
      </p:sp>
      <p:cxnSp>
        <p:nvCxnSpPr>
          <p:cNvPr id="6" name="Straight Connector 5">
            <a:extLst>
              <a:ext uri="{FF2B5EF4-FFF2-40B4-BE49-F238E27FC236}">
                <a16:creationId xmlns:a16="http://schemas.microsoft.com/office/drawing/2014/main" id="{95BAC437-DF02-4039-ABC8-6EBA422FEAAE}"/>
              </a:ext>
            </a:extLst>
          </p:cNvPr>
          <p:cNvCxnSpPr/>
          <p:nvPr/>
        </p:nvCxnSpPr>
        <p:spPr>
          <a:xfrm>
            <a:off x="5579390" y="3344729"/>
            <a:ext cx="3068664"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3BDCF01-EB8C-480B-9490-933571AB7184}"/>
              </a:ext>
            </a:extLst>
          </p:cNvPr>
          <p:cNvSpPr/>
          <p:nvPr/>
        </p:nvSpPr>
        <p:spPr>
          <a:xfrm>
            <a:off x="375835" y="1987029"/>
            <a:ext cx="4526327" cy="957686"/>
          </a:xfrm>
          <a:prstGeom prst="roundRect">
            <a:avLst/>
          </a:prstGeom>
          <a:solidFill>
            <a:srgbClr val="121B3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prstClr val="white"/>
                </a:solidFill>
                <a:latin typeface="Calibri" panose="020F0502020204030204" pitchFamily="34" charset="0"/>
                <a:cs typeface="Calibri" panose="020F0502020204030204" pitchFamily="34" charset="0"/>
              </a:rPr>
              <a:t>3.  Ask in faith…</a:t>
            </a:r>
          </a:p>
        </p:txBody>
      </p:sp>
    </p:spTree>
    <p:custDataLst>
      <p:tags r:id="rId1"/>
    </p:custDataLst>
    <p:extLst>
      <p:ext uri="{BB962C8B-B14F-4D97-AF65-F5344CB8AC3E}">
        <p14:creationId xmlns:p14="http://schemas.microsoft.com/office/powerpoint/2010/main" val="3746889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F285932-9D87-8D4E-BA28-93B03381CF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865BF2-FF77-4F01-AEE4-A9E2D8917E42}"/>
              </a:ext>
            </a:extLst>
          </p:cNvPr>
          <p:cNvSpPr txBox="1"/>
          <p:nvPr/>
        </p:nvSpPr>
        <p:spPr>
          <a:xfrm>
            <a:off x="2741096" y="1113615"/>
            <a:ext cx="3661836"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Asking in Faith</a:t>
            </a:r>
          </a:p>
        </p:txBody>
      </p:sp>
      <p:sp>
        <p:nvSpPr>
          <p:cNvPr id="5" name="TextBox 4">
            <a:extLst>
              <a:ext uri="{FF2B5EF4-FFF2-40B4-BE49-F238E27FC236}">
                <a16:creationId xmlns:a16="http://schemas.microsoft.com/office/drawing/2014/main" id="{5C7807F2-1A0C-4072-86E2-15451B0586BF}"/>
              </a:ext>
            </a:extLst>
          </p:cNvPr>
          <p:cNvSpPr txBox="1"/>
          <p:nvPr/>
        </p:nvSpPr>
        <p:spPr>
          <a:xfrm>
            <a:off x="619932" y="2281899"/>
            <a:ext cx="8392332" cy="3485570"/>
          </a:xfrm>
          <a:prstGeom prst="rect">
            <a:avLst/>
          </a:prstGeom>
          <a:noFill/>
        </p:spPr>
        <p:txBody>
          <a:bodyPr wrap="square" rtlCol="0">
            <a:spAutoFit/>
          </a:bodyPr>
          <a:lstStyle/>
          <a:p>
            <a:pPr defTabSz="342900">
              <a:spcAft>
                <a:spcPts val="900"/>
              </a:spcAft>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Faith in the wisdom and character of God:</a:t>
            </a:r>
          </a:p>
          <a:p>
            <a:pPr marL="428625" indent="-428625" defTabSz="342900">
              <a:spcAft>
                <a:spcPts val="900"/>
              </a:spcAft>
              <a:buFont typeface="Arial" panose="020B0604020202020204" pitchFamily="34" charset="0"/>
              <a:buChar char="•"/>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Faith in </a:t>
            </a:r>
            <a:r>
              <a:rPr lang="en-US" sz="33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God’s willingness </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to give wisdom!</a:t>
            </a:r>
          </a:p>
          <a:p>
            <a:pPr marL="428625" indent="-428625" defTabSz="342900">
              <a:spcAft>
                <a:spcPts val="900"/>
              </a:spcAft>
              <a:buFont typeface="Arial" panose="020B0604020202020204" pitchFamily="34" charset="0"/>
              <a:buChar char="•"/>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Faith in </a:t>
            </a:r>
            <a:r>
              <a:rPr lang="en-US" sz="33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God’s way </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of dealing with my suffering – He knows what he’s doing!</a:t>
            </a:r>
          </a:p>
          <a:p>
            <a:pPr marL="428625" indent="-428625" defTabSz="342900">
              <a:spcAft>
                <a:spcPts val="900"/>
              </a:spcAft>
              <a:buFont typeface="Arial" panose="020B0604020202020204" pitchFamily="34" charset="0"/>
              <a:buChar char="•"/>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Faith in </a:t>
            </a:r>
            <a:r>
              <a:rPr lang="en-US" sz="33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God’s motives </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in dealing with my suffering – He cares deeply about me!</a:t>
            </a:r>
          </a:p>
        </p:txBody>
      </p:sp>
    </p:spTree>
    <p:custDataLst>
      <p:tags r:id="rId1"/>
    </p:custDataLst>
    <p:extLst>
      <p:ext uri="{BB962C8B-B14F-4D97-AF65-F5344CB8AC3E}">
        <p14:creationId xmlns:p14="http://schemas.microsoft.com/office/powerpoint/2010/main" val="269155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9A699B0-EE55-0749-B8D7-6A010E5060B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865BF2-FF77-4F01-AEE4-A9E2D8917E42}"/>
              </a:ext>
            </a:extLst>
          </p:cNvPr>
          <p:cNvSpPr txBox="1"/>
          <p:nvPr/>
        </p:nvSpPr>
        <p:spPr>
          <a:xfrm>
            <a:off x="232489" y="1113615"/>
            <a:ext cx="8679044"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So how do we ask for this Wisdom?</a:t>
            </a:r>
          </a:p>
        </p:txBody>
      </p:sp>
      <p:sp>
        <p:nvSpPr>
          <p:cNvPr id="5" name="TextBox 4">
            <a:extLst>
              <a:ext uri="{FF2B5EF4-FFF2-40B4-BE49-F238E27FC236}">
                <a16:creationId xmlns:a16="http://schemas.microsoft.com/office/drawing/2014/main" id="{5C7807F2-1A0C-4072-86E2-15451B0586BF}"/>
              </a:ext>
            </a:extLst>
          </p:cNvPr>
          <p:cNvSpPr txBox="1"/>
          <p:nvPr/>
        </p:nvSpPr>
        <p:spPr>
          <a:xfrm>
            <a:off x="375834" y="1987029"/>
            <a:ext cx="8392332" cy="3785652"/>
          </a:xfrm>
          <a:prstGeom prst="rect">
            <a:avLst/>
          </a:prstGeom>
          <a:noFill/>
        </p:spPr>
        <p:txBody>
          <a:bodyPr wrap="square" rtlCol="0">
            <a:spAutoFit/>
          </a:bodyPr>
          <a:lstStyle/>
          <a:p>
            <a:pPr defTabSz="342900"/>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5</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But if any of you lacks wisdom, let him ask of God, who gives to all generously and without reproach, and it will be given to him.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6</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But he must ask in faith without any doubting, for the one who doubts is like the surf of the sea, driven and tossed by the wind.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7</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For that person ought not to expect that he will receive anything from the Lord,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8</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being a double-minded man, unstable in all his ways.</a:t>
            </a:r>
          </a:p>
        </p:txBody>
      </p:sp>
      <p:cxnSp>
        <p:nvCxnSpPr>
          <p:cNvPr id="7" name="Straight Connector 6">
            <a:extLst>
              <a:ext uri="{FF2B5EF4-FFF2-40B4-BE49-F238E27FC236}">
                <a16:creationId xmlns:a16="http://schemas.microsoft.com/office/drawing/2014/main" id="{4B783558-B990-4EE2-986F-B7C302BC08EC}"/>
              </a:ext>
            </a:extLst>
          </p:cNvPr>
          <p:cNvCxnSpPr>
            <a:cxnSpLocks/>
          </p:cNvCxnSpPr>
          <p:nvPr/>
        </p:nvCxnSpPr>
        <p:spPr>
          <a:xfrm>
            <a:off x="463012" y="3796116"/>
            <a:ext cx="3489056"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3BDCF01-EB8C-480B-9490-933571AB7184}"/>
              </a:ext>
            </a:extLst>
          </p:cNvPr>
          <p:cNvSpPr/>
          <p:nvPr/>
        </p:nvSpPr>
        <p:spPr>
          <a:xfrm>
            <a:off x="375835" y="1987029"/>
            <a:ext cx="4526327" cy="957686"/>
          </a:xfrm>
          <a:prstGeom prst="roundRect">
            <a:avLst/>
          </a:prstGeom>
          <a:solidFill>
            <a:srgbClr val="121B3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prstClr val="white"/>
                </a:solidFill>
                <a:latin typeface="Calibri" panose="020F0502020204030204" pitchFamily="34" charset="0"/>
                <a:cs typeface="Calibri" panose="020F0502020204030204" pitchFamily="34" charset="0"/>
              </a:rPr>
              <a:t>4.  Ask without doubting…</a:t>
            </a:r>
          </a:p>
        </p:txBody>
      </p:sp>
    </p:spTree>
    <p:custDataLst>
      <p:tags r:id="rId1"/>
    </p:custDataLst>
    <p:extLst>
      <p:ext uri="{BB962C8B-B14F-4D97-AF65-F5344CB8AC3E}">
        <p14:creationId xmlns:p14="http://schemas.microsoft.com/office/powerpoint/2010/main" val="2534392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527BF8E-4338-3747-98BF-C2098A190E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D89030-30F4-405C-924B-7B1891FC92DC}"/>
              </a:ext>
            </a:extLst>
          </p:cNvPr>
          <p:cNvSpPr txBox="1"/>
          <p:nvPr/>
        </p:nvSpPr>
        <p:spPr>
          <a:xfrm>
            <a:off x="375834" y="1987029"/>
            <a:ext cx="8392332" cy="3785652"/>
          </a:xfrm>
          <a:prstGeom prst="rect">
            <a:avLst/>
          </a:prstGeom>
          <a:noFill/>
        </p:spPr>
        <p:txBody>
          <a:bodyPr wrap="square" rtlCol="0">
            <a:spAutoFit/>
          </a:bodyPr>
          <a:lstStyle/>
          <a:p>
            <a:pPr defTabSz="342900"/>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5</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But if any of you lacks wisdom, let him ask of God, who gives to all generously and without reproach, and it will be given to him.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6</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But he must ask in faith without any doubting, for the one who doubts is like the surf of the sea, driven and tossed by the wind.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7</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For that person ought not to expect that he will receive anything from the Lord, </a:t>
            </a:r>
            <a:r>
              <a:rPr lang="en-US" sz="3000" b="1" baseline="30000"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8</a:t>
            </a:r>
            <a:r>
              <a:rPr lang="en-US" sz="30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being a double-minded man, unstable in all his ways.</a:t>
            </a:r>
          </a:p>
        </p:txBody>
      </p:sp>
      <p:sp>
        <p:nvSpPr>
          <p:cNvPr id="6" name="TextBox 5">
            <a:extLst>
              <a:ext uri="{FF2B5EF4-FFF2-40B4-BE49-F238E27FC236}">
                <a16:creationId xmlns:a16="http://schemas.microsoft.com/office/drawing/2014/main" id="{5202B5D0-7030-4529-AEB3-144B9277E8CC}"/>
              </a:ext>
            </a:extLst>
          </p:cNvPr>
          <p:cNvSpPr txBox="1"/>
          <p:nvPr/>
        </p:nvSpPr>
        <p:spPr>
          <a:xfrm>
            <a:off x="232489" y="1113615"/>
            <a:ext cx="8679044"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So how do we ask for this Wisdom?</a:t>
            </a:r>
          </a:p>
        </p:txBody>
      </p:sp>
      <p:sp>
        <p:nvSpPr>
          <p:cNvPr id="7" name="Rectangle: Rounded Corners 6">
            <a:extLst>
              <a:ext uri="{FF2B5EF4-FFF2-40B4-BE49-F238E27FC236}">
                <a16:creationId xmlns:a16="http://schemas.microsoft.com/office/drawing/2014/main" id="{91170C79-334A-4767-969E-D7649029D9DE}"/>
              </a:ext>
            </a:extLst>
          </p:cNvPr>
          <p:cNvSpPr/>
          <p:nvPr/>
        </p:nvSpPr>
        <p:spPr>
          <a:xfrm>
            <a:off x="375835" y="1987029"/>
            <a:ext cx="4526327" cy="957686"/>
          </a:xfrm>
          <a:prstGeom prst="roundRect">
            <a:avLst/>
          </a:prstGeom>
          <a:solidFill>
            <a:srgbClr val="121B3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prstClr val="white"/>
                </a:solidFill>
                <a:latin typeface="Calibri" panose="020F0502020204030204" pitchFamily="34" charset="0"/>
                <a:cs typeface="Calibri" panose="020F0502020204030204" pitchFamily="34" charset="0"/>
              </a:rPr>
              <a:t>Who is the doubter?</a:t>
            </a:r>
          </a:p>
        </p:txBody>
      </p:sp>
      <p:cxnSp>
        <p:nvCxnSpPr>
          <p:cNvPr id="8" name="Straight Connector 7">
            <a:extLst>
              <a:ext uri="{FF2B5EF4-FFF2-40B4-BE49-F238E27FC236}">
                <a16:creationId xmlns:a16="http://schemas.microsoft.com/office/drawing/2014/main" id="{1B7E333D-6C7D-4E0C-B87A-932FDB702F09}"/>
              </a:ext>
            </a:extLst>
          </p:cNvPr>
          <p:cNvCxnSpPr>
            <a:cxnSpLocks/>
          </p:cNvCxnSpPr>
          <p:nvPr/>
        </p:nvCxnSpPr>
        <p:spPr>
          <a:xfrm>
            <a:off x="5184184" y="3821302"/>
            <a:ext cx="2638586"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2E834-646E-4452-A941-05527C9E387C}"/>
              </a:ext>
            </a:extLst>
          </p:cNvPr>
          <p:cNvCxnSpPr>
            <a:cxnSpLocks/>
          </p:cNvCxnSpPr>
          <p:nvPr/>
        </p:nvCxnSpPr>
        <p:spPr>
          <a:xfrm>
            <a:off x="474637" y="5644289"/>
            <a:ext cx="3210086"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BD82F0-05F9-464E-89DD-93F0E9DE2082}"/>
              </a:ext>
            </a:extLst>
          </p:cNvPr>
          <p:cNvCxnSpPr>
            <a:cxnSpLocks/>
          </p:cNvCxnSpPr>
          <p:nvPr/>
        </p:nvCxnSpPr>
        <p:spPr>
          <a:xfrm>
            <a:off x="3831957" y="5644289"/>
            <a:ext cx="371184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41193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970A011-BE61-6948-BE23-9C99C886E0A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865BF2-FF77-4F01-AEE4-A9E2D8917E42}"/>
              </a:ext>
            </a:extLst>
          </p:cNvPr>
          <p:cNvSpPr txBox="1"/>
          <p:nvPr/>
        </p:nvSpPr>
        <p:spPr>
          <a:xfrm>
            <a:off x="2003678" y="974130"/>
            <a:ext cx="5136664"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Who is the Doubter?</a:t>
            </a:r>
          </a:p>
        </p:txBody>
      </p:sp>
      <p:sp>
        <p:nvSpPr>
          <p:cNvPr id="3" name="TextBox 2">
            <a:extLst>
              <a:ext uri="{FF2B5EF4-FFF2-40B4-BE49-F238E27FC236}">
                <a16:creationId xmlns:a16="http://schemas.microsoft.com/office/drawing/2014/main" id="{44D89030-30F4-405C-924B-7B1891FC92DC}"/>
              </a:ext>
            </a:extLst>
          </p:cNvPr>
          <p:cNvSpPr txBox="1"/>
          <p:nvPr/>
        </p:nvSpPr>
        <p:spPr>
          <a:xfrm>
            <a:off x="278969" y="1987029"/>
            <a:ext cx="8601560" cy="3647152"/>
          </a:xfrm>
          <a:prstGeom prst="rect">
            <a:avLst/>
          </a:prstGeom>
          <a:noFill/>
        </p:spPr>
        <p:txBody>
          <a:bodyPr wrap="square" rtlCol="0">
            <a:spAutoFit/>
          </a:bodyPr>
          <a:lstStyle/>
          <a:p>
            <a:pPr defTabSz="342900"/>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Double-Minded – This person…  </a:t>
            </a:r>
          </a:p>
          <a:p>
            <a:pPr marL="428625" indent="-428625" defTabSz="342900">
              <a:buFont typeface="Arial" panose="020B0604020202020204" pitchFamily="34" charset="0"/>
              <a:buChar char="•"/>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Is “two-souled” – Has their mind or soul divided between God and the world</a:t>
            </a:r>
          </a:p>
          <a:p>
            <a:pPr marL="428625" indent="-428625" defTabSz="342900">
              <a:buFont typeface="Arial" panose="020B0604020202020204" pitchFamily="34" charset="0"/>
              <a:buChar char="•"/>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Is chasing happiness and fulfillment in this life</a:t>
            </a:r>
          </a:p>
          <a:p>
            <a:pPr marL="428625" indent="-428625" defTabSz="342900">
              <a:buFont typeface="Arial" panose="020B0604020202020204" pitchFamily="34" charset="0"/>
              <a:buChar char="•"/>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Doubts that God knows best</a:t>
            </a:r>
          </a:p>
          <a:p>
            <a:pPr marL="428625" indent="-428625" defTabSz="342900">
              <a:buFont typeface="Arial" panose="020B0604020202020204" pitchFamily="34" charset="0"/>
              <a:buChar char="•"/>
            </a:pP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Faith and doubt are connected with </a:t>
            </a:r>
            <a:r>
              <a:rPr lang="en-US" sz="3300" b="1" u="sng"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loyalty</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9287154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E78A0F3-DAF5-5846-A9BD-6E9CB761DE9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D89030-30F4-405C-924B-7B1891FC92DC}"/>
              </a:ext>
            </a:extLst>
          </p:cNvPr>
          <p:cNvSpPr txBox="1"/>
          <p:nvPr/>
        </p:nvSpPr>
        <p:spPr>
          <a:xfrm>
            <a:off x="506919" y="2068396"/>
            <a:ext cx="8392332" cy="1615827"/>
          </a:xfrm>
          <a:prstGeom prst="rect">
            <a:avLst/>
          </a:prstGeom>
          <a:noFill/>
        </p:spPr>
        <p:txBody>
          <a:bodyPr wrap="square" rtlCol="0">
            <a:spAutoFit/>
          </a:bodyPr>
          <a:lstStyle/>
          <a:p>
            <a:pPr defTabSz="342900"/>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The doubter is someone of divided loyalty – not someone honestly struggling to believe in God’s goodness.</a:t>
            </a:r>
          </a:p>
        </p:txBody>
      </p:sp>
      <p:sp>
        <p:nvSpPr>
          <p:cNvPr id="5" name="TextBox 4">
            <a:extLst>
              <a:ext uri="{FF2B5EF4-FFF2-40B4-BE49-F238E27FC236}">
                <a16:creationId xmlns:a16="http://schemas.microsoft.com/office/drawing/2014/main" id="{74D31BFF-1A1D-498D-A6AF-AA145D899C2D}"/>
              </a:ext>
            </a:extLst>
          </p:cNvPr>
          <p:cNvSpPr txBox="1"/>
          <p:nvPr/>
        </p:nvSpPr>
        <p:spPr>
          <a:xfrm>
            <a:off x="2683737" y="974130"/>
            <a:ext cx="3776548" cy="784830"/>
          </a:xfrm>
          <a:prstGeom prst="rect">
            <a:avLst/>
          </a:prstGeom>
          <a:noFill/>
        </p:spPr>
        <p:txBody>
          <a:bodyPr wrap="none" rtlCol="0">
            <a:spAutoFit/>
          </a:bodyPr>
          <a:lstStyle/>
          <a:p>
            <a:pPr algn="ctr" defTabSz="342900"/>
            <a:r>
              <a:rPr lang="en-US" sz="4500" b="1" dirty="0">
                <a:solidFill>
                  <a:prstClr val="white"/>
                </a:solidFill>
                <a:effectLst>
                  <a:glow rad="127000">
                    <a:prstClr val="black">
                      <a:alpha val="80000"/>
                    </a:prstClr>
                  </a:glow>
                </a:effectLst>
                <a:latin typeface="Calibri" panose="020F0502020204030204" pitchFamily="34" charset="0"/>
                <a:cs typeface="Calibri" panose="020F0502020204030204" pitchFamily="34" charset="0"/>
              </a:rPr>
              <a:t>Doubt vs. Faith</a:t>
            </a:r>
          </a:p>
        </p:txBody>
      </p:sp>
      <p:sp>
        <p:nvSpPr>
          <p:cNvPr id="6" name="TextBox 5">
            <a:extLst>
              <a:ext uri="{FF2B5EF4-FFF2-40B4-BE49-F238E27FC236}">
                <a16:creationId xmlns:a16="http://schemas.microsoft.com/office/drawing/2014/main" id="{E8BA0056-2C26-49D7-BCD9-1C14505B1EBC}"/>
              </a:ext>
            </a:extLst>
          </p:cNvPr>
          <p:cNvSpPr txBox="1"/>
          <p:nvPr/>
        </p:nvSpPr>
        <p:spPr>
          <a:xfrm>
            <a:off x="506919" y="3993658"/>
            <a:ext cx="8392332" cy="1615827"/>
          </a:xfrm>
          <a:prstGeom prst="rect">
            <a:avLst/>
          </a:prstGeom>
          <a:noFill/>
        </p:spPr>
        <p:txBody>
          <a:bodyPr wrap="square" rtlCol="0">
            <a:spAutoFit/>
          </a:bodyPr>
          <a:lstStyle/>
          <a:p>
            <a:pPr defTabSz="342900"/>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The person of faith remains loyal to God – continuing to believe in his goodness, wisdom and love no matter what!</a:t>
            </a:r>
          </a:p>
        </p:txBody>
      </p:sp>
    </p:spTree>
    <p:custDataLst>
      <p:tags r:id="rId1"/>
    </p:custDataLst>
    <p:extLst>
      <p:ext uri="{BB962C8B-B14F-4D97-AF65-F5344CB8AC3E}">
        <p14:creationId xmlns:p14="http://schemas.microsoft.com/office/powerpoint/2010/main" val="37403342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E563DC0-48D2-0E4B-800A-BD198AC28E2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3C2210-886F-4162-8BFB-429A5AD000F0}"/>
              </a:ext>
            </a:extLst>
          </p:cNvPr>
          <p:cNvSpPr txBox="1"/>
          <p:nvPr/>
        </p:nvSpPr>
        <p:spPr>
          <a:xfrm>
            <a:off x="633188" y="1701684"/>
            <a:ext cx="8110100" cy="4154984"/>
          </a:xfrm>
          <a:prstGeom prst="rect">
            <a:avLst/>
          </a:prstGeom>
          <a:noFill/>
        </p:spPr>
        <p:txBody>
          <a:bodyPr wrap="square" rtlCol="0">
            <a:spAutoFit/>
          </a:bodyPr>
          <a:lstStyle/>
          <a:p>
            <a:pPr defTabSz="342900"/>
            <a:r>
              <a:rPr lang="en-US" sz="33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Endurance</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the ability to </a:t>
            </a:r>
            <a:r>
              <a:rPr lang="en-US" sz="3300" b="1" u="sng"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endure</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an unpleasant or difficult process or situation without giving way</a:t>
            </a:r>
          </a:p>
          <a:p>
            <a:pPr defTabSz="342900"/>
            <a:r>
              <a:rPr lang="en-US" sz="33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Perseverance</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a:t>
            </a:r>
            <a:r>
              <a:rPr lang="en-US" sz="3300" b="1" u="sng"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persistence</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in doing something despite difficulty or delay in achieving success</a:t>
            </a:r>
          </a:p>
          <a:p>
            <a:pPr defTabSz="342900"/>
            <a:r>
              <a:rPr lang="en-US" sz="3300" b="1" dirty="0">
                <a:solidFill>
                  <a:srgbClr val="FFFF00"/>
                </a:solidFill>
                <a:effectLst>
                  <a:glow rad="127000">
                    <a:prstClr val="black">
                      <a:alpha val="75000"/>
                    </a:prstClr>
                  </a:glow>
                </a:effectLst>
                <a:latin typeface="Calibri" panose="020F0502020204030204" pitchFamily="34" charset="0"/>
                <a:cs typeface="Calibri" panose="020F0502020204030204" pitchFamily="34" charset="0"/>
              </a:rPr>
              <a:t>Steadfast</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a:t>
            </a:r>
            <a:r>
              <a:rPr lang="en-US" sz="3300" b="1" u="sng"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resolutely</a:t>
            </a:r>
            <a:r>
              <a:rPr lang="en-US" sz="33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or dutifully firm and </a:t>
            </a:r>
            <a:r>
              <a:rPr lang="en-US" sz="3300" b="1" u="sng"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unwavering</a:t>
            </a:r>
          </a:p>
        </p:txBody>
      </p:sp>
      <p:sp>
        <p:nvSpPr>
          <p:cNvPr id="6" name="Rectangle: Rounded Corners 5">
            <a:extLst>
              <a:ext uri="{FF2B5EF4-FFF2-40B4-BE49-F238E27FC236}">
                <a16:creationId xmlns:a16="http://schemas.microsoft.com/office/drawing/2014/main" id="{76241D04-F4F2-415B-A29A-28D94456D4BB}"/>
              </a:ext>
            </a:extLst>
          </p:cNvPr>
          <p:cNvSpPr/>
          <p:nvPr/>
        </p:nvSpPr>
        <p:spPr>
          <a:xfrm>
            <a:off x="400712" y="1024416"/>
            <a:ext cx="8342576" cy="4809168"/>
          </a:xfrm>
          <a:prstGeom prst="roundRect">
            <a:avLst/>
          </a:prstGeom>
          <a:solidFill>
            <a:srgbClr val="121B3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prstClr val="white"/>
                </a:solidFill>
                <a:latin typeface="Calibri" panose="020F0502020204030204" pitchFamily="34" charset="0"/>
                <a:cs typeface="Calibri" panose="020F0502020204030204" pitchFamily="34" charset="0"/>
              </a:rPr>
              <a:t>A Sample “Wisdom Prayer”</a:t>
            </a:r>
          </a:p>
          <a:p>
            <a:pPr defTabSz="342900"/>
            <a:r>
              <a:rPr lang="en-US" sz="3000" b="1" dirty="0">
                <a:solidFill>
                  <a:prstClr val="white"/>
                </a:solidFill>
                <a:latin typeface="Calibri" panose="020F0502020204030204" pitchFamily="34" charset="0"/>
                <a:cs typeface="Calibri" panose="020F0502020204030204" pitchFamily="34" charset="0"/>
              </a:rPr>
              <a:t>God, I</a:t>
            </a:r>
            <a:endParaRPr lang="en-US" sz="1500" b="1" dirty="0">
              <a:solidFill>
                <a:prstClr val="white"/>
              </a:solidFill>
              <a:latin typeface="Calibri" panose="020F0502020204030204" pitchFamily="34" charset="0"/>
              <a:cs typeface="Calibri" panose="020F0502020204030204" pitchFamily="34" charset="0"/>
            </a:endParaRPr>
          </a:p>
          <a:p>
            <a:pPr marL="428625" indent="-428625" defTabSz="342900">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Acknowledge my need for wisdom in this trial</a:t>
            </a:r>
          </a:p>
          <a:p>
            <a:pPr marL="428625" indent="-428625" defTabSz="342900">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Trust that you know what you’re doing</a:t>
            </a:r>
          </a:p>
          <a:p>
            <a:pPr marL="428625" indent="-428625" defTabSz="342900">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Ask for wisdom to know you in this trial and to see it as you see it</a:t>
            </a:r>
          </a:p>
          <a:p>
            <a:pPr marL="428625" indent="-428625" defTabSz="342900">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I will remain loyal to you – to believe in your goodness, infinite wisdom and love, no matter how dark things get!</a:t>
            </a:r>
          </a:p>
        </p:txBody>
      </p:sp>
    </p:spTree>
    <p:custDataLst>
      <p:tags r:id="rId1"/>
    </p:custDataLst>
    <p:extLst>
      <p:ext uri="{BB962C8B-B14F-4D97-AF65-F5344CB8AC3E}">
        <p14:creationId xmlns:p14="http://schemas.microsoft.com/office/powerpoint/2010/main" val="4846747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Image result for How will others know you are a Christian?">
            <a:extLst>
              <a:ext uri="{FF2B5EF4-FFF2-40B4-BE49-F238E27FC236}">
                <a16:creationId xmlns:a16="http://schemas.microsoft.com/office/drawing/2014/main" id="{AC8A6C30-CA22-0A45-A775-157711DA3B9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222"/>
            <a:ext cx="9144000" cy="2029178"/>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will others know you are a Christian?</a:t>
            </a:r>
          </a:p>
        </p:txBody>
      </p:sp>
      <p:sp>
        <p:nvSpPr>
          <p:cNvPr id="4" name="Rectangle 2">
            <a:extLst>
              <a:ext uri="{FF2B5EF4-FFF2-40B4-BE49-F238E27FC236}">
                <a16:creationId xmlns:a16="http://schemas.microsoft.com/office/drawing/2014/main" id="{F348690C-7A0B-1A47-9CD6-1AF9A08B4F9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70392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553" name="Picture 2" descr="moon at night in cresce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8225" y="1125538"/>
            <a:ext cx="7637463" cy="573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7554" name="Title 1"/>
          <p:cNvSpPr>
            <a:spLocks noGrp="1"/>
          </p:cNvSpPr>
          <p:nvPr>
            <p:ph type="title"/>
          </p:nvPr>
        </p:nvSpPr>
        <p:spPr>
          <a:xfrm>
            <a:off x="-71438" y="-26988"/>
            <a:ext cx="9251951" cy="803276"/>
          </a:xfrm>
        </p:spPr>
        <p:txBody>
          <a:bodyPr/>
          <a:lstStyle/>
          <a:p>
            <a:r>
              <a:rPr lang="en-US" sz="3200" b="1" dirty="0">
                <a:solidFill>
                  <a:schemeClr val="bg1"/>
                </a:solidFill>
                <a:latin typeface="Arial" charset="0"/>
                <a:ea typeface="MS PGothic" charset="0"/>
              </a:rPr>
              <a:t>The Gaze-Glance Principle</a:t>
            </a:r>
          </a:p>
        </p:txBody>
      </p:sp>
      <p:sp>
        <p:nvSpPr>
          <p:cNvPr id="524291" name="Freeform 4"/>
          <p:cNvSpPr>
            <a:spLocks/>
          </p:cNvSpPr>
          <p:nvPr/>
        </p:nvSpPr>
        <p:spPr bwMode="auto">
          <a:xfrm>
            <a:off x="6254750" y="5207909"/>
            <a:ext cx="1741488" cy="1109663"/>
          </a:xfrm>
          <a:custGeom>
            <a:avLst/>
            <a:gdLst/>
            <a:ahLst/>
            <a:cxnLst/>
            <a:rect l="0" t="0" r="r" b="b"/>
            <a:pathLst>
              <a:path w="1741740" h="1108346">
                <a:moveTo>
                  <a:pt x="637941" y="784841"/>
                </a:moveTo>
                <a:cubicBezTo>
                  <a:pt x="617974" y="776853"/>
                  <a:pt x="582470" y="781922"/>
                  <a:pt x="578040" y="760878"/>
                </a:cubicBezTo>
                <a:cubicBezTo>
                  <a:pt x="555059" y="651705"/>
                  <a:pt x="575145" y="601822"/>
                  <a:pt x="602000" y="521245"/>
                </a:cubicBezTo>
                <a:cubicBezTo>
                  <a:pt x="590020" y="517251"/>
                  <a:pt x="578202" y="512733"/>
                  <a:pt x="566059" y="509263"/>
                </a:cubicBezTo>
                <a:cubicBezTo>
                  <a:pt x="526591" y="497985"/>
                  <a:pt x="499398" y="493534"/>
                  <a:pt x="458236" y="485300"/>
                </a:cubicBezTo>
                <a:cubicBezTo>
                  <a:pt x="446256" y="477312"/>
                  <a:pt x="435827" y="466258"/>
                  <a:pt x="422295" y="461337"/>
                </a:cubicBezTo>
                <a:cubicBezTo>
                  <a:pt x="283735" y="410946"/>
                  <a:pt x="228444" y="445897"/>
                  <a:pt x="50904" y="461337"/>
                </a:cubicBezTo>
                <a:cubicBezTo>
                  <a:pt x="58891" y="489294"/>
                  <a:pt x="58738" y="521015"/>
                  <a:pt x="74865" y="545208"/>
                </a:cubicBezTo>
                <a:cubicBezTo>
                  <a:pt x="87329" y="563906"/>
                  <a:pt x="138903" y="571239"/>
                  <a:pt x="158728" y="581153"/>
                </a:cubicBezTo>
                <a:cubicBezTo>
                  <a:pt x="262355" y="632973"/>
                  <a:pt x="175103" y="606215"/>
                  <a:pt x="266551" y="629080"/>
                </a:cubicBezTo>
                <a:lnTo>
                  <a:pt x="937450" y="617098"/>
                </a:lnTo>
                <a:cubicBezTo>
                  <a:pt x="976921" y="615760"/>
                  <a:pt x="977938" y="598294"/>
                  <a:pt x="997352" y="569171"/>
                </a:cubicBezTo>
                <a:cubicBezTo>
                  <a:pt x="993359" y="521245"/>
                  <a:pt x="994234" y="472661"/>
                  <a:pt x="985372" y="425392"/>
                </a:cubicBezTo>
                <a:cubicBezTo>
                  <a:pt x="982081" y="407837"/>
                  <a:pt x="970272" y="392973"/>
                  <a:pt x="961411" y="377465"/>
                </a:cubicBezTo>
                <a:cubicBezTo>
                  <a:pt x="855699" y="192448"/>
                  <a:pt x="933233" y="312812"/>
                  <a:pt x="841607" y="209722"/>
                </a:cubicBezTo>
                <a:cubicBezTo>
                  <a:pt x="824619" y="190608"/>
                  <a:pt x="811767" y="167897"/>
                  <a:pt x="793686" y="149814"/>
                </a:cubicBezTo>
                <a:cubicBezTo>
                  <a:pt x="774225" y="130351"/>
                  <a:pt x="731753" y="114419"/>
                  <a:pt x="709824" y="101887"/>
                </a:cubicBezTo>
                <a:cubicBezTo>
                  <a:pt x="637357" y="60473"/>
                  <a:pt x="696944" y="65942"/>
                  <a:pt x="554079" y="65942"/>
                </a:cubicBezTo>
                <a:cubicBezTo>
                  <a:pt x="517917" y="65942"/>
                  <a:pt x="625961" y="73930"/>
                  <a:pt x="661902" y="77924"/>
                </a:cubicBezTo>
                <a:lnTo>
                  <a:pt x="1057254" y="41979"/>
                </a:lnTo>
                <a:cubicBezTo>
                  <a:pt x="1163802" y="31583"/>
                  <a:pt x="1130306" y="39114"/>
                  <a:pt x="1212998" y="6034"/>
                </a:cubicBezTo>
                <a:cubicBezTo>
                  <a:pt x="1248939" y="10028"/>
                  <a:pt x="1310293" y="-16581"/>
                  <a:pt x="1320821" y="18015"/>
                </a:cubicBezTo>
                <a:cubicBezTo>
                  <a:pt x="1359566" y="145332"/>
                  <a:pt x="1309618" y="272278"/>
                  <a:pt x="1248939" y="377465"/>
                </a:cubicBezTo>
                <a:cubicBezTo>
                  <a:pt x="1206841" y="450442"/>
                  <a:pt x="1180818" y="537955"/>
                  <a:pt x="1117155" y="593135"/>
                </a:cubicBezTo>
                <a:cubicBezTo>
                  <a:pt x="1038086" y="661669"/>
                  <a:pt x="958940" y="743461"/>
                  <a:pt x="865568" y="796823"/>
                </a:cubicBezTo>
                <a:cubicBezTo>
                  <a:pt x="834556" y="814546"/>
                  <a:pt x="802696" y="831011"/>
                  <a:pt x="769725" y="844750"/>
                </a:cubicBezTo>
                <a:cubicBezTo>
                  <a:pt x="754526" y="851083"/>
                  <a:pt x="737424" y="851524"/>
                  <a:pt x="721804" y="856731"/>
                </a:cubicBezTo>
                <a:cubicBezTo>
                  <a:pt x="689435" y="867522"/>
                  <a:pt x="657909" y="880694"/>
                  <a:pt x="625961" y="892676"/>
                </a:cubicBezTo>
                <a:cubicBezTo>
                  <a:pt x="531558" y="880874"/>
                  <a:pt x="352360" y="928501"/>
                  <a:pt x="302492" y="808805"/>
                </a:cubicBezTo>
                <a:cubicBezTo>
                  <a:pt x="289826" y="778403"/>
                  <a:pt x="286518" y="744902"/>
                  <a:pt x="278531" y="712951"/>
                </a:cubicBezTo>
                <a:cubicBezTo>
                  <a:pt x="286518" y="684994"/>
                  <a:pt x="273981" y="634782"/>
                  <a:pt x="302492" y="629080"/>
                </a:cubicBezTo>
                <a:cubicBezTo>
                  <a:pt x="328763" y="623826"/>
                  <a:pt x="324393" y="678152"/>
                  <a:pt x="338433" y="700970"/>
                </a:cubicBezTo>
                <a:cubicBezTo>
                  <a:pt x="353930" y="726156"/>
                  <a:pt x="420991" y="817185"/>
                  <a:pt x="446256" y="844750"/>
                </a:cubicBezTo>
                <a:cubicBezTo>
                  <a:pt x="472969" y="873895"/>
                  <a:pt x="492612" y="916118"/>
                  <a:pt x="530118" y="928621"/>
                </a:cubicBezTo>
                <a:cubicBezTo>
                  <a:pt x="554079" y="936609"/>
                  <a:pt x="577497" y="946458"/>
                  <a:pt x="602000" y="952584"/>
                </a:cubicBezTo>
                <a:cubicBezTo>
                  <a:pt x="625566" y="958476"/>
                  <a:pt x="649983" y="960220"/>
                  <a:pt x="673883" y="964566"/>
                </a:cubicBezTo>
                <a:cubicBezTo>
                  <a:pt x="693917" y="968209"/>
                  <a:pt x="713817" y="972554"/>
                  <a:pt x="733784" y="976548"/>
                </a:cubicBezTo>
                <a:cubicBezTo>
                  <a:pt x="861574" y="972554"/>
                  <a:pt x="990231" y="979952"/>
                  <a:pt x="1117155" y="964566"/>
                </a:cubicBezTo>
                <a:cubicBezTo>
                  <a:pt x="1145146" y="961173"/>
                  <a:pt x="1121113" y="896069"/>
                  <a:pt x="1117155" y="892676"/>
                </a:cubicBezTo>
                <a:cubicBezTo>
                  <a:pt x="1096816" y="875241"/>
                  <a:pt x="1069003" y="869163"/>
                  <a:pt x="1045273" y="856731"/>
                </a:cubicBezTo>
                <a:lnTo>
                  <a:pt x="865568" y="760878"/>
                </a:lnTo>
                <a:cubicBezTo>
                  <a:pt x="841838" y="748446"/>
                  <a:pt x="819444" y="732293"/>
                  <a:pt x="793686" y="724933"/>
                </a:cubicBezTo>
                <a:lnTo>
                  <a:pt x="709824" y="700970"/>
                </a:lnTo>
                <a:cubicBezTo>
                  <a:pt x="605994" y="704964"/>
                  <a:pt x="498392" y="684932"/>
                  <a:pt x="398335" y="712951"/>
                </a:cubicBezTo>
                <a:cubicBezTo>
                  <a:pt x="374941" y="719502"/>
                  <a:pt x="401786" y="762094"/>
                  <a:pt x="410315" y="784841"/>
                </a:cubicBezTo>
                <a:cubicBezTo>
                  <a:pt x="425992" y="826651"/>
                  <a:pt x="442916" y="869324"/>
                  <a:pt x="470217" y="904658"/>
                </a:cubicBezTo>
                <a:cubicBezTo>
                  <a:pt x="572662" y="1037248"/>
                  <a:pt x="577182" y="1030037"/>
                  <a:pt x="685863" y="1084383"/>
                </a:cubicBezTo>
                <a:cubicBezTo>
                  <a:pt x="741771" y="1080389"/>
                  <a:pt x="799211" y="1085997"/>
                  <a:pt x="853588" y="1072401"/>
                </a:cubicBezTo>
                <a:cubicBezTo>
                  <a:pt x="931775" y="1052852"/>
                  <a:pt x="934087" y="997779"/>
                  <a:pt x="973391" y="940603"/>
                </a:cubicBezTo>
                <a:cubicBezTo>
                  <a:pt x="999186" y="903079"/>
                  <a:pt x="1036892" y="873497"/>
                  <a:pt x="1057254" y="832768"/>
                </a:cubicBezTo>
                <a:cubicBezTo>
                  <a:pt x="1090143" y="766980"/>
                  <a:pt x="1070498" y="799130"/>
                  <a:pt x="1117155" y="736915"/>
                </a:cubicBezTo>
                <a:cubicBezTo>
                  <a:pt x="1105175" y="708958"/>
                  <a:pt x="1104754" y="672305"/>
                  <a:pt x="1081214" y="653043"/>
                </a:cubicBezTo>
                <a:cubicBezTo>
                  <a:pt x="1071865" y="645393"/>
                  <a:pt x="951964" y="622398"/>
                  <a:pt x="925470" y="617098"/>
                </a:cubicBezTo>
                <a:cubicBezTo>
                  <a:pt x="745765" y="625086"/>
                  <a:pt x="564941" y="619505"/>
                  <a:pt x="386354" y="641061"/>
                </a:cubicBezTo>
                <a:cubicBezTo>
                  <a:pt x="291180" y="652549"/>
                  <a:pt x="255560" y="693699"/>
                  <a:pt x="182688" y="724933"/>
                </a:cubicBezTo>
                <a:cubicBezTo>
                  <a:pt x="171081" y="729908"/>
                  <a:pt x="158727" y="732921"/>
                  <a:pt x="146747" y="736915"/>
                </a:cubicBezTo>
                <a:cubicBezTo>
                  <a:pt x="102819" y="728927"/>
                  <a:pt x="26051" y="756201"/>
                  <a:pt x="14963" y="712951"/>
                </a:cubicBezTo>
                <a:cubicBezTo>
                  <a:pt x="-21750" y="569755"/>
                  <a:pt x="19742" y="417282"/>
                  <a:pt x="26944" y="269630"/>
                </a:cubicBezTo>
                <a:cubicBezTo>
                  <a:pt x="29143" y="224549"/>
                  <a:pt x="41572" y="213506"/>
                  <a:pt x="74865" y="185759"/>
                </a:cubicBezTo>
                <a:cubicBezTo>
                  <a:pt x="85926" y="176540"/>
                  <a:pt x="97146" y="166349"/>
                  <a:pt x="110806" y="161795"/>
                </a:cubicBezTo>
                <a:cubicBezTo>
                  <a:pt x="133850" y="154113"/>
                  <a:pt x="158727" y="153808"/>
                  <a:pt x="182688" y="149814"/>
                </a:cubicBezTo>
                <a:cubicBezTo>
                  <a:pt x="490184" y="161796"/>
                  <a:pt x="812843" y="89640"/>
                  <a:pt x="1105175" y="185759"/>
                </a:cubicBezTo>
                <a:cubicBezTo>
                  <a:pt x="1186282" y="212427"/>
                  <a:pt x="1096744" y="361676"/>
                  <a:pt x="1057254" y="437373"/>
                </a:cubicBezTo>
                <a:cubicBezTo>
                  <a:pt x="1042022" y="466570"/>
                  <a:pt x="993359" y="453349"/>
                  <a:pt x="961411" y="461337"/>
                </a:cubicBezTo>
                <a:cubicBezTo>
                  <a:pt x="909496" y="441367"/>
                  <a:pt x="855994" y="425115"/>
                  <a:pt x="805666" y="401428"/>
                </a:cubicBezTo>
                <a:cubicBezTo>
                  <a:pt x="629541" y="318536"/>
                  <a:pt x="851380" y="396696"/>
                  <a:pt x="721804" y="353502"/>
                </a:cubicBezTo>
                <a:cubicBezTo>
                  <a:pt x="685149" y="408490"/>
                  <a:pt x="661902" y="435155"/>
                  <a:pt x="661902" y="521245"/>
                </a:cubicBezTo>
                <a:cubicBezTo>
                  <a:pt x="661902" y="653586"/>
                  <a:pt x="676089" y="786098"/>
                  <a:pt x="697843" y="916639"/>
                </a:cubicBezTo>
                <a:cubicBezTo>
                  <a:pt x="702465" y="944372"/>
                  <a:pt x="764953" y="966974"/>
                  <a:pt x="781706" y="976548"/>
                </a:cubicBezTo>
                <a:cubicBezTo>
                  <a:pt x="794207" y="983692"/>
                  <a:pt x="804768" y="994071"/>
                  <a:pt x="817647" y="1000511"/>
                </a:cubicBezTo>
                <a:cubicBezTo>
                  <a:pt x="828942" y="1006159"/>
                  <a:pt x="842293" y="1006845"/>
                  <a:pt x="853588" y="1012493"/>
                </a:cubicBezTo>
                <a:cubicBezTo>
                  <a:pt x="866467" y="1018933"/>
                  <a:pt x="877027" y="1029312"/>
                  <a:pt x="889529" y="1036456"/>
                </a:cubicBezTo>
                <a:cubicBezTo>
                  <a:pt x="905035" y="1045317"/>
                  <a:pt x="922306" y="1050953"/>
                  <a:pt x="937450" y="1060419"/>
                </a:cubicBezTo>
                <a:cubicBezTo>
                  <a:pt x="1020342" y="1112232"/>
                  <a:pt x="950701" y="1084806"/>
                  <a:pt x="1021313" y="1108346"/>
                </a:cubicBezTo>
                <a:cubicBezTo>
                  <a:pt x="1058333" y="1071322"/>
                  <a:pt x="1062457" y="1070587"/>
                  <a:pt x="1093195" y="1024474"/>
                </a:cubicBezTo>
                <a:cubicBezTo>
                  <a:pt x="1106112" y="1005097"/>
                  <a:pt x="1114840" y="982949"/>
                  <a:pt x="1129136" y="964566"/>
                </a:cubicBezTo>
                <a:cubicBezTo>
                  <a:pt x="1143005" y="946733"/>
                  <a:pt x="1164103" y="935147"/>
                  <a:pt x="1177057" y="916639"/>
                </a:cubicBezTo>
                <a:cubicBezTo>
                  <a:pt x="1192419" y="894690"/>
                  <a:pt x="1199988" y="868170"/>
                  <a:pt x="1212998" y="844750"/>
                </a:cubicBezTo>
                <a:cubicBezTo>
                  <a:pt x="1219991" y="832162"/>
                  <a:pt x="1230520" y="821685"/>
                  <a:pt x="1236959" y="808805"/>
                </a:cubicBezTo>
                <a:cubicBezTo>
                  <a:pt x="1251286" y="780149"/>
                  <a:pt x="1262531" y="744062"/>
                  <a:pt x="1272900" y="712951"/>
                </a:cubicBezTo>
                <a:cubicBezTo>
                  <a:pt x="1268907" y="665024"/>
                  <a:pt x="1267276" y="616842"/>
                  <a:pt x="1260920" y="569171"/>
                </a:cubicBezTo>
                <a:cubicBezTo>
                  <a:pt x="1259251" y="556652"/>
                  <a:pt x="1255436" y="544057"/>
                  <a:pt x="1248939" y="533227"/>
                </a:cubicBezTo>
                <a:cubicBezTo>
                  <a:pt x="1243128" y="523541"/>
                  <a:pt x="1233798" y="516320"/>
                  <a:pt x="1224978" y="509263"/>
                </a:cubicBezTo>
                <a:cubicBezTo>
                  <a:pt x="1213735" y="500267"/>
                  <a:pt x="1174638" y="485300"/>
                  <a:pt x="1189037" y="485300"/>
                </a:cubicBezTo>
                <a:cubicBezTo>
                  <a:pt x="1218012" y="485300"/>
                  <a:pt x="1287397" y="533510"/>
                  <a:pt x="1308841" y="545208"/>
                </a:cubicBezTo>
                <a:cubicBezTo>
                  <a:pt x="1332359" y="558037"/>
                  <a:pt x="1356335" y="570067"/>
                  <a:pt x="1380723" y="581153"/>
                </a:cubicBezTo>
                <a:cubicBezTo>
                  <a:pt x="1406560" y="592898"/>
                  <a:pt x="1463450" y="611152"/>
                  <a:pt x="1488546" y="629080"/>
                </a:cubicBezTo>
                <a:cubicBezTo>
                  <a:pt x="1502333" y="638929"/>
                  <a:pt x="1508755" y="658732"/>
                  <a:pt x="1524487" y="665025"/>
                </a:cubicBezTo>
                <a:cubicBezTo>
                  <a:pt x="1550705" y="675513"/>
                  <a:pt x="1580440" y="672712"/>
                  <a:pt x="1608350" y="677006"/>
                </a:cubicBezTo>
                <a:cubicBezTo>
                  <a:pt x="1686661" y="689055"/>
                  <a:pt x="1660321" y="682350"/>
                  <a:pt x="1716173" y="700970"/>
                </a:cubicBezTo>
                <a:cubicBezTo>
                  <a:pt x="1724160" y="688988"/>
                  <a:pt x="1748120" y="677007"/>
                  <a:pt x="1740133" y="665025"/>
                </a:cubicBezTo>
                <a:cubicBezTo>
                  <a:pt x="1725274" y="642734"/>
                  <a:pt x="1690540" y="643941"/>
                  <a:pt x="1668251" y="629080"/>
                </a:cubicBezTo>
                <a:cubicBezTo>
                  <a:pt x="1642299" y="611777"/>
                  <a:pt x="1619447" y="590154"/>
                  <a:pt x="1596369" y="569171"/>
                </a:cubicBezTo>
                <a:cubicBezTo>
                  <a:pt x="1575475" y="550174"/>
                  <a:pt x="1559538" y="525549"/>
                  <a:pt x="1536468" y="509263"/>
                </a:cubicBezTo>
                <a:cubicBezTo>
                  <a:pt x="1491144" y="477266"/>
                  <a:pt x="1437085" y="458683"/>
                  <a:pt x="1392703" y="425392"/>
                </a:cubicBezTo>
                <a:cubicBezTo>
                  <a:pt x="1338109" y="384441"/>
                  <a:pt x="1337795" y="382821"/>
                  <a:pt x="1272900" y="341520"/>
                </a:cubicBezTo>
                <a:cubicBezTo>
                  <a:pt x="1253255" y="329017"/>
                  <a:pt x="1234197" y="315212"/>
                  <a:pt x="1212998" y="305575"/>
                </a:cubicBezTo>
                <a:cubicBezTo>
                  <a:pt x="1190005" y="295123"/>
                  <a:pt x="1164566" y="290993"/>
                  <a:pt x="1141116" y="281612"/>
                </a:cubicBezTo>
                <a:cubicBezTo>
                  <a:pt x="1124534" y="274978"/>
                  <a:pt x="1109169" y="265636"/>
                  <a:pt x="1093195" y="257648"/>
                </a:cubicBezTo>
                <a:cubicBezTo>
                  <a:pt x="1049267" y="261642"/>
                  <a:pt x="1001953" y="252253"/>
                  <a:pt x="961411" y="269630"/>
                </a:cubicBezTo>
                <a:cubicBezTo>
                  <a:pt x="922627" y="286254"/>
                  <a:pt x="923361" y="359827"/>
                  <a:pt x="913489" y="389447"/>
                </a:cubicBezTo>
                <a:cubicBezTo>
                  <a:pt x="907842" y="406391"/>
                  <a:pt x="895800" y="420649"/>
                  <a:pt x="889529" y="437373"/>
                </a:cubicBezTo>
                <a:cubicBezTo>
                  <a:pt x="883747" y="452792"/>
                  <a:pt x="882071" y="469466"/>
                  <a:pt x="877548" y="485300"/>
                </a:cubicBezTo>
                <a:cubicBezTo>
                  <a:pt x="874079" y="497444"/>
                  <a:pt x="869037" y="509101"/>
                  <a:pt x="865568" y="521245"/>
                </a:cubicBezTo>
                <a:cubicBezTo>
                  <a:pt x="849549" y="577321"/>
                  <a:pt x="866147" y="556611"/>
                  <a:pt x="841607" y="581153"/>
                </a:cubicBezTo>
              </a:path>
            </a:pathLst>
          </a:custGeom>
          <a:noFill/>
          <a:ln w="57150" cmpd="sng">
            <a:solidFill>
              <a:schemeClr val="bg1"/>
            </a:solidFill>
            <a:round/>
            <a:headEnd/>
            <a:tailEnd/>
          </a:ln>
          <a:effectLst>
            <a:glow rad="228600">
              <a:schemeClr val="accent4">
                <a:satMod val="175000"/>
                <a:alpha val="40000"/>
              </a:schemeClr>
            </a:glow>
          </a:effec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1047558" name="Isosceles Triangle 5"/>
          <p:cNvSpPr>
            <a:spLocks noChangeArrowheads="1"/>
          </p:cNvSpPr>
          <p:nvPr/>
        </p:nvSpPr>
        <p:spPr bwMode="auto">
          <a:xfrm>
            <a:off x="5864225" y="1047750"/>
            <a:ext cx="2520950" cy="1944688"/>
          </a:xfrm>
          <a:prstGeom prst="triangle">
            <a:avLst>
              <a:gd name="adj" fmla="val 50000"/>
            </a:avLst>
          </a:prstGeom>
          <a:gradFill rotWithShape="1">
            <a:gsLst>
              <a:gs pos="0">
                <a:srgbClr val="660066"/>
              </a:gs>
              <a:gs pos="100000">
                <a:schemeClr val="tx2"/>
              </a:gs>
            </a:gsLst>
            <a:path path="rect">
              <a:fillToRect l="50000" t="50000" r="50000" b="50000"/>
            </a:path>
          </a:gradFill>
          <a:ln w="28575">
            <a:solidFill>
              <a:srgbClr val="FFFFFF"/>
            </a:solidFill>
            <a:round/>
            <a:headEnd/>
            <a:tailEnd/>
          </a:ln>
        </p:spPr>
        <p:txBody>
          <a:bodyPr anchor="b"/>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defRPr/>
            </a:pPr>
            <a:r>
              <a:rPr kumimoji="0" lang="en-US" sz="3600" b="0" i="0" u="none" strike="noStrike" kern="1200" cap="none" spc="0" normalizeH="0" baseline="0" noProof="0" dirty="0">
                <a:ln>
                  <a:noFill/>
                </a:ln>
                <a:solidFill>
                  <a:srgbClr val="FFFFFF"/>
                </a:solidFill>
                <a:effectLst/>
                <a:uLnTx/>
                <a:uFillTx/>
                <a:latin typeface="Arial" charset="0"/>
                <a:ea typeface="MS PGothic" charset="0"/>
                <a:cs typeface="MS PGothic" charset="0"/>
              </a:rPr>
              <a:t>God</a:t>
            </a:r>
            <a:r>
              <a:rPr kumimoji="0" lang="en-US" altLang="zh-SG" sz="3600" b="0" i="0" u="none" strike="noStrike" kern="1200" cap="none" spc="0" normalizeH="0" baseline="0" noProof="0" dirty="0">
                <a:ln>
                  <a:noFill/>
                </a:ln>
                <a:solidFill>
                  <a:srgbClr val="FFFFFF"/>
                </a:solidFill>
                <a:effectLst/>
                <a:uLnTx/>
                <a:uFillTx/>
                <a:latin typeface="Arial" charset="0"/>
                <a:ea typeface="MS PGothic" charset="0"/>
                <a:cs typeface="MS PGothic" charset="0"/>
              </a:rPr>
              <a:t> </a:t>
            </a:r>
          </a:p>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3600" b="0" i="0" u="none" strike="noStrike" kern="1200" cap="none" spc="0" normalizeH="0" baseline="0" noProof="0" dirty="0">
              <a:ln>
                <a:noFill/>
              </a:ln>
              <a:solidFill>
                <a:srgbClr val="FFFFFF"/>
              </a:solidFill>
              <a:effectLst/>
              <a:uLnTx/>
              <a:uFillTx/>
              <a:latin typeface="Arial" charset="0"/>
              <a:ea typeface="MS PGothic" charset="0"/>
              <a:cs typeface="MS PGothic" charset="0"/>
            </a:endParaRPr>
          </a:p>
        </p:txBody>
      </p:sp>
      <p:sp>
        <p:nvSpPr>
          <p:cNvPr id="524293" name="TextBox 6"/>
          <p:cNvSpPr txBox="1">
            <a:spLocks noChangeArrowheads="1"/>
          </p:cNvSpPr>
          <p:nvPr/>
        </p:nvSpPr>
        <p:spPr bwMode="auto">
          <a:xfrm>
            <a:off x="5648219" y="4293096"/>
            <a:ext cx="2954655"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rPr>
              <a:t>Our Request</a:t>
            </a:r>
          </a:p>
        </p:txBody>
      </p:sp>
      <p:grpSp>
        <p:nvGrpSpPr>
          <p:cNvPr id="3" name="Group 2"/>
          <p:cNvGrpSpPr>
            <a:grpSpLocks/>
          </p:cNvGrpSpPr>
          <p:nvPr/>
        </p:nvGrpSpPr>
        <p:grpSpPr bwMode="auto">
          <a:xfrm>
            <a:off x="2411425" y="3068638"/>
            <a:ext cx="2881300" cy="1368425"/>
            <a:chOff x="2411413" y="3068638"/>
            <a:chExt cx="2881312" cy="1368425"/>
          </a:xfrm>
        </p:grpSpPr>
        <p:sp>
          <p:nvSpPr>
            <p:cNvPr id="8" name="TextBox 7"/>
            <p:cNvSpPr txBox="1">
              <a:spLocks noChangeArrowheads="1"/>
            </p:cNvSpPr>
            <p:nvPr/>
          </p:nvSpPr>
          <p:spPr bwMode="auto">
            <a:xfrm rot="20042150">
              <a:off x="2524730" y="3265379"/>
              <a:ext cx="1646612"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rPr>
                <a:t>Glance</a:t>
              </a:r>
            </a:p>
          </p:txBody>
        </p:sp>
        <p:cxnSp>
          <p:nvCxnSpPr>
            <p:cNvPr id="18" name="Straight Connector 17"/>
            <p:cNvCxnSpPr>
              <a:cxnSpLocks noChangeShapeType="1"/>
            </p:cNvCxnSpPr>
            <p:nvPr/>
          </p:nvCxnSpPr>
          <p:spPr bwMode="auto">
            <a:xfrm flipV="1">
              <a:off x="2411413" y="3068638"/>
              <a:ext cx="2881312" cy="1368425"/>
            </a:xfrm>
            <a:prstGeom prst="line">
              <a:avLst/>
            </a:prstGeom>
            <a:noFill/>
            <a:ln w="76200">
              <a:solidFill>
                <a:srgbClr val="FFFFFF"/>
              </a:solidFill>
              <a:prstDash val="dash"/>
              <a:round/>
              <a:headEnd/>
              <a:tailEnd type="triangle" w="lg" len="lg"/>
            </a:ln>
            <a:effectLst>
              <a:glow rad="228600">
                <a:schemeClr val="accent4">
                  <a:satMod val="175000"/>
                  <a:alpha val="40000"/>
                </a:schemeClr>
              </a:glow>
            </a:effectLst>
          </p:spPr>
        </p:cxnSp>
      </p:grpSp>
      <p:sp>
        <p:nvSpPr>
          <p:cNvPr id="524298" name="TextBox 20"/>
          <p:cNvSpPr txBox="1">
            <a:spLocks noChangeArrowheads="1"/>
          </p:cNvSpPr>
          <p:nvPr/>
        </p:nvSpPr>
        <p:spPr bwMode="auto">
          <a:xfrm>
            <a:off x="22522" y="703536"/>
            <a:ext cx="9121477" cy="584776"/>
          </a:xfrm>
          <a:prstGeom prst="rect">
            <a:avLst/>
          </a:prstGeom>
          <a:noFill/>
          <a:ln>
            <a:noFill/>
          </a:ln>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rPr>
              <a:t>Seeking God</a:t>
            </a:r>
            <a:r>
              <a:rPr kumimoji="0" lang="uk-UA" sz="3200" b="1" i="1"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rPr>
              <a:t>'</a:t>
            </a:r>
            <a:r>
              <a:rPr kumimoji="0" lang="en-US" sz="3200" b="1" i="1"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rPr>
              <a:t>s </a:t>
            </a:r>
            <a:r>
              <a:rPr kumimoji="0" lang="en-US" sz="3200" b="1" i="1" u="none" strike="noStrike" kern="1200" cap="none" spc="0" normalizeH="0" baseline="0" noProof="0" dirty="0">
                <a:ln>
                  <a:noFill/>
                </a:ln>
                <a:solidFill>
                  <a:srgbClr val="FFFF00"/>
                </a:solidFill>
                <a:effectLst>
                  <a:glow rad="330200">
                    <a:srgbClr val="000000">
                      <a:alpha val="55000"/>
                    </a:srgbClr>
                  </a:glow>
                </a:effectLst>
                <a:uLnTx/>
                <a:uFillTx/>
                <a:latin typeface="Arial" charset="0"/>
                <a:ea typeface="ＭＳ Ｐゴシック" charset="0"/>
              </a:rPr>
              <a:t>Hand</a:t>
            </a:r>
          </a:p>
        </p:txBody>
      </p:sp>
      <p:sp>
        <p:nvSpPr>
          <p:cNvPr id="1047562" name="TextBox 21"/>
          <p:cNvSpPr txBox="1">
            <a:spLocks noChangeArrowheads="1"/>
          </p:cNvSpPr>
          <p:nvPr/>
        </p:nvSpPr>
        <p:spPr bwMode="auto">
          <a:xfrm>
            <a:off x="23813" y="1557338"/>
            <a:ext cx="1811337" cy="206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S PGothic" charset="0"/>
                <a:cs typeface="MS PGothic" charset="0"/>
              </a:rPr>
              <a:t>Elton &amp; Shirley Gillam, </a:t>
            </a:r>
            <a:r>
              <a:rPr kumimoji="0" lang="en-US" sz="1600" b="0" i="1" u="none" strike="noStrike" kern="1200" cap="none" spc="0" normalizeH="0" baseline="0" noProof="0" dirty="0">
                <a:ln>
                  <a:noFill/>
                </a:ln>
                <a:solidFill>
                  <a:srgbClr val="FFFFFF"/>
                </a:solidFill>
                <a:effectLst/>
                <a:uLnTx/>
                <a:uFillTx/>
                <a:latin typeface="Arial" charset="0"/>
                <a:ea typeface="MS PGothic" charset="0"/>
                <a:cs typeface="MS PGothic" charset="0"/>
              </a:rPr>
              <a:t>The Restoration of Biblical Prayer</a:t>
            </a:r>
            <a:r>
              <a:rPr kumimoji="0" lang="en-US" sz="1600" b="0" i="0" u="none" strike="noStrike" kern="1200" cap="none" spc="0" normalizeH="0" baseline="0" noProof="0" dirty="0">
                <a:ln>
                  <a:noFill/>
                </a:ln>
                <a:solidFill>
                  <a:srgbClr val="FFFFFF"/>
                </a:solidFill>
                <a:effectLst/>
                <a:uLnTx/>
                <a:uFillTx/>
                <a:latin typeface="Arial" charset="0"/>
                <a:ea typeface="MS PGothic" charset="0"/>
                <a:cs typeface="MS PGothic" charset="0"/>
              </a:rPr>
              <a:t> (Greely, CO: Chambers College Press, 2009), 33</a:t>
            </a:r>
          </a:p>
        </p:txBody>
      </p:sp>
      <p:pic>
        <p:nvPicPr>
          <p:cNvPr id="1047563" name="Picture 22" descr="A-prayer-for-prosperit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50" y="4668838"/>
            <a:ext cx="2232025" cy="221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rot="1483658">
            <a:off x="2556167" y="4796995"/>
            <a:ext cx="2881441" cy="1368425"/>
            <a:chOff x="2411413" y="3068638"/>
            <a:chExt cx="2881312" cy="1368425"/>
          </a:xfrm>
        </p:grpSpPr>
        <p:sp>
          <p:nvSpPr>
            <p:cNvPr id="17" name="TextBox 16"/>
            <p:cNvSpPr txBox="1">
              <a:spLocks noChangeArrowheads="1"/>
            </p:cNvSpPr>
            <p:nvPr/>
          </p:nvSpPr>
          <p:spPr bwMode="auto">
            <a:xfrm rot="20042150">
              <a:off x="2704302" y="3265379"/>
              <a:ext cx="1287475"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rPr>
                <a:t>Gaze</a:t>
              </a:r>
              <a:endParaRPr kumimoji="0" lang="zh-TW" altLang="en-US" sz="3600" b="0" i="0"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endParaRPr>
            </a:p>
          </p:txBody>
        </p:sp>
        <p:cxnSp>
          <p:nvCxnSpPr>
            <p:cNvPr id="19" name="Straight Connector 18"/>
            <p:cNvCxnSpPr>
              <a:cxnSpLocks noChangeShapeType="1"/>
            </p:cNvCxnSpPr>
            <p:nvPr/>
          </p:nvCxnSpPr>
          <p:spPr bwMode="auto">
            <a:xfrm flipV="1">
              <a:off x="2411413" y="3068638"/>
              <a:ext cx="2881312" cy="1368425"/>
            </a:xfrm>
            <a:prstGeom prst="line">
              <a:avLst/>
            </a:prstGeom>
            <a:noFill/>
            <a:ln w="76200">
              <a:solidFill>
                <a:srgbClr val="FFFFFF"/>
              </a:solidFill>
              <a:prstDash val="solid"/>
              <a:round/>
              <a:headEnd/>
              <a:tailEnd type="triangle" w="lg" len="lg"/>
            </a:ln>
            <a:effectLst>
              <a:glow rad="228600">
                <a:schemeClr val="accent4">
                  <a:satMod val="175000"/>
                  <a:alpha val="40000"/>
                </a:schemeClr>
              </a:glow>
            </a:effectLst>
          </p:spPr>
        </p:cxnSp>
      </p:grpSp>
    </p:spTree>
    <p:extLst>
      <p:ext uri="{BB962C8B-B14F-4D97-AF65-F5344CB8AC3E}">
        <p14:creationId xmlns:p14="http://schemas.microsoft.com/office/powerpoint/2010/main" val="14422294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601" name="Picture 2" descr="moon at night in cresce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8225" y="1125538"/>
            <a:ext cx="7637463" cy="573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9602" name="Picture 3" descr="prais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4627563"/>
            <a:ext cx="1998663" cy="223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5316" name="Freeform 4"/>
          <p:cNvSpPr>
            <a:spLocks/>
          </p:cNvSpPr>
          <p:nvPr/>
        </p:nvSpPr>
        <p:spPr bwMode="auto">
          <a:xfrm>
            <a:off x="6254750" y="5240566"/>
            <a:ext cx="1741488" cy="1109663"/>
          </a:xfrm>
          <a:custGeom>
            <a:avLst/>
            <a:gdLst/>
            <a:ahLst/>
            <a:cxnLst/>
            <a:rect l="0" t="0" r="r" b="b"/>
            <a:pathLst>
              <a:path w="1741740" h="1108346">
                <a:moveTo>
                  <a:pt x="637941" y="784841"/>
                </a:moveTo>
                <a:cubicBezTo>
                  <a:pt x="617974" y="776853"/>
                  <a:pt x="582470" y="781922"/>
                  <a:pt x="578040" y="760878"/>
                </a:cubicBezTo>
                <a:cubicBezTo>
                  <a:pt x="555059" y="651705"/>
                  <a:pt x="575145" y="601822"/>
                  <a:pt x="602000" y="521245"/>
                </a:cubicBezTo>
                <a:cubicBezTo>
                  <a:pt x="590020" y="517251"/>
                  <a:pt x="578202" y="512733"/>
                  <a:pt x="566059" y="509263"/>
                </a:cubicBezTo>
                <a:cubicBezTo>
                  <a:pt x="526591" y="497985"/>
                  <a:pt x="499398" y="493534"/>
                  <a:pt x="458236" y="485300"/>
                </a:cubicBezTo>
                <a:cubicBezTo>
                  <a:pt x="446256" y="477312"/>
                  <a:pt x="435827" y="466258"/>
                  <a:pt x="422295" y="461337"/>
                </a:cubicBezTo>
                <a:cubicBezTo>
                  <a:pt x="283735" y="410946"/>
                  <a:pt x="228444" y="445897"/>
                  <a:pt x="50904" y="461337"/>
                </a:cubicBezTo>
                <a:cubicBezTo>
                  <a:pt x="58891" y="489294"/>
                  <a:pt x="58738" y="521015"/>
                  <a:pt x="74865" y="545208"/>
                </a:cubicBezTo>
                <a:cubicBezTo>
                  <a:pt x="87329" y="563906"/>
                  <a:pt x="138903" y="571239"/>
                  <a:pt x="158728" y="581153"/>
                </a:cubicBezTo>
                <a:cubicBezTo>
                  <a:pt x="262355" y="632973"/>
                  <a:pt x="175103" y="606215"/>
                  <a:pt x="266551" y="629080"/>
                </a:cubicBezTo>
                <a:lnTo>
                  <a:pt x="937450" y="617098"/>
                </a:lnTo>
                <a:cubicBezTo>
                  <a:pt x="976921" y="615760"/>
                  <a:pt x="977938" y="598294"/>
                  <a:pt x="997352" y="569171"/>
                </a:cubicBezTo>
                <a:cubicBezTo>
                  <a:pt x="993359" y="521245"/>
                  <a:pt x="994234" y="472661"/>
                  <a:pt x="985372" y="425392"/>
                </a:cubicBezTo>
                <a:cubicBezTo>
                  <a:pt x="982081" y="407837"/>
                  <a:pt x="970272" y="392973"/>
                  <a:pt x="961411" y="377465"/>
                </a:cubicBezTo>
                <a:cubicBezTo>
                  <a:pt x="855699" y="192448"/>
                  <a:pt x="933233" y="312812"/>
                  <a:pt x="841607" y="209722"/>
                </a:cubicBezTo>
                <a:cubicBezTo>
                  <a:pt x="824619" y="190608"/>
                  <a:pt x="811767" y="167897"/>
                  <a:pt x="793686" y="149814"/>
                </a:cubicBezTo>
                <a:cubicBezTo>
                  <a:pt x="774225" y="130351"/>
                  <a:pt x="731753" y="114419"/>
                  <a:pt x="709824" y="101887"/>
                </a:cubicBezTo>
                <a:cubicBezTo>
                  <a:pt x="637357" y="60473"/>
                  <a:pt x="696944" y="65942"/>
                  <a:pt x="554079" y="65942"/>
                </a:cubicBezTo>
                <a:cubicBezTo>
                  <a:pt x="517917" y="65942"/>
                  <a:pt x="625961" y="73930"/>
                  <a:pt x="661902" y="77924"/>
                </a:cubicBezTo>
                <a:lnTo>
                  <a:pt x="1057254" y="41979"/>
                </a:lnTo>
                <a:cubicBezTo>
                  <a:pt x="1163802" y="31583"/>
                  <a:pt x="1130306" y="39114"/>
                  <a:pt x="1212998" y="6034"/>
                </a:cubicBezTo>
                <a:cubicBezTo>
                  <a:pt x="1248939" y="10028"/>
                  <a:pt x="1310293" y="-16581"/>
                  <a:pt x="1320821" y="18015"/>
                </a:cubicBezTo>
                <a:cubicBezTo>
                  <a:pt x="1359566" y="145332"/>
                  <a:pt x="1309618" y="272278"/>
                  <a:pt x="1248939" y="377465"/>
                </a:cubicBezTo>
                <a:cubicBezTo>
                  <a:pt x="1206841" y="450442"/>
                  <a:pt x="1180818" y="537955"/>
                  <a:pt x="1117155" y="593135"/>
                </a:cubicBezTo>
                <a:cubicBezTo>
                  <a:pt x="1038086" y="661669"/>
                  <a:pt x="958940" y="743461"/>
                  <a:pt x="865568" y="796823"/>
                </a:cubicBezTo>
                <a:cubicBezTo>
                  <a:pt x="834556" y="814546"/>
                  <a:pt x="802696" y="831011"/>
                  <a:pt x="769725" y="844750"/>
                </a:cubicBezTo>
                <a:cubicBezTo>
                  <a:pt x="754526" y="851083"/>
                  <a:pt x="737424" y="851524"/>
                  <a:pt x="721804" y="856731"/>
                </a:cubicBezTo>
                <a:cubicBezTo>
                  <a:pt x="689435" y="867522"/>
                  <a:pt x="657909" y="880694"/>
                  <a:pt x="625961" y="892676"/>
                </a:cubicBezTo>
                <a:cubicBezTo>
                  <a:pt x="531558" y="880874"/>
                  <a:pt x="352360" y="928501"/>
                  <a:pt x="302492" y="808805"/>
                </a:cubicBezTo>
                <a:cubicBezTo>
                  <a:pt x="289826" y="778403"/>
                  <a:pt x="286518" y="744902"/>
                  <a:pt x="278531" y="712951"/>
                </a:cubicBezTo>
                <a:cubicBezTo>
                  <a:pt x="286518" y="684994"/>
                  <a:pt x="273981" y="634782"/>
                  <a:pt x="302492" y="629080"/>
                </a:cubicBezTo>
                <a:cubicBezTo>
                  <a:pt x="328763" y="623826"/>
                  <a:pt x="324393" y="678152"/>
                  <a:pt x="338433" y="700970"/>
                </a:cubicBezTo>
                <a:cubicBezTo>
                  <a:pt x="353930" y="726156"/>
                  <a:pt x="420991" y="817185"/>
                  <a:pt x="446256" y="844750"/>
                </a:cubicBezTo>
                <a:cubicBezTo>
                  <a:pt x="472969" y="873895"/>
                  <a:pt x="492612" y="916118"/>
                  <a:pt x="530118" y="928621"/>
                </a:cubicBezTo>
                <a:cubicBezTo>
                  <a:pt x="554079" y="936609"/>
                  <a:pt x="577497" y="946458"/>
                  <a:pt x="602000" y="952584"/>
                </a:cubicBezTo>
                <a:cubicBezTo>
                  <a:pt x="625566" y="958476"/>
                  <a:pt x="649983" y="960220"/>
                  <a:pt x="673883" y="964566"/>
                </a:cubicBezTo>
                <a:cubicBezTo>
                  <a:pt x="693917" y="968209"/>
                  <a:pt x="713817" y="972554"/>
                  <a:pt x="733784" y="976548"/>
                </a:cubicBezTo>
                <a:cubicBezTo>
                  <a:pt x="861574" y="972554"/>
                  <a:pt x="990231" y="979952"/>
                  <a:pt x="1117155" y="964566"/>
                </a:cubicBezTo>
                <a:cubicBezTo>
                  <a:pt x="1145146" y="961173"/>
                  <a:pt x="1121113" y="896069"/>
                  <a:pt x="1117155" y="892676"/>
                </a:cubicBezTo>
                <a:cubicBezTo>
                  <a:pt x="1096816" y="875241"/>
                  <a:pt x="1069003" y="869163"/>
                  <a:pt x="1045273" y="856731"/>
                </a:cubicBezTo>
                <a:lnTo>
                  <a:pt x="865568" y="760878"/>
                </a:lnTo>
                <a:cubicBezTo>
                  <a:pt x="841838" y="748446"/>
                  <a:pt x="819444" y="732293"/>
                  <a:pt x="793686" y="724933"/>
                </a:cubicBezTo>
                <a:lnTo>
                  <a:pt x="709824" y="700970"/>
                </a:lnTo>
                <a:cubicBezTo>
                  <a:pt x="605994" y="704964"/>
                  <a:pt x="498392" y="684932"/>
                  <a:pt x="398335" y="712951"/>
                </a:cubicBezTo>
                <a:cubicBezTo>
                  <a:pt x="374941" y="719502"/>
                  <a:pt x="401786" y="762094"/>
                  <a:pt x="410315" y="784841"/>
                </a:cubicBezTo>
                <a:cubicBezTo>
                  <a:pt x="425992" y="826651"/>
                  <a:pt x="442916" y="869324"/>
                  <a:pt x="470217" y="904658"/>
                </a:cubicBezTo>
                <a:cubicBezTo>
                  <a:pt x="572662" y="1037248"/>
                  <a:pt x="577182" y="1030037"/>
                  <a:pt x="685863" y="1084383"/>
                </a:cubicBezTo>
                <a:cubicBezTo>
                  <a:pt x="741771" y="1080389"/>
                  <a:pt x="799211" y="1085997"/>
                  <a:pt x="853588" y="1072401"/>
                </a:cubicBezTo>
                <a:cubicBezTo>
                  <a:pt x="931775" y="1052852"/>
                  <a:pt x="934087" y="997779"/>
                  <a:pt x="973391" y="940603"/>
                </a:cubicBezTo>
                <a:cubicBezTo>
                  <a:pt x="999186" y="903079"/>
                  <a:pt x="1036892" y="873497"/>
                  <a:pt x="1057254" y="832768"/>
                </a:cubicBezTo>
                <a:cubicBezTo>
                  <a:pt x="1090143" y="766980"/>
                  <a:pt x="1070498" y="799130"/>
                  <a:pt x="1117155" y="736915"/>
                </a:cubicBezTo>
                <a:cubicBezTo>
                  <a:pt x="1105175" y="708958"/>
                  <a:pt x="1104754" y="672305"/>
                  <a:pt x="1081214" y="653043"/>
                </a:cubicBezTo>
                <a:cubicBezTo>
                  <a:pt x="1071865" y="645393"/>
                  <a:pt x="951964" y="622398"/>
                  <a:pt x="925470" y="617098"/>
                </a:cubicBezTo>
                <a:cubicBezTo>
                  <a:pt x="745765" y="625086"/>
                  <a:pt x="564941" y="619505"/>
                  <a:pt x="386354" y="641061"/>
                </a:cubicBezTo>
                <a:cubicBezTo>
                  <a:pt x="291180" y="652549"/>
                  <a:pt x="255560" y="693699"/>
                  <a:pt x="182688" y="724933"/>
                </a:cubicBezTo>
                <a:cubicBezTo>
                  <a:pt x="171081" y="729908"/>
                  <a:pt x="158727" y="732921"/>
                  <a:pt x="146747" y="736915"/>
                </a:cubicBezTo>
                <a:cubicBezTo>
                  <a:pt x="102819" y="728927"/>
                  <a:pt x="26051" y="756201"/>
                  <a:pt x="14963" y="712951"/>
                </a:cubicBezTo>
                <a:cubicBezTo>
                  <a:pt x="-21750" y="569755"/>
                  <a:pt x="19742" y="417282"/>
                  <a:pt x="26944" y="269630"/>
                </a:cubicBezTo>
                <a:cubicBezTo>
                  <a:pt x="29143" y="224549"/>
                  <a:pt x="41572" y="213506"/>
                  <a:pt x="74865" y="185759"/>
                </a:cubicBezTo>
                <a:cubicBezTo>
                  <a:pt x="85926" y="176540"/>
                  <a:pt x="97146" y="166349"/>
                  <a:pt x="110806" y="161795"/>
                </a:cubicBezTo>
                <a:cubicBezTo>
                  <a:pt x="133850" y="154113"/>
                  <a:pt x="158727" y="153808"/>
                  <a:pt x="182688" y="149814"/>
                </a:cubicBezTo>
                <a:cubicBezTo>
                  <a:pt x="490184" y="161796"/>
                  <a:pt x="812843" y="89640"/>
                  <a:pt x="1105175" y="185759"/>
                </a:cubicBezTo>
                <a:cubicBezTo>
                  <a:pt x="1186282" y="212427"/>
                  <a:pt x="1096744" y="361676"/>
                  <a:pt x="1057254" y="437373"/>
                </a:cubicBezTo>
                <a:cubicBezTo>
                  <a:pt x="1042022" y="466570"/>
                  <a:pt x="993359" y="453349"/>
                  <a:pt x="961411" y="461337"/>
                </a:cubicBezTo>
                <a:cubicBezTo>
                  <a:pt x="909496" y="441367"/>
                  <a:pt x="855994" y="425115"/>
                  <a:pt x="805666" y="401428"/>
                </a:cubicBezTo>
                <a:cubicBezTo>
                  <a:pt x="629541" y="318536"/>
                  <a:pt x="851380" y="396696"/>
                  <a:pt x="721804" y="353502"/>
                </a:cubicBezTo>
                <a:cubicBezTo>
                  <a:pt x="685149" y="408490"/>
                  <a:pt x="661902" y="435155"/>
                  <a:pt x="661902" y="521245"/>
                </a:cubicBezTo>
                <a:cubicBezTo>
                  <a:pt x="661902" y="653586"/>
                  <a:pt x="676089" y="786098"/>
                  <a:pt x="697843" y="916639"/>
                </a:cubicBezTo>
                <a:cubicBezTo>
                  <a:pt x="702465" y="944372"/>
                  <a:pt x="764953" y="966974"/>
                  <a:pt x="781706" y="976548"/>
                </a:cubicBezTo>
                <a:cubicBezTo>
                  <a:pt x="794207" y="983692"/>
                  <a:pt x="804768" y="994071"/>
                  <a:pt x="817647" y="1000511"/>
                </a:cubicBezTo>
                <a:cubicBezTo>
                  <a:pt x="828942" y="1006159"/>
                  <a:pt x="842293" y="1006845"/>
                  <a:pt x="853588" y="1012493"/>
                </a:cubicBezTo>
                <a:cubicBezTo>
                  <a:pt x="866467" y="1018933"/>
                  <a:pt x="877027" y="1029312"/>
                  <a:pt x="889529" y="1036456"/>
                </a:cubicBezTo>
                <a:cubicBezTo>
                  <a:pt x="905035" y="1045317"/>
                  <a:pt x="922306" y="1050953"/>
                  <a:pt x="937450" y="1060419"/>
                </a:cubicBezTo>
                <a:cubicBezTo>
                  <a:pt x="1020342" y="1112232"/>
                  <a:pt x="950701" y="1084806"/>
                  <a:pt x="1021313" y="1108346"/>
                </a:cubicBezTo>
                <a:cubicBezTo>
                  <a:pt x="1058333" y="1071322"/>
                  <a:pt x="1062457" y="1070587"/>
                  <a:pt x="1093195" y="1024474"/>
                </a:cubicBezTo>
                <a:cubicBezTo>
                  <a:pt x="1106112" y="1005097"/>
                  <a:pt x="1114840" y="982949"/>
                  <a:pt x="1129136" y="964566"/>
                </a:cubicBezTo>
                <a:cubicBezTo>
                  <a:pt x="1143005" y="946733"/>
                  <a:pt x="1164103" y="935147"/>
                  <a:pt x="1177057" y="916639"/>
                </a:cubicBezTo>
                <a:cubicBezTo>
                  <a:pt x="1192419" y="894690"/>
                  <a:pt x="1199988" y="868170"/>
                  <a:pt x="1212998" y="844750"/>
                </a:cubicBezTo>
                <a:cubicBezTo>
                  <a:pt x="1219991" y="832162"/>
                  <a:pt x="1230520" y="821685"/>
                  <a:pt x="1236959" y="808805"/>
                </a:cubicBezTo>
                <a:cubicBezTo>
                  <a:pt x="1251286" y="780149"/>
                  <a:pt x="1262531" y="744062"/>
                  <a:pt x="1272900" y="712951"/>
                </a:cubicBezTo>
                <a:cubicBezTo>
                  <a:pt x="1268907" y="665024"/>
                  <a:pt x="1267276" y="616842"/>
                  <a:pt x="1260920" y="569171"/>
                </a:cubicBezTo>
                <a:cubicBezTo>
                  <a:pt x="1259251" y="556652"/>
                  <a:pt x="1255436" y="544057"/>
                  <a:pt x="1248939" y="533227"/>
                </a:cubicBezTo>
                <a:cubicBezTo>
                  <a:pt x="1243128" y="523541"/>
                  <a:pt x="1233798" y="516320"/>
                  <a:pt x="1224978" y="509263"/>
                </a:cubicBezTo>
                <a:cubicBezTo>
                  <a:pt x="1213735" y="500267"/>
                  <a:pt x="1174638" y="485300"/>
                  <a:pt x="1189037" y="485300"/>
                </a:cubicBezTo>
                <a:cubicBezTo>
                  <a:pt x="1218012" y="485300"/>
                  <a:pt x="1287397" y="533510"/>
                  <a:pt x="1308841" y="545208"/>
                </a:cubicBezTo>
                <a:cubicBezTo>
                  <a:pt x="1332359" y="558037"/>
                  <a:pt x="1356335" y="570067"/>
                  <a:pt x="1380723" y="581153"/>
                </a:cubicBezTo>
                <a:cubicBezTo>
                  <a:pt x="1406560" y="592898"/>
                  <a:pt x="1463450" y="611152"/>
                  <a:pt x="1488546" y="629080"/>
                </a:cubicBezTo>
                <a:cubicBezTo>
                  <a:pt x="1502333" y="638929"/>
                  <a:pt x="1508755" y="658732"/>
                  <a:pt x="1524487" y="665025"/>
                </a:cubicBezTo>
                <a:cubicBezTo>
                  <a:pt x="1550705" y="675513"/>
                  <a:pt x="1580440" y="672712"/>
                  <a:pt x="1608350" y="677006"/>
                </a:cubicBezTo>
                <a:cubicBezTo>
                  <a:pt x="1686661" y="689055"/>
                  <a:pt x="1660321" y="682350"/>
                  <a:pt x="1716173" y="700970"/>
                </a:cubicBezTo>
                <a:cubicBezTo>
                  <a:pt x="1724160" y="688988"/>
                  <a:pt x="1748120" y="677007"/>
                  <a:pt x="1740133" y="665025"/>
                </a:cubicBezTo>
                <a:cubicBezTo>
                  <a:pt x="1725274" y="642734"/>
                  <a:pt x="1690540" y="643941"/>
                  <a:pt x="1668251" y="629080"/>
                </a:cubicBezTo>
                <a:cubicBezTo>
                  <a:pt x="1642299" y="611777"/>
                  <a:pt x="1619447" y="590154"/>
                  <a:pt x="1596369" y="569171"/>
                </a:cubicBezTo>
                <a:cubicBezTo>
                  <a:pt x="1575475" y="550174"/>
                  <a:pt x="1559538" y="525549"/>
                  <a:pt x="1536468" y="509263"/>
                </a:cubicBezTo>
                <a:cubicBezTo>
                  <a:pt x="1491144" y="477266"/>
                  <a:pt x="1437085" y="458683"/>
                  <a:pt x="1392703" y="425392"/>
                </a:cubicBezTo>
                <a:cubicBezTo>
                  <a:pt x="1338109" y="384441"/>
                  <a:pt x="1337795" y="382821"/>
                  <a:pt x="1272900" y="341520"/>
                </a:cubicBezTo>
                <a:cubicBezTo>
                  <a:pt x="1253255" y="329017"/>
                  <a:pt x="1234197" y="315212"/>
                  <a:pt x="1212998" y="305575"/>
                </a:cubicBezTo>
                <a:cubicBezTo>
                  <a:pt x="1190005" y="295123"/>
                  <a:pt x="1164566" y="290993"/>
                  <a:pt x="1141116" y="281612"/>
                </a:cubicBezTo>
                <a:cubicBezTo>
                  <a:pt x="1124534" y="274978"/>
                  <a:pt x="1109169" y="265636"/>
                  <a:pt x="1093195" y="257648"/>
                </a:cubicBezTo>
                <a:cubicBezTo>
                  <a:pt x="1049267" y="261642"/>
                  <a:pt x="1001953" y="252253"/>
                  <a:pt x="961411" y="269630"/>
                </a:cubicBezTo>
                <a:cubicBezTo>
                  <a:pt x="922627" y="286254"/>
                  <a:pt x="923361" y="359827"/>
                  <a:pt x="913489" y="389447"/>
                </a:cubicBezTo>
                <a:cubicBezTo>
                  <a:pt x="907842" y="406391"/>
                  <a:pt x="895800" y="420649"/>
                  <a:pt x="889529" y="437373"/>
                </a:cubicBezTo>
                <a:cubicBezTo>
                  <a:pt x="883747" y="452792"/>
                  <a:pt x="882071" y="469466"/>
                  <a:pt x="877548" y="485300"/>
                </a:cubicBezTo>
                <a:cubicBezTo>
                  <a:pt x="874079" y="497444"/>
                  <a:pt x="869037" y="509101"/>
                  <a:pt x="865568" y="521245"/>
                </a:cubicBezTo>
                <a:cubicBezTo>
                  <a:pt x="849549" y="577321"/>
                  <a:pt x="866147" y="556611"/>
                  <a:pt x="841607" y="581153"/>
                </a:cubicBezTo>
              </a:path>
            </a:pathLst>
          </a:custGeom>
          <a:noFill/>
          <a:ln w="57150" cmpd="sng">
            <a:solidFill>
              <a:schemeClr val="bg1"/>
            </a:solidFill>
            <a:round/>
            <a:headEnd/>
            <a:tailEnd/>
          </a:ln>
          <a:effectLst>
            <a:glow rad="228600">
              <a:schemeClr val="accent4">
                <a:satMod val="175000"/>
                <a:alpha val="40000"/>
              </a:schemeClr>
            </a:glow>
          </a:effec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grpSp>
        <p:nvGrpSpPr>
          <p:cNvPr id="3" name="Group 2"/>
          <p:cNvGrpSpPr>
            <a:grpSpLocks/>
          </p:cNvGrpSpPr>
          <p:nvPr/>
        </p:nvGrpSpPr>
        <p:grpSpPr bwMode="auto">
          <a:xfrm>
            <a:off x="2411286" y="3068638"/>
            <a:ext cx="2881439" cy="1368425"/>
            <a:chOff x="2411413" y="3068638"/>
            <a:chExt cx="2881312" cy="1368425"/>
          </a:xfrm>
        </p:grpSpPr>
        <p:sp>
          <p:nvSpPr>
            <p:cNvPr id="8" name="TextBox 7"/>
            <p:cNvSpPr txBox="1">
              <a:spLocks noChangeArrowheads="1"/>
            </p:cNvSpPr>
            <p:nvPr/>
          </p:nvSpPr>
          <p:spPr bwMode="auto">
            <a:xfrm rot="20042150">
              <a:off x="2704301" y="3265379"/>
              <a:ext cx="1287475" cy="646331"/>
            </a:xfrm>
            <a:prstGeom prst="rect">
              <a:avLst/>
            </a:prstGeom>
            <a:noFill/>
            <a:ln>
              <a:noFill/>
            </a:ln>
            <a:effectLst>
              <a:glow rad="228600">
                <a:schemeClr val="accent4">
                  <a:satMod val="175000"/>
                  <a:alpha val="40000"/>
                </a:schemeClr>
              </a:glow>
            </a:effec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rPr>
                <a:t>Gaze</a:t>
              </a:r>
              <a:endParaRPr kumimoji="0" lang="zh-TW" altLang="en-US" sz="3600" b="0" i="0"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endParaRPr>
            </a:p>
          </p:txBody>
        </p:sp>
        <p:cxnSp>
          <p:nvCxnSpPr>
            <p:cNvPr id="18" name="Straight Connector 17"/>
            <p:cNvCxnSpPr>
              <a:cxnSpLocks noChangeShapeType="1"/>
            </p:cNvCxnSpPr>
            <p:nvPr/>
          </p:nvCxnSpPr>
          <p:spPr bwMode="auto">
            <a:xfrm flipV="1">
              <a:off x="2411413" y="3068638"/>
              <a:ext cx="2881312" cy="1368425"/>
            </a:xfrm>
            <a:prstGeom prst="line">
              <a:avLst/>
            </a:prstGeom>
            <a:noFill/>
            <a:ln w="76200">
              <a:solidFill>
                <a:srgbClr val="FFFFFF"/>
              </a:solidFill>
              <a:round/>
              <a:headEnd/>
              <a:tailEnd type="triangle" w="lg" len="lg"/>
            </a:ln>
            <a:effectLst>
              <a:glow rad="228600">
                <a:schemeClr val="accent4">
                  <a:satMod val="175000"/>
                  <a:alpha val="40000"/>
                </a:schemeClr>
              </a:glow>
            </a:effectLst>
          </p:spPr>
        </p:cxnSp>
      </p:grpSp>
      <p:sp>
        <p:nvSpPr>
          <p:cNvPr id="1049607" name="TextBox 21"/>
          <p:cNvSpPr txBox="1">
            <a:spLocks noChangeArrowheads="1"/>
          </p:cNvSpPr>
          <p:nvPr/>
        </p:nvSpPr>
        <p:spPr bwMode="auto">
          <a:xfrm>
            <a:off x="23813" y="1557338"/>
            <a:ext cx="1811337" cy="206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S PGothic" charset="0"/>
                <a:cs typeface="MS PGothic" charset="0"/>
              </a:rPr>
              <a:t>Elton &amp; Shirley </a:t>
            </a:r>
            <a:r>
              <a:rPr kumimoji="0" lang="en-US" sz="1600" b="1" i="0" u="none" strike="noStrike" kern="1200" cap="none" spc="0" normalizeH="0" baseline="0" noProof="0" dirty="0" err="1">
                <a:ln>
                  <a:noFill/>
                </a:ln>
                <a:solidFill>
                  <a:srgbClr val="FFFFFF"/>
                </a:solidFill>
                <a:effectLst/>
                <a:uLnTx/>
                <a:uFillTx/>
                <a:latin typeface="Arial" charset="0"/>
                <a:ea typeface="MS PGothic" charset="0"/>
                <a:cs typeface="MS PGothic" charset="0"/>
              </a:rPr>
              <a:t>Gillam</a:t>
            </a:r>
            <a:r>
              <a:rPr kumimoji="0" lang="en-US" sz="1600" b="1" i="0" u="none" strike="noStrike" kern="1200" cap="none" spc="0" normalizeH="0" baseline="0" noProof="0" dirty="0">
                <a:ln>
                  <a:noFill/>
                </a:ln>
                <a:solidFill>
                  <a:srgbClr val="FFFFFF"/>
                </a:solidFill>
                <a:effectLst/>
                <a:uLnTx/>
                <a:uFillTx/>
                <a:latin typeface="Arial" charset="0"/>
                <a:ea typeface="MS PGothic" charset="0"/>
                <a:cs typeface="MS PGothic" charset="0"/>
              </a:rPr>
              <a:t>, </a:t>
            </a:r>
            <a:r>
              <a:rPr kumimoji="0" lang="en-US" sz="1600" b="1" i="1" u="none" strike="noStrike" kern="1200" cap="none" spc="0" normalizeH="0" baseline="0" noProof="0" dirty="0">
                <a:ln>
                  <a:noFill/>
                </a:ln>
                <a:solidFill>
                  <a:srgbClr val="FFFFFF"/>
                </a:solidFill>
                <a:effectLst/>
                <a:uLnTx/>
                <a:uFillTx/>
                <a:latin typeface="Arial" charset="0"/>
                <a:ea typeface="MS PGothic" charset="0"/>
                <a:cs typeface="MS PGothic" charset="0"/>
              </a:rPr>
              <a:t>The Restoration of Biblical Prayer</a:t>
            </a:r>
            <a:r>
              <a:rPr kumimoji="0" lang="en-US" sz="1600" b="1" i="0" u="none" strike="noStrike" kern="1200" cap="none" spc="0" normalizeH="0" baseline="0" noProof="0" dirty="0">
                <a:ln>
                  <a:noFill/>
                </a:ln>
                <a:solidFill>
                  <a:srgbClr val="FFFFFF"/>
                </a:solidFill>
                <a:effectLst/>
                <a:uLnTx/>
                <a:uFillTx/>
                <a:latin typeface="Arial" charset="0"/>
                <a:ea typeface="MS PGothic" charset="0"/>
                <a:cs typeface="MS PGothic" charset="0"/>
              </a:rPr>
              <a:t> (Greely, CO: Chambers College Press, 2009), 33</a:t>
            </a:r>
          </a:p>
        </p:txBody>
      </p:sp>
      <p:grpSp>
        <p:nvGrpSpPr>
          <p:cNvPr id="16" name="Group 15"/>
          <p:cNvGrpSpPr>
            <a:grpSpLocks/>
          </p:cNvGrpSpPr>
          <p:nvPr/>
        </p:nvGrpSpPr>
        <p:grpSpPr bwMode="auto">
          <a:xfrm rot="1483658">
            <a:off x="2555699" y="4796788"/>
            <a:ext cx="2881386" cy="1368425"/>
            <a:chOff x="2411413" y="3068638"/>
            <a:chExt cx="2881312" cy="1368425"/>
          </a:xfrm>
        </p:grpSpPr>
        <p:sp>
          <p:nvSpPr>
            <p:cNvPr id="17" name="TextBox 16"/>
            <p:cNvSpPr txBox="1">
              <a:spLocks noChangeArrowheads="1"/>
            </p:cNvSpPr>
            <p:nvPr/>
          </p:nvSpPr>
          <p:spPr bwMode="auto">
            <a:xfrm rot="20042150">
              <a:off x="2486288" y="3265380"/>
              <a:ext cx="1723505"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rPr>
                <a:t>Glance</a:t>
              </a:r>
            </a:p>
          </p:txBody>
        </p:sp>
        <p:cxnSp>
          <p:nvCxnSpPr>
            <p:cNvPr id="19" name="Straight Connector 18"/>
            <p:cNvCxnSpPr>
              <a:cxnSpLocks noChangeShapeType="1"/>
            </p:cNvCxnSpPr>
            <p:nvPr/>
          </p:nvCxnSpPr>
          <p:spPr bwMode="auto">
            <a:xfrm flipV="1">
              <a:off x="2411413" y="3068638"/>
              <a:ext cx="2881312" cy="1368425"/>
            </a:xfrm>
            <a:prstGeom prst="line">
              <a:avLst/>
            </a:prstGeom>
            <a:noFill/>
            <a:ln w="76200">
              <a:solidFill>
                <a:srgbClr val="FFFFFF"/>
              </a:solidFill>
              <a:prstDash val="dash"/>
              <a:round/>
              <a:headEnd/>
              <a:tailEnd type="triangle" w="lg" len="lg"/>
            </a:ln>
            <a:effectLst>
              <a:glow rad="228600">
                <a:schemeClr val="accent4">
                  <a:satMod val="175000"/>
                  <a:alpha val="40000"/>
                </a:schemeClr>
              </a:glow>
            </a:effectLst>
          </p:spPr>
        </p:cxnSp>
      </p:grpSp>
      <p:sp>
        <p:nvSpPr>
          <p:cNvPr id="20" name="TextBox 6"/>
          <p:cNvSpPr txBox="1">
            <a:spLocks noChangeArrowheads="1"/>
          </p:cNvSpPr>
          <p:nvPr/>
        </p:nvSpPr>
        <p:spPr bwMode="auto">
          <a:xfrm>
            <a:off x="5648219" y="4293096"/>
            <a:ext cx="2954655"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30200">
                    <a:srgbClr val="000000">
                      <a:alpha val="55000"/>
                    </a:srgbClr>
                  </a:glow>
                </a:effectLst>
                <a:uLnTx/>
                <a:uFillTx/>
                <a:latin typeface="Arial" charset="0"/>
                <a:ea typeface="ＭＳ Ｐゴシック" charset="0"/>
              </a:rPr>
              <a:t>Our Request</a:t>
            </a:r>
          </a:p>
        </p:txBody>
      </p:sp>
      <p:sp>
        <p:nvSpPr>
          <p:cNvPr id="1049610" name="Isosceles Triangle 5"/>
          <p:cNvSpPr>
            <a:spLocks noChangeArrowheads="1"/>
          </p:cNvSpPr>
          <p:nvPr/>
        </p:nvSpPr>
        <p:spPr bwMode="auto">
          <a:xfrm>
            <a:off x="5864225" y="1047750"/>
            <a:ext cx="2520950" cy="1944688"/>
          </a:xfrm>
          <a:prstGeom prst="triangle">
            <a:avLst>
              <a:gd name="adj" fmla="val 50000"/>
            </a:avLst>
          </a:prstGeom>
          <a:gradFill rotWithShape="1">
            <a:gsLst>
              <a:gs pos="0">
                <a:srgbClr val="660066"/>
              </a:gs>
              <a:gs pos="100000">
                <a:schemeClr val="tx2"/>
              </a:gs>
            </a:gsLst>
            <a:path path="rect">
              <a:fillToRect l="50000" t="50000" r="50000" b="50000"/>
            </a:path>
          </a:gradFill>
          <a:ln w="28575">
            <a:solidFill>
              <a:srgbClr val="FFFFFF"/>
            </a:solidFill>
            <a:round/>
            <a:headEnd/>
            <a:tailEnd/>
          </a:ln>
        </p:spPr>
        <p:txBody>
          <a:bodyPr anchor="b"/>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defRPr/>
            </a:pPr>
            <a:r>
              <a:rPr kumimoji="0" lang="en-US" sz="3600" b="0" i="0" u="none" strike="noStrike" kern="1200" cap="none" spc="0" normalizeH="0" baseline="0" noProof="0" dirty="0">
                <a:ln>
                  <a:noFill/>
                </a:ln>
                <a:solidFill>
                  <a:srgbClr val="FFFFFF"/>
                </a:solidFill>
                <a:effectLst/>
                <a:uLnTx/>
                <a:uFillTx/>
                <a:latin typeface="Arial" charset="0"/>
                <a:ea typeface="MS PGothic" charset="0"/>
                <a:cs typeface="MS PGothic" charset="0"/>
              </a:rPr>
              <a:t>God</a:t>
            </a:r>
            <a:endParaRPr lang="en-US" sz="3600" dirty="0">
              <a:solidFill>
                <a:srgbClr val="FFFFFF"/>
              </a:solidFill>
              <a:latin typeface="Arial" charset="0"/>
              <a:ea typeface="MS PGothic" charset="0"/>
              <a:cs typeface="MS PGothic" charset="0"/>
            </a:endParaRPr>
          </a:p>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3600" b="0" i="0" u="none" strike="noStrike" kern="1200" cap="none" spc="0" normalizeH="0" baseline="0" noProof="0" dirty="0">
              <a:ln>
                <a:noFill/>
              </a:ln>
              <a:solidFill>
                <a:srgbClr val="FFFFFF"/>
              </a:solidFill>
              <a:effectLst/>
              <a:uLnTx/>
              <a:uFillTx/>
              <a:latin typeface="Arial" charset="0"/>
              <a:ea typeface="MS PGothic" charset="0"/>
              <a:cs typeface="MS PGothic" charset="0"/>
            </a:endParaRPr>
          </a:p>
        </p:txBody>
      </p:sp>
      <p:sp>
        <p:nvSpPr>
          <p:cNvPr id="525323" name="TextBox 20"/>
          <p:cNvSpPr txBox="1">
            <a:spLocks noChangeArrowheads="1"/>
          </p:cNvSpPr>
          <p:nvPr/>
        </p:nvSpPr>
        <p:spPr bwMode="auto">
          <a:xfrm>
            <a:off x="0" y="692696"/>
            <a:ext cx="9144000" cy="584776"/>
          </a:xfrm>
          <a:prstGeom prst="rect">
            <a:avLst/>
          </a:prstGeom>
          <a:noFill/>
          <a:ln>
            <a:noFill/>
          </a:ln>
          <a:effectLst>
            <a:glow rad="228600">
              <a:schemeClr val="accent4">
                <a:satMod val="175000"/>
                <a:alpha val="40000"/>
              </a:schemeClr>
            </a:glow>
          </a:effec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203200">
                    <a:srgbClr val="000000">
                      <a:alpha val="55000"/>
                    </a:srgbClr>
                  </a:glow>
                </a:effectLst>
                <a:uLnTx/>
                <a:uFillTx/>
                <a:latin typeface="Arial" charset="0"/>
                <a:ea typeface="ＭＳ Ｐゴシック" charset="0"/>
              </a:rPr>
              <a:t>Seeking God</a:t>
            </a:r>
            <a:r>
              <a:rPr kumimoji="0" lang="uk-UA" sz="3200" b="1" i="1" u="none" strike="noStrike" kern="1200" cap="none" spc="0" normalizeH="0" baseline="0" noProof="0" dirty="0">
                <a:ln>
                  <a:noFill/>
                </a:ln>
                <a:solidFill>
                  <a:srgbClr val="FFFFFF"/>
                </a:solidFill>
                <a:effectLst>
                  <a:glow rad="203200">
                    <a:srgbClr val="000000">
                      <a:alpha val="55000"/>
                    </a:srgbClr>
                  </a:glow>
                </a:effectLst>
                <a:uLnTx/>
                <a:uFillTx/>
                <a:latin typeface="Arial" charset="0"/>
                <a:ea typeface="ＭＳ Ｐゴシック" charset="0"/>
              </a:rPr>
              <a:t>'</a:t>
            </a:r>
            <a:r>
              <a:rPr kumimoji="0" lang="en-US" sz="3200" b="1" i="1" u="none" strike="noStrike" kern="1200" cap="none" spc="0" normalizeH="0" baseline="0" noProof="0" dirty="0">
                <a:ln>
                  <a:noFill/>
                </a:ln>
                <a:solidFill>
                  <a:srgbClr val="FFFFFF"/>
                </a:solidFill>
                <a:effectLst>
                  <a:glow rad="203200">
                    <a:srgbClr val="000000">
                      <a:alpha val="55000"/>
                    </a:srgbClr>
                  </a:glow>
                </a:effectLst>
                <a:uLnTx/>
                <a:uFillTx/>
                <a:latin typeface="Arial" charset="0"/>
                <a:ea typeface="ＭＳ Ｐゴシック" charset="0"/>
              </a:rPr>
              <a:t>s </a:t>
            </a:r>
            <a:r>
              <a:rPr kumimoji="0" lang="en-US" sz="3200" b="1" i="1" u="none" strike="noStrike" kern="1200" cap="none" spc="0" normalizeH="0" baseline="0" noProof="0" dirty="0">
                <a:ln>
                  <a:noFill/>
                </a:ln>
                <a:solidFill>
                  <a:srgbClr val="FFFF00"/>
                </a:solidFill>
                <a:effectLst>
                  <a:glow rad="203200">
                    <a:srgbClr val="000000">
                      <a:alpha val="55000"/>
                    </a:srgbClr>
                  </a:glow>
                </a:effectLst>
                <a:uLnTx/>
                <a:uFillTx/>
                <a:latin typeface="Arial" charset="0"/>
                <a:ea typeface="ＭＳ Ｐゴシック" charset="0"/>
              </a:rPr>
              <a:t>Face</a:t>
            </a:r>
            <a:endParaRPr kumimoji="0" lang="zh-SG" altLang="en-US" sz="3200" b="1" i="1" u="none" strike="noStrike" kern="1200" cap="none" spc="0" normalizeH="0" baseline="0" noProof="0" dirty="0">
              <a:ln>
                <a:noFill/>
              </a:ln>
              <a:solidFill>
                <a:srgbClr val="FFFF00"/>
              </a:solidFill>
              <a:effectLst>
                <a:glow rad="203200">
                  <a:srgbClr val="000000">
                    <a:alpha val="55000"/>
                  </a:srgbClr>
                </a:glow>
              </a:effectLst>
              <a:uLnTx/>
              <a:uFillTx/>
              <a:latin typeface="Arial" charset="0"/>
              <a:ea typeface="ＭＳ Ｐゴシック" charset="0"/>
            </a:endParaRPr>
          </a:p>
        </p:txBody>
      </p:sp>
      <p:sp>
        <p:nvSpPr>
          <p:cNvPr id="1049612" name="Title 1"/>
          <p:cNvSpPr>
            <a:spLocks noGrp="1"/>
          </p:cNvSpPr>
          <p:nvPr>
            <p:ph type="title"/>
          </p:nvPr>
        </p:nvSpPr>
        <p:spPr>
          <a:xfrm>
            <a:off x="-71438" y="-26988"/>
            <a:ext cx="9251951" cy="803276"/>
          </a:xfrm>
        </p:spPr>
        <p:txBody>
          <a:bodyPr/>
          <a:lstStyle/>
          <a:p>
            <a:r>
              <a:rPr lang="en-US" sz="3200" b="1" dirty="0">
                <a:solidFill>
                  <a:schemeClr val="bg1"/>
                </a:solidFill>
                <a:latin typeface="Arial" charset="0"/>
                <a:ea typeface="MS PGothic" charset="0"/>
              </a:rPr>
              <a:t>The Gaze-Glance Principle</a:t>
            </a:r>
          </a:p>
        </p:txBody>
      </p:sp>
    </p:spTree>
    <p:extLst>
      <p:ext uri="{BB962C8B-B14F-4D97-AF65-F5344CB8AC3E}">
        <p14:creationId xmlns:p14="http://schemas.microsoft.com/office/powerpoint/2010/main" val="3897102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9298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Realize that God's </a:t>
            </a:r>
            <a:r>
              <a:rPr lang="en-US" b="1" dirty="0">
                <a:solidFill>
                  <a:srgbClr val="FFFF00"/>
                </a:solidFill>
                <a:effectLst>
                  <a:glow rad="127000">
                    <a:schemeClr val="tx1"/>
                  </a:glow>
                </a:effectLst>
                <a:latin typeface="Arial" charset="0"/>
                <a:ea typeface="ＭＳ Ｐゴシック" charset="0"/>
                <a:cs typeface="ＭＳ Ｐゴシック" charset="0"/>
              </a:rPr>
              <a:t>purpose</a:t>
            </a:r>
            <a:r>
              <a:rPr lang="en-US" b="1" dirty="0">
                <a:effectLst>
                  <a:glow rad="127000">
                    <a:schemeClr val="tx1"/>
                  </a:glow>
                </a:effectLst>
                <a:latin typeface="Arial" charset="0"/>
                <a:ea typeface="ＭＳ Ｐゴシック" charset="0"/>
                <a:cs typeface="ＭＳ Ｐゴシック" charset="0"/>
              </a:rPr>
              <a:t> is to build Christ in you (James 1:2-4).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0281"/>
            <a:ext cx="9144000" cy="5023157"/>
          </a:xfrm>
          <a:prstGeom prst="rect">
            <a:avLst/>
          </a:prstGeom>
        </p:spPr>
      </p:pic>
    </p:spTree>
    <p:extLst>
      <p:ext uri="{BB962C8B-B14F-4D97-AF65-F5344CB8AC3E}">
        <p14:creationId xmlns:p14="http://schemas.microsoft.com/office/powerpoint/2010/main" val="398188534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970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Pray</a:t>
            </a:r>
            <a:r>
              <a:rPr lang="en-US" b="1" dirty="0">
                <a:effectLst>
                  <a:glow rad="127000">
                    <a:schemeClr val="tx1"/>
                  </a:glow>
                </a:effectLst>
                <a:latin typeface="Arial" charset="0"/>
                <a:ea typeface="ＭＳ Ｐゴシック" charset="0"/>
                <a:cs typeface="ＭＳ Ｐゴシック" charset="0"/>
              </a:rPr>
              <a:t> for wisdom in faith (James 1:5-8). </a:t>
            </a:r>
          </a:p>
        </p:txBody>
      </p:sp>
      <p:pic>
        <p:nvPicPr>
          <p:cNvPr id="2" name="Picture 1"/>
          <p:cNvPicPr>
            <a:picLocks noChangeAspect="1"/>
          </p:cNvPicPr>
          <p:nvPr/>
        </p:nvPicPr>
        <p:blipFill>
          <a:blip r:embed="rId3"/>
          <a:stretch>
            <a:fillRect/>
          </a:stretch>
        </p:blipFill>
        <p:spPr>
          <a:xfrm>
            <a:off x="871144" y="1638299"/>
            <a:ext cx="7643654" cy="5071789"/>
          </a:xfrm>
          <a:prstGeom prst="rect">
            <a:avLst/>
          </a:prstGeom>
        </p:spPr>
      </p:pic>
    </p:spTree>
    <p:extLst>
      <p:ext uri="{BB962C8B-B14F-4D97-AF65-F5344CB8AC3E}">
        <p14:creationId xmlns:p14="http://schemas.microsoft.com/office/powerpoint/2010/main" val="213840044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6641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See your </a:t>
            </a:r>
            <a:r>
              <a:rPr lang="en-US" b="1" dirty="0">
                <a:solidFill>
                  <a:srgbClr val="FFFF00"/>
                </a:solidFill>
                <a:effectLst>
                  <a:glow rad="127000">
                    <a:schemeClr val="tx1"/>
                  </a:glow>
                </a:effectLst>
                <a:latin typeface="Arial" charset="0"/>
                <a:ea typeface="ＭＳ Ｐゴシック" charset="0"/>
                <a:cs typeface="ＭＳ Ｐゴシック" charset="0"/>
              </a:rPr>
              <a:t>financial position</a:t>
            </a:r>
            <a:r>
              <a:rPr lang="en-US" b="1" dirty="0">
                <a:effectLst>
                  <a:glow rad="127000">
                    <a:schemeClr val="tx1"/>
                  </a:glow>
                </a:effectLst>
                <a:latin typeface="Arial" charset="0"/>
                <a:ea typeface="ＭＳ Ｐゴシック" charset="0"/>
                <a:cs typeface="ＭＳ Ｐゴシック" charset="0"/>
              </a:rPr>
              <a:t> as irrelevant (James 1:9-11). </a:t>
            </a:r>
          </a:p>
        </p:txBody>
      </p:sp>
      <p:pic>
        <p:nvPicPr>
          <p:cNvPr id="2" name="Picture 1"/>
          <p:cNvPicPr>
            <a:picLocks noChangeAspect="1"/>
          </p:cNvPicPr>
          <p:nvPr/>
        </p:nvPicPr>
        <p:blipFill>
          <a:blip r:embed="rId3"/>
          <a:stretch>
            <a:fillRect/>
          </a:stretch>
        </p:blipFill>
        <p:spPr>
          <a:xfrm>
            <a:off x="0" y="1752031"/>
            <a:ext cx="9144000" cy="4013200"/>
          </a:xfrm>
          <a:prstGeom prst="rect">
            <a:avLst/>
          </a:prstGeom>
        </p:spPr>
      </p:pic>
    </p:spTree>
    <p:extLst>
      <p:ext uri="{BB962C8B-B14F-4D97-AF65-F5344CB8AC3E}">
        <p14:creationId xmlns:p14="http://schemas.microsoft.com/office/powerpoint/2010/main" val="296035875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52469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Believers who are poor have something to boast about, for God has honored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(James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508000" y="1908175"/>
            <a:ext cx="8128000" cy="4559300"/>
          </a:xfrm>
          <a:prstGeom prst="rect">
            <a:avLst/>
          </a:prstGeom>
        </p:spPr>
      </p:pic>
    </p:spTree>
    <p:extLst>
      <p:ext uri="{BB962C8B-B14F-4D97-AF65-F5344CB8AC3E}">
        <p14:creationId xmlns:p14="http://schemas.microsoft.com/office/powerpoint/2010/main" val="238936855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3709041" cy="544022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6369" y="29469"/>
            <a:ext cx="6387631" cy="643800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those who are rich should boast that God has humbled them. They will fade away like a little flower in the field.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The hot sun rises and the grass withers; the little flower droops and falls, and its beauty fades away. In the same way, the rich will fade away with all of their achievements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(James 1:10-11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0195510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honors poor Christians.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59196"/>
            <a:ext cx="9270118" cy="5998804"/>
          </a:xfrm>
          <a:prstGeom prst="rect">
            <a:avLst/>
          </a:prstGeom>
        </p:spPr>
      </p:pic>
      <p:pic>
        <p:nvPicPr>
          <p:cNvPr id="5" name="Picture 4"/>
          <p:cNvPicPr>
            <a:picLocks noChangeAspect="1"/>
          </p:cNvPicPr>
          <p:nvPr/>
        </p:nvPicPr>
        <p:blipFill>
          <a:blip r:embed="rId4"/>
          <a:stretch>
            <a:fillRect/>
          </a:stretch>
        </p:blipFill>
        <p:spPr>
          <a:xfrm>
            <a:off x="5334000" y="3048000"/>
            <a:ext cx="3810000" cy="3810000"/>
          </a:xfrm>
          <a:prstGeom prst="rect">
            <a:avLst/>
          </a:prstGeom>
        </p:spPr>
      </p:pic>
    </p:spTree>
    <p:extLst>
      <p:ext uri="{BB962C8B-B14F-4D97-AF65-F5344CB8AC3E}">
        <p14:creationId xmlns:p14="http://schemas.microsoft.com/office/powerpoint/2010/main" val="253368179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943" y="1717040"/>
            <a:ext cx="9164943" cy="51409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4415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VIP</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8045" y="167513"/>
            <a:ext cx="5110661" cy="3099054"/>
          </a:xfrm>
          <a:prstGeom prst="rect">
            <a:avLst/>
          </a:prstGeom>
        </p:spPr>
      </p:pic>
    </p:spTree>
    <p:extLst>
      <p:ext uri="{BB962C8B-B14F-4D97-AF65-F5344CB8AC3E}">
        <p14:creationId xmlns:p14="http://schemas.microsoft.com/office/powerpoint/2010/main" val="3102614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24774" y="564835"/>
            <a:ext cx="4804474" cy="1158641"/>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Commander</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4332" y="226773"/>
            <a:ext cx="2540000" cy="2815834"/>
          </a:xfrm>
          <a:prstGeom prst="rect">
            <a:avLst/>
          </a:prstGeom>
        </p:spPr>
      </p:pic>
      <p:grpSp>
        <p:nvGrpSpPr>
          <p:cNvPr id="6" name="Group 5"/>
          <p:cNvGrpSpPr/>
          <p:nvPr/>
        </p:nvGrpSpPr>
        <p:grpSpPr>
          <a:xfrm>
            <a:off x="1085611" y="3992843"/>
            <a:ext cx="7811202" cy="2865157"/>
            <a:chOff x="1085611" y="3992843"/>
            <a:chExt cx="7811202" cy="2865157"/>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611" y="3992843"/>
              <a:ext cx="2628721" cy="2865157"/>
            </a:xfrm>
            <a:prstGeom prst="rect">
              <a:avLst/>
            </a:prstGeom>
          </p:spPr>
        </p:pic>
        <p:sp>
          <p:nvSpPr>
            <p:cNvPr id="8" name="Rectangle 2"/>
            <p:cNvSpPr txBox="1">
              <a:spLocks noChangeArrowheads="1"/>
            </p:cNvSpPr>
            <p:nvPr/>
          </p:nvSpPr>
          <p:spPr bwMode="auto">
            <a:xfrm>
              <a:off x="4092339" y="4344389"/>
              <a:ext cx="4804474" cy="16726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Lieutenant Commander</a:t>
              </a:r>
            </a:p>
          </p:txBody>
        </p:sp>
      </p:grpSp>
      <p:sp>
        <p:nvSpPr>
          <p:cNvPr id="7" name="Up Arrow Callout 6"/>
          <p:cNvSpPr/>
          <p:nvPr/>
        </p:nvSpPr>
        <p:spPr bwMode="auto">
          <a:xfrm>
            <a:off x="4769555" y="1680454"/>
            <a:ext cx="3245555" cy="2690820"/>
          </a:xfrm>
          <a:prstGeom prst="upArrowCallou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00"/>
              </a:solidFill>
              <a:effectLst/>
              <a:uLnTx/>
              <a:uFillTx/>
              <a:latin typeface="Comic Sans MS" pitchFamily="-11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Comic Sans MS" pitchFamily="-112" charset="0"/>
                <a:ea typeface="+mn-ea"/>
                <a:cs typeface="+mn-cs"/>
              </a:rPr>
              <a:t>Reports to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705757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descr="Image result for How will others know you are a Christian?">
            <a:extLst>
              <a:ext uri="{FF2B5EF4-FFF2-40B4-BE49-F238E27FC236}">
                <a16:creationId xmlns:a16="http://schemas.microsoft.com/office/drawing/2014/main" id="{E67040CC-3028-4F41-85E8-AC4633E6F2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20240"/>
            <a:ext cx="9144000" cy="49377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920240"/>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will others know you are a Christian?</a:t>
            </a:r>
          </a:p>
        </p:txBody>
      </p:sp>
      <p:sp>
        <p:nvSpPr>
          <p:cNvPr id="4" name="Rectangle 2">
            <a:extLst>
              <a:ext uri="{FF2B5EF4-FFF2-40B4-BE49-F238E27FC236}">
                <a16:creationId xmlns:a16="http://schemas.microsoft.com/office/drawing/2014/main" id="{735B554E-6F33-F445-80B5-1AD8BB893B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14622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Have we adopted God's values?</a:t>
            </a:r>
          </a:p>
        </p:txBody>
      </p:sp>
      <p:pic>
        <p:nvPicPr>
          <p:cNvPr id="2" name="Picture 1"/>
          <p:cNvPicPr>
            <a:picLocks noChangeAspect="1"/>
          </p:cNvPicPr>
          <p:nvPr/>
        </p:nvPicPr>
        <p:blipFill>
          <a:blip r:embed="rId3"/>
          <a:stretch>
            <a:fillRect/>
          </a:stretch>
        </p:blipFill>
        <p:spPr>
          <a:xfrm>
            <a:off x="551355" y="686158"/>
            <a:ext cx="7862062" cy="6047740"/>
          </a:xfrm>
          <a:prstGeom prst="rect">
            <a:avLst/>
          </a:prstGeom>
        </p:spPr>
      </p:pic>
    </p:spTree>
    <p:extLst>
      <p:ext uri="{BB962C8B-B14F-4D97-AF65-F5344CB8AC3E}">
        <p14:creationId xmlns:p14="http://schemas.microsoft.com/office/powerpoint/2010/main" val="30110223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95540" y="29469"/>
            <a:ext cx="4048459" cy="629100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Our social position during trials will either elevate or lower us before others and God.</a:t>
            </a:r>
          </a:p>
        </p:txBody>
      </p:sp>
      <p:pic>
        <p:nvPicPr>
          <p:cNvPr id="2" name="Picture 1"/>
          <p:cNvPicPr>
            <a:picLocks noChangeAspect="1"/>
          </p:cNvPicPr>
          <p:nvPr/>
        </p:nvPicPr>
        <p:blipFill>
          <a:blip r:embed="rId3"/>
          <a:stretch>
            <a:fillRect/>
          </a:stretch>
        </p:blipFill>
        <p:spPr>
          <a:xfrm>
            <a:off x="0" y="14350"/>
            <a:ext cx="5095540" cy="6839651"/>
          </a:xfrm>
          <a:prstGeom prst="rect">
            <a:avLst/>
          </a:prstGeom>
        </p:spPr>
      </p:pic>
    </p:spTree>
    <p:extLst>
      <p:ext uri="{BB962C8B-B14F-4D97-AF65-F5344CB8AC3E}">
        <p14:creationId xmlns:p14="http://schemas.microsoft.com/office/powerpoint/2010/main" val="176712861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9298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Realize that God's </a:t>
            </a:r>
            <a:r>
              <a:rPr lang="en-US" b="1" dirty="0">
                <a:solidFill>
                  <a:srgbClr val="FFFF00"/>
                </a:solidFill>
                <a:effectLst>
                  <a:glow rad="127000">
                    <a:schemeClr val="tx1"/>
                  </a:glow>
                </a:effectLst>
                <a:latin typeface="Arial" charset="0"/>
                <a:ea typeface="ＭＳ Ｐゴシック" charset="0"/>
                <a:cs typeface="ＭＳ Ｐゴシック" charset="0"/>
              </a:rPr>
              <a:t>purpose</a:t>
            </a:r>
            <a:r>
              <a:rPr lang="en-US" b="1" dirty="0">
                <a:effectLst>
                  <a:glow rad="127000">
                    <a:schemeClr val="tx1"/>
                  </a:glow>
                </a:effectLst>
                <a:latin typeface="Arial" charset="0"/>
                <a:ea typeface="ＭＳ Ｐゴシック" charset="0"/>
                <a:cs typeface="ＭＳ Ｐゴシック" charset="0"/>
              </a:rPr>
              <a:t> is to build Christ in you (James 1:2-4).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0281"/>
            <a:ext cx="9144000" cy="5023157"/>
          </a:xfrm>
          <a:prstGeom prst="rect">
            <a:avLst/>
          </a:prstGeom>
        </p:spPr>
      </p:pic>
    </p:spTree>
    <p:extLst>
      <p:ext uri="{BB962C8B-B14F-4D97-AF65-F5344CB8AC3E}">
        <p14:creationId xmlns:p14="http://schemas.microsoft.com/office/powerpoint/2010/main" val="92283837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970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Pray</a:t>
            </a:r>
            <a:r>
              <a:rPr lang="en-US" b="1" dirty="0">
                <a:effectLst>
                  <a:glow rad="127000">
                    <a:schemeClr val="tx1"/>
                  </a:glow>
                </a:effectLst>
                <a:latin typeface="Arial" charset="0"/>
                <a:ea typeface="ＭＳ Ｐゴシック" charset="0"/>
                <a:cs typeface="ＭＳ Ｐゴシック" charset="0"/>
              </a:rPr>
              <a:t> for wisdom in faith (James 1:5-8). </a:t>
            </a:r>
          </a:p>
        </p:txBody>
      </p:sp>
      <p:pic>
        <p:nvPicPr>
          <p:cNvPr id="2" name="Picture 1"/>
          <p:cNvPicPr>
            <a:picLocks noChangeAspect="1"/>
          </p:cNvPicPr>
          <p:nvPr/>
        </p:nvPicPr>
        <p:blipFill>
          <a:blip r:embed="rId3"/>
          <a:stretch>
            <a:fillRect/>
          </a:stretch>
        </p:blipFill>
        <p:spPr>
          <a:xfrm>
            <a:off x="871144" y="1638299"/>
            <a:ext cx="7643654" cy="5071789"/>
          </a:xfrm>
          <a:prstGeom prst="rect">
            <a:avLst/>
          </a:prstGeom>
        </p:spPr>
      </p:pic>
    </p:spTree>
    <p:extLst>
      <p:ext uri="{BB962C8B-B14F-4D97-AF65-F5344CB8AC3E}">
        <p14:creationId xmlns:p14="http://schemas.microsoft.com/office/powerpoint/2010/main" val="143357162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6641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See your </a:t>
            </a:r>
            <a:r>
              <a:rPr lang="en-US" b="1" dirty="0">
                <a:solidFill>
                  <a:srgbClr val="FFFF00"/>
                </a:solidFill>
                <a:effectLst>
                  <a:glow rad="127000">
                    <a:schemeClr val="tx1"/>
                  </a:glow>
                </a:effectLst>
                <a:latin typeface="Arial" charset="0"/>
                <a:ea typeface="ＭＳ Ｐゴシック" charset="0"/>
                <a:cs typeface="ＭＳ Ｐゴシック" charset="0"/>
              </a:rPr>
              <a:t>financial position</a:t>
            </a:r>
            <a:r>
              <a:rPr lang="en-US" b="1" dirty="0">
                <a:effectLst>
                  <a:glow rad="127000">
                    <a:schemeClr val="tx1"/>
                  </a:glow>
                </a:effectLst>
                <a:latin typeface="Arial" charset="0"/>
                <a:ea typeface="ＭＳ Ｐゴシック" charset="0"/>
                <a:cs typeface="ＭＳ Ｐゴシック" charset="0"/>
              </a:rPr>
              <a:t> as irrelevant (James 1:9-11). </a:t>
            </a:r>
          </a:p>
        </p:txBody>
      </p:sp>
      <p:pic>
        <p:nvPicPr>
          <p:cNvPr id="2" name="Picture 1"/>
          <p:cNvPicPr>
            <a:picLocks noChangeAspect="1"/>
          </p:cNvPicPr>
          <p:nvPr/>
        </p:nvPicPr>
        <p:blipFill>
          <a:blip r:embed="rId3"/>
          <a:stretch>
            <a:fillRect/>
          </a:stretch>
        </p:blipFill>
        <p:spPr>
          <a:xfrm>
            <a:off x="0" y="2143915"/>
            <a:ext cx="9144000" cy="4013200"/>
          </a:xfrm>
          <a:prstGeom prst="rect">
            <a:avLst/>
          </a:prstGeom>
        </p:spPr>
      </p:pic>
    </p:spTree>
    <p:extLst>
      <p:ext uri="{BB962C8B-B14F-4D97-AF65-F5344CB8AC3E}">
        <p14:creationId xmlns:p14="http://schemas.microsoft.com/office/powerpoint/2010/main" val="248189490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6641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IV. Remember that God </a:t>
            </a:r>
            <a:r>
              <a:rPr lang="en-US" b="1" dirty="0">
                <a:solidFill>
                  <a:srgbClr val="FFFF00"/>
                </a:solidFill>
                <a:effectLst>
                  <a:glow rad="127000">
                    <a:schemeClr val="tx1"/>
                  </a:glow>
                </a:effectLst>
                <a:latin typeface="Arial" charset="0"/>
                <a:ea typeface="ＭＳ Ｐゴシック" charset="0"/>
                <a:cs typeface="ＭＳ Ｐゴシック" charset="0"/>
              </a:rPr>
              <a:t>promises</a:t>
            </a:r>
            <a:r>
              <a:rPr lang="en-US" b="1" dirty="0">
                <a:effectLst>
                  <a:glow rad="127000">
                    <a:schemeClr val="tx1"/>
                  </a:glow>
                </a:effectLst>
                <a:latin typeface="Arial" charset="0"/>
                <a:ea typeface="ＭＳ Ｐゴシック" charset="0"/>
                <a:cs typeface="ＭＳ Ｐゴシック" charset="0"/>
              </a:rPr>
              <a:t> reward (James 1:12). </a:t>
            </a:r>
          </a:p>
        </p:txBody>
      </p:sp>
      <p:pic>
        <p:nvPicPr>
          <p:cNvPr id="3" name="Picture 2"/>
          <p:cNvPicPr>
            <a:picLocks noChangeAspect="1"/>
          </p:cNvPicPr>
          <p:nvPr/>
        </p:nvPicPr>
        <p:blipFill>
          <a:blip r:embed="rId3"/>
          <a:stretch>
            <a:fillRect/>
          </a:stretch>
        </p:blipFill>
        <p:spPr>
          <a:xfrm>
            <a:off x="2181300" y="1753922"/>
            <a:ext cx="4713553" cy="4713553"/>
          </a:xfrm>
          <a:prstGeom prst="rect">
            <a:avLst/>
          </a:prstGeom>
        </p:spPr>
      </p:pic>
    </p:spTree>
    <p:extLst>
      <p:ext uri="{BB962C8B-B14F-4D97-AF65-F5344CB8AC3E}">
        <p14:creationId xmlns:p14="http://schemas.microsoft.com/office/powerpoint/2010/main" val="91640618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8"/>
            <a:ext cx="9143999" cy="68285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6561" y="29469"/>
            <a:ext cx="4974578" cy="66679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God blesses those who patiently endure testing and temptation. Afterward they will receive the crown of life that God has promised to those who love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(James 1:12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8544563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360" y="29799"/>
            <a:ext cx="6752946" cy="6797965"/>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972518" y="368299"/>
            <a:ext cx="3171481" cy="3532199"/>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Biblical Wreath</a:t>
            </a:r>
          </a:p>
        </p:txBody>
      </p:sp>
    </p:spTree>
    <p:extLst>
      <p:ext uri="{BB962C8B-B14F-4D97-AF65-F5344CB8AC3E}">
        <p14:creationId xmlns:p14="http://schemas.microsoft.com/office/powerpoint/2010/main" val="307203929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27749"/>
            <a:ext cx="9144000" cy="156965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Imitate OT saints that persevered (Hebrews 11:4-40).</a:t>
            </a:r>
          </a:p>
        </p:txBody>
      </p:sp>
      <p:pic>
        <p:nvPicPr>
          <p:cNvPr id="4" name="Picture 3"/>
          <p:cNvPicPr>
            <a:picLocks noChangeAspect="1"/>
          </p:cNvPicPr>
          <p:nvPr/>
        </p:nvPicPr>
        <p:blipFill>
          <a:blip r:embed="rId3"/>
          <a:stretch>
            <a:fillRect/>
          </a:stretch>
        </p:blipFill>
        <p:spPr>
          <a:xfrm>
            <a:off x="-62306" y="0"/>
            <a:ext cx="9206306" cy="5170875"/>
          </a:xfrm>
          <a:prstGeom prst="rect">
            <a:avLst/>
          </a:prstGeom>
        </p:spPr>
      </p:pic>
    </p:spTree>
    <p:extLst>
      <p:ext uri="{BB962C8B-B14F-4D97-AF65-F5344CB8AC3E}">
        <p14:creationId xmlns:p14="http://schemas.microsoft.com/office/powerpoint/2010/main" val="39092133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231622" y="0"/>
            <a:ext cx="3912377" cy="4194068"/>
          </a:xfrm>
          <a:prstGeom prst="rect">
            <a:avLst/>
          </a:prstGeom>
        </p:spPr>
      </p:pic>
      <p:sp>
        <p:nvSpPr>
          <p:cNvPr id="900098" name="Rectangle 2"/>
          <p:cNvSpPr>
            <a:spLocks noGrp="1" noChangeArrowheads="1"/>
          </p:cNvSpPr>
          <p:nvPr>
            <p:ph type="ctrTitle"/>
          </p:nvPr>
        </p:nvSpPr>
        <p:spPr>
          <a:xfrm>
            <a:off x="5639872" y="3965402"/>
            <a:ext cx="3504128" cy="1235264"/>
          </a:xfrm>
          <a:effectLst>
            <a:outerShdw blurRad="63500" dist="35921" dir="2700000" algn="ctr" rotWithShape="0">
              <a:schemeClr val="tx2">
                <a:alpha val="74998"/>
              </a:schemeClr>
            </a:outerShdw>
          </a:effectLst>
        </p:spPr>
        <p:txBody>
          <a:bodyPr anchor="t"/>
          <a:lstStyle/>
          <a:p>
            <a:pPr>
              <a:defRPr/>
            </a:pPr>
            <a:r>
              <a:rPr lang="en-US" sz="4000">
                <a:effectLst/>
              </a:rPr>
              <a:t>Martin Luther King Jr.</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1439" y="699866"/>
            <a:ext cx="5231623" cy="39263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a:ea typeface="ＭＳ Ｐゴシック" pitchFamily="-108" charset="-128"/>
                <a:cs typeface="Arial"/>
              </a:rPr>
              <a:t>“If what you’re living for isn’t worth dying for, then it isn’t worth living for.”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380099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2316586"/>
            <a:ext cx="6457950" cy="391136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the characteristics of faith?</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606095" y="1643810"/>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Arial" charset="0"/>
                <a:ea typeface="ＭＳ Ｐゴシック" charset="0"/>
                <a:cs typeface="ＭＳ Ｐゴシック" charset="0"/>
              </a:rPr>
              <a:t>7</a:t>
            </a:r>
          </a:p>
        </p:txBody>
      </p:sp>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2805855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9298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Realize that God's </a:t>
            </a:r>
            <a:r>
              <a:rPr lang="en-US" b="1" dirty="0">
                <a:solidFill>
                  <a:srgbClr val="FFFF00"/>
                </a:solidFill>
                <a:effectLst>
                  <a:glow rad="127000">
                    <a:schemeClr val="tx1"/>
                  </a:glow>
                </a:effectLst>
                <a:latin typeface="Arial" charset="0"/>
                <a:ea typeface="ＭＳ Ｐゴシック" charset="0"/>
                <a:cs typeface="ＭＳ Ｐゴシック" charset="0"/>
              </a:rPr>
              <a:t>purpose</a:t>
            </a:r>
            <a:r>
              <a:rPr lang="en-US" b="1" dirty="0">
                <a:effectLst>
                  <a:glow rad="127000">
                    <a:schemeClr val="tx1"/>
                  </a:glow>
                </a:effectLst>
                <a:latin typeface="Arial" charset="0"/>
                <a:ea typeface="ＭＳ Ｐゴシック" charset="0"/>
                <a:cs typeface="ＭＳ Ｐゴシック" charset="0"/>
              </a:rPr>
              <a:t> is to build Christ in you (James 1:2-4).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0281"/>
            <a:ext cx="9144000" cy="5023157"/>
          </a:xfrm>
          <a:prstGeom prst="rect">
            <a:avLst/>
          </a:prstGeom>
        </p:spPr>
      </p:pic>
    </p:spTree>
    <p:extLst>
      <p:ext uri="{BB962C8B-B14F-4D97-AF65-F5344CB8AC3E}">
        <p14:creationId xmlns:p14="http://schemas.microsoft.com/office/powerpoint/2010/main" val="399587145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970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Pray</a:t>
            </a:r>
            <a:r>
              <a:rPr lang="en-US" b="1" dirty="0">
                <a:effectLst>
                  <a:glow rad="127000">
                    <a:schemeClr val="tx1"/>
                  </a:glow>
                </a:effectLst>
                <a:latin typeface="Arial" charset="0"/>
                <a:ea typeface="ＭＳ Ｐゴシック" charset="0"/>
                <a:cs typeface="ＭＳ Ｐゴシック" charset="0"/>
              </a:rPr>
              <a:t> for wisdom in faith (James 1:5-8). </a:t>
            </a:r>
          </a:p>
        </p:txBody>
      </p:sp>
      <p:pic>
        <p:nvPicPr>
          <p:cNvPr id="2" name="Picture 1"/>
          <p:cNvPicPr>
            <a:picLocks noChangeAspect="1"/>
          </p:cNvPicPr>
          <p:nvPr/>
        </p:nvPicPr>
        <p:blipFill>
          <a:blip r:embed="rId3"/>
          <a:stretch>
            <a:fillRect/>
          </a:stretch>
        </p:blipFill>
        <p:spPr>
          <a:xfrm>
            <a:off x="871144" y="1638299"/>
            <a:ext cx="7643654" cy="5071789"/>
          </a:xfrm>
          <a:prstGeom prst="rect">
            <a:avLst/>
          </a:prstGeom>
        </p:spPr>
      </p:pic>
    </p:spTree>
    <p:extLst>
      <p:ext uri="{BB962C8B-B14F-4D97-AF65-F5344CB8AC3E}">
        <p14:creationId xmlns:p14="http://schemas.microsoft.com/office/powerpoint/2010/main" val="242674032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6641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See your </a:t>
            </a:r>
            <a:r>
              <a:rPr lang="en-US" b="1" dirty="0">
                <a:solidFill>
                  <a:srgbClr val="FFFF00"/>
                </a:solidFill>
                <a:effectLst>
                  <a:glow rad="127000">
                    <a:schemeClr val="tx1"/>
                  </a:glow>
                </a:effectLst>
                <a:latin typeface="Arial" charset="0"/>
                <a:ea typeface="ＭＳ Ｐゴシック" charset="0"/>
                <a:cs typeface="ＭＳ Ｐゴシック" charset="0"/>
              </a:rPr>
              <a:t>financial position</a:t>
            </a:r>
            <a:r>
              <a:rPr lang="en-US" b="1" dirty="0">
                <a:effectLst>
                  <a:glow rad="127000">
                    <a:schemeClr val="tx1"/>
                  </a:glow>
                </a:effectLst>
                <a:latin typeface="Arial" charset="0"/>
                <a:ea typeface="ＭＳ Ｐゴシック" charset="0"/>
                <a:cs typeface="ＭＳ Ｐゴシック" charset="0"/>
              </a:rPr>
              <a:t> as irrelevant (James 1:9-11). </a:t>
            </a:r>
          </a:p>
        </p:txBody>
      </p:sp>
      <p:pic>
        <p:nvPicPr>
          <p:cNvPr id="2" name="Picture 1"/>
          <p:cNvPicPr>
            <a:picLocks noChangeAspect="1"/>
          </p:cNvPicPr>
          <p:nvPr/>
        </p:nvPicPr>
        <p:blipFill>
          <a:blip r:embed="rId3"/>
          <a:stretch>
            <a:fillRect/>
          </a:stretch>
        </p:blipFill>
        <p:spPr>
          <a:xfrm>
            <a:off x="0" y="1784688"/>
            <a:ext cx="9144000" cy="4013200"/>
          </a:xfrm>
          <a:prstGeom prst="rect">
            <a:avLst/>
          </a:prstGeom>
        </p:spPr>
      </p:pic>
    </p:spTree>
    <p:extLst>
      <p:ext uri="{BB962C8B-B14F-4D97-AF65-F5344CB8AC3E}">
        <p14:creationId xmlns:p14="http://schemas.microsoft.com/office/powerpoint/2010/main" val="1266920740"/>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6641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IV. Remember that God </a:t>
            </a:r>
            <a:r>
              <a:rPr lang="en-US" b="1" dirty="0">
                <a:solidFill>
                  <a:srgbClr val="FFFF00"/>
                </a:solidFill>
                <a:effectLst>
                  <a:glow rad="127000">
                    <a:schemeClr val="tx1"/>
                  </a:glow>
                </a:effectLst>
                <a:latin typeface="Arial" charset="0"/>
                <a:ea typeface="ＭＳ Ｐゴシック" charset="0"/>
                <a:cs typeface="ＭＳ Ｐゴシック" charset="0"/>
              </a:rPr>
              <a:t>promises</a:t>
            </a:r>
            <a:r>
              <a:rPr lang="en-US" b="1" dirty="0">
                <a:effectLst>
                  <a:glow rad="127000">
                    <a:schemeClr val="tx1"/>
                  </a:glow>
                </a:effectLst>
                <a:latin typeface="Arial" charset="0"/>
                <a:ea typeface="ＭＳ Ｐゴシック" charset="0"/>
                <a:cs typeface="ＭＳ Ｐゴシック" charset="0"/>
              </a:rPr>
              <a:t> reward (James 1:12). </a:t>
            </a:r>
          </a:p>
        </p:txBody>
      </p:sp>
      <p:pic>
        <p:nvPicPr>
          <p:cNvPr id="3" name="Picture 2"/>
          <p:cNvPicPr>
            <a:picLocks noChangeAspect="1"/>
          </p:cNvPicPr>
          <p:nvPr/>
        </p:nvPicPr>
        <p:blipFill>
          <a:blip r:embed="rId3"/>
          <a:stretch>
            <a:fillRect/>
          </a:stretch>
        </p:blipFill>
        <p:spPr>
          <a:xfrm>
            <a:off x="2181300" y="1753922"/>
            <a:ext cx="4713553" cy="4713553"/>
          </a:xfrm>
          <a:prstGeom prst="rect">
            <a:avLst/>
          </a:prstGeom>
        </p:spPr>
      </p:pic>
    </p:spTree>
    <p:extLst>
      <p:ext uri="{BB962C8B-B14F-4D97-AF65-F5344CB8AC3E}">
        <p14:creationId xmlns:p14="http://schemas.microsoft.com/office/powerpoint/2010/main" val="332169406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39936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V. </a:t>
            </a:r>
            <a:r>
              <a:rPr lang="en-US" b="1" dirty="0">
                <a:solidFill>
                  <a:srgbClr val="FFFF00"/>
                </a:solidFill>
                <a:effectLst>
                  <a:glow rad="127000">
                    <a:schemeClr val="tx1"/>
                  </a:glow>
                </a:effectLst>
                <a:latin typeface="Arial" charset="0"/>
                <a:ea typeface="ＭＳ Ｐゴシック" charset="0"/>
                <a:cs typeface="ＭＳ Ｐゴシック" charset="0"/>
              </a:rPr>
              <a:t>Praise</a:t>
            </a:r>
            <a:r>
              <a:rPr lang="en-US" b="1" dirty="0">
                <a:effectLst>
                  <a:glow rad="127000">
                    <a:schemeClr val="tx1"/>
                  </a:glow>
                </a:effectLst>
                <a:latin typeface="Arial" charset="0"/>
                <a:ea typeface="ＭＳ Ｐゴシック" charset="0"/>
                <a:cs typeface="ＭＳ Ｐゴシック" charset="0"/>
              </a:rPr>
              <a:t> God for His gifts since temptations come from us</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—not Him (James 1:13-18).  </a:t>
            </a:r>
          </a:p>
        </p:txBody>
      </p:sp>
      <p:pic>
        <p:nvPicPr>
          <p:cNvPr id="2" name="Picture 1"/>
          <p:cNvPicPr>
            <a:picLocks noChangeAspect="1"/>
          </p:cNvPicPr>
          <p:nvPr/>
        </p:nvPicPr>
        <p:blipFill>
          <a:blip r:embed="rId3"/>
          <a:stretch>
            <a:fillRect/>
          </a:stretch>
        </p:blipFill>
        <p:spPr>
          <a:xfrm>
            <a:off x="468677" y="2449151"/>
            <a:ext cx="7874000" cy="4419600"/>
          </a:xfrm>
          <a:prstGeom prst="rect">
            <a:avLst/>
          </a:prstGeom>
        </p:spPr>
      </p:pic>
    </p:spTree>
    <p:extLst>
      <p:ext uri="{BB962C8B-B14F-4D97-AF65-F5344CB8AC3E}">
        <p14:creationId xmlns:p14="http://schemas.microsoft.com/office/powerpoint/2010/main" val="192169039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083" y="870873"/>
            <a:ext cx="2903097"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39180" y="29468"/>
            <a:ext cx="6104820" cy="6828531"/>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"And remember, when you are being </a:t>
            </a:r>
            <a:r>
              <a:rPr lang="en-US" sz="3200" b="1" dirty="0">
                <a:solidFill>
                  <a:srgbClr val="FFFF00"/>
                </a:solidFill>
                <a:effectLst>
                  <a:glow rad="127000">
                    <a:schemeClr val="tx1"/>
                  </a:glow>
                </a:effectLst>
                <a:latin typeface="Arial" charset="0"/>
                <a:ea typeface="ＭＳ Ｐゴシック" charset="0"/>
                <a:cs typeface="ＭＳ Ｐゴシック" charset="0"/>
              </a:rPr>
              <a:t>tempted</a:t>
            </a:r>
            <a:r>
              <a:rPr lang="en-US" sz="3200" b="1" dirty="0">
                <a:effectLst>
                  <a:glow rad="127000">
                    <a:schemeClr val="tx1"/>
                  </a:glow>
                </a:effectLst>
                <a:latin typeface="Arial" charset="0"/>
                <a:ea typeface="ＭＳ Ｐゴシック" charset="0"/>
                <a:cs typeface="ＭＳ Ｐゴシック" charset="0"/>
              </a:rPr>
              <a:t>, do not say, 'God is tempting me.' God is never tempted to do wrong, and he never tempts anyone else.  </a:t>
            </a:r>
            <a:r>
              <a:rPr lang="en-US" sz="3200" b="1" baseline="30000" dirty="0">
                <a:effectLst>
                  <a:glow rad="127000">
                    <a:schemeClr val="tx1"/>
                  </a:glow>
                </a:effectLst>
                <a:latin typeface="Arial" charset="0"/>
                <a:ea typeface="ＭＳ Ｐゴシック" charset="0"/>
                <a:cs typeface="ＭＳ Ｐゴシック" charset="0"/>
              </a:rPr>
              <a:t>14</a:t>
            </a:r>
            <a:r>
              <a:rPr lang="en-US" sz="3200" b="1" dirty="0">
                <a:effectLst>
                  <a:glow rad="127000">
                    <a:schemeClr val="tx1"/>
                  </a:glow>
                </a:effectLst>
                <a:latin typeface="Arial" charset="0"/>
                <a:ea typeface="ＭＳ Ｐゴシック" charset="0"/>
                <a:cs typeface="ＭＳ Ｐゴシック" charset="0"/>
              </a:rPr>
              <a:t>Temptation comes from our own desires, which entice us and drag us away.  </a:t>
            </a:r>
            <a:r>
              <a:rPr lang="en-US" sz="3200" b="1" baseline="30000" dirty="0">
                <a:effectLst>
                  <a:glow rad="127000">
                    <a:schemeClr val="tx1"/>
                  </a:glow>
                </a:effectLst>
                <a:latin typeface="Arial" charset="0"/>
                <a:ea typeface="ＭＳ Ｐゴシック" charset="0"/>
                <a:cs typeface="ＭＳ Ｐゴシック" charset="0"/>
              </a:rPr>
              <a:t>15</a:t>
            </a:r>
            <a:r>
              <a:rPr lang="en-US" sz="3200" b="1" dirty="0">
                <a:effectLst>
                  <a:glow rad="127000">
                    <a:schemeClr val="tx1"/>
                  </a:glow>
                </a:effectLst>
                <a:latin typeface="Arial" charset="0"/>
                <a:ea typeface="ＭＳ Ｐゴシック" charset="0"/>
                <a:cs typeface="ＭＳ Ｐゴシック" charset="0"/>
              </a:rPr>
              <a:t>These desires give birth to sinful actions. And when sin is allowed to grow, it gives birth to death"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(James 1:13-15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14971543"/>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4808247"/>
            <a:ext cx="9144000" cy="2049753"/>
          </a:xfrm>
          <a:solidFill>
            <a:schemeClr val="bg1"/>
          </a:solidFill>
          <a:effectLst/>
        </p:spPr>
        <p:txBody>
          <a:bodyPr anchor="t"/>
          <a:lstStyle/>
          <a:p>
            <a:pPr>
              <a:defRPr/>
            </a:pPr>
            <a:r>
              <a:rPr lang="en-US" sz="3600" b="1" dirty="0">
                <a:solidFill>
                  <a:schemeClr val="tx1"/>
                </a:solidFill>
                <a:effectLst/>
              </a:rPr>
              <a:t>“We don't experience our reality. We experience our perspective of reality.”</a:t>
            </a:r>
            <a:br>
              <a:rPr lang="en-US" sz="3600" b="1" dirty="0">
                <a:solidFill>
                  <a:schemeClr val="tx1"/>
                </a:solidFill>
                <a:effectLst/>
              </a:rPr>
            </a:br>
            <a:r>
              <a:rPr lang="en-US" sz="3600" b="1" dirty="0">
                <a:solidFill>
                  <a:schemeClr val="tx1"/>
                </a:solidFill>
                <a:effectLst/>
              </a:rPr>
              <a:t>—Steven Furtick—</a:t>
            </a:r>
            <a:endParaRPr lang="en-US" sz="36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131366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7" name="Picture 6" descr="Sunset abstract background">
            <a:extLst>
              <a:ext uri="{FF2B5EF4-FFF2-40B4-BE49-F238E27FC236}">
                <a16:creationId xmlns:a16="http://schemas.microsoft.com/office/drawing/2014/main" id="{B1354B61-5903-46E8-872B-3CFC8FB188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0"/>
            <a:ext cx="9143999" cy="6858000"/>
          </a:xfrm>
          <a:prstGeom prst="rect">
            <a:avLst/>
          </a:prstGeom>
        </p:spPr>
      </p:pic>
      <p:sp>
        <p:nvSpPr>
          <p:cNvPr id="5" name="TextBox 4">
            <a:extLst>
              <a:ext uri="{FF2B5EF4-FFF2-40B4-BE49-F238E27FC236}">
                <a16:creationId xmlns:a16="http://schemas.microsoft.com/office/drawing/2014/main" id="{243C2210-886F-4162-8BFB-429A5AD000F0}"/>
              </a:ext>
            </a:extLst>
          </p:cNvPr>
          <p:cNvSpPr txBox="1"/>
          <p:nvPr/>
        </p:nvSpPr>
        <p:spPr>
          <a:xfrm>
            <a:off x="516949" y="2445568"/>
            <a:ext cx="8110100" cy="3439403"/>
          </a:xfrm>
          <a:prstGeom prst="rect">
            <a:avLst/>
          </a:prstGeom>
          <a:noFill/>
        </p:spPr>
        <p:txBody>
          <a:bodyPr wrap="square" rtlCol="0">
            <a:spAutoFit/>
          </a:bodyPr>
          <a:lstStyle/>
          <a:p>
            <a:pPr defTabSz="342900"/>
            <a:r>
              <a:rPr lang="en-US" sz="405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“In light of heaven, the worst suffering on earth will be seen to be no more serious than one night in an inconvenient hotel.” </a:t>
            </a:r>
          </a:p>
          <a:p>
            <a:pPr defTabSz="342900"/>
            <a:endParaRPr lang="en-US" sz="150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endParaRPr>
          </a:p>
          <a:p>
            <a:pPr defTabSz="342900"/>
            <a:r>
              <a:rPr lang="en-US" sz="4050" b="1" dirty="0">
                <a:solidFill>
                  <a:prstClr val="white"/>
                </a:solidFill>
                <a:effectLst>
                  <a:glow rad="127000">
                    <a:prstClr val="black">
                      <a:alpha val="75000"/>
                    </a:prstClr>
                  </a:glow>
                </a:effectLst>
                <a:latin typeface="Calibri" panose="020F0502020204030204" pitchFamily="34" charset="0"/>
                <a:cs typeface="Calibri" panose="020F0502020204030204" pitchFamily="34" charset="0"/>
              </a:rPr>
              <a:t>                           Saint Teresa of Avila</a:t>
            </a:r>
          </a:p>
        </p:txBody>
      </p:sp>
    </p:spTree>
    <p:custDataLst>
      <p:tags r:id="rId1"/>
    </p:custDataLst>
    <p:extLst>
      <p:ext uri="{BB962C8B-B14F-4D97-AF65-F5344CB8AC3E}">
        <p14:creationId xmlns:p14="http://schemas.microsoft.com/office/powerpoint/2010/main" val="37207915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700352" cy="624459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don’t be misled, my dear brothers and sisters.  </a:t>
            </a:r>
            <a:r>
              <a:rPr lang="en-US" sz="3600" b="1" baseline="30000" dirty="0">
                <a:effectLst>
                  <a:glow rad="127000">
                    <a:schemeClr val="tx1"/>
                  </a:glow>
                </a:effectLst>
                <a:latin typeface="Arial" charset="0"/>
                <a:ea typeface="ＭＳ Ｐゴシック" charset="0"/>
                <a:cs typeface="ＭＳ Ｐゴシック" charset="0"/>
              </a:rPr>
              <a:t>17</a:t>
            </a:r>
            <a:r>
              <a:rPr lang="en-US" sz="3600" b="1" dirty="0">
                <a:effectLst>
                  <a:glow rad="127000">
                    <a:schemeClr val="tx1"/>
                  </a:glow>
                </a:effectLst>
                <a:latin typeface="Arial" charset="0"/>
                <a:ea typeface="ＭＳ Ｐゴシック" charset="0"/>
                <a:cs typeface="ＭＳ Ｐゴシック" charset="0"/>
              </a:rPr>
              <a:t>Whatever is good and perfect comes down to us from God our Father, who created all the lights in the heavens. He never changes or casts a shifting shadow"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(James 1:16-17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3345088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75"/>
            <a:ext cx="9144000" cy="6872175"/>
          </a:xfrm>
          <a:prstGeom prst="rect">
            <a:avLst/>
          </a:prstGeom>
        </p:spPr>
      </p:pic>
      <p:sp>
        <p:nvSpPr>
          <p:cNvPr id="900098" name="Rectangle 2"/>
          <p:cNvSpPr>
            <a:spLocks noGrp="1" noChangeArrowheads="1"/>
          </p:cNvSpPr>
          <p:nvPr>
            <p:ph type="ctrTitle"/>
          </p:nvPr>
        </p:nvSpPr>
        <p:spPr>
          <a:xfrm>
            <a:off x="0" y="29469"/>
            <a:ext cx="9144000" cy="25406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 chose to give birth to us by giving us his true word. And we, out of all creation, became his prized possession"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(James 1:18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48851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dissolve">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Text Box 4"/>
          <p:cNvSpPr txBox="1">
            <a:spLocks noChangeArrowheads="1"/>
          </p:cNvSpPr>
          <p:nvPr/>
        </p:nvSpPr>
        <p:spPr bwMode="auto">
          <a:xfrm>
            <a:off x="147637" y="1725706"/>
            <a:ext cx="7620000"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28600">
                    <a:srgbClr val="000000">
                      <a:alpha val="71000"/>
                    </a:srgbClr>
                  </a:glow>
                </a:effectLst>
                <a:uLnTx/>
                <a:uFillTx/>
                <a:latin typeface="Scholar" charset="0"/>
                <a:ea typeface="ＭＳ Ｐゴシック" charset="0"/>
              </a:rPr>
              <a:t>Early Jewish believers in the Roman world should </a:t>
            </a:r>
            <a:r>
              <a:rPr kumimoji="0" lang="en-US" sz="4400" b="1" i="0" u="none" strike="noStrike" kern="1200" cap="none" spc="0" normalizeH="0" baseline="0" noProof="0" dirty="0">
                <a:ln>
                  <a:noFill/>
                </a:ln>
                <a:solidFill>
                  <a:srgbClr val="FFFF00"/>
                </a:solidFill>
                <a:effectLst>
                  <a:glow rad="228600">
                    <a:srgbClr val="000000">
                      <a:alpha val="71000"/>
                    </a:srgbClr>
                  </a:glow>
                </a:effectLst>
                <a:uLnTx/>
                <a:uFillTx/>
                <a:latin typeface="Scholar" charset="0"/>
                <a:ea typeface="ＭＳ Ｐゴシック" charset="0"/>
              </a:rPr>
              <a:t>show their faith through works</a:t>
            </a:r>
            <a:r>
              <a:rPr kumimoji="0" lang="en-US" sz="4400" b="1" i="0" u="none" strike="noStrike" kern="1200" cap="none" spc="0" normalizeH="0" baseline="0" noProof="0" dirty="0">
                <a:ln>
                  <a:noFill/>
                </a:ln>
                <a:solidFill>
                  <a:srgbClr val="FFFFFF"/>
                </a:solidFill>
                <a:effectLst>
                  <a:glow rad="228600">
                    <a:srgbClr val="000000">
                      <a:alpha val="71000"/>
                    </a:srgbClr>
                  </a:glow>
                </a:effectLst>
                <a:uLnTx/>
                <a:uFillTx/>
                <a:latin typeface="Scholar" charset="0"/>
                <a:ea typeface="ＭＳ Ｐゴシック" charset="0"/>
              </a:rPr>
              <a:t> to replace their hypocrisy with good deeds in maturity and holiness.</a:t>
            </a:r>
            <a:endParaRPr kumimoji="0" lang="en-US" sz="3200" b="1" i="0" u="none" strike="noStrike" kern="1200" cap="none" spc="0" normalizeH="0" baseline="0" noProof="0" dirty="0">
              <a:ln>
                <a:noFill/>
              </a:ln>
              <a:solidFill>
                <a:srgbClr val="FFFFFF"/>
              </a:solidFill>
              <a:effectLst>
                <a:glow rad="228600">
                  <a:srgbClr val="000000">
                    <a:alpha val="71000"/>
                  </a:srgbClr>
                </a:glow>
              </a:effectLst>
              <a:uLnTx/>
              <a:uFillTx/>
              <a:latin typeface="Arial" charset="0"/>
              <a:ea typeface="ＭＳ Ｐゴシック" charset="0"/>
            </a:endParaRPr>
          </a:p>
        </p:txBody>
      </p:sp>
      <p:sp>
        <p:nvSpPr>
          <p:cNvPr id="3077" name="WordArt 5"/>
          <p:cNvSpPr>
            <a:spLocks noChangeArrowheads="1" noChangeShapeType="1" noTextEdit="1"/>
          </p:cNvSpPr>
          <p:nvPr/>
        </p:nvSpPr>
        <p:spPr bwMode="auto">
          <a:xfrm rot="-773093">
            <a:off x="985836" y="2349063"/>
            <a:ext cx="5943600" cy="3124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uLnTx/>
                <a:uFillTx/>
                <a:latin typeface="Times New Roman"/>
                <a:ea typeface="Times New Roman"/>
                <a:cs typeface="Times New Roman"/>
              </a:rPr>
              <a:t>WORKS</a:t>
            </a:r>
          </a:p>
        </p:txBody>
      </p:sp>
      <p:sp>
        <p:nvSpPr>
          <p:cNvPr id="3078" name="Rectangle 6"/>
          <p:cNvSpPr>
            <a:spLocks noGrp="1" noChangeArrowheads="1"/>
          </p:cNvSpPr>
          <p:nvPr>
            <p:ph type="title" idx="4294967295"/>
          </p:nvPr>
        </p:nvSpPr>
        <p:spPr>
          <a:effectLst>
            <a:outerShdw blurRad="63500" dist="107763" dir="13500000" algn="ctr" rotWithShape="0">
              <a:schemeClr val="bg2">
                <a:alpha val="74998"/>
              </a:schemeClr>
            </a:outerShdw>
          </a:effectLst>
        </p:spPr>
        <p:txBody>
          <a:bodyPr/>
          <a:lstStyle/>
          <a:p>
            <a:pPr eaLnBrk="1" hangingPunct="1">
              <a:defRPr/>
            </a:pPr>
            <a:r>
              <a:rPr lang="en-US" sz="4400" b="1">
                <a:latin typeface="Arial" charset="0"/>
              </a:rPr>
              <a:t>Summary Statement</a:t>
            </a:r>
            <a:endParaRPr lang="en-US">
              <a:latin typeface="Arial" charset="0"/>
            </a:endParaRPr>
          </a:p>
        </p:txBody>
      </p:sp>
      <p:sp>
        <p:nvSpPr>
          <p:cNvPr id="5" name="Text Box 5"/>
          <p:cNvSpPr txBox="1">
            <a:spLocks noChangeArrowheads="1"/>
          </p:cNvSpPr>
          <p:nvPr/>
        </p:nvSpPr>
        <p:spPr bwMode="auto">
          <a:xfrm>
            <a:off x="8388350" y="87313"/>
            <a:ext cx="698500" cy="46196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267</a:t>
            </a:r>
          </a:p>
        </p:txBody>
      </p:sp>
      <p:sp>
        <p:nvSpPr>
          <p:cNvPr id="6" name="Rectangle 2">
            <a:extLst>
              <a:ext uri="{FF2B5EF4-FFF2-40B4-BE49-F238E27FC236}">
                <a16:creationId xmlns:a16="http://schemas.microsoft.com/office/drawing/2014/main" id="{C88CBACD-F9E8-4644-B837-F229E93D5FF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18297775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i="1" dirty="0">
                <a:effectLst>
                  <a:glow rad="127000">
                    <a:schemeClr val="tx1"/>
                  </a:glow>
                </a:effectLst>
                <a:latin typeface="Arial" charset="0"/>
                <a:ea typeface="ＭＳ Ｐゴシック" charset="0"/>
                <a:cs typeface="ＭＳ Ｐゴシック" charset="0"/>
              </a:rPr>
              <a:t>How can you handle trials </a:t>
            </a:r>
            <a:r>
              <a:rPr lang="en-US" sz="8000" b="1" i="1" dirty="0">
                <a:effectLst>
                  <a:glow rad="127000">
                    <a:schemeClr val="tx1"/>
                  </a:glow>
                </a:effectLst>
                <a:latin typeface="Arial" charset="0"/>
                <a:ea typeface="ＭＳ Ｐゴシック" charset="0"/>
                <a:cs typeface="ＭＳ Ｐゴシック" charset="0"/>
              </a:rPr>
              <a:t>with </a:t>
            </a:r>
            <a:r>
              <a:rPr lang="en-US" sz="8000" b="1" i="1" dirty="0">
                <a:solidFill>
                  <a:srgbClr val="FFFF00"/>
                </a:solidFill>
                <a:effectLst>
                  <a:glow rad="127000">
                    <a:schemeClr val="tx1"/>
                  </a:glow>
                </a:effectLst>
                <a:latin typeface="Arial" charset="0"/>
                <a:ea typeface="ＭＳ Ｐゴシック" charset="0"/>
                <a:cs typeface="ＭＳ Ｐゴシック" charset="0"/>
              </a:rPr>
              <a:t>joy</a:t>
            </a:r>
            <a:r>
              <a:rPr lang="en-US" sz="8000" b="1" i="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 y="2756187"/>
            <a:ext cx="9198005" cy="4101813"/>
          </a:xfrm>
          <a:prstGeom prst="rect">
            <a:avLst/>
          </a:prstGeom>
        </p:spPr>
      </p:pic>
    </p:spTree>
    <p:extLst>
      <p:ext uri="{BB962C8B-B14F-4D97-AF65-F5344CB8AC3E}">
        <p14:creationId xmlns:p14="http://schemas.microsoft.com/office/powerpoint/2010/main" val="24094895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19638" y="3975100"/>
            <a:ext cx="4318000" cy="2882900"/>
          </a:xfrm>
          <a:prstGeom prst="rect">
            <a:avLst/>
          </a:prstGeom>
        </p:spPr>
      </p:pic>
      <p:sp>
        <p:nvSpPr>
          <p:cNvPr id="900098" name="Rectangle 2"/>
          <p:cNvSpPr>
            <a:spLocks noGrp="1" noChangeArrowheads="1"/>
          </p:cNvSpPr>
          <p:nvPr>
            <p:ph type="ctrTitle"/>
          </p:nvPr>
        </p:nvSpPr>
        <p:spPr>
          <a:xfrm>
            <a:off x="0" y="232008"/>
            <a:ext cx="9144000" cy="769349"/>
          </a:xfrm>
          <a:solidFill>
            <a:srgbClr val="00009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James 1:2-18</a:t>
            </a:r>
          </a:p>
        </p:txBody>
      </p:sp>
      <p:sp>
        <p:nvSpPr>
          <p:cNvPr id="3" name="Rectangle 2"/>
          <p:cNvSpPr txBox="1">
            <a:spLocks noChangeArrowheads="1"/>
          </p:cNvSpPr>
          <p:nvPr/>
        </p:nvSpPr>
        <p:spPr bwMode="auto">
          <a:xfrm>
            <a:off x="-15120" y="1192207"/>
            <a:ext cx="9144000" cy="27828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Greet trials with joy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trusting God</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circumstances </a:t>
            </a:r>
          </a:p>
        </p:txBody>
      </p:sp>
    </p:spTree>
    <p:extLst>
      <p:ext uri="{BB962C8B-B14F-4D97-AF65-F5344CB8AC3E}">
        <p14:creationId xmlns:p14="http://schemas.microsoft.com/office/powerpoint/2010/main" val="29715526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i="1" dirty="0">
                <a:effectLst>
                  <a:glow rad="127000">
                    <a:schemeClr val="tx1"/>
                  </a:glow>
                </a:effectLst>
                <a:latin typeface="Arial" charset="0"/>
                <a:ea typeface="ＭＳ Ｐゴシック" charset="0"/>
                <a:cs typeface="ＭＳ Ｐゴシック" charset="0"/>
              </a:rPr>
              <a:t>How can you handle trials </a:t>
            </a:r>
            <a:r>
              <a:rPr lang="en-US" sz="8000" b="1" i="1" dirty="0">
                <a:effectLst>
                  <a:glow rad="127000">
                    <a:schemeClr val="tx1"/>
                  </a:glow>
                </a:effectLst>
                <a:latin typeface="Arial" charset="0"/>
                <a:ea typeface="ＭＳ Ｐゴシック" charset="0"/>
                <a:cs typeface="ＭＳ Ｐゴシック" charset="0"/>
              </a:rPr>
              <a:t>with </a:t>
            </a:r>
            <a:r>
              <a:rPr lang="en-US" sz="8000" b="1" i="1" dirty="0">
                <a:solidFill>
                  <a:srgbClr val="FFFF00"/>
                </a:solidFill>
                <a:effectLst>
                  <a:glow rad="127000">
                    <a:schemeClr val="tx1"/>
                  </a:glow>
                </a:effectLst>
                <a:latin typeface="Arial" charset="0"/>
                <a:ea typeface="ＭＳ Ｐゴシック" charset="0"/>
                <a:cs typeface="ＭＳ Ｐゴシック" charset="0"/>
              </a:rPr>
              <a:t>joy</a:t>
            </a:r>
            <a:r>
              <a:rPr lang="en-US" sz="8000" b="1" i="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 y="2756187"/>
            <a:ext cx="9198005" cy="4101813"/>
          </a:xfrm>
          <a:prstGeom prst="rect">
            <a:avLst/>
          </a:prstGeom>
        </p:spPr>
      </p:pic>
      <p:sp>
        <p:nvSpPr>
          <p:cNvPr id="4" name="Rectangle 2"/>
          <p:cNvSpPr txBox="1">
            <a:spLocks noChangeArrowheads="1"/>
          </p:cNvSpPr>
          <p:nvPr/>
        </p:nvSpPr>
        <p:spPr bwMode="auto">
          <a:xfrm rot="20523967">
            <a:off x="4217625" y="2410984"/>
            <a:ext cx="4867052" cy="1153301"/>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ways</a:t>
            </a:r>
            <a:endParaRPr kumimoji="0" lang="en-US" sz="9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3180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4205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Five "Ps" to Handle Trials</a:t>
            </a:r>
          </a:p>
        </p:txBody>
      </p:sp>
      <p:sp>
        <p:nvSpPr>
          <p:cNvPr id="5" name="Rectangle 2"/>
          <p:cNvSpPr txBox="1">
            <a:spLocks noChangeArrowheads="1"/>
          </p:cNvSpPr>
          <p:nvPr/>
        </p:nvSpPr>
        <p:spPr bwMode="auto">
          <a:xfrm rot="20563330">
            <a:off x="-181428" y="1802760"/>
            <a:ext cx="10196286" cy="3533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180975" marR="0" lvl="3"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Realize that God's </a:t>
            </a:r>
            <a:r>
              <a:rPr kumimoji="0" lang="en-US" sz="28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purpose</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is to build Christ in you (2-4).</a:t>
            </a:r>
            <a:endParaRPr kumimoji="0" lang="en-SG"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180975" marR="0" lvl="3"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Pray</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for wisdom in faith (5-8).</a:t>
            </a:r>
            <a:endParaRPr kumimoji="0" lang="en-SG"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180975" marR="0" lvl="3"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See your financial </a:t>
            </a:r>
            <a:r>
              <a:rPr kumimoji="0" lang="en-US" sz="28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position</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as irrelevant (9-11).</a:t>
            </a:r>
            <a:endParaRPr kumimoji="0" lang="en-SG"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180975" marR="0" lvl="3"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Remember that God </a:t>
            </a:r>
            <a:r>
              <a:rPr kumimoji="0" lang="en-US" sz="28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promises</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reward (12).</a:t>
            </a:r>
            <a:endParaRPr kumimoji="0" lang="en-SG"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180975" marR="0" lvl="3"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Praise</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God for His gifts (13-18).</a:t>
            </a:r>
            <a:r>
              <a:rPr kumimoji="0" lang="en-SG"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0001522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chemeClr val="accent1">
                <a:lumMod val="5000"/>
                <a:lumOff val="95000"/>
              </a:schemeClr>
            </a:gs>
            <a:gs pos="69000">
              <a:srgbClr val="404040"/>
            </a:gs>
            <a:gs pos="83000">
              <a:schemeClr val="bg1"/>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509EFC-FA99-41D5-9AF9-DABCCEDD019E}"/>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8646" r="90000">
                        <a14:foregroundMark x1="76719" y1="15370" x2="77865" y2="29352"/>
                        <a14:foregroundMark x1="77865" y1="29352" x2="76510" y2="37315"/>
                        <a14:foregroundMark x1="76510" y1="37315" x2="75000" y2="38981"/>
                        <a14:foregroundMark x1="84479" y1="28889" x2="84479" y2="29722"/>
                        <a14:foregroundMark x1="85521" y1="27870" x2="84688" y2="29167"/>
                        <a14:foregroundMark x1="55052" y1="36944" x2="63594" y2="54352"/>
                        <a14:foregroundMark x1="67604" y1="42222" x2="67604" y2="42222"/>
                        <a14:foregroundMark x1="67708" y1="40370" x2="67708" y2="40370"/>
                        <a14:foregroundMark x1="69219" y1="47778" x2="69219" y2="47778"/>
                        <a14:foregroundMark x1="68906" y1="55185" x2="68906" y2="55185"/>
                        <a14:foregroundMark x1="67500" y1="58056" x2="67500" y2="58056"/>
                        <a14:foregroundMark x1="63802" y1="57685" x2="63802" y2="57685"/>
                        <a14:foregroundMark x1="54010" y1="66667" x2="54115" y2="66667"/>
                        <a14:foregroundMark x1="66458" y1="56204" x2="66250" y2="55833"/>
                        <a14:foregroundMark x1="55625" y1="63981" x2="54948" y2="65648"/>
                        <a14:foregroundMark x1="9115" y1="84352" x2="8646" y2="87407"/>
                        <a14:foregroundMark x1="68750" y1="62593" x2="66927" y2="56389"/>
                        <a14:foregroundMark x1="66927" y1="56389" x2="66823" y2="56204"/>
                        <a14:foregroundMark x1="70260" y1="56389" x2="67969" y2="54167"/>
                        <a14:foregroundMark x1="69828" y1="51333" x2="69948" y2="50648"/>
                        <a14:foregroundMark x1="69583" y1="50093" x2="67500" y2="50833"/>
                        <a14:foregroundMark x1="68906" y1="47778" x2="66927" y2="48796"/>
                        <a14:foregroundMark x1="63698" y1="57685" x2="63125" y2="59722"/>
                        <a14:foregroundMark x1="76406" y1="40370" x2="75469" y2="39352"/>
                        <a14:foregroundMark x1="69688" y1="53148" x2="69948" y2="51667"/>
                        <a14:foregroundMark x1="67292" y1="43056" x2="66615" y2="48981"/>
                        <a14:foregroundMark x1="63229" y1="60370" x2="62760" y2="62500"/>
                        <a14:backgroundMark x1="62865" y1="59722" x2="62865" y2="59722"/>
                        <a14:backgroundMark x1="63021" y1="59444" x2="61823" y2="61574"/>
                        <a14:backgroundMark x1="69763" y1="52768" x2="70833" y2="53148"/>
                        <a14:backgroundMark x1="67969" y1="52130" x2="69732" y2="52757"/>
                        <a14:backgroundMark x1="63229" y1="58056" x2="63229" y2="58056"/>
                      </a14:backgroundRemoval>
                    </a14:imgEffect>
                  </a14:imgLayer>
                </a14:imgProps>
              </a:ext>
              <a:ext uri="{28A0092B-C50C-407E-A947-70E740481C1C}">
                <a14:useLocalDpi xmlns:a14="http://schemas.microsoft.com/office/drawing/2010/main"/>
              </a:ext>
            </a:extLst>
          </a:blip>
          <a:srcRect/>
          <a:stretch>
            <a:fillRect/>
          </a:stretch>
        </p:blipFill>
        <p:spPr bwMode="auto">
          <a:xfrm>
            <a:off x="-656333" y="-535315"/>
            <a:ext cx="10456666" cy="5881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BE5775-0276-4E1A-8B03-147C2DE79FDD}"/>
              </a:ext>
            </a:extLst>
          </p:cNvPr>
          <p:cNvSpPr txBox="1"/>
          <p:nvPr/>
        </p:nvSpPr>
        <p:spPr>
          <a:xfrm>
            <a:off x="0" y="5346560"/>
            <a:ext cx="9144000" cy="1015663"/>
          </a:xfrm>
          <a:prstGeom prst="rect">
            <a:avLst/>
          </a:prstGeom>
          <a:solidFill>
            <a:schemeClr val="bg2"/>
          </a:solidFill>
        </p:spPr>
        <p:txBody>
          <a:bodyPr wrap="square" rtlCol="0">
            <a:spAutoFit/>
          </a:bodyPr>
          <a:lstStyle/>
          <a:p>
            <a:pPr algn="ctr"/>
            <a:r>
              <a:rPr lang="en-US" sz="6000" b="1" dirty="0">
                <a:ln w="10160">
                  <a:solidFill>
                    <a:schemeClr val="bg1">
                      <a:lumMod val="85000"/>
                      <a:lumOff val="15000"/>
                    </a:schemeClr>
                  </a:solidFill>
                  <a:prstDash val="solid"/>
                </a:ln>
                <a:solidFill>
                  <a:srgbClr val="FFFFFF"/>
                </a:solidFill>
                <a:effectLst>
                  <a:outerShdw blurRad="38100" dist="22860" dir="5400000" algn="tl" rotWithShape="0">
                    <a:srgbClr val="000000">
                      <a:alpha val="30000"/>
                    </a:srgbClr>
                  </a:outerShdw>
                </a:effectLst>
                <a:latin typeface="Ink Free" panose="03080402000500000000" pitchFamily="66" charset="0"/>
                <a:cs typeface="Calibri" panose="020F0502020204030204" pitchFamily="34" charset="0"/>
              </a:rPr>
              <a:t>Let suffering mature you!</a:t>
            </a:r>
          </a:p>
        </p:txBody>
      </p:sp>
    </p:spTree>
    <p:custDataLst>
      <p:tags r:id="rId2"/>
    </p:custDataLst>
    <p:extLst>
      <p:ext uri="{BB962C8B-B14F-4D97-AF65-F5344CB8AC3E}">
        <p14:creationId xmlns:p14="http://schemas.microsoft.com/office/powerpoint/2010/main" val="367747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4381"/>
            <a:ext cx="9144000" cy="6093619"/>
          </a:xfrm>
          <a:prstGeom prst="rect">
            <a:avLst/>
          </a:prstGeom>
        </p:spPr>
      </p:pic>
      <p:sp>
        <p:nvSpPr>
          <p:cNvPr id="900098" name="Rectangle 2"/>
          <p:cNvSpPr>
            <a:spLocks noGrp="1" noChangeArrowheads="1"/>
          </p:cNvSpPr>
          <p:nvPr>
            <p:ph type="ctrTitle"/>
          </p:nvPr>
        </p:nvSpPr>
        <p:spPr>
          <a:xfrm>
            <a:off x="0" y="368300"/>
            <a:ext cx="9143999" cy="2178485"/>
          </a:xfrm>
          <a:effectLst/>
        </p:spPr>
        <p:txBody>
          <a:bodyPr/>
          <a:lstStyle/>
          <a:p>
            <a:pPr>
              <a:defRPr/>
            </a:pPr>
            <a:r>
              <a:rPr lang="en-US" sz="6000" b="1" dirty="0">
                <a:solidFill>
                  <a:srgbClr val="000000"/>
                </a:solidFill>
                <a:effectLst/>
                <a:latin typeface="Apple Chancery"/>
                <a:ea typeface="ＭＳ Ｐゴシック" charset="0"/>
                <a:cs typeface="Apple Chancery"/>
              </a:rPr>
              <a:t>Say, "Yes!"</a:t>
            </a:r>
          </a:p>
        </p:txBody>
      </p:sp>
    </p:spTree>
    <p:extLst>
      <p:ext uri="{BB962C8B-B14F-4D97-AF65-F5344CB8AC3E}">
        <p14:creationId xmlns:p14="http://schemas.microsoft.com/office/powerpoint/2010/main" val="160514435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825279" cy="6825279"/>
          </a:xfrm>
          <a:prstGeom prst="rect">
            <a:avLst/>
          </a:prstGeom>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8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The Fire</a:t>
            </a:r>
            <a:endParaRPr kumimoji="0" lang="en-US" sz="4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27" name="Shape 27"/>
          <p:cNvSpPr/>
          <p:nvPr/>
        </p:nvSpPr>
        <p:spPr>
          <a:xfrm>
            <a:off x="0" y="5308919"/>
            <a:ext cx="9144000" cy="151636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323573</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1980 New Spring  (Admin. by Brentwood-Benson Music Pub., Inc.)</a:t>
            </a:r>
            <a:b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a:t>
            </a:r>
            <a:r>
              <a:rPr kumimoji="0" lang="en-US" sz="2000" b="1" i="0" u="none" strike="noStrike" kern="0" cap="none" spc="0" normalizeH="0" baseline="0" noProof="0" dirty="0" err="1">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Licence</a:t>
            </a: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 277507</a:t>
            </a:r>
          </a:p>
        </p:txBody>
      </p:sp>
      <p:sp>
        <p:nvSpPr>
          <p:cNvPr id="5" name="Shape 26"/>
          <p:cNvSpPr txBox="1"/>
          <p:nvPr/>
        </p:nvSpPr>
        <p:spPr>
          <a:xfrm>
            <a:off x="0" y="2526192"/>
            <a:ext cx="9144000" cy="116562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600" b="1" i="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Christine Wyrtzen</a:t>
            </a:r>
            <a:endParaRPr kumimoji="0" lang="en-US" sz="2800" b="1" i="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76956281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25279" cy="6825279"/>
          </a:xfrm>
          <a:prstGeom prst="rect">
            <a:avLst/>
          </a:prstGeom>
        </p:spPr>
      </p:pic>
      <p:sp>
        <p:nvSpPr>
          <p:cNvPr id="35" name="Shape 35"/>
          <p:cNvSpPr txBox="1"/>
          <p:nvPr/>
        </p:nvSpPr>
        <p:spPr>
          <a:xfrm>
            <a:off x="0" y="178050"/>
            <a:ext cx="9144000" cy="414464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I've been through a fire that has deepened my desire</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to know the living God more and more.</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It hasn't been much fun </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but the work that it has done</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in my life has made it worth the hurt. </a:t>
            </a:r>
          </a:p>
        </p:txBody>
      </p:sp>
    </p:spTree>
    <p:extLst>
      <p:ext uri="{BB962C8B-B14F-4D97-AF65-F5344CB8AC3E}">
        <p14:creationId xmlns:p14="http://schemas.microsoft.com/office/powerpoint/2010/main" val="36481182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25279" cy="6825279"/>
          </a:xfrm>
          <a:prstGeom prst="rect">
            <a:avLst/>
          </a:prstGeom>
        </p:spPr>
      </p:pic>
      <p:sp>
        <p:nvSpPr>
          <p:cNvPr id="35" name="Shape 35"/>
          <p:cNvSpPr txBox="1"/>
          <p:nvPr/>
        </p:nvSpPr>
        <p:spPr>
          <a:xfrm>
            <a:off x="0" y="178049"/>
            <a:ext cx="9144000" cy="326545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You see, </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sometimes we need the hard times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to bring us to our knees.</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Otherwise, we do as we please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and never heed him. </a:t>
            </a:r>
          </a:p>
        </p:txBody>
      </p:sp>
    </p:spTree>
    <p:extLst>
      <p:ext uri="{BB962C8B-B14F-4D97-AF65-F5344CB8AC3E}">
        <p14:creationId xmlns:p14="http://schemas.microsoft.com/office/powerpoint/2010/main" val="26870330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25279" cy="6825279"/>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But He always knows what's best</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And it's when we are distressed</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that we really come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to know God as He is. </a:t>
            </a:r>
          </a:p>
        </p:txBody>
      </p:sp>
    </p:spTree>
    <p:extLst>
      <p:ext uri="{BB962C8B-B14F-4D97-AF65-F5344CB8AC3E}">
        <p14:creationId xmlns:p14="http://schemas.microsoft.com/office/powerpoint/2010/main" val="258895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Main Idea of James</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IF YOU BELIEVE</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SHOW IT</a:t>
            </a:r>
          </a:p>
        </p:txBody>
      </p:sp>
      <p:sp>
        <p:nvSpPr>
          <p:cNvPr id="2" name="Notched Right Arrow 1"/>
          <p:cNvSpPr/>
          <p:nvPr/>
        </p:nvSpPr>
        <p:spPr bwMode="auto">
          <a:xfrm>
            <a:off x="3060820" y="2922103"/>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820459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25279" cy="6825279"/>
          </a:xfrm>
          <a:prstGeom prst="rect">
            <a:avLst/>
          </a:prstGeom>
        </p:spPr>
      </p:pic>
      <p:sp>
        <p:nvSpPr>
          <p:cNvPr id="35" name="Shape 35"/>
          <p:cNvSpPr txBox="1"/>
          <p:nvPr/>
        </p:nvSpPr>
        <p:spPr>
          <a:xfrm>
            <a:off x="0" y="178049"/>
            <a:ext cx="9144000" cy="326545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You see, </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sometimes we need the hard times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to bring us to our knees.</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Otherwise, we do as we please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and never heed him. </a:t>
            </a:r>
          </a:p>
        </p:txBody>
      </p:sp>
    </p:spTree>
    <p:extLst>
      <p:ext uri="{BB962C8B-B14F-4D97-AF65-F5344CB8AC3E}">
        <p14:creationId xmlns:p14="http://schemas.microsoft.com/office/powerpoint/2010/main" val="38574489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25279" cy="6825279"/>
          </a:xfrm>
          <a:prstGeom prst="rect">
            <a:avLst/>
          </a:prstGeom>
        </p:spPr>
      </p:pic>
      <p:sp>
        <p:nvSpPr>
          <p:cNvPr id="35" name="Shape 35"/>
          <p:cNvSpPr txBox="1"/>
          <p:nvPr/>
        </p:nvSpPr>
        <p:spPr>
          <a:xfrm>
            <a:off x="0" y="178050"/>
            <a:ext cx="9144000" cy="298459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But He always knows what's best</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And it's when we are distressed</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that we really come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to know God as He is,</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as He is. </a:t>
            </a:r>
          </a:p>
        </p:txBody>
      </p:sp>
    </p:spTree>
    <p:extLst>
      <p:ext uri="{BB962C8B-B14F-4D97-AF65-F5344CB8AC3E}">
        <p14:creationId xmlns:p14="http://schemas.microsoft.com/office/powerpoint/2010/main" val="420536938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28600" y="152400"/>
            <a:ext cx="7315200" cy="1219200"/>
          </a:xfrm>
        </p:spPr>
        <p:txBody>
          <a:bodyPr/>
          <a:lstStyle/>
          <a:p>
            <a:pPr eaLnBrk="1" hangingPunct="1"/>
            <a:r>
              <a:rPr lang="en-GB" b="1">
                <a:solidFill>
                  <a:schemeClr val="tx1"/>
                </a:solidFill>
                <a:latin typeface="Century Schoolbook" charset="0"/>
                <a:cs typeface="Times New Roman" charset="0"/>
              </a:rPr>
              <a:t>What is the path from trials to joy? </a:t>
            </a:r>
            <a:endParaRPr lang="en-US" b="1">
              <a:solidFill>
                <a:schemeClr val="tx1"/>
              </a:solidFill>
              <a:latin typeface="Times New Roman" charset="0"/>
              <a:cs typeface="Times New Roman" charset="0"/>
            </a:endParaRPr>
          </a:p>
        </p:txBody>
      </p:sp>
      <p:sp>
        <p:nvSpPr>
          <p:cNvPr id="190467" name="Text Box 3"/>
          <p:cNvSpPr txBox="1">
            <a:spLocks noChangeArrowheads="1"/>
          </p:cNvSpPr>
          <p:nvPr/>
        </p:nvSpPr>
        <p:spPr bwMode="auto">
          <a:xfrm>
            <a:off x="685800" y="2209800"/>
            <a:ext cx="716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endParaRPr lang="en-US">
              <a:solidFill>
                <a:srgbClr val="FFFFCC"/>
              </a:solidFill>
              <a:latin typeface="Times New Roman" charset="0"/>
            </a:endParaRPr>
          </a:p>
        </p:txBody>
      </p:sp>
      <p:sp>
        <p:nvSpPr>
          <p:cNvPr id="190468" name="WordArt 4"/>
          <p:cNvSpPr>
            <a:spLocks noChangeArrowheads="1" noChangeShapeType="1" noTextEdit="1"/>
          </p:cNvSpPr>
          <p:nvPr/>
        </p:nvSpPr>
        <p:spPr bwMode="auto">
          <a:xfrm>
            <a:off x="114300" y="3429000"/>
            <a:ext cx="876300"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a:ln w="9525" cap="sq">
                  <a:solidFill>
                    <a:srgbClr val="000000"/>
                  </a:solidFill>
                  <a:round/>
                  <a:headEnd type="none" w="sm" len="sm"/>
                  <a:tailEnd type="none" w="sm" len="sm"/>
                </a:ln>
                <a:solidFill>
                  <a:srgbClr val="FFFFFF"/>
                </a:solidFill>
                <a:latin typeface="Arial Black"/>
                <a:ea typeface="Arial Black"/>
                <a:cs typeface="Arial Black"/>
              </a:rPr>
              <a:t>Trial</a:t>
            </a:r>
          </a:p>
        </p:txBody>
      </p:sp>
      <p:sp>
        <p:nvSpPr>
          <p:cNvPr id="190469" name="Line 5"/>
          <p:cNvSpPr>
            <a:spLocks noChangeShapeType="1"/>
          </p:cNvSpPr>
          <p:nvPr/>
        </p:nvSpPr>
        <p:spPr bwMode="auto">
          <a:xfrm>
            <a:off x="1371600" y="3657600"/>
            <a:ext cx="1219200"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190470" name="WordArt 6"/>
          <p:cNvSpPr>
            <a:spLocks noChangeArrowheads="1" noChangeShapeType="1" noTextEdit="1"/>
          </p:cNvSpPr>
          <p:nvPr/>
        </p:nvSpPr>
        <p:spPr bwMode="auto">
          <a:xfrm>
            <a:off x="2895600" y="3429000"/>
            <a:ext cx="2286000"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dirty="0">
                <a:ln w="9525" cap="sq">
                  <a:solidFill>
                    <a:srgbClr val="000000"/>
                  </a:solidFill>
                  <a:round/>
                  <a:headEnd type="none" w="sm" len="sm"/>
                  <a:tailEnd type="none" w="sm" len="sm"/>
                </a:ln>
                <a:solidFill>
                  <a:srgbClr val="FFFFFF"/>
                </a:solidFill>
                <a:latin typeface="Arial Black"/>
                <a:ea typeface="Arial Black"/>
                <a:cs typeface="Arial Black"/>
              </a:rPr>
              <a:t>Perseverance</a:t>
            </a:r>
          </a:p>
        </p:txBody>
      </p:sp>
      <p:sp>
        <p:nvSpPr>
          <p:cNvPr id="190471" name="WordArt 7"/>
          <p:cNvSpPr>
            <a:spLocks noChangeArrowheads="1" noChangeShapeType="1" noTextEdit="1"/>
          </p:cNvSpPr>
          <p:nvPr/>
        </p:nvSpPr>
        <p:spPr bwMode="auto">
          <a:xfrm>
            <a:off x="7010400" y="2743203"/>
            <a:ext cx="1905000" cy="169545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cap="sq">
                  <a:solidFill>
                    <a:srgbClr val="000000"/>
                  </a:solidFill>
                  <a:round/>
                  <a:headEnd type="none" w="sm" len="sm"/>
                  <a:tailEnd type="none" w="sm" len="sm"/>
                </a:ln>
                <a:solidFill>
                  <a:srgbClr val="FFFFFF"/>
                </a:solidFill>
                <a:latin typeface="Arial Black"/>
                <a:ea typeface="Arial Black"/>
                <a:cs typeface="Arial Black"/>
              </a:rPr>
              <a:t>Mature </a:t>
            </a:r>
          </a:p>
          <a:p>
            <a:pPr algn="ctr" defTabSz="914400" eaLnBrk="0" fontAlgn="base" hangingPunct="0">
              <a:spcBef>
                <a:spcPct val="0"/>
              </a:spcBef>
              <a:spcAft>
                <a:spcPct val="0"/>
              </a:spcAft>
            </a:pPr>
            <a:r>
              <a:rPr lang="en-US" sz="3600" kern="10" dirty="0">
                <a:ln w="9525" cap="sq">
                  <a:solidFill>
                    <a:srgbClr val="000000"/>
                  </a:solidFill>
                  <a:round/>
                  <a:headEnd type="none" w="sm" len="sm"/>
                  <a:tailEnd type="none" w="sm" len="sm"/>
                </a:ln>
                <a:solidFill>
                  <a:srgbClr val="FFFFFF"/>
                </a:solidFill>
                <a:latin typeface="Arial Black"/>
                <a:ea typeface="Arial Black"/>
                <a:cs typeface="Arial Black"/>
              </a:rPr>
              <a:t>&amp; </a:t>
            </a:r>
          </a:p>
          <a:p>
            <a:pPr algn="ctr" defTabSz="914400" eaLnBrk="0" fontAlgn="base" hangingPunct="0">
              <a:spcBef>
                <a:spcPct val="0"/>
              </a:spcBef>
              <a:spcAft>
                <a:spcPct val="0"/>
              </a:spcAft>
            </a:pPr>
            <a:r>
              <a:rPr lang="en-US" sz="3600" kern="10" dirty="0">
                <a:ln w="9525" cap="sq">
                  <a:solidFill>
                    <a:srgbClr val="000000"/>
                  </a:solidFill>
                  <a:round/>
                  <a:headEnd type="none" w="sm" len="sm"/>
                  <a:tailEnd type="none" w="sm" len="sm"/>
                </a:ln>
                <a:solidFill>
                  <a:srgbClr val="FFFFFF"/>
                </a:solidFill>
                <a:latin typeface="Arial Black"/>
                <a:ea typeface="Arial Black"/>
                <a:cs typeface="Arial Black"/>
              </a:rPr>
              <a:t>Complete</a:t>
            </a:r>
          </a:p>
        </p:txBody>
      </p:sp>
      <p:sp>
        <p:nvSpPr>
          <p:cNvPr id="190472" name="Line 8"/>
          <p:cNvSpPr>
            <a:spLocks noChangeShapeType="1"/>
          </p:cNvSpPr>
          <p:nvPr/>
        </p:nvSpPr>
        <p:spPr bwMode="auto">
          <a:xfrm>
            <a:off x="5334000" y="3657600"/>
            <a:ext cx="1600200"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190473" name="WordArt 9"/>
          <p:cNvSpPr>
            <a:spLocks noChangeArrowheads="1" noChangeShapeType="1" noTextEdit="1"/>
          </p:cNvSpPr>
          <p:nvPr/>
        </p:nvSpPr>
        <p:spPr bwMode="auto">
          <a:xfrm>
            <a:off x="990600" y="3028950"/>
            <a:ext cx="1895475"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ln w="9525" cap="sq">
                  <a:solidFill>
                    <a:srgbClr val="FFFFCC"/>
                  </a:solidFill>
                  <a:round/>
                  <a:headEnd type="none" w="sm" len="sm"/>
                  <a:tailEnd type="none" w="sm" len="sm"/>
                </a:ln>
                <a:noFill/>
                <a:latin typeface="Times New Roman"/>
                <a:ea typeface="Times New Roman"/>
                <a:cs typeface="Times New Roman"/>
              </a:rPr>
              <a:t>Testing of Faith</a:t>
            </a:r>
          </a:p>
        </p:txBody>
      </p:sp>
      <p:sp>
        <p:nvSpPr>
          <p:cNvPr id="190474" name="WordArt 10"/>
          <p:cNvSpPr>
            <a:spLocks noChangeArrowheads="1" noChangeShapeType="1" noTextEdit="1"/>
          </p:cNvSpPr>
          <p:nvPr/>
        </p:nvSpPr>
        <p:spPr bwMode="auto">
          <a:xfrm>
            <a:off x="1447800" y="4191000"/>
            <a:ext cx="866775"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ln w="9525" cap="sq">
                  <a:solidFill>
                    <a:srgbClr val="FFFFCC"/>
                  </a:solidFill>
                  <a:round/>
                  <a:headEnd type="none" w="sm" len="sm"/>
                  <a:tailEnd type="none" w="sm" len="sm"/>
                </a:ln>
                <a:noFill/>
                <a:latin typeface="Times New Roman"/>
                <a:ea typeface="Times New Roman"/>
                <a:cs typeface="Times New Roman"/>
              </a:rPr>
              <a:t>Endure</a:t>
            </a:r>
          </a:p>
        </p:txBody>
      </p:sp>
      <p:sp>
        <p:nvSpPr>
          <p:cNvPr id="190475" name="WordArt 11"/>
          <p:cNvSpPr>
            <a:spLocks noChangeArrowheads="1" noChangeShapeType="1" noTextEdit="1"/>
          </p:cNvSpPr>
          <p:nvPr/>
        </p:nvSpPr>
        <p:spPr bwMode="auto">
          <a:xfrm>
            <a:off x="5334000" y="3028950"/>
            <a:ext cx="1657350"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ln w="9525" cap="sq">
                  <a:solidFill>
                    <a:srgbClr val="FFFFCC"/>
                  </a:solidFill>
                  <a:round/>
                  <a:headEnd type="none" w="sm" len="sm"/>
                  <a:tailEnd type="none" w="sm" len="sm"/>
                </a:ln>
                <a:noFill/>
                <a:latin typeface="Times New Roman"/>
                <a:ea typeface="Times New Roman"/>
                <a:cs typeface="Times New Roman"/>
              </a:rPr>
              <a:t>when finished</a:t>
            </a:r>
          </a:p>
        </p:txBody>
      </p:sp>
      <p:sp>
        <p:nvSpPr>
          <p:cNvPr id="190476" name="WordArt 12"/>
          <p:cNvSpPr>
            <a:spLocks noChangeArrowheads="1" noChangeShapeType="1" noTextEdit="1"/>
          </p:cNvSpPr>
          <p:nvPr/>
        </p:nvSpPr>
        <p:spPr bwMode="auto">
          <a:xfrm>
            <a:off x="7391400" y="4648203"/>
            <a:ext cx="1076325"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a:ln w="9525" cap="sq">
                  <a:solidFill>
                    <a:srgbClr val="000000"/>
                  </a:solidFill>
                  <a:round/>
                  <a:headEnd type="none" w="sm" len="sm"/>
                  <a:tailEnd type="none" w="sm" len="sm"/>
                </a:ln>
                <a:solidFill>
                  <a:srgbClr val="FFFFFF"/>
                </a:solidFill>
                <a:latin typeface="Arial Black"/>
                <a:ea typeface="Arial Black"/>
                <a:cs typeface="Arial Black"/>
              </a:rPr>
              <a:t>(JOY)</a:t>
            </a:r>
          </a:p>
        </p:txBody>
      </p:sp>
      <p:sp>
        <p:nvSpPr>
          <p:cNvPr id="190477" name="WordArt 13"/>
          <p:cNvSpPr>
            <a:spLocks noChangeArrowheads="1" noChangeShapeType="1" noTextEdit="1"/>
          </p:cNvSpPr>
          <p:nvPr/>
        </p:nvSpPr>
        <p:spPr bwMode="auto">
          <a:xfrm>
            <a:off x="990600" y="5867400"/>
            <a:ext cx="3019425"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cap="sq">
                  <a:solidFill>
                    <a:srgbClr val="000000"/>
                  </a:solidFill>
                  <a:round/>
                  <a:headEnd type="none" w="sm" len="sm"/>
                  <a:tailEnd type="none" w="sm" len="sm"/>
                </a:ln>
                <a:solidFill>
                  <a:srgbClr val="FFFFFF"/>
                </a:solidFill>
                <a:latin typeface="Arial Black"/>
                <a:ea typeface="Arial Black"/>
                <a:cs typeface="Arial Black"/>
              </a:rPr>
              <a:t>James 1:2-4</a:t>
            </a:r>
          </a:p>
        </p:txBody>
      </p:sp>
      <p:sp>
        <p:nvSpPr>
          <p:cNvPr id="2" name="TextBox 1">
            <a:extLst>
              <a:ext uri="{FF2B5EF4-FFF2-40B4-BE49-F238E27FC236}">
                <a16:creationId xmlns:a16="http://schemas.microsoft.com/office/drawing/2014/main" id="{3A8B9BA7-C1BB-37FB-28FD-FC1319342DE5}"/>
              </a:ext>
            </a:extLst>
          </p:cNvPr>
          <p:cNvSpPr txBox="1"/>
          <p:nvPr/>
        </p:nvSpPr>
        <p:spPr>
          <a:xfrm>
            <a:off x="3200400" y="-36249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67763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190467"/>
                                        </p:tgtEl>
                                        <p:attrNameLst>
                                          <p:attrName>style.visibility</p:attrName>
                                        </p:attrNameLst>
                                      </p:cBhvr>
                                      <p:to>
                                        <p:strVal val="visible"/>
                                      </p:to>
                                    </p:set>
                                    <p:animEffect transition="in" filter="blinds(horizontal)">
                                      <p:cBhvr>
                                        <p:cTn id="7" dur="500"/>
                                        <p:tgtEl>
                                          <p:spTgt spid="1904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0468"/>
                                        </p:tgtEl>
                                        <p:attrNameLst>
                                          <p:attrName>style.visibility</p:attrName>
                                        </p:attrNameLst>
                                      </p:cBhvr>
                                      <p:to>
                                        <p:strVal val="visible"/>
                                      </p:to>
                                    </p:set>
                                    <p:animEffect transition="in" filter="blinds(horizontal)">
                                      <p:cBhvr>
                                        <p:cTn id="12" dur="500"/>
                                        <p:tgtEl>
                                          <p:spTgt spid="1904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0469"/>
                                        </p:tgtEl>
                                        <p:attrNameLst>
                                          <p:attrName>style.visibility</p:attrName>
                                        </p:attrNameLst>
                                      </p:cBhvr>
                                      <p:to>
                                        <p:strVal val="visible"/>
                                      </p:to>
                                    </p:set>
                                    <p:animEffect transition="in" filter="blinds(horizontal)">
                                      <p:cBhvr>
                                        <p:cTn id="17" dur="500"/>
                                        <p:tgtEl>
                                          <p:spTgt spid="1904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0473"/>
                                        </p:tgtEl>
                                        <p:attrNameLst>
                                          <p:attrName>style.visibility</p:attrName>
                                        </p:attrNameLst>
                                      </p:cBhvr>
                                      <p:to>
                                        <p:strVal val="visible"/>
                                      </p:to>
                                    </p:set>
                                    <p:animEffect transition="in" filter="blinds(horizontal)">
                                      <p:cBhvr>
                                        <p:cTn id="22" dur="500"/>
                                        <p:tgtEl>
                                          <p:spTgt spid="1904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0474"/>
                                        </p:tgtEl>
                                        <p:attrNameLst>
                                          <p:attrName>style.visibility</p:attrName>
                                        </p:attrNameLst>
                                      </p:cBhvr>
                                      <p:to>
                                        <p:strVal val="visible"/>
                                      </p:to>
                                    </p:set>
                                    <p:animEffect transition="in" filter="blinds(horizontal)">
                                      <p:cBhvr>
                                        <p:cTn id="27" dur="500"/>
                                        <p:tgtEl>
                                          <p:spTgt spid="1904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0470"/>
                                        </p:tgtEl>
                                        <p:attrNameLst>
                                          <p:attrName>style.visibility</p:attrName>
                                        </p:attrNameLst>
                                      </p:cBhvr>
                                      <p:to>
                                        <p:strVal val="visible"/>
                                      </p:to>
                                    </p:set>
                                    <p:animEffect transition="in" filter="blinds(horizontal)">
                                      <p:cBhvr>
                                        <p:cTn id="32" dur="500"/>
                                        <p:tgtEl>
                                          <p:spTgt spid="1904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0472"/>
                                        </p:tgtEl>
                                        <p:attrNameLst>
                                          <p:attrName>style.visibility</p:attrName>
                                        </p:attrNameLst>
                                      </p:cBhvr>
                                      <p:to>
                                        <p:strVal val="visible"/>
                                      </p:to>
                                    </p:set>
                                    <p:animEffect transition="in" filter="blinds(horizontal)">
                                      <p:cBhvr>
                                        <p:cTn id="37" dur="500"/>
                                        <p:tgtEl>
                                          <p:spTgt spid="1904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0475"/>
                                        </p:tgtEl>
                                        <p:attrNameLst>
                                          <p:attrName>style.visibility</p:attrName>
                                        </p:attrNameLst>
                                      </p:cBhvr>
                                      <p:to>
                                        <p:strVal val="visible"/>
                                      </p:to>
                                    </p:set>
                                    <p:animEffect transition="in" filter="blinds(horizontal)">
                                      <p:cBhvr>
                                        <p:cTn id="42" dur="500"/>
                                        <p:tgtEl>
                                          <p:spTgt spid="1904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0471"/>
                                        </p:tgtEl>
                                        <p:attrNameLst>
                                          <p:attrName>style.visibility</p:attrName>
                                        </p:attrNameLst>
                                      </p:cBhvr>
                                      <p:to>
                                        <p:strVal val="visible"/>
                                      </p:to>
                                    </p:set>
                                    <p:animEffect transition="in" filter="blinds(horizontal)">
                                      <p:cBhvr>
                                        <p:cTn id="47" dur="500"/>
                                        <p:tgtEl>
                                          <p:spTgt spid="1904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0476"/>
                                        </p:tgtEl>
                                        <p:attrNameLst>
                                          <p:attrName>style.visibility</p:attrName>
                                        </p:attrNameLst>
                                      </p:cBhvr>
                                      <p:to>
                                        <p:strVal val="visible"/>
                                      </p:to>
                                    </p:set>
                                    <p:animEffect transition="in" filter="blinds(horizontal)">
                                      <p:cBhvr>
                                        <p:cTn id="52" dur="500"/>
                                        <p:tgtEl>
                                          <p:spTgt spid="190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autoUpdateAnimBg="0"/>
      <p:bldP spid="190468" grpId="0" animBg="1"/>
      <p:bldP spid="190469" grpId="0" animBg="1"/>
      <p:bldP spid="190470" grpId="0" animBg="1"/>
      <p:bldP spid="190471" grpId="0" animBg="1"/>
      <p:bldP spid="190472" grpId="0" animBg="1"/>
      <p:bldP spid="190473" grpId="0" animBg="1"/>
      <p:bldP spid="190474" grpId="0" animBg="1"/>
      <p:bldP spid="190475" grpId="0" animBg="1"/>
      <p:bldP spid="19047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058CB-9A1E-4261-A505-EA8174773D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854" y="152400"/>
            <a:ext cx="8806292" cy="6553200"/>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7D4A0128-368B-4778-ADD2-DDC1D4E41DAA}"/>
              </a:ext>
            </a:extLst>
          </p:cNvPr>
          <p:cNvSpPr txBox="1"/>
          <p:nvPr/>
        </p:nvSpPr>
        <p:spPr>
          <a:xfrm>
            <a:off x="247650" y="391696"/>
            <a:ext cx="8648700"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w="12700" cmpd="sng">
                  <a:solidFill>
                    <a:prstClr val="black"/>
                  </a:solidFill>
                  <a:prstDash val="solid"/>
                </a:ln>
                <a:solidFill>
                  <a:srgbClr val="FF5050"/>
                </a:solidFill>
                <a:effectLst>
                  <a:reflection blurRad="12700" stA="28000" endPos="45000" dist="1000" dir="5400000" sy="-100000" algn="bl" rotWithShape="0"/>
                </a:effectLst>
                <a:uLnTx/>
                <a:uFillTx/>
                <a:latin typeface="Comic Sans MS" panose="030F0702030302020204" pitchFamily="66" charset="0"/>
                <a:ea typeface="+mn-ea"/>
                <a:cs typeface="+mn-cs"/>
              </a:rPr>
              <a:t>avoiding </a:t>
            </a:r>
            <a:br>
              <a:rPr kumimoji="0" lang="en-US" sz="4800" b="1" i="0" u="none" strike="noStrike" kern="1200" cap="all" spc="0" normalizeH="0" baseline="0" noProof="0" dirty="0">
                <a:ln w="12700" cmpd="sng">
                  <a:solidFill>
                    <a:prstClr val="black"/>
                  </a:solidFill>
                  <a:prstDash val="solid"/>
                </a:ln>
                <a:solidFill>
                  <a:srgbClr val="FF5050"/>
                </a:solidFill>
                <a:effectLst>
                  <a:reflection blurRad="12700" stA="28000" endPos="45000" dist="1000" dir="5400000" sy="-100000" algn="bl" rotWithShape="0"/>
                </a:effectLst>
                <a:uLnTx/>
                <a:uFillTx/>
                <a:latin typeface="Comic Sans MS" panose="030F0702030302020204" pitchFamily="66" charset="0"/>
                <a:ea typeface="+mn-ea"/>
                <a:cs typeface="+mn-cs"/>
              </a:rPr>
            </a:br>
            <a:r>
              <a:rPr kumimoji="0" lang="en-US" sz="4800" b="1" i="0" u="none" strike="noStrike" kern="1200" cap="all" spc="0" normalizeH="0" baseline="0" noProof="0" dirty="0">
                <a:ln w="12700" cmpd="sng">
                  <a:solidFill>
                    <a:prstClr val="black"/>
                  </a:solidFill>
                  <a:prstDash val="solid"/>
                </a:ln>
                <a:solidFill>
                  <a:srgbClr val="FF5050"/>
                </a:solidFill>
                <a:effectLst>
                  <a:reflection blurRad="12700" stA="28000" endPos="45000" dist="1000" dir="5400000" sy="-100000" algn="bl" rotWithShape="0"/>
                </a:effectLst>
                <a:uLnTx/>
                <a:uFillTx/>
                <a:latin typeface="Comic Sans MS" panose="030F0702030302020204" pitchFamily="66" charset="0"/>
                <a:ea typeface="+mn-ea"/>
                <a:cs typeface="+mn-cs"/>
              </a:rPr>
              <a:t>the blame game</a:t>
            </a:r>
          </a:p>
        </p:txBody>
      </p:sp>
      <p:sp>
        <p:nvSpPr>
          <p:cNvPr id="16" name="TextBox 15">
            <a:extLst>
              <a:ext uri="{FF2B5EF4-FFF2-40B4-BE49-F238E27FC236}">
                <a16:creationId xmlns:a16="http://schemas.microsoft.com/office/drawing/2014/main" id="{A0F0DAF4-0AFA-4245-9B0C-B6765C569D95}"/>
              </a:ext>
            </a:extLst>
          </p:cNvPr>
          <p:cNvSpPr txBox="1"/>
          <p:nvPr/>
        </p:nvSpPr>
        <p:spPr>
          <a:xfrm>
            <a:off x="381000" y="3903869"/>
            <a:ext cx="83820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12700" cmpd="sng">
                  <a:solidFill>
                    <a:prstClr val="black"/>
                  </a:solidFill>
                  <a:prstDash val="solid"/>
                </a:ln>
                <a:solidFill>
                  <a:srgbClr val="FF2F2F"/>
                </a:solidFill>
                <a:effectLst>
                  <a:reflection blurRad="12700" stA="28000" endPos="45000" dist="1000" dir="5400000" sy="-100000" algn="bl" rotWithShape="0"/>
                </a:effectLst>
                <a:uLnTx/>
                <a:uFillTx/>
                <a:latin typeface="Comic Sans MS" panose="030F0702030302020204" pitchFamily="66" charset="0"/>
                <a:ea typeface="+mn-ea"/>
                <a:cs typeface="+mn-cs"/>
              </a:rPr>
              <a:t>James 1:13-18</a:t>
            </a:r>
          </a:p>
        </p:txBody>
      </p:sp>
      <p:sp>
        <p:nvSpPr>
          <p:cNvPr id="6" name="Rectangle 5">
            <a:extLst>
              <a:ext uri="{FF2B5EF4-FFF2-40B4-BE49-F238E27FC236}">
                <a16:creationId xmlns:a16="http://schemas.microsoft.com/office/drawing/2014/main" id="{7EF69F6A-CBE5-7F41-BF9A-EA215A51E6A3}"/>
              </a:ext>
            </a:extLst>
          </p:cNvPr>
          <p:cNvSpPr>
            <a:spLocks noChangeArrowheads="1"/>
          </p:cNvSpPr>
          <p:nvPr/>
        </p:nvSpPr>
        <p:spPr bwMode="auto">
          <a:xfrm>
            <a:off x="152401" y="5940425"/>
            <a:ext cx="8839199"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David Martin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Tree>
    <p:custDataLst>
      <p:tags r:id="rId1"/>
    </p:custDataLst>
    <p:extLst>
      <p:ext uri="{BB962C8B-B14F-4D97-AF65-F5344CB8AC3E}">
        <p14:creationId xmlns:p14="http://schemas.microsoft.com/office/powerpoint/2010/main" val="3402999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77FD75E-D343-45BC-B214-63E6640EE225}"/>
              </a:ext>
            </a:extLst>
          </p:cNvPr>
          <p:cNvGrpSpPr/>
          <p:nvPr/>
        </p:nvGrpSpPr>
        <p:grpSpPr>
          <a:xfrm>
            <a:off x="4648200" y="3419605"/>
            <a:ext cx="4572000" cy="3305105"/>
            <a:chOff x="4648200" y="3419605"/>
            <a:chExt cx="4572000" cy="3305105"/>
          </a:xfrm>
        </p:grpSpPr>
        <p:pic>
          <p:nvPicPr>
            <p:cNvPr id="7" name="Picture 6">
              <a:extLst>
                <a:ext uri="{FF2B5EF4-FFF2-40B4-BE49-F238E27FC236}">
                  <a16:creationId xmlns:a16="http://schemas.microsoft.com/office/drawing/2014/main" id="{83F060DF-9DF8-4E85-99FC-3B7C397C10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8200" y="3419605"/>
              <a:ext cx="4343400" cy="3265885"/>
            </a:xfrm>
            <a:prstGeom prst="rect">
              <a:avLst/>
            </a:prstGeom>
            <a:ln w="38100">
              <a:solidFill>
                <a:schemeClr val="bg1"/>
              </a:solidFill>
            </a:ln>
          </p:spPr>
        </p:pic>
        <p:sp>
          <p:nvSpPr>
            <p:cNvPr id="15" name="TextBox 14">
              <a:extLst>
                <a:ext uri="{FF2B5EF4-FFF2-40B4-BE49-F238E27FC236}">
                  <a16:creationId xmlns:a16="http://schemas.microsoft.com/office/drawing/2014/main" id="{2D419C56-490B-4545-80B4-0529CC01A281}"/>
                </a:ext>
              </a:extLst>
            </p:cNvPr>
            <p:cNvSpPr txBox="1"/>
            <p:nvPr/>
          </p:nvSpPr>
          <p:spPr>
            <a:xfrm>
              <a:off x="7944217" y="6324600"/>
              <a:ext cx="12759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2000 BC</a:t>
              </a:r>
            </a:p>
          </p:txBody>
        </p:sp>
      </p:grpSp>
      <p:grpSp>
        <p:nvGrpSpPr>
          <p:cNvPr id="4" name="Group 3">
            <a:extLst>
              <a:ext uri="{FF2B5EF4-FFF2-40B4-BE49-F238E27FC236}">
                <a16:creationId xmlns:a16="http://schemas.microsoft.com/office/drawing/2014/main" id="{C334D1A3-8B69-4EF5-8ECD-BE4985F063B8}"/>
              </a:ext>
            </a:extLst>
          </p:cNvPr>
          <p:cNvGrpSpPr/>
          <p:nvPr/>
        </p:nvGrpSpPr>
        <p:grpSpPr>
          <a:xfrm>
            <a:off x="228600" y="3429000"/>
            <a:ext cx="4552583" cy="3295710"/>
            <a:chOff x="228600" y="3429000"/>
            <a:chExt cx="4552583" cy="3295710"/>
          </a:xfrm>
        </p:grpSpPr>
        <p:pic>
          <p:nvPicPr>
            <p:cNvPr id="3" name="Picture 2">
              <a:extLst>
                <a:ext uri="{FF2B5EF4-FFF2-40B4-BE49-F238E27FC236}">
                  <a16:creationId xmlns:a16="http://schemas.microsoft.com/office/drawing/2014/main" id="{9F68305E-D2C9-43BD-BC8E-AC5EA852DD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00" y="3429000"/>
              <a:ext cx="4216112" cy="3265885"/>
            </a:xfrm>
            <a:prstGeom prst="rect">
              <a:avLst/>
            </a:prstGeom>
            <a:ln w="38100">
              <a:solidFill>
                <a:schemeClr val="bg1"/>
              </a:solidFill>
            </a:ln>
          </p:spPr>
        </p:pic>
        <p:sp>
          <p:nvSpPr>
            <p:cNvPr id="16" name="TextBox 15">
              <a:extLst>
                <a:ext uri="{FF2B5EF4-FFF2-40B4-BE49-F238E27FC236}">
                  <a16:creationId xmlns:a16="http://schemas.microsoft.com/office/drawing/2014/main" id="{54829DD2-7FEF-46A9-B687-3CF730CB665C}"/>
                </a:ext>
              </a:extLst>
            </p:cNvPr>
            <p:cNvSpPr txBox="1"/>
            <p:nvPr/>
          </p:nvSpPr>
          <p:spPr>
            <a:xfrm>
              <a:off x="3505200" y="6324600"/>
              <a:ext cx="12759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AD 500</a:t>
              </a:r>
            </a:p>
          </p:txBody>
        </p:sp>
      </p:grpSp>
      <p:grpSp>
        <p:nvGrpSpPr>
          <p:cNvPr id="20" name="Group 19">
            <a:extLst>
              <a:ext uri="{FF2B5EF4-FFF2-40B4-BE49-F238E27FC236}">
                <a16:creationId xmlns:a16="http://schemas.microsoft.com/office/drawing/2014/main" id="{4FABB43D-6E3C-4E19-8106-BC8E51938BFA}"/>
              </a:ext>
            </a:extLst>
          </p:cNvPr>
          <p:cNvGrpSpPr/>
          <p:nvPr/>
        </p:nvGrpSpPr>
        <p:grpSpPr>
          <a:xfrm>
            <a:off x="200356" y="172510"/>
            <a:ext cx="8943644" cy="3247095"/>
            <a:chOff x="200356" y="172510"/>
            <a:chExt cx="8943644" cy="3247095"/>
          </a:xfrm>
        </p:grpSpPr>
        <p:sp>
          <p:nvSpPr>
            <p:cNvPr id="11" name="Rectangle 10">
              <a:extLst>
                <a:ext uri="{FF2B5EF4-FFF2-40B4-BE49-F238E27FC236}">
                  <a16:creationId xmlns:a16="http://schemas.microsoft.com/office/drawing/2014/main" id="{231DFD65-F63E-435B-9C6A-4CC391AB3F45}"/>
                </a:ext>
              </a:extLst>
            </p:cNvPr>
            <p:cNvSpPr/>
            <p:nvPr/>
          </p:nvSpPr>
          <p:spPr>
            <a:xfrm>
              <a:off x="200356" y="172510"/>
              <a:ext cx="8791244" cy="3071553"/>
            </a:xfrm>
            <a:prstGeom prst="rect">
              <a:avLst/>
            </a:prstGeom>
            <a:gradFill flip="none" rotWithShape="1">
              <a:gsLst>
                <a:gs pos="92000">
                  <a:schemeClr val="tx1">
                    <a:lumMod val="50000"/>
                    <a:lumOff val="50000"/>
                    <a:shade val="67500"/>
                    <a:satMod val="115000"/>
                  </a:schemeClr>
                </a:gs>
                <a:gs pos="53000">
                  <a:schemeClr val="bg1">
                    <a:lumMod val="65000"/>
                  </a:schemeClr>
                </a:gs>
              </a:gsLst>
              <a:path path="circle">
                <a:fillToRect l="50000" t="50000" r="50000" b="50000"/>
              </a:path>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9395634-C4EC-4FC8-9CD2-F3352165C656}"/>
                </a:ext>
              </a:extLst>
            </p:cNvPr>
            <p:cNvSpPr txBox="1"/>
            <p:nvPr/>
          </p:nvSpPr>
          <p:spPr>
            <a:xfrm>
              <a:off x="7868017" y="2865874"/>
              <a:ext cx="12759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2500 BC</a:t>
              </a:r>
            </a:p>
          </p:txBody>
        </p:sp>
        <p:pic>
          <p:nvPicPr>
            <p:cNvPr id="8" name="Picture 7">
              <a:extLst>
                <a:ext uri="{FF2B5EF4-FFF2-40B4-BE49-F238E27FC236}">
                  <a16:creationId xmlns:a16="http://schemas.microsoft.com/office/drawing/2014/main" id="{99BA2650-E14B-40DF-BABA-8B47D245695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94974" l="3495" r="95430">
                          <a14:foregroundMark x1="7796" y1="13273" x2="6855" y2="64304"/>
                          <a14:foregroundMark x1="5981" y1="67784" x2="17473" y2="67268"/>
                          <a14:foregroundMark x1="17473" y1="67268" x2="25941" y2="67784"/>
                          <a14:foregroundMark x1="50134" y1="68943" x2="95497" y2="70103"/>
                          <a14:foregroundMark x1="92473" y1="17912" x2="94019" y2="61211"/>
                          <a14:foregroundMark x1="94019" y1="61211" x2="94556" y2="64948"/>
                          <a14:foregroundMark x1="44960" y1="54510" x2="31384" y2="55026"/>
                          <a14:foregroundMark x1="49530" y1="59665" x2="49530" y2="68943"/>
                          <a14:foregroundMark x1="27151" y1="67268" x2="28024" y2="68943"/>
                          <a14:foregroundMark x1="4435" y1="44588" x2="3629" y2="67784"/>
                          <a14:foregroundMark x1="3629" y1="67784" x2="5376" y2="70747"/>
                          <a14:foregroundMark x1="29570" y1="12113" x2="27151" y2="26675"/>
                          <a14:foregroundMark x1="26815" y1="10954" x2="29570" y2="12113"/>
                          <a14:foregroundMark x1="59812" y1="9794" x2="92742" y2="14433"/>
                          <a14:foregroundMark x1="64919" y1="9278" x2="75538" y2="9278"/>
                          <a14:foregroundMark x1="75806" y1="9794" x2="89583" y2="10567"/>
                          <a14:foregroundMark x1="89583" y1="10567" x2="90927" y2="11598"/>
                          <a14:foregroundMark x1="64315" y1="81701" x2="63710" y2="85825"/>
                          <a14:foregroundMark x1="75806" y1="81701" x2="74328" y2="88660"/>
                          <a14:foregroundMark x1="86425" y1="82345" x2="84274" y2="88660"/>
                          <a14:foregroundMark x1="62500" y1="82861" x2="62500" y2="87500"/>
                          <a14:foregroundMark x1="29234" y1="10438" x2="27151" y2="9794"/>
                          <a14:foregroundMark x1="48320" y1="66108" x2="48589" y2="70103"/>
                          <a14:foregroundMark x1="3562" y1="72423" x2="5376" y2="67784"/>
                        </a14:backgroundRemoval>
                      </a14:imgEffect>
                    </a14:imgLayer>
                  </a14:imgProps>
                </a:ext>
                <a:ext uri="{28A0092B-C50C-407E-A947-70E740481C1C}">
                  <a14:useLocalDpi xmlns:a14="http://schemas.microsoft.com/office/drawing/2010/main"/>
                </a:ext>
              </a:extLst>
            </a:blip>
            <a:srcRect/>
            <a:stretch/>
          </p:blipFill>
          <p:spPr>
            <a:xfrm>
              <a:off x="1604870" y="188167"/>
              <a:ext cx="6188840" cy="3231438"/>
            </a:xfrm>
            <a:prstGeom prst="rect">
              <a:avLst/>
            </a:prstGeom>
          </p:spPr>
        </p:pic>
      </p:grpSp>
    </p:spTree>
    <p:custDataLst>
      <p:tags r:id="rId1"/>
    </p:custDataLst>
    <p:extLst>
      <p:ext uri="{BB962C8B-B14F-4D97-AF65-F5344CB8AC3E}">
        <p14:creationId xmlns:p14="http://schemas.microsoft.com/office/powerpoint/2010/main" val="219936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5EE301D-B0F3-4774-BFA5-82A70ED7B7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64B649A8-9366-4144-925C-04B65ADCCD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38" b="98876" l="5250" r="98750">
                        <a14:foregroundMark x1="92500" y1="73783" x2="92750" y2="97004"/>
                        <a14:foregroundMark x1="86500" y1="58052" x2="93250" y2="71161"/>
                        <a14:foregroundMark x1="24250" y1="67041" x2="12250" y2="82772"/>
                        <a14:foregroundMark x1="12250" y1="82772" x2="8750" y2="94757"/>
                        <a14:foregroundMark x1="26250" y1="62921" x2="19250" y2="69288"/>
                        <a14:foregroundMark x1="5250" y1="88390" x2="7000" y2="98876"/>
                        <a14:foregroundMark x1="44000" y1="34831" x2="48750" y2="37828"/>
                        <a14:foregroundMark x1="40250" y1="29588" x2="44500" y2="35955"/>
                        <a14:foregroundMark x1="98250" y1="79026" x2="98750" y2="98876"/>
                        <a14:foregroundMark x1="98750" y1="98876" x2="98750" y2="98876"/>
                        <a14:foregroundMark x1="77750" y1="20974" x2="82000" y2="23970"/>
                        <a14:foregroundMark x1="81000" y1="24719" x2="85250" y2="29213"/>
                        <a14:foregroundMark x1="46000" y1="13109" x2="52750" y2="11985"/>
                      </a14:backgroundRemoval>
                    </a14:imgEffect>
                  </a14:imgLayer>
                </a14:imgProps>
              </a:ext>
              <a:ext uri="{28A0092B-C50C-407E-A947-70E740481C1C}">
                <a14:useLocalDpi xmlns:a14="http://schemas.microsoft.com/office/drawing/2010/main"/>
              </a:ext>
            </a:extLst>
          </a:blip>
          <a:stretch>
            <a:fillRect/>
          </a:stretch>
        </p:blipFill>
        <p:spPr>
          <a:xfrm>
            <a:off x="5334000" y="4314824"/>
            <a:ext cx="3809999" cy="254317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D7E9C7D-D829-49D1-A0F7-4648EC72F10A}"/>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418668" y="533400"/>
            <a:ext cx="4038600" cy="3049704"/>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E5D11365-872E-4813-966B-03F1DD7C944A}"/>
              </a:ext>
            </a:extLst>
          </p:cNvPr>
          <p:cNvSpPr txBox="1"/>
          <p:nvPr/>
        </p:nvSpPr>
        <p:spPr>
          <a:xfrm>
            <a:off x="4191000" y="372650"/>
            <a:ext cx="49149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srgbClr val="C00000"/>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mn-cs"/>
              </a:rPr>
              <a:t>The Blame Game</a:t>
            </a:r>
          </a:p>
        </p:txBody>
      </p:sp>
      <p:sp>
        <p:nvSpPr>
          <p:cNvPr id="12" name="TextBox 11">
            <a:extLst>
              <a:ext uri="{FF2B5EF4-FFF2-40B4-BE49-F238E27FC236}">
                <a16:creationId xmlns:a16="http://schemas.microsoft.com/office/drawing/2014/main" id="{F37EEF03-D948-4C05-B708-38762738D4C5}"/>
              </a:ext>
            </a:extLst>
          </p:cNvPr>
          <p:cNvSpPr txBox="1"/>
          <p:nvPr/>
        </p:nvSpPr>
        <p:spPr>
          <a:xfrm>
            <a:off x="5199345" y="990415"/>
            <a:ext cx="3050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C00000"/>
                  </a:solidFill>
                </a:ln>
                <a:solidFill>
                  <a:prstClr val="white"/>
                </a:solidFill>
                <a:effectLst/>
                <a:uLnTx/>
                <a:uFillTx/>
                <a:latin typeface="Comic Sans MS" panose="030F0702030302020204" pitchFamily="66" charset="0"/>
                <a:ea typeface="+mn-ea"/>
                <a:cs typeface="+mn-cs"/>
                <a:sym typeface="Wingdings" panose="05000000000000000000" pitchFamily="2" charset="2"/>
              </a:rPr>
              <a:t>Genesis 3:1-13</a:t>
            </a:r>
            <a:endParaRPr kumimoji="0" lang="en-US" sz="2800" b="1" i="0" u="none" strike="noStrike" kern="1200" cap="none" spc="0" normalizeH="0" baseline="0" noProof="0" dirty="0">
              <a:ln>
                <a:solidFill>
                  <a:srgbClr val="C00000"/>
                </a:solidFill>
              </a:ln>
              <a:solidFill>
                <a:prstClr val="white"/>
              </a:solidFill>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3D2622C9-3541-43E8-A9FF-6E88AFED6DFE}"/>
              </a:ext>
            </a:extLst>
          </p:cNvPr>
          <p:cNvSpPr txBox="1"/>
          <p:nvPr/>
        </p:nvSpPr>
        <p:spPr>
          <a:xfrm>
            <a:off x="927308" y="4408750"/>
            <a:ext cx="396064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Ultimately: </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  You are to blame!</a:t>
            </a:r>
            <a:endPar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5B53D182-C962-4E12-A285-7305F7B572C6}"/>
              </a:ext>
            </a:extLst>
          </p:cNvPr>
          <p:cNvSpPr txBox="1"/>
          <p:nvPr/>
        </p:nvSpPr>
        <p:spPr>
          <a:xfrm>
            <a:off x="5334000" y="1752600"/>
            <a:ext cx="305061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Our excuses:</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 Heritage</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 Environment</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 Passions</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 Satan</a:t>
            </a:r>
            <a:b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 God</a:t>
            </a:r>
            <a:endParaRPr kumimoji="0" lang="en-US" sz="28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3460020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D4A3FA-D037-4140-B8F4-2E35435A09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5894" y="197283"/>
            <a:ext cx="8812212" cy="6463571"/>
          </a:xfrm>
          <a:prstGeom prst="rect">
            <a:avLst/>
          </a:prstGeom>
          <a:ln w="228600" cap="sq" cmpd="thickThin">
            <a:solidFill>
              <a:srgbClr val="000000"/>
            </a:solidFill>
            <a:prstDash val="solid"/>
            <a:miter lim="800000"/>
          </a:ln>
          <a:effectLst>
            <a:innerShdw blurRad="76200">
              <a:srgbClr val="000000"/>
            </a:innerShdw>
          </a:effectLst>
        </p:spPr>
      </p:pic>
      <p:pic>
        <p:nvPicPr>
          <p:cNvPr id="23" name="Picture 22">
            <a:extLst>
              <a:ext uri="{FF2B5EF4-FFF2-40B4-BE49-F238E27FC236}">
                <a16:creationId xmlns:a16="http://schemas.microsoft.com/office/drawing/2014/main" id="{7EACE16B-F77A-456F-A44E-6D18E716630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148" b="95082" l="5078" r="94922">
                        <a14:foregroundMark x1="32813" y1="9016" x2="48047" y2="6148"/>
                        <a14:foregroundMark x1="90234" y1="32377" x2="94922" y2="54508"/>
                        <a14:foregroundMark x1="9375" y1="34426" x2="5078" y2="57377"/>
                        <a14:foregroundMark x1="22266" y1="88115" x2="48047" y2="95082"/>
                      </a14:backgroundRemoval>
                    </a14:imgEffect>
                  </a14:imgLayer>
                </a14:imgProps>
              </a:ext>
              <a:ext uri="{28A0092B-C50C-407E-A947-70E740481C1C}">
                <a14:useLocalDpi xmlns:a14="http://schemas.microsoft.com/office/drawing/2010/main"/>
              </a:ext>
            </a:extLst>
          </a:blip>
          <a:srcRect/>
          <a:stretch/>
        </p:blipFill>
        <p:spPr>
          <a:xfrm>
            <a:off x="2332745" y="2199620"/>
            <a:ext cx="2467855" cy="2352175"/>
          </a:xfrm>
          <a:prstGeom prst="rect">
            <a:avLst/>
          </a:prstGeom>
        </p:spPr>
      </p:pic>
      <p:sp>
        <p:nvSpPr>
          <p:cNvPr id="4" name="TextBox 3">
            <a:extLst>
              <a:ext uri="{FF2B5EF4-FFF2-40B4-BE49-F238E27FC236}">
                <a16:creationId xmlns:a16="http://schemas.microsoft.com/office/drawing/2014/main" id="{251B4DC5-EF63-4432-97BD-6C4F92ECBDC2}"/>
              </a:ext>
            </a:extLst>
          </p:cNvPr>
          <p:cNvSpPr txBox="1"/>
          <p:nvPr/>
        </p:nvSpPr>
        <p:spPr>
          <a:xfrm>
            <a:off x="17798" y="228600"/>
            <a:ext cx="912620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0070C0"/>
                </a:solidFill>
                <a:effectLst>
                  <a:reflection blurRad="12700" stA="28000" endPos="45000" dist="1000" dir="5400000" sy="-100000" algn="bl" rotWithShape="0"/>
                </a:effectLst>
                <a:uLnTx/>
                <a:uFillTx/>
                <a:latin typeface="Comic Sans MS" panose="030F0702030302020204" pitchFamily="66" charset="0"/>
                <a:ea typeface="+mn-ea"/>
                <a:cs typeface="+mn-cs"/>
              </a:rPr>
              <a:t>Understanding </a:t>
            </a:r>
            <a:br>
              <a:rPr kumimoji="0" lang="en-US" sz="3600" b="1" i="0" u="none" strike="noStrike" kern="1200" cap="all" spc="0" normalizeH="0" baseline="0" noProof="0" dirty="0">
                <a:ln w="12700" cmpd="sng">
                  <a:solidFill>
                    <a:prstClr val="black"/>
                  </a:solidFill>
                  <a:prstDash val="solid"/>
                </a:ln>
                <a:solidFill>
                  <a:srgbClr val="0070C0"/>
                </a:solidFill>
                <a:effectLst>
                  <a:reflection blurRad="12700" stA="28000" endPos="45000" dist="1000" dir="5400000" sy="-100000" algn="bl" rotWithShape="0"/>
                </a:effectLst>
                <a:uLnTx/>
                <a:uFillTx/>
                <a:latin typeface="Comic Sans MS" panose="030F0702030302020204" pitchFamily="66" charset="0"/>
                <a:ea typeface="+mn-ea"/>
                <a:cs typeface="+mn-cs"/>
              </a:rPr>
            </a:br>
            <a:r>
              <a:rPr kumimoji="0" lang="en-US" sz="3600" b="1" i="0" u="none" strike="noStrike" kern="1200" cap="all" spc="0" normalizeH="0" baseline="0" noProof="0" dirty="0">
                <a:ln w="12700" cmpd="sng">
                  <a:solidFill>
                    <a:prstClr val="black"/>
                  </a:solidFill>
                  <a:prstDash val="solid"/>
                </a:ln>
                <a:solidFill>
                  <a:srgbClr val="0070C0"/>
                </a:solidFill>
                <a:effectLst>
                  <a:reflection blurRad="12700" stA="28000" endPos="45000" dist="1000" dir="5400000" sy="-100000" algn="bl" rotWithShape="0"/>
                </a:effectLst>
                <a:uLnTx/>
                <a:uFillTx/>
                <a:latin typeface="Comic Sans MS" panose="030F0702030302020204" pitchFamily="66" charset="0"/>
                <a:ea typeface="+mn-ea"/>
                <a:cs typeface="+mn-cs"/>
              </a:rPr>
              <a:t>Trials vs. temptations</a:t>
            </a:r>
          </a:p>
        </p:txBody>
      </p:sp>
      <p:sp>
        <p:nvSpPr>
          <p:cNvPr id="5" name="TextBox 4">
            <a:extLst>
              <a:ext uri="{FF2B5EF4-FFF2-40B4-BE49-F238E27FC236}">
                <a16:creationId xmlns:a16="http://schemas.microsoft.com/office/drawing/2014/main" id="{244B26E7-EE3C-471B-83A8-9D8A13D1AD0B}"/>
              </a:ext>
            </a:extLst>
          </p:cNvPr>
          <p:cNvSpPr txBox="1"/>
          <p:nvPr/>
        </p:nvSpPr>
        <p:spPr>
          <a:xfrm>
            <a:off x="1028700" y="1436950"/>
            <a:ext cx="7353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sym typeface="Wingdings" panose="05000000000000000000" pitchFamily="2" charset="2"/>
              </a:rPr>
              <a:t>Peirasmos</a:t>
            </a:r>
            <a:r>
              <a:rPr kumimoji="0" lang="en-US" sz="2800" b="1"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Two sides of the same coin</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1A4E1D9E-4870-42DB-B654-DA64F76B3A4E}"/>
              </a:ext>
            </a:extLst>
          </p:cNvPr>
          <p:cNvSpPr txBox="1"/>
          <p:nvPr/>
        </p:nvSpPr>
        <p:spPr>
          <a:xfrm>
            <a:off x="2203480" y="3231512"/>
            <a:ext cx="2696613" cy="646331"/>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srgbClr val="002060"/>
                  </a:solidFill>
                  <a:prstDash val="solid"/>
                </a:ln>
                <a:solidFill>
                  <a:prstClr val="white"/>
                </a:solidFill>
                <a:effectLst>
                  <a:glow rad="228600">
                    <a:prstClr val="black">
                      <a:alpha val="81000"/>
                    </a:prstClr>
                  </a:glow>
                  <a:reflection blurRad="12700" stA="28000" endPos="45000" dist="1000" dir="5400000" sy="-100000" algn="bl" rotWithShape="0"/>
                </a:effectLst>
                <a:uLnTx/>
                <a:uFillTx/>
                <a:latin typeface="Comic Sans MS" panose="030F0702030302020204" pitchFamily="66" charset="0"/>
                <a:ea typeface="+mn-ea"/>
                <a:cs typeface="+mn-cs"/>
              </a:rPr>
              <a:t>trial</a:t>
            </a:r>
          </a:p>
        </p:txBody>
      </p:sp>
      <p:sp>
        <p:nvSpPr>
          <p:cNvPr id="10" name="TextBox 9">
            <a:extLst>
              <a:ext uri="{FF2B5EF4-FFF2-40B4-BE49-F238E27FC236}">
                <a16:creationId xmlns:a16="http://schemas.microsoft.com/office/drawing/2014/main" id="{F5BE5B2C-51C1-4C8A-8CC8-1773868115E3}"/>
              </a:ext>
            </a:extLst>
          </p:cNvPr>
          <p:cNvSpPr txBox="1"/>
          <p:nvPr/>
        </p:nvSpPr>
        <p:spPr>
          <a:xfrm>
            <a:off x="165894" y="4559816"/>
            <a:ext cx="89019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External difficulties/suffering. God uses them to:</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1BC59FE7-A24B-4571-8D17-0E4B92AEA94D}"/>
              </a:ext>
            </a:extLst>
          </p:cNvPr>
          <p:cNvSpPr txBox="1"/>
          <p:nvPr/>
        </p:nvSpPr>
        <p:spPr>
          <a:xfrm>
            <a:off x="702260" y="5091057"/>
            <a:ext cx="7500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Prove your faith is genuine</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7333282C-944E-4EBF-9F11-F838FEEC037B}"/>
              </a:ext>
            </a:extLst>
          </p:cNvPr>
          <p:cNvSpPr txBox="1"/>
          <p:nvPr/>
        </p:nvSpPr>
        <p:spPr>
          <a:xfrm>
            <a:off x="702260" y="5614277"/>
            <a:ext cx="7500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Build steadfastness</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4BA23D4A-07E3-45C7-8266-2B4D37610EC1}"/>
              </a:ext>
            </a:extLst>
          </p:cNvPr>
          <p:cNvSpPr txBox="1"/>
          <p:nvPr/>
        </p:nvSpPr>
        <p:spPr>
          <a:xfrm>
            <a:off x="702260" y="6137497"/>
            <a:ext cx="7500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Develop spiritual maturity</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736442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2" grpId="0"/>
      <p:bldP spid="13" grpId="0"/>
      <p:bldP spid="1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83A4F9-6621-4587-9F98-30EACA0A50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75209" y="197283"/>
            <a:ext cx="8769515" cy="6463571"/>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251B4DC5-EF63-4432-97BD-6C4F92ECBDC2}"/>
              </a:ext>
            </a:extLst>
          </p:cNvPr>
          <p:cNvSpPr txBox="1"/>
          <p:nvPr/>
        </p:nvSpPr>
        <p:spPr>
          <a:xfrm>
            <a:off x="0" y="228600"/>
            <a:ext cx="9144000"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0070C0"/>
                </a:solidFill>
                <a:effectLst>
                  <a:reflection blurRad="12700" stA="28000" endPos="45000" dist="1000" dir="5400000" sy="-100000" algn="bl" rotWithShape="0"/>
                </a:effectLst>
                <a:uLnTx/>
                <a:uFillTx/>
                <a:latin typeface="Comic Sans MS" panose="030F0702030302020204" pitchFamily="66" charset="0"/>
                <a:ea typeface="+mn-ea"/>
                <a:cs typeface="+mn-cs"/>
              </a:rPr>
              <a:t>Understanding </a:t>
            </a:r>
            <a:br>
              <a:rPr kumimoji="0" lang="en-US" sz="3600" b="1" i="0" u="none" strike="noStrike" kern="1200" cap="all" spc="0" normalizeH="0" baseline="0" noProof="0" dirty="0">
                <a:ln w="12700" cmpd="sng">
                  <a:solidFill>
                    <a:prstClr val="black"/>
                  </a:solidFill>
                  <a:prstDash val="solid"/>
                </a:ln>
                <a:solidFill>
                  <a:srgbClr val="0070C0"/>
                </a:solidFill>
                <a:effectLst>
                  <a:reflection blurRad="12700" stA="28000" endPos="45000" dist="1000" dir="5400000" sy="-100000" algn="bl" rotWithShape="0"/>
                </a:effectLst>
                <a:uLnTx/>
                <a:uFillTx/>
                <a:latin typeface="Comic Sans MS" panose="030F0702030302020204" pitchFamily="66" charset="0"/>
                <a:ea typeface="+mn-ea"/>
                <a:cs typeface="+mn-cs"/>
              </a:rPr>
            </a:br>
            <a:r>
              <a:rPr kumimoji="0" lang="en-US" sz="3600" b="1" i="0" u="none" strike="noStrike" kern="1200" cap="all" spc="0" normalizeH="0" baseline="0" noProof="0" dirty="0">
                <a:ln w="12700" cmpd="sng">
                  <a:solidFill>
                    <a:prstClr val="black"/>
                  </a:solidFill>
                  <a:prstDash val="solid"/>
                </a:ln>
                <a:solidFill>
                  <a:srgbClr val="0070C0"/>
                </a:solidFill>
                <a:effectLst>
                  <a:reflection blurRad="12700" stA="28000" endPos="45000" dist="1000" dir="5400000" sy="-100000" algn="bl" rotWithShape="0"/>
                </a:effectLst>
                <a:uLnTx/>
                <a:uFillTx/>
                <a:latin typeface="Comic Sans MS" panose="030F0702030302020204" pitchFamily="66" charset="0"/>
                <a:ea typeface="+mn-ea"/>
                <a:cs typeface="+mn-cs"/>
              </a:rPr>
              <a:t>Trials vs. temptations</a:t>
            </a:r>
          </a:p>
        </p:txBody>
      </p:sp>
      <p:sp>
        <p:nvSpPr>
          <p:cNvPr id="5" name="TextBox 4">
            <a:extLst>
              <a:ext uri="{FF2B5EF4-FFF2-40B4-BE49-F238E27FC236}">
                <a16:creationId xmlns:a16="http://schemas.microsoft.com/office/drawing/2014/main" id="{244B26E7-EE3C-471B-83A8-9D8A13D1AD0B}"/>
              </a:ext>
            </a:extLst>
          </p:cNvPr>
          <p:cNvSpPr txBox="1"/>
          <p:nvPr/>
        </p:nvSpPr>
        <p:spPr>
          <a:xfrm>
            <a:off x="883316" y="1428929"/>
            <a:ext cx="7353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sym typeface="Wingdings" panose="05000000000000000000" pitchFamily="2" charset="2"/>
              </a:rPr>
              <a:t>Peirasmos</a:t>
            </a:r>
            <a:r>
              <a:rPr kumimoji="0" lang="en-US" sz="2800" b="1"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Two sides of the same coin</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22" name="Picture 21">
            <a:extLst>
              <a:ext uri="{FF2B5EF4-FFF2-40B4-BE49-F238E27FC236}">
                <a16:creationId xmlns:a16="http://schemas.microsoft.com/office/drawing/2014/main" id="{5F4AA644-681E-4A78-A80E-EA2820D1105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148" b="95082" l="7422" r="97266">
                        <a14:foregroundMark x1="47266" y1="6148" x2="44141" y2="31557"/>
                        <a14:foregroundMark x1="9766" y1="36475" x2="7422" y2="68443"/>
                        <a14:foregroundMark x1="41406" y1="91803" x2="62109" y2="95082"/>
                        <a14:foregroundMark x1="88281" y1="72541" x2="89453" y2="36475"/>
                        <a14:foregroundMark x1="97266" y1="46311" x2="92969" y2="56557"/>
                      </a14:backgroundRemoval>
                    </a14:imgEffect>
                  </a14:imgLayer>
                </a14:imgProps>
              </a:ext>
              <a:ext uri="{28A0092B-C50C-407E-A947-70E740481C1C}">
                <a14:useLocalDpi xmlns:a14="http://schemas.microsoft.com/office/drawing/2010/main"/>
              </a:ext>
            </a:extLst>
          </a:blip>
          <a:srcRect/>
          <a:stretch/>
        </p:blipFill>
        <p:spPr>
          <a:xfrm>
            <a:off x="4267200" y="2240755"/>
            <a:ext cx="2424697" cy="2311040"/>
          </a:xfrm>
          <a:prstGeom prst="rect">
            <a:avLst/>
          </a:prstGeom>
        </p:spPr>
      </p:pic>
      <p:sp>
        <p:nvSpPr>
          <p:cNvPr id="7" name="TextBox 6">
            <a:extLst>
              <a:ext uri="{FF2B5EF4-FFF2-40B4-BE49-F238E27FC236}">
                <a16:creationId xmlns:a16="http://schemas.microsoft.com/office/drawing/2014/main" id="{0D0083C7-C131-469A-88CF-2FE46D4E2776}"/>
              </a:ext>
            </a:extLst>
          </p:cNvPr>
          <p:cNvSpPr txBox="1"/>
          <p:nvPr/>
        </p:nvSpPr>
        <p:spPr>
          <a:xfrm>
            <a:off x="3581400" y="3205990"/>
            <a:ext cx="3786707" cy="646331"/>
          </a:xfrm>
          <a:prstGeom prst="rect">
            <a:avLst/>
          </a:prstGeom>
          <a:noFill/>
        </p:spPr>
        <p:txBody>
          <a:bodyPr wrap="square" rtlCol="0">
            <a:spAutoFit/>
            <a:scene3d>
              <a:camera prst="isometricOffAxis1Right"/>
              <a:lightRig rig="threePt" dir="t"/>
            </a:scene3d>
          </a:bodyPr>
          <a:lstStyle>
            <a:defPPr>
              <a:defRPr lang="en-US"/>
            </a:defPPr>
            <a:lvl1pPr marR="0" lvl="0" indent="0" algn="ctr" fontAlgn="auto">
              <a:lnSpc>
                <a:spcPct val="100000"/>
              </a:lnSpc>
              <a:spcBef>
                <a:spcPts val="0"/>
              </a:spcBef>
              <a:spcAft>
                <a:spcPts val="0"/>
              </a:spcAft>
              <a:buClrTx/>
              <a:buSzTx/>
              <a:buFontTx/>
              <a:buNone/>
              <a:tabLst/>
              <a:defRPr kumimoji="0" sz="3600" b="1" i="0" u="none" strike="noStrike" cap="all" spc="0" normalizeH="0" baseline="0">
                <a:ln w="12700" cmpd="sng">
                  <a:solidFill>
                    <a:srgbClr val="002060"/>
                  </a:solidFill>
                  <a:prstDash val="solid"/>
                </a:ln>
                <a:solidFill>
                  <a:schemeClr val="bg1"/>
                </a:solidFill>
                <a:effectLst>
                  <a:glow rad="228600">
                    <a:schemeClr val="tx1">
                      <a:alpha val="81000"/>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srgbClr val="002060"/>
                  </a:solidFill>
                  <a:prstDash val="solid"/>
                </a:ln>
                <a:solidFill>
                  <a:prstClr val="white"/>
                </a:solidFill>
                <a:effectLst>
                  <a:glow rad="228600">
                    <a:prstClr val="black">
                      <a:alpha val="81000"/>
                    </a:prstClr>
                  </a:glow>
                  <a:reflection blurRad="12700" stA="28000" endPos="45000" dist="1000" dir="5400000" sy="-100000" algn="bl" rotWithShape="0"/>
                </a:effectLst>
                <a:uLnTx/>
                <a:uFillTx/>
                <a:latin typeface="Comic Sans MS" panose="030F0702030302020204" pitchFamily="66" charset="0"/>
                <a:ea typeface="+mn-ea"/>
                <a:cs typeface="+mn-cs"/>
              </a:rPr>
              <a:t>temptation</a:t>
            </a:r>
          </a:p>
        </p:txBody>
      </p:sp>
      <p:sp>
        <p:nvSpPr>
          <p:cNvPr id="8" name="TextBox 7">
            <a:extLst>
              <a:ext uri="{FF2B5EF4-FFF2-40B4-BE49-F238E27FC236}">
                <a16:creationId xmlns:a16="http://schemas.microsoft.com/office/drawing/2014/main" id="{8714F594-742A-4C51-861F-756DF405E80A}"/>
              </a:ext>
            </a:extLst>
          </p:cNvPr>
          <p:cNvSpPr txBox="1"/>
          <p:nvPr/>
        </p:nvSpPr>
        <p:spPr>
          <a:xfrm>
            <a:off x="165894" y="4559816"/>
            <a:ext cx="9126202"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normalizeH="0" baseline="0">
                <a:solidFill>
                  <a:schemeClr val="bg1"/>
                </a:solidFill>
                <a:effectLst>
                  <a:glow rad="254000">
                    <a:schemeClr val="tx1">
                      <a:alpha val="84000"/>
                    </a:schemeClr>
                  </a:glow>
                </a:effectLst>
                <a:uLnTx/>
                <a:uFillTx/>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Inner solicitations to sin. Satan wants to:</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96AE456E-32DE-418F-81DD-606DE1786880}"/>
              </a:ext>
            </a:extLst>
          </p:cNvPr>
          <p:cNvSpPr txBox="1"/>
          <p:nvPr/>
        </p:nvSpPr>
        <p:spPr>
          <a:xfrm>
            <a:off x="714999" y="5091057"/>
            <a:ext cx="768993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normalizeH="0" baseline="0">
                <a:solidFill>
                  <a:schemeClr val="bg1"/>
                </a:solidFill>
                <a:effectLst>
                  <a:glow rad="254000">
                    <a:schemeClr val="tx1">
                      <a:alpha val="84000"/>
                    </a:schemeClr>
                  </a:glow>
                </a:effectLst>
                <a:uLnTx/>
                <a:uFillTx/>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Turn your trials into temptations</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B2DA3F62-D91B-437A-AABA-A83B98726E9A}"/>
              </a:ext>
            </a:extLst>
          </p:cNvPr>
          <p:cNvSpPr txBox="1"/>
          <p:nvPr/>
        </p:nvSpPr>
        <p:spPr>
          <a:xfrm>
            <a:off x="727031" y="5614277"/>
            <a:ext cx="768993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normalizeH="0" baseline="0">
                <a:solidFill>
                  <a:schemeClr val="bg1"/>
                </a:solidFill>
                <a:effectLst>
                  <a:glow rad="254000">
                    <a:schemeClr val="tx1">
                      <a:alpha val="84000"/>
                    </a:schemeClr>
                  </a:glow>
                </a:effectLst>
                <a:uLnTx/>
                <a:uFillTx/>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Entice you to sin so he can destroy you</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55961BE8-F58B-42DC-BEDD-71F6503DD8AD}"/>
              </a:ext>
            </a:extLst>
          </p:cNvPr>
          <p:cNvSpPr txBox="1"/>
          <p:nvPr/>
        </p:nvSpPr>
        <p:spPr>
          <a:xfrm>
            <a:off x="702260" y="6137497"/>
            <a:ext cx="768993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normalizeH="0" baseline="0">
                <a:solidFill>
                  <a:schemeClr val="bg1"/>
                </a:solidFill>
                <a:effectLst>
                  <a:glow rad="254000">
                    <a:schemeClr val="tx1">
                      <a:alpha val="84000"/>
                    </a:schemeClr>
                  </a:glow>
                </a:effectLst>
                <a:uLnTx/>
                <a:uFillTx/>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Deceive you into blaming God/others</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783499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7802888-7461-47E7-A0F3-A6DC382FF2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7216" y="202534"/>
            <a:ext cx="8774384" cy="6502928"/>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23641D38-D34B-48D6-9FCC-DCF6E60913EB}"/>
              </a:ext>
            </a:extLst>
          </p:cNvPr>
          <p:cNvSpPr txBox="1"/>
          <p:nvPr/>
        </p:nvSpPr>
        <p:spPr>
          <a:xfrm>
            <a:off x="17798" y="240781"/>
            <a:ext cx="9126202"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2700" cmpd="sng">
                  <a:solidFill>
                    <a:prstClr val="black"/>
                  </a:solidFill>
                  <a:prstDash val="solid"/>
                </a:ln>
                <a:solidFill>
                  <a:prstClr val="white"/>
                </a:solidFill>
                <a:effectLst>
                  <a:glow rad="228600">
                    <a:prstClr val="black">
                      <a:alpha val="85000"/>
                    </a:prstClr>
                  </a:glow>
                  <a:reflection blurRad="12700" stA="28000" endPos="45000" dist="1000" dir="5400000" sy="-100000" algn="bl" rotWithShape="0"/>
                </a:effectLst>
                <a:uLnTx/>
                <a:uFillTx/>
                <a:latin typeface="Comic Sans MS" panose="030F0702030302020204" pitchFamily="66" charset="0"/>
                <a:ea typeface="+mn-ea"/>
                <a:cs typeface="+mn-cs"/>
              </a:rPr>
              <a:t>Understanding the source </a:t>
            </a:r>
            <a:br>
              <a:rPr kumimoji="0" lang="en-US" sz="3200" b="1" i="0" u="none" strike="noStrike" kern="1200" cap="all" spc="0" normalizeH="0" baseline="0" noProof="0" dirty="0">
                <a:ln w="12700" cmpd="sng">
                  <a:solidFill>
                    <a:prstClr val="black"/>
                  </a:solidFill>
                  <a:prstDash val="solid"/>
                </a:ln>
                <a:solidFill>
                  <a:prstClr val="white"/>
                </a:solidFill>
                <a:effectLst>
                  <a:glow rad="228600">
                    <a:prstClr val="black">
                      <a:alpha val="85000"/>
                    </a:prstClr>
                  </a:glow>
                  <a:reflection blurRad="12700" stA="28000" endPos="45000" dist="1000" dir="5400000" sy="-100000" algn="bl" rotWithShape="0"/>
                </a:effectLst>
                <a:uLnTx/>
                <a:uFillTx/>
                <a:latin typeface="Comic Sans MS" panose="030F0702030302020204" pitchFamily="66" charset="0"/>
                <a:ea typeface="+mn-ea"/>
                <a:cs typeface="+mn-cs"/>
              </a:rPr>
            </a:br>
            <a:r>
              <a:rPr kumimoji="0" lang="en-US" sz="3200" b="1" i="0" u="none" strike="noStrike" kern="1200" cap="all" spc="0" normalizeH="0" baseline="0" noProof="0" dirty="0">
                <a:ln w="12700" cmpd="sng">
                  <a:solidFill>
                    <a:prstClr val="black"/>
                  </a:solidFill>
                  <a:prstDash val="solid"/>
                </a:ln>
                <a:solidFill>
                  <a:prstClr val="white"/>
                </a:solidFill>
                <a:effectLst>
                  <a:glow rad="228600">
                    <a:prstClr val="black">
                      <a:alpha val="85000"/>
                    </a:prstClr>
                  </a:glow>
                  <a:reflection blurRad="12700" stA="28000" endPos="45000" dist="1000" dir="5400000" sy="-100000" algn="bl" rotWithShape="0"/>
                </a:effectLst>
                <a:uLnTx/>
                <a:uFillTx/>
                <a:latin typeface="Comic Sans MS" panose="030F0702030302020204" pitchFamily="66" charset="0"/>
                <a:ea typeface="+mn-ea"/>
                <a:cs typeface="+mn-cs"/>
              </a:rPr>
              <a:t>of temptations</a:t>
            </a:r>
          </a:p>
        </p:txBody>
      </p:sp>
      <p:sp>
        <p:nvSpPr>
          <p:cNvPr id="3" name="TextBox 2">
            <a:extLst>
              <a:ext uri="{FF2B5EF4-FFF2-40B4-BE49-F238E27FC236}">
                <a16:creationId xmlns:a16="http://schemas.microsoft.com/office/drawing/2014/main" id="{1F04F318-F00E-43F4-92E2-B1E67B4331D8}"/>
              </a:ext>
            </a:extLst>
          </p:cNvPr>
          <p:cNvSpPr txBox="1"/>
          <p:nvPr/>
        </p:nvSpPr>
        <p:spPr>
          <a:xfrm>
            <a:off x="3046695" y="1264785"/>
            <a:ext cx="3050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5000"/>
                    </a:prstClr>
                  </a:glow>
                </a:effectLst>
                <a:uLnTx/>
                <a:uFillTx/>
                <a:latin typeface="Comic Sans MS" panose="030F0702030302020204" pitchFamily="66" charset="0"/>
                <a:ea typeface="+mn-ea"/>
                <a:cs typeface="+mn-cs"/>
                <a:sym typeface="Wingdings" panose="05000000000000000000" pitchFamily="2" charset="2"/>
              </a:rPr>
              <a:t>James 1:13-14</a:t>
            </a:r>
            <a:endParaRPr kumimoji="0" lang="en-US" sz="2800" b="1" i="0" u="none" strike="noStrike" kern="1200" cap="none" spc="0" normalizeH="0" baseline="0" noProof="0" dirty="0">
              <a:ln>
                <a:noFill/>
              </a:ln>
              <a:solidFill>
                <a:prstClr val="white"/>
              </a:solidFill>
              <a:effectLst>
                <a:glow rad="228600">
                  <a:prstClr val="black">
                    <a:alpha val="85000"/>
                  </a:prstClr>
                </a:glow>
              </a:effectLst>
              <a:uLnTx/>
              <a:uFillTx/>
              <a:latin typeface="Comic Sans MS" panose="030F0702030302020204" pitchFamily="66" charset="0"/>
              <a:ea typeface="+mn-ea"/>
              <a:cs typeface="+mn-cs"/>
            </a:endParaRPr>
          </a:p>
        </p:txBody>
      </p:sp>
      <p:sp>
        <p:nvSpPr>
          <p:cNvPr id="4" name="TextBox 3">
            <a:extLst>
              <a:ext uri="{FF2B5EF4-FFF2-40B4-BE49-F238E27FC236}">
                <a16:creationId xmlns:a16="http://schemas.microsoft.com/office/drawing/2014/main" id="{82A951CD-25CD-4D7F-A17C-ED7AD26F7930}"/>
              </a:ext>
            </a:extLst>
          </p:cNvPr>
          <p:cNvSpPr txBox="1"/>
          <p:nvPr/>
        </p:nvSpPr>
        <p:spPr>
          <a:xfrm>
            <a:off x="381000" y="1830707"/>
            <a:ext cx="838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Temptations are </a:t>
            </a:r>
            <a:r>
              <a:rPr kumimoji="0" lang="en-US" sz="2800" b="1" i="0" u="none" strike="noStrike" kern="1200" cap="none" spc="0" normalizeH="0" baseline="0" noProof="0" dirty="0">
                <a:ln>
                  <a:noFill/>
                </a:ln>
                <a:solidFill>
                  <a:srgbClr val="FFFF00"/>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not</a:t>
            </a: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 from God (“stop saying!”)</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5" name="TextBox 4">
            <a:extLst>
              <a:ext uri="{FF2B5EF4-FFF2-40B4-BE49-F238E27FC236}">
                <a16:creationId xmlns:a16="http://schemas.microsoft.com/office/drawing/2014/main" id="{BD8B41BA-55CF-442D-A8C8-2A18368F7AD1}"/>
              </a:ext>
            </a:extLst>
          </p:cNvPr>
          <p:cNvSpPr txBox="1"/>
          <p:nvPr/>
        </p:nvSpPr>
        <p:spPr>
          <a:xfrm>
            <a:off x="457200" y="2440508"/>
            <a:ext cx="838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1. God cannot be tempted (to sin)</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grpSp>
        <p:nvGrpSpPr>
          <p:cNvPr id="17" name="Group 16">
            <a:extLst>
              <a:ext uri="{FF2B5EF4-FFF2-40B4-BE49-F238E27FC236}">
                <a16:creationId xmlns:a16="http://schemas.microsoft.com/office/drawing/2014/main" id="{C6A5A1E7-C109-4D77-BB6C-A81E62A6FA3A}"/>
              </a:ext>
            </a:extLst>
          </p:cNvPr>
          <p:cNvGrpSpPr/>
          <p:nvPr/>
        </p:nvGrpSpPr>
        <p:grpSpPr>
          <a:xfrm>
            <a:off x="990600" y="2973970"/>
            <a:ext cx="2515673" cy="1047792"/>
            <a:chOff x="990600" y="2973970"/>
            <a:chExt cx="2515673" cy="1047792"/>
          </a:xfrm>
        </p:grpSpPr>
        <p:sp>
          <p:nvSpPr>
            <p:cNvPr id="6" name="TextBox 5">
              <a:extLst>
                <a:ext uri="{FF2B5EF4-FFF2-40B4-BE49-F238E27FC236}">
                  <a16:creationId xmlns:a16="http://schemas.microsoft.com/office/drawing/2014/main" id="{63FA00F8-9615-4991-AF86-CC1C28F87167}"/>
                </a:ext>
              </a:extLst>
            </p:cNvPr>
            <p:cNvSpPr txBox="1"/>
            <p:nvPr/>
          </p:nvSpPr>
          <p:spPr>
            <a:xfrm>
              <a:off x="990600" y="2973970"/>
              <a:ext cx="2514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Heb. 4:15</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7" name="TextBox 6">
              <a:extLst>
                <a:ext uri="{FF2B5EF4-FFF2-40B4-BE49-F238E27FC236}">
                  <a16:creationId xmlns:a16="http://schemas.microsoft.com/office/drawing/2014/main" id="{613CCB7E-8E17-47F9-9AEB-EC6600928B30}"/>
                </a:ext>
              </a:extLst>
            </p:cNvPr>
            <p:cNvSpPr txBox="1"/>
            <p:nvPr/>
          </p:nvSpPr>
          <p:spPr>
            <a:xfrm>
              <a:off x="991673" y="3498542"/>
              <a:ext cx="2514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1 Sam. 2:2</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grpSp>
      <p:sp>
        <p:nvSpPr>
          <p:cNvPr id="8" name="TextBox 7">
            <a:extLst>
              <a:ext uri="{FF2B5EF4-FFF2-40B4-BE49-F238E27FC236}">
                <a16:creationId xmlns:a16="http://schemas.microsoft.com/office/drawing/2014/main" id="{B7B904C1-BC35-453B-877E-D9DF39BDA9A7}"/>
              </a:ext>
            </a:extLst>
          </p:cNvPr>
          <p:cNvSpPr txBox="1"/>
          <p:nvPr/>
        </p:nvSpPr>
        <p:spPr>
          <a:xfrm>
            <a:off x="3046695" y="2967417"/>
            <a:ext cx="60947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Abadi" panose="020B0604020104020204" pitchFamily="34"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 Tempted, yet without sin</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4CCF0B03-99FB-4467-9BE0-DC6C95B7A9C0}"/>
              </a:ext>
            </a:extLst>
          </p:cNvPr>
          <p:cNvSpPr txBox="1"/>
          <p:nvPr/>
        </p:nvSpPr>
        <p:spPr>
          <a:xfrm>
            <a:off x="3263069" y="3453074"/>
            <a:ext cx="60947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Abadi" panose="020B0604020104020204" pitchFamily="34"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 None holy as the Lord</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8080577E-D2A9-45C6-A3D9-2E2BC0856AC3}"/>
              </a:ext>
            </a:extLst>
          </p:cNvPr>
          <p:cNvSpPr txBox="1"/>
          <p:nvPr/>
        </p:nvSpPr>
        <p:spPr>
          <a:xfrm>
            <a:off x="458273" y="4021762"/>
            <a:ext cx="838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2. God can never tempt anyone to sin</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90FE2017-C937-4CB0-A94A-82864FCF0724}"/>
              </a:ext>
            </a:extLst>
          </p:cNvPr>
          <p:cNvSpPr txBox="1"/>
          <p:nvPr/>
        </p:nvSpPr>
        <p:spPr>
          <a:xfrm>
            <a:off x="991673" y="4544982"/>
            <a:ext cx="7848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He allows trials to build maturity</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45502EEC-FA23-4C68-BCAB-C0A33BAA3B7C}"/>
              </a:ext>
            </a:extLst>
          </p:cNvPr>
          <p:cNvSpPr txBox="1"/>
          <p:nvPr/>
        </p:nvSpPr>
        <p:spPr>
          <a:xfrm>
            <a:off x="1019577" y="5068202"/>
            <a:ext cx="790720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God always provides a way out without </a:t>
            </a:r>
            <a:b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  sinning (1 Cor. 10:13)</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grpSp>
        <p:nvGrpSpPr>
          <p:cNvPr id="14" name="Group 13">
            <a:extLst>
              <a:ext uri="{FF2B5EF4-FFF2-40B4-BE49-F238E27FC236}">
                <a16:creationId xmlns:a16="http://schemas.microsoft.com/office/drawing/2014/main" id="{DDBDC944-DA77-43F2-9D49-9A4C05E15502}"/>
              </a:ext>
            </a:extLst>
          </p:cNvPr>
          <p:cNvGrpSpPr/>
          <p:nvPr/>
        </p:nvGrpSpPr>
        <p:grpSpPr>
          <a:xfrm>
            <a:off x="7267549" y="280028"/>
            <a:ext cx="1863771" cy="1898194"/>
            <a:chOff x="13750058" y="4377634"/>
            <a:chExt cx="1807955" cy="2187702"/>
          </a:xfrm>
        </p:grpSpPr>
        <p:sp>
          <p:nvSpPr>
            <p:cNvPr id="15" name="Explosion: 8 Points 14">
              <a:extLst>
                <a:ext uri="{FF2B5EF4-FFF2-40B4-BE49-F238E27FC236}">
                  <a16:creationId xmlns:a16="http://schemas.microsoft.com/office/drawing/2014/main" id="{5ED90FD8-0600-41AF-90E6-74A7AF23F5FD}"/>
                </a:ext>
              </a:extLst>
            </p:cNvPr>
            <p:cNvSpPr/>
            <p:nvPr/>
          </p:nvSpPr>
          <p:spPr>
            <a:xfrm>
              <a:off x="13750058" y="4377634"/>
              <a:ext cx="1807955" cy="2187702"/>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7A25A3F7-6BBE-4114-8DD6-E7AB024B01BA}"/>
                </a:ext>
              </a:extLst>
            </p:cNvPr>
            <p:cNvSpPr txBox="1"/>
            <p:nvPr/>
          </p:nvSpPr>
          <p:spPr>
            <a:xfrm>
              <a:off x="13907852" y="4906376"/>
              <a:ext cx="155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Prov.</a:t>
              </a:r>
              <a:b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br>
              <a: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19:3</a:t>
              </a:r>
            </a:p>
          </p:txBody>
        </p:sp>
      </p:grpSp>
    </p:spTree>
    <p:custDataLst>
      <p:tags r:id="rId1"/>
    </p:custDataLst>
    <p:extLst>
      <p:ext uri="{BB962C8B-B14F-4D97-AF65-F5344CB8AC3E}">
        <p14:creationId xmlns:p14="http://schemas.microsoft.com/office/powerpoint/2010/main" val="1096229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2000"/>
                                        <p:tgtEl>
                                          <p:spTgt spid="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2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1" grpId="0"/>
      <p:bldP spid="13"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D9FE1B-CC03-410A-A28F-EF293429C2C7}"/>
              </a:ext>
            </a:extLst>
          </p:cNvPr>
          <p:cNvSpPr txBox="1"/>
          <p:nvPr/>
        </p:nvSpPr>
        <p:spPr>
          <a:xfrm>
            <a:off x="76200" y="1219200"/>
            <a:ext cx="85922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A0000"/>
                </a:solidFill>
                <a:effectLst/>
                <a:uLnTx/>
                <a:uFillTx/>
                <a:latin typeface="Comic Sans MS" panose="030F0702030302020204" pitchFamily="66" charset="0"/>
                <a:ea typeface="+mn-ea"/>
                <a:cs typeface="+mn-cs"/>
                <a:sym typeface="Wingdings" panose="05000000000000000000" pitchFamily="2" charset="2"/>
              </a:rPr>
              <a:t>You are being tempted by your own “lusts”</a:t>
            </a:r>
            <a:endParaRPr kumimoji="0" lang="en-US" sz="2800" b="1" i="0" u="none" strike="noStrike" kern="1200" cap="none" spc="0" normalizeH="0" baseline="0" noProof="0" dirty="0">
              <a:ln>
                <a:noFill/>
              </a:ln>
              <a:solidFill>
                <a:srgbClr val="EA0000"/>
              </a:solidFill>
              <a:effectLst/>
              <a:uLnTx/>
              <a:uFillTx/>
              <a:latin typeface="Comic Sans MS" panose="030F0702030302020204" pitchFamily="66" charset="0"/>
              <a:ea typeface="+mn-ea"/>
              <a:cs typeface="+mn-cs"/>
            </a:endParaRPr>
          </a:p>
        </p:txBody>
      </p:sp>
      <p:sp>
        <p:nvSpPr>
          <p:cNvPr id="7" name="TextBox 6">
            <a:extLst>
              <a:ext uri="{FF2B5EF4-FFF2-40B4-BE49-F238E27FC236}">
                <a16:creationId xmlns:a16="http://schemas.microsoft.com/office/drawing/2014/main" id="{1656A017-81EC-4DC8-9246-0D0777FB5AB9}"/>
              </a:ext>
            </a:extLst>
          </p:cNvPr>
          <p:cNvSpPr txBox="1"/>
          <p:nvPr/>
        </p:nvSpPr>
        <p:spPr>
          <a:xfrm>
            <a:off x="100263" y="4798042"/>
            <a:ext cx="8610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A0000"/>
                </a:solidFill>
                <a:effectLst/>
                <a:uLnTx/>
                <a:uFillTx/>
                <a:latin typeface="Comic Sans MS" panose="030F0702030302020204" pitchFamily="66" charset="0"/>
                <a:ea typeface="+mn-ea"/>
                <a:cs typeface="+mn-cs"/>
                <a:sym typeface="Wingdings" panose="05000000000000000000" pitchFamily="2" charset="2"/>
              </a:rPr>
              <a:t>Your inner lusts are powerful</a:t>
            </a:r>
            <a:endParaRPr kumimoji="0" lang="en-US" sz="2800" b="1" i="0" u="none" strike="noStrike" kern="1200" cap="none" spc="0" normalizeH="0" baseline="0" noProof="0" dirty="0">
              <a:ln>
                <a:noFill/>
              </a:ln>
              <a:solidFill>
                <a:srgbClr val="EA0000"/>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AFA06CB3-DAB4-4F51-AB94-B94C8BD69630}"/>
              </a:ext>
            </a:extLst>
          </p:cNvPr>
          <p:cNvSpPr txBox="1"/>
          <p:nvPr/>
        </p:nvSpPr>
        <p:spPr>
          <a:xfrm>
            <a:off x="15208" y="122087"/>
            <a:ext cx="9126202"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Comic Sans MS" panose="030F0702030302020204" pitchFamily="66" charset="0"/>
                <a:ea typeface="+mn-ea"/>
                <a:cs typeface="+mn-cs"/>
              </a:rPr>
              <a:t>Temptations to sin </a:t>
            </a:r>
            <a:br>
              <a:rPr kumimoji="0" lang="en-US" sz="3200" b="1" i="0"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Comic Sans MS" panose="030F0702030302020204" pitchFamily="66" charset="0"/>
                <a:ea typeface="+mn-ea"/>
                <a:cs typeface="+mn-cs"/>
              </a:rPr>
            </a:br>
            <a:r>
              <a:rPr kumimoji="0" lang="en-US" sz="3200" b="1" i="0"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Comic Sans MS" panose="030F0702030302020204" pitchFamily="66" charset="0"/>
                <a:ea typeface="+mn-ea"/>
                <a:cs typeface="+mn-cs"/>
              </a:rPr>
              <a:t>come from within</a:t>
            </a:r>
          </a:p>
        </p:txBody>
      </p:sp>
      <p:sp>
        <p:nvSpPr>
          <p:cNvPr id="10" name="TextBox 9">
            <a:extLst>
              <a:ext uri="{FF2B5EF4-FFF2-40B4-BE49-F238E27FC236}">
                <a16:creationId xmlns:a16="http://schemas.microsoft.com/office/drawing/2014/main" id="{FDD07547-CCB3-41CF-9A0A-F255B7348D81}"/>
              </a:ext>
            </a:extLst>
          </p:cNvPr>
          <p:cNvSpPr txBox="1"/>
          <p:nvPr/>
        </p:nvSpPr>
        <p:spPr>
          <a:xfrm>
            <a:off x="654388" y="1742419"/>
            <a:ext cx="838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sym typeface="Wingdings" panose="05000000000000000000" pitchFamily="2" charset="2"/>
              </a:rPr>
              <a:t>Epithumia</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 intense passions, longings, desires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10F9CFA7-FC28-47D8-9A74-C0E17A5BCA20}"/>
              </a:ext>
            </a:extLst>
          </p:cNvPr>
          <p:cNvSpPr txBox="1"/>
          <p:nvPr/>
        </p:nvSpPr>
        <p:spPr>
          <a:xfrm>
            <a:off x="1134949" y="2265639"/>
            <a:ext cx="54033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Good sense (Phil. 1:23)</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73155075-CD39-44E1-B2F9-E5622CEC4957}"/>
              </a:ext>
            </a:extLst>
          </p:cNvPr>
          <p:cNvSpPr txBox="1"/>
          <p:nvPr/>
        </p:nvSpPr>
        <p:spPr>
          <a:xfrm>
            <a:off x="1134949" y="2788858"/>
            <a:ext cx="57583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Bad sense (Mark 7:21-23)</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133BFC0C-740B-41CC-882F-61AE3732FD8F}"/>
              </a:ext>
            </a:extLst>
          </p:cNvPr>
          <p:cNvSpPr txBox="1"/>
          <p:nvPr/>
        </p:nvSpPr>
        <p:spPr>
          <a:xfrm>
            <a:off x="654388" y="3301293"/>
            <a:ext cx="83659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 result of man’s depravity; sinful nature</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(Jer. 17:9; Gal. 5:17)</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4296C131-64B8-4819-9DCA-D61E43D3A4FA}"/>
              </a:ext>
            </a:extLst>
          </p:cNvPr>
          <p:cNvSpPr txBox="1"/>
          <p:nvPr/>
        </p:nvSpPr>
        <p:spPr>
          <a:xfrm>
            <a:off x="654388" y="4265111"/>
            <a:ext cx="8365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Each has unique vulnerabilities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7B7588EC-767D-46BC-9CF6-6242C06EB8FB}"/>
              </a:ext>
            </a:extLst>
          </p:cNvPr>
          <p:cNvSpPr txBox="1"/>
          <p:nvPr/>
        </p:nvSpPr>
        <p:spPr>
          <a:xfrm>
            <a:off x="457200" y="5321261"/>
            <a:ext cx="8365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1) They drag you into temptation</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72FA9A0B-39CE-4E7C-AFB9-2CBC6E162ED3}"/>
              </a:ext>
            </a:extLst>
          </p:cNvPr>
          <p:cNvSpPr txBox="1"/>
          <p:nvPr/>
        </p:nvSpPr>
        <p:spPr>
          <a:xfrm>
            <a:off x="457200" y="5848122"/>
            <a:ext cx="83659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2) They entice/entrap you to sin</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(focus on pleasures; not consequences)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nvGrpSpPr>
          <p:cNvPr id="25" name="Group 24">
            <a:extLst>
              <a:ext uri="{FF2B5EF4-FFF2-40B4-BE49-F238E27FC236}">
                <a16:creationId xmlns:a16="http://schemas.microsoft.com/office/drawing/2014/main" id="{F719CCEC-5AFA-48AF-85FC-39723ADE455D}"/>
              </a:ext>
            </a:extLst>
          </p:cNvPr>
          <p:cNvGrpSpPr/>
          <p:nvPr/>
        </p:nvGrpSpPr>
        <p:grpSpPr>
          <a:xfrm>
            <a:off x="6110002" y="3814801"/>
            <a:ext cx="2820768" cy="2290464"/>
            <a:chOff x="6209656" y="1753550"/>
            <a:chExt cx="2820768" cy="2290464"/>
          </a:xfrm>
        </p:grpSpPr>
        <p:sp>
          <p:nvSpPr>
            <p:cNvPr id="24" name="Heart 23">
              <a:extLst>
                <a:ext uri="{FF2B5EF4-FFF2-40B4-BE49-F238E27FC236}">
                  <a16:creationId xmlns:a16="http://schemas.microsoft.com/office/drawing/2014/main" id="{EDE0166E-95EB-4E8A-B014-45718BDCB895}"/>
                </a:ext>
              </a:extLst>
            </p:cNvPr>
            <p:cNvSpPr/>
            <p:nvPr/>
          </p:nvSpPr>
          <p:spPr>
            <a:xfrm rot="21298007">
              <a:off x="6449417" y="1852903"/>
              <a:ext cx="2341246" cy="1737461"/>
            </a:xfrm>
            <a:prstGeom prst="heart">
              <a:avLst/>
            </a:prstGeom>
            <a:solidFill>
              <a:srgbClr val="8E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036C5386-318C-4BCE-A370-537639F4BE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56" b="99507" l="2400" r="98800">
                          <a14:foregroundMark x1="14000" y1="11330" x2="10000" y2="34483"/>
                          <a14:foregroundMark x1="10000" y1="34483" x2="12400" y2="49754"/>
                          <a14:foregroundMark x1="7200" y1="45813" x2="50400" y2="89655"/>
                          <a14:foregroundMark x1="94800" y1="22167" x2="94000" y2="48276"/>
                          <a14:foregroundMark x1="94000" y1="48276" x2="93200" y2="49754"/>
                          <a14:foregroundMark x1="82400" y1="5911" x2="64000" y2="2956"/>
                          <a14:foregroundMark x1="64000" y1="2956" x2="64000" y2="2956"/>
                          <a14:foregroundMark x1="4800" y1="19704" x2="2800" y2="31034"/>
                          <a14:foregroundMark x1="56000" y1="15764" x2="59600" y2="11330"/>
                          <a14:foregroundMark x1="53200" y1="17734" x2="53200" y2="17734"/>
                          <a14:foregroundMark x1="98800" y1="32512" x2="94400" y2="37438"/>
                          <a14:foregroundMark x1="50000" y1="91133" x2="51200" y2="99507"/>
                          <a14:backgroundMark x1="33200" y1="12315" x2="40400" y2="12808"/>
                          <a14:backgroundMark x1="74800" y1="18227" x2="60800" y2="45813"/>
                          <a14:backgroundMark x1="60800" y1="45813" x2="60800" y2="45813"/>
                          <a14:backgroundMark x1="84400" y1="24631" x2="74400" y2="17734"/>
                          <a14:backgroundMark x1="71600" y1="14778" x2="54400" y2="23153"/>
                          <a14:backgroundMark x1="54400" y1="23153" x2="54400" y2="24138"/>
                          <a14:backgroundMark x1="49829" y1="17734" x2="47600" y2="24138"/>
                          <a14:backgroundMark x1="51200" y1="13793" x2="49829" y2="17734"/>
                          <a14:backgroundMark x1="60000" y1="49754" x2="58400" y2="55665"/>
                          <a14:backgroundMark x1="60800" y1="54680" x2="59600" y2="61084"/>
                        </a14:backgroundRemoval>
                      </a14:imgEffect>
                    </a14:imgLayer>
                  </a14:imgProps>
                </a:ext>
                <a:ext uri="{28A0092B-C50C-407E-A947-70E740481C1C}">
                  <a14:useLocalDpi xmlns:a14="http://schemas.microsoft.com/office/drawing/2010/main"/>
                </a:ext>
              </a:extLst>
            </a:blip>
            <a:stretch>
              <a:fillRect/>
            </a:stretch>
          </p:blipFill>
          <p:spPr>
            <a:xfrm>
              <a:off x="6209656" y="1753550"/>
              <a:ext cx="2820768" cy="2290464"/>
            </a:xfrm>
            <a:prstGeom prst="rect">
              <a:avLst/>
            </a:prstGeom>
          </p:spPr>
        </p:pic>
      </p:grpSp>
      <p:sp>
        <p:nvSpPr>
          <p:cNvPr id="26" name="TextBox 25">
            <a:extLst>
              <a:ext uri="{FF2B5EF4-FFF2-40B4-BE49-F238E27FC236}">
                <a16:creationId xmlns:a16="http://schemas.microsoft.com/office/drawing/2014/main" id="{5276B5EA-C0E3-470C-8481-6AE155084728}"/>
              </a:ext>
            </a:extLst>
          </p:cNvPr>
          <p:cNvSpPr txBox="1"/>
          <p:nvPr/>
        </p:nvSpPr>
        <p:spPr>
          <a:xfrm>
            <a:off x="7486446" y="4078096"/>
            <a:ext cx="1124653" cy="707886"/>
          </a:xfrm>
          <a:prstGeom prst="rect">
            <a:avLst/>
          </a:prstGeom>
          <a:noFill/>
          <a:scene3d>
            <a:camera prst="isometricOffAxis1Right"/>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Psalm 51:5</a:t>
            </a:r>
          </a:p>
        </p:txBody>
      </p:sp>
      <p:sp>
        <p:nvSpPr>
          <p:cNvPr id="27" name="Rectangle 26">
            <a:extLst>
              <a:ext uri="{FF2B5EF4-FFF2-40B4-BE49-F238E27FC236}">
                <a16:creationId xmlns:a16="http://schemas.microsoft.com/office/drawing/2014/main" id="{45621A27-2833-49C6-B143-8342631DB85B}"/>
              </a:ext>
            </a:extLst>
          </p:cNvPr>
          <p:cNvSpPr/>
          <p:nvPr/>
        </p:nvSpPr>
        <p:spPr>
          <a:xfrm>
            <a:off x="100263" y="122087"/>
            <a:ext cx="8921441" cy="661382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99054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3" grpId="0"/>
      <p:bldP spid="14" grpId="0"/>
      <p:bldP spid="15" grpId="0"/>
      <p:bldP spid="16" grpId="0"/>
      <p:bldP spid="17" grpId="0"/>
      <p:bldP spid="18"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828418"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21603" name="Group 99"/>
          <p:cNvGraphicFramePr>
            <a:graphicFrameLocks noGrp="1"/>
          </p:cNvGraphicFramePr>
          <p:nvPr>
            <p:extLst>
              <p:ext uri="{D42A27DB-BD31-4B8C-83A1-F6EECF244321}">
                <p14:modId xmlns:p14="http://schemas.microsoft.com/office/powerpoint/2010/main" val="3846788806"/>
              </p:ext>
            </p:extLst>
          </p:nvPr>
        </p:nvGraphicFramePr>
        <p:xfrm>
          <a:off x="56425" y="969973"/>
          <a:ext cx="9029700" cy="5765960"/>
        </p:xfrm>
        <a:graphic>
          <a:graphicData uri="http://schemas.openxmlformats.org/drawingml/2006/table">
            <a:tbl>
              <a:tblPr/>
              <a:tblGrid>
                <a:gridCol w="1003300">
                  <a:extLst>
                    <a:ext uri="{9D8B030D-6E8A-4147-A177-3AD203B41FA5}">
                      <a16:colId xmlns:a16="http://schemas.microsoft.com/office/drawing/2014/main" val="20000"/>
                    </a:ext>
                  </a:extLst>
                </a:gridCol>
                <a:gridCol w="2811585">
                  <a:extLst>
                    <a:ext uri="{9D8B030D-6E8A-4147-A177-3AD203B41FA5}">
                      <a16:colId xmlns:a16="http://schemas.microsoft.com/office/drawing/2014/main" val="20001"/>
                    </a:ext>
                  </a:extLst>
                </a:gridCol>
                <a:gridCol w="5214815">
                  <a:extLst>
                    <a:ext uri="{9D8B030D-6E8A-4147-A177-3AD203B41FA5}">
                      <a16:colId xmlns:a16="http://schemas.microsoft.com/office/drawing/2014/main" val="20002"/>
                    </a:ext>
                  </a:extLst>
                </a:gridCol>
              </a:tblGrid>
              <a:tr h="39619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Verse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Imperatives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Personal Application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1:13, 16</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be deceived</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When tempted, I must not deceive myself and say that God is tempting me.</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1:21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Get rid of moral filth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not let the moral filth of anger make me say careless words but let God</a:t>
                      </a:r>
                      <a:r>
                        <a:rPr kumimoji="0" lang="fr-FR" altLang="ja-JP"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a:t>
                      </a:r>
                      <a:r>
                        <a:rPr kumimoji="0" lang="en-US" altLang="ja-JP"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s Word be firmly planted in me. </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55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1:22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merely listen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do what the Word says and not merely listen.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9317">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2:1,5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show favoritism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treat everyone with equity regardless of wealth, race or authority in my work and ministry.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Speak and act as those going to be judged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speak and act with mercy knowing that God will judge.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275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2:18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Show me your faith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show my faith in good deeds, such as to help the poor and needy.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176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3:10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praise and curse from the same mouth</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be conscious of the words I speak and thereby control my tongue.</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4:7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Submit yourselves to God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submit to God whenever the world tempts me and the devil will flee.</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Text Box 5">
            <a:extLst>
              <a:ext uri="{FF2B5EF4-FFF2-40B4-BE49-F238E27FC236}">
                <a16:creationId xmlns:a16="http://schemas.microsoft.com/office/drawing/2014/main" id="{71BF09C8-B2C1-0845-8B84-4A336B2D3837}"/>
              </a:ext>
            </a:extLst>
          </p:cNvPr>
          <p:cNvSpPr txBox="1">
            <a:spLocks noChangeArrowheads="1"/>
          </p:cNvSpPr>
          <p:nvPr/>
        </p:nvSpPr>
        <p:spPr bwMode="auto">
          <a:xfrm>
            <a:off x="8074020" y="87313"/>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274a</a:t>
            </a:r>
          </a:p>
        </p:txBody>
      </p:sp>
      <p:sp>
        <p:nvSpPr>
          <p:cNvPr id="2" name="Title 1">
            <a:extLst>
              <a:ext uri="{FF2B5EF4-FFF2-40B4-BE49-F238E27FC236}">
                <a16:creationId xmlns:a16="http://schemas.microsoft.com/office/drawing/2014/main" id="{CA377825-2C9A-E941-B799-B79A0F2A6A90}"/>
              </a:ext>
            </a:extLst>
          </p:cNvPr>
          <p:cNvSpPr>
            <a:spLocks noGrp="1"/>
          </p:cNvSpPr>
          <p:nvPr>
            <p:ph type="title" idx="4294967295"/>
          </p:nvPr>
        </p:nvSpPr>
        <p:spPr>
          <a:xfrm>
            <a:off x="16816" y="18395"/>
            <a:ext cx="9127184" cy="796655"/>
          </a:xfr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r>
              <a:rPr lang="en-US" sz="3600" b="1" dirty="0">
                <a:solidFill>
                  <a:srgbClr val="FFFFFF"/>
                </a:solidFill>
                <a:effectLst>
                  <a:glow rad="127000">
                    <a:srgbClr val="000000"/>
                  </a:glow>
                </a:effectLst>
                <a:latin typeface="Arial" charset="0"/>
              </a:rPr>
              <a:t>Commands in James</a:t>
            </a:r>
          </a:p>
        </p:txBody>
      </p:sp>
    </p:spTree>
    <p:extLst>
      <p:ext uri="{BB962C8B-B14F-4D97-AF65-F5344CB8AC3E}">
        <p14:creationId xmlns:p14="http://schemas.microsoft.com/office/powerpoint/2010/main" val="8567215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D36CE-4E79-4576-92EF-F61FD4AE7E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49604" y="409574"/>
            <a:ext cx="6038851" cy="6038851"/>
          </a:xfrm>
          <a:prstGeom prst="rect">
            <a:avLst/>
          </a:prstGeom>
          <a:ln w="28575">
            <a:solidFill>
              <a:schemeClr val="bg1">
                <a:lumMod val="85000"/>
              </a:schemeClr>
            </a:solidFill>
          </a:ln>
        </p:spPr>
      </p:pic>
      <p:pic>
        <p:nvPicPr>
          <p:cNvPr id="7" name="Picture 6">
            <a:extLst>
              <a:ext uri="{FF2B5EF4-FFF2-40B4-BE49-F238E27FC236}">
                <a16:creationId xmlns:a16="http://schemas.microsoft.com/office/drawing/2014/main" id="{ADF886CF-73E7-4CEF-8174-0D9ECB7201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5545" y="726930"/>
            <a:ext cx="3496450" cy="2609851"/>
          </a:xfrm>
          <a:prstGeom prst="rect">
            <a:avLst/>
          </a:prstGeom>
          <a:ln w="28575">
            <a:solidFill>
              <a:schemeClr val="bg1">
                <a:lumMod val="85000"/>
              </a:schemeClr>
            </a:solidFill>
          </a:ln>
        </p:spPr>
      </p:pic>
      <p:pic>
        <p:nvPicPr>
          <p:cNvPr id="9" name="Picture 8">
            <a:extLst>
              <a:ext uri="{FF2B5EF4-FFF2-40B4-BE49-F238E27FC236}">
                <a16:creationId xmlns:a16="http://schemas.microsoft.com/office/drawing/2014/main" id="{122445DF-DF9F-4F21-9F65-F3AE7CD01D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5545" y="3587677"/>
            <a:ext cx="3527941" cy="2609851"/>
          </a:xfrm>
          <a:prstGeom prst="rect">
            <a:avLst/>
          </a:prstGeom>
          <a:ln w="28575">
            <a:solidFill>
              <a:schemeClr val="bg1">
                <a:lumMod val="85000"/>
              </a:schemeClr>
            </a:solidFill>
          </a:ln>
        </p:spPr>
      </p:pic>
      <p:pic>
        <p:nvPicPr>
          <p:cNvPr id="10" name="Picture 9">
            <a:extLst>
              <a:ext uri="{FF2B5EF4-FFF2-40B4-BE49-F238E27FC236}">
                <a16:creationId xmlns:a16="http://schemas.microsoft.com/office/drawing/2014/main" id="{766BBA18-496F-4341-BD85-285E8E6AFA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39000" y="5715000"/>
            <a:ext cx="914400" cy="476251"/>
          </a:xfrm>
          <a:prstGeom prst="rect">
            <a:avLst/>
          </a:prstGeom>
          <a:effectLst>
            <a:softEdge rad="63500"/>
          </a:effectLst>
        </p:spPr>
      </p:pic>
    </p:spTree>
    <p:custDataLst>
      <p:tags r:id="rId1"/>
    </p:custDataLst>
    <p:extLst>
      <p:ext uri="{BB962C8B-B14F-4D97-AF65-F5344CB8AC3E}">
        <p14:creationId xmlns:p14="http://schemas.microsoft.com/office/powerpoint/2010/main" val="760433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D9FE1B-CC03-410A-A28F-EF293429C2C7}"/>
              </a:ext>
            </a:extLst>
          </p:cNvPr>
          <p:cNvSpPr txBox="1"/>
          <p:nvPr/>
        </p:nvSpPr>
        <p:spPr>
          <a:xfrm>
            <a:off x="76200" y="1219200"/>
            <a:ext cx="85922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A0000"/>
                </a:solidFill>
                <a:effectLst/>
                <a:uLnTx/>
                <a:uFillTx/>
                <a:latin typeface="Comic Sans MS" panose="030F0702030302020204" pitchFamily="66" charset="0"/>
                <a:ea typeface="+mn-ea"/>
                <a:cs typeface="+mn-cs"/>
                <a:sym typeface="Wingdings" panose="05000000000000000000" pitchFamily="2" charset="2"/>
              </a:rPr>
              <a:t>You are being tempted by your own “lusts”</a:t>
            </a:r>
            <a:endParaRPr kumimoji="0" lang="en-US" sz="2800" b="1" i="0" u="none" strike="noStrike" kern="1200" cap="none" spc="0" normalizeH="0" baseline="0" noProof="0" dirty="0">
              <a:ln>
                <a:noFill/>
              </a:ln>
              <a:solidFill>
                <a:srgbClr val="EA0000"/>
              </a:solidFill>
              <a:effectLst/>
              <a:uLnTx/>
              <a:uFillTx/>
              <a:latin typeface="Comic Sans MS" panose="030F0702030302020204" pitchFamily="66" charset="0"/>
              <a:ea typeface="+mn-ea"/>
              <a:cs typeface="+mn-cs"/>
            </a:endParaRPr>
          </a:p>
        </p:txBody>
      </p:sp>
      <p:sp>
        <p:nvSpPr>
          <p:cNvPr id="7" name="TextBox 6">
            <a:extLst>
              <a:ext uri="{FF2B5EF4-FFF2-40B4-BE49-F238E27FC236}">
                <a16:creationId xmlns:a16="http://schemas.microsoft.com/office/drawing/2014/main" id="{1656A017-81EC-4DC8-9246-0D0777FB5AB9}"/>
              </a:ext>
            </a:extLst>
          </p:cNvPr>
          <p:cNvSpPr txBox="1"/>
          <p:nvPr/>
        </p:nvSpPr>
        <p:spPr>
          <a:xfrm>
            <a:off x="100263" y="4798042"/>
            <a:ext cx="8610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A0000"/>
                </a:solidFill>
                <a:effectLst/>
                <a:uLnTx/>
                <a:uFillTx/>
                <a:latin typeface="Comic Sans MS" panose="030F0702030302020204" pitchFamily="66" charset="0"/>
                <a:ea typeface="+mn-ea"/>
                <a:cs typeface="+mn-cs"/>
                <a:sym typeface="Wingdings" panose="05000000000000000000" pitchFamily="2" charset="2"/>
              </a:rPr>
              <a:t>Your inner lusts are powerful</a:t>
            </a:r>
            <a:endParaRPr kumimoji="0" lang="en-US" sz="2800" b="1" i="0" u="none" strike="noStrike" kern="1200" cap="none" spc="0" normalizeH="0" baseline="0" noProof="0" dirty="0">
              <a:ln>
                <a:noFill/>
              </a:ln>
              <a:solidFill>
                <a:srgbClr val="EA0000"/>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AFA06CB3-DAB4-4F51-AB94-B94C8BD69630}"/>
              </a:ext>
            </a:extLst>
          </p:cNvPr>
          <p:cNvSpPr txBox="1"/>
          <p:nvPr/>
        </p:nvSpPr>
        <p:spPr>
          <a:xfrm>
            <a:off x="15208" y="122087"/>
            <a:ext cx="9126202"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Comic Sans MS" panose="030F0702030302020204" pitchFamily="66" charset="0"/>
                <a:ea typeface="+mn-ea"/>
                <a:cs typeface="+mn-cs"/>
              </a:rPr>
              <a:t>Temptations to sin </a:t>
            </a:r>
            <a:br>
              <a:rPr kumimoji="0" lang="en-US" sz="3200" b="1" i="0"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Comic Sans MS" panose="030F0702030302020204" pitchFamily="66" charset="0"/>
                <a:ea typeface="+mn-ea"/>
                <a:cs typeface="+mn-cs"/>
              </a:rPr>
            </a:br>
            <a:r>
              <a:rPr kumimoji="0" lang="en-US" sz="3200" b="1" i="0"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Comic Sans MS" panose="030F0702030302020204" pitchFamily="66" charset="0"/>
                <a:ea typeface="+mn-ea"/>
                <a:cs typeface="+mn-cs"/>
              </a:rPr>
              <a:t>come from within</a:t>
            </a:r>
          </a:p>
        </p:txBody>
      </p:sp>
      <p:sp>
        <p:nvSpPr>
          <p:cNvPr id="10" name="TextBox 9">
            <a:extLst>
              <a:ext uri="{FF2B5EF4-FFF2-40B4-BE49-F238E27FC236}">
                <a16:creationId xmlns:a16="http://schemas.microsoft.com/office/drawing/2014/main" id="{FDD07547-CCB3-41CF-9A0A-F255B7348D81}"/>
              </a:ext>
            </a:extLst>
          </p:cNvPr>
          <p:cNvSpPr txBox="1"/>
          <p:nvPr/>
        </p:nvSpPr>
        <p:spPr>
          <a:xfrm>
            <a:off x="654388" y="1742419"/>
            <a:ext cx="838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sym typeface="Wingdings" panose="05000000000000000000" pitchFamily="2" charset="2"/>
              </a:rPr>
              <a:t>Epithumia</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 intense passions, longings, desires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10F9CFA7-FC28-47D8-9A74-C0E17A5BCA20}"/>
              </a:ext>
            </a:extLst>
          </p:cNvPr>
          <p:cNvSpPr txBox="1"/>
          <p:nvPr/>
        </p:nvSpPr>
        <p:spPr>
          <a:xfrm>
            <a:off x="1134949" y="2265639"/>
            <a:ext cx="54033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Good sense (Phil. 1:23)</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73155075-CD39-44E1-B2F9-E5622CEC4957}"/>
              </a:ext>
            </a:extLst>
          </p:cNvPr>
          <p:cNvSpPr txBox="1"/>
          <p:nvPr/>
        </p:nvSpPr>
        <p:spPr>
          <a:xfrm>
            <a:off x="1134949" y="2788858"/>
            <a:ext cx="57583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Bad sense (Mark 7:21-23)</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133BFC0C-740B-41CC-882F-61AE3732FD8F}"/>
              </a:ext>
            </a:extLst>
          </p:cNvPr>
          <p:cNvSpPr txBox="1"/>
          <p:nvPr/>
        </p:nvSpPr>
        <p:spPr>
          <a:xfrm>
            <a:off x="654388" y="3301293"/>
            <a:ext cx="83659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 result of man’s depravity; sinful nature</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(Jer. 17:9; Gal. 5:17)</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4296C131-64B8-4819-9DCA-D61E43D3A4FA}"/>
              </a:ext>
            </a:extLst>
          </p:cNvPr>
          <p:cNvSpPr txBox="1"/>
          <p:nvPr/>
        </p:nvSpPr>
        <p:spPr>
          <a:xfrm>
            <a:off x="654388" y="4265111"/>
            <a:ext cx="8365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Each has unique vulnerabilities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7B7588EC-767D-46BC-9CF6-6242C06EB8FB}"/>
              </a:ext>
            </a:extLst>
          </p:cNvPr>
          <p:cNvSpPr txBox="1"/>
          <p:nvPr/>
        </p:nvSpPr>
        <p:spPr>
          <a:xfrm>
            <a:off x="457200" y="5321261"/>
            <a:ext cx="8365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1) They drag you into temptation</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72FA9A0B-39CE-4E7C-AFB9-2CBC6E162ED3}"/>
              </a:ext>
            </a:extLst>
          </p:cNvPr>
          <p:cNvSpPr txBox="1"/>
          <p:nvPr/>
        </p:nvSpPr>
        <p:spPr>
          <a:xfrm>
            <a:off x="457200" y="5848122"/>
            <a:ext cx="83659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2) They entice/entrap you to sin</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(focus on pleasures; not consequences)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nvGrpSpPr>
          <p:cNvPr id="25" name="Group 24">
            <a:extLst>
              <a:ext uri="{FF2B5EF4-FFF2-40B4-BE49-F238E27FC236}">
                <a16:creationId xmlns:a16="http://schemas.microsoft.com/office/drawing/2014/main" id="{F719CCEC-5AFA-48AF-85FC-39723ADE455D}"/>
              </a:ext>
            </a:extLst>
          </p:cNvPr>
          <p:cNvGrpSpPr/>
          <p:nvPr/>
        </p:nvGrpSpPr>
        <p:grpSpPr>
          <a:xfrm>
            <a:off x="6110002" y="3814801"/>
            <a:ext cx="2820768" cy="2290464"/>
            <a:chOff x="6209656" y="1753550"/>
            <a:chExt cx="2820768" cy="2290464"/>
          </a:xfrm>
        </p:grpSpPr>
        <p:sp>
          <p:nvSpPr>
            <p:cNvPr id="24" name="Heart 23">
              <a:extLst>
                <a:ext uri="{FF2B5EF4-FFF2-40B4-BE49-F238E27FC236}">
                  <a16:creationId xmlns:a16="http://schemas.microsoft.com/office/drawing/2014/main" id="{EDE0166E-95EB-4E8A-B014-45718BDCB895}"/>
                </a:ext>
              </a:extLst>
            </p:cNvPr>
            <p:cNvSpPr/>
            <p:nvPr/>
          </p:nvSpPr>
          <p:spPr>
            <a:xfrm rot="21298007">
              <a:off x="6449417" y="1852903"/>
              <a:ext cx="2341246" cy="1737461"/>
            </a:xfrm>
            <a:prstGeom prst="heart">
              <a:avLst/>
            </a:prstGeom>
            <a:solidFill>
              <a:srgbClr val="8E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036C5386-318C-4BCE-A370-537639F4BE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56" b="99507" l="2400" r="98800">
                          <a14:foregroundMark x1="14000" y1="11330" x2="10000" y2="34483"/>
                          <a14:foregroundMark x1="10000" y1="34483" x2="12400" y2="49754"/>
                          <a14:foregroundMark x1="7200" y1="45813" x2="50400" y2="89655"/>
                          <a14:foregroundMark x1="94800" y1="22167" x2="94000" y2="48276"/>
                          <a14:foregroundMark x1="94000" y1="48276" x2="93200" y2="49754"/>
                          <a14:foregroundMark x1="82400" y1="5911" x2="64000" y2="2956"/>
                          <a14:foregroundMark x1="64000" y1="2956" x2="64000" y2="2956"/>
                          <a14:foregroundMark x1="4800" y1="19704" x2="2800" y2="31034"/>
                          <a14:foregroundMark x1="56000" y1="15764" x2="59600" y2="11330"/>
                          <a14:foregroundMark x1="53200" y1="17734" x2="53200" y2="17734"/>
                          <a14:foregroundMark x1="98800" y1="32512" x2="94400" y2="37438"/>
                          <a14:foregroundMark x1="50000" y1="91133" x2="51200" y2="99507"/>
                          <a14:backgroundMark x1="33200" y1="12315" x2="40400" y2="12808"/>
                          <a14:backgroundMark x1="74800" y1="18227" x2="60800" y2="45813"/>
                          <a14:backgroundMark x1="60800" y1="45813" x2="60800" y2="45813"/>
                          <a14:backgroundMark x1="84400" y1="24631" x2="74400" y2="17734"/>
                          <a14:backgroundMark x1="71600" y1="14778" x2="54400" y2="23153"/>
                          <a14:backgroundMark x1="54400" y1="23153" x2="54400" y2="24138"/>
                          <a14:backgroundMark x1="49829" y1="17734" x2="47600" y2="24138"/>
                          <a14:backgroundMark x1="51200" y1="13793" x2="49829" y2="17734"/>
                          <a14:backgroundMark x1="60000" y1="49754" x2="58400" y2="55665"/>
                          <a14:backgroundMark x1="60800" y1="54680" x2="59600" y2="61084"/>
                        </a14:backgroundRemoval>
                      </a14:imgEffect>
                    </a14:imgLayer>
                  </a14:imgProps>
                </a:ext>
                <a:ext uri="{28A0092B-C50C-407E-A947-70E740481C1C}">
                  <a14:useLocalDpi xmlns:a14="http://schemas.microsoft.com/office/drawing/2010/main"/>
                </a:ext>
              </a:extLst>
            </a:blip>
            <a:stretch>
              <a:fillRect/>
            </a:stretch>
          </p:blipFill>
          <p:spPr>
            <a:xfrm>
              <a:off x="6209656" y="1753550"/>
              <a:ext cx="2820768" cy="2290464"/>
            </a:xfrm>
            <a:prstGeom prst="rect">
              <a:avLst/>
            </a:prstGeom>
          </p:spPr>
        </p:pic>
      </p:grpSp>
      <p:sp>
        <p:nvSpPr>
          <p:cNvPr id="26" name="TextBox 25">
            <a:extLst>
              <a:ext uri="{FF2B5EF4-FFF2-40B4-BE49-F238E27FC236}">
                <a16:creationId xmlns:a16="http://schemas.microsoft.com/office/drawing/2014/main" id="{5276B5EA-C0E3-470C-8481-6AE155084728}"/>
              </a:ext>
            </a:extLst>
          </p:cNvPr>
          <p:cNvSpPr txBox="1"/>
          <p:nvPr/>
        </p:nvSpPr>
        <p:spPr>
          <a:xfrm>
            <a:off x="7486446" y="4078096"/>
            <a:ext cx="1124653" cy="707886"/>
          </a:xfrm>
          <a:prstGeom prst="rect">
            <a:avLst/>
          </a:prstGeom>
          <a:noFill/>
          <a:scene3d>
            <a:camera prst="isometricOffAxis1Right"/>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Psalm 51:5</a:t>
            </a:r>
          </a:p>
        </p:txBody>
      </p:sp>
      <p:sp>
        <p:nvSpPr>
          <p:cNvPr id="27" name="Rectangle 26">
            <a:extLst>
              <a:ext uri="{FF2B5EF4-FFF2-40B4-BE49-F238E27FC236}">
                <a16:creationId xmlns:a16="http://schemas.microsoft.com/office/drawing/2014/main" id="{45621A27-2833-49C6-B143-8342631DB85B}"/>
              </a:ext>
            </a:extLst>
          </p:cNvPr>
          <p:cNvSpPr/>
          <p:nvPr/>
        </p:nvSpPr>
        <p:spPr>
          <a:xfrm>
            <a:off x="100263" y="122087"/>
            <a:ext cx="8921441" cy="661382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7DF6BB4E-EAE9-4569-9724-2A2E86F13160}"/>
              </a:ext>
            </a:extLst>
          </p:cNvPr>
          <p:cNvGrpSpPr/>
          <p:nvPr/>
        </p:nvGrpSpPr>
        <p:grpSpPr>
          <a:xfrm>
            <a:off x="6239318" y="4432039"/>
            <a:ext cx="2375792" cy="2298537"/>
            <a:chOff x="6645912" y="4767834"/>
            <a:chExt cx="2375792" cy="2298537"/>
          </a:xfrm>
        </p:grpSpPr>
        <p:sp>
          <p:nvSpPr>
            <p:cNvPr id="28" name="Explosion: 8 Points 27">
              <a:extLst>
                <a:ext uri="{FF2B5EF4-FFF2-40B4-BE49-F238E27FC236}">
                  <a16:creationId xmlns:a16="http://schemas.microsoft.com/office/drawing/2014/main" id="{468B5B49-5081-4F6F-AB43-209B694697C5}"/>
                </a:ext>
              </a:extLst>
            </p:cNvPr>
            <p:cNvSpPr/>
            <p:nvPr/>
          </p:nvSpPr>
          <p:spPr>
            <a:xfrm>
              <a:off x="6645912" y="4767834"/>
              <a:ext cx="2375792" cy="2298537"/>
            </a:xfrm>
            <a:prstGeom prst="irregularSeal1">
              <a:avLst/>
            </a:prstGeom>
            <a:gradFill flip="none" rotWithShape="1">
              <a:gsLst>
                <a:gs pos="11504">
                  <a:schemeClr val="tx1">
                    <a:lumMod val="65000"/>
                    <a:lumOff val="35000"/>
                  </a:schemeClr>
                </a:gs>
                <a:gs pos="39000">
                  <a:schemeClr val="tx1">
                    <a:lumMod val="75000"/>
                    <a:lumOff val="25000"/>
                    <a:shade val="30000"/>
                    <a:satMod val="115000"/>
                  </a:schemeClr>
                </a:gs>
                <a:gs pos="100000">
                  <a:schemeClr val="tx1">
                    <a:lumMod val="75000"/>
                    <a:lumOff val="25000"/>
                    <a:shade val="100000"/>
                    <a:satMod val="115000"/>
                  </a:schemeClr>
                </a:gs>
              </a:gsLst>
              <a:path path="circle">
                <a:fillToRect l="50000" t="50000" r="50000" b="50000"/>
              </a:path>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333CA058-6E15-4B78-ABA3-B6799FEFF761}"/>
                </a:ext>
              </a:extLst>
            </p:cNvPr>
            <p:cNvSpPr txBox="1"/>
            <p:nvPr/>
          </p:nvSpPr>
          <p:spPr>
            <a:xfrm>
              <a:off x="7109944" y="5331541"/>
              <a:ext cx="15585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Sinful habits become strongholds</a:t>
              </a:r>
            </a:p>
          </p:txBody>
        </p:sp>
      </p:grpSp>
    </p:spTree>
    <p:custDataLst>
      <p:tags r:id="rId1"/>
    </p:custDataLst>
    <p:extLst>
      <p:ext uri="{BB962C8B-B14F-4D97-AF65-F5344CB8AC3E}">
        <p14:creationId xmlns:p14="http://schemas.microsoft.com/office/powerpoint/2010/main" val="642200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FDA3EB4F-7F51-4204-A2AD-9F60BCA6FE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989" y="1604493"/>
            <a:ext cx="3074411" cy="3958778"/>
          </a:xfrm>
          <a:prstGeom prst="rect">
            <a:avLst/>
          </a:prstGeom>
        </p:spPr>
      </p:pic>
      <p:sp>
        <p:nvSpPr>
          <p:cNvPr id="49" name="TextBox 48">
            <a:extLst>
              <a:ext uri="{FF2B5EF4-FFF2-40B4-BE49-F238E27FC236}">
                <a16:creationId xmlns:a16="http://schemas.microsoft.com/office/drawing/2014/main" id="{9DB25446-28A5-49A3-8BFD-2614FFE5F024}"/>
              </a:ext>
            </a:extLst>
          </p:cNvPr>
          <p:cNvSpPr txBox="1"/>
          <p:nvPr/>
        </p:nvSpPr>
        <p:spPr>
          <a:xfrm>
            <a:off x="785149" y="1705105"/>
            <a:ext cx="1738749" cy="4436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Lusts</a:t>
            </a:r>
            <a:endPar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50" name="TextBox 49">
            <a:extLst>
              <a:ext uri="{FF2B5EF4-FFF2-40B4-BE49-F238E27FC236}">
                <a16:creationId xmlns:a16="http://schemas.microsoft.com/office/drawing/2014/main" id="{404FC27F-111D-4C4D-BEDD-A571E2FEF5C4}"/>
              </a:ext>
            </a:extLst>
          </p:cNvPr>
          <p:cNvSpPr txBox="1"/>
          <p:nvPr/>
        </p:nvSpPr>
        <p:spPr>
          <a:xfrm>
            <a:off x="717620" y="4077735"/>
            <a:ext cx="1738749" cy="4436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sym typeface="Wingdings" panose="05000000000000000000" pitchFamily="2" charset="2"/>
              </a:rPr>
              <a:t>Sin</a:t>
            </a:r>
            <a:endPar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endParaRPr>
          </a:p>
        </p:txBody>
      </p:sp>
      <p:sp>
        <p:nvSpPr>
          <p:cNvPr id="52" name="TextBox 51">
            <a:extLst>
              <a:ext uri="{FF2B5EF4-FFF2-40B4-BE49-F238E27FC236}">
                <a16:creationId xmlns:a16="http://schemas.microsoft.com/office/drawing/2014/main" id="{625CD731-68D8-4AE9-B55E-D07D8F19D7E0}"/>
              </a:ext>
            </a:extLst>
          </p:cNvPr>
          <p:cNvSpPr txBox="1"/>
          <p:nvPr/>
        </p:nvSpPr>
        <p:spPr>
          <a:xfrm>
            <a:off x="698221" y="2996124"/>
            <a:ext cx="20449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sym typeface="Wingdings" panose="05000000000000000000" pitchFamily="2" charset="2"/>
              </a:rPr>
              <a:t>Temptation</a:t>
            </a:r>
            <a:endPar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endParaRPr>
          </a:p>
        </p:txBody>
      </p:sp>
      <p:sp>
        <p:nvSpPr>
          <p:cNvPr id="54" name="TextBox 53">
            <a:extLst>
              <a:ext uri="{FF2B5EF4-FFF2-40B4-BE49-F238E27FC236}">
                <a16:creationId xmlns:a16="http://schemas.microsoft.com/office/drawing/2014/main" id="{B60B0B4F-DAD1-4C18-97DD-F533A3A06BDD}"/>
              </a:ext>
            </a:extLst>
          </p:cNvPr>
          <p:cNvSpPr txBox="1"/>
          <p:nvPr/>
        </p:nvSpPr>
        <p:spPr>
          <a:xfrm>
            <a:off x="589433" y="5484072"/>
            <a:ext cx="2286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sym typeface="Wingdings" panose="05000000000000000000" pitchFamily="2" charset="2"/>
              </a:rPr>
              <a:t>Defeat Destruction Death</a:t>
            </a:r>
            <a:endPar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endParaRPr>
          </a:p>
        </p:txBody>
      </p:sp>
      <p:grpSp>
        <p:nvGrpSpPr>
          <p:cNvPr id="74" name="Group 73">
            <a:extLst>
              <a:ext uri="{FF2B5EF4-FFF2-40B4-BE49-F238E27FC236}">
                <a16:creationId xmlns:a16="http://schemas.microsoft.com/office/drawing/2014/main" id="{993068FB-2E7C-4F7A-AE64-45282A21E1C8}"/>
              </a:ext>
            </a:extLst>
          </p:cNvPr>
          <p:cNvGrpSpPr/>
          <p:nvPr/>
        </p:nvGrpSpPr>
        <p:grpSpPr>
          <a:xfrm flipH="1">
            <a:off x="6407822" y="-247935"/>
            <a:ext cx="1135978" cy="6420135"/>
            <a:chOff x="7104524" y="0"/>
            <a:chExt cx="1032532" cy="6317686"/>
          </a:xfrm>
        </p:grpSpPr>
        <p:pic>
          <p:nvPicPr>
            <p:cNvPr id="63" name="Picture 62">
              <a:extLst>
                <a:ext uri="{FF2B5EF4-FFF2-40B4-BE49-F238E27FC236}">
                  <a16:creationId xmlns:a16="http://schemas.microsoft.com/office/drawing/2014/main" id="{90187E5F-F9AB-4B45-8EA1-D43CA0B3332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0" r="100000">
                          <a14:foregroundMark x1="57875" y1="2268" x2="58974" y2="2721"/>
                          <a14:foregroundMark x1="61538" y1="12018" x2="57875" y2="41497"/>
                          <a14:foregroundMark x1="70696" y1="38322" x2="71795" y2="42177"/>
                          <a14:foregroundMark x1="71795" y1="36735" x2="71795" y2="34921"/>
                          <a14:foregroundMark x1="69963" y1="36961" x2="67399" y2="42177"/>
                        </a14:backgroundRemoval>
                      </a14:imgEffect>
                    </a14:imgLayer>
                  </a14:imgProps>
                </a:ext>
                <a:ext uri="{28A0092B-C50C-407E-A947-70E740481C1C}">
                  <a14:useLocalDpi xmlns:a14="http://schemas.microsoft.com/office/drawing/2010/main"/>
                </a:ext>
              </a:extLst>
            </a:blip>
            <a:srcRect/>
            <a:stretch/>
          </p:blipFill>
          <p:spPr>
            <a:xfrm>
              <a:off x="7104524" y="4515104"/>
              <a:ext cx="1032532" cy="1802582"/>
            </a:xfrm>
            <a:prstGeom prst="rect">
              <a:avLst/>
            </a:prstGeom>
          </p:spPr>
        </p:pic>
        <p:cxnSp>
          <p:nvCxnSpPr>
            <p:cNvPr id="72" name="Straight Connector 71">
              <a:extLst>
                <a:ext uri="{FF2B5EF4-FFF2-40B4-BE49-F238E27FC236}">
                  <a16:creationId xmlns:a16="http://schemas.microsoft.com/office/drawing/2014/main" id="{ABD682F0-5AB1-49BA-B420-B388DBE9BDEA}"/>
                </a:ext>
              </a:extLst>
            </p:cNvPr>
            <p:cNvCxnSpPr>
              <a:cxnSpLocks/>
            </p:cNvCxnSpPr>
            <p:nvPr/>
          </p:nvCxnSpPr>
          <p:spPr>
            <a:xfrm>
              <a:off x="7693819" y="0"/>
              <a:ext cx="0" cy="451510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5276B5EA-C0E3-470C-8481-6AE155084728}"/>
              </a:ext>
            </a:extLst>
          </p:cNvPr>
          <p:cNvSpPr txBox="1"/>
          <p:nvPr/>
        </p:nvSpPr>
        <p:spPr>
          <a:xfrm>
            <a:off x="7486446" y="4078096"/>
            <a:ext cx="1124653" cy="707886"/>
          </a:xfrm>
          <a:prstGeom prst="rect">
            <a:avLst/>
          </a:prstGeom>
          <a:noFill/>
          <a:scene3d>
            <a:camera prst="isometricOffAxis1Right"/>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Psalm 51:5</a:t>
            </a:r>
          </a:p>
        </p:txBody>
      </p:sp>
      <p:grpSp>
        <p:nvGrpSpPr>
          <p:cNvPr id="66" name="Group 65">
            <a:extLst>
              <a:ext uri="{FF2B5EF4-FFF2-40B4-BE49-F238E27FC236}">
                <a16:creationId xmlns:a16="http://schemas.microsoft.com/office/drawing/2014/main" id="{E30703CA-2AD3-412A-806C-FF38AACA190D}"/>
              </a:ext>
            </a:extLst>
          </p:cNvPr>
          <p:cNvGrpSpPr/>
          <p:nvPr/>
        </p:nvGrpSpPr>
        <p:grpSpPr>
          <a:xfrm>
            <a:off x="6737981" y="0"/>
            <a:ext cx="1644019" cy="2743200"/>
            <a:chOff x="6658074" y="-167725"/>
            <a:chExt cx="1644019" cy="2743200"/>
          </a:xfrm>
        </p:grpSpPr>
        <p:pic>
          <p:nvPicPr>
            <p:cNvPr id="19" name="Picture 18">
              <a:extLst>
                <a:ext uri="{FF2B5EF4-FFF2-40B4-BE49-F238E27FC236}">
                  <a16:creationId xmlns:a16="http://schemas.microsoft.com/office/drawing/2014/main" id="{01DBE360-99F3-4BA3-991C-AB2C3012833F}"/>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3769" l="9931" r="90762">
                          <a14:foregroundMark x1="90762" y1="93769" x2="79215" y2="83231"/>
                          <a14:foregroundMark x1="86374" y1="16462" x2="86374" y2="23154"/>
                          <a14:foregroundMark x1="88568" y1="14000" x2="86374" y2="17385"/>
                          <a14:foregroundMark x1="55427" y1="33231" x2="54619" y2="37077"/>
                          <a14:foregroundMark x1="85681" y1="28923" x2="86374" y2="34231"/>
                          <a14:foregroundMark x1="83487" y1="24615" x2="83487" y2="29385"/>
                          <a14:foregroundMark x1="85681" y1="25538" x2="85681" y2="29385"/>
                          <a14:foregroundMark x1="84988" y1="40000" x2="79215" y2="44308"/>
                          <a14:foregroundMark x1="56120" y1="30846" x2="58314" y2="34231"/>
                          <a14:foregroundMark x1="56813" y1="36615" x2="53926" y2="44769"/>
                          <a14:foregroundMark x1="56813" y1="29923" x2="56813" y2="35692"/>
                        </a14:backgroundRemoval>
                      </a14:imgEffect>
                    </a14:imgLayer>
                  </a14:imgProps>
                </a:ext>
                <a:ext uri="{28A0092B-C50C-407E-A947-70E740481C1C}">
                  <a14:useLocalDpi xmlns:a14="http://schemas.microsoft.com/office/drawing/2010/main"/>
                </a:ext>
              </a:extLst>
            </a:blip>
            <a:stretch>
              <a:fillRect/>
            </a:stretch>
          </p:blipFill>
          <p:spPr>
            <a:xfrm>
              <a:off x="6658074" y="107548"/>
              <a:ext cx="1644019" cy="2467927"/>
            </a:xfrm>
            <a:prstGeom prst="rect">
              <a:avLst/>
            </a:prstGeom>
          </p:spPr>
        </p:pic>
        <p:cxnSp>
          <p:nvCxnSpPr>
            <p:cNvPr id="65" name="Straight Connector 64">
              <a:extLst>
                <a:ext uri="{FF2B5EF4-FFF2-40B4-BE49-F238E27FC236}">
                  <a16:creationId xmlns:a16="http://schemas.microsoft.com/office/drawing/2014/main" id="{4FD3104B-85E0-455D-9402-DC0E43C53236}"/>
                </a:ext>
              </a:extLst>
            </p:cNvPr>
            <p:cNvCxnSpPr>
              <a:cxnSpLocks/>
            </p:cNvCxnSpPr>
            <p:nvPr/>
          </p:nvCxnSpPr>
          <p:spPr>
            <a:xfrm>
              <a:off x="8048772" y="-167725"/>
              <a:ext cx="0" cy="71369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A657094D-8F70-4F19-9B1F-95BFF0EB8338}"/>
              </a:ext>
            </a:extLst>
          </p:cNvPr>
          <p:cNvGrpSpPr/>
          <p:nvPr/>
        </p:nvGrpSpPr>
        <p:grpSpPr>
          <a:xfrm>
            <a:off x="7772400" y="0"/>
            <a:ext cx="1222719" cy="4228103"/>
            <a:chOff x="7770302" y="0"/>
            <a:chExt cx="1222719" cy="4228103"/>
          </a:xfrm>
        </p:grpSpPr>
        <p:pic>
          <p:nvPicPr>
            <p:cNvPr id="47" name="Picture 46">
              <a:extLst>
                <a:ext uri="{FF2B5EF4-FFF2-40B4-BE49-F238E27FC236}">
                  <a16:creationId xmlns:a16="http://schemas.microsoft.com/office/drawing/2014/main" id="{CE160474-F25B-4256-B5C3-DE67B39BE9E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70302" y="3101698"/>
              <a:ext cx="1222719" cy="1126405"/>
            </a:xfrm>
            <a:prstGeom prst="rect">
              <a:avLst/>
            </a:prstGeom>
            <a:ln>
              <a:solidFill>
                <a:schemeClr val="tx1"/>
              </a:solidFill>
            </a:ln>
            <a:scene3d>
              <a:camera prst="perspectiveContrastingLeftFacing"/>
              <a:lightRig rig="threePt" dir="t"/>
            </a:scene3d>
          </p:spPr>
        </p:pic>
        <p:pic>
          <p:nvPicPr>
            <p:cNvPr id="58" name="Picture 57">
              <a:extLst>
                <a:ext uri="{FF2B5EF4-FFF2-40B4-BE49-F238E27FC236}">
                  <a16:creationId xmlns:a16="http://schemas.microsoft.com/office/drawing/2014/main" id="{DD4C8031-9CC8-4431-B65C-DCB7BBD2F45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2342" b="97398" l="3690" r="95929">
                          <a14:foregroundMark x1="95293" y1="3729" x2="86387" y2="12142"/>
                          <a14:foregroundMark x1="61705" y1="90026" x2="44911" y2="93842"/>
                          <a14:foregroundMark x1="7761" y1="51258" x2="3690" y2="60278"/>
                          <a14:foregroundMark x1="3690" y1="60278" x2="4071" y2="62186"/>
                          <a14:foregroundMark x1="95929" y1="2342" x2="94911" y2="7025"/>
                          <a14:foregroundMark x1="83333" y1="16132" x2="81934" y2="25932"/>
                          <a14:foregroundMark x1="82570" y1="30616" x2="82952" y2="68343"/>
                          <a14:foregroundMark x1="84606" y1="40503" x2="82570" y2="52905"/>
                          <a14:foregroundMark x1="83333" y1="50564" x2="84987" y2="60104"/>
                          <a14:foregroundMark x1="41094" y1="96357" x2="29517" y2="97398"/>
                          <a14:foregroundMark x1="29517" y1="97398" x2="28753" y2="97311"/>
                          <a14:foregroundMark x1="89822" y1="5377" x2="85623" y2="9367"/>
                          <a14:foregroundMark x1="84606" y1="10494" x2="82952" y2="13096"/>
                        </a14:backgroundRemoval>
                      </a14:imgEffect>
                    </a14:imgLayer>
                  </a14:imgProps>
                </a:ext>
                <a:ext uri="{28A0092B-C50C-407E-A947-70E740481C1C}">
                  <a14:useLocalDpi xmlns:a14="http://schemas.microsoft.com/office/drawing/2010/main"/>
                </a:ext>
              </a:extLst>
            </a:blip>
            <a:srcRect l="-20445" t="-29026" r="-36309"/>
            <a:stretch/>
          </p:blipFill>
          <p:spPr>
            <a:xfrm>
              <a:off x="8264991" y="2399448"/>
              <a:ext cx="685346" cy="827515"/>
            </a:xfrm>
            <a:prstGeom prst="rect">
              <a:avLst/>
            </a:prstGeom>
          </p:spPr>
        </p:pic>
        <p:cxnSp>
          <p:nvCxnSpPr>
            <p:cNvPr id="67" name="Straight Connector 66">
              <a:extLst>
                <a:ext uri="{FF2B5EF4-FFF2-40B4-BE49-F238E27FC236}">
                  <a16:creationId xmlns:a16="http://schemas.microsoft.com/office/drawing/2014/main" id="{BC172584-A7ED-4EE1-87C2-372E675B988C}"/>
                </a:ext>
              </a:extLst>
            </p:cNvPr>
            <p:cNvCxnSpPr>
              <a:cxnSpLocks/>
            </p:cNvCxnSpPr>
            <p:nvPr/>
          </p:nvCxnSpPr>
          <p:spPr>
            <a:xfrm>
              <a:off x="8726969" y="0"/>
              <a:ext cx="10922" cy="2667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46722400-E277-4CCF-802D-887A283F89BC}"/>
              </a:ext>
            </a:extLst>
          </p:cNvPr>
          <p:cNvGrpSpPr/>
          <p:nvPr/>
        </p:nvGrpSpPr>
        <p:grpSpPr>
          <a:xfrm>
            <a:off x="6736139" y="-15988"/>
            <a:ext cx="1264861" cy="3935866"/>
            <a:chOff x="6428958" y="669812"/>
            <a:chExt cx="1264861" cy="3935866"/>
          </a:xfrm>
        </p:grpSpPr>
        <p:pic>
          <p:nvPicPr>
            <p:cNvPr id="37" name="Picture 36">
              <a:extLst>
                <a:ext uri="{FF2B5EF4-FFF2-40B4-BE49-F238E27FC236}">
                  <a16:creationId xmlns:a16="http://schemas.microsoft.com/office/drawing/2014/main" id="{BEAC4F95-4FAC-44EE-8396-1A874DCA1974}"/>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6462" b="96615" l="9727" r="89727">
                          <a14:foregroundMark x1="28306" y1="6462" x2="28306" y2="11846"/>
                          <a14:foregroundMark x1="68962" y1="86846" x2="51148" y2="91308"/>
                          <a14:foregroundMark x1="66339" y1="94000" x2="65137" y2="96615"/>
                        </a14:backgroundRemoval>
                      </a14:imgEffect>
                    </a14:imgLayer>
                  </a14:imgProps>
                </a:ext>
                <a:ext uri="{28A0092B-C50C-407E-A947-70E740481C1C}">
                  <a14:useLocalDpi xmlns:a14="http://schemas.microsoft.com/office/drawing/2010/main"/>
                </a:ext>
              </a:extLst>
            </a:blip>
            <a:stretch>
              <a:fillRect/>
            </a:stretch>
          </p:blipFill>
          <p:spPr>
            <a:xfrm>
              <a:off x="6428958" y="2808608"/>
              <a:ext cx="1264861" cy="1797070"/>
            </a:xfrm>
            <a:prstGeom prst="rect">
              <a:avLst/>
            </a:prstGeom>
          </p:spPr>
        </p:pic>
        <p:cxnSp>
          <p:nvCxnSpPr>
            <p:cNvPr id="75" name="Straight Connector 74">
              <a:extLst>
                <a:ext uri="{FF2B5EF4-FFF2-40B4-BE49-F238E27FC236}">
                  <a16:creationId xmlns:a16="http://schemas.microsoft.com/office/drawing/2014/main" id="{7D83FBBB-2402-49AE-86E3-39ED8DC08C83}"/>
                </a:ext>
              </a:extLst>
            </p:cNvPr>
            <p:cNvCxnSpPr>
              <a:cxnSpLocks/>
            </p:cNvCxnSpPr>
            <p:nvPr/>
          </p:nvCxnSpPr>
          <p:spPr>
            <a:xfrm>
              <a:off x="6843191" y="669812"/>
              <a:ext cx="1" cy="235131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B3367D20-4702-43C5-89D7-9C4BC2D2B3DD}"/>
              </a:ext>
            </a:extLst>
          </p:cNvPr>
          <p:cNvGrpSpPr/>
          <p:nvPr/>
        </p:nvGrpSpPr>
        <p:grpSpPr>
          <a:xfrm>
            <a:off x="3301679" y="0"/>
            <a:ext cx="1695337" cy="5137438"/>
            <a:chOff x="3253522" y="-674691"/>
            <a:chExt cx="1695337" cy="5137438"/>
          </a:xfrm>
        </p:grpSpPr>
        <p:pic>
          <p:nvPicPr>
            <p:cNvPr id="45" name="Picture 44">
              <a:extLst>
                <a:ext uri="{FF2B5EF4-FFF2-40B4-BE49-F238E27FC236}">
                  <a16:creationId xmlns:a16="http://schemas.microsoft.com/office/drawing/2014/main" id="{92CFDE1C-879F-43A0-B456-E7E6BE65228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53522" y="3326871"/>
              <a:ext cx="1695337" cy="1135876"/>
            </a:xfrm>
            <a:prstGeom prst="rect">
              <a:avLst/>
            </a:prstGeom>
            <a:ln>
              <a:solidFill>
                <a:schemeClr val="tx1"/>
              </a:solidFill>
            </a:ln>
            <a:scene3d>
              <a:camera prst="perspectiveContrastingRightFacing"/>
              <a:lightRig rig="threePt" dir="t"/>
            </a:scene3d>
          </p:spPr>
        </p:pic>
        <p:cxnSp>
          <p:nvCxnSpPr>
            <p:cNvPr id="89" name="Straight Connector 88">
              <a:extLst>
                <a:ext uri="{FF2B5EF4-FFF2-40B4-BE49-F238E27FC236}">
                  <a16:creationId xmlns:a16="http://schemas.microsoft.com/office/drawing/2014/main" id="{666A08DC-61E4-4308-AC24-52D2FD918810}"/>
                </a:ext>
              </a:extLst>
            </p:cNvPr>
            <p:cNvCxnSpPr>
              <a:cxnSpLocks/>
            </p:cNvCxnSpPr>
            <p:nvPr/>
          </p:nvCxnSpPr>
          <p:spPr>
            <a:xfrm>
              <a:off x="3962400" y="-674691"/>
              <a:ext cx="0" cy="3483299"/>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2FA69B46-9E27-43CA-9BC9-3B0514686D78}"/>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ackgroundRemoval t="2342" b="97398" l="3690" r="95929">
                          <a14:foregroundMark x1="95293" y1="3729" x2="86387" y2="12142"/>
                          <a14:foregroundMark x1="61705" y1="90026" x2="44911" y2="93842"/>
                          <a14:foregroundMark x1="7761" y1="51258" x2="3690" y2="60278"/>
                          <a14:foregroundMark x1="3690" y1="60278" x2="4071" y2="62186"/>
                          <a14:foregroundMark x1="95929" y1="2342" x2="94911" y2="7025"/>
                          <a14:foregroundMark x1="83333" y1="16132" x2="81934" y2="25932"/>
                          <a14:foregroundMark x1="82570" y1="30616" x2="82952" y2="68343"/>
                          <a14:foregroundMark x1="84606" y1="40503" x2="82570" y2="52905"/>
                          <a14:foregroundMark x1="83333" y1="50564" x2="84987" y2="60104"/>
                          <a14:foregroundMark x1="41094" y1="96357" x2="29517" y2="97398"/>
                          <a14:foregroundMark x1="29517" y1="97398" x2="28753" y2="97311"/>
                          <a14:foregroundMark x1="89822" y1="5377" x2="85623" y2="9367"/>
                          <a14:foregroundMark x1="84606" y1="10494" x2="82952" y2="13096"/>
                        </a14:backgroundRemoval>
                      </a14:imgEffect>
                    </a14:imgLayer>
                  </a14:imgProps>
                </a:ext>
                <a:ext uri="{28A0092B-C50C-407E-A947-70E740481C1C}">
                  <a14:useLocalDpi xmlns:a14="http://schemas.microsoft.com/office/drawing/2010/main"/>
                </a:ext>
              </a:extLst>
            </a:blip>
            <a:srcRect l="-20445" t="-29026" r="-36309"/>
            <a:stretch/>
          </p:blipFill>
          <p:spPr>
            <a:xfrm rot="1200433" flipH="1">
              <a:off x="3697250" y="2623706"/>
              <a:ext cx="656814" cy="793064"/>
            </a:xfrm>
            <a:prstGeom prst="rect">
              <a:avLst/>
            </a:prstGeom>
          </p:spPr>
        </p:pic>
      </p:grpSp>
      <p:grpSp>
        <p:nvGrpSpPr>
          <p:cNvPr id="96" name="Group 95">
            <a:extLst>
              <a:ext uri="{FF2B5EF4-FFF2-40B4-BE49-F238E27FC236}">
                <a16:creationId xmlns:a16="http://schemas.microsoft.com/office/drawing/2014/main" id="{17A99D32-5DB4-4BA4-A840-19989B90475A}"/>
              </a:ext>
            </a:extLst>
          </p:cNvPr>
          <p:cNvGrpSpPr/>
          <p:nvPr/>
        </p:nvGrpSpPr>
        <p:grpSpPr>
          <a:xfrm>
            <a:off x="5213058" y="0"/>
            <a:ext cx="985445" cy="5769629"/>
            <a:chOff x="5213058" y="0"/>
            <a:chExt cx="985445" cy="5769629"/>
          </a:xfrm>
        </p:grpSpPr>
        <p:pic>
          <p:nvPicPr>
            <p:cNvPr id="53" name="Picture 52">
              <a:extLst>
                <a:ext uri="{FF2B5EF4-FFF2-40B4-BE49-F238E27FC236}">
                  <a16:creationId xmlns:a16="http://schemas.microsoft.com/office/drawing/2014/main" id="{DFEDD0DC-8E7E-4DCF-AC8A-8A9F13C5F9C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21188363">
              <a:off x="5268055" y="4373133"/>
              <a:ext cx="930448" cy="1396496"/>
            </a:xfrm>
            <a:prstGeom prst="rect">
              <a:avLst/>
            </a:prstGeom>
            <a:ln w="12700">
              <a:solidFill>
                <a:schemeClr val="tx1"/>
              </a:solidFill>
            </a:ln>
          </p:spPr>
        </p:pic>
        <p:pic>
          <p:nvPicPr>
            <p:cNvPr id="93" name="Picture 92">
              <a:extLst>
                <a:ext uri="{FF2B5EF4-FFF2-40B4-BE49-F238E27FC236}">
                  <a16:creationId xmlns:a16="http://schemas.microsoft.com/office/drawing/2014/main" id="{F627ED7C-D29B-4F0D-B8F1-64B9C69AB920}"/>
                </a:ext>
              </a:extLst>
            </p:cNvPr>
            <p:cNvPicPr>
              <a:picLocks noChangeAspect="1"/>
            </p:cNvPicPr>
            <p:nvPr/>
          </p:nvPicPr>
          <p:blipFill rotWithShape="1">
            <a:blip r:embed="rId15" cstate="screen">
              <a:extLst>
                <a:ext uri="{BEBA8EAE-BF5A-486C-A8C5-ECC9F3942E4B}">
                  <a14:imgProps xmlns:a14="http://schemas.microsoft.com/office/drawing/2010/main">
                    <a14:imgLayer r:embed="rId18">
                      <a14:imgEffect>
                        <a14:backgroundRemoval t="2342" b="97398" l="3690" r="95929">
                          <a14:foregroundMark x1="95293" y1="3729" x2="86387" y2="12142"/>
                          <a14:foregroundMark x1="61705" y1="90026" x2="44911" y2="93842"/>
                          <a14:foregroundMark x1="7761" y1="51258" x2="3690" y2="60278"/>
                          <a14:foregroundMark x1="3690" y1="60278" x2="4071" y2="62186"/>
                          <a14:foregroundMark x1="95929" y1="2342" x2="94911" y2="7025"/>
                          <a14:foregroundMark x1="83333" y1="16132" x2="81934" y2="25932"/>
                          <a14:foregroundMark x1="82570" y1="30616" x2="82952" y2="68343"/>
                          <a14:foregroundMark x1="84606" y1="40503" x2="82570" y2="52905"/>
                          <a14:foregroundMark x1="83333" y1="50564" x2="84987" y2="60104"/>
                          <a14:foregroundMark x1="41094" y1="96357" x2="29517" y2="97398"/>
                          <a14:foregroundMark x1="29517" y1="97398" x2="28753" y2="97311"/>
                          <a14:foregroundMark x1="89822" y1="5377" x2="85623" y2="9367"/>
                          <a14:foregroundMark x1="84606" y1="10494" x2="82952" y2="13096"/>
                        </a14:backgroundRemoval>
                      </a14:imgEffect>
                    </a14:imgLayer>
                  </a14:imgProps>
                </a:ext>
                <a:ext uri="{28A0092B-C50C-407E-A947-70E740481C1C}">
                  <a14:useLocalDpi xmlns:a14="http://schemas.microsoft.com/office/drawing/2010/main"/>
                </a:ext>
              </a:extLst>
            </a:blip>
            <a:srcRect l="-20445" t="-29026" r="-36309"/>
            <a:stretch/>
          </p:blipFill>
          <p:spPr>
            <a:xfrm rot="1200433" flipH="1">
              <a:off x="5213058" y="3676340"/>
              <a:ext cx="656814" cy="793064"/>
            </a:xfrm>
            <a:prstGeom prst="rect">
              <a:avLst/>
            </a:prstGeom>
          </p:spPr>
        </p:pic>
        <p:cxnSp>
          <p:nvCxnSpPr>
            <p:cNvPr id="94" name="Straight Connector 93">
              <a:extLst>
                <a:ext uri="{FF2B5EF4-FFF2-40B4-BE49-F238E27FC236}">
                  <a16:creationId xmlns:a16="http://schemas.microsoft.com/office/drawing/2014/main" id="{822156FE-607D-4877-9E81-8623B6028C98}"/>
                </a:ext>
              </a:extLst>
            </p:cNvPr>
            <p:cNvCxnSpPr>
              <a:cxnSpLocks/>
            </p:cNvCxnSpPr>
            <p:nvPr/>
          </p:nvCxnSpPr>
          <p:spPr>
            <a:xfrm>
              <a:off x="5486400" y="0"/>
              <a:ext cx="0" cy="38528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FC43174-3B9B-4699-A804-539B8F574B0E}"/>
              </a:ext>
            </a:extLst>
          </p:cNvPr>
          <p:cNvGrpSpPr/>
          <p:nvPr/>
        </p:nvGrpSpPr>
        <p:grpSpPr>
          <a:xfrm>
            <a:off x="5274925" y="-76200"/>
            <a:ext cx="1811675" cy="3796449"/>
            <a:chOff x="4761438" y="-177114"/>
            <a:chExt cx="1930018" cy="3990105"/>
          </a:xfrm>
        </p:grpSpPr>
        <p:pic>
          <p:nvPicPr>
            <p:cNvPr id="35" name="Picture 34">
              <a:extLst>
                <a:ext uri="{FF2B5EF4-FFF2-40B4-BE49-F238E27FC236}">
                  <a16:creationId xmlns:a16="http://schemas.microsoft.com/office/drawing/2014/main" id="{B406C6E3-F60D-47C9-B535-2817FD70588A}"/>
                </a:ext>
              </a:extLst>
            </p:cNvPr>
            <p:cNvPicPr>
              <a:picLocks noChangeAspect="1"/>
            </p:cNvPicPr>
            <p:nvPr/>
          </p:nvPicPr>
          <p:blipFill>
            <a:blip r:embed="rId19" cstate="screen">
              <a:extLst>
                <a:ext uri="{BEBA8EAE-BF5A-486C-A8C5-ECC9F3942E4B}">
                  <a14:imgProps xmlns:a14="http://schemas.microsoft.com/office/drawing/2010/main">
                    <a14:imgLayer r:embed="rId20">
                      <a14:imgEffect>
                        <a14:backgroundRemoval t="10000" b="95615" l="10000" r="90000">
                          <a14:foregroundMark x1="25154" y1="95615" x2="25769" y2="88846"/>
                        </a14:backgroundRemoval>
                      </a14:imgEffect>
                    </a14:imgLayer>
                  </a14:imgProps>
                </a:ext>
                <a:ext uri="{28A0092B-C50C-407E-A947-70E740481C1C}">
                  <a14:useLocalDpi xmlns:a14="http://schemas.microsoft.com/office/drawing/2010/main"/>
                </a:ext>
              </a:extLst>
            </a:blip>
            <a:stretch>
              <a:fillRect/>
            </a:stretch>
          </p:blipFill>
          <p:spPr>
            <a:xfrm>
              <a:off x="4761438" y="1882973"/>
              <a:ext cx="1930018" cy="1930018"/>
            </a:xfrm>
            <a:prstGeom prst="rect">
              <a:avLst/>
            </a:prstGeom>
          </p:spPr>
        </p:pic>
        <p:cxnSp>
          <p:nvCxnSpPr>
            <p:cNvPr id="78" name="Straight Connector 77">
              <a:extLst>
                <a:ext uri="{FF2B5EF4-FFF2-40B4-BE49-F238E27FC236}">
                  <a16:creationId xmlns:a16="http://schemas.microsoft.com/office/drawing/2014/main" id="{A2056327-96E1-49C7-BE91-DB857221D079}"/>
                </a:ext>
              </a:extLst>
            </p:cNvPr>
            <p:cNvCxnSpPr>
              <a:cxnSpLocks/>
            </p:cNvCxnSpPr>
            <p:nvPr/>
          </p:nvCxnSpPr>
          <p:spPr>
            <a:xfrm>
              <a:off x="5717325" y="-177114"/>
              <a:ext cx="0" cy="236381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34299ABD-35D0-456F-B6F4-E20B11DC8644}"/>
              </a:ext>
            </a:extLst>
          </p:cNvPr>
          <p:cNvGrpSpPr/>
          <p:nvPr/>
        </p:nvGrpSpPr>
        <p:grpSpPr>
          <a:xfrm>
            <a:off x="3557549" y="0"/>
            <a:ext cx="1575189" cy="3212943"/>
            <a:chOff x="3607215" y="-193115"/>
            <a:chExt cx="1575189" cy="3212943"/>
          </a:xfrm>
        </p:grpSpPr>
        <p:pic>
          <p:nvPicPr>
            <p:cNvPr id="51" name="Picture 50">
              <a:extLst>
                <a:ext uri="{FF2B5EF4-FFF2-40B4-BE49-F238E27FC236}">
                  <a16:creationId xmlns:a16="http://schemas.microsoft.com/office/drawing/2014/main" id="{2B8446DE-CC70-4C63-9FE5-40B25BD87DFF}"/>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607215" y="1896350"/>
              <a:ext cx="1575189" cy="1123478"/>
            </a:xfrm>
            <a:prstGeom prst="rect">
              <a:avLst/>
            </a:prstGeom>
            <a:ln>
              <a:solidFill>
                <a:schemeClr val="tx1"/>
              </a:solidFill>
            </a:ln>
            <a:scene3d>
              <a:camera prst="perspectiveHeroicExtremeLeftFacing"/>
              <a:lightRig rig="threePt" dir="t"/>
            </a:scene3d>
          </p:spPr>
        </p:pic>
        <p:pic>
          <p:nvPicPr>
            <p:cNvPr id="56" name="Picture 55">
              <a:extLst>
                <a:ext uri="{FF2B5EF4-FFF2-40B4-BE49-F238E27FC236}">
                  <a16:creationId xmlns:a16="http://schemas.microsoft.com/office/drawing/2014/main" id="{8226D967-3BD9-405B-B9D5-BF7E499FF94A}"/>
                </a:ext>
              </a:extLst>
            </p:cNvPr>
            <p:cNvPicPr>
              <a:picLocks noChangeAspect="1"/>
            </p:cNvPicPr>
            <p:nvPr/>
          </p:nvPicPr>
          <p:blipFill rotWithShape="1">
            <a:blip r:embed="rId22" cstate="screen">
              <a:extLst>
                <a:ext uri="{BEBA8EAE-BF5A-486C-A8C5-ECC9F3942E4B}">
                  <a14:imgProps xmlns:a14="http://schemas.microsoft.com/office/drawing/2010/main">
                    <a14:imgLayer r:embed="rId23">
                      <a14:imgEffect>
                        <a14:backgroundRemoval t="2342" b="97398" l="3690" r="95929">
                          <a14:foregroundMark x1="95293" y1="3729" x2="86387" y2="12142"/>
                          <a14:foregroundMark x1="61705" y1="90026" x2="44911" y2="93842"/>
                          <a14:foregroundMark x1="7761" y1="51258" x2="3690" y2="60278"/>
                          <a14:foregroundMark x1="3690" y1="60278" x2="4071" y2="62186"/>
                          <a14:foregroundMark x1="95929" y1="2342" x2="94911" y2="7025"/>
                          <a14:foregroundMark x1="83333" y1="16132" x2="81934" y2="25932"/>
                          <a14:foregroundMark x1="82570" y1="30616" x2="82952" y2="68343"/>
                          <a14:foregroundMark x1="84606" y1="40503" x2="82570" y2="52905"/>
                          <a14:foregroundMark x1="83333" y1="50564" x2="84987" y2="60104"/>
                          <a14:foregroundMark x1="41094" y1="96357" x2="29517" y2="97398"/>
                          <a14:foregroundMark x1="29517" y1="97398" x2="28753" y2="97311"/>
                          <a14:foregroundMark x1="89822" y1="5377" x2="85623" y2="9367"/>
                          <a14:foregroundMark x1="84606" y1="10494" x2="82952" y2="13096"/>
                        </a14:backgroundRemoval>
                      </a14:imgEffect>
                    </a14:imgLayer>
                  </a14:imgProps>
                </a:ext>
                <a:ext uri="{28A0092B-C50C-407E-A947-70E740481C1C}">
                  <a14:useLocalDpi xmlns:a14="http://schemas.microsoft.com/office/drawing/2010/main"/>
                </a:ext>
              </a:extLst>
            </a:blip>
            <a:srcRect l="-20445" t="-29026" r="-36309"/>
            <a:stretch/>
          </p:blipFill>
          <p:spPr>
            <a:xfrm>
              <a:off x="4249641" y="1176847"/>
              <a:ext cx="671193" cy="810426"/>
            </a:xfrm>
            <a:prstGeom prst="rect">
              <a:avLst/>
            </a:prstGeom>
          </p:spPr>
        </p:pic>
        <p:cxnSp>
          <p:nvCxnSpPr>
            <p:cNvPr id="84" name="Straight Connector 83">
              <a:extLst>
                <a:ext uri="{FF2B5EF4-FFF2-40B4-BE49-F238E27FC236}">
                  <a16:creationId xmlns:a16="http://schemas.microsoft.com/office/drawing/2014/main" id="{84778683-6228-4F2A-929B-C670A8B33402}"/>
                </a:ext>
              </a:extLst>
            </p:cNvPr>
            <p:cNvCxnSpPr>
              <a:cxnSpLocks/>
            </p:cNvCxnSpPr>
            <p:nvPr/>
          </p:nvCxnSpPr>
          <p:spPr>
            <a:xfrm>
              <a:off x="4724400" y="-193115"/>
              <a:ext cx="0" cy="158453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FD9FE1B-CC03-410A-A28F-EF293429C2C7}"/>
              </a:ext>
            </a:extLst>
          </p:cNvPr>
          <p:cNvSpPr txBox="1"/>
          <p:nvPr/>
        </p:nvSpPr>
        <p:spPr>
          <a:xfrm>
            <a:off x="3683080" y="1164942"/>
            <a:ext cx="31855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glow rad="254000">
                    <a:prstClr val="white">
                      <a:alpha val="84000"/>
                    </a:prstClr>
                  </a:glow>
                </a:effectLst>
                <a:uLnTx/>
                <a:uFillTx/>
                <a:latin typeface="Comic Sans MS" panose="030F0702030302020204" pitchFamily="66" charset="0"/>
                <a:ea typeface="+mn-ea"/>
                <a:cs typeface="+mn-cs"/>
                <a:sym typeface="Wingdings" panose="05000000000000000000" pitchFamily="2" charset="2"/>
              </a:rPr>
              <a:t>Temptation = Sin</a:t>
            </a:r>
            <a:endParaRPr kumimoji="0" lang="en-US" sz="2800" b="1" i="0" u="none" strike="noStrike" kern="1200" cap="none" spc="0" normalizeH="0" baseline="0" noProof="0" dirty="0">
              <a:ln>
                <a:noFill/>
              </a:ln>
              <a:solidFill>
                <a:srgbClr val="C00000"/>
              </a:solidFill>
              <a:effectLst>
                <a:glow rad="254000">
                  <a:prstClr val="white">
                    <a:alpha val="84000"/>
                  </a:prstClr>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AFA06CB3-DAB4-4F51-AB94-B94C8BD69630}"/>
              </a:ext>
            </a:extLst>
          </p:cNvPr>
          <p:cNvSpPr txBox="1"/>
          <p:nvPr/>
        </p:nvSpPr>
        <p:spPr>
          <a:xfrm>
            <a:off x="228600" y="180791"/>
            <a:ext cx="8664556"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2700" cmpd="sng">
                  <a:solidFill>
                    <a:prstClr val="black"/>
                  </a:solidFill>
                  <a:prstDash val="solid"/>
                </a:ln>
                <a:solidFill>
                  <a:srgbClr val="FF0000"/>
                </a:solidFill>
                <a:effectLst>
                  <a:glow rad="203200">
                    <a:prstClr val="white">
                      <a:alpha val="40000"/>
                    </a:prstClr>
                  </a:glow>
                  <a:reflection blurRad="12700" stA="28000" endPos="45000" dist="1000" dir="5400000" sy="-100000" algn="bl" rotWithShape="0"/>
                </a:effectLst>
                <a:uLnTx/>
                <a:uFillTx/>
                <a:latin typeface="Comic Sans MS" panose="030F0702030302020204" pitchFamily="66" charset="0"/>
                <a:ea typeface="+mn-ea"/>
                <a:cs typeface="+mn-cs"/>
              </a:rPr>
              <a:t>Understanding </a:t>
            </a:r>
            <a:br>
              <a:rPr kumimoji="0" lang="en-US" sz="3200" b="1" i="0" u="none" strike="noStrike" kern="1200" cap="all" spc="0" normalizeH="0" baseline="0" noProof="0" dirty="0">
                <a:ln w="12700" cmpd="sng">
                  <a:solidFill>
                    <a:prstClr val="black"/>
                  </a:solidFill>
                  <a:prstDash val="solid"/>
                </a:ln>
                <a:solidFill>
                  <a:srgbClr val="FF0000"/>
                </a:solidFill>
                <a:effectLst>
                  <a:glow rad="203200">
                    <a:prstClr val="white">
                      <a:alpha val="40000"/>
                    </a:prstClr>
                  </a:glow>
                  <a:reflection blurRad="12700" stA="28000" endPos="45000" dist="1000" dir="5400000" sy="-100000" algn="bl" rotWithShape="0"/>
                </a:effectLst>
                <a:uLnTx/>
                <a:uFillTx/>
                <a:latin typeface="Comic Sans MS" panose="030F0702030302020204" pitchFamily="66" charset="0"/>
                <a:ea typeface="+mn-ea"/>
                <a:cs typeface="+mn-cs"/>
              </a:rPr>
            </a:br>
            <a:r>
              <a:rPr kumimoji="0" lang="en-US" sz="3200" b="1" i="0" u="none" strike="noStrike" kern="1200" cap="all" spc="0" normalizeH="0" baseline="0" noProof="0" dirty="0">
                <a:ln w="12700" cmpd="sng">
                  <a:solidFill>
                    <a:prstClr val="black"/>
                  </a:solidFill>
                  <a:prstDash val="solid"/>
                </a:ln>
                <a:solidFill>
                  <a:srgbClr val="FF0000"/>
                </a:solidFill>
                <a:effectLst>
                  <a:glow rad="203200">
                    <a:prstClr val="white">
                      <a:alpha val="40000"/>
                    </a:prstClr>
                  </a:glow>
                  <a:reflection blurRad="12700" stA="28000" endPos="45000" dist="1000" dir="5400000" sy="-100000" algn="bl" rotWithShape="0"/>
                </a:effectLst>
                <a:uLnTx/>
                <a:uFillTx/>
                <a:latin typeface="Comic Sans MS" panose="030F0702030302020204" pitchFamily="66" charset="0"/>
                <a:ea typeface="+mn-ea"/>
                <a:cs typeface="+mn-cs"/>
              </a:rPr>
              <a:t>the temptation spiral</a:t>
            </a:r>
          </a:p>
        </p:txBody>
      </p:sp>
      <p:sp>
        <p:nvSpPr>
          <p:cNvPr id="104" name="TextBox 103">
            <a:extLst>
              <a:ext uri="{FF2B5EF4-FFF2-40B4-BE49-F238E27FC236}">
                <a16:creationId xmlns:a16="http://schemas.microsoft.com/office/drawing/2014/main" id="{C63B005B-CFEA-472A-93A6-DFAC659D8110}"/>
              </a:ext>
            </a:extLst>
          </p:cNvPr>
          <p:cNvSpPr txBox="1"/>
          <p:nvPr/>
        </p:nvSpPr>
        <p:spPr>
          <a:xfrm>
            <a:off x="2580196" y="1164942"/>
            <a:ext cx="15435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sym typeface="Wingdings" panose="05000000000000000000" pitchFamily="2" charset="2"/>
              </a:rPr>
              <a:t>Lust</a:t>
            </a:r>
            <a:r>
              <a:rPr kumimoji="0" lang="en-US" sz="2800" b="1" i="0" u="none" strike="noStrike" kern="1200" cap="none" spc="0" normalizeH="0" baseline="0" noProof="0" dirty="0">
                <a:ln>
                  <a:noFill/>
                </a:ln>
                <a:solidFill>
                  <a:srgbClr val="C00000"/>
                </a:solidFill>
                <a:effectLst>
                  <a:glow rad="254000">
                    <a:prstClr val="white">
                      <a:alpha val="84000"/>
                    </a:prstClr>
                  </a:glow>
                </a:effectLst>
                <a:uLnTx/>
                <a:uFillTx/>
                <a:latin typeface="Comic Sans MS" panose="030F0702030302020204" pitchFamily="66" charset="0"/>
                <a:ea typeface="+mn-ea"/>
                <a:cs typeface="+mn-cs"/>
                <a:sym typeface="Wingdings" panose="05000000000000000000" pitchFamily="2" charset="2"/>
              </a:rPr>
              <a:t> +</a:t>
            </a:r>
            <a:endParaRPr kumimoji="0" lang="en-US" sz="2800" b="1" i="0" u="none" strike="noStrike" kern="1200" cap="none" spc="0" normalizeH="0" baseline="0" noProof="0" dirty="0">
              <a:ln>
                <a:noFill/>
              </a:ln>
              <a:solidFill>
                <a:srgbClr val="C00000"/>
              </a:solidFill>
              <a:effectLst>
                <a:glow rad="254000">
                  <a:prstClr val="white">
                    <a:alpha val="84000"/>
                  </a:prstClr>
                </a:glow>
              </a:effectLst>
              <a:uLnTx/>
              <a:uFillTx/>
              <a:latin typeface="Comic Sans MS" panose="030F0702030302020204" pitchFamily="66" charset="0"/>
              <a:ea typeface="+mn-ea"/>
              <a:cs typeface="+mn-cs"/>
            </a:endParaRPr>
          </a:p>
        </p:txBody>
      </p:sp>
      <p:sp>
        <p:nvSpPr>
          <p:cNvPr id="27" name="Rectangle 26">
            <a:extLst>
              <a:ext uri="{FF2B5EF4-FFF2-40B4-BE49-F238E27FC236}">
                <a16:creationId xmlns:a16="http://schemas.microsoft.com/office/drawing/2014/main" id="{45621A27-2833-49C6-B143-8342631DB85B}"/>
              </a:ext>
            </a:extLst>
          </p:cNvPr>
          <p:cNvSpPr/>
          <p:nvPr/>
        </p:nvSpPr>
        <p:spPr>
          <a:xfrm>
            <a:off x="100263" y="122087"/>
            <a:ext cx="8921441" cy="661382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1C589125-EE26-4143-B4E7-54CD28877377}"/>
              </a:ext>
            </a:extLst>
          </p:cNvPr>
          <p:cNvSpPr txBox="1"/>
          <p:nvPr/>
        </p:nvSpPr>
        <p:spPr>
          <a:xfrm>
            <a:off x="1600200" y="6120325"/>
            <a:ext cx="7543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ln>
                <a:solidFill>
                  <a:srgbClr val="FF0000"/>
                </a:solidFill>
                <a:effectLst/>
                <a:uLnTx/>
                <a:uFillTx/>
                <a:latin typeface="Comic Sans MS" panose="030F0702030302020204" pitchFamily="66" charset="0"/>
                <a:ea typeface="+mn-ea"/>
                <a:cs typeface="+mn-cs"/>
                <a:sym typeface="Wingdings" panose="05000000000000000000" pitchFamily="2" charset="2"/>
              </a:rPr>
              <a:t>Learn to stop the cycle!</a:t>
            </a:r>
            <a:endParaRPr kumimoji="0" lang="en-US" sz="2800" b="1" i="0" u="none" strike="noStrike" kern="1200" cap="none" spc="0" normalizeH="0" baseline="0" noProof="0" dirty="0">
              <a:ln>
                <a:solidFill>
                  <a:prstClr val="black"/>
                </a:solidFill>
              </a:ln>
              <a:solidFill>
                <a:srgbClr val="FF0000"/>
              </a:solidFill>
              <a:effectLst/>
              <a:uLnTx/>
              <a:uFillTx/>
              <a:latin typeface="Comic Sans MS" panose="030F0702030302020204" pitchFamily="66" charset="0"/>
              <a:ea typeface="+mn-ea"/>
              <a:cs typeface="+mn-cs"/>
            </a:endParaRPr>
          </a:p>
        </p:txBody>
      </p:sp>
      <p:grpSp>
        <p:nvGrpSpPr>
          <p:cNvPr id="106" name="Group 105">
            <a:extLst>
              <a:ext uri="{FF2B5EF4-FFF2-40B4-BE49-F238E27FC236}">
                <a16:creationId xmlns:a16="http://schemas.microsoft.com/office/drawing/2014/main" id="{7116DCFF-7D71-4A0E-BFA3-1782B71B07B9}"/>
              </a:ext>
            </a:extLst>
          </p:cNvPr>
          <p:cNvGrpSpPr/>
          <p:nvPr/>
        </p:nvGrpSpPr>
        <p:grpSpPr>
          <a:xfrm>
            <a:off x="6736745" y="4289621"/>
            <a:ext cx="2375792" cy="2415123"/>
            <a:chOff x="6645912" y="4766092"/>
            <a:chExt cx="2375792" cy="2415123"/>
          </a:xfrm>
        </p:grpSpPr>
        <p:sp>
          <p:nvSpPr>
            <p:cNvPr id="107" name="Explosion: 8 Points 106">
              <a:extLst>
                <a:ext uri="{FF2B5EF4-FFF2-40B4-BE49-F238E27FC236}">
                  <a16:creationId xmlns:a16="http://schemas.microsoft.com/office/drawing/2014/main" id="{79967088-169B-456A-B8DC-9E18419C9B52}"/>
                </a:ext>
              </a:extLst>
            </p:cNvPr>
            <p:cNvSpPr/>
            <p:nvPr/>
          </p:nvSpPr>
          <p:spPr>
            <a:xfrm>
              <a:off x="6645912" y="4766092"/>
              <a:ext cx="2375792" cy="2415123"/>
            </a:xfrm>
            <a:prstGeom prst="irregularSeal1">
              <a:avLst/>
            </a:prstGeom>
            <a:gradFill flip="none" rotWithShape="1">
              <a:gsLst>
                <a:gs pos="11504">
                  <a:schemeClr val="tx1">
                    <a:lumMod val="65000"/>
                    <a:lumOff val="35000"/>
                  </a:schemeClr>
                </a:gs>
                <a:gs pos="39000">
                  <a:schemeClr val="tx1">
                    <a:lumMod val="75000"/>
                    <a:lumOff val="25000"/>
                    <a:shade val="30000"/>
                    <a:satMod val="115000"/>
                  </a:schemeClr>
                </a:gs>
                <a:gs pos="100000">
                  <a:schemeClr val="tx1">
                    <a:lumMod val="75000"/>
                    <a:lumOff val="25000"/>
                    <a:shade val="100000"/>
                    <a:satMod val="115000"/>
                  </a:schemeClr>
                </a:gs>
              </a:gsLst>
              <a:path path="circle">
                <a:fillToRect l="50000" t="50000" r="50000" b="50000"/>
              </a:path>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a:extLst>
                <a:ext uri="{FF2B5EF4-FFF2-40B4-BE49-F238E27FC236}">
                  <a16:creationId xmlns:a16="http://schemas.microsoft.com/office/drawing/2014/main" id="{F1B86F5C-5527-486E-91B2-A84951A63D10}"/>
                </a:ext>
              </a:extLst>
            </p:cNvPr>
            <p:cNvSpPr txBox="1"/>
            <p:nvPr/>
          </p:nvSpPr>
          <p:spPr>
            <a:xfrm>
              <a:off x="7088252" y="5298846"/>
              <a:ext cx="15585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Satan </a:t>
              </a:r>
              <a:br>
                <a:rPr kumimoji="0" lang="en-US" sz="2000" b="1" i="0" u="none" strike="noStrike" kern="1200" cap="none" spc="0" normalizeH="0" baseline="0" noProof="0" dirty="0">
                  <a:ln>
                    <a:noFill/>
                  </a:ln>
                  <a:solidFill>
                    <a:prstClr val="white"/>
                  </a:solidFill>
                  <a:effectLst/>
                  <a:uLnTx/>
                  <a:uFillTx/>
                  <a:latin typeface="Calibri"/>
                  <a:ea typeface="+mn-ea"/>
                  <a:cs typeface="+mn-cs"/>
                </a:rPr>
              </a:br>
              <a:r>
                <a:rPr kumimoji="0" lang="en-US" sz="2000" b="1" i="0" u="none" strike="noStrike" kern="1200" cap="none" spc="0" normalizeH="0" baseline="0" noProof="0" dirty="0">
                  <a:ln>
                    <a:noFill/>
                  </a:ln>
                  <a:solidFill>
                    <a:prstClr val="white"/>
                  </a:solidFill>
                  <a:effectLst/>
                  <a:uLnTx/>
                  <a:uFillTx/>
                  <a:latin typeface="Calibri"/>
                  <a:ea typeface="+mn-ea"/>
                  <a:cs typeface="+mn-cs"/>
                </a:rPr>
                <a:t>learns your weaknesses</a:t>
              </a:r>
            </a:p>
          </p:txBody>
        </p:sp>
      </p:grpSp>
      <p:pic>
        <p:nvPicPr>
          <p:cNvPr id="11" name="Picture 10">
            <a:extLst>
              <a:ext uri="{FF2B5EF4-FFF2-40B4-BE49-F238E27FC236}">
                <a16:creationId xmlns:a16="http://schemas.microsoft.com/office/drawing/2014/main" id="{C1B4258D-9DBB-42A7-B16F-7D0A0CE21504}"/>
              </a:ext>
            </a:extLst>
          </p:cNvPr>
          <p:cNvPicPr>
            <a:picLocks noChangeAspect="1"/>
          </p:cNvPicPr>
          <p:nvPr/>
        </p:nvPicPr>
        <p:blipFill>
          <a:blip r:embed="rId24" cstate="screen">
            <a:extLst>
              <a:ext uri="{BEBA8EAE-BF5A-486C-A8C5-ECC9F3942E4B}">
                <a14:imgProps xmlns:a14="http://schemas.microsoft.com/office/drawing/2010/main">
                  <a14:imgLayer r:embed="rId25">
                    <a14:imgEffect>
                      <a14:backgroundRemoval t="10000" b="90000" l="10000" r="90000">
                        <a14:foregroundMark x1="50076" y1="42077" x2="51903" y2="46846"/>
                        <a14:foregroundMark x1="52664" y1="49923" x2="61339" y2="60462"/>
                        <a14:foregroundMark x1="64840" y1="63462" x2="60578" y2="69615"/>
                      </a14:backgroundRemoval>
                    </a14:imgEffect>
                  </a14:imgLayer>
                </a14:imgProps>
              </a:ext>
              <a:ext uri="{28A0092B-C50C-407E-A947-70E740481C1C}">
                <a14:useLocalDpi xmlns:a14="http://schemas.microsoft.com/office/drawing/2010/main"/>
              </a:ext>
            </a:extLst>
          </a:blip>
          <a:stretch>
            <a:fillRect/>
          </a:stretch>
        </p:blipFill>
        <p:spPr>
          <a:xfrm flipH="1">
            <a:off x="7849659" y="-990600"/>
            <a:ext cx="1294341" cy="2805699"/>
          </a:xfrm>
          <a:prstGeom prst="rect">
            <a:avLst/>
          </a:prstGeom>
        </p:spPr>
      </p:pic>
    </p:spTree>
    <p:custDataLst>
      <p:tags r:id="rId1"/>
    </p:custDataLst>
    <p:extLst>
      <p:ext uri="{BB962C8B-B14F-4D97-AF65-F5344CB8AC3E}">
        <p14:creationId xmlns:p14="http://schemas.microsoft.com/office/powerpoint/2010/main" val="1120629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4"/>
                                        </p:tgtEl>
                                        <p:attrNameLst>
                                          <p:attrName>style.visibility</p:attrName>
                                        </p:attrNameLst>
                                      </p:cBhvr>
                                      <p:to>
                                        <p:strVal val="visible"/>
                                      </p:to>
                                    </p:set>
                                    <p:anim calcmode="lin" valueType="num">
                                      <p:cBhvr>
                                        <p:cTn id="14" dur="500" fill="hold"/>
                                        <p:tgtEl>
                                          <p:spTgt spid="104"/>
                                        </p:tgtEl>
                                        <p:attrNameLst>
                                          <p:attrName>ppt_w</p:attrName>
                                        </p:attrNameLst>
                                      </p:cBhvr>
                                      <p:tavLst>
                                        <p:tav tm="0">
                                          <p:val>
                                            <p:fltVal val="0"/>
                                          </p:val>
                                        </p:tav>
                                        <p:tav tm="100000">
                                          <p:val>
                                            <p:strVal val="#ppt_w"/>
                                          </p:val>
                                        </p:tav>
                                      </p:tavLst>
                                    </p:anim>
                                    <p:anim calcmode="lin" valueType="num">
                                      <p:cBhvr>
                                        <p:cTn id="15" dur="500" fill="hold"/>
                                        <p:tgtEl>
                                          <p:spTgt spid="104"/>
                                        </p:tgtEl>
                                        <p:attrNameLst>
                                          <p:attrName>ppt_h</p:attrName>
                                        </p:attrNameLst>
                                      </p:cBhvr>
                                      <p:tavLst>
                                        <p:tav tm="0">
                                          <p:val>
                                            <p:fltVal val="0"/>
                                          </p:val>
                                        </p:tav>
                                        <p:tav tm="100000">
                                          <p:val>
                                            <p:strVal val="#ppt_h"/>
                                          </p:val>
                                        </p:tav>
                                      </p:tavLst>
                                    </p:anim>
                                    <p:animEffect transition="in" filter="fade">
                                      <p:cBhvr>
                                        <p:cTn id="16" dur="500"/>
                                        <p:tgtEl>
                                          <p:spTgt spid="10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nodeType="afterEffect">
                                  <p:stCondLst>
                                    <p:cond delay="100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anim calcmode="lin" valueType="num">
                                      <p:cBhvr>
                                        <p:cTn id="28" dur="1000" fill="hold"/>
                                        <p:tgtEl>
                                          <p:spTgt spid="71"/>
                                        </p:tgtEl>
                                        <p:attrNameLst>
                                          <p:attrName>ppt_x</p:attrName>
                                        </p:attrNameLst>
                                      </p:cBhvr>
                                      <p:tavLst>
                                        <p:tav tm="0">
                                          <p:val>
                                            <p:strVal val="#ppt_x"/>
                                          </p:val>
                                        </p:tav>
                                        <p:tav tm="100000">
                                          <p:val>
                                            <p:strVal val="#ppt_x"/>
                                          </p:val>
                                        </p:tav>
                                      </p:tavLst>
                                    </p:anim>
                                    <p:anim calcmode="lin" valueType="num">
                                      <p:cBhvr>
                                        <p:cTn id="29" dur="1000" fill="hold"/>
                                        <p:tgtEl>
                                          <p:spTgt spid="7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7" presetClass="entr" presetSubtype="0" fill="hold" nodeType="afterEffect">
                                  <p:stCondLst>
                                    <p:cond delay="10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7" presetClass="entr" presetSubtype="0" fill="hold" nodeType="afterEffect">
                                  <p:stCondLst>
                                    <p:cond delay="100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1000"/>
                                        <p:tgtEl>
                                          <p:spTgt spid="88"/>
                                        </p:tgtEl>
                                      </p:cBhvr>
                                    </p:animEffect>
                                    <p:anim calcmode="lin" valueType="num">
                                      <p:cBhvr>
                                        <p:cTn id="40" dur="1000" fill="hold"/>
                                        <p:tgtEl>
                                          <p:spTgt spid="88"/>
                                        </p:tgtEl>
                                        <p:attrNameLst>
                                          <p:attrName>ppt_x</p:attrName>
                                        </p:attrNameLst>
                                      </p:cBhvr>
                                      <p:tavLst>
                                        <p:tav tm="0">
                                          <p:val>
                                            <p:strVal val="#ppt_x"/>
                                          </p:val>
                                        </p:tav>
                                        <p:tav tm="100000">
                                          <p:val>
                                            <p:strVal val="#ppt_x"/>
                                          </p:val>
                                        </p:tav>
                                      </p:tavLst>
                                    </p:anim>
                                    <p:anim calcmode="lin" valueType="num">
                                      <p:cBhvr>
                                        <p:cTn id="41" dur="1000" fill="hold"/>
                                        <p:tgtEl>
                                          <p:spTgt spid="88"/>
                                        </p:tgtEl>
                                        <p:attrNameLst>
                                          <p:attrName>ppt_y</p:attrName>
                                        </p:attrNameLst>
                                      </p:cBhvr>
                                      <p:tavLst>
                                        <p:tav tm="0">
                                          <p:val>
                                            <p:strVal val="#ppt_y-.1"/>
                                          </p:val>
                                        </p:tav>
                                        <p:tav tm="100000">
                                          <p:val>
                                            <p:strVal val="#ppt_y"/>
                                          </p:val>
                                        </p:tav>
                                      </p:tavLst>
                                    </p:anim>
                                  </p:childTnLst>
                                </p:cTn>
                              </p:par>
                            </p:childTnLst>
                          </p:cTn>
                        </p:par>
                        <p:par>
                          <p:cTn id="42" fill="hold">
                            <p:stCondLst>
                              <p:cond delay="7000"/>
                            </p:stCondLst>
                            <p:childTnLst>
                              <p:par>
                                <p:cTn id="43" presetID="47" presetClass="entr" presetSubtype="0" fill="hold" nodeType="afterEffect">
                                  <p:stCondLst>
                                    <p:cond delay="1000"/>
                                  </p:stCondLst>
                                  <p:childTnLst>
                                    <p:set>
                                      <p:cBhvr>
                                        <p:cTn id="44" dur="1" fill="hold">
                                          <p:stCondLst>
                                            <p:cond delay="0"/>
                                          </p:stCondLst>
                                        </p:cTn>
                                        <p:tgtEl>
                                          <p:spTgt spid="83"/>
                                        </p:tgtEl>
                                        <p:attrNameLst>
                                          <p:attrName>style.visibility</p:attrName>
                                        </p:attrNameLst>
                                      </p:cBhvr>
                                      <p:to>
                                        <p:strVal val="visible"/>
                                      </p:to>
                                    </p:set>
                                    <p:animEffect transition="in" filter="fade">
                                      <p:cBhvr>
                                        <p:cTn id="45" dur="1000"/>
                                        <p:tgtEl>
                                          <p:spTgt spid="83"/>
                                        </p:tgtEl>
                                      </p:cBhvr>
                                    </p:animEffect>
                                    <p:anim calcmode="lin" valueType="num">
                                      <p:cBhvr>
                                        <p:cTn id="46" dur="1000" fill="hold"/>
                                        <p:tgtEl>
                                          <p:spTgt spid="83"/>
                                        </p:tgtEl>
                                        <p:attrNameLst>
                                          <p:attrName>ppt_x</p:attrName>
                                        </p:attrNameLst>
                                      </p:cBhvr>
                                      <p:tavLst>
                                        <p:tav tm="0">
                                          <p:val>
                                            <p:strVal val="#ppt_x"/>
                                          </p:val>
                                        </p:tav>
                                        <p:tav tm="100000">
                                          <p:val>
                                            <p:strVal val="#ppt_x"/>
                                          </p:val>
                                        </p:tav>
                                      </p:tavLst>
                                    </p:anim>
                                    <p:anim calcmode="lin" valueType="num">
                                      <p:cBhvr>
                                        <p:cTn id="47" dur="1000" fill="hold"/>
                                        <p:tgtEl>
                                          <p:spTgt spid="83"/>
                                        </p:tgtEl>
                                        <p:attrNameLst>
                                          <p:attrName>ppt_y</p:attrName>
                                        </p:attrNameLst>
                                      </p:cBhvr>
                                      <p:tavLst>
                                        <p:tav tm="0">
                                          <p:val>
                                            <p:strVal val="#ppt_y-.1"/>
                                          </p:val>
                                        </p:tav>
                                        <p:tav tm="100000">
                                          <p:val>
                                            <p:strVal val="#ppt_y"/>
                                          </p:val>
                                        </p:tav>
                                      </p:tavLst>
                                    </p:anim>
                                  </p:childTnLst>
                                </p:cTn>
                              </p:par>
                            </p:childTnLst>
                          </p:cTn>
                        </p:par>
                        <p:par>
                          <p:cTn id="48" fill="hold">
                            <p:stCondLst>
                              <p:cond delay="9000"/>
                            </p:stCondLst>
                            <p:childTnLst>
                              <p:par>
                                <p:cTn id="49" presetID="47" presetClass="entr" presetSubtype="0" fill="hold" nodeType="afterEffect">
                                  <p:stCondLst>
                                    <p:cond delay="1000"/>
                                  </p:stCondLst>
                                  <p:childTnLst>
                                    <p:set>
                                      <p:cBhvr>
                                        <p:cTn id="50" dur="1" fill="hold">
                                          <p:stCondLst>
                                            <p:cond delay="0"/>
                                          </p:stCondLst>
                                        </p:cTn>
                                        <p:tgtEl>
                                          <p:spTgt spid="80"/>
                                        </p:tgtEl>
                                        <p:attrNameLst>
                                          <p:attrName>style.visibility</p:attrName>
                                        </p:attrNameLst>
                                      </p:cBhvr>
                                      <p:to>
                                        <p:strVal val="visible"/>
                                      </p:to>
                                    </p:set>
                                    <p:animEffect transition="in" filter="fade">
                                      <p:cBhvr>
                                        <p:cTn id="51" dur="1000"/>
                                        <p:tgtEl>
                                          <p:spTgt spid="80"/>
                                        </p:tgtEl>
                                      </p:cBhvr>
                                    </p:animEffect>
                                    <p:anim calcmode="lin" valueType="num">
                                      <p:cBhvr>
                                        <p:cTn id="52" dur="1000" fill="hold"/>
                                        <p:tgtEl>
                                          <p:spTgt spid="80"/>
                                        </p:tgtEl>
                                        <p:attrNameLst>
                                          <p:attrName>ppt_x</p:attrName>
                                        </p:attrNameLst>
                                      </p:cBhvr>
                                      <p:tavLst>
                                        <p:tav tm="0">
                                          <p:val>
                                            <p:strVal val="#ppt_x"/>
                                          </p:val>
                                        </p:tav>
                                        <p:tav tm="100000">
                                          <p:val>
                                            <p:strVal val="#ppt_x"/>
                                          </p:val>
                                        </p:tav>
                                      </p:tavLst>
                                    </p:anim>
                                    <p:anim calcmode="lin" valueType="num">
                                      <p:cBhvr>
                                        <p:cTn id="53" dur="1000" fill="hold"/>
                                        <p:tgtEl>
                                          <p:spTgt spid="80"/>
                                        </p:tgtEl>
                                        <p:attrNameLst>
                                          <p:attrName>ppt_y</p:attrName>
                                        </p:attrNameLst>
                                      </p:cBhvr>
                                      <p:tavLst>
                                        <p:tav tm="0">
                                          <p:val>
                                            <p:strVal val="#ppt_y-.1"/>
                                          </p:val>
                                        </p:tav>
                                        <p:tav tm="100000">
                                          <p:val>
                                            <p:strVal val="#ppt_y"/>
                                          </p:val>
                                        </p:tav>
                                      </p:tavLst>
                                    </p:anim>
                                  </p:childTnLst>
                                </p:cTn>
                              </p:par>
                            </p:childTnLst>
                          </p:cTn>
                        </p:par>
                        <p:par>
                          <p:cTn id="54" fill="hold">
                            <p:stCondLst>
                              <p:cond delay="11000"/>
                            </p:stCondLst>
                            <p:childTnLst>
                              <p:par>
                                <p:cTn id="55" presetID="47" presetClass="entr" presetSubtype="0" fill="hold" nodeType="afterEffect">
                                  <p:stCondLst>
                                    <p:cond delay="1000"/>
                                  </p:stCondLst>
                                  <p:childTnLst>
                                    <p:set>
                                      <p:cBhvr>
                                        <p:cTn id="56" dur="1" fill="hold">
                                          <p:stCondLst>
                                            <p:cond delay="0"/>
                                          </p:stCondLst>
                                        </p:cTn>
                                        <p:tgtEl>
                                          <p:spTgt spid="96"/>
                                        </p:tgtEl>
                                        <p:attrNameLst>
                                          <p:attrName>style.visibility</p:attrName>
                                        </p:attrNameLst>
                                      </p:cBhvr>
                                      <p:to>
                                        <p:strVal val="visible"/>
                                      </p:to>
                                    </p:set>
                                    <p:animEffect transition="in" filter="fade">
                                      <p:cBhvr>
                                        <p:cTn id="57" dur="1000"/>
                                        <p:tgtEl>
                                          <p:spTgt spid="96"/>
                                        </p:tgtEl>
                                      </p:cBhvr>
                                    </p:animEffect>
                                    <p:anim calcmode="lin" valueType="num">
                                      <p:cBhvr>
                                        <p:cTn id="58" dur="1000" fill="hold"/>
                                        <p:tgtEl>
                                          <p:spTgt spid="96"/>
                                        </p:tgtEl>
                                        <p:attrNameLst>
                                          <p:attrName>ppt_x</p:attrName>
                                        </p:attrNameLst>
                                      </p:cBhvr>
                                      <p:tavLst>
                                        <p:tav tm="0">
                                          <p:val>
                                            <p:strVal val="#ppt_x"/>
                                          </p:val>
                                        </p:tav>
                                        <p:tav tm="100000">
                                          <p:val>
                                            <p:strVal val="#ppt_x"/>
                                          </p:val>
                                        </p:tav>
                                      </p:tavLst>
                                    </p:anim>
                                    <p:anim calcmode="lin" valueType="num">
                                      <p:cBhvr>
                                        <p:cTn id="59" dur="1000" fill="hold"/>
                                        <p:tgtEl>
                                          <p:spTgt spid="96"/>
                                        </p:tgtEl>
                                        <p:attrNameLst>
                                          <p:attrName>ppt_y</p:attrName>
                                        </p:attrNameLst>
                                      </p:cBhvr>
                                      <p:tavLst>
                                        <p:tav tm="0">
                                          <p:val>
                                            <p:strVal val="#ppt_y-.1"/>
                                          </p:val>
                                        </p:tav>
                                        <p:tav tm="100000">
                                          <p:val>
                                            <p:strVal val="#ppt_y"/>
                                          </p:val>
                                        </p:tav>
                                      </p:tavLst>
                                    </p:anim>
                                  </p:childTnLst>
                                </p:cTn>
                              </p:par>
                            </p:childTnLst>
                          </p:cTn>
                        </p:par>
                        <p:par>
                          <p:cTn id="60" fill="hold">
                            <p:stCondLst>
                              <p:cond delay="13000"/>
                            </p:stCondLst>
                            <p:childTnLst>
                              <p:par>
                                <p:cTn id="61" presetID="47" presetClass="entr" presetSubtype="0" fill="hold" nodeType="afterEffect">
                                  <p:stCondLst>
                                    <p:cond delay="1000"/>
                                  </p:stCondLst>
                                  <p:childTnLst>
                                    <p:set>
                                      <p:cBhvr>
                                        <p:cTn id="62" dur="1" fill="hold">
                                          <p:stCondLst>
                                            <p:cond delay="0"/>
                                          </p:stCondLst>
                                        </p:cTn>
                                        <p:tgtEl>
                                          <p:spTgt spid="74"/>
                                        </p:tgtEl>
                                        <p:attrNameLst>
                                          <p:attrName>style.visibility</p:attrName>
                                        </p:attrNameLst>
                                      </p:cBhvr>
                                      <p:to>
                                        <p:strVal val="visible"/>
                                      </p:to>
                                    </p:set>
                                    <p:animEffect transition="in" filter="fade">
                                      <p:cBhvr>
                                        <p:cTn id="63" dur="1000"/>
                                        <p:tgtEl>
                                          <p:spTgt spid="74"/>
                                        </p:tgtEl>
                                      </p:cBhvr>
                                    </p:animEffect>
                                    <p:anim calcmode="lin" valueType="num">
                                      <p:cBhvr>
                                        <p:cTn id="64" dur="1000" fill="hold"/>
                                        <p:tgtEl>
                                          <p:spTgt spid="74"/>
                                        </p:tgtEl>
                                        <p:attrNameLst>
                                          <p:attrName>ppt_x</p:attrName>
                                        </p:attrNameLst>
                                      </p:cBhvr>
                                      <p:tavLst>
                                        <p:tav tm="0">
                                          <p:val>
                                            <p:strVal val="#ppt_x"/>
                                          </p:val>
                                        </p:tav>
                                        <p:tav tm="100000">
                                          <p:val>
                                            <p:strVal val="#ppt_x"/>
                                          </p:val>
                                        </p:tav>
                                      </p:tavLst>
                                    </p:anim>
                                    <p:anim calcmode="lin" valueType="num">
                                      <p:cBhvr>
                                        <p:cTn id="65" dur="1000" fill="hold"/>
                                        <p:tgtEl>
                                          <p:spTgt spid="74"/>
                                        </p:tgtEl>
                                        <p:attrNameLst>
                                          <p:attrName>ppt_y</p:attrName>
                                        </p:attrNameLst>
                                      </p:cBhvr>
                                      <p:tavLst>
                                        <p:tav tm="0">
                                          <p:val>
                                            <p:strVal val="#ppt_y-.1"/>
                                          </p:val>
                                        </p:tav>
                                        <p:tav tm="100000">
                                          <p:val>
                                            <p:strVal val="#ppt_y"/>
                                          </p:val>
                                        </p:tav>
                                      </p:tavLst>
                                    </p:anim>
                                  </p:childTnLst>
                                </p:cTn>
                              </p:par>
                            </p:childTnLst>
                          </p:cTn>
                        </p:par>
                        <p:par>
                          <p:cTn id="66" fill="hold">
                            <p:stCondLst>
                              <p:cond delay="15000"/>
                            </p:stCondLst>
                            <p:childTnLst>
                              <p:par>
                                <p:cTn id="67" presetID="47" presetClass="entr" presetSubtype="0" fill="hold" nodeType="afterEffect">
                                  <p:stCondLst>
                                    <p:cond delay="10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5" presetClass="entr" presetSubtype="0" fill="hold" nodeType="clickEffect">
                                  <p:stCondLst>
                                    <p:cond delay="0"/>
                                  </p:stCondLst>
                                  <p:childTnLst>
                                    <p:set>
                                      <p:cBhvr>
                                        <p:cTn id="75" dur="1" fill="hold">
                                          <p:stCondLst>
                                            <p:cond delay="0"/>
                                          </p:stCondLst>
                                        </p:cTn>
                                        <p:tgtEl>
                                          <p:spTgt spid="106"/>
                                        </p:tgtEl>
                                        <p:attrNameLst>
                                          <p:attrName>style.visibility</p:attrName>
                                        </p:attrNameLst>
                                      </p:cBhvr>
                                      <p:to>
                                        <p:strVal val="visible"/>
                                      </p:to>
                                    </p:set>
                                    <p:anim calcmode="lin" valueType="num">
                                      <p:cBhvr>
                                        <p:cTn id="76" dur="1000" fill="hold"/>
                                        <p:tgtEl>
                                          <p:spTgt spid="106"/>
                                        </p:tgtEl>
                                        <p:attrNameLst>
                                          <p:attrName>ppt_w</p:attrName>
                                        </p:attrNameLst>
                                      </p:cBhvr>
                                      <p:tavLst>
                                        <p:tav tm="0">
                                          <p:val>
                                            <p:fltVal val="0"/>
                                          </p:val>
                                        </p:tav>
                                        <p:tav tm="100000">
                                          <p:val>
                                            <p:strVal val="#ppt_w"/>
                                          </p:val>
                                        </p:tav>
                                      </p:tavLst>
                                    </p:anim>
                                    <p:anim calcmode="lin" valueType="num">
                                      <p:cBhvr>
                                        <p:cTn id="77" dur="1000" fill="hold"/>
                                        <p:tgtEl>
                                          <p:spTgt spid="106"/>
                                        </p:tgtEl>
                                        <p:attrNameLst>
                                          <p:attrName>ppt_h</p:attrName>
                                        </p:attrNameLst>
                                      </p:cBhvr>
                                      <p:tavLst>
                                        <p:tav tm="0">
                                          <p:val>
                                            <p:fltVal val="0"/>
                                          </p:val>
                                        </p:tav>
                                        <p:tav tm="100000">
                                          <p:val>
                                            <p:strVal val="#ppt_h"/>
                                          </p:val>
                                        </p:tav>
                                      </p:tavLst>
                                    </p:anim>
                                    <p:anim calcmode="lin" valueType="num">
                                      <p:cBhvr>
                                        <p:cTn id="78" dur="1000" fill="hold"/>
                                        <p:tgtEl>
                                          <p:spTgt spid="106"/>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1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up)">
                                      <p:cBhvr>
                                        <p:cTn id="84" dur="2000"/>
                                        <p:tgtEl>
                                          <p:spTgt spid="48"/>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Effect transition="in" filter="fade">
                                      <p:cBhvr>
                                        <p:cTn id="91" dur="500"/>
                                        <p:tgtEl>
                                          <p:spTgt spid="49"/>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52"/>
                                        </p:tgtEl>
                                        <p:attrNameLst>
                                          <p:attrName>style.visibility</p:attrName>
                                        </p:attrNameLst>
                                      </p:cBhvr>
                                      <p:to>
                                        <p:strVal val="visible"/>
                                      </p:to>
                                    </p:set>
                                    <p:anim calcmode="lin" valueType="num">
                                      <p:cBhvr>
                                        <p:cTn id="96" dur="500" fill="hold"/>
                                        <p:tgtEl>
                                          <p:spTgt spid="52"/>
                                        </p:tgtEl>
                                        <p:attrNameLst>
                                          <p:attrName>ppt_w</p:attrName>
                                        </p:attrNameLst>
                                      </p:cBhvr>
                                      <p:tavLst>
                                        <p:tav tm="0">
                                          <p:val>
                                            <p:fltVal val="0"/>
                                          </p:val>
                                        </p:tav>
                                        <p:tav tm="100000">
                                          <p:val>
                                            <p:strVal val="#ppt_w"/>
                                          </p:val>
                                        </p:tav>
                                      </p:tavLst>
                                    </p:anim>
                                    <p:anim calcmode="lin" valueType="num">
                                      <p:cBhvr>
                                        <p:cTn id="97" dur="500" fill="hold"/>
                                        <p:tgtEl>
                                          <p:spTgt spid="52"/>
                                        </p:tgtEl>
                                        <p:attrNameLst>
                                          <p:attrName>ppt_h</p:attrName>
                                        </p:attrNameLst>
                                      </p:cBhvr>
                                      <p:tavLst>
                                        <p:tav tm="0">
                                          <p:val>
                                            <p:fltVal val="0"/>
                                          </p:val>
                                        </p:tav>
                                        <p:tav tm="100000">
                                          <p:val>
                                            <p:strVal val="#ppt_h"/>
                                          </p:val>
                                        </p:tav>
                                      </p:tavLst>
                                    </p:anim>
                                    <p:animEffect transition="in" filter="fade">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p:cTn id="103" dur="500" fill="hold"/>
                                        <p:tgtEl>
                                          <p:spTgt spid="50"/>
                                        </p:tgtEl>
                                        <p:attrNameLst>
                                          <p:attrName>ppt_w</p:attrName>
                                        </p:attrNameLst>
                                      </p:cBhvr>
                                      <p:tavLst>
                                        <p:tav tm="0">
                                          <p:val>
                                            <p:fltVal val="0"/>
                                          </p:val>
                                        </p:tav>
                                        <p:tav tm="100000">
                                          <p:val>
                                            <p:strVal val="#ppt_w"/>
                                          </p:val>
                                        </p:tav>
                                      </p:tavLst>
                                    </p:anim>
                                    <p:anim calcmode="lin" valueType="num">
                                      <p:cBhvr>
                                        <p:cTn id="104" dur="500" fill="hold"/>
                                        <p:tgtEl>
                                          <p:spTgt spid="50"/>
                                        </p:tgtEl>
                                        <p:attrNameLst>
                                          <p:attrName>ppt_h</p:attrName>
                                        </p:attrNameLst>
                                      </p:cBhvr>
                                      <p:tavLst>
                                        <p:tav tm="0">
                                          <p:val>
                                            <p:fltVal val="0"/>
                                          </p:val>
                                        </p:tav>
                                        <p:tav tm="100000">
                                          <p:val>
                                            <p:strVal val="#ppt_h"/>
                                          </p:val>
                                        </p:tav>
                                      </p:tavLst>
                                    </p:anim>
                                    <p:animEffect transition="in" filter="fade">
                                      <p:cBhvr>
                                        <p:cTn id="105" dur="500"/>
                                        <p:tgtEl>
                                          <p:spTgt spid="50"/>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54"/>
                                        </p:tgtEl>
                                        <p:attrNameLst>
                                          <p:attrName>style.visibility</p:attrName>
                                        </p:attrNameLst>
                                      </p:cBhvr>
                                      <p:to>
                                        <p:strVal val="visible"/>
                                      </p:to>
                                    </p:set>
                                    <p:anim calcmode="lin" valueType="num">
                                      <p:cBhvr>
                                        <p:cTn id="110" dur="500" fill="hold"/>
                                        <p:tgtEl>
                                          <p:spTgt spid="54"/>
                                        </p:tgtEl>
                                        <p:attrNameLst>
                                          <p:attrName>ppt_w</p:attrName>
                                        </p:attrNameLst>
                                      </p:cBhvr>
                                      <p:tavLst>
                                        <p:tav tm="0">
                                          <p:val>
                                            <p:fltVal val="0"/>
                                          </p:val>
                                        </p:tav>
                                        <p:tav tm="100000">
                                          <p:val>
                                            <p:strVal val="#ppt_w"/>
                                          </p:val>
                                        </p:tav>
                                      </p:tavLst>
                                    </p:anim>
                                    <p:anim calcmode="lin" valueType="num">
                                      <p:cBhvr>
                                        <p:cTn id="111" dur="500" fill="hold"/>
                                        <p:tgtEl>
                                          <p:spTgt spid="54"/>
                                        </p:tgtEl>
                                        <p:attrNameLst>
                                          <p:attrName>ppt_h</p:attrName>
                                        </p:attrNameLst>
                                      </p:cBhvr>
                                      <p:tavLst>
                                        <p:tav tm="0">
                                          <p:val>
                                            <p:fltVal val="0"/>
                                          </p:val>
                                        </p:tav>
                                        <p:tav tm="100000">
                                          <p:val>
                                            <p:strVal val="#ppt_h"/>
                                          </p:val>
                                        </p:tav>
                                      </p:tavLst>
                                    </p:anim>
                                    <p:animEffect transition="in" filter="fade">
                                      <p:cBhvr>
                                        <p:cTn id="112" dur="500"/>
                                        <p:tgtEl>
                                          <p:spTgt spid="54"/>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49"/>
                                        </p:tgtEl>
                                        <p:attrNameLst>
                                          <p:attrName>ppt_w</p:attrName>
                                        </p:attrNameLst>
                                      </p:cBhvr>
                                      <p:tavLst>
                                        <p:tav tm="0">
                                          <p:val>
                                            <p:strVal val="ppt_w"/>
                                          </p:val>
                                        </p:tav>
                                        <p:tav tm="100000">
                                          <p:val>
                                            <p:fltVal val="0"/>
                                          </p:val>
                                        </p:tav>
                                      </p:tavLst>
                                    </p:anim>
                                    <p:anim calcmode="lin" valueType="num">
                                      <p:cBhvr>
                                        <p:cTn id="117" dur="500"/>
                                        <p:tgtEl>
                                          <p:spTgt spid="49"/>
                                        </p:tgtEl>
                                        <p:attrNameLst>
                                          <p:attrName>ppt_h</p:attrName>
                                        </p:attrNameLst>
                                      </p:cBhvr>
                                      <p:tavLst>
                                        <p:tav tm="0">
                                          <p:val>
                                            <p:strVal val="ppt_h"/>
                                          </p:val>
                                        </p:tav>
                                        <p:tav tm="100000">
                                          <p:val>
                                            <p:fltVal val="0"/>
                                          </p:val>
                                        </p:tav>
                                      </p:tavLst>
                                    </p:anim>
                                    <p:animEffect transition="out" filter="fade">
                                      <p:cBhvr>
                                        <p:cTn id="118" dur="500"/>
                                        <p:tgtEl>
                                          <p:spTgt spid="49"/>
                                        </p:tgtEl>
                                      </p:cBhvr>
                                    </p:animEffect>
                                    <p:set>
                                      <p:cBhvr>
                                        <p:cTn id="119" dur="1" fill="hold">
                                          <p:stCondLst>
                                            <p:cond delay="499"/>
                                          </p:stCondLst>
                                        </p:cTn>
                                        <p:tgtEl>
                                          <p:spTgt spid="49"/>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grpId="2" nodeType="clickEffect">
                                  <p:stCondLst>
                                    <p:cond delay="0"/>
                                  </p:stCondLst>
                                  <p:childTnLst>
                                    <p:set>
                                      <p:cBhvr>
                                        <p:cTn id="123" dur="1" fill="hold">
                                          <p:stCondLst>
                                            <p:cond delay="0"/>
                                          </p:stCondLst>
                                        </p:cTn>
                                        <p:tgtEl>
                                          <p:spTgt spid="49"/>
                                        </p:tgtEl>
                                        <p:attrNameLst>
                                          <p:attrName>style.visibility</p:attrName>
                                        </p:attrNameLst>
                                      </p:cBhvr>
                                      <p:to>
                                        <p:strVal val="visible"/>
                                      </p:to>
                                    </p:set>
                                    <p:anim calcmode="lin" valueType="num">
                                      <p:cBhvr>
                                        <p:cTn id="124" dur="500" fill="hold"/>
                                        <p:tgtEl>
                                          <p:spTgt spid="49"/>
                                        </p:tgtEl>
                                        <p:attrNameLst>
                                          <p:attrName>ppt_w</p:attrName>
                                        </p:attrNameLst>
                                      </p:cBhvr>
                                      <p:tavLst>
                                        <p:tav tm="0">
                                          <p:val>
                                            <p:fltVal val="0"/>
                                          </p:val>
                                        </p:tav>
                                        <p:tav tm="100000">
                                          <p:val>
                                            <p:strVal val="#ppt_w"/>
                                          </p:val>
                                        </p:tav>
                                      </p:tavLst>
                                    </p:anim>
                                    <p:anim calcmode="lin" valueType="num">
                                      <p:cBhvr>
                                        <p:cTn id="125" dur="500" fill="hold"/>
                                        <p:tgtEl>
                                          <p:spTgt spid="49"/>
                                        </p:tgtEl>
                                        <p:attrNameLst>
                                          <p:attrName>ppt_h</p:attrName>
                                        </p:attrNameLst>
                                      </p:cBhvr>
                                      <p:tavLst>
                                        <p:tav tm="0">
                                          <p:val>
                                            <p:fltVal val="0"/>
                                          </p:val>
                                        </p:tav>
                                        <p:tav tm="100000">
                                          <p:val>
                                            <p:strVal val="#ppt_h"/>
                                          </p:val>
                                        </p:tav>
                                      </p:tavLst>
                                    </p:anim>
                                    <p:animEffect transition="in" filter="fade">
                                      <p:cBhvr>
                                        <p:cTn id="126" dur="500"/>
                                        <p:tgtEl>
                                          <p:spTgt spid="49"/>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97"/>
                                        </p:tgtEl>
                                        <p:attrNameLst>
                                          <p:attrName>style.visibility</p:attrName>
                                        </p:attrNameLst>
                                      </p:cBhvr>
                                      <p:to>
                                        <p:strVal val="visible"/>
                                      </p:to>
                                    </p:set>
                                    <p:anim calcmode="lin" valueType="num">
                                      <p:cBhvr>
                                        <p:cTn id="131" dur="500" fill="hold"/>
                                        <p:tgtEl>
                                          <p:spTgt spid="97"/>
                                        </p:tgtEl>
                                        <p:attrNameLst>
                                          <p:attrName>ppt_w</p:attrName>
                                        </p:attrNameLst>
                                      </p:cBhvr>
                                      <p:tavLst>
                                        <p:tav tm="0">
                                          <p:val>
                                            <p:fltVal val="0"/>
                                          </p:val>
                                        </p:tav>
                                        <p:tav tm="100000">
                                          <p:val>
                                            <p:strVal val="#ppt_w"/>
                                          </p:val>
                                        </p:tav>
                                      </p:tavLst>
                                    </p:anim>
                                    <p:anim calcmode="lin" valueType="num">
                                      <p:cBhvr>
                                        <p:cTn id="132" dur="500" fill="hold"/>
                                        <p:tgtEl>
                                          <p:spTgt spid="97"/>
                                        </p:tgtEl>
                                        <p:attrNameLst>
                                          <p:attrName>ppt_h</p:attrName>
                                        </p:attrNameLst>
                                      </p:cBhvr>
                                      <p:tavLst>
                                        <p:tav tm="0">
                                          <p:val>
                                            <p:fltVal val="0"/>
                                          </p:val>
                                        </p:tav>
                                        <p:tav tm="100000">
                                          <p:val>
                                            <p:strVal val="#ppt_h"/>
                                          </p:val>
                                        </p:tav>
                                      </p:tavLst>
                                    </p:anim>
                                    <p:animEffect transition="in" filter="fade">
                                      <p:cBhvr>
                                        <p:cTn id="13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49" grpId="2"/>
      <p:bldP spid="50" grpId="0"/>
      <p:bldP spid="52" grpId="0"/>
      <p:bldP spid="54" grpId="0"/>
      <p:bldP spid="6" grpId="0"/>
      <p:bldP spid="104" grpId="0"/>
      <p:bldP spid="97" grpId="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C401AA-8B61-4471-8B26-9C700C9206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693120"/>
          </a:xfrm>
          <a:prstGeom prst="rect">
            <a:avLst/>
          </a:prstGeom>
          <a:effectLst/>
        </p:spPr>
      </p:pic>
      <p:sp>
        <p:nvSpPr>
          <p:cNvPr id="4" name="TextBox 3">
            <a:extLst>
              <a:ext uri="{FF2B5EF4-FFF2-40B4-BE49-F238E27FC236}">
                <a16:creationId xmlns:a16="http://schemas.microsoft.com/office/drawing/2014/main" id="{6E470B36-330B-4E6A-8C81-24E1242BD894}"/>
              </a:ext>
            </a:extLst>
          </p:cNvPr>
          <p:cNvSpPr txBox="1"/>
          <p:nvPr/>
        </p:nvSpPr>
        <p:spPr>
          <a:xfrm>
            <a:off x="228600" y="153256"/>
            <a:ext cx="866455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2700" cmpd="sng">
                  <a:solidFill>
                    <a:prstClr val="black"/>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mn-cs"/>
              </a:rPr>
              <a:t>Do not be deceived. . .brethren</a:t>
            </a:r>
          </a:p>
        </p:txBody>
      </p:sp>
      <p:sp>
        <p:nvSpPr>
          <p:cNvPr id="5" name="TextBox 4">
            <a:extLst>
              <a:ext uri="{FF2B5EF4-FFF2-40B4-BE49-F238E27FC236}">
                <a16:creationId xmlns:a16="http://schemas.microsoft.com/office/drawing/2014/main" id="{5CFF6318-B79F-4B77-8447-3B60BFFC7394}"/>
              </a:ext>
            </a:extLst>
          </p:cNvPr>
          <p:cNvSpPr txBox="1"/>
          <p:nvPr/>
        </p:nvSpPr>
        <p:spPr>
          <a:xfrm>
            <a:off x="2500636" y="712116"/>
            <a:ext cx="41204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mn-ea"/>
                <a:cs typeface="+mn-cs"/>
                <a:sym typeface="Wingdings" panose="05000000000000000000" pitchFamily="2" charset="2"/>
              </a:rPr>
              <a:t>James 1:16-18</a:t>
            </a:r>
            <a:endParaRPr kumimoji="0" lang="en-US" sz="28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DEFB2920-86F3-4F95-BF47-8F812DDB1E22}"/>
              </a:ext>
            </a:extLst>
          </p:cNvPr>
          <p:cNvSpPr txBox="1"/>
          <p:nvPr/>
        </p:nvSpPr>
        <p:spPr>
          <a:xfrm>
            <a:off x="304800" y="1219200"/>
            <a:ext cx="838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All good gifts are from heaven</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D43604FA-56B1-47A9-8EFF-56FE5F961ECC}"/>
              </a:ext>
            </a:extLst>
          </p:cNvPr>
          <p:cNvSpPr txBox="1"/>
          <p:nvPr/>
        </p:nvSpPr>
        <p:spPr>
          <a:xfrm>
            <a:off x="548756" y="1742420"/>
            <a:ext cx="5101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From the Father of lights</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1FEABF0B-E46B-480C-88BE-E7718206C068}"/>
              </a:ext>
            </a:extLst>
          </p:cNvPr>
          <p:cNvSpPr txBox="1"/>
          <p:nvPr/>
        </p:nvSpPr>
        <p:spPr>
          <a:xfrm>
            <a:off x="580840" y="2276983"/>
            <a:ext cx="79646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God’s character never changes (Mal. 3:6)</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224DB44D-7933-4CCA-A3DA-C4CEE60BCAAF}"/>
              </a:ext>
            </a:extLst>
          </p:cNvPr>
          <p:cNvSpPr txBox="1"/>
          <p:nvPr/>
        </p:nvSpPr>
        <p:spPr>
          <a:xfrm>
            <a:off x="334952" y="2845100"/>
            <a:ext cx="69151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His greatest gift to you: A new birth</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CF66D057-2BC0-41A9-9BC7-1590C73C0621}"/>
              </a:ext>
            </a:extLst>
          </p:cNvPr>
          <p:cNvSpPr txBox="1"/>
          <p:nvPr/>
        </p:nvSpPr>
        <p:spPr>
          <a:xfrm>
            <a:off x="604903" y="3386998"/>
            <a:ext cx="79646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He chose you (Eph. 1:4)</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339E4A6D-3D4F-4B0E-9161-7F3FB23DEE98}"/>
              </a:ext>
            </a:extLst>
          </p:cNvPr>
          <p:cNvSpPr txBox="1"/>
          <p:nvPr/>
        </p:nvSpPr>
        <p:spPr>
          <a:xfrm>
            <a:off x="604903" y="3928896"/>
            <a:ext cx="79646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The “Gospel” is the means (Rom. 1:16)</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0B19317B-B26F-42DD-964B-1F7B7543F211}"/>
              </a:ext>
            </a:extLst>
          </p:cNvPr>
          <p:cNvSpPr txBox="1"/>
          <p:nvPr/>
        </p:nvSpPr>
        <p:spPr>
          <a:xfrm>
            <a:off x="612926" y="4452116"/>
            <a:ext cx="79646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sym typeface="Wingdings" panose="05000000000000000000" pitchFamily="2" charset="2"/>
              </a:rPr>
              <a:t>You are His “first fruits” (1 Cor. 16:15)</a:t>
            </a:r>
            <a:endParaRPr kumimoji="0" lang="en-US" sz="2800" b="1" i="0" u="none" strike="noStrike" kern="1200" cap="none" spc="0" normalizeH="0" baseline="0" noProof="0" dirty="0">
              <a:ln>
                <a:noFill/>
              </a:ln>
              <a:solidFill>
                <a:prstClr val="white"/>
              </a:solidFill>
              <a:effectLst>
                <a:glow rad="254000">
                  <a:prstClr val="black">
                    <a:alpha val="84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822799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C48FF8-7FC8-4734-8251-F6CECE307E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46594"/>
            <a:ext cx="9144000" cy="5787606"/>
          </a:xfrm>
          <a:prstGeom prst="rect">
            <a:avLst/>
          </a:prstGeom>
        </p:spPr>
      </p:pic>
      <p:sp>
        <p:nvSpPr>
          <p:cNvPr id="7" name="Rectangle 6">
            <a:extLst>
              <a:ext uri="{FF2B5EF4-FFF2-40B4-BE49-F238E27FC236}">
                <a16:creationId xmlns:a16="http://schemas.microsoft.com/office/drawing/2014/main" id="{F4B5FD69-BF75-4F11-B3A5-BCFC0D602002}"/>
              </a:ext>
            </a:extLst>
          </p:cNvPr>
          <p:cNvSpPr/>
          <p:nvPr/>
        </p:nvSpPr>
        <p:spPr>
          <a:xfrm>
            <a:off x="-394855" y="207017"/>
            <a:ext cx="9144000" cy="2239083"/>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F372748-C471-4EC7-838A-625954EFACB4}"/>
              </a:ext>
            </a:extLst>
          </p:cNvPr>
          <p:cNvSpPr txBox="1"/>
          <p:nvPr/>
        </p:nvSpPr>
        <p:spPr>
          <a:xfrm>
            <a:off x="240905" y="812598"/>
            <a:ext cx="85328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noFill/>
                  <a:prstDash val="solid"/>
                </a:ln>
                <a:solidFill>
                  <a:prstClr val="black"/>
                </a:solidFill>
                <a:effectLst/>
                <a:uLnTx/>
                <a:uFillTx/>
                <a:latin typeface="Comic Sans MS" panose="030F0702030302020204" pitchFamily="66" charset="0"/>
                <a:ea typeface="+mn-ea"/>
                <a:cs typeface="+mn-cs"/>
              </a:rPr>
              <a:t>Don’t play the “blame game”! Be conscious of your own depravity and sinful choices.</a:t>
            </a:r>
          </a:p>
        </p:txBody>
      </p:sp>
      <p:grpSp>
        <p:nvGrpSpPr>
          <p:cNvPr id="8" name="Group 7">
            <a:extLst>
              <a:ext uri="{FF2B5EF4-FFF2-40B4-BE49-F238E27FC236}">
                <a16:creationId xmlns:a16="http://schemas.microsoft.com/office/drawing/2014/main" id="{EC2CD11B-A77F-4EC6-9357-EC31106CFBCD}"/>
              </a:ext>
            </a:extLst>
          </p:cNvPr>
          <p:cNvGrpSpPr/>
          <p:nvPr/>
        </p:nvGrpSpPr>
        <p:grpSpPr>
          <a:xfrm>
            <a:off x="4753881" y="1930485"/>
            <a:ext cx="4176097" cy="1046440"/>
            <a:chOff x="1588168" y="2488692"/>
            <a:chExt cx="7570039" cy="1046440"/>
          </a:xfrm>
        </p:grpSpPr>
        <p:sp>
          <p:nvSpPr>
            <p:cNvPr id="12" name="TextBox 11">
              <a:extLst>
                <a:ext uri="{FF2B5EF4-FFF2-40B4-BE49-F238E27FC236}">
                  <a16:creationId xmlns:a16="http://schemas.microsoft.com/office/drawing/2014/main" id="{7DFAD100-6F98-4DB5-AED0-A21AD5C76D02}"/>
                </a:ext>
              </a:extLst>
            </p:cNvPr>
            <p:cNvSpPr txBox="1"/>
            <p:nvPr/>
          </p:nvSpPr>
          <p:spPr>
            <a:xfrm>
              <a:off x="1588168" y="2488692"/>
              <a:ext cx="75558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noFill/>
                    <a:prstDash val="solid"/>
                  </a:ln>
                  <a:solidFill>
                    <a:prstClr val="black"/>
                  </a:solidFill>
                  <a:effectLst/>
                  <a:uLnTx/>
                  <a:uFillTx/>
                  <a:latin typeface="Comic Sans MS" panose="030F0702030302020204" pitchFamily="66" charset="0"/>
                  <a:ea typeface="+mn-ea"/>
                  <a:cs typeface="+mn-cs"/>
                </a:rPr>
                <a:t>James 1:14</a:t>
              </a:r>
            </a:p>
          </p:txBody>
        </p:sp>
        <p:sp>
          <p:nvSpPr>
            <p:cNvPr id="13" name="TextBox 12">
              <a:extLst>
                <a:ext uri="{FF2B5EF4-FFF2-40B4-BE49-F238E27FC236}">
                  <a16:creationId xmlns:a16="http://schemas.microsoft.com/office/drawing/2014/main" id="{ED377D51-B18D-424A-BF08-3C92CAF93D3E}"/>
                </a:ext>
              </a:extLst>
            </p:cNvPr>
            <p:cNvSpPr txBox="1"/>
            <p:nvPr/>
          </p:nvSpPr>
          <p:spPr>
            <a:xfrm>
              <a:off x="1602375" y="3011912"/>
              <a:ext cx="75558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noFill/>
                    <a:prstDash val="solid"/>
                  </a:ln>
                  <a:solidFill>
                    <a:prstClr val="black"/>
                  </a:solidFill>
                  <a:effectLst/>
                  <a:uLnTx/>
                  <a:uFillTx/>
                  <a:latin typeface="Comic Sans MS" panose="030F0702030302020204" pitchFamily="66" charset="0"/>
                  <a:ea typeface="+mn-ea"/>
                  <a:cs typeface="+mn-cs"/>
                </a:rPr>
                <a:t>1 Cor. 10:10-12</a:t>
              </a:r>
            </a:p>
          </p:txBody>
        </p:sp>
      </p:grpSp>
      <p:sp>
        <p:nvSpPr>
          <p:cNvPr id="17" name="TextBox 16">
            <a:extLst>
              <a:ext uri="{FF2B5EF4-FFF2-40B4-BE49-F238E27FC236}">
                <a16:creationId xmlns:a16="http://schemas.microsoft.com/office/drawing/2014/main" id="{27A7DA63-FA0C-4DFF-8AE8-46887EACFC93}"/>
              </a:ext>
            </a:extLst>
          </p:cNvPr>
          <p:cNvSpPr txBox="1"/>
          <p:nvPr/>
        </p:nvSpPr>
        <p:spPr>
          <a:xfrm>
            <a:off x="240905" y="127885"/>
            <a:ext cx="865959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4F81BD">
                    <a:lumMod val="75000"/>
                  </a:srgbClr>
                </a:solidFill>
                <a:effectLst>
                  <a:reflection blurRad="12700" stA="28000" endPos="45000" dist="1000" dir="5400000" sy="-100000" algn="bl" rotWithShape="0"/>
                </a:effectLst>
                <a:uLnTx/>
                <a:uFillTx/>
                <a:latin typeface="Comic Sans MS" panose="030F0702030302020204" pitchFamily="66" charset="0"/>
                <a:ea typeface="+mn-ea"/>
                <a:cs typeface="+mn-cs"/>
              </a:rPr>
              <a:t>Principles to apply today</a:t>
            </a:r>
          </a:p>
        </p:txBody>
      </p:sp>
      <p:sp>
        <p:nvSpPr>
          <p:cNvPr id="6" name="Oval 5">
            <a:extLst>
              <a:ext uri="{FF2B5EF4-FFF2-40B4-BE49-F238E27FC236}">
                <a16:creationId xmlns:a16="http://schemas.microsoft.com/office/drawing/2014/main" id="{4347ABCE-FDD2-4437-B42A-57C3D2835843}"/>
              </a:ext>
            </a:extLst>
          </p:cNvPr>
          <p:cNvSpPr/>
          <p:nvPr/>
        </p:nvSpPr>
        <p:spPr>
          <a:xfrm>
            <a:off x="1169317" y="2590800"/>
            <a:ext cx="3402683" cy="3352800"/>
          </a:xfrm>
          <a:prstGeom prst="ellipse">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3CEF5B22-7D18-42B5-958A-58D6A20DAC69}"/>
              </a:ext>
            </a:extLst>
          </p:cNvPr>
          <p:cNvSpPr/>
          <p:nvPr/>
        </p:nvSpPr>
        <p:spPr>
          <a:xfrm>
            <a:off x="1124720" y="2548844"/>
            <a:ext cx="3426987" cy="3496558"/>
          </a:xfrm>
          <a:prstGeom prst="ellipse">
            <a:avLst/>
          </a:prstGeom>
          <a:blipFill>
            <a:blip r:embed="rId6"/>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6A292F9A-86DD-4916-9D8C-9B402766310E}"/>
              </a:ext>
            </a:extLst>
          </p:cNvPr>
          <p:cNvSpPr/>
          <p:nvPr/>
        </p:nvSpPr>
        <p:spPr>
          <a:xfrm>
            <a:off x="1124720" y="2525232"/>
            <a:ext cx="3426987" cy="3496558"/>
          </a:xfrm>
          <a:prstGeom prst="ellipse">
            <a:avLst/>
          </a:prstGeom>
          <a:blipFill>
            <a:blip r:embed="rId7"/>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32242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2000"/>
                                        <p:tgtEl>
                                          <p:spTgt spid="6"/>
                                        </p:tgtEl>
                                      </p:cBhvr>
                                    </p:animEffect>
                                  </p:childTnLst>
                                </p:cTn>
                              </p:par>
                              <p:par>
                                <p:cTn id="18" presetID="14" presetClass="exit" presetSubtype="10" fill="hold" grpId="1" nodeType="withEffect">
                                  <p:stCondLst>
                                    <p:cond delay="0"/>
                                  </p:stCondLst>
                                  <p:childTnLst>
                                    <p:animEffect transition="out" filter="randombar(horizontal)">
                                      <p:cBhvr>
                                        <p:cTn id="19" dur="1000"/>
                                        <p:tgtEl>
                                          <p:spTgt spid="18"/>
                                        </p:tgtEl>
                                      </p:cBhvr>
                                    </p:animEffect>
                                    <p:set>
                                      <p:cBhvr>
                                        <p:cTn id="20" dur="1" fill="hold">
                                          <p:stCondLst>
                                            <p:cond delay="9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8" grpId="0" animBg="1"/>
      <p:bldP spid="18" grpId="1" animBg="1"/>
      <p:bldP spid="21"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98CD8CD-05C2-49E5-A6D5-68E2F8376426}"/>
              </a:ext>
            </a:extLst>
          </p:cNvPr>
          <p:cNvGrpSpPr/>
          <p:nvPr/>
        </p:nvGrpSpPr>
        <p:grpSpPr>
          <a:xfrm>
            <a:off x="-76200" y="1604493"/>
            <a:ext cx="3074411" cy="3958778"/>
            <a:chOff x="49789" y="1700258"/>
            <a:chExt cx="3637841" cy="4119946"/>
          </a:xfrm>
        </p:grpSpPr>
        <p:pic>
          <p:nvPicPr>
            <p:cNvPr id="11" name="Picture 10">
              <a:extLst>
                <a:ext uri="{FF2B5EF4-FFF2-40B4-BE49-F238E27FC236}">
                  <a16:creationId xmlns:a16="http://schemas.microsoft.com/office/drawing/2014/main" id="{02E7AE1F-BCD1-4163-9726-7307DB4281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89" y="1700258"/>
              <a:ext cx="3637841" cy="4119946"/>
            </a:xfrm>
            <a:prstGeom prst="rect">
              <a:avLst/>
            </a:prstGeom>
          </p:spPr>
        </p:pic>
        <p:sp>
          <p:nvSpPr>
            <p:cNvPr id="12" name="TextBox 11">
              <a:extLst>
                <a:ext uri="{FF2B5EF4-FFF2-40B4-BE49-F238E27FC236}">
                  <a16:creationId xmlns:a16="http://schemas.microsoft.com/office/drawing/2014/main" id="{CDCC877B-5154-423E-B4F2-61DEED4857FF}"/>
                </a:ext>
              </a:extLst>
            </p:cNvPr>
            <p:cNvSpPr txBox="1"/>
            <p:nvPr/>
          </p:nvSpPr>
          <p:spPr>
            <a:xfrm>
              <a:off x="829749" y="1804966"/>
              <a:ext cx="2057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Lusts</a:t>
              </a:r>
              <a:endPar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3B0D7E7B-842D-4A6A-A5FC-9CB546743B16}"/>
                </a:ext>
              </a:extLst>
            </p:cNvPr>
            <p:cNvSpPr txBox="1"/>
            <p:nvPr/>
          </p:nvSpPr>
          <p:spPr>
            <a:xfrm>
              <a:off x="749845" y="4274190"/>
              <a:ext cx="2057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sym typeface="Wingdings" panose="05000000000000000000" pitchFamily="2" charset="2"/>
                </a:rPr>
                <a:t>Sin</a:t>
              </a:r>
              <a:endPar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57758C9E-2114-4ACE-BFBC-F5AEF01103FE}"/>
                </a:ext>
              </a:extLst>
            </p:cNvPr>
            <p:cNvSpPr txBox="1"/>
            <p:nvPr/>
          </p:nvSpPr>
          <p:spPr>
            <a:xfrm>
              <a:off x="726891" y="3148544"/>
              <a:ext cx="2419751" cy="4804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sym typeface="Wingdings" panose="05000000000000000000" pitchFamily="2" charset="2"/>
                </a:rPr>
                <a:t>Temptation</a:t>
              </a:r>
              <a:endPar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endParaRPr>
            </a:p>
          </p:txBody>
        </p:sp>
      </p:grpSp>
      <p:sp>
        <p:nvSpPr>
          <p:cNvPr id="15" name="TextBox 14">
            <a:extLst>
              <a:ext uri="{FF2B5EF4-FFF2-40B4-BE49-F238E27FC236}">
                <a16:creationId xmlns:a16="http://schemas.microsoft.com/office/drawing/2014/main" id="{49F12C20-BDF3-47A4-9954-FE0FFBA8EB0D}"/>
              </a:ext>
            </a:extLst>
          </p:cNvPr>
          <p:cNvSpPr txBox="1"/>
          <p:nvPr/>
        </p:nvSpPr>
        <p:spPr>
          <a:xfrm>
            <a:off x="387244" y="5484072"/>
            <a:ext cx="2286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sym typeface="Wingdings" panose="05000000000000000000" pitchFamily="2" charset="2"/>
              </a:rPr>
              <a:t>Defeat Destruction Death</a:t>
            </a:r>
            <a:endPar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endParaRPr>
          </a:p>
        </p:txBody>
      </p:sp>
      <p:pic>
        <p:nvPicPr>
          <p:cNvPr id="17" name="Picture 16">
            <a:extLst>
              <a:ext uri="{FF2B5EF4-FFF2-40B4-BE49-F238E27FC236}">
                <a16:creationId xmlns:a16="http://schemas.microsoft.com/office/drawing/2014/main" id="{AC439891-9665-4C03-8B88-A6B16DB9C665}"/>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853" b="98450" l="9804" r="98492">
                        <a14:foregroundMark x1="94268" y1="32558" x2="98492" y2="56783"/>
                      </a14:backgroundRemoval>
                    </a14:imgEffect>
                  </a14:imgLayer>
                </a14:imgProps>
              </a:ext>
              <a:ext uri="{28A0092B-C50C-407E-A947-70E740481C1C}">
                <a14:useLocalDpi xmlns:a14="http://schemas.microsoft.com/office/drawing/2010/main"/>
              </a:ext>
            </a:extLst>
          </a:blip>
          <a:srcRect/>
          <a:stretch/>
        </p:blipFill>
        <p:spPr>
          <a:xfrm>
            <a:off x="1997242" y="1294729"/>
            <a:ext cx="7146758" cy="5563271"/>
          </a:xfrm>
          <a:prstGeom prst="rect">
            <a:avLst/>
          </a:prstGeom>
        </p:spPr>
      </p:pic>
      <p:sp>
        <p:nvSpPr>
          <p:cNvPr id="16" name="TextBox 15">
            <a:extLst>
              <a:ext uri="{FF2B5EF4-FFF2-40B4-BE49-F238E27FC236}">
                <a16:creationId xmlns:a16="http://schemas.microsoft.com/office/drawing/2014/main" id="{A6809826-9AD0-4AD4-B4C0-225F161922CA}"/>
              </a:ext>
            </a:extLst>
          </p:cNvPr>
          <p:cNvSpPr txBox="1"/>
          <p:nvPr/>
        </p:nvSpPr>
        <p:spPr>
          <a:xfrm>
            <a:off x="242204" y="329347"/>
            <a:ext cx="865959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4F81BD">
                    <a:lumMod val="75000"/>
                  </a:srgbClr>
                </a:solidFill>
                <a:effectLst>
                  <a:reflection blurRad="12700" stA="28000" endPos="45000" dist="1000" dir="5400000" sy="-100000" algn="bl" rotWithShape="0"/>
                </a:effectLst>
                <a:uLnTx/>
                <a:uFillTx/>
                <a:latin typeface="Comic Sans MS" panose="030F0702030302020204" pitchFamily="66" charset="0"/>
                <a:ea typeface="+mn-ea"/>
                <a:cs typeface="+mn-cs"/>
              </a:rPr>
              <a:t>Principles to apply today</a:t>
            </a:r>
          </a:p>
        </p:txBody>
      </p:sp>
      <p:sp>
        <p:nvSpPr>
          <p:cNvPr id="19" name="TextBox 18">
            <a:extLst>
              <a:ext uri="{FF2B5EF4-FFF2-40B4-BE49-F238E27FC236}">
                <a16:creationId xmlns:a16="http://schemas.microsoft.com/office/drawing/2014/main" id="{61229AFF-F585-4A02-B858-E737601B61FB}"/>
              </a:ext>
            </a:extLst>
          </p:cNvPr>
          <p:cNvSpPr txBox="1"/>
          <p:nvPr/>
        </p:nvSpPr>
        <p:spPr>
          <a:xfrm>
            <a:off x="3041757" y="1203226"/>
            <a:ext cx="5137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Break the temptation spiral!</a:t>
            </a:r>
          </a:p>
        </p:txBody>
      </p:sp>
    </p:spTree>
    <p:custDataLst>
      <p:tags r:id="rId1"/>
    </p:custDataLst>
    <p:extLst>
      <p:ext uri="{BB962C8B-B14F-4D97-AF65-F5344CB8AC3E}">
        <p14:creationId xmlns:p14="http://schemas.microsoft.com/office/powerpoint/2010/main" val="15841899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1+#ppt_w/2"/>
                                          </p:val>
                                        </p:tav>
                                        <p:tav tm="100000">
                                          <p:val>
                                            <p:strVal val="#ppt_x"/>
                                          </p:val>
                                        </p:tav>
                                      </p:tavLst>
                                    </p:anim>
                                    <p:anim calcmode="lin" valueType="num">
                                      <p:cBhvr additive="base">
                                        <p:cTn id="8" dur="2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2D4FC5-972C-4861-9473-57FC8D74C7B9}"/>
              </a:ext>
            </a:extLst>
          </p:cNvPr>
          <p:cNvPicPr>
            <a:picLocks noChangeAspect="1"/>
          </p:cNvPicPr>
          <p:nvPr/>
        </p:nvPicPr>
        <p:blipFill rotWithShape="1">
          <a:blip r:embed="rId4" cstate="screen">
            <a:duotone>
              <a:schemeClr val="bg2">
                <a:shade val="45000"/>
                <a:satMod val="135000"/>
              </a:schemeClr>
              <a:prstClr val="white"/>
            </a:duotone>
            <a:extLst>
              <a:ext uri="{BEBA8EAE-BF5A-486C-A8C5-ECC9F3942E4B}">
                <a14:imgProps xmlns:a14="http://schemas.microsoft.com/office/drawing/2010/main">
                  <a14:imgLayer r:embed="rId5">
                    <a14:imgEffect>
                      <a14:backgroundRemoval t="10853" b="98450" l="9804" r="98492">
                        <a14:foregroundMark x1="94268" y1="32558" x2="98492" y2="56783"/>
                      </a14:backgroundRemoval>
                    </a14:imgEffect>
                  </a14:imgLayer>
                </a14:imgProps>
              </a:ext>
              <a:ext uri="{28A0092B-C50C-407E-A947-70E740481C1C}">
                <a14:useLocalDpi xmlns:a14="http://schemas.microsoft.com/office/drawing/2010/main"/>
              </a:ext>
            </a:extLst>
          </a:blip>
          <a:srcRect/>
          <a:stretch/>
        </p:blipFill>
        <p:spPr>
          <a:xfrm>
            <a:off x="1997242" y="1294729"/>
            <a:ext cx="7146758" cy="5563271"/>
          </a:xfrm>
          <a:prstGeom prst="rect">
            <a:avLst/>
          </a:prstGeom>
        </p:spPr>
      </p:pic>
      <p:grpSp>
        <p:nvGrpSpPr>
          <p:cNvPr id="10" name="Group 9">
            <a:extLst>
              <a:ext uri="{FF2B5EF4-FFF2-40B4-BE49-F238E27FC236}">
                <a16:creationId xmlns:a16="http://schemas.microsoft.com/office/drawing/2014/main" id="{C98CD8CD-05C2-49E5-A6D5-68E2F8376426}"/>
              </a:ext>
            </a:extLst>
          </p:cNvPr>
          <p:cNvGrpSpPr/>
          <p:nvPr/>
        </p:nvGrpSpPr>
        <p:grpSpPr>
          <a:xfrm>
            <a:off x="-76200" y="1604493"/>
            <a:ext cx="3074411" cy="3958778"/>
            <a:chOff x="49789" y="1700258"/>
            <a:chExt cx="3637841" cy="4119946"/>
          </a:xfrm>
        </p:grpSpPr>
        <p:pic>
          <p:nvPicPr>
            <p:cNvPr id="11" name="Picture 10">
              <a:extLst>
                <a:ext uri="{FF2B5EF4-FFF2-40B4-BE49-F238E27FC236}">
                  <a16:creationId xmlns:a16="http://schemas.microsoft.com/office/drawing/2014/main" id="{02E7AE1F-BCD1-4163-9726-7307DB4281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789" y="1700258"/>
              <a:ext cx="3637841" cy="4119946"/>
            </a:xfrm>
            <a:prstGeom prst="rect">
              <a:avLst/>
            </a:prstGeom>
          </p:spPr>
        </p:pic>
        <p:sp>
          <p:nvSpPr>
            <p:cNvPr id="12" name="TextBox 11">
              <a:extLst>
                <a:ext uri="{FF2B5EF4-FFF2-40B4-BE49-F238E27FC236}">
                  <a16:creationId xmlns:a16="http://schemas.microsoft.com/office/drawing/2014/main" id="{CDCC877B-5154-423E-B4F2-61DEED4857FF}"/>
                </a:ext>
              </a:extLst>
            </p:cNvPr>
            <p:cNvSpPr txBox="1"/>
            <p:nvPr/>
          </p:nvSpPr>
          <p:spPr>
            <a:xfrm>
              <a:off x="829749" y="1804966"/>
              <a:ext cx="2057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Lusts</a:t>
              </a:r>
              <a:endPar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3B0D7E7B-842D-4A6A-A5FC-9CB546743B16}"/>
                </a:ext>
              </a:extLst>
            </p:cNvPr>
            <p:cNvSpPr txBox="1"/>
            <p:nvPr/>
          </p:nvSpPr>
          <p:spPr>
            <a:xfrm>
              <a:off x="749845" y="4274190"/>
              <a:ext cx="2057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sym typeface="Wingdings" panose="05000000000000000000" pitchFamily="2" charset="2"/>
                </a:rPr>
                <a:t>Sin</a:t>
              </a:r>
              <a:endPar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57758C9E-2114-4ACE-BFBC-F5AEF01103FE}"/>
                </a:ext>
              </a:extLst>
            </p:cNvPr>
            <p:cNvSpPr txBox="1"/>
            <p:nvPr/>
          </p:nvSpPr>
          <p:spPr>
            <a:xfrm>
              <a:off x="726891" y="3148544"/>
              <a:ext cx="2419751" cy="4804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sym typeface="Wingdings" panose="05000000000000000000" pitchFamily="2" charset="2"/>
                </a:rPr>
                <a:t>Temptation</a:t>
              </a:r>
              <a:endPar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endParaRPr>
            </a:p>
          </p:txBody>
        </p:sp>
      </p:grpSp>
      <p:sp>
        <p:nvSpPr>
          <p:cNvPr id="15" name="TextBox 14">
            <a:extLst>
              <a:ext uri="{FF2B5EF4-FFF2-40B4-BE49-F238E27FC236}">
                <a16:creationId xmlns:a16="http://schemas.microsoft.com/office/drawing/2014/main" id="{49F12C20-BDF3-47A4-9954-FE0FFBA8EB0D}"/>
              </a:ext>
            </a:extLst>
          </p:cNvPr>
          <p:cNvSpPr txBox="1"/>
          <p:nvPr/>
        </p:nvSpPr>
        <p:spPr>
          <a:xfrm>
            <a:off x="387244" y="5484072"/>
            <a:ext cx="2286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sym typeface="Wingdings" panose="05000000000000000000" pitchFamily="2" charset="2"/>
              </a:rPr>
              <a:t>Defeat Destruction Death</a:t>
            </a:r>
            <a:endParaRPr kumimoji="0" lang="en-US" sz="2400" b="1" i="0" u="none" strike="noStrike" kern="1200" cap="none" spc="0" normalizeH="0" baseline="0" noProof="0" dirty="0">
              <a:ln>
                <a:noFill/>
              </a:ln>
              <a:solidFill>
                <a:prstClr val="black"/>
              </a:solidFill>
              <a:effectLst>
                <a:glow rad="101600">
                  <a:prstClr val="white">
                    <a:alpha val="84000"/>
                  </a:prstClr>
                </a:glow>
              </a:effectLst>
              <a:uLnTx/>
              <a:uFillTx/>
              <a:latin typeface="Comic Sans MS" panose="030F0702030302020204" pitchFamily="66" charset="0"/>
              <a:ea typeface="+mn-ea"/>
              <a:cs typeface="+mn-cs"/>
            </a:endParaRPr>
          </a:p>
        </p:txBody>
      </p:sp>
      <p:sp>
        <p:nvSpPr>
          <p:cNvPr id="5" name="TextBox 4">
            <a:extLst>
              <a:ext uri="{FF2B5EF4-FFF2-40B4-BE49-F238E27FC236}">
                <a16:creationId xmlns:a16="http://schemas.microsoft.com/office/drawing/2014/main" id="{3F372748-C471-4EC7-838A-625954EFACB4}"/>
              </a:ext>
            </a:extLst>
          </p:cNvPr>
          <p:cNvSpPr txBox="1"/>
          <p:nvPr/>
        </p:nvSpPr>
        <p:spPr>
          <a:xfrm>
            <a:off x="3041757" y="1203226"/>
            <a:ext cx="5137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Break the temptation spiral!</a:t>
            </a:r>
          </a:p>
        </p:txBody>
      </p:sp>
      <p:sp>
        <p:nvSpPr>
          <p:cNvPr id="6" name="TextBox 5">
            <a:extLst>
              <a:ext uri="{FF2B5EF4-FFF2-40B4-BE49-F238E27FC236}">
                <a16:creationId xmlns:a16="http://schemas.microsoft.com/office/drawing/2014/main" id="{A87F6575-0BDB-4FBB-92F3-D21D017FCA63}"/>
              </a:ext>
            </a:extLst>
          </p:cNvPr>
          <p:cNvSpPr txBox="1"/>
          <p:nvPr/>
        </p:nvSpPr>
        <p:spPr>
          <a:xfrm>
            <a:off x="3005662" y="1846077"/>
            <a:ext cx="6172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Pray</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(James 1:5; Matt. 6:13)</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7" name="TextBox 6">
            <a:extLst>
              <a:ext uri="{FF2B5EF4-FFF2-40B4-BE49-F238E27FC236}">
                <a16:creationId xmlns:a16="http://schemas.microsoft.com/office/drawing/2014/main" id="{F5CEA1B9-2F79-4988-B6C2-11A3AAD059CC}"/>
              </a:ext>
            </a:extLst>
          </p:cNvPr>
          <p:cNvSpPr txBox="1"/>
          <p:nvPr/>
        </p:nvSpPr>
        <p:spPr>
          <a:xfrm>
            <a:off x="3041757" y="2816370"/>
            <a:ext cx="6172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Avoid sources of temptation</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(James 4:4; 1 Thess. </a:t>
            </a:r>
            <a:r>
              <a:rPr kumimoji="0" lang="en-US" sz="2800" b="1" i="0" u="none" strike="noStrike" kern="1200" cap="none" spc="0" normalizeH="0" baseline="0" noProof="0">
                <a:ln>
                  <a:noFill/>
                </a:ln>
                <a:solidFill>
                  <a:prstClr val="black"/>
                </a:solidFill>
                <a:effectLst/>
                <a:uLnTx/>
                <a:uFillTx/>
                <a:latin typeface="Comic Sans MS" panose="030F0702030302020204" pitchFamily="66" charset="0"/>
                <a:ea typeface="+mn-ea"/>
                <a:cs typeface="+mn-cs"/>
                <a:sym typeface="Wingdings" panose="05000000000000000000" pitchFamily="2" charset="2"/>
              </a:rPr>
              <a:t>5:22)</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9FAC5388-7752-433C-8696-35BD9231304D}"/>
              </a:ext>
            </a:extLst>
          </p:cNvPr>
          <p:cNvSpPr txBox="1"/>
          <p:nvPr/>
        </p:nvSpPr>
        <p:spPr>
          <a:xfrm>
            <a:off x="3005662" y="3770477"/>
            <a:ext cx="6172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Study, obey, memorize scripture</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(James 1:22; Psalm 119:9,11;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Rom. 12:2)</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B16BCDB6-9BCD-4B57-9DE1-AD5B5189E840}"/>
              </a:ext>
            </a:extLst>
          </p:cNvPr>
          <p:cNvSpPr txBox="1"/>
          <p:nvPr/>
        </p:nvSpPr>
        <p:spPr>
          <a:xfrm>
            <a:off x="3041757" y="5155472"/>
            <a:ext cx="6172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Confess and repent</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(James 4:8)</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774FA684-E9F6-4647-B9E1-37B09CE9337E}"/>
              </a:ext>
            </a:extLst>
          </p:cNvPr>
          <p:cNvSpPr txBox="1"/>
          <p:nvPr/>
        </p:nvSpPr>
        <p:spPr>
          <a:xfrm>
            <a:off x="242204" y="329347"/>
            <a:ext cx="865959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4F81BD">
                    <a:lumMod val="75000"/>
                  </a:srgbClr>
                </a:solidFill>
                <a:effectLst>
                  <a:reflection blurRad="12700" stA="28000" endPos="45000" dist="1000" dir="5400000" sy="-100000" algn="bl" rotWithShape="0"/>
                </a:effectLst>
                <a:uLnTx/>
                <a:uFillTx/>
                <a:latin typeface="Comic Sans MS" panose="030F0702030302020204" pitchFamily="66" charset="0"/>
                <a:ea typeface="+mn-ea"/>
                <a:cs typeface="+mn-cs"/>
              </a:rPr>
              <a:t>Principles to apply today</a:t>
            </a:r>
          </a:p>
        </p:txBody>
      </p:sp>
    </p:spTree>
    <p:custDataLst>
      <p:tags r:id="rId1"/>
    </p:custDataLst>
    <p:extLst>
      <p:ext uri="{BB962C8B-B14F-4D97-AF65-F5344CB8AC3E}">
        <p14:creationId xmlns:p14="http://schemas.microsoft.com/office/powerpoint/2010/main" val="262999205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
        <p:nvSpPr>
          <p:cNvPr id="7" name="Rounded Rectangle 6">
            <a:extLst>
              <a:ext uri="{FF2B5EF4-FFF2-40B4-BE49-F238E27FC236}">
                <a16:creationId xmlns:a16="http://schemas.microsoft.com/office/drawing/2014/main" id="{E9640002-C68D-974E-B89B-CF3D3310FE5A}"/>
              </a:ext>
            </a:extLst>
          </p:cNvPr>
          <p:cNvSpPr/>
          <p:nvPr/>
        </p:nvSpPr>
        <p:spPr bwMode="auto">
          <a:xfrm>
            <a:off x="1279200" y="1095266"/>
            <a:ext cx="1282890" cy="3386794"/>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062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43632A73-DC1F-9946-98B8-EF2A0D92CE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1" y="-33247"/>
            <a:ext cx="9135959" cy="45760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729" y="454983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1:19-27</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23811" y="5700773"/>
            <a:ext cx="9144000" cy="115093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Amman International Church</a:t>
            </a:r>
            <a:b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
        <p:nvSpPr>
          <p:cNvPr id="900098" name="Rectangle 2"/>
          <p:cNvSpPr>
            <a:spLocks noGrp="1" noChangeArrowheads="1"/>
          </p:cNvSpPr>
          <p:nvPr>
            <p:ph type="ctrTitle"/>
          </p:nvPr>
        </p:nvSpPr>
        <p:spPr>
          <a:xfrm>
            <a:off x="2" y="1"/>
            <a:ext cx="5064368" cy="3200400"/>
          </a:xfrm>
          <a:effectLst>
            <a:outerShdw blurRad="63500" dist="35921" dir="2700000" algn="ctr" rotWithShape="0">
              <a:schemeClr val="tx2">
                <a:alpha val="74998"/>
              </a:schemeClr>
            </a:outerShdw>
          </a:effectLst>
        </p:spPr>
        <p:txBody>
          <a:bodyPr/>
          <a:lstStyle/>
          <a:p>
            <a:pPr>
              <a:defRPr/>
            </a:pPr>
            <a:r>
              <a:rPr lang="en-US" sz="6600" b="1" dirty="0">
                <a:solidFill>
                  <a:schemeClr val="tx1"/>
                </a:solidFill>
                <a:effectLst/>
                <a:latin typeface="Arial" charset="0"/>
                <a:ea typeface="ＭＳ Ｐゴシック" charset="0"/>
                <a:cs typeface="ＭＳ Ｐゴシック" charset="0"/>
              </a:rPr>
              <a:t>The Danger of Listening to Sermons</a:t>
            </a:r>
          </a:p>
        </p:txBody>
      </p:sp>
    </p:spTree>
    <p:extLst>
      <p:ext uri="{BB962C8B-B14F-4D97-AF65-F5344CB8AC3E}">
        <p14:creationId xmlns:p14="http://schemas.microsoft.com/office/powerpoint/2010/main" val="3245314995"/>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or the Church | Why Is Listening to a Sermon So Hard?">
            <a:extLst>
              <a:ext uri="{FF2B5EF4-FFF2-40B4-BE49-F238E27FC236}">
                <a16:creationId xmlns:a16="http://schemas.microsoft.com/office/drawing/2014/main" id="{64AA738B-131B-7646-9601-1908C67EAB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9144000" cy="895095"/>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Annual Exposure to Scripture</a:t>
            </a:r>
          </a:p>
        </p:txBody>
      </p:sp>
      <p:sp>
        <p:nvSpPr>
          <p:cNvPr id="6" name="Rectangle 2">
            <a:extLst>
              <a:ext uri="{FF2B5EF4-FFF2-40B4-BE49-F238E27FC236}">
                <a16:creationId xmlns:a16="http://schemas.microsoft.com/office/drawing/2014/main" id="{6572365B-38F4-A44E-B917-7670E866EABF}"/>
              </a:ext>
            </a:extLst>
          </p:cNvPr>
          <p:cNvSpPr txBox="1">
            <a:spLocks noChangeArrowheads="1"/>
          </p:cNvSpPr>
          <p:nvPr/>
        </p:nvSpPr>
        <p:spPr bwMode="auto">
          <a:xfrm>
            <a:off x="1005840" y="1244092"/>
            <a:ext cx="7528560" cy="5497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14288" marR="0" lvl="0" indent="-14288" algn="l" defTabSz="914400" rtl="0" eaLnBrk="0" fontAlgn="base" latinLnBrk="0" hangingPunct="0">
              <a:lnSpc>
                <a:spcPct val="100000"/>
              </a:lnSpc>
              <a:spcBef>
                <a:spcPct val="0"/>
              </a:spcBef>
              <a:spcAft>
                <a:spcPct val="0"/>
              </a:spcAft>
              <a:buClrTx/>
              <a:buSzTx/>
              <a:buFontTx/>
              <a:buNone/>
              <a:tabLst>
                <a:tab pos="6454775" algn="r"/>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Church services	50</a:t>
            </a:r>
          </a:p>
          <a:p>
            <a:pPr marL="14288" marR="0" lvl="0" indent="-14288" algn="l" defTabSz="914400" rtl="0" eaLnBrk="0" fontAlgn="base" latinLnBrk="0" hangingPunct="0">
              <a:lnSpc>
                <a:spcPct val="100000"/>
              </a:lnSpc>
              <a:spcBef>
                <a:spcPct val="0"/>
              </a:spcBef>
              <a:spcAft>
                <a:spcPct val="0"/>
              </a:spcAft>
              <a:buClrTx/>
              <a:buSzTx/>
              <a:buFontTx/>
              <a:buNone/>
              <a:tabLst>
                <a:tab pos="6454775" algn="r"/>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Bible studies	50</a:t>
            </a:r>
          </a:p>
          <a:p>
            <a:pPr marL="14288" marR="0" lvl="0" indent="-14288" algn="l" defTabSz="914400" rtl="0" eaLnBrk="0" fontAlgn="base" latinLnBrk="0" hangingPunct="0">
              <a:lnSpc>
                <a:spcPct val="100000"/>
              </a:lnSpc>
              <a:spcBef>
                <a:spcPct val="0"/>
              </a:spcBef>
              <a:spcAft>
                <a:spcPct val="0"/>
              </a:spcAft>
              <a:buClrTx/>
              <a:buSzTx/>
              <a:buFontTx/>
              <a:buNone/>
              <a:tabLst>
                <a:tab pos="6454775" algn="r"/>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Daily devotions	365</a:t>
            </a:r>
          </a:p>
          <a:p>
            <a:pPr marL="14288" marR="0" lvl="0" indent="-14288" algn="l" defTabSz="914400" rtl="0" eaLnBrk="0" fontAlgn="base" latinLnBrk="0" hangingPunct="0">
              <a:lnSpc>
                <a:spcPct val="100000"/>
              </a:lnSpc>
              <a:spcBef>
                <a:spcPct val="0"/>
              </a:spcBef>
              <a:spcAft>
                <a:spcPct val="0"/>
              </a:spcAft>
              <a:buClrTx/>
              <a:buSzTx/>
              <a:buFontTx/>
              <a:buNone/>
              <a:tabLst>
                <a:tab pos="6454775" algn="r"/>
              </a:tabLst>
              <a:defRPr/>
            </a:pPr>
            <a:r>
              <a:rPr kumimoji="0" lang="en-US" sz="4800" b="1" i="0" u="sng"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Podcasts &amp; Misc	35</a:t>
            </a:r>
          </a:p>
          <a:p>
            <a:pPr marL="14288" marR="0" lvl="0" indent="-14288" algn="l" defTabSz="914400" rtl="0" eaLnBrk="0" fontAlgn="base" latinLnBrk="0" hangingPunct="0">
              <a:lnSpc>
                <a:spcPct val="100000"/>
              </a:lnSpc>
              <a:spcBef>
                <a:spcPct val="0"/>
              </a:spcBef>
              <a:spcAft>
                <a:spcPct val="0"/>
              </a:spcAft>
              <a:buClrTx/>
              <a:buSzTx/>
              <a:buFontTx/>
              <a:buNone/>
              <a:tabLst>
                <a:tab pos="6454775" algn="r"/>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Annual Total	500</a:t>
            </a:r>
          </a:p>
          <a:p>
            <a:pPr marL="14288" marR="0" lvl="0" indent="-14288" algn="l" defTabSz="914400" rtl="0" eaLnBrk="0" fontAlgn="base" latinLnBrk="0" hangingPunct="0">
              <a:lnSpc>
                <a:spcPct val="100000"/>
              </a:lnSpc>
              <a:spcBef>
                <a:spcPct val="0"/>
              </a:spcBef>
              <a:spcAft>
                <a:spcPct val="0"/>
              </a:spcAft>
              <a:buClrTx/>
              <a:buSzTx/>
              <a:buFontTx/>
              <a:buNone/>
              <a:tabLst>
                <a:tab pos="6454775" algn="r"/>
              </a:tabLst>
              <a:defRPr/>
            </a:pPr>
            <a:r>
              <a:rPr kumimoji="0" lang="en-US" sz="4800" b="1" i="0" u="sng"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x Years Christian	50</a:t>
            </a:r>
          </a:p>
          <a:p>
            <a:pPr marL="14288" marR="0" lvl="0" indent="-14288" algn="l" defTabSz="914400" rtl="0" eaLnBrk="0" fontAlgn="base" latinLnBrk="0" hangingPunct="0">
              <a:lnSpc>
                <a:spcPct val="100000"/>
              </a:lnSpc>
              <a:spcBef>
                <a:spcPct val="0"/>
              </a:spcBef>
              <a:spcAft>
                <a:spcPct val="0"/>
              </a:spcAft>
              <a:buClrTx/>
              <a:buSzTx/>
              <a:buFontTx/>
              <a:buNone/>
              <a:tabLst>
                <a:tab pos="6454775" algn="r"/>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Lifetime Total	</a:t>
            </a: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25,000</a:t>
            </a:r>
          </a:p>
        </p:txBody>
      </p:sp>
    </p:spTree>
    <p:extLst>
      <p:ext uri="{BB962C8B-B14F-4D97-AF65-F5344CB8AC3E}">
        <p14:creationId xmlns:p14="http://schemas.microsoft.com/office/powerpoint/2010/main" val="12301054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830466"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23630" name="Group 78"/>
          <p:cNvGraphicFramePr>
            <a:graphicFrameLocks noGrp="1"/>
          </p:cNvGraphicFramePr>
          <p:nvPr>
            <p:extLst>
              <p:ext uri="{D42A27DB-BD31-4B8C-83A1-F6EECF244321}">
                <p14:modId xmlns:p14="http://schemas.microsoft.com/office/powerpoint/2010/main" val="734173522"/>
              </p:ext>
            </p:extLst>
          </p:nvPr>
        </p:nvGraphicFramePr>
        <p:xfrm>
          <a:off x="76200" y="1020354"/>
          <a:ext cx="8991600" cy="5619567"/>
        </p:xfrm>
        <a:graphic>
          <a:graphicData uri="http://schemas.openxmlformats.org/drawingml/2006/table">
            <a:tbl>
              <a:tblPr/>
              <a:tblGrid>
                <a:gridCol w="1143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5181600">
                  <a:extLst>
                    <a:ext uri="{9D8B030D-6E8A-4147-A177-3AD203B41FA5}">
                      <a16:colId xmlns:a16="http://schemas.microsoft.com/office/drawing/2014/main" val="20002"/>
                    </a:ext>
                  </a:extLst>
                </a:gridCol>
              </a:tblGrid>
              <a:tr h="3962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Verse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Imperatives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Personal Application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4:8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Draw near to God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draw near to God in my daily devotions that he might draw close to me.</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98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4:10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Humble yourselves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When I am in any position of authority, I must not be arrogant but humble myself before God.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4:11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slander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no slander and speak against anyone but endeavor to preserve the unity of saints.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4:15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boast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Any plans that I make must be committed to God in prayer.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5:7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Be patient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be patient when suffering and look forward to the blessed hope of Christ return.</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5:9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grumble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If I am unhappy over something, I will not grumble and spread discord amongst others.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0163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5:12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swear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make sound decisions and responsible choices without the need to swear.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5:16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Confess your sins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Whenever I fall into sin, I must admit my sins and seek prayers that I may be restored.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Text Box 5">
            <a:extLst>
              <a:ext uri="{FF2B5EF4-FFF2-40B4-BE49-F238E27FC236}">
                <a16:creationId xmlns:a16="http://schemas.microsoft.com/office/drawing/2014/main" id="{DD5E50C4-1B97-6A4D-ADC2-7D18A2C7AE5A}"/>
              </a:ext>
            </a:extLst>
          </p:cNvPr>
          <p:cNvSpPr txBox="1">
            <a:spLocks noChangeArrowheads="1"/>
          </p:cNvSpPr>
          <p:nvPr/>
        </p:nvSpPr>
        <p:spPr bwMode="auto">
          <a:xfrm>
            <a:off x="8074020" y="87313"/>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274a</a:t>
            </a:r>
          </a:p>
        </p:txBody>
      </p:sp>
      <p:sp>
        <p:nvSpPr>
          <p:cNvPr id="2" name="Title 1">
            <a:extLst>
              <a:ext uri="{FF2B5EF4-FFF2-40B4-BE49-F238E27FC236}">
                <a16:creationId xmlns:a16="http://schemas.microsoft.com/office/drawing/2014/main" id="{CD67D76B-5A26-2A48-9FF4-E6574305BC1D}"/>
              </a:ext>
            </a:extLst>
          </p:cNvPr>
          <p:cNvSpPr>
            <a:spLocks noGrp="1"/>
          </p:cNvSpPr>
          <p:nvPr>
            <p:ph type="title" idx="4294967295"/>
          </p:nvPr>
        </p:nvSpPr>
        <p:spPr>
          <a:xfrm>
            <a:off x="4826" y="24338"/>
            <a:ext cx="9143999" cy="720075"/>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r>
              <a:rPr lang="en-US" sz="3600" b="1" dirty="0">
                <a:solidFill>
                  <a:srgbClr val="FFFFFF"/>
                </a:solidFill>
                <a:effectLst>
                  <a:glow rad="127000">
                    <a:srgbClr val="000000"/>
                  </a:glow>
                </a:effectLst>
                <a:latin typeface="Arial" charset="0"/>
              </a:rPr>
              <a:t>Commands in James </a:t>
            </a:r>
          </a:p>
        </p:txBody>
      </p:sp>
    </p:spTree>
    <p:extLst>
      <p:ext uri="{BB962C8B-B14F-4D97-AF65-F5344CB8AC3E}">
        <p14:creationId xmlns:p14="http://schemas.microsoft.com/office/powerpoint/2010/main" val="152442250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43632A73-DC1F-9946-98B8-EF2A0D92CE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1" y="-33247"/>
            <a:ext cx="9135959" cy="45760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13023" y="474233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1:19-27</a:t>
            </a:r>
          </a:p>
        </p:txBody>
      </p:sp>
      <p:sp>
        <p:nvSpPr>
          <p:cNvPr id="900098" name="Rectangle 2"/>
          <p:cNvSpPr>
            <a:spLocks noGrp="1" noChangeArrowheads="1"/>
          </p:cNvSpPr>
          <p:nvPr>
            <p:ph type="ctrTitle"/>
          </p:nvPr>
        </p:nvSpPr>
        <p:spPr>
          <a:xfrm>
            <a:off x="2" y="1"/>
            <a:ext cx="5064368" cy="3200400"/>
          </a:xfrm>
          <a:effectLst>
            <a:outerShdw blurRad="63500" dist="35921" dir="2700000" algn="ctr" rotWithShape="0">
              <a:schemeClr val="tx2">
                <a:alpha val="74998"/>
              </a:schemeClr>
            </a:outerShdw>
          </a:effectLst>
        </p:spPr>
        <p:txBody>
          <a:bodyPr/>
          <a:lstStyle/>
          <a:p>
            <a:pPr>
              <a:defRPr/>
            </a:pPr>
            <a:r>
              <a:rPr lang="en-US" sz="6600" b="1" dirty="0">
                <a:solidFill>
                  <a:schemeClr val="tx1"/>
                </a:solidFill>
                <a:effectLst/>
                <a:latin typeface="Arial" charset="0"/>
                <a:ea typeface="ＭＳ Ｐゴシック" charset="0"/>
                <a:cs typeface="ＭＳ Ｐゴシック" charset="0"/>
              </a:rPr>
              <a:t>The Danger of Listening to Sermons</a:t>
            </a:r>
          </a:p>
        </p:txBody>
      </p:sp>
    </p:spTree>
    <p:extLst>
      <p:ext uri="{BB962C8B-B14F-4D97-AF65-F5344CB8AC3E}">
        <p14:creationId xmlns:p14="http://schemas.microsoft.com/office/powerpoint/2010/main" val="868891948"/>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59429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Does the Bible really impact your life? </a:t>
            </a:r>
          </a:p>
        </p:txBody>
      </p:sp>
      <p:pic>
        <p:nvPicPr>
          <p:cNvPr id="6146" name="Picture 2" descr="Listening to Sermon Archives - New Covenant Baptist Church">
            <a:extLst>
              <a:ext uri="{FF2B5EF4-FFF2-40B4-BE49-F238E27FC236}">
                <a16:creationId xmlns:a16="http://schemas.microsoft.com/office/drawing/2014/main" id="{A2AB2F60-F267-794D-81CF-F13F399AA7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9317"/>
            <a:ext cx="9144000" cy="514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104988"/>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ooted in God&amp;amp;#39;s Word">
            <a:extLst>
              <a:ext uri="{FF2B5EF4-FFF2-40B4-BE49-F238E27FC236}">
                <a16:creationId xmlns:a16="http://schemas.microsoft.com/office/drawing/2014/main" id="{5F7E787F-D8F8-3A4D-88DF-D9A240D43C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29555" cy="48158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46" y="4815840"/>
            <a:ext cx="9129554" cy="2040255"/>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can you let God's Word take root in you? </a:t>
            </a:r>
          </a:p>
        </p:txBody>
      </p:sp>
    </p:spTree>
    <p:extLst>
      <p:ext uri="{BB962C8B-B14F-4D97-AF65-F5344CB8AC3E}">
        <p14:creationId xmlns:p14="http://schemas.microsoft.com/office/powerpoint/2010/main" val="2938142431"/>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4" name="Picture 8" descr="gun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2869" y="2743200"/>
            <a:ext cx="27432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8" name="Rectangle 12"/>
          <p:cNvSpPr>
            <a:spLocks noChangeArrowheads="1"/>
          </p:cNvSpPr>
          <p:nvPr/>
        </p:nvSpPr>
        <p:spPr bwMode="auto">
          <a:xfrm>
            <a:off x="3344335" y="2667000"/>
            <a:ext cx="3048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EEC94"/>
                </a:solidFill>
                <a:effectLst>
                  <a:outerShdw blurRad="38100" dist="38100" dir="2700000" algn="tl">
                    <a:srgbClr val="000000"/>
                  </a:outerShdw>
                </a:effectLst>
                <a:uLnTx/>
                <a:uFillTx/>
                <a:latin typeface="Monotype Corsiva" charset="0"/>
                <a:ea typeface="ＭＳ Ｐゴシック" charset="0"/>
                <a:cs typeface="ＭＳ Ｐゴシック" charset="0"/>
              </a:rPr>
              <a:t>BOND</a:t>
            </a:r>
          </a:p>
        </p:txBody>
      </p:sp>
      <p:sp>
        <p:nvSpPr>
          <p:cNvPr id="91145" name="Rectangle 9"/>
          <p:cNvSpPr>
            <a:spLocks noChangeArrowheads="1"/>
          </p:cNvSpPr>
          <p:nvPr/>
        </p:nvSpPr>
        <p:spPr bwMode="auto">
          <a:xfrm>
            <a:off x="1828800" y="838200"/>
            <a:ext cx="52578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EEC94"/>
                </a:solidFill>
                <a:effectLst>
                  <a:outerShdw blurRad="38100" dist="38100" dir="2700000" algn="tl">
                    <a:srgbClr val="000000"/>
                  </a:outerShdw>
                </a:effectLst>
                <a:uLnTx/>
                <a:uFillTx/>
                <a:latin typeface="Monotype Corsiva" charset="0"/>
                <a:ea typeface="ＭＳ Ｐゴシック" charset="0"/>
                <a:cs typeface="ＭＳ Ｐゴシック" charset="0"/>
              </a:rPr>
              <a:t>EPISTLE OF</a:t>
            </a:r>
          </a:p>
        </p:txBody>
      </p:sp>
      <p:sp>
        <p:nvSpPr>
          <p:cNvPr id="91146" name="Rectangle 10"/>
          <p:cNvSpPr>
            <a:spLocks noChangeArrowheads="1"/>
          </p:cNvSpPr>
          <p:nvPr/>
        </p:nvSpPr>
        <p:spPr bwMode="auto">
          <a:xfrm>
            <a:off x="84668" y="2667000"/>
            <a:ext cx="3368842"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EEC94"/>
                </a:solidFill>
                <a:effectLst>
                  <a:outerShdw blurRad="38100" dist="38100" dir="2700000" algn="tl">
                    <a:srgbClr val="000000"/>
                  </a:outerShdw>
                </a:effectLst>
                <a:uLnTx/>
                <a:uFillTx/>
                <a:latin typeface="Monotype Corsiva" charset="0"/>
                <a:ea typeface="ＭＳ Ｐゴシック" charset="0"/>
                <a:cs typeface="ＭＳ Ｐゴシック" charset="0"/>
              </a:rPr>
              <a:t>JAMES</a:t>
            </a:r>
          </a:p>
        </p:txBody>
      </p:sp>
      <p:sp>
        <p:nvSpPr>
          <p:cNvPr id="91147" name="Rectangle 11"/>
          <p:cNvSpPr>
            <a:spLocks noChangeArrowheads="1"/>
          </p:cNvSpPr>
          <p:nvPr/>
        </p:nvSpPr>
        <p:spPr bwMode="auto">
          <a:xfrm>
            <a:off x="228600" y="4191000"/>
            <a:ext cx="8763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a:ln>
                  <a:noFill/>
                </a:ln>
                <a:solidFill>
                  <a:srgbClr val="FEEC94"/>
                </a:solidFill>
                <a:effectLst>
                  <a:outerShdw blurRad="38100" dist="38100" dir="2700000" algn="tl">
                    <a:srgbClr val="000000"/>
                  </a:outerShdw>
                </a:effectLst>
                <a:uLnTx/>
                <a:uFillTx/>
                <a:latin typeface="Monotype Corsiva" charset="0"/>
                <a:ea typeface="ＭＳ Ｐゴシック" charset="0"/>
                <a:cs typeface="ＭＳ Ｐゴシック" charset="0"/>
              </a:rPr>
              <a:t>Of Christ Jesus</a:t>
            </a:r>
          </a:p>
        </p:txBody>
      </p:sp>
      <p:sp>
        <p:nvSpPr>
          <p:cNvPr id="91149" name="Rectangle 13"/>
          <p:cNvSpPr>
            <a:spLocks noChangeArrowheads="1"/>
          </p:cNvSpPr>
          <p:nvPr/>
        </p:nvSpPr>
        <p:spPr bwMode="auto">
          <a:xfrm>
            <a:off x="6112933" y="2667000"/>
            <a:ext cx="3048000" cy="11430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EEC94"/>
                </a:solidFill>
                <a:effectLst>
                  <a:outerShdw blurRad="38100" dist="38100" dir="2700000" algn="tl">
                    <a:srgbClr val="000000"/>
                  </a:outerShdw>
                </a:effectLst>
                <a:uLnTx/>
                <a:uFillTx/>
                <a:latin typeface="Monotype Corsiva" charset="0"/>
                <a:ea typeface="ＭＳ Ｐゴシック" charset="0"/>
                <a:cs typeface="ＭＳ Ｐゴシック" charset="0"/>
              </a:rPr>
              <a:t>servant</a:t>
            </a:r>
          </a:p>
        </p:txBody>
      </p:sp>
      <p:sp>
        <p:nvSpPr>
          <p:cNvPr id="91155" name="Rectangle 19"/>
          <p:cNvSpPr>
            <a:spLocks noGrp="1" noChangeArrowheads="1"/>
          </p:cNvSpPr>
          <p:nvPr>
            <p:ph type="title" idx="4294967295"/>
          </p:nvPr>
        </p:nvSpPr>
        <p:spPr>
          <a:xfrm>
            <a:off x="0" y="0"/>
            <a:ext cx="3048000" cy="685800"/>
          </a:xfrm>
          <a:effectLst>
            <a:outerShdw blurRad="63500" dist="35921" dir="2700000" algn="ctr" rotWithShape="0">
              <a:srgbClr val="000000">
                <a:alpha val="74998"/>
              </a:srgbClr>
            </a:outerShdw>
          </a:effectLst>
        </p:spPr>
        <p:txBody>
          <a:bodyPr/>
          <a:lstStyle/>
          <a:p>
            <a:pPr algn="l" eaLnBrk="1" hangingPunct="1">
              <a:defRPr/>
            </a:pPr>
            <a:r>
              <a:rPr lang="en-US" sz="3200">
                <a:effectLst/>
                <a:ea typeface="+mj-ea"/>
                <a:cs typeface="+mj-cs"/>
              </a:rPr>
              <a:t>The Title</a:t>
            </a:r>
          </a:p>
        </p:txBody>
      </p:sp>
    </p:spTree>
    <p:extLst>
      <p:ext uri="{BB962C8B-B14F-4D97-AF65-F5344CB8AC3E}">
        <p14:creationId xmlns:p14="http://schemas.microsoft.com/office/powerpoint/2010/main" val="4169489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1146"/>
                                        </p:tgtEl>
                                        <p:attrNameLst>
                                          <p:attrName>style.visibility</p:attrName>
                                        </p:attrNameLst>
                                      </p:cBhvr>
                                      <p:to>
                                        <p:strVal val="visible"/>
                                      </p:to>
                                    </p:set>
                                    <p:anim calcmode="lin" valueType="num">
                                      <p:cBhvr>
                                        <p:cTn id="7" dur="500" fill="hold"/>
                                        <p:tgtEl>
                                          <p:spTgt spid="91146"/>
                                        </p:tgtEl>
                                        <p:attrNameLst>
                                          <p:attrName>ppt_w</p:attrName>
                                        </p:attrNameLst>
                                      </p:cBhvr>
                                      <p:tavLst>
                                        <p:tav tm="0">
                                          <p:val>
                                            <p:fltVal val="0"/>
                                          </p:val>
                                        </p:tav>
                                        <p:tav tm="100000">
                                          <p:val>
                                            <p:strVal val="#ppt_w"/>
                                          </p:val>
                                        </p:tav>
                                      </p:tavLst>
                                    </p:anim>
                                    <p:anim calcmode="lin" valueType="num">
                                      <p:cBhvr>
                                        <p:cTn id="8" dur="500" fill="hold"/>
                                        <p:tgtEl>
                                          <p:spTgt spid="91146"/>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91144"/>
                                        </p:tgtEl>
                                        <p:attrNameLst>
                                          <p:attrName>style.visibility</p:attrName>
                                        </p:attrNameLst>
                                      </p:cBhvr>
                                      <p:to>
                                        <p:strVal val="visible"/>
                                      </p:to>
                                    </p:set>
                                    <p:animEffect transition="in" filter="fade">
                                      <p:cBhvr>
                                        <p:cTn id="11" dur="2000"/>
                                        <p:tgtEl>
                                          <p:spTgt spid="91144"/>
                                        </p:tgtEl>
                                      </p:cBhvr>
                                    </p:animEffect>
                                  </p:childTnLst>
                                </p:cTn>
                              </p:par>
                            </p:childTnLst>
                          </p:cTn>
                        </p:par>
                        <p:par>
                          <p:cTn id="12" fill="hold" nodeType="afterGroup">
                            <p:stCondLst>
                              <p:cond delay="2000"/>
                            </p:stCondLst>
                            <p:childTnLst>
                              <p:par>
                                <p:cTn id="13" presetID="10" presetClass="exit" presetSubtype="0" fill="hold" nodeType="afterEffect">
                                  <p:stCondLst>
                                    <p:cond delay="0"/>
                                  </p:stCondLst>
                                  <p:childTnLst>
                                    <p:animEffect transition="out" filter="fade">
                                      <p:cBhvr>
                                        <p:cTn id="14" dur="2000"/>
                                        <p:tgtEl>
                                          <p:spTgt spid="91144"/>
                                        </p:tgtEl>
                                      </p:cBhvr>
                                    </p:animEffect>
                                    <p:set>
                                      <p:cBhvr>
                                        <p:cTn id="15" dur="1" fill="hold">
                                          <p:stCondLst>
                                            <p:cond delay="1999"/>
                                          </p:stCondLst>
                                        </p:cTn>
                                        <p:tgtEl>
                                          <p:spTgt spid="9114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1148"/>
                                        </p:tgtEl>
                                        <p:attrNameLst>
                                          <p:attrName>style.visibility</p:attrName>
                                        </p:attrNameLst>
                                      </p:cBhvr>
                                      <p:to>
                                        <p:strVal val="visible"/>
                                      </p:to>
                                    </p:set>
                                    <p:animEffect transition="in" filter="fade">
                                      <p:cBhvr>
                                        <p:cTn id="18" dur="2000"/>
                                        <p:tgtEl>
                                          <p:spTgt spid="91148"/>
                                        </p:tgtEl>
                                      </p:cBhvr>
                                    </p:animEffect>
                                  </p:childTnLst>
                                </p:cTn>
                              </p:par>
                            </p:childTnLst>
                          </p:cTn>
                        </p:par>
                        <p:par>
                          <p:cTn id="19" fill="hold" nodeType="afterGroup">
                            <p:stCondLst>
                              <p:cond delay="40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91149"/>
                                        </p:tgtEl>
                                        <p:attrNameLst>
                                          <p:attrName>style.visibility</p:attrName>
                                        </p:attrNameLst>
                                      </p:cBhvr>
                                      <p:to>
                                        <p:strVal val="visible"/>
                                      </p:to>
                                    </p:set>
                                    <p:animEffect transition="in" filter="fade">
                                      <p:cBhvr>
                                        <p:cTn id="22" dur="1000"/>
                                        <p:tgtEl>
                                          <p:spTgt spid="91149"/>
                                        </p:tgtEl>
                                      </p:cBhvr>
                                    </p:animEffect>
                                    <p:anim calcmode="lin" valueType="num">
                                      <p:cBhvr>
                                        <p:cTn id="23" dur="1000" fill="hold"/>
                                        <p:tgtEl>
                                          <p:spTgt spid="91149"/>
                                        </p:tgtEl>
                                        <p:attrNameLst>
                                          <p:attrName>ppt_x</p:attrName>
                                        </p:attrNameLst>
                                      </p:cBhvr>
                                      <p:tavLst>
                                        <p:tav tm="0">
                                          <p:val>
                                            <p:strVal val="#ppt_x-.1"/>
                                          </p:val>
                                        </p:tav>
                                        <p:tav tm="100000">
                                          <p:val>
                                            <p:strVal val="#ppt_x"/>
                                          </p:val>
                                        </p:tav>
                                      </p:tavLst>
                                    </p:anim>
                                    <p:anim calcmode="lin" valueType="num">
                                      <p:cBhvr>
                                        <p:cTn id="24" dur="1000" fill="hold"/>
                                        <p:tgtEl>
                                          <p:spTgt spid="91149"/>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700"/>
                            </p:stCondLst>
                            <p:childTnLst>
                              <p:par>
                                <p:cTn id="26" presetID="22" presetClass="entr" presetSubtype="4" fill="hold" grpId="0" nodeType="afterEffect">
                                  <p:stCondLst>
                                    <p:cond delay="0"/>
                                  </p:stCondLst>
                                  <p:childTnLst>
                                    <p:set>
                                      <p:cBhvr>
                                        <p:cTn id="27" dur="1" fill="hold">
                                          <p:stCondLst>
                                            <p:cond delay="0"/>
                                          </p:stCondLst>
                                        </p:cTn>
                                        <p:tgtEl>
                                          <p:spTgt spid="91147"/>
                                        </p:tgtEl>
                                        <p:attrNameLst>
                                          <p:attrName>style.visibility</p:attrName>
                                        </p:attrNameLst>
                                      </p:cBhvr>
                                      <p:to>
                                        <p:strVal val="visible"/>
                                      </p:to>
                                    </p:set>
                                    <p:animEffect transition="in" filter="wipe(down)">
                                      <p:cBhvr>
                                        <p:cTn id="28" dur="5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8" grpId="0"/>
      <p:bldP spid="91146" grpId="0"/>
      <p:bldP spid="91147" grpId="0"/>
      <p:bldP spid="91149"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idx="4294967295"/>
          </p:nvPr>
        </p:nvSpPr>
        <p:spPr/>
        <p:txBody>
          <a:bodyPr/>
          <a:lstStyle/>
          <a:p>
            <a:pPr eaLnBrk="1" hangingPunct="1">
              <a:defRPr/>
            </a:pPr>
            <a:r>
              <a:rPr lang="en-US">
                <a:latin typeface="Arial" charset="0"/>
              </a:rPr>
              <a:t>Jewish Diaspora at Pentecost</a:t>
            </a:r>
          </a:p>
        </p:txBody>
      </p:sp>
      <p:sp>
        <p:nvSpPr>
          <p:cNvPr id="7171" name="WordArt 3"/>
          <p:cNvSpPr>
            <a:spLocks noChangeArrowheads="1" noChangeShapeType="1" noTextEdit="1"/>
          </p:cNvSpPr>
          <p:nvPr/>
        </p:nvSpPr>
        <p:spPr bwMode="auto">
          <a:xfrm>
            <a:off x="1600200" y="2209800"/>
            <a:ext cx="6248400" cy="2590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rPr>
              <a:t>Addressed To</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WordArt 7"/>
          <p:cNvSpPr>
            <a:spLocks noChangeArrowheads="1" noChangeShapeType="1" noTextEdit="1"/>
          </p:cNvSpPr>
          <p:nvPr/>
        </p:nvSpPr>
        <p:spPr bwMode="auto">
          <a:xfrm>
            <a:off x="139700" y="4038600"/>
            <a:ext cx="8775700" cy="20574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"To the twelve tribes scattered among the nations..."</a:t>
            </a:r>
          </a:p>
        </p:txBody>
      </p:sp>
      <p:sp>
        <p:nvSpPr>
          <p:cNvPr id="7176" name="Text Box 8"/>
          <p:cNvSpPr txBox="1">
            <a:spLocks noChangeArrowheads="1"/>
          </p:cNvSpPr>
          <p:nvPr/>
        </p:nvSpPr>
        <p:spPr bwMode="auto">
          <a:xfrm>
            <a:off x="6096000" y="638175"/>
            <a:ext cx="28844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Verdana" charset="0"/>
                <a:ea typeface="ＭＳ Ｐゴシック" charset="0"/>
              </a:rPr>
              <a:t>See Acts 2:9-11</a:t>
            </a:r>
          </a:p>
        </p:txBody>
      </p:sp>
      <p:sp>
        <p:nvSpPr>
          <p:cNvPr id="7177" name="WordArt 9"/>
          <p:cNvSpPr>
            <a:spLocks noChangeArrowheads="1" noChangeShapeType="1" noTextEdit="1"/>
          </p:cNvSpPr>
          <p:nvPr/>
        </p:nvSpPr>
        <p:spPr bwMode="auto">
          <a:xfrm rot="626357">
            <a:off x="6934200" y="5181600"/>
            <a:ext cx="1981200" cy="16764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4740000" scaled="1"/>
                </a:gradFill>
                <a:effectLst>
                  <a:outerShdw blurRad="63500" dist="53882" dir="2700000" algn="ctr" rotWithShape="0">
                    <a:srgbClr val="9999FF"/>
                  </a:outerShdw>
                </a:effectLst>
                <a:uLnTx/>
                <a:uFillTx/>
                <a:latin typeface="Impact"/>
                <a:ea typeface="Impact"/>
                <a:cs typeface="Impact"/>
              </a:rPr>
              <a:t>James 1:1</a:t>
            </a:r>
          </a:p>
        </p:txBody>
      </p:sp>
    </p:spTree>
    <p:extLst>
      <p:ext uri="{BB962C8B-B14F-4D97-AF65-F5344CB8AC3E}">
        <p14:creationId xmlns:p14="http://schemas.microsoft.com/office/powerpoint/2010/main" val="4126206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173"/>
                                        </p:tgtEl>
                                        <p:attrNameLst>
                                          <p:attrName>style.visibility</p:attrName>
                                        </p:attrNameLst>
                                      </p:cBhvr>
                                      <p:to>
                                        <p:strVal val="visible"/>
                                      </p:to>
                                    </p:set>
                                    <p:animEffect transition="in" filter="fade">
                                      <p:cBhvr>
                                        <p:cTn id="11" dur="2000"/>
                                        <p:tgtEl>
                                          <p:spTgt spid="71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7175"/>
                                        </p:tgtEl>
                                        <p:attrNameLst>
                                          <p:attrName>style.visibility</p:attrName>
                                        </p:attrNameLst>
                                      </p:cBhvr>
                                      <p:to>
                                        <p:strVal val="visible"/>
                                      </p:to>
                                    </p:set>
                                  </p:childTnLst>
                                </p:cTn>
                              </p:par>
                            </p:childTnLst>
                          </p:cTn>
                        </p:par>
                        <p:par>
                          <p:cTn id="16" fill="hold" nodeType="afterGroup">
                            <p:stCondLst>
                              <p:cond delay="0"/>
                            </p:stCondLst>
                            <p:childTnLst>
                              <p:par>
                                <p:cTn id="17" presetID="3"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5" grpId="0" animBg="1"/>
      <p:bldP spid="7176" grpId="0"/>
      <p:bldP spid="7177"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r the Church | 3 Keys to Listening to Sermons">
            <a:extLst>
              <a:ext uri="{FF2B5EF4-FFF2-40B4-BE49-F238E27FC236}">
                <a16:creationId xmlns:a16="http://schemas.microsoft.com/office/drawing/2014/main" id="{6F6861FD-2DF3-B341-9BD4-2F7B691FDD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785"/>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9144000" cy="183997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readers of this letter by James knew the Word.</a:t>
            </a:r>
          </a:p>
        </p:txBody>
      </p:sp>
    </p:spTree>
    <p:extLst>
      <p:ext uri="{BB962C8B-B14F-4D97-AF65-F5344CB8AC3E}">
        <p14:creationId xmlns:p14="http://schemas.microsoft.com/office/powerpoint/2010/main" val="382380764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w to Listen to Preaching | Gospel Reformation Network">
            <a:extLst>
              <a:ext uri="{FF2B5EF4-FFF2-40B4-BE49-F238E27FC236}">
                <a16:creationId xmlns:a16="http://schemas.microsoft.com/office/drawing/2014/main" id="{74BA0137-5851-C147-AF18-0916E7EF5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78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9144000" cy="185521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But they had not made their faith practical.</a:t>
            </a:r>
          </a:p>
        </p:txBody>
      </p:sp>
    </p:spTree>
    <p:extLst>
      <p:ext uri="{BB962C8B-B14F-4D97-AF65-F5344CB8AC3E}">
        <p14:creationId xmlns:p14="http://schemas.microsoft.com/office/powerpoint/2010/main" val="311509738"/>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72935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Listen to the Word</a:t>
            </a:r>
          </a:p>
        </p:txBody>
      </p:sp>
      <p:pic>
        <p:nvPicPr>
          <p:cNvPr id="18434" name="Picture 2" descr="ECO Theological Task Force: Considering the Confessions | ECO">
            <a:extLst>
              <a:ext uri="{FF2B5EF4-FFF2-40B4-BE49-F238E27FC236}">
                <a16:creationId xmlns:a16="http://schemas.microsoft.com/office/drawing/2014/main" id="{04649E60-E460-A346-9ACF-A1C652B85A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758825"/>
            <a:ext cx="9161851" cy="60991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BD01779-253C-2646-A35C-CEA1106DF524}"/>
              </a:ext>
            </a:extLst>
          </p:cNvPr>
          <p:cNvSpPr txBox="1">
            <a:spLocks noChangeArrowheads="1"/>
          </p:cNvSpPr>
          <p:nvPr/>
        </p:nvSpPr>
        <p:spPr bwMode="auto">
          <a:xfrm>
            <a:off x="26775" y="943870"/>
            <a:ext cx="6358785" cy="31252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chose to give us birth through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the word of truth</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that we might be a kind of firstfruits of all he created"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1:18 NIV).</a:t>
            </a:r>
          </a:p>
        </p:txBody>
      </p:sp>
    </p:spTree>
    <p:extLst>
      <p:ext uri="{BB962C8B-B14F-4D97-AF65-F5344CB8AC3E}">
        <p14:creationId xmlns:p14="http://schemas.microsoft.com/office/powerpoint/2010/main" val="155473100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ooted in God&amp;amp;#39;s Word">
            <a:extLst>
              <a:ext uri="{FF2B5EF4-FFF2-40B4-BE49-F238E27FC236}">
                <a16:creationId xmlns:a16="http://schemas.microsoft.com/office/drawing/2014/main" id="{5F7E787F-D8F8-3A4D-88DF-D9A240D43C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29555" cy="48158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46" y="4815840"/>
            <a:ext cx="9129554" cy="2040255"/>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can you let God's Word take root in you? </a:t>
            </a:r>
          </a:p>
        </p:txBody>
      </p:sp>
      <p:sp>
        <p:nvSpPr>
          <p:cNvPr id="4" name="Rectangle 2">
            <a:extLst>
              <a:ext uri="{FF2B5EF4-FFF2-40B4-BE49-F238E27FC236}">
                <a16:creationId xmlns:a16="http://schemas.microsoft.com/office/drawing/2014/main" id="{C894FC6A-A95B-5443-A9C2-C7BBDC852F07}"/>
              </a:ext>
            </a:extLst>
          </p:cNvPr>
          <p:cNvSpPr txBox="1">
            <a:spLocks noChangeArrowheads="1"/>
          </p:cNvSpPr>
          <p:nvPr/>
        </p:nvSpPr>
        <p:spPr bwMode="auto">
          <a:xfrm rot="20825308">
            <a:off x="4554916" y="3165717"/>
            <a:ext cx="4851843" cy="12696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ways…</a:t>
            </a:r>
          </a:p>
        </p:txBody>
      </p:sp>
    </p:spTree>
    <p:extLst>
      <p:ext uri="{BB962C8B-B14F-4D97-AF65-F5344CB8AC3E}">
        <p14:creationId xmlns:p14="http://schemas.microsoft.com/office/powerpoint/2010/main" val="1563033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reparing for Battle: 20 Bible Verses to Help You Face Life&amp;amp;#39;s Hardest  Moments">
            <a:extLst>
              <a:ext uri="{FF2B5EF4-FFF2-40B4-BE49-F238E27FC236}">
                <a16:creationId xmlns:a16="http://schemas.microsoft.com/office/drawing/2014/main" id="{566BCABC-ACA8-6046-94D6-191656EF1E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46" y="1332865"/>
            <a:ext cx="9144000" cy="47783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777"/>
            <a:ext cx="9144000" cy="1590480"/>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Prepare to accept what the Bible says (1:19-21). </a:t>
            </a:r>
          </a:p>
        </p:txBody>
      </p:sp>
      <p:sp>
        <p:nvSpPr>
          <p:cNvPr id="4" name="Rectangle 2">
            <a:extLst>
              <a:ext uri="{FF2B5EF4-FFF2-40B4-BE49-F238E27FC236}">
                <a16:creationId xmlns:a16="http://schemas.microsoft.com/office/drawing/2014/main" id="{5BACA6FE-819B-BA45-A41D-DA1DB5AE1AB5}"/>
              </a:ext>
            </a:extLst>
          </p:cNvPr>
          <p:cNvSpPr txBox="1">
            <a:spLocks noChangeArrowheads="1"/>
          </p:cNvSpPr>
          <p:nvPr/>
        </p:nvSpPr>
        <p:spPr bwMode="auto">
          <a:xfrm>
            <a:off x="14446" y="6111240"/>
            <a:ext cx="9129554" cy="744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can you let God's Word take root in you? </a:t>
            </a:r>
          </a:p>
        </p:txBody>
      </p:sp>
    </p:spTree>
    <p:extLst>
      <p:ext uri="{BB962C8B-B14F-4D97-AF65-F5344CB8AC3E}">
        <p14:creationId xmlns:p14="http://schemas.microsoft.com/office/powerpoint/2010/main" val="161124982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557331"/>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Works</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267</a:t>
            </a:r>
          </a:p>
        </p:txBody>
      </p:sp>
    </p:spTree>
    <p:extLst>
      <p:ext uri="{BB962C8B-B14F-4D97-AF65-F5344CB8AC3E}">
        <p14:creationId xmlns:p14="http://schemas.microsoft.com/office/powerpoint/2010/main" val="3453886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51449128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68325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Understand this, my dear brothers and sisters: You must all be quick to listen, slow to speak, and slow to get angry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(James 1:19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4" descr="4 Instances Not to Mention Hell in your Preaching by Larry Moyer -  SermonCentral.com">
            <a:extLst>
              <a:ext uri="{FF2B5EF4-FFF2-40B4-BE49-F238E27FC236}">
                <a16:creationId xmlns:a16="http://schemas.microsoft.com/office/drawing/2014/main" id="{E8168242-9AB2-8F47-9145-AC0A3A77FF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940" y="2712720"/>
            <a:ext cx="7842119" cy="4093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962692"/>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 y="368300"/>
            <a:ext cx="3431968" cy="142035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quick to listen…</a:t>
            </a:r>
          </a:p>
        </p:txBody>
      </p:sp>
      <p:pic>
        <p:nvPicPr>
          <p:cNvPr id="10242" name="Picture 2" descr="Speaking And Listening Activities - Good Listener PNG Image | Transparent  PNG Free Download on SeekPNG">
            <a:extLst>
              <a:ext uri="{FF2B5EF4-FFF2-40B4-BE49-F238E27FC236}">
                <a16:creationId xmlns:a16="http://schemas.microsoft.com/office/drawing/2014/main" id="{942598A8-E454-C646-AB69-CBAD92532B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0" y="1788654"/>
            <a:ext cx="9143999" cy="50693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F391851-4FB4-2E4F-ACB3-0B769CEC5AC7}"/>
              </a:ext>
            </a:extLst>
          </p:cNvPr>
          <p:cNvSpPr txBox="1">
            <a:spLocks noChangeArrowheads="1"/>
          </p:cNvSpPr>
          <p:nvPr/>
        </p:nvSpPr>
        <p:spPr bwMode="auto">
          <a:xfrm>
            <a:off x="5605155" y="380175"/>
            <a:ext cx="3431968" cy="1420354"/>
          </a:xfrm>
          <a:prstGeom prst="rect">
            <a:avLst/>
          </a:prstGeom>
          <a:noFill/>
          <a:ln>
            <a:noFill/>
          </a:ln>
          <a:effec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..and slow to speak</a:t>
            </a:r>
          </a:p>
        </p:txBody>
      </p:sp>
    </p:spTree>
    <p:extLst>
      <p:ext uri="{BB962C8B-B14F-4D97-AF65-F5344CB8AC3E}">
        <p14:creationId xmlns:p14="http://schemas.microsoft.com/office/powerpoint/2010/main" val="1313402386"/>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Be Slow to Speak, Quick to Listen | CBN.com">
            <a:extLst>
              <a:ext uri="{FF2B5EF4-FFF2-40B4-BE49-F238E27FC236}">
                <a16:creationId xmlns:a16="http://schemas.microsoft.com/office/drawing/2014/main" id="{0EAD28D8-BE45-1E4F-9025-3FE4BC0F82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91840" y="34290"/>
            <a:ext cx="3063240" cy="133858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Daily words</a:t>
            </a:r>
          </a:p>
        </p:txBody>
      </p:sp>
      <p:sp>
        <p:nvSpPr>
          <p:cNvPr id="5" name="Rectangle 2">
            <a:extLst>
              <a:ext uri="{FF2B5EF4-FFF2-40B4-BE49-F238E27FC236}">
                <a16:creationId xmlns:a16="http://schemas.microsoft.com/office/drawing/2014/main" id="{5936A564-818D-C344-8646-134F2DA8B6B1}"/>
              </a:ext>
            </a:extLst>
          </p:cNvPr>
          <p:cNvSpPr txBox="1">
            <a:spLocks noChangeArrowheads="1"/>
          </p:cNvSpPr>
          <p:nvPr/>
        </p:nvSpPr>
        <p:spPr bwMode="auto">
          <a:xfrm>
            <a:off x="2175510" y="2669540"/>
            <a:ext cx="2232660" cy="11077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25,000</a:t>
            </a:r>
          </a:p>
        </p:txBody>
      </p:sp>
      <p:sp>
        <p:nvSpPr>
          <p:cNvPr id="6" name="Rectangle 2">
            <a:extLst>
              <a:ext uri="{FF2B5EF4-FFF2-40B4-BE49-F238E27FC236}">
                <a16:creationId xmlns:a16="http://schemas.microsoft.com/office/drawing/2014/main" id="{46E7649E-62ED-8D43-BA71-A8EED2D32F75}"/>
              </a:ext>
            </a:extLst>
          </p:cNvPr>
          <p:cNvSpPr txBox="1">
            <a:spLocks noChangeArrowheads="1"/>
          </p:cNvSpPr>
          <p:nvPr/>
        </p:nvSpPr>
        <p:spPr bwMode="auto">
          <a:xfrm>
            <a:off x="3834765" y="2289810"/>
            <a:ext cx="2941320" cy="7594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30,000</a:t>
            </a:r>
          </a:p>
        </p:txBody>
      </p:sp>
    </p:spTree>
    <p:extLst>
      <p:ext uri="{BB962C8B-B14F-4D97-AF65-F5344CB8AC3E}">
        <p14:creationId xmlns:p14="http://schemas.microsoft.com/office/powerpoint/2010/main" val="2338357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B726B-F707-5940-B1CB-A9A8DDFCCA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0987"/>
            <a:ext cx="9144000" cy="611602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300"/>
            <a:ext cx="5450773" cy="1080120"/>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a:t>
            </a:r>
            <a:r>
              <a:rPr lang="en-US" sz="3600" b="1" dirty="0">
                <a:solidFill>
                  <a:schemeClr val="accent2"/>
                </a:solidFill>
                <a:effectLst>
                  <a:glow rad="127000">
                    <a:schemeClr val="bg1"/>
                  </a:glow>
                </a:effectLst>
                <a:latin typeface="Arial" charset="0"/>
                <a:ea typeface="ＭＳ Ｐゴシック" charset="0"/>
                <a:cs typeface="ＭＳ Ｐゴシック" charset="0"/>
              </a:rPr>
              <a:t>listen</a:t>
            </a:r>
            <a:r>
              <a:rPr lang="en-US" sz="3600" b="1" dirty="0">
                <a:solidFill>
                  <a:schemeClr val="tx2"/>
                </a:solidFill>
                <a:effectLst>
                  <a:glow rad="127000">
                    <a:schemeClr val="bg1"/>
                  </a:glow>
                </a:effectLst>
                <a:latin typeface="Arial" charset="0"/>
                <a:ea typeface="ＭＳ Ｐゴシック" charset="0"/>
                <a:cs typeface="ＭＳ Ｐゴシック" charset="0"/>
              </a:rPr>
              <a:t> rather than </a:t>
            </a:r>
            <a:r>
              <a:rPr lang="en-US" sz="3600" b="1" dirty="0">
                <a:solidFill>
                  <a:srgbClr val="C00000"/>
                </a:solidFill>
                <a:effectLst>
                  <a:glow rad="127000">
                    <a:schemeClr val="bg1"/>
                  </a:glow>
                </a:effectLst>
                <a:latin typeface="Arial" charset="0"/>
                <a:ea typeface="ＭＳ Ｐゴシック" charset="0"/>
                <a:cs typeface="ＭＳ Ｐゴシック" charset="0"/>
              </a:rPr>
              <a:t>speak</a:t>
            </a:r>
            <a:r>
              <a:rPr lang="en-US" sz="3600" b="1" dirty="0">
                <a:solidFill>
                  <a:schemeClr val="tx2"/>
                </a:solidFill>
                <a:effectLst>
                  <a:glow rad="127000">
                    <a:schemeClr val="bg1"/>
                  </a:glow>
                </a:effectLst>
                <a:latin typeface="Arial" charset="0"/>
                <a:ea typeface="ＭＳ Ｐゴシック" charset="0"/>
                <a:cs typeface="ＭＳ Ｐゴシック" charset="0"/>
              </a:rPr>
              <a:t>?</a:t>
            </a:r>
          </a:p>
        </p:txBody>
      </p:sp>
      <p:sp>
        <p:nvSpPr>
          <p:cNvPr id="3" name="AutoShape 4" descr="11 Simple, Profound Ways To Be Slow To Speak and Quick To Hear">
            <a:extLst>
              <a:ext uri="{FF2B5EF4-FFF2-40B4-BE49-F238E27FC236}">
                <a16:creationId xmlns:a16="http://schemas.microsoft.com/office/drawing/2014/main" id="{443CB0DE-9F5D-F447-95D1-25C15410164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848987890"/>
      </p:ext>
    </p:extLst>
  </p:cSld>
  <p:clrMapOvr>
    <a:overrideClrMapping bg1="lt1" tx1="dk1" bg2="lt2" tx2="dk2" accent1="accent1" accent2="accent2" accent3="accent3" accent4="accent4" accent5="accent5" accent6="accent6" hlink="hlink" folHlink="folHlink"/>
  </p:clrMapOvr>
  <p:transition/>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AB7111-0A9E-DE4F-B338-747371A797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892" y="0"/>
            <a:ext cx="8810216" cy="6858000"/>
          </a:xfrm>
          <a:prstGeom prst="rect">
            <a:avLst/>
          </a:prstGeom>
        </p:spPr>
      </p:pic>
      <p:sp>
        <p:nvSpPr>
          <p:cNvPr id="10" name="Rectangle 2">
            <a:extLst>
              <a:ext uri="{FF2B5EF4-FFF2-40B4-BE49-F238E27FC236}">
                <a16:creationId xmlns:a16="http://schemas.microsoft.com/office/drawing/2014/main" id="{23E84E0D-D416-304B-A613-0D91A1C9A356}"/>
              </a:ext>
            </a:extLst>
          </p:cNvPr>
          <p:cNvSpPr txBox="1">
            <a:spLocks noChangeArrowheads="1"/>
          </p:cNvSpPr>
          <p:nvPr/>
        </p:nvSpPr>
        <p:spPr bwMode="auto">
          <a:xfrm>
            <a:off x="-1" y="-39752"/>
            <a:ext cx="4572000" cy="1005840"/>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61963" marR="0" lvl="0" indent="-46196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Let others express themselves</a:t>
            </a:r>
          </a:p>
        </p:txBody>
      </p:sp>
      <p:sp>
        <p:nvSpPr>
          <p:cNvPr id="11" name="Rectangle 2">
            <a:extLst>
              <a:ext uri="{FF2B5EF4-FFF2-40B4-BE49-F238E27FC236}">
                <a16:creationId xmlns:a16="http://schemas.microsoft.com/office/drawing/2014/main" id="{294F2BC9-E7EF-E14F-A192-BC018E72EBDF}"/>
              </a:ext>
            </a:extLst>
          </p:cNvPr>
          <p:cNvSpPr txBox="1">
            <a:spLocks noChangeArrowheads="1"/>
          </p:cNvSpPr>
          <p:nvPr/>
        </p:nvSpPr>
        <p:spPr bwMode="auto">
          <a:xfrm>
            <a:off x="-1" y="959100"/>
            <a:ext cx="4572000" cy="1005840"/>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61963" marR="0" lvl="0" indent="-46196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Thank the person for being willing to talk</a:t>
            </a:r>
          </a:p>
        </p:txBody>
      </p:sp>
      <p:sp>
        <p:nvSpPr>
          <p:cNvPr id="17" name="Rectangle 2">
            <a:extLst>
              <a:ext uri="{FF2B5EF4-FFF2-40B4-BE49-F238E27FC236}">
                <a16:creationId xmlns:a16="http://schemas.microsoft.com/office/drawing/2014/main" id="{56B30EB3-B7F0-4A45-B493-7D09AE3EAB71}"/>
              </a:ext>
            </a:extLst>
          </p:cNvPr>
          <p:cNvSpPr txBox="1">
            <a:spLocks noChangeArrowheads="1"/>
          </p:cNvSpPr>
          <p:nvPr/>
        </p:nvSpPr>
        <p:spPr bwMode="auto">
          <a:xfrm>
            <a:off x="-1" y="1957952"/>
            <a:ext cx="4572000" cy="1005840"/>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61963" marR="0" lvl="0" indent="-46196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Don't take offense when s/he disagrees</a:t>
            </a:r>
          </a:p>
        </p:txBody>
      </p:sp>
      <p:sp>
        <p:nvSpPr>
          <p:cNvPr id="18" name="Rectangle 2">
            <a:extLst>
              <a:ext uri="{FF2B5EF4-FFF2-40B4-BE49-F238E27FC236}">
                <a16:creationId xmlns:a16="http://schemas.microsoft.com/office/drawing/2014/main" id="{81BA326A-443D-634C-8722-5F5148C7D398}"/>
              </a:ext>
            </a:extLst>
          </p:cNvPr>
          <p:cNvSpPr txBox="1">
            <a:spLocks noChangeArrowheads="1"/>
          </p:cNvSpPr>
          <p:nvPr/>
        </p:nvSpPr>
        <p:spPr bwMode="auto">
          <a:xfrm>
            <a:off x="-1" y="2956804"/>
            <a:ext cx="4572000" cy="1005840"/>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61963" marR="0" lvl="0" indent="-46196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4: Hear the content—not way of expression</a:t>
            </a:r>
          </a:p>
        </p:txBody>
      </p:sp>
      <p:sp>
        <p:nvSpPr>
          <p:cNvPr id="19" name="Rectangle 2">
            <a:extLst>
              <a:ext uri="{FF2B5EF4-FFF2-40B4-BE49-F238E27FC236}">
                <a16:creationId xmlns:a16="http://schemas.microsoft.com/office/drawing/2014/main" id="{F3818C11-27FE-E040-8022-4015B6E5C366}"/>
              </a:ext>
            </a:extLst>
          </p:cNvPr>
          <p:cNvSpPr txBox="1">
            <a:spLocks noChangeArrowheads="1"/>
          </p:cNvSpPr>
          <p:nvPr/>
        </p:nvSpPr>
        <p:spPr bwMode="auto">
          <a:xfrm>
            <a:off x="-1" y="3955656"/>
            <a:ext cx="4572000" cy="1005840"/>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61963" marR="0" lvl="0" indent="-46196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5: Be slow to defend your opinion/make excuses</a:t>
            </a:r>
          </a:p>
        </p:txBody>
      </p:sp>
      <p:sp>
        <p:nvSpPr>
          <p:cNvPr id="20" name="Rectangle 2">
            <a:extLst>
              <a:ext uri="{FF2B5EF4-FFF2-40B4-BE49-F238E27FC236}">
                <a16:creationId xmlns:a16="http://schemas.microsoft.com/office/drawing/2014/main" id="{35B0DE09-A7BE-0941-91ED-10D39170D3C2}"/>
              </a:ext>
            </a:extLst>
          </p:cNvPr>
          <p:cNvSpPr txBox="1">
            <a:spLocks noChangeArrowheads="1"/>
          </p:cNvSpPr>
          <p:nvPr/>
        </p:nvSpPr>
        <p:spPr bwMode="auto">
          <a:xfrm>
            <a:off x="-1" y="4954507"/>
            <a:ext cx="4572000" cy="603145"/>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61963" marR="0" lvl="0" indent="-46196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6: Try to be humble</a:t>
            </a:r>
          </a:p>
        </p:txBody>
      </p:sp>
      <p:sp>
        <p:nvSpPr>
          <p:cNvPr id="21" name="Rectangle 2">
            <a:extLst>
              <a:ext uri="{FF2B5EF4-FFF2-40B4-BE49-F238E27FC236}">
                <a16:creationId xmlns:a16="http://schemas.microsoft.com/office/drawing/2014/main" id="{24095655-DEA0-B344-8FC8-4082279A4309}"/>
              </a:ext>
            </a:extLst>
          </p:cNvPr>
          <p:cNvSpPr txBox="1">
            <a:spLocks noChangeArrowheads="1"/>
          </p:cNvSpPr>
          <p:nvPr/>
        </p:nvSpPr>
        <p:spPr bwMode="auto">
          <a:xfrm>
            <a:off x="4548250" y="-39752"/>
            <a:ext cx="4572000" cy="1005840"/>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61963" marR="0" lvl="0" indent="-46196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7: Try to understand what the other is saying</a:t>
            </a:r>
          </a:p>
        </p:txBody>
      </p:sp>
      <p:sp>
        <p:nvSpPr>
          <p:cNvPr id="22" name="Rectangle 2">
            <a:extLst>
              <a:ext uri="{FF2B5EF4-FFF2-40B4-BE49-F238E27FC236}">
                <a16:creationId xmlns:a16="http://schemas.microsoft.com/office/drawing/2014/main" id="{97133D5A-E1C8-3A42-B2CD-59BA0205A3E3}"/>
              </a:ext>
            </a:extLst>
          </p:cNvPr>
          <p:cNvSpPr txBox="1">
            <a:spLocks noChangeArrowheads="1"/>
          </p:cNvSpPr>
          <p:nvPr/>
        </p:nvSpPr>
        <p:spPr bwMode="auto">
          <a:xfrm>
            <a:off x="4548250" y="959100"/>
            <a:ext cx="4572000" cy="1005840"/>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61963" marR="0" lvl="0" indent="-46196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8: Even if you disagree, learn by listening</a:t>
            </a:r>
          </a:p>
        </p:txBody>
      </p:sp>
      <p:sp>
        <p:nvSpPr>
          <p:cNvPr id="23" name="Rectangle 2">
            <a:extLst>
              <a:ext uri="{FF2B5EF4-FFF2-40B4-BE49-F238E27FC236}">
                <a16:creationId xmlns:a16="http://schemas.microsoft.com/office/drawing/2014/main" id="{024203FC-0C61-B54D-908F-E467930E3007}"/>
              </a:ext>
            </a:extLst>
          </p:cNvPr>
          <p:cNvSpPr txBox="1">
            <a:spLocks noChangeArrowheads="1"/>
          </p:cNvSpPr>
          <p:nvPr/>
        </p:nvSpPr>
        <p:spPr bwMode="auto">
          <a:xfrm>
            <a:off x="4548250" y="1957952"/>
            <a:ext cx="4572000" cy="1005840"/>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61963" marR="0" lvl="0" indent="-46196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9: Remember that you have blind spots</a:t>
            </a:r>
          </a:p>
        </p:txBody>
      </p:sp>
      <p:sp>
        <p:nvSpPr>
          <p:cNvPr id="24" name="Rectangle 2">
            <a:extLst>
              <a:ext uri="{FF2B5EF4-FFF2-40B4-BE49-F238E27FC236}">
                <a16:creationId xmlns:a16="http://schemas.microsoft.com/office/drawing/2014/main" id="{843EF944-6A09-0944-BB3B-72F01CB5EDC6}"/>
              </a:ext>
            </a:extLst>
          </p:cNvPr>
          <p:cNvSpPr txBox="1">
            <a:spLocks noChangeArrowheads="1"/>
          </p:cNvSpPr>
          <p:nvPr/>
        </p:nvSpPr>
        <p:spPr bwMode="auto">
          <a:xfrm>
            <a:off x="4548250" y="2956804"/>
            <a:ext cx="4572000" cy="1005840"/>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10: Share your thoughts gently without anger</a:t>
            </a:r>
          </a:p>
        </p:txBody>
      </p:sp>
      <p:sp>
        <p:nvSpPr>
          <p:cNvPr id="25" name="Rectangle 2">
            <a:extLst>
              <a:ext uri="{FF2B5EF4-FFF2-40B4-BE49-F238E27FC236}">
                <a16:creationId xmlns:a16="http://schemas.microsoft.com/office/drawing/2014/main" id="{9DCF1871-A827-2745-95FD-B6FCD74026BD}"/>
              </a:ext>
            </a:extLst>
          </p:cNvPr>
          <p:cNvSpPr txBox="1">
            <a:spLocks noChangeArrowheads="1"/>
          </p:cNvSpPr>
          <p:nvPr/>
        </p:nvSpPr>
        <p:spPr bwMode="auto">
          <a:xfrm>
            <a:off x="4548250" y="3955655"/>
            <a:ext cx="4572000" cy="1601997"/>
          </a:xfrm>
          <a:prstGeom prst="rect">
            <a:avLst/>
          </a:prstGeom>
          <a:solidFill>
            <a:schemeClr val="accent5">
              <a:lumMod val="20000"/>
              <a:lumOff val="80000"/>
            </a:schemeClr>
          </a:solidFill>
          <a:ln>
            <a:noFill/>
          </a:ln>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81025" marR="0" lvl="0" indent="-58102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11: Trust in God's timing</a:t>
            </a:r>
          </a:p>
        </p:txBody>
      </p:sp>
      <p:sp>
        <p:nvSpPr>
          <p:cNvPr id="900098" name="Rectangle 2"/>
          <p:cNvSpPr>
            <a:spLocks noGrp="1" noChangeArrowheads="1"/>
          </p:cNvSpPr>
          <p:nvPr>
            <p:ph type="ctrTitle"/>
          </p:nvPr>
        </p:nvSpPr>
        <p:spPr>
          <a:xfrm>
            <a:off x="-23749" y="5540124"/>
            <a:ext cx="9155874" cy="1005840"/>
          </a:xfrm>
          <a:solidFill>
            <a:schemeClr val="tx1"/>
          </a:solidFill>
          <a:effectLst/>
        </p:spPr>
        <p:txBody>
          <a:bodyPr anchor="t"/>
          <a:lstStyle/>
          <a:p>
            <a:pPr>
              <a:defRPr/>
            </a:pPr>
            <a:r>
              <a:rPr lang="en-US" sz="2800" b="1" dirty="0">
                <a:effectLst/>
                <a:latin typeface="Arial" charset="0"/>
                <a:ea typeface="ＭＳ Ｐゴシック" charset="0"/>
                <a:cs typeface="ＭＳ Ｐゴシック" charset="0"/>
              </a:rPr>
              <a:t>11 Simple, Profound Ways to Be </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Slow to Speak and Quick to Hear</a:t>
            </a:r>
          </a:p>
        </p:txBody>
      </p:sp>
    </p:spTree>
    <p:extLst>
      <p:ext uri="{BB962C8B-B14F-4D97-AF65-F5344CB8AC3E}">
        <p14:creationId xmlns:p14="http://schemas.microsoft.com/office/powerpoint/2010/main" val="251541100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linds(horizontal)">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72935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Listen to the Word</a:t>
            </a:r>
          </a:p>
        </p:txBody>
      </p:sp>
      <p:pic>
        <p:nvPicPr>
          <p:cNvPr id="18434" name="Picture 2" descr="ECO Theological Task Force: Considering the Confessions | ECO">
            <a:extLst>
              <a:ext uri="{FF2B5EF4-FFF2-40B4-BE49-F238E27FC236}">
                <a16:creationId xmlns:a16="http://schemas.microsoft.com/office/drawing/2014/main" id="{04649E60-E460-A346-9ACF-A1C652B85A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758825"/>
            <a:ext cx="9161851" cy="60991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BD01779-253C-2646-A35C-CEA1106DF524}"/>
              </a:ext>
            </a:extLst>
          </p:cNvPr>
          <p:cNvSpPr txBox="1">
            <a:spLocks noChangeArrowheads="1"/>
          </p:cNvSpPr>
          <p:nvPr/>
        </p:nvSpPr>
        <p:spPr bwMode="auto">
          <a:xfrm>
            <a:off x="26775" y="943870"/>
            <a:ext cx="6358785" cy="31252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chose to give us birth through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the word of truth</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that we might be a kind of firstfruits of all he created"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1:18 NIV).</a:t>
            </a:r>
          </a:p>
        </p:txBody>
      </p:sp>
    </p:spTree>
    <p:extLst>
      <p:ext uri="{BB962C8B-B14F-4D97-AF65-F5344CB8AC3E}">
        <p14:creationId xmlns:p14="http://schemas.microsoft.com/office/powerpoint/2010/main" val="425506159"/>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368300"/>
            <a:ext cx="3431968" cy="142035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quick to listen</a:t>
            </a:r>
          </a:p>
        </p:txBody>
      </p:sp>
      <p:pic>
        <p:nvPicPr>
          <p:cNvPr id="10242" name="Picture 2" descr="Speaking And Listening Activities - Good Listener PNG Image | Transparent  PNG Free Download on SeekPNG">
            <a:extLst>
              <a:ext uri="{FF2B5EF4-FFF2-40B4-BE49-F238E27FC236}">
                <a16:creationId xmlns:a16="http://schemas.microsoft.com/office/drawing/2014/main" id="{942598A8-E454-C646-AB69-CBAD92532B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0" y="1788654"/>
            <a:ext cx="9143999" cy="50693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F391851-4FB4-2E4F-ACB3-0B769CEC5AC7}"/>
              </a:ext>
            </a:extLst>
          </p:cNvPr>
          <p:cNvSpPr txBox="1">
            <a:spLocks noChangeArrowheads="1"/>
          </p:cNvSpPr>
          <p:nvPr/>
        </p:nvSpPr>
        <p:spPr bwMode="auto">
          <a:xfrm>
            <a:off x="5605155" y="380175"/>
            <a:ext cx="3431968" cy="1420354"/>
          </a:xfrm>
          <a:prstGeom prst="rect">
            <a:avLst/>
          </a:prstGeom>
          <a:noFill/>
          <a:ln>
            <a:noFill/>
          </a:ln>
          <a:effec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Be slow to speak</a:t>
            </a:r>
          </a:p>
        </p:txBody>
      </p:sp>
      <p:sp>
        <p:nvSpPr>
          <p:cNvPr id="6" name="Rectangle 2">
            <a:extLst>
              <a:ext uri="{FF2B5EF4-FFF2-40B4-BE49-F238E27FC236}">
                <a16:creationId xmlns:a16="http://schemas.microsoft.com/office/drawing/2014/main" id="{6BE2006F-2CCF-D542-8AB2-2C3EF1B94141}"/>
              </a:ext>
            </a:extLst>
          </p:cNvPr>
          <p:cNvSpPr txBox="1">
            <a:spLocks noChangeArrowheads="1"/>
          </p:cNvSpPr>
          <p:nvPr/>
        </p:nvSpPr>
        <p:spPr bwMode="auto">
          <a:xfrm>
            <a:off x="2042556" y="5486565"/>
            <a:ext cx="4999512" cy="1420354"/>
          </a:xfrm>
          <a:prstGeom prst="rect">
            <a:avLst/>
          </a:prstGeom>
          <a:noFill/>
          <a:ln>
            <a:noFill/>
          </a:ln>
          <a:effec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Be slow to become angry</a:t>
            </a:r>
          </a:p>
        </p:txBody>
      </p:sp>
    </p:spTree>
    <p:extLst>
      <p:ext uri="{BB962C8B-B14F-4D97-AF65-F5344CB8AC3E}">
        <p14:creationId xmlns:p14="http://schemas.microsoft.com/office/powerpoint/2010/main" val="633153553"/>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our Conscience: Are you Neglecting It? - Charles Stone">
            <a:extLst>
              <a:ext uri="{FF2B5EF4-FFF2-40B4-BE49-F238E27FC236}">
                <a16:creationId xmlns:a16="http://schemas.microsoft.com/office/drawing/2014/main" id="{D8000B3E-65EA-EB47-9B88-7B9088BA7A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0317"/>
            <a:ext cx="915792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68851"/>
          </a:xfrm>
          <a:solidFill>
            <a:schemeClr val="tx1"/>
          </a:soli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Human anger does not produce the righteousness God desires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(James 1:20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6477908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073566"/>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anger?</a:t>
            </a:r>
          </a:p>
        </p:txBody>
      </p:sp>
      <p:pic>
        <p:nvPicPr>
          <p:cNvPr id="21506" name="Picture 2" descr="Quick to Listen, Slow to Speak, Slow to Anger - Three Life Changing  Commands : HopeStreamRadio">
            <a:extLst>
              <a:ext uri="{FF2B5EF4-FFF2-40B4-BE49-F238E27FC236}">
                <a16:creationId xmlns:a16="http://schemas.microsoft.com/office/drawing/2014/main" id="{1E1247B2-0303-1B44-9110-CEB7E2D0CA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3035"/>
            <a:ext cx="9144000" cy="57549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9536CB4-1BC1-C74F-A389-2C2723F7E660}"/>
              </a:ext>
            </a:extLst>
          </p:cNvPr>
          <p:cNvSpPr txBox="1">
            <a:spLocks noChangeArrowheads="1"/>
          </p:cNvSpPr>
          <p:nvPr/>
        </p:nvSpPr>
        <p:spPr bwMode="auto">
          <a:xfrm>
            <a:off x="1242833" y="4147794"/>
            <a:ext cx="6358785" cy="19480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 emotional response that stems from seeing someone's rights violated</a:t>
            </a:r>
          </a:p>
        </p:txBody>
      </p:sp>
    </p:spTree>
    <p:extLst>
      <p:ext uri="{BB962C8B-B14F-4D97-AF65-F5344CB8AC3E}">
        <p14:creationId xmlns:p14="http://schemas.microsoft.com/office/powerpoint/2010/main" val="2565505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CLEANSING THE TEMPLE</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Matthew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Mark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Luke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61731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651EA-7CF1-4E88-819C-31C5E7823F13}"/>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190500" y="190500"/>
            <a:ext cx="8763000" cy="6477000"/>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42CA18ED-32D4-A84A-A9C2-DC47F7B146BA}"/>
              </a:ext>
            </a:extLst>
          </p:cNvPr>
          <p:cNvSpPr>
            <a:spLocks noChangeArrowheads="1"/>
          </p:cNvSpPr>
          <p:nvPr/>
        </p:nvSpPr>
        <p:spPr bwMode="auto">
          <a:xfrm>
            <a:off x="152401" y="5940425"/>
            <a:ext cx="8839199"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David Martin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
        <p:nvSpPr>
          <p:cNvPr id="4" name="TextBox 3">
            <a:extLst>
              <a:ext uri="{FF2B5EF4-FFF2-40B4-BE49-F238E27FC236}">
                <a16:creationId xmlns:a16="http://schemas.microsoft.com/office/drawing/2014/main" id="{8C60E509-98F5-AA4B-8857-19B6DCA91D2B}"/>
              </a:ext>
            </a:extLst>
          </p:cNvPr>
          <p:cNvSpPr txBox="1"/>
          <p:nvPr/>
        </p:nvSpPr>
        <p:spPr>
          <a:xfrm>
            <a:off x="304800" y="304800"/>
            <a:ext cx="44196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19050" cmpd="sng">
                  <a:solidFill>
                    <a:srgbClr val="EEECE1">
                      <a:lumMod val="10000"/>
                    </a:srgbClr>
                  </a:solidFill>
                  <a:prstDash val="solid"/>
                </a:ln>
                <a:solidFill>
                  <a:srgbClr val="FFE0C1"/>
                </a:solidFill>
                <a:effectLst>
                  <a:reflection blurRad="12700" stA="28000" endPos="45000" dist="1000" dir="5400000" sy="-100000" algn="bl" rotWithShape="0"/>
                </a:effectLst>
                <a:uLnTx/>
                <a:uFillTx/>
                <a:latin typeface="Comic Sans MS" panose="030F0702030302020204" pitchFamily="66" charset="0"/>
                <a:ea typeface="+mn-ea"/>
                <a:cs typeface="+mn-cs"/>
              </a:rPr>
              <a:t>Introducing The epistle of jameS</a:t>
            </a:r>
          </a:p>
        </p:txBody>
      </p:sp>
    </p:spTree>
    <p:custDataLst>
      <p:tags r:id="rId1"/>
    </p:custDataLst>
    <p:extLst>
      <p:ext uri="{BB962C8B-B14F-4D97-AF65-F5344CB8AC3E}">
        <p14:creationId xmlns:p14="http://schemas.microsoft.com/office/powerpoint/2010/main" val="5850260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93691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Results of Sinful Anger</a:t>
            </a:r>
          </a:p>
        </p:txBody>
      </p:sp>
      <p:pic>
        <p:nvPicPr>
          <p:cNvPr id="2050" name="Picture 2" descr="5 Things I Don&amp;amp;#39;t Want to Hear in a Sermon – Regular Pastor">
            <a:extLst>
              <a:ext uri="{FF2B5EF4-FFF2-40B4-BE49-F238E27FC236}">
                <a16:creationId xmlns:a16="http://schemas.microsoft.com/office/drawing/2014/main" id="{89CAA1A8-EC9A-5647-8BFE-4652C23458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0" y="1464310"/>
            <a:ext cx="8128000"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73186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440" y="1751589"/>
            <a:ext cx="9281160" cy="3170931"/>
          </a:xfrm>
          <a:ln w="76200">
            <a:solidFill>
              <a:schemeClr val="accent1"/>
            </a:solidFill>
          </a:ln>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get rid of all the filth and evil in your lives, and humbly </a:t>
            </a:r>
            <a:r>
              <a:rPr lang="en-US" sz="3600" b="1" dirty="0">
                <a:solidFill>
                  <a:srgbClr val="FFFF00"/>
                </a:solidFill>
                <a:effectLst>
                  <a:glow rad="127000">
                    <a:schemeClr val="tx1"/>
                  </a:glow>
                </a:effectLst>
                <a:latin typeface="Arial" charset="0"/>
                <a:ea typeface="ＭＳ Ｐゴシック" charset="0"/>
                <a:cs typeface="ＭＳ Ｐゴシック" charset="0"/>
              </a:rPr>
              <a:t>accept the word </a:t>
            </a:r>
            <a:r>
              <a:rPr lang="en-US" sz="3600" b="1" dirty="0">
                <a:effectLst>
                  <a:glow rad="127000">
                    <a:schemeClr val="tx1"/>
                  </a:glow>
                </a:effectLst>
                <a:latin typeface="Arial" charset="0"/>
                <a:ea typeface="ＭＳ Ｐゴシック" charset="0"/>
                <a:cs typeface="ＭＳ Ｐゴシック" charset="0"/>
              </a:rPr>
              <a:t>God has planted in your hearts, for it has the power to save your souls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(James 1:21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1672306"/>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63"/>
            <a:ext cx="9144001" cy="68561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428"/>
            <a:ext cx="9143999" cy="2118200"/>
          </a:xfrm>
          <a:effectLst/>
        </p:spPr>
        <p:txBody>
          <a:bodyPr/>
          <a:lstStyle/>
          <a:p>
            <a:pPr>
              <a:defRPr/>
            </a:pPr>
            <a:r>
              <a:rPr lang="ru-RU"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I made a covenant with my eyes not to look with lust at a young woman.</a:t>
            </a:r>
            <a:r>
              <a:rPr lang="ru-RU"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5312882"/>
            <a:ext cx="8316793" cy="15451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Job 31:1 </a:t>
            </a: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NLT</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04513731"/>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alousy - Programs - Truth For Life">
            <a:extLst>
              <a:ext uri="{FF2B5EF4-FFF2-40B4-BE49-F238E27FC236}">
                <a16:creationId xmlns:a16="http://schemas.microsoft.com/office/drawing/2014/main" id="{97CDB7EC-AD71-7441-AF7A-B29201BAD37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268760"/>
            <a:ext cx="9144000" cy="56078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Jealousy</a:t>
            </a:r>
          </a:p>
        </p:txBody>
      </p:sp>
      <p:sp>
        <p:nvSpPr>
          <p:cNvPr id="6" name="Rectangle 2"/>
          <p:cNvSpPr txBox="1">
            <a:spLocks noChangeArrowheads="1"/>
          </p:cNvSpPr>
          <p:nvPr/>
        </p:nvSpPr>
        <p:spPr bwMode="auto">
          <a:xfrm>
            <a:off x="0" y="3645023"/>
            <a:ext cx="9144000" cy="33090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"Anger is cruel and fury overwhelming, but who can stand before jealousy?"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—Proverbs 27:4—</a:t>
            </a:r>
          </a:p>
        </p:txBody>
      </p:sp>
    </p:spTree>
    <p:extLst>
      <p:ext uri="{BB962C8B-B14F-4D97-AF65-F5344CB8AC3E}">
        <p14:creationId xmlns:p14="http://schemas.microsoft.com/office/powerpoint/2010/main" val="378776616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ooted in God&amp;amp;#39;s Word">
            <a:extLst>
              <a:ext uri="{FF2B5EF4-FFF2-40B4-BE49-F238E27FC236}">
                <a16:creationId xmlns:a16="http://schemas.microsoft.com/office/drawing/2014/main" id="{5F7E787F-D8F8-3A4D-88DF-D9A240D43C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29555" cy="48158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46" y="4815840"/>
            <a:ext cx="9129554" cy="2040255"/>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can you let God's Word take root in you? </a:t>
            </a:r>
          </a:p>
        </p:txBody>
      </p:sp>
    </p:spTree>
    <p:extLst>
      <p:ext uri="{BB962C8B-B14F-4D97-AF65-F5344CB8AC3E}">
        <p14:creationId xmlns:p14="http://schemas.microsoft.com/office/powerpoint/2010/main" val="1004923131"/>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reparing for Battle: 20 Bible Verses to Help You Face Life&amp;amp;#39;s Hardest  Moments">
            <a:extLst>
              <a:ext uri="{FF2B5EF4-FFF2-40B4-BE49-F238E27FC236}">
                <a16:creationId xmlns:a16="http://schemas.microsoft.com/office/drawing/2014/main" id="{566BCABC-ACA8-6046-94D6-191656EF1E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46" y="1332865"/>
            <a:ext cx="9144000" cy="47783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777"/>
            <a:ext cx="9144000" cy="1590480"/>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Prepare to accept what the Bible says (1:19-21). </a:t>
            </a:r>
          </a:p>
        </p:txBody>
      </p:sp>
      <p:sp>
        <p:nvSpPr>
          <p:cNvPr id="4" name="Rectangle 2">
            <a:extLst>
              <a:ext uri="{FF2B5EF4-FFF2-40B4-BE49-F238E27FC236}">
                <a16:creationId xmlns:a16="http://schemas.microsoft.com/office/drawing/2014/main" id="{5BACA6FE-819B-BA45-A41D-DA1DB5AE1AB5}"/>
              </a:ext>
            </a:extLst>
          </p:cNvPr>
          <p:cNvSpPr txBox="1">
            <a:spLocks noChangeArrowheads="1"/>
          </p:cNvSpPr>
          <p:nvPr/>
        </p:nvSpPr>
        <p:spPr bwMode="auto">
          <a:xfrm>
            <a:off x="14446" y="6111240"/>
            <a:ext cx="9129554" cy="744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can you let God's Word take root in you? </a:t>
            </a:r>
          </a:p>
        </p:txBody>
      </p:sp>
    </p:spTree>
    <p:extLst>
      <p:ext uri="{BB962C8B-B14F-4D97-AF65-F5344CB8AC3E}">
        <p14:creationId xmlns:p14="http://schemas.microsoft.com/office/powerpoint/2010/main" val="1747942899"/>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ale &amp;amp;gt; does high blood pressure make your ears ring &amp;amp;gt; in stock">
            <a:extLst>
              <a:ext uri="{FF2B5EF4-FFF2-40B4-BE49-F238E27FC236}">
                <a16:creationId xmlns:a16="http://schemas.microsoft.com/office/drawing/2014/main" id="{E74F0F13-68C5-0E4E-9544-5780B4230D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905"/>
            <a:ext cx="9144000" cy="1651596"/>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Don't just listen to the Word</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—obey it (1:22-25)!  </a:t>
            </a:r>
          </a:p>
        </p:txBody>
      </p:sp>
      <p:sp>
        <p:nvSpPr>
          <p:cNvPr id="4" name="Rectangle 2">
            <a:extLst>
              <a:ext uri="{FF2B5EF4-FFF2-40B4-BE49-F238E27FC236}">
                <a16:creationId xmlns:a16="http://schemas.microsoft.com/office/drawing/2014/main" id="{5BACA6FE-819B-BA45-A41D-DA1DB5AE1AB5}"/>
              </a:ext>
            </a:extLst>
          </p:cNvPr>
          <p:cNvSpPr txBox="1">
            <a:spLocks noChangeArrowheads="1"/>
          </p:cNvSpPr>
          <p:nvPr/>
        </p:nvSpPr>
        <p:spPr bwMode="auto">
          <a:xfrm>
            <a:off x="14446" y="6111240"/>
            <a:ext cx="9129554" cy="744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can you let God's Word take root in you? </a:t>
            </a:r>
          </a:p>
        </p:txBody>
      </p:sp>
    </p:spTree>
    <p:extLst>
      <p:ext uri="{BB962C8B-B14F-4D97-AF65-F5344CB8AC3E}">
        <p14:creationId xmlns:p14="http://schemas.microsoft.com/office/powerpoint/2010/main" val="400327677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ames 1:22 - The Fellowship Site">
            <a:extLst>
              <a:ext uri="{FF2B5EF4-FFF2-40B4-BE49-F238E27FC236}">
                <a16:creationId xmlns:a16="http://schemas.microsoft.com/office/drawing/2014/main" id="{17D06A74-98E2-104B-BA24-95CF5540B35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869382"/>
            <a:ext cx="9144000" cy="489934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4000" cy="27899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don’t just listen to God’s word.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 must do what it says. Otherwise, you are only fooling yourselves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(James 1:22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12DB9747-FB35-F34E-A10B-951649E5DB5C}"/>
              </a:ext>
            </a:extLst>
          </p:cNvPr>
          <p:cNvSpPr txBox="1">
            <a:spLocks noChangeArrowheads="1"/>
          </p:cNvSpPr>
          <p:nvPr/>
        </p:nvSpPr>
        <p:spPr bwMode="auto">
          <a:xfrm>
            <a:off x="4831080" y="5766953"/>
            <a:ext cx="4191000" cy="5064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928C"/>
                </a:solidFill>
                <a:effectLst>
                  <a:glow rad="127000">
                    <a:srgbClr val="000000"/>
                  </a:glow>
                </a:effectLst>
                <a:uLnTx/>
                <a:uFillTx/>
                <a:latin typeface="Arial" charset="0"/>
                <a:ea typeface="ＭＳ Ｐゴシック" charset="0"/>
                <a:cs typeface="ＭＳ Ｐゴシック" charset="0"/>
              </a:rPr>
              <a:t>Just live it.</a:t>
            </a:r>
          </a:p>
        </p:txBody>
      </p:sp>
    </p:spTree>
    <p:extLst>
      <p:ext uri="{BB962C8B-B14F-4D97-AF65-F5344CB8AC3E}">
        <p14:creationId xmlns:p14="http://schemas.microsoft.com/office/powerpoint/2010/main" val="210878132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00135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Resting on the Word</a:t>
            </a:r>
          </a:p>
        </p:txBody>
      </p:sp>
      <p:pic>
        <p:nvPicPr>
          <p:cNvPr id="18434" name="Picture 2" descr="When It Seems Like No One&amp;amp;#39;s Listening to Your Sermon - OutreachMagazine.com">
            <a:extLst>
              <a:ext uri="{FF2B5EF4-FFF2-40B4-BE49-F238E27FC236}">
                <a16:creationId xmlns:a16="http://schemas.microsoft.com/office/drawing/2014/main" id="{AF79D4FE-D496-CF43-8EEA-A959B8F9B5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25537"/>
            <a:ext cx="9144000" cy="573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44717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699760" y="139700"/>
            <a:ext cx="3444240"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James 1:22</a:t>
            </a:r>
          </a:p>
        </p:txBody>
      </p:sp>
      <p:pic>
        <p:nvPicPr>
          <p:cNvPr id="16386" name="Picture 2" descr="James 1:22 Tee – Aj Banks Co.">
            <a:extLst>
              <a:ext uri="{FF2B5EF4-FFF2-40B4-BE49-F238E27FC236}">
                <a16:creationId xmlns:a16="http://schemas.microsoft.com/office/drawing/2014/main" id="{6AF32CA5-1CE4-8E46-BCF5-3137725756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 y="0"/>
            <a:ext cx="7970520" cy="797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7495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9A07D-57D9-4ADF-BE0F-BB4E3239887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rcRect/>
          <a:stretch/>
        </p:blipFill>
        <p:spPr>
          <a:xfrm>
            <a:off x="190384" y="152399"/>
            <a:ext cx="8801216" cy="6490252"/>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7D4A0128-368B-4778-ADD2-DDC1D4E41DAA}"/>
              </a:ext>
            </a:extLst>
          </p:cNvPr>
          <p:cNvSpPr txBox="1"/>
          <p:nvPr/>
        </p:nvSpPr>
        <p:spPr>
          <a:xfrm>
            <a:off x="533400" y="271542"/>
            <a:ext cx="7770627"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19050" cmpd="sng">
                  <a:solidFill>
                    <a:srgbClr val="EEECE1">
                      <a:lumMod val="10000"/>
                    </a:srgbClr>
                  </a:solidFill>
                  <a:prstDash val="solid"/>
                </a:ln>
                <a:solidFill>
                  <a:prstClr val="white"/>
                </a:solidFill>
                <a:effectLst>
                  <a:glow rad="228600">
                    <a:prstClr val="black">
                      <a:alpha val="95837"/>
                    </a:prstClr>
                  </a:glow>
                  <a:reflection blurRad="12700" stA="28000" endPos="45000" dist="1000" dir="5400000" sy="-100000" algn="bl" rotWithShape="0"/>
                </a:effectLst>
                <a:uLnTx/>
                <a:uFillTx/>
                <a:latin typeface="Comic Sans MS" panose="030F0702030302020204" pitchFamily="66" charset="0"/>
                <a:ea typeface="+mn-ea"/>
                <a:cs typeface="+mn-cs"/>
              </a:rPr>
              <a:t>The epistle of jameS</a:t>
            </a:r>
          </a:p>
        </p:txBody>
      </p:sp>
      <p:sp>
        <p:nvSpPr>
          <p:cNvPr id="9" name="TextBox 8">
            <a:extLst>
              <a:ext uri="{FF2B5EF4-FFF2-40B4-BE49-F238E27FC236}">
                <a16:creationId xmlns:a16="http://schemas.microsoft.com/office/drawing/2014/main" id="{EA6AFCCE-5303-4C84-A49F-74CA2A74D85C}"/>
              </a:ext>
            </a:extLst>
          </p:cNvPr>
          <p:cNvSpPr txBox="1"/>
          <p:nvPr/>
        </p:nvSpPr>
        <p:spPr>
          <a:xfrm>
            <a:off x="533400" y="1905000"/>
            <a:ext cx="77706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rPr>
              <a:t>One of eight “general” epistles</a:t>
            </a:r>
            <a:b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rPr>
              <a:t>   (Hebrews; 1,2 Peter; 1,2,3 John, Jude)</a:t>
            </a:r>
          </a:p>
        </p:txBody>
      </p:sp>
      <p:sp>
        <p:nvSpPr>
          <p:cNvPr id="10" name="TextBox 9">
            <a:extLst>
              <a:ext uri="{FF2B5EF4-FFF2-40B4-BE49-F238E27FC236}">
                <a16:creationId xmlns:a16="http://schemas.microsoft.com/office/drawing/2014/main" id="{CFF2D700-EEE8-48A4-B4E8-B96C6898BD03}"/>
              </a:ext>
            </a:extLst>
          </p:cNvPr>
          <p:cNvSpPr txBox="1"/>
          <p:nvPr/>
        </p:nvSpPr>
        <p:spPr>
          <a:xfrm>
            <a:off x="590550" y="2859107"/>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rPr>
              <a:t>Focused on ethical living</a:t>
            </a:r>
          </a:p>
        </p:txBody>
      </p:sp>
      <p:sp>
        <p:nvSpPr>
          <p:cNvPr id="11" name="TextBox 10">
            <a:extLst>
              <a:ext uri="{FF2B5EF4-FFF2-40B4-BE49-F238E27FC236}">
                <a16:creationId xmlns:a16="http://schemas.microsoft.com/office/drawing/2014/main" id="{002E4111-B0B4-4705-A7B2-8BF6C7F0D233}"/>
              </a:ext>
            </a:extLst>
          </p:cNvPr>
          <p:cNvSpPr txBox="1"/>
          <p:nvPr/>
        </p:nvSpPr>
        <p:spPr>
          <a:xfrm>
            <a:off x="961006" y="3417439"/>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sym typeface="Wingdings" panose="05000000000000000000" pitchFamily="2" charset="2"/>
              </a:rPr>
              <a:t>54 commands in 108 verses</a:t>
            </a:r>
            <a:endPar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D8F60BA2-272E-4FBF-986C-91D4E4D13D29}"/>
              </a:ext>
            </a:extLst>
          </p:cNvPr>
          <p:cNvSpPr txBox="1"/>
          <p:nvPr/>
        </p:nvSpPr>
        <p:spPr>
          <a:xfrm>
            <a:off x="961006" y="3947319"/>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sym typeface="Wingdings" panose="05000000000000000000" pitchFamily="2" charset="2"/>
              </a:rPr>
              <a:t>22 Old Testament book references</a:t>
            </a:r>
            <a:endPar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A2A6B0D4-39C7-498E-93AC-45A22C88A233}"/>
              </a:ext>
            </a:extLst>
          </p:cNvPr>
          <p:cNvSpPr txBox="1"/>
          <p:nvPr/>
        </p:nvSpPr>
        <p:spPr>
          <a:xfrm>
            <a:off x="977048" y="4469077"/>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sym typeface="Wingdings" panose="05000000000000000000" pitchFamily="2" charset="2"/>
              </a:rPr>
              <a:t>15 allusions to Jesus’ teachings</a:t>
            </a:r>
            <a:endPar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4F70C45F-8F69-4603-9A6A-BD70834DA261}"/>
              </a:ext>
            </a:extLst>
          </p:cNvPr>
          <p:cNvSpPr txBox="1"/>
          <p:nvPr/>
        </p:nvSpPr>
        <p:spPr>
          <a:xfrm>
            <a:off x="566487" y="5004206"/>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rPr>
              <a:t>The “Proverbs of the New Testament”</a:t>
            </a:r>
          </a:p>
        </p:txBody>
      </p:sp>
      <p:sp>
        <p:nvSpPr>
          <p:cNvPr id="15" name="TextBox 14">
            <a:extLst>
              <a:ext uri="{FF2B5EF4-FFF2-40B4-BE49-F238E27FC236}">
                <a16:creationId xmlns:a16="http://schemas.microsoft.com/office/drawing/2014/main" id="{54DA98CF-F352-46DF-8E34-3BF031B3D21C}"/>
              </a:ext>
            </a:extLst>
          </p:cNvPr>
          <p:cNvSpPr txBox="1"/>
          <p:nvPr/>
        </p:nvSpPr>
        <p:spPr>
          <a:xfrm>
            <a:off x="566487" y="5525964"/>
            <a:ext cx="77706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rPr>
              <a:t>Often misunderstood and neglected</a:t>
            </a:r>
            <a:b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white"/>
                </a:solidFill>
                <a:effectLst>
                  <a:glow rad="228600">
                    <a:prstClr val="black">
                      <a:alpha val="95837"/>
                    </a:prstClr>
                  </a:glow>
                </a:effectLst>
                <a:uLnTx/>
                <a:uFillTx/>
                <a:latin typeface="Comic Sans MS" panose="030F0702030302020204" pitchFamily="66" charset="0"/>
                <a:ea typeface="+mn-ea"/>
                <a:cs typeface="+mn-cs"/>
              </a:rPr>
              <a:t>   (emphasis on works vs. faith)</a:t>
            </a:r>
          </a:p>
        </p:txBody>
      </p:sp>
    </p:spTree>
    <p:custDataLst>
      <p:tags r:id="rId1"/>
    </p:custDataLst>
    <p:extLst>
      <p:ext uri="{BB962C8B-B14F-4D97-AF65-F5344CB8AC3E}">
        <p14:creationId xmlns:p14="http://schemas.microsoft.com/office/powerpoint/2010/main" val="1288946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od&amp;amp;#39;s Word For You Today: Listen To God | God TV">
            <a:extLst>
              <a:ext uri="{FF2B5EF4-FFF2-40B4-BE49-F238E27FC236}">
                <a16:creationId xmlns:a16="http://schemas.microsoft.com/office/drawing/2014/main" id="{5A3680BB-C022-7A4B-A394-54A58D3500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989320" cy="561949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Don't just listen to the Bible because listening alone is deceptive. </a:t>
            </a:r>
          </a:p>
        </p:txBody>
      </p:sp>
    </p:spTree>
    <p:extLst>
      <p:ext uri="{BB962C8B-B14F-4D97-AF65-F5344CB8AC3E}">
        <p14:creationId xmlns:p14="http://schemas.microsoft.com/office/powerpoint/2010/main" val="4108868367"/>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Word of the Week: Conscience | ThePreachersWord">
            <a:extLst>
              <a:ext uri="{FF2B5EF4-FFF2-40B4-BE49-F238E27FC236}">
                <a16:creationId xmlns:a16="http://schemas.microsoft.com/office/drawing/2014/main" id="{BEF7154B-EB52-9E40-8FE8-6D3FE997CC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0051" y="0"/>
            <a:ext cx="7473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368299"/>
            <a:ext cx="3276599" cy="5952289"/>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"But don’t just listen to God’s word. </a:t>
            </a:r>
            <a:r>
              <a:rPr lang="en-US" b="1" dirty="0">
                <a:solidFill>
                  <a:srgbClr val="C00000"/>
                </a:solidFill>
                <a:effectLst>
                  <a:glow rad="127000">
                    <a:schemeClr val="bg1"/>
                  </a:glow>
                </a:effectLst>
                <a:latin typeface="Arial" charset="0"/>
                <a:ea typeface="ＭＳ Ｐゴシック" charset="0"/>
                <a:cs typeface="ＭＳ Ｐゴシック" charset="0"/>
              </a:rPr>
              <a:t>You must do what it says</a:t>
            </a:r>
            <a:r>
              <a:rPr lang="en-US" b="1" dirty="0">
                <a:solidFill>
                  <a:schemeClr val="tx2"/>
                </a:solidFill>
                <a:effectLst>
                  <a:glow rad="127000">
                    <a:schemeClr val="bg1"/>
                  </a:glow>
                </a:effectLst>
                <a:latin typeface="Arial" charset="0"/>
                <a:ea typeface="ＭＳ Ｐゴシック" charset="0"/>
                <a:cs typeface="ＭＳ Ｐゴシック" charset="0"/>
              </a:rPr>
              <a:t>"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(James 1:22 NLT).</a:t>
            </a:r>
          </a:p>
        </p:txBody>
      </p:sp>
    </p:spTree>
    <p:extLst>
      <p:ext uri="{BB962C8B-B14F-4D97-AF65-F5344CB8AC3E}">
        <p14:creationId xmlns:p14="http://schemas.microsoft.com/office/powerpoint/2010/main" val="4122603722"/>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Listening ≠ Obeying</a:t>
            </a:r>
          </a:p>
        </p:txBody>
      </p:sp>
      <p:pic>
        <p:nvPicPr>
          <p:cNvPr id="20482" name="Picture 2" descr="The Secret to Great Preaching - Lewis Center for Church Leadership">
            <a:extLst>
              <a:ext uri="{FF2B5EF4-FFF2-40B4-BE49-F238E27FC236}">
                <a16:creationId xmlns:a16="http://schemas.microsoft.com/office/drawing/2014/main" id="{C8BDBCBB-BB65-2549-ABFA-DB34721341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93963"/>
            <a:ext cx="9144000" cy="436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2990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43632A73-DC1F-9946-98B8-EF2A0D92CE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1" y="-33247"/>
            <a:ext cx="9135959" cy="45760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13023" y="474233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1:19-27</a:t>
            </a:r>
          </a:p>
        </p:txBody>
      </p:sp>
      <p:sp>
        <p:nvSpPr>
          <p:cNvPr id="900098" name="Rectangle 2"/>
          <p:cNvSpPr>
            <a:spLocks noGrp="1" noChangeArrowheads="1"/>
          </p:cNvSpPr>
          <p:nvPr>
            <p:ph type="ctrTitle"/>
          </p:nvPr>
        </p:nvSpPr>
        <p:spPr>
          <a:xfrm>
            <a:off x="2" y="1"/>
            <a:ext cx="5064368" cy="3200400"/>
          </a:xfrm>
          <a:effectLst>
            <a:outerShdw blurRad="63500" dist="35921" dir="2700000" algn="ctr" rotWithShape="0">
              <a:schemeClr val="tx2">
                <a:alpha val="74998"/>
              </a:schemeClr>
            </a:outerShdw>
          </a:effectLst>
        </p:spPr>
        <p:txBody>
          <a:bodyPr/>
          <a:lstStyle/>
          <a:p>
            <a:pPr>
              <a:defRPr/>
            </a:pPr>
            <a:r>
              <a:rPr lang="en-US" sz="6600" b="1" dirty="0">
                <a:solidFill>
                  <a:schemeClr val="tx1"/>
                </a:solidFill>
                <a:effectLst/>
                <a:latin typeface="Arial" charset="0"/>
                <a:ea typeface="ＭＳ Ｐゴシック" charset="0"/>
                <a:cs typeface="ＭＳ Ｐゴシック" charset="0"/>
              </a:rPr>
              <a:t>The Danger of Listening to Sermons</a:t>
            </a:r>
          </a:p>
        </p:txBody>
      </p:sp>
    </p:spTree>
    <p:extLst>
      <p:ext uri="{BB962C8B-B14F-4D97-AF65-F5344CB8AC3E}">
        <p14:creationId xmlns:p14="http://schemas.microsoft.com/office/powerpoint/2010/main" val="2548116125"/>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Ancient Neoclassical Mirror : AnticSwiss">
            <a:extLst>
              <a:ext uri="{FF2B5EF4-FFF2-40B4-BE49-F238E27FC236}">
                <a16:creationId xmlns:a16="http://schemas.microsoft.com/office/drawing/2014/main" id="{B3441409-B677-474D-9876-8F4476FFBA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24621" y="452163"/>
            <a:ext cx="4898941" cy="569981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4175760"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For if </a:t>
            </a:r>
            <a:r>
              <a:rPr lang="en-US" sz="2800" b="1" dirty="0">
                <a:solidFill>
                  <a:srgbClr val="FFFF00"/>
                </a:solidFill>
                <a:effectLst>
                  <a:glow rad="127000">
                    <a:schemeClr val="tx1"/>
                  </a:glow>
                </a:effectLst>
                <a:latin typeface="Arial" charset="0"/>
                <a:ea typeface="ＭＳ Ｐゴシック" charset="0"/>
                <a:cs typeface="ＭＳ Ｐゴシック" charset="0"/>
              </a:rPr>
              <a:t>you</a:t>
            </a:r>
            <a:r>
              <a:rPr lang="en-US" sz="2800" b="1" dirty="0">
                <a:effectLst>
                  <a:glow rad="127000">
                    <a:schemeClr val="tx1"/>
                  </a:glow>
                </a:effectLst>
                <a:latin typeface="Arial" charset="0"/>
                <a:ea typeface="ＭＳ Ｐゴシック" charset="0"/>
                <a:cs typeface="ＭＳ Ｐゴシック" charset="0"/>
              </a:rPr>
              <a:t> listen to the word and don’t obey, it is like glancing at </a:t>
            </a:r>
            <a:r>
              <a:rPr lang="en-US" sz="2800" b="1" dirty="0">
                <a:solidFill>
                  <a:srgbClr val="FFFF00"/>
                </a:solidFill>
                <a:effectLst>
                  <a:glow rad="127000">
                    <a:schemeClr val="tx1"/>
                  </a:glow>
                </a:effectLst>
                <a:latin typeface="Arial" charset="0"/>
                <a:ea typeface="ＭＳ Ｐゴシック" charset="0"/>
                <a:cs typeface="ＭＳ Ｐゴシック" charset="0"/>
              </a:rPr>
              <a:t>your</a:t>
            </a:r>
            <a:r>
              <a:rPr lang="en-US" sz="2800" b="1" dirty="0">
                <a:effectLst>
                  <a:glow rad="127000">
                    <a:schemeClr val="tx1"/>
                  </a:glow>
                </a:effectLst>
                <a:latin typeface="Arial" charset="0"/>
                <a:ea typeface="ＭＳ Ｐゴシック" charset="0"/>
                <a:cs typeface="ＭＳ Ｐゴシック" charset="0"/>
              </a:rPr>
              <a:t> face in a mirror. </a:t>
            </a:r>
            <a:r>
              <a:rPr lang="en-US" sz="2800" b="1" baseline="30000" dirty="0">
                <a:effectLst>
                  <a:glow rad="127000">
                    <a:schemeClr val="tx1"/>
                  </a:glow>
                </a:effectLst>
                <a:latin typeface="Arial" charset="0"/>
                <a:ea typeface="ＭＳ Ｐゴシック" charset="0"/>
                <a:cs typeface="ＭＳ Ｐゴシック" charset="0"/>
              </a:rPr>
              <a:t>24 </a:t>
            </a:r>
            <a:r>
              <a:rPr lang="en-US" sz="2800" b="1" dirty="0">
                <a:solidFill>
                  <a:srgbClr val="FFFF00"/>
                </a:solidFill>
                <a:effectLst>
                  <a:glow rad="127000">
                    <a:schemeClr val="tx1"/>
                  </a:glow>
                </a:effectLst>
                <a:latin typeface="Arial" charset="0"/>
                <a:ea typeface="ＭＳ Ｐゴシック" charset="0"/>
                <a:cs typeface="ＭＳ Ｐゴシック" charset="0"/>
              </a:rPr>
              <a:t>You</a:t>
            </a:r>
            <a:r>
              <a:rPr lang="en-US" sz="2800" b="1" dirty="0">
                <a:effectLst>
                  <a:glow rad="127000">
                    <a:schemeClr val="tx1"/>
                  </a:glow>
                </a:effectLst>
                <a:latin typeface="Arial" charset="0"/>
                <a:ea typeface="ＭＳ Ｐゴシック" charset="0"/>
                <a:cs typeface="ＭＳ Ｐゴシック" charset="0"/>
              </a:rPr>
              <a:t> see yourself, walk away, and forget what </a:t>
            </a:r>
            <a:r>
              <a:rPr lang="en-US" sz="2800" b="1" dirty="0">
                <a:solidFill>
                  <a:srgbClr val="FFFF00"/>
                </a:solidFill>
                <a:effectLst>
                  <a:glow rad="127000">
                    <a:schemeClr val="tx1"/>
                  </a:glow>
                </a:effectLst>
                <a:latin typeface="Arial" charset="0"/>
                <a:ea typeface="ＭＳ Ｐゴシック" charset="0"/>
                <a:cs typeface="ＭＳ Ｐゴシック" charset="0"/>
              </a:rPr>
              <a:t>you</a:t>
            </a:r>
            <a:r>
              <a:rPr lang="en-US" sz="2800" b="1" dirty="0">
                <a:effectLst>
                  <a:glow rad="127000">
                    <a:schemeClr val="tx1"/>
                  </a:glow>
                </a:effectLst>
                <a:latin typeface="Arial" charset="0"/>
                <a:ea typeface="ＭＳ Ｐゴシック" charset="0"/>
                <a:cs typeface="ＭＳ Ｐゴシック" charset="0"/>
              </a:rPr>
              <a:t> look like. </a:t>
            </a:r>
            <a:r>
              <a:rPr lang="en-US" sz="2800" b="1" baseline="30000" dirty="0">
                <a:effectLst>
                  <a:glow rad="127000">
                    <a:schemeClr val="tx1"/>
                  </a:glow>
                </a:effectLst>
                <a:latin typeface="Arial" charset="0"/>
                <a:ea typeface="ＭＳ Ｐゴシック" charset="0"/>
                <a:cs typeface="ＭＳ Ｐゴシック" charset="0"/>
              </a:rPr>
              <a:t>25 </a:t>
            </a:r>
            <a:r>
              <a:rPr lang="en-US" sz="2800" b="1" dirty="0">
                <a:effectLst>
                  <a:glow rad="127000">
                    <a:schemeClr val="tx1"/>
                  </a:glow>
                </a:effectLst>
                <a:latin typeface="Arial" charset="0"/>
                <a:ea typeface="ＭＳ Ｐゴシック" charset="0"/>
                <a:cs typeface="ＭＳ Ｐゴシック" charset="0"/>
              </a:rPr>
              <a:t>But if </a:t>
            </a:r>
            <a:r>
              <a:rPr lang="en-US" sz="2800" b="1" dirty="0">
                <a:solidFill>
                  <a:srgbClr val="FFFF00"/>
                </a:solidFill>
                <a:effectLst>
                  <a:glow rad="127000">
                    <a:schemeClr val="tx1"/>
                  </a:glow>
                </a:effectLst>
                <a:latin typeface="Arial" charset="0"/>
                <a:ea typeface="ＭＳ Ｐゴシック" charset="0"/>
                <a:cs typeface="ＭＳ Ｐゴシック" charset="0"/>
              </a:rPr>
              <a:t>you</a:t>
            </a:r>
            <a:r>
              <a:rPr lang="en-US" sz="2800" b="1" dirty="0">
                <a:effectLst>
                  <a:glow rad="127000">
                    <a:schemeClr val="tx1"/>
                  </a:glow>
                </a:effectLst>
                <a:latin typeface="Arial" charset="0"/>
                <a:ea typeface="ＭＳ Ｐゴシック" charset="0"/>
                <a:cs typeface="ＭＳ Ｐゴシック" charset="0"/>
              </a:rPr>
              <a:t> look carefully into the perfect law that sets </a:t>
            </a:r>
            <a:r>
              <a:rPr lang="en-US" sz="2800" b="1" dirty="0">
                <a:solidFill>
                  <a:srgbClr val="FFFF00"/>
                </a:solidFill>
                <a:effectLst>
                  <a:glow rad="127000">
                    <a:schemeClr val="tx1"/>
                  </a:glow>
                </a:effectLst>
                <a:latin typeface="Arial" charset="0"/>
                <a:ea typeface="ＭＳ Ｐゴシック" charset="0"/>
                <a:cs typeface="ＭＳ Ｐゴシック" charset="0"/>
              </a:rPr>
              <a:t>you</a:t>
            </a:r>
            <a:r>
              <a:rPr lang="en-US" sz="2800" b="1" dirty="0">
                <a:effectLst>
                  <a:glow rad="127000">
                    <a:schemeClr val="tx1"/>
                  </a:glow>
                </a:effectLst>
                <a:latin typeface="Arial" charset="0"/>
                <a:ea typeface="ＭＳ Ｐゴシック" charset="0"/>
                <a:cs typeface="ＭＳ Ｐゴシック" charset="0"/>
              </a:rPr>
              <a:t> free, and if </a:t>
            </a:r>
            <a:r>
              <a:rPr lang="en-US" sz="2800" b="1" dirty="0">
                <a:solidFill>
                  <a:srgbClr val="FFFF00"/>
                </a:solidFill>
                <a:effectLst>
                  <a:glow rad="127000">
                    <a:schemeClr val="tx1"/>
                  </a:glow>
                </a:effectLst>
                <a:latin typeface="Arial" charset="0"/>
                <a:ea typeface="ＭＳ Ｐゴシック" charset="0"/>
                <a:cs typeface="ＭＳ Ｐゴシック" charset="0"/>
              </a:rPr>
              <a:t>you</a:t>
            </a:r>
            <a:r>
              <a:rPr lang="en-US" sz="2800" b="1" dirty="0">
                <a:effectLst>
                  <a:glow rad="127000">
                    <a:schemeClr val="tx1"/>
                  </a:glow>
                </a:effectLst>
                <a:latin typeface="Arial" charset="0"/>
                <a:ea typeface="ＭＳ Ｐゴシック" charset="0"/>
                <a:cs typeface="ＭＳ Ｐゴシック" charset="0"/>
              </a:rPr>
              <a:t> do what it says and don’t forget what </a:t>
            </a:r>
            <a:r>
              <a:rPr lang="en-US" sz="2800" b="1" dirty="0">
                <a:solidFill>
                  <a:srgbClr val="FFFF00"/>
                </a:solidFill>
                <a:effectLst>
                  <a:glow rad="127000">
                    <a:schemeClr val="tx1"/>
                  </a:glow>
                </a:effectLst>
                <a:latin typeface="Arial" charset="0"/>
                <a:ea typeface="ＭＳ Ｐゴシック" charset="0"/>
                <a:cs typeface="ＭＳ Ｐゴシック" charset="0"/>
              </a:rPr>
              <a:t>you</a:t>
            </a:r>
            <a:r>
              <a:rPr lang="en-US" sz="2800" b="1" dirty="0">
                <a:effectLst>
                  <a:glow rad="127000">
                    <a:schemeClr val="tx1"/>
                  </a:glow>
                </a:effectLst>
                <a:latin typeface="Arial" charset="0"/>
                <a:ea typeface="ＭＳ Ｐゴシック" charset="0"/>
                <a:cs typeface="ＭＳ Ｐゴシック" charset="0"/>
              </a:rPr>
              <a:t> heard, then God will bless </a:t>
            </a:r>
            <a:r>
              <a:rPr lang="en-US" sz="2800" b="1" dirty="0">
                <a:solidFill>
                  <a:srgbClr val="FFFF00"/>
                </a:solidFill>
                <a:effectLst>
                  <a:glow rad="127000">
                    <a:schemeClr val="tx1"/>
                  </a:glow>
                </a:effectLst>
                <a:latin typeface="Arial" charset="0"/>
                <a:ea typeface="ＭＳ Ｐゴシック" charset="0"/>
                <a:cs typeface="ＭＳ Ｐゴシック" charset="0"/>
              </a:rPr>
              <a:t>you</a:t>
            </a:r>
            <a:r>
              <a:rPr lang="en-US" sz="2800" b="1" dirty="0">
                <a:effectLst>
                  <a:glow rad="127000">
                    <a:schemeClr val="tx1"/>
                  </a:glow>
                </a:effectLst>
                <a:latin typeface="Arial" charset="0"/>
                <a:ea typeface="ＭＳ Ｐゴシック" charset="0"/>
                <a:cs typeface="ＭＳ Ｐゴシック" charset="0"/>
              </a:rPr>
              <a:t> for doing it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(1:23-25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9BD7D6AD-B58E-BE47-BF3E-664A4BEE308C}"/>
              </a:ext>
            </a:extLst>
          </p:cNvPr>
          <p:cNvSpPr txBox="1">
            <a:spLocks noChangeArrowheads="1"/>
          </p:cNvSpPr>
          <p:nvPr/>
        </p:nvSpPr>
        <p:spPr bwMode="auto">
          <a:xfrm>
            <a:off x="4175760" y="14229"/>
            <a:ext cx="4953000" cy="682853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Anyone who listens to the word but does not do what it says is like a </a:t>
            </a:r>
            <a:r>
              <a:rPr kumimoji="0" lang="en-US" sz="2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man</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who looks at </a:t>
            </a:r>
            <a:r>
              <a:rPr kumimoji="0" lang="en-US" sz="2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his</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face in a mirror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24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after looking at </a:t>
            </a:r>
            <a:r>
              <a:rPr kumimoji="0" lang="en-US" sz="2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himself</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goes away and immediately forgets what </a:t>
            </a:r>
            <a:r>
              <a:rPr kumimoji="0" lang="en-US" sz="2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looks like.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 </a:t>
            </a:r>
            <a:r>
              <a:rPr kumimoji="0" lang="en-US" sz="2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man</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who looks intently into the perfect law that gives freedom, and continues to do this, not forgetting what </a:t>
            </a:r>
            <a:r>
              <a:rPr kumimoji="0" lang="en-US" sz="2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has heard, but doing it—</a:t>
            </a:r>
            <a:r>
              <a:rPr kumimoji="0" lang="en-US" sz="2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will be blessed in what </a:t>
            </a:r>
            <a:r>
              <a:rPr kumimoji="0" lang="en-US" sz="2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does</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(1:23-25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143253D-B963-E243-B18C-96F7D1CDE6BC}"/>
              </a:ext>
            </a:extLst>
          </p:cNvPr>
          <p:cNvSpPr txBox="1">
            <a:spLocks noChangeArrowheads="1"/>
          </p:cNvSpPr>
          <p:nvPr/>
        </p:nvSpPr>
        <p:spPr bwMode="auto">
          <a:xfrm rot="21098090">
            <a:off x="90966" y="5196467"/>
            <a:ext cx="4042689" cy="664984"/>
          </a:xfrm>
          <a:prstGeom prst="rect">
            <a:avLst/>
          </a:prstGeom>
          <a:solidFill>
            <a:srgbClr val="FF928C"/>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anthropos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(person)</a:t>
            </a:r>
          </a:p>
        </p:txBody>
      </p:sp>
      <p:sp>
        <p:nvSpPr>
          <p:cNvPr id="6" name="Rectangle 2">
            <a:extLst>
              <a:ext uri="{FF2B5EF4-FFF2-40B4-BE49-F238E27FC236}">
                <a16:creationId xmlns:a16="http://schemas.microsoft.com/office/drawing/2014/main" id="{4E25D62C-8876-8B47-B7FA-4822317F9EF3}"/>
              </a:ext>
            </a:extLst>
          </p:cNvPr>
          <p:cNvSpPr txBox="1">
            <a:spLocks noChangeArrowheads="1"/>
          </p:cNvSpPr>
          <p:nvPr/>
        </p:nvSpPr>
        <p:spPr bwMode="auto">
          <a:xfrm rot="21098090">
            <a:off x="4774478" y="4896558"/>
            <a:ext cx="4042689" cy="664984"/>
          </a:xfrm>
          <a:prstGeom prst="rect">
            <a:avLst/>
          </a:prstGeom>
          <a:solidFill>
            <a:srgbClr val="0070C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aner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(man, husband)</a:t>
            </a:r>
          </a:p>
        </p:txBody>
      </p:sp>
      <p:pic>
        <p:nvPicPr>
          <p:cNvPr id="1030" name="Picture 6" descr="✔️ Check Mark - Royalty-Free GIF - Animated Sticker - Free PNG - Animated  Icon">
            <a:extLst>
              <a:ext uri="{FF2B5EF4-FFF2-40B4-BE49-F238E27FC236}">
                <a16:creationId xmlns:a16="http://schemas.microsoft.com/office/drawing/2014/main" id="{8C1BCCE1-1C91-9C48-8AFF-83F3CB92AB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52241" y="2727821"/>
            <a:ext cx="2973552" cy="297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055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wipe(down)">
                                      <p:cBhvr>
                                        <p:cTn id="25" dur="580">
                                          <p:stCondLst>
                                            <p:cond delay="0"/>
                                          </p:stCondLst>
                                        </p:cTn>
                                        <p:tgtEl>
                                          <p:spTgt spid="1030"/>
                                        </p:tgtEl>
                                      </p:cBhvr>
                                    </p:animEffect>
                                    <p:anim calcmode="lin" valueType="num">
                                      <p:cBhvr>
                                        <p:cTn id="26"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30"/>
                                        </p:tgtEl>
                                      </p:cBhvr>
                                      <p:to x="100000" y="60000"/>
                                    </p:animScale>
                                    <p:animScale>
                                      <p:cBhvr>
                                        <p:cTn id="32" dur="166" decel="50000">
                                          <p:stCondLst>
                                            <p:cond delay="676"/>
                                          </p:stCondLst>
                                        </p:cTn>
                                        <p:tgtEl>
                                          <p:spTgt spid="1030"/>
                                        </p:tgtEl>
                                      </p:cBhvr>
                                      <p:to x="100000" y="100000"/>
                                    </p:animScale>
                                    <p:animScale>
                                      <p:cBhvr>
                                        <p:cTn id="33" dur="26">
                                          <p:stCondLst>
                                            <p:cond delay="1312"/>
                                          </p:stCondLst>
                                        </p:cTn>
                                        <p:tgtEl>
                                          <p:spTgt spid="1030"/>
                                        </p:tgtEl>
                                      </p:cBhvr>
                                      <p:to x="100000" y="80000"/>
                                    </p:animScale>
                                    <p:animScale>
                                      <p:cBhvr>
                                        <p:cTn id="34" dur="166" decel="50000">
                                          <p:stCondLst>
                                            <p:cond delay="1338"/>
                                          </p:stCondLst>
                                        </p:cTn>
                                        <p:tgtEl>
                                          <p:spTgt spid="1030"/>
                                        </p:tgtEl>
                                      </p:cBhvr>
                                      <p:to x="100000" y="100000"/>
                                    </p:animScale>
                                    <p:animScale>
                                      <p:cBhvr>
                                        <p:cTn id="35" dur="26">
                                          <p:stCondLst>
                                            <p:cond delay="1642"/>
                                          </p:stCondLst>
                                        </p:cTn>
                                        <p:tgtEl>
                                          <p:spTgt spid="1030"/>
                                        </p:tgtEl>
                                      </p:cBhvr>
                                      <p:to x="100000" y="90000"/>
                                    </p:animScale>
                                    <p:animScale>
                                      <p:cBhvr>
                                        <p:cTn id="36" dur="166" decel="50000">
                                          <p:stCondLst>
                                            <p:cond delay="1668"/>
                                          </p:stCondLst>
                                        </p:cTn>
                                        <p:tgtEl>
                                          <p:spTgt spid="1030"/>
                                        </p:tgtEl>
                                      </p:cBhvr>
                                      <p:to x="100000" y="100000"/>
                                    </p:animScale>
                                    <p:animScale>
                                      <p:cBhvr>
                                        <p:cTn id="37" dur="26">
                                          <p:stCondLst>
                                            <p:cond delay="1808"/>
                                          </p:stCondLst>
                                        </p:cTn>
                                        <p:tgtEl>
                                          <p:spTgt spid="1030"/>
                                        </p:tgtEl>
                                      </p:cBhvr>
                                      <p:to x="100000" y="95000"/>
                                    </p:animScale>
                                    <p:animScale>
                                      <p:cBhvr>
                                        <p:cTn id="38" dur="166" decel="50000">
                                          <p:stCondLst>
                                            <p:cond delay="1834"/>
                                          </p:stCondLst>
                                        </p:cTn>
                                        <p:tgtEl>
                                          <p:spTgt spid="10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Premium Photo | Unhappy aged woman looking in mirror at home, touching  wrinkled face, aging process">
            <a:extLst>
              <a:ext uri="{FF2B5EF4-FFF2-40B4-BE49-F238E27FC236}">
                <a16:creationId xmlns:a16="http://schemas.microsoft.com/office/drawing/2014/main" id="{CF237A1E-AFF4-F24E-B1EB-7AE102F5478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0" y="-11113"/>
            <a:ext cx="4572000" cy="686355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Man In The Mirror Photograph by Amanda Elwell">
            <a:extLst>
              <a:ext uri="{FF2B5EF4-FFF2-40B4-BE49-F238E27FC236}">
                <a16:creationId xmlns:a16="http://schemas.microsoft.com/office/drawing/2014/main" id="{803D405E-87D2-3A47-8D7E-5A5C6C59D39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1113"/>
            <a:ext cx="4572000" cy="68691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181AF1E5-D5E6-CD4D-8914-FDF9A965FF63}"/>
              </a:ext>
            </a:extLst>
          </p:cNvPr>
          <p:cNvSpPr txBox="1">
            <a:spLocks noChangeArrowheads="1"/>
          </p:cNvSpPr>
          <p:nvPr/>
        </p:nvSpPr>
        <p:spPr bwMode="auto">
          <a:xfrm>
            <a:off x="4572000" y="5293091"/>
            <a:ext cx="4572000" cy="16202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"If the barn needs painting, paint it!"</a:t>
            </a:r>
          </a:p>
        </p:txBody>
      </p:sp>
      <p:sp>
        <p:nvSpPr>
          <p:cNvPr id="2" name="Rectangle 1">
            <a:extLst>
              <a:ext uri="{FF2B5EF4-FFF2-40B4-BE49-F238E27FC236}">
                <a16:creationId xmlns:a16="http://schemas.microsoft.com/office/drawing/2014/main" id="{18E0A0C6-BCB2-5C4C-AF1D-81AA16281FD9}"/>
              </a:ext>
            </a:extLst>
          </p:cNvPr>
          <p:cNvSpPr/>
          <p:nvPr/>
        </p:nvSpPr>
        <p:spPr bwMode="auto">
          <a:xfrm>
            <a:off x="4357684" y="0"/>
            <a:ext cx="228600" cy="6858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Responses to Mirrors</a:t>
            </a:r>
          </a:p>
        </p:txBody>
      </p:sp>
    </p:spTree>
    <p:extLst>
      <p:ext uri="{BB962C8B-B14F-4D97-AF65-F5344CB8AC3E}">
        <p14:creationId xmlns:p14="http://schemas.microsoft.com/office/powerpoint/2010/main" val="2467330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heel(1)">
                                      <p:cBhvr>
                                        <p:cTn id="7" dur="20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558"/>
                                        </p:tgtEl>
                                        <p:attrNameLst>
                                          <p:attrName>style.visibility</p:attrName>
                                        </p:attrNameLst>
                                      </p:cBhvr>
                                      <p:to>
                                        <p:strVal val="visible"/>
                                      </p:to>
                                    </p:set>
                                    <p:anim calcmode="lin" valueType="num">
                                      <p:cBhvr>
                                        <p:cTn id="12" dur="1000" fill="hold"/>
                                        <p:tgtEl>
                                          <p:spTgt spid="23558"/>
                                        </p:tgtEl>
                                        <p:attrNameLst>
                                          <p:attrName>ppt_w</p:attrName>
                                        </p:attrNameLst>
                                      </p:cBhvr>
                                      <p:tavLst>
                                        <p:tav tm="0">
                                          <p:val>
                                            <p:strVal val="#ppt_w*0.70"/>
                                          </p:val>
                                        </p:tav>
                                        <p:tav tm="100000">
                                          <p:val>
                                            <p:strVal val="#ppt_w"/>
                                          </p:val>
                                        </p:tav>
                                      </p:tavLst>
                                    </p:anim>
                                    <p:anim calcmode="lin" valueType="num">
                                      <p:cBhvr>
                                        <p:cTn id="13" dur="1000" fill="hold"/>
                                        <p:tgtEl>
                                          <p:spTgt spid="23558"/>
                                        </p:tgtEl>
                                        <p:attrNameLst>
                                          <p:attrName>ppt_h</p:attrName>
                                        </p:attrNameLst>
                                      </p:cBhvr>
                                      <p:tavLst>
                                        <p:tav tm="0">
                                          <p:val>
                                            <p:strVal val="#ppt_h"/>
                                          </p:val>
                                        </p:tav>
                                        <p:tav tm="100000">
                                          <p:val>
                                            <p:strVal val="#ppt_h"/>
                                          </p:val>
                                        </p:tav>
                                      </p:tavLst>
                                    </p:anim>
                                    <p:animEffect transition="in" filter="fade">
                                      <p:cBhvr>
                                        <p:cTn id="14" dur="1000"/>
                                        <p:tgtEl>
                                          <p:spTgt spid="2355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4378" y="49785"/>
            <a:ext cx="6625389" cy="1490257"/>
          </a:xfrm>
          <a:effectLst/>
        </p:spPr>
        <p:txBody>
          <a:bodyPr anchor="ctr"/>
          <a:lstStyle/>
          <a:p>
            <a:pPr algn="l">
              <a:defRPr/>
            </a:pPr>
            <a:r>
              <a:rPr lang="en-US" b="1" dirty="0">
                <a:solidFill>
                  <a:schemeClr val="tx1"/>
                </a:solidFill>
                <a:effectLst/>
                <a:latin typeface="Arial" charset="0"/>
                <a:ea typeface="ＭＳ Ｐゴシック" charset="0"/>
                <a:cs typeface="ＭＳ Ｐゴシック" charset="0"/>
              </a:rPr>
              <a:t>Options if you don't like what you see:</a:t>
            </a:r>
          </a:p>
        </p:txBody>
      </p:sp>
      <p:sp>
        <p:nvSpPr>
          <p:cNvPr id="5" name="Rectangle 2">
            <a:extLst>
              <a:ext uri="{FF2B5EF4-FFF2-40B4-BE49-F238E27FC236}">
                <a16:creationId xmlns:a16="http://schemas.microsoft.com/office/drawing/2014/main" id="{BD7DE4FB-9648-3F4B-9918-8E184D678C41}"/>
              </a:ext>
            </a:extLst>
          </p:cNvPr>
          <p:cNvSpPr txBox="1">
            <a:spLocks noChangeArrowheads="1"/>
          </p:cNvSpPr>
          <p:nvPr/>
        </p:nvSpPr>
        <p:spPr bwMode="auto">
          <a:xfrm>
            <a:off x="128336" y="1700463"/>
            <a:ext cx="6625389" cy="31442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Break the mirror</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Ignore the mirror</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Make changes</a:t>
            </a:r>
          </a:p>
        </p:txBody>
      </p:sp>
      <p:pic>
        <p:nvPicPr>
          <p:cNvPr id="24578" name="Picture 2" descr="Reflection Icon #47464 - Free Icons Library">
            <a:extLst>
              <a:ext uri="{FF2B5EF4-FFF2-40B4-BE49-F238E27FC236}">
                <a16:creationId xmlns:a16="http://schemas.microsoft.com/office/drawing/2014/main" id="{362D456F-5927-9148-8EDA-A195422FEA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0588" y="21389"/>
            <a:ext cx="2823411" cy="431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12170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Our Mirror</a:t>
            </a:r>
          </a:p>
        </p:txBody>
      </p:sp>
      <p:pic>
        <p:nvPicPr>
          <p:cNvPr id="15362" name="Picture 2" descr="BIBLE SELECTION/James 1:22">
            <a:extLst>
              <a:ext uri="{FF2B5EF4-FFF2-40B4-BE49-F238E27FC236}">
                <a16:creationId xmlns:a16="http://schemas.microsoft.com/office/drawing/2014/main" id="{F3EECA71-9EB7-D442-A277-93AF7508E9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36384"/>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DCFD77A1-DF3A-3E49-AEE4-94ADF7ABDCB3}"/>
              </a:ext>
            </a:extLst>
          </p:cNvPr>
          <p:cNvSpPr txBox="1">
            <a:spLocks noChangeArrowheads="1"/>
          </p:cNvSpPr>
          <p:nvPr/>
        </p:nvSpPr>
        <p:spPr bwMode="auto">
          <a:xfrm>
            <a:off x="0" y="1251284"/>
            <a:ext cx="6625389" cy="31442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45717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Break the mirror</a:t>
            </a:r>
          </a:p>
          <a:p>
            <a:pPr marL="685800" marR="0" lvl="0" indent="-685800" algn="l" defTabSz="45717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Ignore the mirror</a:t>
            </a:r>
          </a:p>
          <a:p>
            <a:pPr marL="685800" marR="0" lvl="0" indent="-685800" algn="l" defTabSz="45717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Make changes</a:t>
            </a:r>
          </a:p>
        </p:txBody>
      </p:sp>
    </p:spTree>
    <p:extLst>
      <p:ext uri="{BB962C8B-B14F-4D97-AF65-F5344CB8AC3E}">
        <p14:creationId xmlns:p14="http://schemas.microsoft.com/office/powerpoint/2010/main" val="931878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2294" y="112294"/>
            <a:ext cx="3545305" cy="6679095"/>
          </a:xfrm>
          <a:noFill/>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the man who looks intently into the perfect law that gives freedom, and continues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 do this, not forgetting what he has heard, but doing it—he will be blessed in what he does"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(James 1:25 NIV).</a:t>
            </a:r>
          </a:p>
        </p:txBody>
      </p:sp>
      <p:pic>
        <p:nvPicPr>
          <p:cNvPr id="35842" name="Picture 2" descr="James 1:25 | joshtinpowers | Flickr">
            <a:extLst>
              <a:ext uri="{FF2B5EF4-FFF2-40B4-BE49-F238E27FC236}">
                <a16:creationId xmlns:a16="http://schemas.microsoft.com/office/drawing/2014/main" id="{CB7A577D-1590-AD49-9F1C-F1B585B08A92}"/>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3750" b="98438" l="0" r="89189">
                        <a14:foregroundMark x1="54791" y1="3750" x2="54791" y2="3750"/>
                        <a14:foregroundMark x1="45700" y1="938" x2="50123" y2="13750"/>
                        <a14:foregroundMark x1="50123" y1="13750" x2="42260" y2="25000"/>
                        <a14:foregroundMark x1="42260" y1="25000" x2="16462" y2="34688"/>
                        <a14:foregroundMark x1="16462" y1="34688" x2="9337" y2="35000"/>
                        <a14:foregroundMark x1="9337" y1="35000" x2="2457" y2="37813"/>
                        <a14:foregroundMark x1="2457" y1="37813" x2="2948" y2="43125"/>
                        <a14:foregroundMark x1="44472" y1="19375" x2="30221" y2="24688"/>
                        <a14:foregroundMark x1="30221" y1="24688" x2="26536" y2="31250"/>
                        <a14:foregroundMark x1="26536" y1="31250" x2="22113" y2="35625"/>
                        <a14:foregroundMark x1="22113" y1="35625" x2="23833" y2="44688"/>
                        <a14:foregroundMark x1="23833" y1="44688" x2="27518" y2="50313"/>
                        <a14:foregroundMark x1="27518" y1="50313" x2="32187" y2="64688"/>
                        <a14:foregroundMark x1="32187" y1="64688" x2="39066" y2="70313"/>
                        <a14:foregroundMark x1="39066" y1="70313" x2="62408" y2="55313"/>
                        <a14:foregroundMark x1="62408" y1="55313" x2="66585" y2="44375"/>
                        <a14:foregroundMark x1="66585" y1="44375" x2="49877" y2="19688"/>
                        <a14:foregroundMark x1="49877" y1="19688" x2="42752" y2="19063"/>
                        <a14:foregroundMark x1="42752" y1="19063" x2="41523" y2="20938"/>
                        <a14:foregroundMark x1="42752" y1="38438" x2="42752" y2="38438"/>
                        <a14:foregroundMark x1="45700" y1="20000" x2="28501" y2="27187"/>
                        <a14:foregroundMark x1="28501" y1="27187" x2="30958" y2="39688"/>
                        <a14:foregroundMark x1="36855" y1="35313" x2="36855" y2="35313"/>
                        <a14:foregroundMark x1="43980" y1="21875" x2="31450" y2="30000"/>
                        <a14:foregroundMark x1="31450" y1="30000" x2="31450" y2="38750"/>
                        <a14:foregroundMark x1="31450" y1="38750" x2="36855" y2="40625"/>
                        <a14:foregroundMark x1="36855" y1="40625" x2="42506" y2="46563"/>
                        <a14:foregroundMark x1="42506" y1="46563" x2="39066" y2="52188"/>
                        <a14:foregroundMark x1="39066" y1="52188" x2="33661" y2="57188"/>
                        <a14:foregroundMark x1="33661" y1="57188" x2="37101" y2="65000"/>
                        <a14:foregroundMark x1="37101" y1="65000" x2="43243" y2="63125"/>
                        <a14:foregroundMark x1="43243" y1="63125" x2="50123" y2="52188"/>
                        <a14:foregroundMark x1="50123" y1="52188" x2="43735" y2="21875"/>
                        <a14:foregroundMark x1="43735" y1="21875" x2="43243" y2="20625"/>
                        <a14:foregroundMark x1="1229" y1="42188" x2="17690" y2="33125"/>
                        <a14:foregroundMark x1="17690" y1="33125" x2="22359" y2="19688"/>
                        <a14:foregroundMark x1="22359" y1="19688" x2="22359" y2="14688"/>
                        <a14:backgroundMark x1="0" y1="21563" x2="0" y2="21563"/>
                        <a14:backgroundMark x1="0" y1="21563" x2="6634" y2="21250"/>
                        <a14:backgroundMark x1="6880" y1="21250" x2="12531" y2="15313"/>
                        <a14:backgroundMark x1="12531" y1="15313" x2="15725" y2="8750"/>
                        <a14:backgroundMark x1="15725" y1="8750" x2="6634" y2="4688"/>
                        <a14:backgroundMark x1="6634" y1="4688" x2="2948" y2="4688"/>
                        <a14:backgroundMark x1="5405" y1="68125" x2="0" y2="76875"/>
                        <a14:backgroundMark x1="5651" y1="68125" x2="7125" y2="64063"/>
                        <a14:backgroundMark x1="11302" y1="30312" x2="17690" y2="12812"/>
                        <a14:backgroundMark x1="17690" y1="12812" x2="13759" y2="4688"/>
                        <a14:backgroundMark x1="0" y1="1250" x2="13514" y2="4375"/>
                        <a14:backgroundMark x1="2211" y1="46563" x2="10074" y2="57813"/>
                        <a14:backgroundMark x1="10074" y1="57813" x2="6880" y2="64375"/>
                        <a14:backgroundMark x1="0" y1="90313" x2="0" y2="90000"/>
                        <a14:backgroundMark x1="246" y1="90000" x2="5651" y2="89063"/>
                        <a14:backgroundMark x1="5651" y1="89063" x2="12039" y2="89688"/>
                        <a14:backgroundMark x1="12039" y1="89688" x2="15479" y2="84688"/>
                        <a14:backgroundMark x1="15479" y1="84688" x2="17445" y2="77188"/>
                        <a14:backgroundMark x1="17445" y1="77188" x2="17445" y2="70000"/>
                        <a14:backgroundMark x1="17445" y1="70000" x2="12531" y2="60625"/>
                        <a14:backgroundMark x1="7862" y1="63125" x2="2948" y2="68438"/>
                        <a14:backgroundMark x1="2703" y1="68438" x2="0" y2="73438"/>
                        <a14:backgroundMark x1="0" y1="85625" x2="1229" y2="86875"/>
                        <a14:backgroundMark x1="1474" y1="87188" x2="7125" y2="85938"/>
                        <a14:backgroundMark x1="7125" y1="85938" x2="12039" y2="80625"/>
                        <a14:backgroundMark x1="12039" y1="80625" x2="14251" y2="70625"/>
                        <a14:backgroundMark x1="14251" y1="70625" x2="11794" y2="63438"/>
                        <a14:backgroundMark x1="11794" y1="63438" x2="5897" y2="64688"/>
                        <a14:backgroundMark x1="5897" y1="64688" x2="5897" y2="64688"/>
                        <a14:backgroundMark x1="11548" y1="70313" x2="11548" y2="70313"/>
                        <a14:backgroundMark x1="11794" y1="67813" x2="9828" y2="76250"/>
                        <a14:backgroundMark x1="9828" y1="76250" x2="3931" y2="83438"/>
                        <a14:backgroundMark x1="3686" y1="46563" x2="3194" y2="45000"/>
                      </a14:backgroundRemoval>
                    </a14:imgEffect>
                  </a14:imgLayer>
                </a14:imgProps>
              </a:ext>
              <a:ext uri="{28A0092B-C50C-407E-A947-70E740481C1C}">
                <a14:useLocalDpi xmlns:a14="http://schemas.microsoft.com/office/drawing/2010/main"/>
              </a:ext>
            </a:extLst>
          </a:blip>
          <a:srcRect/>
          <a:stretch/>
        </p:blipFill>
        <p:spPr bwMode="auto">
          <a:xfrm>
            <a:off x="2951921" y="0"/>
            <a:ext cx="8686799" cy="683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0967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oving the preacher&amp;amp;#39;s craft">
            <a:extLst>
              <a:ext uri="{FF2B5EF4-FFF2-40B4-BE49-F238E27FC236}">
                <a16:creationId xmlns:a16="http://schemas.microsoft.com/office/drawing/2014/main" id="{F70CF98B-38C8-EA49-9319-75A3897C8B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5972"/>
            <a:ext cx="9144000" cy="5589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9144000" cy="1474215"/>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Obey the Word in speech, compassion, and purity (1:26-27). </a:t>
            </a:r>
          </a:p>
        </p:txBody>
      </p:sp>
    </p:spTree>
    <p:extLst>
      <p:ext uri="{BB962C8B-B14F-4D97-AF65-F5344CB8AC3E}">
        <p14:creationId xmlns:p14="http://schemas.microsoft.com/office/powerpoint/2010/main" val="251990164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495EF9-67EB-48E7-A4A6-9F31C8FE35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347" y="206162"/>
            <a:ext cx="8656022" cy="5813638"/>
          </a:xfrm>
          <a:prstGeom prst="rect">
            <a:avLst/>
          </a:prstGeom>
        </p:spPr>
      </p:pic>
      <p:sp>
        <p:nvSpPr>
          <p:cNvPr id="4" name="TextBox 3">
            <a:extLst>
              <a:ext uri="{FF2B5EF4-FFF2-40B4-BE49-F238E27FC236}">
                <a16:creationId xmlns:a16="http://schemas.microsoft.com/office/drawing/2014/main" id="{B8845963-015D-44DF-A2E7-7B540D4454C2}"/>
              </a:ext>
            </a:extLst>
          </p:cNvPr>
          <p:cNvSpPr txBox="1"/>
          <p:nvPr/>
        </p:nvSpPr>
        <p:spPr>
          <a:xfrm>
            <a:off x="190384" y="344269"/>
            <a:ext cx="86595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C00000"/>
                </a:solidFill>
                <a:effectLst>
                  <a:glow rad="228600">
                    <a:prstClr val="white">
                      <a:alpha val="79162"/>
                    </a:prstClr>
                  </a:glow>
                  <a:reflection blurRad="12700" stA="28000" endPos="45000" dist="1000" dir="5400000" sy="-100000" algn="bl" rotWithShape="0"/>
                </a:effectLst>
                <a:uLnTx/>
                <a:uFillTx/>
                <a:latin typeface="Comic Sans MS" panose="030F0702030302020204" pitchFamily="66" charset="0"/>
                <a:ea typeface="+mn-ea"/>
                <a:cs typeface="+mn-cs"/>
              </a:rPr>
              <a:t>The author of this letter</a:t>
            </a:r>
          </a:p>
        </p:txBody>
      </p:sp>
      <p:sp>
        <p:nvSpPr>
          <p:cNvPr id="3" name="TextBox 2">
            <a:extLst>
              <a:ext uri="{FF2B5EF4-FFF2-40B4-BE49-F238E27FC236}">
                <a16:creationId xmlns:a16="http://schemas.microsoft.com/office/drawing/2014/main" id="{21E72EC0-58AF-4E9B-9406-9FCF3803285B}"/>
              </a:ext>
            </a:extLst>
          </p:cNvPr>
          <p:cNvSpPr txBox="1"/>
          <p:nvPr/>
        </p:nvSpPr>
        <p:spPr>
          <a:xfrm>
            <a:off x="759798" y="1219200"/>
            <a:ext cx="8359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t>1) James, son of Zebedee; brother of John</a:t>
            </a:r>
            <a:endPar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endParaRPr>
          </a:p>
        </p:txBody>
      </p:sp>
      <p:sp>
        <p:nvSpPr>
          <p:cNvPr id="7" name="Rectangle 6">
            <a:extLst>
              <a:ext uri="{FF2B5EF4-FFF2-40B4-BE49-F238E27FC236}">
                <a16:creationId xmlns:a16="http://schemas.microsoft.com/office/drawing/2014/main" id="{C41930DB-ED71-4230-A375-9394D6B5BEAE}"/>
              </a:ext>
            </a:extLst>
          </p:cNvPr>
          <p:cNvSpPr/>
          <p:nvPr/>
        </p:nvSpPr>
        <p:spPr>
          <a:xfrm>
            <a:off x="190384" y="152400"/>
            <a:ext cx="8763232" cy="65532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D551E94F-2D77-4990-9D3E-E5459B655440}"/>
              </a:ext>
            </a:extLst>
          </p:cNvPr>
          <p:cNvSpPr txBox="1"/>
          <p:nvPr/>
        </p:nvSpPr>
        <p:spPr>
          <a:xfrm>
            <a:off x="759798" y="1742420"/>
            <a:ext cx="81632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t>2) James, son of Alphaeus (Acts 1:13);</a:t>
            </a:r>
            <a:b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t>    James the less/little (Mark 15:40)</a:t>
            </a:r>
            <a:endPar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DFECF709-C52F-4F21-9FFC-3348B16E8E3C}"/>
              </a:ext>
            </a:extLst>
          </p:cNvPr>
          <p:cNvSpPr txBox="1"/>
          <p:nvPr/>
        </p:nvSpPr>
        <p:spPr>
          <a:xfrm>
            <a:off x="759798" y="2719166"/>
            <a:ext cx="81632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t>3) James, father of the apostle Judas </a:t>
            </a:r>
            <a:b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t>    “not Iscariot” (John 14:22)</a:t>
            </a:r>
            <a:endPar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EB607EAB-84A8-4D07-97EE-C2D402339839}"/>
              </a:ext>
            </a:extLst>
          </p:cNvPr>
          <p:cNvSpPr txBox="1"/>
          <p:nvPr/>
        </p:nvSpPr>
        <p:spPr>
          <a:xfrm>
            <a:off x="759798" y="3673273"/>
            <a:ext cx="816329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t>4) James, half brother of Jesus; </a:t>
            </a:r>
            <a:b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t>    James “the just”; born after Jesus </a:t>
            </a:r>
            <a:b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t>    (Matt. 1:18; Luke 2:7) </a:t>
            </a:r>
            <a:endPar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0A48E02C-5B35-4647-BC23-2B310D1BF96A}"/>
              </a:ext>
            </a:extLst>
          </p:cNvPr>
          <p:cNvSpPr txBox="1"/>
          <p:nvPr/>
        </p:nvSpPr>
        <p:spPr>
          <a:xfrm>
            <a:off x="1039464" y="5094646"/>
            <a:ext cx="5181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sym typeface="Wingdings" panose="05000000000000000000" pitchFamily="2" charset="2"/>
              </a:rPr>
              <a:t>Similarities in Greek between Acts 15 and James</a:t>
            </a:r>
            <a:endParaRPr kumimoji="0" lang="en-US" sz="2800" b="1" i="0" u="none" strike="noStrike" kern="1200" cap="none" spc="0" normalizeH="0" baseline="0" noProof="0" dirty="0">
              <a:ln>
                <a:noFill/>
              </a:ln>
              <a:solidFill>
                <a:prstClr val="black"/>
              </a:solidFill>
              <a:effectLst>
                <a:glow rad="228600">
                  <a:prstClr val="white">
                    <a:alpha val="79162"/>
                  </a:prstClr>
                </a:glow>
              </a:effectLst>
              <a:uLnTx/>
              <a:uFillTx/>
              <a:latin typeface="Comic Sans MS" panose="030F0702030302020204" pitchFamily="66" charset="0"/>
              <a:ea typeface="+mn-ea"/>
              <a:cs typeface="+mn-cs"/>
            </a:endParaRPr>
          </a:p>
        </p:txBody>
      </p:sp>
      <p:sp>
        <p:nvSpPr>
          <p:cNvPr id="15" name="Star: 5 Points 14">
            <a:extLst>
              <a:ext uri="{FF2B5EF4-FFF2-40B4-BE49-F238E27FC236}">
                <a16:creationId xmlns:a16="http://schemas.microsoft.com/office/drawing/2014/main" id="{6352AFA8-C3B0-4398-8501-1FD66BFC1FE7}"/>
              </a:ext>
            </a:extLst>
          </p:cNvPr>
          <p:cNvSpPr/>
          <p:nvPr/>
        </p:nvSpPr>
        <p:spPr>
          <a:xfrm>
            <a:off x="248319" y="3544099"/>
            <a:ext cx="597569" cy="646331"/>
          </a:xfrm>
          <a:prstGeom prst="star5">
            <a:avLst/>
          </a:prstGeom>
          <a:solidFill>
            <a:srgbClr val="C0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E8285C1E-897C-42FD-A71A-E6E689D27E73}"/>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772" b="91228" l="9948" r="92539">
                        <a14:foregroundMark x1="19110" y1="8931" x2="21990" y2="10367"/>
                        <a14:foregroundMark x1="92670" y1="66507" x2="86649" y2="62998"/>
                        <a14:foregroundMark x1="86649" y1="62998" x2="86518" y2="62998"/>
                        <a14:foregroundMark x1="50524" y1="89793" x2="50785" y2="91228"/>
                        <a14:backgroundMark x1="44764" y1="65550" x2="45550" y2="67783"/>
                        <a14:backgroundMark x1="39660" y1="66667" x2="39005" y2="71611"/>
                        <a14:backgroundMark x1="57330" y1="79107" x2="59424" y2="82137"/>
                        <a14:backgroundMark x1="40838" y1="60287" x2="40838" y2="60287"/>
                        <a14:backgroundMark x1="34686" y1="73206" x2="34686" y2="73206"/>
                        <a14:backgroundMark x1="29974" y1="73206" x2="29974" y2="73206"/>
                        <a14:backgroundMark x1="32853" y1="73206" x2="33246" y2="73046"/>
                        <a14:backgroundMark x1="33508" y1="73046" x2="33508" y2="73046"/>
                        <a14:backgroundMark x1="34293" y1="72727" x2="34293" y2="72727"/>
                      </a14:backgroundRemoval>
                    </a14:imgEffect>
                  </a14:imgLayer>
                </a14:imgProps>
              </a:ext>
              <a:ext uri="{28A0092B-C50C-407E-A947-70E740481C1C}">
                <a14:useLocalDpi xmlns:a14="http://schemas.microsoft.com/office/drawing/2010/main"/>
              </a:ext>
            </a:extLst>
          </a:blip>
          <a:stretch>
            <a:fillRect/>
          </a:stretch>
        </p:blipFill>
        <p:spPr>
          <a:xfrm>
            <a:off x="6037058" y="4447392"/>
            <a:ext cx="2878342" cy="236220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D0F15E8-0D3D-EE42-87A9-D37FBF4D8C66}"/>
              </a:ext>
            </a:extLst>
          </p:cNvPr>
          <p:cNvSpPr txBox="1"/>
          <p:nvPr/>
        </p:nvSpPr>
        <p:spPr>
          <a:xfrm>
            <a:off x="720436" y="6373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880896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strVal val="#ppt_w*0.70"/>
                                          </p:val>
                                        </p:tav>
                                        <p:tav tm="100000">
                                          <p:val>
                                            <p:strVal val="#ppt_w"/>
                                          </p:val>
                                        </p:tav>
                                      </p:tavLst>
                                    </p:anim>
                                    <p:anim calcmode="lin" valueType="num">
                                      <p:cBhvr>
                                        <p:cTn id="53" dur="1000" fill="hold"/>
                                        <p:tgtEl>
                                          <p:spTgt spid="12"/>
                                        </p:tgtEl>
                                        <p:attrNameLst>
                                          <p:attrName>ppt_h</p:attrName>
                                        </p:attrNameLst>
                                      </p:cBhvr>
                                      <p:tavLst>
                                        <p:tav tm="0">
                                          <p:val>
                                            <p:strVal val="#ppt_h"/>
                                          </p:val>
                                        </p:tav>
                                        <p:tav tm="100000">
                                          <p:val>
                                            <p:strVal val="#ppt_h"/>
                                          </p:val>
                                        </p:tav>
                                      </p:tavLst>
                                    </p:anim>
                                    <p:animEffect transition="in" filter="fade">
                                      <p:cBhvr>
                                        <p:cTn id="5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2" grpId="0"/>
      <p:bldP spid="1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oted in the Word – Sharon A Gibbs">
            <a:extLst>
              <a:ext uri="{FF2B5EF4-FFF2-40B4-BE49-F238E27FC236}">
                <a16:creationId xmlns:a16="http://schemas.microsoft.com/office/drawing/2014/main" id="{0CA1AD0F-FCA7-9343-AF88-BFF0956BCC2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285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975668"/>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you claim to be religious but don’t control your </a:t>
            </a:r>
            <a:r>
              <a:rPr lang="en-US" sz="3600" b="1" dirty="0">
                <a:solidFill>
                  <a:srgbClr val="FFFF00"/>
                </a:solidFill>
                <a:effectLst>
                  <a:glow rad="127000">
                    <a:schemeClr val="tx1"/>
                  </a:glow>
                </a:effectLst>
                <a:latin typeface="Arial" charset="0"/>
                <a:ea typeface="ＭＳ Ｐゴシック" charset="0"/>
                <a:cs typeface="ＭＳ Ｐゴシック" charset="0"/>
              </a:rPr>
              <a:t>tongue</a:t>
            </a:r>
            <a:r>
              <a:rPr lang="en-US" sz="3600" b="1" dirty="0">
                <a:effectLst>
                  <a:glow rad="127000">
                    <a:schemeClr val="tx1"/>
                  </a:glow>
                </a:effectLst>
                <a:latin typeface="Arial" charset="0"/>
                <a:ea typeface="ＭＳ Ｐゴシック" charset="0"/>
                <a:cs typeface="ＭＳ Ｐゴシック" charset="0"/>
              </a:rPr>
              <a:t>, you are fooling yourself, and your religion is worthless. </a:t>
            </a:r>
            <a:r>
              <a:rPr lang="en-US" sz="3600" b="1" baseline="30000" dirty="0">
                <a:effectLst>
                  <a:glow rad="127000">
                    <a:schemeClr val="tx1"/>
                  </a:glow>
                </a:effectLst>
                <a:latin typeface="Arial" charset="0"/>
                <a:ea typeface="ＭＳ Ｐゴシック" charset="0"/>
                <a:cs typeface="ＭＳ Ｐゴシック" charset="0"/>
              </a:rPr>
              <a:t>27 </a:t>
            </a:r>
            <a:r>
              <a:rPr lang="en-US" sz="3600" b="1" dirty="0">
                <a:effectLst>
                  <a:glow rad="127000">
                    <a:schemeClr val="tx1"/>
                  </a:glow>
                </a:effectLst>
                <a:latin typeface="Arial" charset="0"/>
                <a:ea typeface="ＭＳ Ｐゴシック" charset="0"/>
                <a:cs typeface="ＭＳ Ｐゴシック" charset="0"/>
              </a:rPr>
              <a:t>Pure and genuine religion in the sight of God the Father means </a:t>
            </a:r>
            <a:r>
              <a:rPr lang="en-US" sz="3600" b="1" dirty="0">
                <a:solidFill>
                  <a:srgbClr val="FFFF00"/>
                </a:solidFill>
                <a:effectLst>
                  <a:glow rad="127000">
                    <a:schemeClr val="tx1"/>
                  </a:glow>
                </a:effectLst>
                <a:latin typeface="Arial" charset="0"/>
                <a:ea typeface="ＭＳ Ｐゴシック" charset="0"/>
                <a:cs typeface="ＭＳ Ｐゴシック" charset="0"/>
              </a:rPr>
              <a:t>caring</a:t>
            </a:r>
            <a:r>
              <a:rPr lang="en-US" sz="3600" b="1" dirty="0">
                <a:effectLst>
                  <a:glow rad="127000">
                    <a:schemeClr val="tx1"/>
                  </a:glow>
                </a:effectLst>
                <a:latin typeface="Arial" charset="0"/>
                <a:ea typeface="ＭＳ Ｐゴシック" charset="0"/>
                <a:cs typeface="ＭＳ Ｐゴシック" charset="0"/>
              </a:rPr>
              <a:t> for orphans and widows in their distress and refusing to let the world </a:t>
            </a:r>
            <a:r>
              <a:rPr lang="en-US" sz="3600" b="1" dirty="0">
                <a:solidFill>
                  <a:srgbClr val="FFFF00"/>
                </a:solidFill>
                <a:effectLst>
                  <a:glow rad="127000">
                    <a:schemeClr val="tx1"/>
                  </a:glow>
                </a:effectLst>
                <a:latin typeface="Arial" charset="0"/>
                <a:ea typeface="ＭＳ Ｐゴシック" charset="0"/>
                <a:cs typeface="ＭＳ Ｐゴシック" charset="0"/>
              </a:rPr>
              <a:t>corrupt</a:t>
            </a:r>
            <a:r>
              <a:rPr lang="en-US" sz="3600" b="1" dirty="0">
                <a:effectLst>
                  <a:glow rad="127000">
                    <a:schemeClr val="tx1"/>
                  </a:glow>
                </a:effectLst>
                <a:latin typeface="Arial" charset="0"/>
                <a:ea typeface="ＭＳ Ｐゴシック" charset="0"/>
                <a:cs typeface="ＭＳ Ｐゴシック" charset="0"/>
              </a:rPr>
              <a:t> you</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(James 1:26-27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62544817"/>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382C4-1457-6548-8860-94490C886C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4242"/>
            <a:ext cx="9144000" cy="5715000"/>
          </a:xfrm>
          <a:prstGeom prst="rect">
            <a:avLst/>
          </a:prstGeom>
        </p:spPr>
      </p:pic>
      <p:sp>
        <p:nvSpPr>
          <p:cNvPr id="4" name="Left Arrow 3">
            <a:extLst>
              <a:ext uri="{FF2B5EF4-FFF2-40B4-BE49-F238E27FC236}">
                <a16:creationId xmlns:a16="http://schemas.microsoft.com/office/drawing/2014/main" id="{2D798C14-A8C6-2641-8940-9FF69CDEA3A3}"/>
              </a:ext>
            </a:extLst>
          </p:cNvPr>
          <p:cNvSpPr/>
          <p:nvPr/>
        </p:nvSpPr>
        <p:spPr bwMode="auto">
          <a:xfrm rot="1540361">
            <a:off x="839286" y="3306621"/>
            <a:ext cx="8166530" cy="640080"/>
          </a:xfrm>
          <a:prstGeom prst="leftArrow">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Left Arrow 6">
            <a:extLst>
              <a:ext uri="{FF2B5EF4-FFF2-40B4-BE49-F238E27FC236}">
                <a16:creationId xmlns:a16="http://schemas.microsoft.com/office/drawing/2014/main" id="{4121855D-F5A9-214C-A755-7D5301623D88}"/>
              </a:ext>
            </a:extLst>
          </p:cNvPr>
          <p:cNvSpPr/>
          <p:nvPr/>
        </p:nvSpPr>
        <p:spPr bwMode="auto">
          <a:xfrm rot="14523285">
            <a:off x="-293974" y="3964017"/>
            <a:ext cx="3674344" cy="640080"/>
          </a:xfrm>
          <a:prstGeom prst="leftArrow">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pic>
        <p:nvPicPr>
          <p:cNvPr id="26626" name="Picture 2" descr="Young Gandhiji by Syam Sundar on Dribbble">
            <a:extLst>
              <a:ext uri="{FF2B5EF4-FFF2-40B4-BE49-F238E27FC236}">
                <a16:creationId xmlns:a16="http://schemas.microsoft.com/office/drawing/2014/main" id="{E8877981-31EB-9849-A3D4-DA9CAC23C66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5043" y="2730940"/>
            <a:ext cx="2050474"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Mahatma Gandhi Age, Death, Caste, Wife, Children, Family, Biography &amp;amp;amp; More  » StarsUnfolded">
            <a:extLst>
              <a:ext uri="{FF2B5EF4-FFF2-40B4-BE49-F238E27FC236}">
                <a16:creationId xmlns:a16="http://schemas.microsoft.com/office/drawing/2014/main" id="{AE30D4F2-444A-A44B-9929-B0199BC3FF4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49388" y="2788980"/>
            <a:ext cx="3704503" cy="406902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Bad Speech</a:t>
            </a:r>
          </a:p>
        </p:txBody>
      </p:sp>
    </p:spTree>
    <p:extLst>
      <p:ext uri="{BB962C8B-B14F-4D97-AF65-F5344CB8AC3E}">
        <p14:creationId xmlns:p14="http://schemas.microsoft.com/office/powerpoint/2010/main" val="3241738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wipe(down)">
                                      <p:cBhvr>
                                        <p:cTn id="17" dur="580">
                                          <p:stCondLst>
                                            <p:cond delay="0"/>
                                          </p:stCondLst>
                                        </p:cTn>
                                        <p:tgtEl>
                                          <p:spTgt spid="26628"/>
                                        </p:tgtEl>
                                      </p:cBhvr>
                                    </p:animEffect>
                                    <p:anim calcmode="lin" valueType="num">
                                      <p:cBhvr>
                                        <p:cTn id="18" dur="1822" tmFilter="0,0; 0.14,0.36; 0.43,0.73; 0.71,0.91; 1.0,1.0">
                                          <p:stCondLst>
                                            <p:cond delay="0"/>
                                          </p:stCondLst>
                                        </p:cTn>
                                        <p:tgtEl>
                                          <p:spTgt spid="2662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662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662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662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6628"/>
                                        </p:tgtEl>
                                        <p:attrNameLst>
                                          <p:attrName>ppt_y</p:attrName>
                                        </p:attrNameLst>
                                      </p:cBhvr>
                                      <p:tavLst>
                                        <p:tav tm="0" fmla="#ppt_y-sin(pi*$)/81">
                                          <p:val>
                                            <p:fltVal val="0"/>
                                          </p:val>
                                        </p:tav>
                                        <p:tav tm="100000">
                                          <p:val>
                                            <p:fltVal val="1"/>
                                          </p:val>
                                        </p:tav>
                                      </p:tavLst>
                                    </p:anim>
                                    <p:animScale>
                                      <p:cBhvr>
                                        <p:cTn id="23" dur="26">
                                          <p:stCondLst>
                                            <p:cond delay="650"/>
                                          </p:stCondLst>
                                        </p:cTn>
                                        <p:tgtEl>
                                          <p:spTgt spid="26628"/>
                                        </p:tgtEl>
                                      </p:cBhvr>
                                      <p:to x="100000" y="60000"/>
                                    </p:animScale>
                                    <p:animScale>
                                      <p:cBhvr>
                                        <p:cTn id="24" dur="166" decel="50000">
                                          <p:stCondLst>
                                            <p:cond delay="676"/>
                                          </p:stCondLst>
                                        </p:cTn>
                                        <p:tgtEl>
                                          <p:spTgt spid="26628"/>
                                        </p:tgtEl>
                                      </p:cBhvr>
                                      <p:to x="100000" y="100000"/>
                                    </p:animScale>
                                    <p:animScale>
                                      <p:cBhvr>
                                        <p:cTn id="25" dur="26">
                                          <p:stCondLst>
                                            <p:cond delay="1312"/>
                                          </p:stCondLst>
                                        </p:cTn>
                                        <p:tgtEl>
                                          <p:spTgt spid="26628"/>
                                        </p:tgtEl>
                                      </p:cBhvr>
                                      <p:to x="100000" y="80000"/>
                                    </p:animScale>
                                    <p:animScale>
                                      <p:cBhvr>
                                        <p:cTn id="26" dur="166" decel="50000">
                                          <p:stCondLst>
                                            <p:cond delay="1338"/>
                                          </p:stCondLst>
                                        </p:cTn>
                                        <p:tgtEl>
                                          <p:spTgt spid="26628"/>
                                        </p:tgtEl>
                                      </p:cBhvr>
                                      <p:to x="100000" y="100000"/>
                                    </p:animScale>
                                    <p:animScale>
                                      <p:cBhvr>
                                        <p:cTn id="27" dur="26">
                                          <p:stCondLst>
                                            <p:cond delay="1642"/>
                                          </p:stCondLst>
                                        </p:cTn>
                                        <p:tgtEl>
                                          <p:spTgt spid="26628"/>
                                        </p:tgtEl>
                                      </p:cBhvr>
                                      <p:to x="100000" y="90000"/>
                                    </p:animScale>
                                    <p:animScale>
                                      <p:cBhvr>
                                        <p:cTn id="28" dur="166" decel="50000">
                                          <p:stCondLst>
                                            <p:cond delay="1668"/>
                                          </p:stCondLst>
                                        </p:cTn>
                                        <p:tgtEl>
                                          <p:spTgt spid="26628"/>
                                        </p:tgtEl>
                                      </p:cBhvr>
                                      <p:to x="100000" y="100000"/>
                                    </p:animScale>
                                    <p:animScale>
                                      <p:cBhvr>
                                        <p:cTn id="29" dur="26">
                                          <p:stCondLst>
                                            <p:cond delay="1808"/>
                                          </p:stCondLst>
                                        </p:cTn>
                                        <p:tgtEl>
                                          <p:spTgt spid="26628"/>
                                        </p:tgtEl>
                                      </p:cBhvr>
                                      <p:to x="100000" y="95000"/>
                                    </p:animScale>
                                    <p:animScale>
                                      <p:cBhvr>
                                        <p:cTn id="30" dur="166" decel="50000">
                                          <p:stCondLst>
                                            <p:cond delay="1834"/>
                                          </p:stCondLst>
                                        </p:cTn>
                                        <p:tgtEl>
                                          <p:spTgt spid="266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James 1:27 Meaning of to Look after Orphans and Widows – ConnectUS">
            <a:extLst>
              <a:ext uri="{FF2B5EF4-FFF2-40B4-BE49-F238E27FC236}">
                <a16:creationId xmlns:a16="http://schemas.microsoft.com/office/drawing/2014/main" id="{A0770434-FBE8-9542-869E-950C957F14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56550"/>
            <a:ext cx="9144000" cy="41116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4168" y="49785"/>
            <a:ext cx="9144000" cy="3205479"/>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Arial" charset="0"/>
                <a:ea typeface="ＭＳ Ｐゴシック" charset="0"/>
                <a:cs typeface="ＭＳ Ｐゴシック" charset="0"/>
              </a:rPr>
              <a:t>To please God, you must care for widows, orphans, and other weak people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(James 1:27a). </a:t>
            </a:r>
          </a:p>
        </p:txBody>
      </p:sp>
      <p:sp>
        <p:nvSpPr>
          <p:cNvPr id="4" name="Rectangle 2">
            <a:extLst>
              <a:ext uri="{FF2B5EF4-FFF2-40B4-BE49-F238E27FC236}">
                <a16:creationId xmlns:a16="http://schemas.microsoft.com/office/drawing/2014/main" id="{74A267CC-78F1-1148-9DD0-36799D380236}"/>
              </a:ext>
            </a:extLst>
          </p:cNvPr>
          <p:cNvSpPr txBox="1">
            <a:spLocks noChangeArrowheads="1"/>
          </p:cNvSpPr>
          <p:nvPr/>
        </p:nvSpPr>
        <p:spPr bwMode="auto">
          <a:xfrm>
            <a:off x="4572000" y="6038448"/>
            <a:ext cx="4193628"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COMPASSION</a:t>
            </a:r>
          </a:p>
        </p:txBody>
      </p:sp>
    </p:spTree>
    <p:extLst>
      <p:ext uri="{BB962C8B-B14F-4D97-AF65-F5344CB8AC3E}">
        <p14:creationId xmlns:p14="http://schemas.microsoft.com/office/powerpoint/2010/main" val="1452657282"/>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100 Best Redemption Quotes To Redeem Yourself">
            <a:extLst>
              <a:ext uri="{FF2B5EF4-FFF2-40B4-BE49-F238E27FC236}">
                <a16:creationId xmlns:a16="http://schemas.microsoft.com/office/drawing/2014/main" id="{812AA607-B717-3D47-9E53-1ECBE345DA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9144000" cy="3205479"/>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To please God you must keep yourself from getting stained by worldly values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(James 1:27b). </a:t>
            </a:r>
          </a:p>
        </p:txBody>
      </p:sp>
      <p:sp>
        <p:nvSpPr>
          <p:cNvPr id="4" name="Rectangle 2">
            <a:extLst>
              <a:ext uri="{FF2B5EF4-FFF2-40B4-BE49-F238E27FC236}">
                <a16:creationId xmlns:a16="http://schemas.microsoft.com/office/drawing/2014/main" id="{6B4B27F0-6895-6F4A-80B1-6A66EE72DABF}"/>
              </a:ext>
            </a:extLst>
          </p:cNvPr>
          <p:cNvSpPr txBox="1">
            <a:spLocks noChangeArrowheads="1"/>
          </p:cNvSpPr>
          <p:nvPr/>
        </p:nvSpPr>
        <p:spPr bwMode="auto">
          <a:xfrm>
            <a:off x="5549458" y="6020528"/>
            <a:ext cx="3208421"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defPPr>
              <a:defRPr lang="en-US"/>
            </a:defPPr>
            <a:lvl1pPr algn="r" defTabSz="914400" eaLnBrk="0" fontAlgn="base" hangingPunct="0">
              <a:spcBef>
                <a:spcPct val="0"/>
              </a:spcBef>
              <a:spcAft>
                <a:spcPct val="0"/>
              </a:spcAft>
              <a:defRPr sz="32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PURITY</a:t>
            </a:r>
          </a:p>
        </p:txBody>
      </p:sp>
    </p:spTree>
    <p:extLst>
      <p:ext uri="{BB962C8B-B14F-4D97-AF65-F5344CB8AC3E}">
        <p14:creationId xmlns:p14="http://schemas.microsoft.com/office/powerpoint/2010/main" val="1919411779"/>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s the Word of God Growing in Your Heart? | Goodness Of God Ministries">
            <a:extLst>
              <a:ext uri="{FF2B5EF4-FFF2-40B4-BE49-F238E27FC236}">
                <a16:creationId xmlns:a16="http://schemas.microsoft.com/office/drawing/2014/main" id="{9A5A7419-47C8-AF42-B36C-835831B90F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09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5059680" cy="37490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can you let God's Word take root in you? </a:t>
            </a:r>
          </a:p>
        </p:txBody>
      </p:sp>
    </p:spTree>
    <p:extLst>
      <p:ext uri="{BB962C8B-B14F-4D97-AF65-F5344CB8AC3E}">
        <p14:creationId xmlns:p14="http://schemas.microsoft.com/office/powerpoint/2010/main" val="1934718500"/>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4 Practical Ways to Discern the Voice of God">
            <a:extLst>
              <a:ext uri="{FF2B5EF4-FFF2-40B4-BE49-F238E27FC236}">
                <a16:creationId xmlns:a16="http://schemas.microsoft.com/office/drawing/2014/main" id="{F1740688-757A-8F49-AA99-DE480F24BD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9813"/>
            <a:ext cx="9144000" cy="47783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705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James 1:19-27</a:t>
            </a:r>
          </a:p>
        </p:txBody>
      </p:sp>
      <p:sp>
        <p:nvSpPr>
          <p:cNvPr id="3" name="Rectangle 2"/>
          <p:cNvSpPr txBox="1">
            <a:spLocks noChangeArrowheads="1"/>
          </p:cNvSpPr>
          <p:nvPr/>
        </p:nvSpPr>
        <p:spPr bwMode="auto">
          <a:xfrm>
            <a:off x="-269823" y="3429000"/>
            <a:ext cx="7480092" cy="26665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Obey God's Word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practical ways.</a:t>
            </a:r>
          </a:p>
        </p:txBody>
      </p:sp>
    </p:spTree>
    <p:extLst>
      <p:ext uri="{BB962C8B-B14F-4D97-AF65-F5344CB8AC3E}">
        <p14:creationId xmlns:p14="http://schemas.microsoft.com/office/powerpoint/2010/main" val="273629744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4250"/>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Commit to Listen (James 1:19-20)</a:t>
            </a:r>
          </a:p>
        </p:txBody>
      </p:sp>
      <p:pic>
        <p:nvPicPr>
          <p:cNvPr id="16386" name="Picture 2" descr="Quick to Hear, Slow to Speak, Slow to Anger - YouTube">
            <a:extLst>
              <a:ext uri="{FF2B5EF4-FFF2-40B4-BE49-F238E27FC236}">
                <a16:creationId xmlns:a16="http://schemas.microsoft.com/office/drawing/2014/main" id="{991E5027-463A-EE4E-8E90-6B08579E0E0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780674"/>
            <a:ext cx="9144000" cy="30319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A66903C2-4002-F147-BD5D-53C1D714C835}"/>
              </a:ext>
            </a:extLst>
          </p:cNvPr>
          <p:cNvSpPr txBox="1">
            <a:spLocks noChangeArrowheads="1"/>
          </p:cNvSpPr>
          <p:nvPr/>
        </p:nvSpPr>
        <p:spPr bwMode="auto">
          <a:xfrm>
            <a:off x="0" y="4684296"/>
            <a:ext cx="3208421"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Quick to Hear</a:t>
            </a:r>
          </a:p>
        </p:txBody>
      </p:sp>
      <p:sp>
        <p:nvSpPr>
          <p:cNvPr id="6" name="Rectangle 2">
            <a:extLst>
              <a:ext uri="{FF2B5EF4-FFF2-40B4-BE49-F238E27FC236}">
                <a16:creationId xmlns:a16="http://schemas.microsoft.com/office/drawing/2014/main" id="{8F9C0453-A989-C149-A910-DB24509279E9}"/>
              </a:ext>
            </a:extLst>
          </p:cNvPr>
          <p:cNvSpPr txBox="1">
            <a:spLocks noChangeArrowheads="1"/>
          </p:cNvSpPr>
          <p:nvPr/>
        </p:nvSpPr>
        <p:spPr bwMode="auto">
          <a:xfrm>
            <a:off x="3064042" y="4684296"/>
            <a:ext cx="3208421"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Slow to Speak</a:t>
            </a:r>
          </a:p>
        </p:txBody>
      </p:sp>
      <p:sp>
        <p:nvSpPr>
          <p:cNvPr id="7" name="Rectangle 2">
            <a:extLst>
              <a:ext uri="{FF2B5EF4-FFF2-40B4-BE49-F238E27FC236}">
                <a16:creationId xmlns:a16="http://schemas.microsoft.com/office/drawing/2014/main" id="{CDDCCA1F-A690-5B4B-BC9E-D2D61F9C9679}"/>
              </a:ext>
            </a:extLst>
          </p:cNvPr>
          <p:cNvSpPr txBox="1">
            <a:spLocks noChangeArrowheads="1"/>
          </p:cNvSpPr>
          <p:nvPr/>
        </p:nvSpPr>
        <p:spPr bwMode="auto">
          <a:xfrm>
            <a:off x="6079958" y="4684296"/>
            <a:ext cx="3208421"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Slow to Anger</a:t>
            </a:r>
          </a:p>
        </p:txBody>
      </p:sp>
    </p:spTree>
    <p:extLst>
      <p:ext uri="{BB962C8B-B14F-4D97-AF65-F5344CB8AC3E}">
        <p14:creationId xmlns:p14="http://schemas.microsoft.com/office/powerpoint/2010/main" val="303935283"/>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ECE8DD"/>
        </a:solidFill>
        <a:effectLst/>
      </p:bgPr>
    </p:bg>
    <p:spTree>
      <p:nvGrpSpPr>
        <p:cNvPr id="1" name=""/>
        <p:cNvGrpSpPr/>
        <p:nvPr/>
      </p:nvGrpSpPr>
      <p:grpSpPr>
        <a:xfrm>
          <a:off x="0" y="0"/>
          <a:ext cx="0" cy="0"/>
          <a:chOff x="0" y="0"/>
          <a:chExt cx="0" cy="0"/>
        </a:xfrm>
      </p:grpSpPr>
      <p:pic>
        <p:nvPicPr>
          <p:cNvPr id="642050" name="Picture 2" descr="Ephesians 4:29 NLT | Church Motion Graphics">
            <a:extLst>
              <a:ext uri="{FF2B5EF4-FFF2-40B4-BE49-F238E27FC236}">
                <a16:creationId xmlns:a16="http://schemas.microsoft.com/office/drawing/2014/main" id="{173E2AE7-B322-5F40-8F96-CAE67520E5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16016" y="-185860"/>
            <a:ext cx="4574288" cy="70621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5777879"/>
            <a:ext cx="5528188" cy="1080120"/>
          </a:xfrm>
          <a:effectLst/>
        </p:spPr>
        <p:txBody>
          <a:body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Ephesians 4:29 NASB</a:t>
            </a:r>
          </a:p>
        </p:txBody>
      </p:sp>
      <p:sp>
        <p:nvSpPr>
          <p:cNvPr id="4" name="Rectangle 2">
            <a:extLst>
              <a:ext uri="{FF2B5EF4-FFF2-40B4-BE49-F238E27FC236}">
                <a16:creationId xmlns:a16="http://schemas.microsoft.com/office/drawing/2014/main" id="{939D7209-D737-F14D-8339-EA7547507B4A}"/>
              </a:ext>
            </a:extLst>
          </p:cNvPr>
          <p:cNvSpPr txBox="1">
            <a:spLocks noChangeArrowheads="1"/>
          </p:cNvSpPr>
          <p:nvPr/>
        </p:nvSpPr>
        <p:spPr bwMode="auto">
          <a:xfrm>
            <a:off x="50907" y="55172"/>
            <a:ext cx="5477281" cy="58941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Let no un</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wholesome</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word proceed from your mouth, but only such a word as is good for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edification</a:t>
            </a:r>
            <a:b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according to the need of the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moment</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so that it will give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grace</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to those who hear.</a:t>
            </a:r>
          </a:p>
        </p:txBody>
      </p:sp>
    </p:spTree>
    <p:extLst>
      <p:ext uri="{BB962C8B-B14F-4D97-AF65-F5344CB8AC3E}">
        <p14:creationId xmlns:p14="http://schemas.microsoft.com/office/powerpoint/2010/main" val="3802699102"/>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oted in the Word – Sharon A Gibbs">
            <a:extLst>
              <a:ext uri="{FF2B5EF4-FFF2-40B4-BE49-F238E27FC236}">
                <a16:creationId xmlns:a16="http://schemas.microsoft.com/office/drawing/2014/main" id="{0CA1AD0F-FCA7-9343-AF88-BFF0956BCC2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285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975668"/>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you claim to be religious but don’t control your </a:t>
            </a:r>
            <a:r>
              <a:rPr lang="en-US" sz="3600" b="1" dirty="0">
                <a:solidFill>
                  <a:srgbClr val="FFFF00"/>
                </a:solidFill>
                <a:effectLst>
                  <a:glow rad="127000">
                    <a:schemeClr val="tx1"/>
                  </a:glow>
                </a:effectLst>
                <a:latin typeface="Arial" charset="0"/>
                <a:ea typeface="ＭＳ Ｐゴシック" charset="0"/>
                <a:cs typeface="ＭＳ Ｐゴシック" charset="0"/>
              </a:rPr>
              <a:t>tongue</a:t>
            </a:r>
            <a:r>
              <a:rPr lang="en-US" sz="3600" b="1" dirty="0">
                <a:effectLst>
                  <a:glow rad="127000">
                    <a:schemeClr val="tx1"/>
                  </a:glow>
                </a:effectLst>
                <a:latin typeface="Arial" charset="0"/>
                <a:ea typeface="ＭＳ Ｐゴシック" charset="0"/>
                <a:cs typeface="ＭＳ Ｐゴシック" charset="0"/>
              </a:rPr>
              <a:t>, you are fooling yourself, and your religion is worthless. </a:t>
            </a:r>
            <a:r>
              <a:rPr lang="en-US" sz="3600" b="1" baseline="30000" dirty="0">
                <a:effectLst>
                  <a:glow rad="127000">
                    <a:schemeClr val="tx1"/>
                  </a:glow>
                </a:effectLst>
                <a:latin typeface="Arial" charset="0"/>
                <a:ea typeface="ＭＳ Ｐゴシック" charset="0"/>
                <a:cs typeface="ＭＳ Ｐゴシック" charset="0"/>
              </a:rPr>
              <a:t>27 </a:t>
            </a:r>
            <a:r>
              <a:rPr lang="en-US" sz="3600" b="1" dirty="0">
                <a:effectLst>
                  <a:glow rad="127000">
                    <a:schemeClr val="tx1"/>
                  </a:glow>
                </a:effectLst>
                <a:latin typeface="Arial" charset="0"/>
                <a:ea typeface="ＭＳ Ｐゴシック" charset="0"/>
                <a:cs typeface="ＭＳ Ｐゴシック" charset="0"/>
              </a:rPr>
              <a:t>Pure and genuine religion in the sight of God the Father means </a:t>
            </a:r>
            <a:r>
              <a:rPr lang="en-US" sz="3600" b="1" dirty="0">
                <a:solidFill>
                  <a:srgbClr val="FFFF00"/>
                </a:solidFill>
                <a:effectLst>
                  <a:glow rad="127000">
                    <a:schemeClr val="tx1"/>
                  </a:glow>
                </a:effectLst>
                <a:latin typeface="Arial" charset="0"/>
                <a:ea typeface="ＭＳ Ｐゴシック" charset="0"/>
                <a:cs typeface="ＭＳ Ｐゴシック" charset="0"/>
              </a:rPr>
              <a:t>caring</a:t>
            </a:r>
            <a:r>
              <a:rPr lang="en-US" sz="3600" b="1" dirty="0">
                <a:effectLst>
                  <a:glow rad="127000">
                    <a:schemeClr val="tx1"/>
                  </a:glow>
                </a:effectLst>
                <a:latin typeface="Arial" charset="0"/>
                <a:ea typeface="ＭＳ Ｐゴシック" charset="0"/>
                <a:cs typeface="ＭＳ Ｐゴシック" charset="0"/>
              </a:rPr>
              <a:t> for orphans and widows in their distress and refusing to let the world </a:t>
            </a:r>
            <a:r>
              <a:rPr lang="en-US" sz="3600" b="1" dirty="0">
                <a:solidFill>
                  <a:srgbClr val="FFFF00"/>
                </a:solidFill>
                <a:effectLst>
                  <a:glow rad="127000">
                    <a:schemeClr val="tx1"/>
                  </a:glow>
                </a:effectLst>
                <a:latin typeface="Arial" charset="0"/>
                <a:ea typeface="ＭＳ Ｐゴシック" charset="0"/>
                <a:cs typeface="ＭＳ Ｐゴシック" charset="0"/>
              </a:rPr>
              <a:t>corrupt</a:t>
            </a:r>
            <a:r>
              <a:rPr lang="en-US" sz="3600" b="1" dirty="0">
                <a:effectLst>
                  <a:glow rad="127000">
                    <a:schemeClr val="tx1"/>
                  </a:glow>
                </a:effectLst>
                <a:latin typeface="Arial" charset="0"/>
                <a:ea typeface="ＭＳ Ｐゴシック" charset="0"/>
                <a:cs typeface="ＭＳ Ｐゴシック" charset="0"/>
              </a:rPr>
              <a:t> you</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(James 1:26-27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69354679"/>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8 Practical Ways to Give God Glory Every Day - Topical Studies">
            <a:extLst>
              <a:ext uri="{FF2B5EF4-FFF2-40B4-BE49-F238E27FC236}">
                <a16:creationId xmlns:a16="http://schemas.microsoft.com/office/drawing/2014/main" id="{E838378B-9A1C-1C41-B418-127A9EF8EAD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rot="16200000">
            <a:off x="4880114" y="2713381"/>
            <a:ext cx="6857997" cy="1431234"/>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Get Practical</a:t>
            </a:r>
          </a:p>
        </p:txBody>
      </p:sp>
      <p:sp>
        <p:nvSpPr>
          <p:cNvPr id="3" name="Rectangle 2"/>
          <p:cNvSpPr txBox="1">
            <a:spLocks noChangeArrowheads="1"/>
          </p:cNvSpPr>
          <p:nvPr/>
        </p:nvSpPr>
        <p:spPr bwMode="auto">
          <a:xfrm>
            <a:off x="145771" y="65314"/>
            <a:ext cx="6718853" cy="3984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17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Measurable</a:t>
            </a:r>
          </a:p>
          <a:p>
            <a:pPr marL="457200" marR="0" lvl="0" indent="-457200" algn="l" defTabSz="45717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Realistic</a:t>
            </a:r>
          </a:p>
          <a:p>
            <a:pPr marL="457200" marR="0" lvl="0" indent="-457200" algn="l" defTabSz="45717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Accountable</a:t>
            </a:r>
          </a:p>
        </p:txBody>
      </p:sp>
    </p:spTree>
    <p:extLst>
      <p:ext uri="{BB962C8B-B14F-4D97-AF65-F5344CB8AC3E}">
        <p14:creationId xmlns:p14="http://schemas.microsoft.com/office/powerpoint/2010/main" val="280794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87CBE8-E769-4D4B-9684-F6E27D5478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4588" y="215880"/>
            <a:ext cx="8843212" cy="6528355"/>
          </a:xfrm>
          <a:prstGeom prst="rect">
            <a:avLst/>
          </a:prstGeom>
          <a:ln w="228600" cap="sq" cmpd="thickThin">
            <a:solidFill>
              <a:srgbClr val="000000"/>
            </a:solidFill>
            <a:prstDash val="solid"/>
            <a:miter lim="800000"/>
          </a:ln>
          <a:effectLst>
            <a:innerShdw blurRad="76200">
              <a:srgbClr val="000000"/>
            </a:innerShdw>
          </a:effectLst>
        </p:spPr>
      </p:pic>
      <p:grpSp>
        <p:nvGrpSpPr>
          <p:cNvPr id="4" name="Group 3">
            <a:extLst>
              <a:ext uri="{FF2B5EF4-FFF2-40B4-BE49-F238E27FC236}">
                <a16:creationId xmlns:a16="http://schemas.microsoft.com/office/drawing/2014/main" id="{82114C05-A53F-42B8-844D-60FDC04D77CC}"/>
              </a:ext>
            </a:extLst>
          </p:cNvPr>
          <p:cNvGrpSpPr/>
          <p:nvPr/>
        </p:nvGrpSpPr>
        <p:grpSpPr>
          <a:xfrm>
            <a:off x="-29009" y="4322839"/>
            <a:ext cx="9328331" cy="2839961"/>
            <a:chOff x="-29009" y="4322839"/>
            <a:chExt cx="9328331" cy="2839961"/>
          </a:xfrm>
        </p:grpSpPr>
        <p:pic>
          <p:nvPicPr>
            <p:cNvPr id="25" name="Picture 24">
              <a:extLst>
                <a:ext uri="{FF2B5EF4-FFF2-40B4-BE49-F238E27FC236}">
                  <a16:creationId xmlns:a16="http://schemas.microsoft.com/office/drawing/2014/main" id="{E5FF132D-EFD3-404B-87FC-7040FD528E4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92" b="100000" l="0" r="100000">
                          <a14:foregroundMark x1="58549" y1="10092" x2="68912" y2="11009"/>
                          <a14:foregroundMark x1="16062" y1="53670" x2="10363" y2="81881"/>
                          <a14:foregroundMark x1="99482" y1="45413" x2="99482" y2="45413"/>
                          <a14:foregroundMark x1="99482" y1="97477" x2="62694" y2="99771"/>
                          <a14:foregroundMark x1="12953" y1="73165" x2="1554" y2="96560"/>
                          <a14:foregroundMark x1="4663" y1="70642" x2="1554" y2="87844"/>
                          <a14:foregroundMark x1="70984" y1="10092" x2="84456" y2="12615"/>
                          <a14:foregroundMark x1="25389" y1="47018" x2="30052" y2="46560"/>
                        </a14:backgroundRemoval>
                      </a14:imgEffect>
                      <a14:imgEffect>
                        <a14:brightnessContrast contrast="40000"/>
                      </a14:imgEffect>
                    </a14:imgLayer>
                  </a14:imgProps>
                </a:ext>
                <a:ext uri="{28A0092B-C50C-407E-A947-70E740481C1C}">
                  <a14:useLocalDpi xmlns:a14="http://schemas.microsoft.com/office/drawing/2010/main"/>
                </a:ext>
              </a:extLst>
            </a:blip>
            <a:srcRect/>
            <a:stretch/>
          </p:blipFill>
          <p:spPr>
            <a:xfrm>
              <a:off x="996482" y="4322839"/>
              <a:ext cx="1141188" cy="2508677"/>
            </a:xfrm>
            <a:prstGeom prst="rect">
              <a:avLst/>
            </a:prstGeom>
          </p:spPr>
        </p:pic>
        <p:grpSp>
          <p:nvGrpSpPr>
            <p:cNvPr id="2" name="Group 1">
              <a:extLst>
                <a:ext uri="{FF2B5EF4-FFF2-40B4-BE49-F238E27FC236}">
                  <a16:creationId xmlns:a16="http://schemas.microsoft.com/office/drawing/2014/main" id="{BBFA4451-6AA8-4F46-9C3C-DE938B105BB8}"/>
                </a:ext>
              </a:extLst>
            </p:cNvPr>
            <p:cNvGrpSpPr/>
            <p:nvPr/>
          </p:nvGrpSpPr>
          <p:grpSpPr>
            <a:xfrm>
              <a:off x="1775583" y="5239500"/>
              <a:ext cx="1348617" cy="1923300"/>
              <a:chOff x="1709141" y="5059274"/>
              <a:chExt cx="1348617" cy="1923300"/>
            </a:xfrm>
          </p:grpSpPr>
          <p:sp>
            <p:nvSpPr>
              <p:cNvPr id="38" name="Oval 37">
                <a:extLst>
                  <a:ext uri="{FF2B5EF4-FFF2-40B4-BE49-F238E27FC236}">
                    <a16:creationId xmlns:a16="http://schemas.microsoft.com/office/drawing/2014/main" id="{7923ACEB-9429-442D-88A0-3F468AD20FF6}"/>
                  </a:ext>
                </a:extLst>
              </p:cNvPr>
              <p:cNvSpPr/>
              <p:nvPr/>
            </p:nvSpPr>
            <p:spPr>
              <a:xfrm rot="10010022">
                <a:off x="2586952" y="6292955"/>
                <a:ext cx="470806" cy="689619"/>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8A7B2E98-7AD9-4C8C-948D-673612976AA9}"/>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2709" b="100000" l="0" r="100000">
                            <a14:foregroundMark x1="0" y1="91137" x2="20716" y2="72074"/>
                            <a14:foregroundMark x1="32992" y1="90970" x2="78772" y2="99833"/>
                            <a14:foregroundMark x1="92583" y1="68395" x2="99744" y2="72575"/>
                          </a14:backgroundRemoval>
                        </a14:imgEffect>
                      </a14:imgLayer>
                    </a14:imgProps>
                  </a:ext>
                  <a:ext uri="{28A0092B-C50C-407E-A947-70E740481C1C}">
                    <a14:useLocalDpi xmlns:a14="http://schemas.microsoft.com/office/drawing/2010/main"/>
                  </a:ext>
                </a:extLst>
              </a:blip>
              <a:srcRect/>
              <a:stretch/>
            </p:blipFill>
            <p:spPr>
              <a:xfrm flipH="1">
                <a:off x="1709141" y="5059274"/>
                <a:ext cx="1128447" cy="1738816"/>
              </a:xfrm>
              <a:prstGeom prst="rect">
                <a:avLst/>
              </a:prstGeom>
            </p:spPr>
          </p:pic>
        </p:grpSp>
        <p:pic>
          <p:nvPicPr>
            <p:cNvPr id="21" name="Picture 20">
              <a:extLst>
                <a:ext uri="{FF2B5EF4-FFF2-40B4-BE49-F238E27FC236}">
                  <a16:creationId xmlns:a16="http://schemas.microsoft.com/office/drawing/2014/main" id="{B92D2473-72EE-43F9-BBAA-9D6D56362D07}"/>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8594" b="99740" l="732" r="94878">
                          <a14:foregroundMark x1="38293" y1="10547" x2="17073" y2="54948"/>
                          <a14:foregroundMark x1="17073" y1="54948" x2="17317" y2="55339"/>
                          <a14:foregroundMark x1="69024" y1="52214" x2="88293" y2="96615"/>
                          <a14:foregroundMark x1="67317" y1="62760" x2="35366" y2="85807"/>
                          <a14:foregroundMark x1="35366" y1="85807" x2="33415" y2="86068"/>
                          <a14:foregroundMark x1="49756" y1="80859" x2="54390" y2="98958"/>
                          <a14:foregroundMark x1="77073" y1="89453" x2="43171" y2="91797"/>
                          <a14:foregroundMark x1="86098" y1="51823" x2="85366" y2="67839"/>
                          <a14:foregroundMark x1="85366" y1="67839" x2="85122" y2="68229"/>
                          <a14:foregroundMark x1="93171" y1="89974" x2="94878" y2="96875"/>
                          <a14:foregroundMark x1="81463" y1="86328" x2="73902" y2="99479"/>
                          <a14:foregroundMark x1="57805" y1="71354" x2="29268" y2="88281"/>
                          <a14:foregroundMark x1="17317" y1="65625" x2="31463" y2="92708"/>
                          <a14:foregroundMark x1="31463" y1="92708" x2="34146" y2="93750"/>
                          <a14:foregroundMark x1="19024" y1="18620" x2="1220" y2="41797"/>
                          <a14:foregroundMark x1="8780" y1="59635" x2="24878" y2="99740"/>
                          <a14:foregroundMark x1="1220" y1="49219" x2="8780" y2="75130"/>
                          <a14:foregroundMark x1="42195" y1="8854" x2="50244" y2="8594"/>
                          <a14:backgroundMark x1="17317" y1="13932" x2="6585" y2="22005"/>
                        </a14:backgroundRemoval>
                      </a14:imgEffect>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rcRect/>
            <a:stretch/>
          </p:blipFill>
          <p:spPr>
            <a:xfrm flipH="1">
              <a:off x="8011165" y="4526051"/>
              <a:ext cx="1288157" cy="2414116"/>
            </a:xfrm>
            <a:prstGeom prst="rect">
              <a:avLst/>
            </a:prstGeom>
          </p:spPr>
        </p:pic>
        <p:pic>
          <p:nvPicPr>
            <p:cNvPr id="18" name="Picture 17">
              <a:extLst>
                <a:ext uri="{FF2B5EF4-FFF2-40B4-BE49-F238E27FC236}">
                  <a16:creationId xmlns:a16="http://schemas.microsoft.com/office/drawing/2014/main" id="{2CB76C7F-F867-4CEB-83AC-870B35417377}"/>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8401" b="98223" l="4975" r="91874">
                          <a14:foregroundMark x1="58706" y1="8401" x2="66998" y2="95800"/>
                          <a14:foregroundMark x1="90050" y1="83845" x2="42620" y2="87076"/>
                          <a14:foregroundMark x1="73466" y1="29725" x2="77280" y2="72052"/>
                          <a14:foregroundMark x1="92040" y1="85784" x2="51078" y2="90145"/>
                          <a14:foregroundMark x1="56219" y1="52666" x2="56716" y2="87076"/>
                          <a14:foregroundMark x1="9453" y1="78837" x2="17745" y2="97738"/>
                          <a14:foregroundMark x1="17745" y1="97738" x2="18408" y2="98223"/>
                          <a14:foregroundMark x1="9453" y1="62036" x2="10779" y2="82068"/>
                          <a14:foregroundMark x1="4975" y1="70759" x2="11940" y2="85784"/>
                        </a14:backgroundRemoval>
                      </a14:imgEffect>
                      <a14:imgEffect>
                        <a14:saturation sat="66000"/>
                      </a14:imgEffect>
                    </a14:imgLayer>
                  </a14:imgProps>
                </a:ext>
                <a:ext uri="{28A0092B-C50C-407E-A947-70E740481C1C}">
                  <a14:useLocalDpi xmlns:a14="http://schemas.microsoft.com/office/drawing/2010/main"/>
                </a:ext>
              </a:extLst>
            </a:blip>
            <a:srcRect/>
            <a:stretch/>
          </p:blipFill>
          <p:spPr>
            <a:xfrm>
              <a:off x="6705601" y="4680471"/>
              <a:ext cx="2209800" cy="2267071"/>
            </a:xfrm>
            <a:prstGeom prst="rect">
              <a:avLst/>
            </a:prstGeom>
          </p:spPr>
        </p:pic>
        <p:pic>
          <p:nvPicPr>
            <p:cNvPr id="26" name="Picture 25">
              <a:extLst>
                <a:ext uri="{FF2B5EF4-FFF2-40B4-BE49-F238E27FC236}">
                  <a16:creationId xmlns:a16="http://schemas.microsoft.com/office/drawing/2014/main" id="{7FEAB96C-D59B-4698-A9C1-E9ACD8F3CE14}"/>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5843" b="100000" l="0" r="100000">
                          <a14:foregroundMark x1="50538" y1="6292" x2="41935" y2="91461"/>
                          <a14:foregroundMark x1="72043" y1="95730" x2="99462" y2="95506"/>
                          <a14:foregroundMark x1="72043" y1="46067" x2="98925" y2="53933"/>
                          <a14:foregroundMark x1="22043" y1="44045" x2="4301" y2="78202"/>
                          <a14:foregroundMark x1="4301" y1="78202" x2="4301" y2="80674"/>
                          <a14:foregroundMark x1="9140" y1="67640" x2="31183" y2="99775"/>
                          <a14:foregroundMark x1="56452" y1="96854" x2="98387" y2="99551"/>
                          <a14:foregroundMark x1="99462" y1="99326" x2="98387" y2="99326"/>
                          <a14:foregroundMark x1="97312" y1="96404" x2="74731" y2="99775"/>
                          <a14:foregroundMark x1="5914" y1="51011" x2="3763" y2="99775"/>
                          <a14:foregroundMark x1="0" y1="44719" x2="4839" y2="44045"/>
                          <a14:foregroundMark x1="22043" y1="39551" x2="3226" y2="46966"/>
                          <a14:foregroundMark x1="2151" y1="57753" x2="1613" y2="79775"/>
                          <a14:foregroundMark x1="1613" y1="79775" x2="3226" y2="81124"/>
                          <a14:foregroundMark x1="0" y1="96854" x2="0" y2="97303"/>
                          <a14:foregroundMark x1="62366" y1="7416" x2="69355" y2="10337"/>
                          <a14:foregroundMark x1="41935" y1="6292" x2="31720" y2="10787"/>
                          <a14:foregroundMark x1="73118" y1="8315" x2="74194" y2="10337"/>
                          <a14:backgroundMark x1="77957" y1="34831" x2="99462" y2="28090"/>
                        </a14:backgroundRemoval>
                      </a14:imgEffect>
                      <a14:imgEffect>
                        <a14:brightnessContrast contrast="40000"/>
                      </a14:imgEffect>
                    </a14:imgLayer>
                  </a14:imgProps>
                </a:ext>
                <a:ext uri="{28A0092B-C50C-407E-A947-70E740481C1C}">
                  <a14:useLocalDpi xmlns:a14="http://schemas.microsoft.com/office/drawing/2010/main"/>
                </a:ext>
              </a:extLst>
            </a:blip>
            <a:srcRect/>
            <a:stretch/>
          </p:blipFill>
          <p:spPr>
            <a:xfrm>
              <a:off x="-29009" y="4323150"/>
              <a:ext cx="1089761" cy="2611050"/>
            </a:xfrm>
            <a:prstGeom prst="rect">
              <a:avLst/>
            </a:prstGeom>
          </p:spPr>
        </p:pic>
        <p:pic>
          <p:nvPicPr>
            <p:cNvPr id="28" name="Picture 27">
              <a:extLst>
                <a:ext uri="{FF2B5EF4-FFF2-40B4-BE49-F238E27FC236}">
                  <a16:creationId xmlns:a16="http://schemas.microsoft.com/office/drawing/2014/main" id="{82919F97-A47A-4746-8497-1C39C863BA44}"/>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9937" b="100000" l="4934" r="100000">
                          <a14:foregroundMark x1="21252" y1="76744" x2="17457" y2="94926"/>
                          <a14:foregroundMark x1="86338" y1="69345" x2="96964" y2="94503"/>
                          <a14:foregroundMark x1="96015" y1="95772" x2="8729" y2="98097"/>
                          <a14:foregroundMark x1="10057" y1="87526" x2="5503" y2="99789"/>
                          <a14:foregroundMark x1="92600" y1="95349" x2="99810" y2="99577"/>
                          <a14:foregroundMark x1="73814" y1="96829" x2="29981" y2="97674"/>
                          <a14:foregroundMark x1="33397" y1="97252" x2="34156" y2="99789"/>
                        </a14:backgroundRemoval>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38748" y="5282744"/>
              <a:ext cx="1837453" cy="1651456"/>
            </a:xfrm>
            <a:prstGeom prst="rect">
              <a:avLst/>
            </a:prstGeom>
          </p:spPr>
        </p:pic>
        <p:sp>
          <p:nvSpPr>
            <p:cNvPr id="3" name="TextBox 2">
              <a:extLst>
                <a:ext uri="{FF2B5EF4-FFF2-40B4-BE49-F238E27FC236}">
                  <a16:creationId xmlns:a16="http://schemas.microsoft.com/office/drawing/2014/main" id="{0E3388CB-87DF-4F0E-A6D4-D1A6802F706A}"/>
                </a:ext>
              </a:extLst>
            </p:cNvPr>
            <p:cNvSpPr txBox="1"/>
            <p:nvPr/>
          </p:nvSpPr>
          <p:spPr>
            <a:xfrm>
              <a:off x="563298" y="6491944"/>
              <a:ext cx="990600" cy="369332"/>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James</a:t>
              </a:r>
            </a:p>
          </p:txBody>
        </p:sp>
        <p:sp>
          <p:nvSpPr>
            <p:cNvPr id="13" name="TextBox 12">
              <a:extLst>
                <a:ext uri="{FF2B5EF4-FFF2-40B4-BE49-F238E27FC236}">
                  <a16:creationId xmlns:a16="http://schemas.microsoft.com/office/drawing/2014/main" id="{A44BD7BD-39E3-460E-8BB8-78B4F02BC281}"/>
                </a:ext>
              </a:extLst>
            </p:cNvPr>
            <p:cNvSpPr txBox="1"/>
            <p:nvPr/>
          </p:nvSpPr>
          <p:spPr>
            <a:xfrm>
              <a:off x="1847359" y="6457454"/>
              <a:ext cx="990600" cy="369332"/>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Judas</a:t>
              </a:r>
            </a:p>
          </p:txBody>
        </p:sp>
        <p:sp>
          <p:nvSpPr>
            <p:cNvPr id="15" name="TextBox 14">
              <a:extLst>
                <a:ext uri="{FF2B5EF4-FFF2-40B4-BE49-F238E27FC236}">
                  <a16:creationId xmlns:a16="http://schemas.microsoft.com/office/drawing/2014/main" id="{0BE55A94-26BF-42EE-A766-4EC0B2DE48BF}"/>
                </a:ext>
              </a:extLst>
            </p:cNvPr>
            <p:cNvSpPr txBox="1"/>
            <p:nvPr/>
          </p:nvSpPr>
          <p:spPr>
            <a:xfrm>
              <a:off x="1238021" y="5510097"/>
              <a:ext cx="990600" cy="369332"/>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mn-cs"/>
                </a:rPr>
                <a:t>Joses</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F84AF3F-09DA-46B4-A3E2-47705D3C5F36}"/>
                </a:ext>
              </a:extLst>
            </p:cNvPr>
            <p:cNvSpPr txBox="1"/>
            <p:nvPr/>
          </p:nvSpPr>
          <p:spPr>
            <a:xfrm>
              <a:off x="-14048" y="5460992"/>
              <a:ext cx="990600" cy="369332"/>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Simon</a:t>
              </a:r>
            </a:p>
          </p:txBody>
        </p:sp>
      </p:grpSp>
      <p:sp>
        <p:nvSpPr>
          <p:cNvPr id="19" name="TextBox 18">
            <a:extLst>
              <a:ext uri="{FF2B5EF4-FFF2-40B4-BE49-F238E27FC236}">
                <a16:creationId xmlns:a16="http://schemas.microsoft.com/office/drawing/2014/main" id="{54BDB2C3-BD9B-4A5A-8B1A-278AA52807C2}"/>
              </a:ext>
            </a:extLst>
          </p:cNvPr>
          <p:cNvSpPr txBox="1"/>
          <p:nvPr/>
        </p:nvSpPr>
        <p:spPr>
          <a:xfrm>
            <a:off x="766700" y="308637"/>
            <a:ext cx="85424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rPr>
              <a:t>Jesus had 6+ siblings (Matthew 13:55-56)</a:t>
            </a:r>
          </a:p>
        </p:txBody>
      </p:sp>
      <p:sp>
        <p:nvSpPr>
          <p:cNvPr id="20" name="TextBox 19">
            <a:extLst>
              <a:ext uri="{FF2B5EF4-FFF2-40B4-BE49-F238E27FC236}">
                <a16:creationId xmlns:a16="http://schemas.microsoft.com/office/drawing/2014/main" id="{270E6020-C4D8-4398-B008-66370D7DE6DA}"/>
              </a:ext>
            </a:extLst>
          </p:cNvPr>
          <p:cNvSpPr txBox="1"/>
          <p:nvPr/>
        </p:nvSpPr>
        <p:spPr>
          <a:xfrm>
            <a:off x="771516" y="823219"/>
            <a:ext cx="8542454" cy="954107"/>
          </a:xfrm>
          <a:prstGeom prst="rect">
            <a:avLst/>
          </a:prstGeom>
          <a:noFill/>
        </p:spPr>
        <p:txBody>
          <a:bodyPr wrap="square" rtlCol="0">
            <a:spAutoFit/>
          </a:bodyPr>
          <a:lstStyle/>
          <a:p>
            <a:pPr marL="354013" marR="0" lvl="0" indent="-341313"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rPr>
              <a:t>They were unbelieving during Jesus’ </a:t>
            </a:r>
            <a:b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rPr>
              <a:t>earthly ministry (John 7:2-5; 19:25-27)</a:t>
            </a:r>
          </a:p>
        </p:txBody>
      </p:sp>
      <p:sp>
        <p:nvSpPr>
          <p:cNvPr id="23" name="TextBox 22">
            <a:extLst>
              <a:ext uri="{FF2B5EF4-FFF2-40B4-BE49-F238E27FC236}">
                <a16:creationId xmlns:a16="http://schemas.microsoft.com/office/drawing/2014/main" id="{82615CBF-FB57-48E4-8E42-43D5105884F3}"/>
              </a:ext>
            </a:extLst>
          </p:cNvPr>
          <p:cNvSpPr txBox="1"/>
          <p:nvPr/>
        </p:nvSpPr>
        <p:spPr>
          <a:xfrm>
            <a:off x="766699" y="1786275"/>
            <a:ext cx="8485203" cy="954107"/>
          </a:xfrm>
          <a:prstGeom prst="rect">
            <a:avLst/>
          </a:prstGeom>
          <a:noFill/>
        </p:spPr>
        <p:txBody>
          <a:bodyPr wrap="square" rtlCol="0">
            <a:spAutoFit/>
          </a:bodyPr>
          <a:lstStyle>
            <a:defPPr>
              <a:defRPr lang="en-US"/>
            </a:defPPr>
            <a:lvl1pPr marL="354013" marR="0" lvl="0" indent="-354013" fontAlgn="auto">
              <a:lnSpc>
                <a:spcPct val="100000"/>
              </a:lnSpc>
              <a:spcBef>
                <a:spcPts val="0"/>
              </a:spcBef>
              <a:spcAft>
                <a:spcPts val="0"/>
              </a:spcAft>
              <a:buClrTx/>
              <a:buSzTx/>
              <a:buFontTx/>
              <a:buNone/>
              <a:defRPr kumimoji="0" sz="2800" b="1" i="0" u="none" strike="noStrike" normalizeH="0" baseline="0">
                <a:solidFill>
                  <a:schemeClr val="bg1"/>
                </a:solidFill>
                <a:effectLst>
                  <a:glow rad="228600">
                    <a:schemeClr val="tx1">
                      <a:alpha val="83000"/>
                    </a:schemeClr>
                  </a:glow>
                </a:effectLst>
                <a:uLnTx/>
                <a:uFillTx/>
                <a:latin typeface="Comic Sans MS" panose="030F0702030302020204" pitchFamily="66" charset="0"/>
              </a:defRPr>
            </a:lvl1pPr>
          </a:lstStyle>
          <a:p>
            <a:pPr marL="354013" marR="0" lvl="0" indent="-354013"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rPr>
              <a:t>The resurrected Jesus appeared to James </a:t>
            </a:r>
            <a:b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rPr>
              <a:t>(1 Cor. 15:7)</a:t>
            </a:r>
          </a:p>
        </p:txBody>
      </p:sp>
      <p:sp>
        <p:nvSpPr>
          <p:cNvPr id="24" name="TextBox 23">
            <a:extLst>
              <a:ext uri="{FF2B5EF4-FFF2-40B4-BE49-F238E27FC236}">
                <a16:creationId xmlns:a16="http://schemas.microsoft.com/office/drawing/2014/main" id="{5FA893D2-A356-4F3A-ABD4-CE1F5840B1AD}"/>
              </a:ext>
            </a:extLst>
          </p:cNvPr>
          <p:cNvSpPr txBox="1"/>
          <p:nvPr/>
        </p:nvSpPr>
        <p:spPr>
          <a:xfrm>
            <a:off x="756868" y="2761704"/>
            <a:ext cx="8542454" cy="954107"/>
          </a:xfrm>
          <a:prstGeom prst="rect">
            <a:avLst/>
          </a:prstGeom>
          <a:noFill/>
        </p:spPr>
        <p:txBody>
          <a:bodyPr wrap="square" rtlCol="0">
            <a:spAutoFit/>
          </a:bodyPr>
          <a:lstStyle/>
          <a:p>
            <a:pPr marL="354013" marR="0" lvl="0" indent="-354013"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rPr>
              <a:t>James (and brothers) were present at Pentecost (Acts 1:14; 1 Cor. 9:5; Jude 1)</a:t>
            </a:r>
          </a:p>
        </p:txBody>
      </p:sp>
      <p:sp>
        <p:nvSpPr>
          <p:cNvPr id="27" name="TextBox 26">
            <a:extLst>
              <a:ext uri="{FF2B5EF4-FFF2-40B4-BE49-F238E27FC236}">
                <a16:creationId xmlns:a16="http://schemas.microsoft.com/office/drawing/2014/main" id="{3C96CECD-54BB-41F6-A0F0-86BCB8E7D048}"/>
              </a:ext>
            </a:extLst>
          </p:cNvPr>
          <p:cNvSpPr txBox="1"/>
          <p:nvPr/>
        </p:nvSpPr>
        <p:spPr>
          <a:xfrm>
            <a:off x="756868" y="3716122"/>
            <a:ext cx="8542454"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83000"/>
                    </a:prstClr>
                  </a:glow>
                </a:effectLst>
                <a:uLnTx/>
                <a:uFillTx/>
                <a:latin typeface="Comic Sans MS" panose="030F0702030302020204" pitchFamily="66" charset="0"/>
                <a:ea typeface="+mn-ea"/>
                <a:cs typeface="+mn-cs"/>
              </a:rPr>
              <a:t>James soon led the Jerusalem church (Gal. 2:9; cf. 1:19; Acts 15:13)</a:t>
            </a:r>
          </a:p>
        </p:txBody>
      </p:sp>
    </p:spTree>
    <p:custDataLst>
      <p:tags r:id="rId1"/>
    </p:custDataLst>
    <p:extLst>
      <p:ext uri="{BB962C8B-B14F-4D97-AF65-F5344CB8AC3E}">
        <p14:creationId xmlns:p14="http://schemas.microsoft.com/office/powerpoint/2010/main" val="1256987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2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P spid="24" grpId="0"/>
      <p:bldP spid="27"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961" y="-999248"/>
            <a:ext cx="9070975" cy="1143000"/>
          </a:xfrm>
        </p:spPr>
        <p:txBody>
          <a:bodyPr/>
          <a:lstStyle/>
          <a:p>
            <a:r>
              <a:rPr lang="en-US" b="1" dirty="0">
                <a:solidFill>
                  <a:schemeClr val="tx1"/>
                </a:solidFill>
              </a:rPr>
              <a:t>YouVersion</a:t>
            </a:r>
          </a:p>
        </p:txBody>
      </p:sp>
      <p:pic>
        <p:nvPicPr>
          <p:cNvPr id="40966" name="Picture 6" descr="you version — Restore Church">
            <a:extLst>
              <a:ext uri="{FF2B5EF4-FFF2-40B4-BE49-F238E27FC236}">
                <a16:creationId xmlns:a16="http://schemas.microsoft.com/office/drawing/2014/main" id="{0F09C7DD-4B07-E64C-8086-FF89BC1739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362980"/>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67E44E8C-7CC6-694C-B213-CE5824C3E95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A2375F-EF24-4275-BDB6-1F03CD4A96F0}"/>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F31C22F6-1332-4DCF-9519-ADF77FF2D784}"/>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78068" y="1681656"/>
            <a:ext cx="8565932"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Chapter 1</a:t>
            </a:r>
            <a:endPar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the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fall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am lost. . . I am hopeless.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It isn’t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It takes forever to find a way out.</a:t>
            </a:r>
          </a:p>
        </p:txBody>
      </p:sp>
    </p:spTree>
    <p:extLst>
      <p:ext uri="{BB962C8B-B14F-4D97-AF65-F5344CB8AC3E}">
        <p14:creationId xmlns:p14="http://schemas.microsoft.com/office/powerpoint/2010/main" val="277332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EB64406E-8289-FF43-B6B1-D5E995385F9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BD11FF9-A989-1D4D-939F-EDED4CB9CB57}"/>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C02506C7-D448-0D40-84D8-C2D50101FFC1}"/>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Chapter 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 walk down the same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 pretend I don’t see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 fall in again.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 can’t believe I’m in the same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But it isn’t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It still takes a long time to get out. </a:t>
            </a:r>
          </a:p>
        </p:txBody>
      </p:sp>
    </p:spTree>
    <p:extLst>
      <p:ext uri="{BB962C8B-B14F-4D97-AF65-F5344CB8AC3E}">
        <p14:creationId xmlns:p14="http://schemas.microsoft.com/office/powerpoint/2010/main" val="6557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4E6853CE-918A-6E46-9DD1-D8211F92A2A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13ADDE-A4AD-F642-8AEC-5A1A2BCAE264}"/>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87AD6BB2-7E99-4D49-8E88-4708196F63EE}"/>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Chapter 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 walk down the same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 see it is there.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 still fall in. . . it’s a habit.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My eyes are open.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 know where I 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It is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 get out immediately.</a:t>
            </a:r>
          </a:p>
        </p:txBody>
      </p:sp>
    </p:spTree>
    <p:extLst>
      <p:ext uri="{BB962C8B-B14F-4D97-AF65-F5344CB8AC3E}">
        <p14:creationId xmlns:p14="http://schemas.microsoft.com/office/powerpoint/2010/main" val="423974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22383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Chapter 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the same street.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a deep hole in the sidewalk.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around it.</a:t>
            </a:r>
          </a:p>
        </p:txBody>
      </p:sp>
      <p:pic>
        <p:nvPicPr>
          <p:cNvPr id="7" name="Picture 2" descr="Open Book Images, Stock Photos &amp;amp; Vectors | Shutterstock">
            <a:extLst>
              <a:ext uri="{FF2B5EF4-FFF2-40B4-BE49-F238E27FC236}">
                <a16:creationId xmlns:a16="http://schemas.microsoft.com/office/drawing/2014/main" id="{8B647E43-AF8E-4948-9375-B50313644F1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827D20C-5746-8242-8EFF-CBA468F9E503}"/>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186DE810-A95A-3247-AC19-56AB1CA42A53}"/>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55970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11056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Chapter 5</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another street.</a:t>
            </a:r>
          </a:p>
        </p:txBody>
      </p:sp>
      <p:pic>
        <p:nvPicPr>
          <p:cNvPr id="7" name="Picture 2" descr="Open Book Images, Stock Photos &amp;amp; Vectors | Shutterstock">
            <a:extLst>
              <a:ext uri="{FF2B5EF4-FFF2-40B4-BE49-F238E27FC236}">
                <a16:creationId xmlns:a16="http://schemas.microsoft.com/office/drawing/2014/main" id="{49001F14-F36D-9C45-97E9-BC79A993E6C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BE671A-7456-B647-932D-B02FD71D0A92}"/>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43A179E7-04FF-9942-9C91-F040B0C67F20}"/>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87409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James 2</a:t>
            </a:r>
          </a:p>
        </p:txBody>
      </p:sp>
    </p:spTree>
    <p:extLst>
      <p:ext uri="{BB962C8B-B14F-4D97-AF65-F5344CB8AC3E}">
        <p14:creationId xmlns:p14="http://schemas.microsoft.com/office/powerpoint/2010/main" val="4258115523"/>
      </p:ext>
    </p:extLst>
  </p:cSld>
  <p:clrMapOvr>
    <a:overrideClrMapping bg1="lt1" tx1="dk1" bg2="lt2" tx2="dk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eternal perspective on poverty and riches: James 1:9-11 – The Gathering  Community">
            <a:extLst>
              <a:ext uri="{FF2B5EF4-FFF2-40B4-BE49-F238E27FC236}">
                <a16:creationId xmlns:a16="http://schemas.microsoft.com/office/drawing/2014/main" id="{11B52BA0-762B-CA48-944B-27915EBE744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flipH="1">
            <a:off x="0" y="0"/>
            <a:ext cx="9120189" cy="61088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0794" y="0"/>
            <a:ext cx="9049395" cy="2522151"/>
          </a:xfrm>
        </p:spPr>
        <p:txBody>
          <a:bodyPr/>
          <a:lstStyle/>
          <a:p>
            <a:pPr algn="l">
              <a:defRPr/>
            </a:pPr>
            <a:r>
              <a:rPr lang="en-US" sz="7200" b="1" dirty="0">
                <a:effectLst>
                  <a:glow rad="177800">
                    <a:schemeClr val="bg2"/>
                  </a:glow>
                </a:effectLst>
              </a:rPr>
              <a:t>Rich Man,</a:t>
            </a:r>
            <a:br>
              <a:rPr lang="en-US" sz="7200" b="1" dirty="0">
                <a:effectLst>
                  <a:glow rad="177800">
                    <a:schemeClr val="bg2"/>
                  </a:glow>
                </a:effectLst>
              </a:rPr>
            </a:br>
            <a:r>
              <a:rPr lang="en-US" sz="7200" b="1" dirty="0">
                <a:effectLst>
                  <a:glow rad="177800">
                    <a:schemeClr val="bg2"/>
                  </a:glow>
                </a:effectLst>
              </a:rPr>
              <a:t>Poor Man</a:t>
            </a:r>
            <a:r>
              <a:rPr lang="en-US" sz="6600" b="1" dirty="0">
                <a:effectLst>
                  <a:glow rad="177800">
                    <a:schemeClr val="bg2"/>
                  </a:glow>
                </a:effectLst>
              </a:rPr>
              <a:t> </a:t>
            </a:r>
          </a:p>
        </p:txBody>
      </p:sp>
      <p:sp>
        <p:nvSpPr>
          <p:cNvPr id="4" name="Title 1"/>
          <p:cNvSpPr txBox="1">
            <a:spLocks/>
          </p:cNvSpPr>
          <p:nvPr/>
        </p:nvSpPr>
        <p:spPr bwMode="auto">
          <a:xfrm>
            <a:off x="0" y="5644993"/>
            <a:ext cx="9167811" cy="518570"/>
          </a:xfrm>
          <a:prstGeom prst="rect">
            <a:avLst/>
          </a:prstGeom>
          <a:solidFill>
            <a:schemeClr val="bg1"/>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James 2:1-13</a:t>
            </a:r>
          </a:p>
        </p:txBody>
      </p:sp>
      <p:sp>
        <p:nvSpPr>
          <p:cNvPr id="6" name="Rectangle 5">
            <a:extLst>
              <a:ext uri="{FF2B5EF4-FFF2-40B4-BE49-F238E27FC236}">
                <a16:creationId xmlns:a16="http://schemas.microsoft.com/office/drawing/2014/main" id="{DD2E062B-1EA4-494E-B28A-5890AB4ABE4D}"/>
              </a:ext>
            </a:extLst>
          </p:cNvPr>
          <p:cNvSpPr>
            <a:spLocks noChangeArrowheads="1"/>
          </p:cNvSpPr>
          <p:nvPr/>
        </p:nvSpPr>
        <p:spPr bwMode="auto">
          <a:xfrm>
            <a:off x="23811" y="610887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
        <p:nvSpPr>
          <p:cNvPr id="3" name="TextBox 2">
            <a:extLst>
              <a:ext uri="{FF2B5EF4-FFF2-40B4-BE49-F238E27FC236}">
                <a16:creationId xmlns:a16="http://schemas.microsoft.com/office/drawing/2014/main" id="{347D5260-BD2E-EB4A-8392-6447B1172DAC}"/>
              </a:ext>
            </a:extLst>
          </p:cNvPr>
          <p:cNvSpPr txBox="1"/>
          <p:nvPr/>
        </p:nvSpPr>
        <p:spPr>
          <a:xfrm>
            <a:off x="-473336" y="2581835"/>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53112322"/>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7351"/>
            <a:ext cx="9144000" cy="12431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Church Retreat</a:t>
            </a:r>
          </a:p>
        </p:txBody>
      </p:sp>
      <p:pic>
        <p:nvPicPr>
          <p:cNvPr id="12290" name="Picture 2" descr="Church Retreat (aka Camping Trip) — Church of the Advent">
            <a:extLst>
              <a:ext uri="{FF2B5EF4-FFF2-40B4-BE49-F238E27FC236}">
                <a16:creationId xmlns:a16="http://schemas.microsoft.com/office/drawing/2014/main" id="{378A7BCD-D365-F54A-A8B3-7EDB08B466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558" y="1016000"/>
            <a:ext cx="9262558" cy="393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9739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3" name="Picture 1028" descr="IMG_63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1026"/>
          <p:cNvSpPr>
            <a:spLocks noGrp="1" noChangeArrowheads="1"/>
          </p:cNvSpPr>
          <p:nvPr>
            <p:ph type="ctrTitle"/>
          </p:nvPr>
        </p:nvSpPr>
        <p:spPr>
          <a:xfrm>
            <a:off x="381000" y="228600"/>
            <a:ext cx="4724400" cy="898525"/>
          </a:xfrm>
        </p:spPr>
        <p:txBody>
          <a:bodyPr/>
          <a:lstStyle/>
          <a:p>
            <a:pPr eaLnBrk="1" hangingPunct="1">
              <a:defRPr/>
            </a:pPr>
            <a:r>
              <a:rPr lang="en-US" b="1">
                <a:latin typeface="Tahoma" charset="0"/>
              </a:rPr>
              <a:t>Mr. &amp; Mrs. Miles</a:t>
            </a:r>
          </a:p>
        </p:txBody>
      </p:sp>
    </p:spTree>
    <p:extLst>
      <p:ext uri="{BB962C8B-B14F-4D97-AF65-F5344CB8AC3E}">
        <p14:creationId xmlns:p14="http://schemas.microsoft.com/office/powerpoint/2010/main" val="3891452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bg1">
                <a:lumMod val="95000"/>
              </a:schemeClr>
            </a:gs>
            <a:gs pos="100000">
              <a:schemeClr val="tx1"/>
            </a:gs>
            <a:gs pos="62000">
              <a:schemeClr val="tx1">
                <a:lumMod val="65000"/>
                <a:lumOff val="3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CB2F768-C1F7-4E78-AC0A-2360D2EB881A}"/>
              </a:ext>
            </a:extLst>
          </p:cNvPr>
          <p:cNvCxnSpPr>
            <a:cxnSpLocks/>
          </p:cNvCxnSpPr>
          <p:nvPr/>
        </p:nvCxnSpPr>
        <p:spPr>
          <a:xfrm>
            <a:off x="609600" y="1181409"/>
            <a:ext cx="6688518" cy="491459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F038C0A3-94CA-48FC-B1B0-D426CE30E7A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8934" b="96254" l="0" r="100000">
                        <a14:foregroundMark x1="45714" y1="26513" x2="43810" y2="28530"/>
                        <a14:foregroundMark x1="43810" y1="40058" x2="43810" y2="43516"/>
                        <a14:foregroundMark x1="39048" y1="78963" x2="99048" y2="84438"/>
                        <a14:foregroundMark x1="0" y1="82421" x2="29524" y2="76081"/>
                        <a14:foregroundMark x1="45714" y1="14697" x2="41905" y2="19885"/>
                        <a14:foregroundMark x1="76190" y1="26513" x2="59048" y2="27089"/>
                        <a14:foregroundMark x1="20952" y1="29395" x2="7619" y2="29971"/>
                        <a14:foregroundMark x1="83810" y1="25937" x2="69524" y2="25937"/>
                        <a14:foregroundMark x1="43810" y1="14409" x2="43810" y2="17003"/>
                        <a14:backgroundMark x1="59048" y1="33429" x2="99048" y2="46686"/>
                      </a14:backgroundRemoval>
                    </a14:imgEffect>
                  </a14:imgLayer>
                </a14:imgProps>
              </a:ext>
              <a:ext uri="{28A0092B-C50C-407E-A947-70E740481C1C}">
                <a14:useLocalDpi xmlns:a14="http://schemas.microsoft.com/office/drawing/2010/main"/>
              </a:ext>
            </a:extLst>
          </a:blip>
          <a:srcRect/>
          <a:stretch/>
        </p:blipFill>
        <p:spPr>
          <a:xfrm flipH="1">
            <a:off x="2834786" y="2523828"/>
            <a:ext cx="284420" cy="939647"/>
          </a:xfrm>
          <a:prstGeom prst="rect">
            <a:avLst/>
          </a:prstGeom>
          <a:ln>
            <a:noFill/>
          </a:ln>
          <a:effectLst>
            <a:glow rad="63500">
              <a:schemeClr val="bg1">
                <a:alpha val="40000"/>
              </a:schemeClr>
            </a:glow>
            <a:outerShdw blurRad="292100" dist="139700" dir="2700000" algn="tl" rotWithShape="0">
              <a:srgbClr val="333333">
                <a:alpha val="65000"/>
              </a:srgbClr>
            </a:outerShdw>
          </a:effectLst>
        </p:spPr>
      </p:pic>
      <p:sp>
        <p:nvSpPr>
          <p:cNvPr id="21" name="Oval 20">
            <a:extLst>
              <a:ext uri="{FF2B5EF4-FFF2-40B4-BE49-F238E27FC236}">
                <a16:creationId xmlns:a16="http://schemas.microsoft.com/office/drawing/2014/main" id="{6291E4C1-A4F7-4CFE-A6B7-D89E3857DF15}"/>
              </a:ext>
            </a:extLst>
          </p:cNvPr>
          <p:cNvSpPr/>
          <p:nvPr/>
        </p:nvSpPr>
        <p:spPr>
          <a:xfrm>
            <a:off x="838200" y="1248508"/>
            <a:ext cx="1168255" cy="1101766"/>
          </a:xfrm>
          <a:prstGeom prst="ellipse">
            <a:avLst/>
          </a:prstGeom>
          <a:gradFill flip="none" rotWithShape="1">
            <a:gsLst>
              <a:gs pos="97000">
                <a:srgbClr val="FFC000"/>
              </a:gs>
              <a:gs pos="18000">
                <a:srgbClr val="FFFF00"/>
              </a:gs>
            </a:gsLst>
            <a:path path="circle">
              <a:fillToRect l="50000" t="50000" r="50000" b="50000"/>
            </a:path>
            <a:tileRect/>
          </a:gradFill>
          <a:ln>
            <a:noFill/>
          </a:ln>
          <a:effectLst>
            <a:glow rad="939800">
              <a:srgbClr val="FFFF99">
                <a:alpha val="40000"/>
              </a:srgbClr>
            </a:glow>
            <a:outerShdw blurRad="40000" dist="20000" dir="5400000" rotWithShape="0">
              <a:srgbClr val="000000">
                <a:alpha val="0"/>
              </a:srgbClr>
            </a:outerShdw>
            <a:softEdge rad="317500"/>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228600">
                  <a:prstClr val="black">
                    <a:alpha val="86000"/>
                  </a:prstClr>
                </a:glow>
              </a:effectLst>
              <a:uLnTx/>
              <a:uFillTx/>
              <a:latin typeface="Calibri"/>
              <a:ea typeface="+mn-ea"/>
              <a:cs typeface="+mn-cs"/>
            </a:endParaRPr>
          </a:p>
        </p:txBody>
      </p:sp>
      <p:sp>
        <p:nvSpPr>
          <p:cNvPr id="35" name="TextBox 34">
            <a:extLst>
              <a:ext uri="{FF2B5EF4-FFF2-40B4-BE49-F238E27FC236}">
                <a16:creationId xmlns:a16="http://schemas.microsoft.com/office/drawing/2014/main" id="{2E6FDBBA-C330-4CB3-ACDC-420C2EDF1BD7}"/>
              </a:ext>
            </a:extLst>
          </p:cNvPr>
          <p:cNvSpPr txBox="1"/>
          <p:nvPr/>
        </p:nvSpPr>
        <p:spPr>
          <a:xfrm>
            <a:off x="1546908" y="1365192"/>
            <a:ext cx="69874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33/34 </a:t>
            </a:r>
            <a:r>
              <a:rPr kumimoji="0" lang="en-US" sz="20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Stephen was stoned; Saul’s conversion (Acts 7-9)</a:t>
            </a:r>
            <a:endPar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endParaRPr>
          </a:p>
        </p:txBody>
      </p:sp>
      <p:grpSp>
        <p:nvGrpSpPr>
          <p:cNvPr id="57" name="Group 56">
            <a:extLst>
              <a:ext uri="{FF2B5EF4-FFF2-40B4-BE49-F238E27FC236}">
                <a16:creationId xmlns:a16="http://schemas.microsoft.com/office/drawing/2014/main" id="{28EF63A0-93CB-41F5-8853-02DF4F147F89}"/>
              </a:ext>
            </a:extLst>
          </p:cNvPr>
          <p:cNvGrpSpPr/>
          <p:nvPr/>
        </p:nvGrpSpPr>
        <p:grpSpPr>
          <a:xfrm rot="21238294">
            <a:off x="2841650" y="3298193"/>
            <a:ext cx="1889884" cy="523220"/>
            <a:chOff x="6625706" y="6027293"/>
            <a:chExt cx="1889884" cy="523220"/>
          </a:xfrm>
        </p:grpSpPr>
        <p:pic>
          <p:nvPicPr>
            <p:cNvPr id="55" name="Picture 54">
              <a:extLst>
                <a:ext uri="{FF2B5EF4-FFF2-40B4-BE49-F238E27FC236}">
                  <a16:creationId xmlns:a16="http://schemas.microsoft.com/office/drawing/2014/main" id="{2043FB94-9C4B-476F-87B2-0C45C4A7DBA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677" b="97849" l="3304" r="96696">
                          <a14:foregroundMark x1="3524" y1="59140" x2="9471" y2="64516"/>
                          <a14:foregroundMark x1="96916" y1="63441" x2="88326" y2="55914"/>
                          <a14:foregroundMark x1="86784" y1="64516" x2="73789" y2="51613"/>
                          <a14:foregroundMark x1="53965" y1="93548" x2="63656" y2="92473"/>
                          <a14:foregroundMark x1="63656" y1="92473" x2="67841" y2="97849"/>
                        </a14:backgroundRemoval>
                      </a14:imgEffect>
                      <a14:imgEffect>
                        <a14:brightnessContrast contrast="20000"/>
                      </a14:imgEffect>
                    </a14:imgLayer>
                  </a14:imgProps>
                </a:ext>
                <a:ext uri="{28A0092B-C50C-407E-A947-70E740481C1C}">
                  <a14:useLocalDpi xmlns:a14="http://schemas.microsoft.com/office/drawing/2010/main"/>
                </a:ext>
              </a:extLst>
            </a:blip>
            <a:srcRect/>
            <a:stretch/>
          </p:blipFill>
          <p:spPr>
            <a:xfrm rot="20197096">
              <a:off x="6625706" y="6081471"/>
              <a:ext cx="1889884" cy="388215"/>
            </a:xfrm>
            <a:prstGeom prst="rect">
              <a:avLst/>
            </a:prstGeom>
            <a:ln>
              <a:noFill/>
            </a:ln>
            <a:effectLst>
              <a:outerShdw blurRad="292100" dist="139700" dir="2700000" algn="tl" rotWithShape="0">
                <a:srgbClr val="333333">
                  <a:alpha val="65000"/>
                </a:srgbClr>
              </a:outerShdw>
            </a:effectLst>
          </p:spPr>
        </p:pic>
        <p:sp>
          <p:nvSpPr>
            <p:cNvPr id="56" name="TextBox 55">
              <a:extLst>
                <a:ext uri="{FF2B5EF4-FFF2-40B4-BE49-F238E27FC236}">
                  <a16:creationId xmlns:a16="http://schemas.microsoft.com/office/drawing/2014/main" id="{A1CE7BBE-F38C-458B-92D1-F3E30CDA7856}"/>
                </a:ext>
              </a:extLst>
            </p:cNvPr>
            <p:cNvSpPr txBox="1"/>
            <p:nvPr/>
          </p:nvSpPr>
          <p:spPr>
            <a:xfrm rot="20089482">
              <a:off x="6906804" y="6027293"/>
              <a:ext cx="13467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Ink Free" panose="03080402000500000000" pitchFamily="66" charset="0"/>
                  <a:ea typeface="+mn-ea"/>
                  <a:cs typeface="+mn-cs"/>
                </a:rPr>
                <a:t>James</a:t>
              </a:r>
            </a:p>
          </p:txBody>
        </p:sp>
      </p:grpSp>
      <p:sp>
        <p:nvSpPr>
          <p:cNvPr id="23" name="TextBox 22">
            <a:extLst>
              <a:ext uri="{FF2B5EF4-FFF2-40B4-BE49-F238E27FC236}">
                <a16:creationId xmlns:a16="http://schemas.microsoft.com/office/drawing/2014/main" id="{F924D4BF-E5E7-4F0F-933F-67A2DF0FD644}"/>
              </a:ext>
            </a:extLst>
          </p:cNvPr>
          <p:cNvSpPr txBox="1"/>
          <p:nvPr/>
        </p:nvSpPr>
        <p:spPr>
          <a:xfrm>
            <a:off x="3059914" y="2528853"/>
            <a:ext cx="60161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39 </a:t>
            </a:r>
            <a:r>
              <a:rPr kumimoji="0" lang="en-US" sz="20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Church growth through persecution (Acts 11)</a:t>
            </a: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 </a:t>
            </a:r>
          </a:p>
        </p:txBody>
      </p:sp>
      <p:sp>
        <p:nvSpPr>
          <p:cNvPr id="99" name="Rectangle 98">
            <a:extLst>
              <a:ext uri="{FF2B5EF4-FFF2-40B4-BE49-F238E27FC236}">
                <a16:creationId xmlns:a16="http://schemas.microsoft.com/office/drawing/2014/main" id="{4C86BFFD-A76A-4ADC-9209-9EAF30B034E4}"/>
              </a:ext>
            </a:extLst>
          </p:cNvPr>
          <p:cNvSpPr/>
          <p:nvPr/>
        </p:nvSpPr>
        <p:spPr>
          <a:xfrm>
            <a:off x="131841" y="685800"/>
            <a:ext cx="8820545" cy="60099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228600">
                  <a:prstClr val="black">
                    <a:alpha val="86000"/>
                  </a:prstClr>
                </a:glow>
              </a:effectLst>
              <a:uLnTx/>
              <a:uFillTx/>
              <a:latin typeface="Calibri"/>
              <a:ea typeface="+mn-ea"/>
              <a:cs typeface="+mn-cs"/>
            </a:endParaRPr>
          </a:p>
        </p:txBody>
      </p:sp>
      <p:pic>
        <p:nvPicPr>
          <p:cNvPr id="108" name="Picture 107">
            <a:extLst>
              <a:ext uri="{FF2B5EF4-FFF2-40B4-BE49-F238E27FC236}">
                <a16:creationId xmlns:a16="http://schemas.microsoft.com/office/drawing/2014/main" id="{59DE287F-E832-4B46-B703-770F7D895AB2}"/>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9524" b="91775" l="0" r="100000">
                        <a14:foregroundMark x1="48800" y1="19481" x2="49600" y2="31169"/>
                        <a14:foregroundMark x1="44800" y1="16883" x2="48800" y2="30303"/>
                        <a14:foregroundMark x1="39200" y1="93939" x2="70400" y2="92208"/>
                        <a14:foregroundMark x1="70400" y1="92208" x2="70400" y2="92208"/>
                        <a14:foregroundMark x1="11200" y1="75325" x2="23200" y2="88745"/>
                        <a14:foregroundMark x1="11200" y1="77056" x2="18400" y2="89610"/>
                        <a14:foregroundMark x1="47200" y1="15584" x2="47200" y2="27706"/>
                        <a14:foregroundMark x1="44800" y1="27273" x2="52800" y2="39827"/>
                      </a14:backgroundRemoval>
                    </a14:imgEffect>
                  </a14:imgLayer>
                </a14:imgProps>
              </a:ext>
              <a:ext uri="{28A0092B-C50C-407E-A947-70E740481C1C}">
                <a14:useLocalDpi xmlns:a14="http://schemas.microsoft.com/office/drawing/2010/main"/>
              </a:ext>
            </a:extLst>
          </a:blip>
          <a:srcRect/>
          <a:stretch/>
        </p:blipFill>
        <p:spPr>
          <a:xfrm>
            <a:off x="238552" y="624531"/>
            <a:ext cx="718008" cy="960187"/>
          </a:xfrm>
          <a:prstGeom prst="rect">
            <a:avLst/>
          </a:prstGeom>
          <a:ln>
            <a:noFill/>
          </a:ln>
          <a:effectLst>
            <a:outerShdw blurRad="292100" dist="139700" dir="2700000" algn="tl" rotWithShape="0">
              <a:srgbClr val="333333">
                <a:alpha val="65000"/>
              </a:srgbClr>
            </a:outerShdw>
          </a:effectLst>
        </p:spPr>
      </p:pic>
      <p:sp>
        <p:nvSpPr>
          <p:cNvPr id="109" name="TextBox 108">
            <a:extLst>
              <a:ext uri="{FF2B5EF4-FFF2-40B4-BE49-F238E27FC236}">
                <a16:creationId xmlns:a16="http://schemas.microsoft.com/office/drawing/2014/main" id="{E9243E1F-F409-40A9-B0B4-4A2C39C41360}"/>
              </a:ext>
            </a:extLst>
          </p:cNvPr>
          <p:cNvSpPr txBox="1"/>
          <p:nvPr/>
        </p:nvSpPr>
        <p:spPr>
          <a:xfrm>
            <a:off x="851870" y="832898"/>
            <a:ext cx="4644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AD 30 </a:t>
            </a:r>
            <a:r>
              <a:rPr kumimoji="0" lang="en-US" sz="20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James at Pentecost (Acts 1-2)</a:t>
            </a:r>
          </a:p>
        </p:txBody>
      </p:sp>
      <p:pic>
        <p:nvPicPr>
          <p:cNvPr id="54" name="Picture 53">
            <a:extLst>
              <a:ext uri="{FF2B5EF4-FFF2-40B4-BE49-F238E27FC236}">
                <a16:creationId xmlns:a16="http://schemas.microsoft.com/office/drawing/2014/main" id="{BACACD87-D51B-4720-9B58-AA778BFA564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7422" b="99219" l="10356" r="100000">
                        <a14:foregroundMark x1="75000" y1="7422" x2="67050" y2="99219"/>
                        <a14:foregroundMark x1="24686" y1="77214" x2="41318" y2="94271"/>
                        <a14:foregroundMark x1="41318" y1="94271" x2="41318" y2="94271"/>
                        <a14:foregroundMark x1="97908" y1="58724" x2="91632" y2="97135"/>
                        <a14:foregroundMark x1="91632" y1="97135" x2="91632" y2="97135"/>
                        <a14:foregroundMark x1="85356" y1="13802" x2="71653" y2="47917"/>
                        <a14:foregroundMark x1="71653" y1="47917" x2="71653" y2="48698"/>
                        <a14:foregroundMark x1="75000" y1="11589" x2="83682" y2="17318"/>
                        <a14:foregroundMark x1="72176" y1="28776" x2="69874" y2="25911"/>
                        <a14:foregroundMark x1="38389" y1="67188" x2="69351" y2="47917"/>
                        <a14:foregroundMark x1="17782" y1="75000" x2="71025" y2="85026"/>
                        <a14:foregroundMark x1="97385" y1="53646" x2="99895" y2="85286"/>
                        <a14:foregroundMark x1="86506" y1="14453" x2="69351" y2="10156"/>
                        <a14:backgroundMark x1="56172" y1="47266" x2="45293" y2="47266"/>
                        <a14:backgroundMark x1="55021" y1="47917" x2="52720" y2="50130"/>
                        <a14:backgroundMark x1="56172" y1="47917" x2="58473" y2="45833"/>
                      </a14:backgroundRemoval>
                    </a14:imgEffect>
                    <a14:imgEffect>
                      <a14:saturation sat="66000"/>
                    </a14:imgEffect>
                  </a14:imgLayer>
                </a14:imgProps>
              </a:ext>
              <a:ext uri="{28A0092B-C50C-407E-A947-70E740481C1C}">
                <a14:useLocalDpi xmlns:a14="http://schemas.microsoft.com/office/drawing/2010/main"/>
              </a:ext>
            </a:extLst>
          </a:blip>
          <a:srcRect/>
          <a:stretch/>
        </p:blipFill>
        <p:spPr>
          <a:xfrm flipH="1">
            <a:off x="-4135" y="4498098"/>
            <a:ext cx="2852924" cy="2365929"/>
          </a:xfrm>
          <a:prstGeom prst="rect">
            <a:avLst/>
          </a:prstGeom>
          <a:ln>
            <a:noFill/>
          </a:ln>
          <a:effectLst>
            <a:outerShdw blurRad="292100" dist="139700" dir="2700000" algn="tl" rotWithShape="0">
              <a:srgbClr val="333333">
                <a:alpha val="65000"/>
              </a:srgbClr>
            </a:outerShdw>
          </a:effectLst>
        </p:spPr>
      </p:pic>
      <p:sp>
        <p:nvSpPr>
          <p:cNvPr id="75" name="TextBox 74">
            <a:extLst>
              <a:ext uri="{FF2B5EF4-FFF2-40B4-BE49-F238E27FC236}">
                <a16:creationId xmlns:a16="http://schemas.microsoft.com/office/drawing/2014/main" id="{BA8BEB29-A95D-40E9-A798-93AA58132914}"/>
              </a:ext>
            </a:extLst>
          </p:cNvPr>
          <p:cNvSpPr txBox="1"/>
          <p:nvPr/>
        </p:nvSpPr>
        <p:spPr>
          <a:xfrm>
            <a:off x="571500" y="56418"/>
            <a:ext cx="8001000"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9050" cmpd="sng">
                  <a:solidFill>
                    <a:prstClr val="black"/>
                  </a:solidFill>
                  <a:prstDash val="solid"/>
                </a:ln>
                <a:solidFill>
                  <a:prstClr val="white"/>
                </a:solidFill>
                <a:effectLst>
                  <a:glow rad="228600">
                    <a:prstClr val="black">
                      <a:alpha val="86000"/>
                    </a:prstClr>
                  </a:glow>
                  <a:reflection blurRad="12700" stA="28000" endPos="45000" dist="1000" dir="5400000" sy="-100000" algn="bl" rotWithShape="0"/>
                </a:effectLst>
                <a:uLnTx/>
                <a:uFillTx/>
                <a:latin typeface="Comic Sans MS" panose="030F0702030302020204" pitchFamily="66" charset="0"/>
                <a:ea typeface="+mn-ea"/>
                <a:cs typeface="+mn-cs"/>
              </a:rPr>
              <a:t>When did James write this?</a:t>
            </a:r>
          </a:p>
        </p:txBody>
      </p:sp>
      <p:pic>
        <p:nvPicPr>
          <p:cNvPr id="3" name="Picture 2">
            <a:extLst>
              <a:ext uri="{FF2B5EF4-FFF2-40B4-BE49-F238E27FC236}">
                <a16:creationId xmlns:a16="http://schemas.microsoft.com/office/drawing/2014/main" id="{1F7A2199-C17D-4130-8A1C-3DAE66C86DA8}"/>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4600" b="97560" l="7886" r="94000">
                        <a14:foregroundMark x1="48971" y1="7000" x2="55657" y2="11680"/>
                        <a14:foregroundMark x1="94114" y1="57560" x2="87771" y2="58720"/>
                        <a14:foregroundMark x1="62343" y1="4680" x2="62343" y2="4680"/>
                        <a14:foregroundMark x1="8914" y1="37880" x2="7886" y2="42120"/>
                        <a14:foregroundMark x1="59029" y1="90520" x2="62686" y2="94040"/>
                        <a14:foregroundMark x1="66057" y1="97560" x2="66057" y2="97560"/>
                      </a14:backgroundRemoval>
                    </a14:imgEffect>
                  </a14:imgLayer>
                </a14:imgProps>
              </a:ext>
              <a:ext uri="{28A0092B-C50C-407E-A947-70E740481C1C}">
                <a14:useLocalDpi xmlns:a14="http://schemas.microsoft.com/office/drawing/2010/main"/>
              </a:ext>
            </a:extLst>
          </a:blip>
          <a:stretch>
            <a:fillRect/>
          </a:stretch>
        </p:blipFill>
        <p:spPr>
          <a:xfrm>
            <a:off x="2062620" y="2094185"/>
            <a:ext cx="564739" cy="806770"/>
          </a:xfrm>
          <a:prstGeom prst="rect">
            <a:avLst/>
          </a:prstGeom>
        </p:spPr>
      </p:pic>
      <p:sp>
        <p:nvSpPr>
          <p:cNvPr id="64" name="TextBox 63">
            <a:extLst>
              <a:ext uri="{FF2B5EF4-FFF2-40B4-BE49-F238E27FC236}">
                <a16:creationId xmlns:a16="http://schemas.microsoft.com/office/drawing/2014/main" id="{E9F6179B-F474-4323-8604-9DC44788E52E}"/>
              </a:ext>
            </a:extLst>
          </p:cNvPr>
          <p:cNvSpPr txBox="1"/>
          <p:nvPr/>
        </p:nvSpPr>
        <p:spPr>
          <a:xfrm>
            <a:off x="2544338" y="2013513"/>
            <a:ext cx="46333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38 </a:t>
            </a:r>
            <a:r>
              <a:rPr kumimoji="0" lang="en-US" sz="20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Cornelius was saved (Act 10)</a:t>
            </a:r>
            <a:endPar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endParaRPr>
          </a:p>
        </p:txBody>
      </p:sp>
      <p:sp>
        <p:nvSpPr>
          <p:cNvPr id="67" name="TextBox 66">
            <a:extLst>
              <a:ext uri="{FF2B5EF4-FFF2-40B4-BE49-F238E27FC236}">
                <a16:creationId xmlns:a16="http://schemas.microsoft.com/office/drawing/2014/main" id="{D28BD654-158A-4578-B3B2-F1BBB1F2B105}"/>
              </a:ext>
            </a:extLst>
          </p:cNvPr>
          <p:cNvSpPr txBox="1"/>
          <p:nvPr/>
        </p:nvSpPr>
        <p:spPr>
          <a:xfrm>
            <a:off x="4136365" y="3288457"/>
            <a:ext cx="2362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44-45</a:t>
            </a:r>
          </a:p>
        </p:txBody>
      </p:sp>
      <p:pic>
        <p:nvPicPr>
          <p:cNvPr id="8" name="Picture 7">
            <a:extLst>
              <a:ext uri="{FF2B5EF4-FFF2-40B4-BE49-F238E27FC236}">
                <a16:creationId xmlns:a16="http://schemas.microsoft.com/office/drawing/2014/main" id="{AC474425-DF65-4F7A-8A53-B22F8BAAE965}"/>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3896" b="89610" l="9916" r="89873">
                        <a14:foregroundMark x1="62025" y1="3896" x2="57595" y2="13420"/>
                      </a14:backgroundRemoval>
                    </a14:imgEffect>
                  </a14:imgLayer>
                </a14:imgProps>
              </a:ext>
              <a:ext uri="{28A0092B-C50C-407E-A947-70E740481C1C}">
                <a14:useLocalDpi xmlns:a14="http://schemas.microsoft.com/office/drawing/2010/main"/>
              </a:ext>
            </a:extLst>
          </a:blip>
          <a:stretch>
            <a:fillRect/>
          </a:stretch>
        </p:blipFill>
        <p:spPr>
          <a:xfrm flipH="1">
            <a:off x="4379226" y="4047534"/>
            <a:ext cx="999923" cy="487304"/>
          </a:xfrm>
          <a:prstGeom prst="rect">
            <a:avLst/>
          </a:prstGeom>
          <a:ln>
            <a:noFill/>
          </a:ln>
          <a:effectLst>
            <a:outerShdw blurRad="292100" dist="139700" dir="2700000" algn="tl" rotWithShape="0">
              <a:srgbClr val="333333">
                <a:alpha val="65000"/>
              </a:srgbClr>
            </a:outerShdw>
          </a:effectLst>
        </p:spPr>
      </p:pic>
      <p:sp>
        <p:nvSpPr>
          <p:cNvPr id="69" name="TextBox 68">
            <a:extLst>
              <a:ext uri="{FF2B5EF4-FFF2-40B4-BE49-F238E27FC236}">
                <a16:creationId xmlns:a16="http://schemas.microsoft.com/office/drawing/2014/main" id="{0D0B399F-1F3C-488D-9FD7-0E3106710153}"/>
              </a:ext>
            </a:extLst>
          </p:cNvPr>
          <p:cNvSpPr txBox="1"/>
          <p:nvPr/>
        </p:nvSpPr>
        <p:spPr>
          <a:xfrm>
            <a:off x="4991822" y="3828279"/>
            <a:ext cx="42393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49 </a:t>
            </a:r>
            <a:r>
              <a:rPr kumimoji="0" lang="en-US" sz="20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1</a:t>
            </a:r>
            <a:r>
              <a:rPr kumimoji="0" lang="en-US" sz="2000" b="1" i="0" u="none" strike="noStrike" kern="1200" cap="none" spc="0" normalizeH="0" baseline="30000" noProof="0" dirty="0">
                <a:ln>
                  <a:noFill/>
                </a:ln>
                <a:solidFill>
                  <a:prstClr val="white"/>
                </a:solidFill>
                <a:effectLst>
                  <a:glow rad="228600">
                    <a:prstClr val="black">
                      <a:alpha val="86000"/>
                    </a:prstClr>
                  </a:glow>
                </a:effectLst>
                <a:uLnTx/>
                <a:uFillTx/>
                <a:latin typeface="Calibri"/>
                <a:ea typeface="+mn-ea"/>
                <a:cs typeface="+mn-cs"/>
              </a:rPr>
              <a:t>st</a:t>
            </a:r>
            <a:r>
              <a:rPr kumimoji="0" lang="en-US" sz="20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 church council (Acts 15)</a:t>
            </a:r>
            <a:endPar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endParaRPr>
          </a:p>
        </p:txBody>
      </p:sp>
      <p:grpSp>
        <p:nvGrpSpPr>
          <p:cNvPr id="70" name="Group 69">
            <a:extLst>
              <a:ext uri="{FF2B5EF4-FFF2-40B4-BE49-F238E27FC236}">
                <a16:creationId xmlns:a16="http://schemas.microsoft.com/office/drawing/2014/main" id="{80077F6B-BD60-4B87-95ED-E81A37CE4272}"/>
              </a:ext>
            </a:extLst>
          </p:cNvPr>
          <p:cNvGrpSpPr/>
          <p:nvPr/>
        </p:nvGrpSpPr>
        <p:grpSpPr>
          <a:xfrm rot="21238294">
            <a:off x="4695232" y="4544777"/>
            <a:ext cx="1454755" cy="420319"/>
            <a:chOff x="6625770" y="6125893"/>
            <a:chExt cx="1675141" cy="398387"/>
          </a:xfrm>
        </p:grpSpPr>
        <p:pic>
          <p:nvPicPr>
            <p:cNvPr id="71" name="Picture 70">
              <a:extLst>
                <a:ext uri="{FF2B5EF4-FFF2-40B4-BE49-F238E27FC236}">
                  <a16:creationId xmlns:a16="http://schemas.microsoft.com/office/drawing/2014/main" id="{7391E6B2-4481-4CC2-BEB9-5DEA8911C18C}"/>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9195" b="97701" l="3143" r="96571">
                          <a14:foregroundMark x1="3429" y1="59770" x2="9429" y2="64368"/>
                          <a14:foregroundMark x1="96857" y1="63218" x2="88286" y2="56322"/>
                          <a14:foregroundMark x1="86571" y1="64368" x2="73714" y2="51724"/>
                          <a14:foregroundMark x1="54000" y1="93103" x2="63714" y2="91954"/>
                          <a14:foregroundMark x1="63714" y1="91954" x2="67429" y2="97701"/>
                        </a14:backgroundRemoval>
                      </a14:imgEffect>
                      <a14:imgEffect>
                        <a14:brightnessContrast contrast="20000"/>
                      </a14:imgEffect>
                    </a14:imgLayer>
                  </a14:imgProps>
                </a:ext>
                <a:ext uri="{28A0092B-C50C-407E-A947-70E740481C1C}">
                  <a14:useLocalDpi xmlns:a14="http://schemas.microsoft.com/office/drawing/2010/main"/>
                </a:ext>
              </a:extLst>
            </a:blip>
            <a:srcRect/>
            <a:stretch/>
          </p:blipFill>
          <p:spPr>
            <a:xfrm rot="20197096">
              <a:off x="6625770" y="6125893"/>
              <a:ext cx="1675141" cy="344103"/>
            </a:xfrm>
            <a:prstGeom prst="rect">
              <a:avLst/>
            </a:prstGeom>
            <a:ln>
              <a:noFill/>
            </a:ln>
            <a:effectLst>
              <a:outerShdw blurRad="292100" dist="139700" dir="2700000" algn="tl" rotWithShape="0">
                <a:srgbClr val="333333">
                  <a:alpha val="65000"/>
                </a:srgbClr>
              </a:outerShdw>
            </a:effectLst>
          </p:spPr>
        </p:pic>
        <p:sp>
          <p:nvSpPr>
            <p:cNvPr id="72" name="TextBox 71">
              <a:extLst>
                <a:ext uri="{FF2B5EF4-FFF2-40B4-BE49-F238E27FC236}">
                  <a16:creationId xmlns:a16="http://schemas.microsoft.com/office/drawing/2014/main" id="{A8BC5B97-282B-4808-8879-58A5F4A37E90}"/>
                </a:ext>
              </a:extLst>
            </p:cNvPr>
            <p:cNvSpPr txBox="1"/>
            <p:nvPr/>
          </p:nvSpPr>
          <p:spPr>
            <a:xfrm rot="20089482">
              <a:off x="6757139" y="6174220"/>
              <a:ext cx="1429880" cy="3500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glow rad="228600">
                      <a:prstClr val="black">
                        <a:alpha val="86000"/>
                      </a:prstClr>
                    </a:glow>
                  </a:effectLst>
                  <a:uLnTx/>
                  <a:uFillTx/>
                  <a:latin typeface="Ink Free" panose="03080402000500000000" pitchFamily="66" charset="0"/>
                  <a:ea typeface="+mn-ea"/>
                  <a:cs typeface="+mn-cs"/>
                </a:rPr>
                <a:t>Galatians</a:t>
              </a:r>
            </a:p>
          </p:txBody>
        </p:sp>
      </p:grpSp>
      <p:sp>
        <p:nvSpPr>
          <p:cNvPr id="74" name="TextBox 73">
            <a:extLst>
              <a:ext uri="{FF2B5EF4-FFF2-40B4-BE49-F238E27FC236}">
                <a16:creationId xmlns:a16="http://schemas.microsoft.com/office/drawing/2014/main" id="{98482BA9-3F3A-411C-9641-6EBFCC33006A}"/>
              </a:ext>
            </a:extLst>
          </p:cNvPr>
          <p:cNvSpPr txBox="1"/>
          <p:nvPr/>
        </p:nvSpPr>
        <p:spPr>
          <a:xfrm>
            <a:off x="6064634" y="4310105"/>
            <a:ext cx="20936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49</a:t>
            </a:r>
          </a:p>
        </p:txBody>
      </p:sp>
      <p:pic>
        <p:nvPicPr>
          <p:cNvPr id="10" name="Picture 9">
            <a:extLst>
              <a:ext uri="{FF2B5EF4-FFF2-40B4-BE49-F238E27FC236}">
                <a16:creationId xmlns:a16="http://schemas.microsoft.com/office/drawing/2014/main" id="{69506C2E-72C2-4873-BFA9-723419BB6FC7}"/>
              </a:ext>
            </a:extLst>
          </p:cNvPr>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5495" b="93407" l="7619" r="89524">
                        <a14:foregroundMark x1="36190" y1="6593" x2="41905" y2="9890"/>
                        <a14:foregroundMark x1="10476" y1="42857" x2="7619" y2="51648"/>
                        <a14:foregroundMark x1="33333" y1="93407" x2="37143" y2="82418"/>
                      </a14:backgroundRemoval>
                    </a14:imgEffect>
                    <a14:imgEffect>
                      <a14:brightnessContrast bright="20000"/>
                    </a14:imgEffect>
                  </a14:imgLayer>
                </a14:imgProps>
              </a:ext>
              <a:ext uri="{28A0092B-C50C-407E-A947-70E740481C1C}">
                <a14:useLocalDpi xmlns:a14="http://schemas.microsoft.com/office/drawing/2010/main"/>
              </a:ext>
            </a:extLst>
          </a:blip>
          <a:srcRect/>
          <a:stretch/>
        </p:blipFill>
        <p:spPr>
          <a:xfrm>
            <a:off x="6019800" y="5102439"/>
            <a:ext cx="436788" cy="374958"/>
          </a:xfrm>
          <a:prstGeom prst="rect">
            <a:avLst/>
          </a:prstGeom>
          <a:ln>
            <a:noFill/>
          </a:ln>
          <a:effectLst>
            <a:outerShdw blurRad="292100" dist="139700" dir="2700000" algn="tl" rotWithShape="0">
              <a:srgbClr val="333333">
                <a:alpha val="65000"/>
              </a:srgbClr>
            </a:outerShdw>
          </a:effectLst>
        </p:spPr>
      </p:pic>
      <p:sp>
        <p:nvSpPr>
          <p:cNvPr id="76" name="TextBox 75">
            <a:extLst>
              <a:ext uri="{FF2B5EF4-FFF2-40B4-BE49-F238E27FC236}">
                <a16:creationId xmlns:a16="http://schemas.microsoft.com/office/drawing/2014/main" id="{554F25D4-2500-473B-829F-BD8D773A260E}"/>
              </a:ext>
            </a:extLst>
          </p:cNvPr>
          <p:cNvSpPr txBox="1"/>
          <p:nvPr/>
        </p:nvSpPr>
        <p:spPr>
          <a:xfrm>
            <a:off x="6343589" y="4888157"/>
            <a:ext cx="27433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62 </a:t>
            </a:r>
            <a:r>
              <a:rPr kumimoji="0" lang="en-US" sz="20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James stoned</a:t>
            </a:r>
            <a:endPar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endParaRPr>
          </a:p>
        </p:txBody>
      </p:sp>
      <p:pic>
        <p:nvPicPr>
          <p:cNvPr id="77" name="Picture 76">
            <a:extLst>
              <a:ext uri="{FF2B5EF4-FFF2-40B4-BE49-F238E27FC236}">
                <a16:creationId xmlns:a16="http://schemas.microsoft.com/office/drawing/2014/main" id="{EDA8389B-D9F4-4265-AF5A-B161F27C1CA3}"/>
              </a:ext>
            </a:extLst>
          </p:cNvPr>
          <p:cNvPicPr>
            <a:picLocks noChangeAspect="1"/>
          </p:cNvPicPr>
          <p:nvPr/>
        </p:nvPicPr>
        <p:blipFill rotWithShape="1">
          <a:blip r:embed="rId18" cstate="screen">
            <a:extLst>
              <a:ext uri="{BEBA8EAE-BF5A-486C-A8C5-ECC9F3942E4B}">
                <a14:imgProps xmlns:a14="http://schemas.microsoft.com/office/drawing/2010/main">
                  <a14:imgLayer r:embed="rId20">
                    <a14:imgEffect>
                      <a14:backgroundRemoval t="5495" b="93407" l="7619" r="89524">
                        <a14:foregroundMark x1="36190" y1="6593" x2="41905" y2="9890"/>
                        <a14:foregroundMark x1="10476" y1="42857" x2="7619" y2="51648"/>
                        <a14:foregroundMark x1="33333" y1="93407" x2="37143" y2="82418"/>
                      </a14:backgroundRemoval>
                    </a14:imgEffect>
                    <a14:imgEffect>
                      <a14:brightnessContrast bright="20000"/>
                    </a14:imgEffect>
                  </a14:imgLayer>
                </a14:imgProps>
              </a:ext>
              <a:ext uri="{28A0092B-C50C-407E-A947-70E740481C1C}">
                <a14:useLocalDpi xmlns:a14="http://schemas.microsoft.com/office/drawing/2010/main"/>
              </a:ext>
            </a:extLst>
          </a:blip>
          <a:srcRect/>
          <a:stretch/>
        </p:blipFill>
        <p:spPr>
          <a:xfrm>
            <a:off x="1087212" y="1746716"/>
            <a:ext cx="436788" cy="374958"/>
          </a:xfrm>
          <a:prstGeom prst="rect">
            <a:avLst/>
          </a:prstGeom>
          <a:ln>
            <a:noFill/>
          </a:ln>
          <a:effectLst>
            <a:outerShdw blurRad="292100" dist="139700" dir="2700000" algn="tl" rotWithShape="0">
              <a:srgbClr val="333333">
                <a:alpha val="65000"/>
              </a:srgbClr>
            </a:outerShdw>
          </a:effectLst>
        </p:spPr>
      </p:pic>
      <p:sp>
        <p:nvSpPr>
          <p:cNvPr id="78" name="TextBox 77">
            <a:extLst>
              <a:ext uri="{FF2B5EF4-FFF2-40B4-BE49-F238E27FC236}">
                <a16:creationId xmlns:a16="http://schemas.microsoft.com/office/drawing/2014/main" id="{31281603-13B5-4FEF-ACBB-FF0A39A35777}"/>
              </a:ext>
            </a:extLst>
          </p:cNvPr>
          <p:cNvSpPr txBox="1"/>
          <p:nvPr/>
        </p:nvSpPr>
        <p:spPr>
          <a:xfrm>
            <a:off x="7517813" y="5510067"/>
            <a:ext cx="15582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70</a:t>
            </a:r>
          </a:p>
        </p:txBody>
      </p:sp>
      <p:pic>
        <p:nvPicPr>
          <p:cNvPr id="18" name="Picture 17">
            <a:extLst>
              <a:ext uri="{FF2B5EF4-FFF2-40B4-BE49-F238E27FC236}">
                <a16:creationId xmlns:a16="http://schemas.microsoft.com/office/drawing/2014/main" id="{93C2C422-D528-45BA-8269-84838ED930C4}"/>
              </a:ext>
            </a:extLst>
          </p:cNvPr>
          <p:cNvPicPr>
            <a:picLocks noChangeAspect="1"/>
          </p:cNvPicPr>
          <p:nvPr/>
        </p:nvPicPr>
        <p:blipFill rotWithShape="1">
          <a:blip r:embed="rId21" cstate="screen">
            <a:extLst>
              <a:ext uri="{BEBA8EAE-BF5A-486C-A8C5-ECC9F3942E4B}">
                <a14:imgProps xmlns:a14="http://schemas.microsoft.com/office/drawing/2010/main">
                  <a14:imgLayer r:embed="rId22">
                    <a14:imgEffect>
                      <a14:backgroundRemoval t="0" b="91018" l="10476" r="100000">
                        <a14:foregroundMark x1="29524" y1="91018" x2="49524" y2="86826"/>
                        <a14:backgroundMark x1="30476" y1="61677" x2="30476" y2="61677"/>
                        <a14:backgroundMark x1="30476" y1="64671" x2="30476" y2="64671"/>
                        <a14:backgroundMark x1="28571" y1="53293" x2="35238" y2="64072"/>
                        <a14:backgroundMark x1="91429" y1="26347" x2="95238" y2="25150"/>
                        <a14:backgroundMark x1="62857" y1="28144" x2="62857" y2="28144"/>
                        <a14:backgroundMark x1="65714" y1="26946" x2="63810" y2="28144"/>
                        <a14:backgroundMark x1="71429" y1="16168" x2="68571" y2="13174"/>
                        <a14:backgroundMark x1="73333" y1="16168" x2="74286" y2="22156"/>
                      </a14:backgroundRemoval>
                    </a14:imgEffect>
                  </a14:imgLayer>
                </a14:imgProps>
              </a:ext>
              <a:ext uri="{28A0092B-C50C-407E-A947-70E740481C1C}">
                <a14:useLocalDpi xmlns:a14="http://schemas.microsoft.com/office/drawing/2010/main"/>
              </a:ext>
            </a:extLst>
          </a:blip>
          <a:srcRect/>
          <a:stretch/>
        </p:blipFill>
        <p:spPr>
          <a:xfrm>
            <a:off x="7078425" y="5646036"/>
            <a:ext cx="439387" cy="695084"/>
          </a:xfrm>
          <a:prstGeom prst="rect">
            <a:avLst/>
          </a:prstGeom>
          <a:effectLst>
            <a:glow rad="228600">
              <a:schemeClr val="accent6">
                <a:satMod val="175000"/>
                <a:alpha val="40000"/>
              </a:schemeClr>
            </a:glow>
          </a:effectLst>
        </p:spPr>
      </p:pic>
      <p:sp>
        <p:nvSpPr>
          <p:cNvPr id="81" name="TextBox 80">
            <a:extLst>
              <a:ext uri="{FF2B5EF4-FFF2-40B4-BE49-F238E27FC236}">
                <a16:creationId xmlns:a16="http://schemas.microsoft.com/office/drawing/2014/main" id="{666E6585-59A9-4D4E-9A99-1EA710A363F8}"/>
              </a:ext>
            </a:extLst>
          </p:cNvPr>
          <p:cNvSpPr txBox="1"/>
          <p:nvPr/>
        </p:nvSpPr>
        <p:spPr>
          <a:xfrm>
            <a:off x="7419368" y="5921514"/>
            <a:ext cx="15582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    Temple  </a:t>
            </a:r>
            <a:br>
              <a:rPr kumimoji="0" lang="en-US" sz="20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br>
            <a:r>
              <a:rPr kumimoji="0" lang="en-US" sz="20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rPr>
              <a:t>  destroyed</a:t>
            </a:r>
            <a:endParaRPr kumimoji="0" lang="en-US" sz="2800" b="1" i="0" u="none" strike="noStrike" kern="1200" cap="none" spc="0" normalizeH="0" baseline="0" noProof="0" dirty="0">
              <a:ln>
                <a:noFill/>
              </a:ln>
              <a:solidFill>
                <a:prstClr val="white"/>
              </a:solidFill>
              <a:effectLst>
                <a:glow rad="228600">
                  <a:prstClr val="black">
                    <a:alpha val="86000"/>
                  </a:prstClr>
                </a:glow>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1752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 calcmode="lin" valueType="num">
                                      <p:cBhvr>
                                        <p:cTn id="11" dur="500" fill="hold"/>
                                        <p:tgtEl>
                                          <p:spTgt spid="108"/>
                                        </p:tgtEl>
                                        <p:attrNameLst>
                                          <p:attrName>ppt_w</p:attrName>
                                        </p:attrNameLst>
                                      </p:cBhvr>
                                      <p:tavLst>
                                        <p:tav tm="0">
                                          <p:val>
                                            <p:fltVal val="0"/>
                                          </p:val>
                                        </p:tav>
                                        <p:tav tm="100000">
                                          <p:val>
                                            <p:strVal val="#ppt_w"/>
                                          </p:val>
                                        </p:tav>
                                      </p:tavLst>
                                    </p:anim>
                                    <p:anim calcmode="lin" valueType="num">
                                      <p:cBhvr>
                                        <p:cTn id="12" dur="500" fill="hold"/>
                                        <p:tgtEl>
                                          <p:spTgt spid="108"/>
                                        </p:tgtEl>
                                        <p:attrNameLst>
                                          <p:attrName>ppt_h</p:attrName>
                                        </p:attrNameLst>
                                      </p:cBhvr>
                                      <p:tavLst>
                                        <p:tav tm="0">
                                          <p:val>
                                            <p:fltVal val="0"/>
                                          </p:val>
                                        </p:tav>
                                        <p:tav tm="100000">
                                          <p:val>
                                            <p:strVal val="#ppt_h"/>
                                          </p:val>
                                        </p:tav>
                                      </p:tavLst>
                                    </p:anim>
                                    <p:animEffect transition="in" filter="fade">
                                      <p:cBhvr>
                                        <p:cTn id="13" dur="500"/>
                                        <p:tgtEl>
                                          <p:spTgt spid="108"/>
                                        </p:tgtEl>
                                      </p:cBhvr>
                                    </p:animEffect>
                                  </p:childTnLst>
                                </p:cTn>
                              </p:par>
                            </p:childTnLst>
                          </p:cTn>
                        </p:par>
                        <p:par>
                          <p:cTn id="14" fill="hold">
                            <p:stCondLst>
                              <p:cond delay="3500"/>
                            </p:stCondLst>
                            <p:childTnLst>
                              <p:par>
                                <p:cTn id="15" presetID="22" presetClass="entr" presetSubtype="8" fill="hold" grpId="0" nodeType="after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left)">
                                      <p:cBhvr>
                                        <p:cTn id="17" dur="20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wipe(left)">
                                      <p:cBhvr>
                                        <p:cTn id="28" dur="1000"/>
                                        <p:tgtEl>
                                          <p:spTgt spid="7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wipe(up)">
                                      <p:cBhvr>
                                        <p:cTn id="31" dur="1000"/>
                                        <p:tgtEl>
                                          <p:spTgt spid="81"/>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80">
                                          <p:stCondLst>
                                            <p:cond delay="0"/>
                                          </p:stCondLst>
                                        </p:cTn>
                                        <p:tgtEl>
                                          <p:spTgt spid="10"/>
                                        </p:tgtEl>
                                      </p:cBhvr>
                                    </p:animEffect>
                                    <p:anim calcmode="lin" valueType="num">
                                      <p:cBhvr>
                                        <p:cTn id="3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2" dur="26">
                                          <p:stCondLst>
                                            <p:cond delay="650"/>
                                          </p:stCondLst>
                                        </p:cTn>
                                        <p:tgtEl>
                                          <p:spTgt spid="10"/>
                                        </p:tgtEl>
                                      </p:cBhvr>
                                      <p:to x="100000" y="60000"/>
                                    </p:animScale>
                                    <p:animScale>
                                      <p:cBhvr>
                                        <p:cTn id="43" dur="166" decel="50000">
                                          <p:stCondLst>
                                            <p:cond delay="676"/>
                                          </p:stCondLst>
                                        </p:cTn>
                                        <p:tgtEl>
                                          <p:spTgt spid="10"/>
                                        </p:tgtEl>
                                      </p:cBhvr>
                                      <p:to x="100000" y="100000"/>
                                    </p:animScale>
                                    <p:animScale>
                                      <p:cBhvr>
                                        <p:cTn id="44" dur="26">
                                          <p:stCondLst>
                                            <p:cond delay="1312"/>
                                          </p:stCondLst>
                                        </p:cTn>
                                        <p:tgtEl>
                                          <p:spTgt spid="10"/>
                                        </p:tgtEl>
                                      </p:cBhvr>
                                      <p:to x="100000" y="80000"/>
                                    </p:animScale>
                                    <p:animScale>
                                      <p:cBhvr>
                                        <p:cTn id="45" dur="166" decel="50000">
                                          <p:stCondLst>
                                            <p:cond delay="1338"/>
                                          </p:stCondLst>
                                        </p:cTn>
                                        <p:tgtEl>
                                          <p:spTgt spid="10"/>
                                        </p:tgtEl>
                                      </p:cBhvr>
                                      <p:to x="100000" y="100000"/>
                                    </p:animScale>
                                    <p:animScale>
                                      <p:cBhvr>
                                        <p:cTn id="46" dur="26">
                                          <p:stCondLst>
                                            <p:cond delay="1642"/>
                                          </p:stCondLst>
                                        </p:cTn>
                                        <p:tgtEl>
                                          <p:spTgt spid="10"/>
                                        </p:tgtEl>
                                      </p:cBhvr>
                                      <p:to x="100000" y="90000"/>
                                    </p:animScale>
                                    <p:animScale>
                                      <p:cBhvr>
                                        <p:cTn id="47" dur="166" decel="50000">
                                          <p:stCondLst>
                                            <p:cond delay="1668"/>
                                          </p:stCondLst>
                                        </p:cTn>
                                        <p:tgtEl>
                                          <p:spTgt spid="10"/>
                                        </p:tgtEl>
                                      </p:cBhvr>
                                      <p:to x="100000" y="100000"/>
                                    </p:animScale>
                                    <p:animScale>
                                      <p:cBhvr>
                                        <p:cTn id="48" dur="26">
                                          <p:stCondLst>
                                            <p:cond delay="1808"/>
                                          </p:stCondLst>
                                        </p:cTn>
                                        <p:tgtEl>
                                          <p:spTgt spid="10"/>
                                        </p:tgtEl>
                                      </p:cBhvr>
                                      <p:to x="100000" y="95000"/>
                                    </p:animScale>
                                    <p:animScale>
                                      <p:cBhvr>
                                        <p:cTn id="49" dur="166" decel="50000">
                                          <p:stCondLst>
                                            <p:cond delay="1834"/>
                                          </p:stCondLst>
                                        </p:cTn>
                                        <p:tgtEl>
                                          <p:spTgt spid="10"/>
                                        </p:tgtEl>
                                      </p:cBhvr>
                                      <p:to x="100000" y="100000"/>
                                    </p:animScale>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ipe(left)">
                                      <p:cBhvr>
                                        <p:cTn id="53" dur="1000"/>
                                        <p:tgtEl>
                                          <p:spTgt spid="76"/>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down)">
                                      <p:cBhvr>
                                        <p:cTn id="58" dur="580">
                                          <p:stCondLst>
                                            <p:cond delay="0"/>
                                          </p:stCondLst>
                                        </p:cTn>
                                        <p:tgtEl>
                                          <p:spTgt spid="77"/>
                                        </p:tgtEl>
                                      </p:cBhvr>
                                    </p:animEffect>
                                    <p:anim calcmode="lin" valueType="num">
                                      <p:cBhvr>
                                        <p:cTn id="59"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64" dur="26">
                                          <p:stCondLst>
                                            <p:cond delay="650"/>
                                          </p:stCondLst>
                                        </p:cTn>
                                        <p:tgtEl>
                                          <p:spTgt spid="77"/>
                                        </p:tgtEl>
                                      </p:cBhvr>
                                      <p:to x="100000" y="60000"/>
                                    </p:animScale>
                                    <p:animScale>
                                      <p:cBhvr>
                                        <p:cTn id="65" dur="166" decel="50000">
                                          <p:stCondLst>
                                            <p:cond delay="676"/>
                                          </p:stCondLst>
                                        </p:cTn>
                                        <p:tgtEl>
                                          <p:spTgt spid="77"/>
                                        </p:tgtEl>
                                      </p:cBhvr>
                                      <p:to x="100000" y="100000"/>
                                    </p:animScale>
                                    <p:animScale>
                                      <p:cBhvr>
                                        <p:cTn id="66" dur="26">
                                          <p:stCondLst>
                                            <p:cond delay="1312"/>
                                          </p:stCondLst>
                                        </p:cTn>
                                        <p:tgtEl>
                                          <p:spTgt spid="77"/>
                                        </p:tgtEl>
                                      </p:cBhvr>
                                      <p:to x="100000" y="80000"/>
                                    </p:animScale>
                                    <p:animScale>
                                      <p:cBhvr>
                                        <p:cTn id="67" dur="166" decel="50000">
                                          <p:stCondLst>
                                            <p:cond delay="1338"/>
                                          </p:stCondLst>
                                        </p:cTn>
                                        <p:tgtEl>
                                          <p:spTgt spid="77"/>
                                        </p:tgtEl>
                                      </p:cBhvr>
                                      <p:to x="100000" y="100000"/>
                                    </p:animScale>
                                    <p:animScale>
                                      <p:cBhvr>
                                        <p:cTn id="68" dur="26">
                                          <p:stCondLst>
                                            <p:cond delay="1642"/>
                                          </p:stCondLst>
                                        </p:cTn>
                                        <p:tgtEl>
                                          <p:spTgt spid="77"/>
                                        </p:tgtEl>
                                      </p:cBhvr>
                                      <p:to x="100000" y="90000"/>
                                    </p:animScale>
                                    <p:animScale>
                                      <p:cBhvr>
                                        <p:cTn id="69" dur="166" decel="50000">
                                          <p:stCondLst>
                                            <p:cond delay="1668"/>
                                          </p:stCondLst>
                                        </p:cTn>
                                        <p:tgtEl>
                                          <p:spTgt spid="77"/>
                                        </p:tgtEl>
                                      </p:cBhvr>
                                      <p:to x="100000" y="100000"/>
                                    </p:animScale>
                                    <p:animScale>
                                      <p:cBhvr>
                                        <p:cTn id="70" dur="26">
                                          <p:stCondLst>
                                            <p:cond delay="1808"/>
                                          </p:stCondLst>
                                        </p:cTn>
                                        <p:tgtEl>
                                          <p:spTgt spid="77"/>
                                        </p:tgtEl>
                                      </p:cBhvr>
                                      <p:to x="100000" y="95000"/>
                                    </p:animScale>
                                    <p:animScale>
                                      <p:cBhvr>
                                        <p:cTn id="71" dur="166" decel="50000">
                                          <p:stCondLst>
                                            <p:cond delay="1834"/>
                                          </p:stCondLst>
                                        </p:cTn>
                                        <p:tgtEl>
                                          <p:spTgt spid="77"/>
                                        </p:tgtEl>
                                      </p:cBhvr>
                                      <p:to x="100000" y="100000"/>
                                    </p:animScale>
                                  </p:childTnLst>
                                </p:cTn>
                              </p:par>
                            </p:childTnLst>
                          </p:cTn>
                        </p:par>
                        <p:par>
                          <p:cTn id="72" fill="hold">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left)">
                                      <p:cBhvr>
                                        <p:cTn id="75" dur="2000"/>
                                        <p:tgtEl>
                                          <p:spTgt spid="35"/>
                                        </p:tgtEl>
                                      </p:cBhvr>
                                    </p:animEffect>
                                  </p:childTnLst>
                                </p:cTn>
                              </p:par>
                            </p:childTnLst>
                          </p:cTn>
                        </p:par>
                        <p:par>
                          <p:cTn id="76" fill="hold">
                            <p:stCondLst>
                              <p:cond delay="4000"/>
                            </p:stCondLst>
                            <p:childTnLst>
                              <p:par>
                                <p:cTn id="77" presetID="53" presetClass="entr" presetSubtype="16"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3"/>
                                        </p:tgtEl>
                                        <p:attrNameLst>
                                          <p:attrName>style.visibility</p:attrName>
                                        </p:attrNameLst>
                                      </p:cBhvr>
                                      <p:to>
                                        <p:strVal val="visible"/>
                                      </p:to>
                                    </p:set>
                                    <p:anim calcmode="lin" valueType="num">
                                      <p:cBhvr>
                                        <p:cTn id="86" dur="500" fill="hold"/>
                                        <p:tgtEl>
                                          <p:spTgt spid="3"/>
                                        </p:tgtEl>
                                        <p:attrNameLst>
                                          <p:attrName>ppt_w</p:attrName>
                                        </p:attrNameLst>
                                      </p:cBhvr>
                                      <p:tavLst>
                                        <p:tav tm="0">
                                          <p:val>
                                            <p:fltVal val="0"/>
                                          </p:val>
                                        </p:tav>
                                        <p:tav tm="100000">
                                          <p:val>
                                            <p:strVal val="#ppt_w"/>
                                          </p:val>
                                        </p:tav>
                                      </p:tavLst>
                                    </p:anim>
                                    <p:anim calcmode="lin" valueType="num">
                                      <p:cBhvr>
                                        <p:cTn id="87" dur="500" fill="hold"/>
                                        <p:tgtEl>
                                          <p:spTgt spid="3"/>
                                        </p:tgtEl>
                                        <p:attrNameLst>
                                          <p:attrName>ppt_h</p:attrName>
                                        </p:attrNameLst>
                                      </p:cBhvr>
                                      <p:tavLst>
                                        <p:tav tm="0">
                                          <p:val>
                                            <p:fltVal val="0"/>
                                          </p:val>
                                        </p:tav>
                                        <p:tav tm="100000">
                                          <p:val>
                                            <p:strVal val="#ppt_h"/>
                                          </p:val>
                                        </p:tav>
                                      </p:tavLst>
                                    </p:anim>
                                    <p:animEffect transition="in" filter="fade">
                                      <p:cBhvr>
                                        <p:cTn id="88" dur="500"/>
                                        <p:tgtEl>
                                          <p:spTgt spid="3"/>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ipe(left)">
                                      <p:cBhvr>
                                        <p:cTn id="92" dur="20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animEffect transition="in" filter="fade">
                                      <p:cBhvr>
                                        <p:cTn id="99" dur="500"/>
                                        <p:tgtEl>
                                          <p:spTgt spid="34"/>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20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wipe(left)">
                                      <p:cBhvr>
                                        <p:cTn id="114" dur="1000"/>
                                        <p:tgtEl>
                                          <p:spTgt spid="67"/>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nodeType="clickEffect">
                                  <p:stCondLst>
                                    <p:cond delay="0"/>
                                  </p:stCondLst>
                                  <p:childTnLst>
                                    <p:set>
                                      <p:cBhvr>
                                        <p:cTn id="118" dur="1" fill="hold">
                                          <p:stCondLst>
                                            <p:cond delay="0"/>
                                          </p:stCondLst>
                                        </p:cTn>
                                        <p:tgtEl>
                                          <p:spTgt spid="8"/>
                                        </p:tgtEl>
                                        <p:attrNameLst>
                                          <p:attrName>style.visibility</p:attrName>
                                        </p:attrNameLst>
                                      </p:cBhvr>
                                      <p:to>
                                        <p:strVal val="visible"/>
                                      </p:to>
                                    </p:set>
                                    <p:anim calcmode="lin" valueType="num">
                                      <p:cBhvr>
                                        <p:cTn id="119" dur="500" fill="hold"/>
                                        <p:tgtEl>
                                          <p:spTgt spid="8"/>
                                        </p:tgtEl>
                                        <p:attrNameLst>
                                          <p:attrName>ppt_w</p:attrName>
                                        </p:attrNameLst>
                                      </p:cBhvr>
                                      <p:tavLst>
                                        <p:tav tm="0">
                                          <p:val>
                                            <p:fltVal val="0"/>
                                          </p:val>
                                        </p:tav>
                                        <p:tav tm="100000">
                                          <p:val>
                                            <p:strVal val="#ppt_w"/>
                                          </p:val>
                                        </p:tav>
                                      </p:tavLst>
                                    </p:anim>
                                    <p:anim calcmode="lin" valueType="num">
                                      <p:cBhvr>
                                        <p:cTn id="120" dur="500" fill="hold"/>
                                        <p:tgtEl>
                                          <p:spTgt spid="8"/>
                                        </p:tgtEl>
                                        <p:attrNameLst>
                                          <p:attrName>ppt_h</p:attrName>
                                        </p:attrNameLst>
                                      </p:cBhvr>
                                      <p:tavLst>
                                        <p:tav tm="0">
                                          <p:val>
                                            <p:fltVal val="0"/>
                                          </p:val>
                                        </p:tav>
                                        <p:tav tm="100000">
                                          <p:val>
                                            <p:strVal val="#ppt_h"/>
                                          </p:val>
                                        </p:tav>
                                      </p:tavLst>
                                    </p:anim>
                                    <p:animEffect transition="in" filter="fade">
                                      <p:cBhvr>
                                        <p:cTn id="121" dur="500"/>
                                        <p:tgtEl>
                                          <p:spTgt spid="8"/>
                                        </p:tgtEl>
                                      </p:cBhvr>
                                    </p:animEffect>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69"/>
                                        </p:tgtEl>
                                        <p:attrNameLst>
                                          <p:attrName>style.visibility</p:attrName>
                                        </p:attrNameLst>
                                      </p:cBhvr>
                                      <p:to>
                                        <p:strVal val="visible"/>
                                      </p:to>
                                    </p:set>
                                    <p:animEffect transition="in" filter="wipe(left)">
                                      <p:cBhvr>
                                        <p:cTn id="125" dur="2000"/>
                                        <p:tgtEl>
                                          <p:spTgt spid="69"/>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70"/>
                                        </p:tgtEl>
                                        <p:attrNameLst>
                                          <p:attrName>style.visibility</p:attrName>
                                        </p:attrNameLst>
                                      </p:cBhvr>
                                      <p:to>
                                        <p:strVal val="visible"/>
                                      </p:to>
                                    </p:set>
                                    <p:anim calcmode="lin" valueType="num">
                                      <p:cBhvr>
                                        <p:cTn id="130" dur="500" fill="hold"/>
                                        <p:tgtEl>
                                          <p:spTgt spid="70"/>
                                        </p:tgtEl>
                                        <p:attrNameLst>
                                          <p:attrName>ppt_w</p:attrName>
                                        </p:attrNameLst>
                                      </p:cBhvr>
                                      <p:tavLst>
                                        <p:tav tm="0">
                                          <p:val>
                                            <p:fltVal val="0"/>
                                          </p:val>
                                        </p:tav>
                                        <p:tav tm="100000">
                                          <p:val>
                                            <p:strVal val="#ppt_w"/>
                                          </p:val>
                                        </p:tav>
                                      </p:tavLst>
                                    </p:anim>
                                    <p:anim calcmode="lin" valueType="num">
                                      <p:cBhvr>
                                        <p:cTn id="131" dur="500" fill="hold"/>
                                        <p:tgtEl>
                                          <p:spTgt spid="70"/>
                                        </p:tgtEl>
                                        <p:attrNameLst>
                                          <p:attrName>ppt_h</p:attrName>
                                        </p:attrNameLst>
                                      </p:cBhvr>
                                      <p:tavLst>
                                        <p:tav tm="0">
                                          <p:val>
                                            <p:fltVal val="0"/>
                                          </p:val>
                                        </p:tav>
                                        <p:tav tm="100000">
                                          <p:val>
                                            <p:strVal val="#ppt_h"/>
                                          </p:val>
                                        </p:tav>
                                      </p:tavLst>
                                    </p:anim>
                                    <p:animEffect transition="in" filter="fade">
                                      <p:cBhvr>
                                        <p:cTn id="132" dur="500"/>
                                        <p:tgtEl>
                                          <p:spTgt spid="70"/>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74"/>
                                        </p:tgtEl>
                                        <p:attrNameLst>
                                          <p:attrName>style.visibility</p:attrName>
                                        </p:attrNameLst>
                                      </p:cBhvr>
                                      <p:to>
                                        <p:strVal val="visible"/>
                                      </p:to>
                                    </p:set>
                                    <p:animEffect transition="in" filter="wipe(left)">
                                      <p:cBhvr>
                                        <p:cTn id="136"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5" grpId="0"/>
      <p:bldP spid="23" grpId="0"/>
      <p:bldP spid="109" grpId="0"/>
      <p:bldP spid="64" grpId="0"/>
      <p:bldP spid="67" grpId="0"/>
      <p:bldP spid="69" grpId="0"/>
      <p:bldP spid="74" grpId="0"/>
      <p:bldP spid="76" grpId="0"/>
      <p:bldP spid="78" grpId="0"/>
      <p:bldP spid="81" grpId="0"/>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The Science of Favoritism - Stellar Performance">
            <a:extLst>
              <a:ext uri="{FF2B5EF4-FFF2-40B4-BE49-F238E27FC236}">
                <a16:creationId xmlns:a16="http://schemas.microsoft.com/office/drawing/2014/main" id="{D4EE71A6-2D53-E54A-A242-4E1CA29A53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 y="0"/>
            <a:ext cx="8742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764502" y="1200150"/>
            <a:ext cx="5177886" cy="1365312"/>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algn="l" eaLnBrk="1" hangingPunct="1"/>
            <a:r>
              <a:rPr lang="en-US" sz="5400" b="1" dirty="0">
                <a:effectLst>
                  <a:glow rad="101600">
                    <a:schemeClr val="tx2">
                      <a:alpha val="75000"/>
                    </a:schemeClr>
                  </a:glow>
                </a:effectLst>
                <a:ea typeface="ＭＳ Ｐゴシック" charset="0"/>
              </a:rPr>
              <a:t>favor the rich?</a:t>
            </a:r>
            <a:endParaRPr lang="en-US" b="1" dirty="0">
              <a:effectLst>
                <a:glow rad="101600">
                  <a:schemeClr val="tx2">
                    <a:alpha val="75000"/>
                  </a:schemeClr>
                </a:glow>
              </a:effectLst>
              <a:ea typeface="ＭＳ Ｐゴシック" charset="0"/>
            </a:endParaRPr>
          </a:p>
        </p:txBody>
      </p:sp>
      <p:sp>
        <p:nvSpPr>
          <p:cNvPr id="4" name="Rectangle 2">
            <a:extLst>
              <a:ext uri="{FF2B5EF4-FFF2-40B4-BE49-F238E27FC236}">
                <a16:creationId xmlns:a16="http://schemas.microsoft.com/office/drawing/2014/main" id="{C76FDD69-9F93-8D42-9B73-CC0366D49C99}"/>
              </a:ext>
            </a:extLst>
          </p:cNvPr>
          <p:cNvSpPr txBox="1">
            <a:spLocks noChangeArrowheads="1"/>
          </p:cNvSpPr>
          <p:nvPr/>
        </p:nvSpPr>
        <p:spPr bwMode="auto">
          <a:xfrm>
            <a:off x="200024" y="-2"/>
            <a:ext cx="7515226" cy="976545"/>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Surely </a:t>
            </a:r>
            <a:r>
              <a:rPr kumimoji="0" lang="en-US" sz="5400" b="1" i="1"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you</a:t>
            </a:r>
            <a:r>
              <a:rPr kumimoji="0" lang="en-US" sz="40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 don't…</a:t>
            </a:r>
          </a:p>
        </p:txBody>
      </p:sp>
    </p:spTree>
    <p:extLst>
      <p:ext uri="{BB962C8B-B14F-4D97-AF65-F5344CB8AC3E}">
        <p14:creationId xmlns:p14="http://schemas.microsoft.com/office/powerpoint/2010/main" val="1036824142"/>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Not a new issue…</a:t>
            </a:r>
          </a:p>
        </p:txBody>
      </p:sp>
      <p:pic>
        <p:nvPicPr>
          <p:cNvPr id="6146" name="Picture 2" descr="12 Real Differences Between a Rich Mindset vs. a Poor Mindset">
            <a:extLst>
              <a:ext uri="{FF2B5EF4-FFF2-40B4-BE49-F238E27FC236}">
                <a16:creationId xmlns:a16="http://schemas.microsoft.com/office/drawing/2014/main" id="{E6584667-92DB-944F-9978-E9D5A9B272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66018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oin on Hook. Dollar Bait. Money Trap Concept Stock Vector - Illustration  of flat, credit: 138004257">
            <a:extLst>
              <a:ext uri="{FF2B5EF4-FFF2-40B4-BE49-F238E27FC236}">
                <a16:creationId xmlns:a16="http://schemas.microsoft.com/office/drawing/2014/main" id="{C120249C-2E22-764B-92AF-3361622784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43188"/>
            <a:ext cx="4214812" cy="421481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43389" y="-1"/>
            <a:ext cx="4900612" cy="1671639"/>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Proverbs 19:4</a:t>
            </a:r>
          </a:p>
        </p:txBody>
      </p:sp>
      <p:grpSp>
        <p:nvGrpSpPr>
          <p:cNvPr id="2" name="Group 1">
            <a:extLst>
              <a:ext uri="{FF2B5EF4-FFF2-40B4-BE49-F238E27FC236}">
                <a16:creationId xmlns:a16="http://schemas.microsoft.com/office/drawing/2014/main" id="{D631483C-E26F-D641-9FD9-D862CC1C0D80}"/>
              </a:ext>
            </a:extLst>
          </p:cNvPr>
          <p:cNvGrpSpPr/>
          <p:nvPr/>
        </p:nvGrpSpPr>
        <p:grpSpPr>
          <a:xfrm>
            <a:off x="4214812" y="2964655"/>
            <a:ext cx="4929189" cy="3682888"/>
            <a:chOff x="4214812" y="2964655"/>
            <a:chExt cx="4929189" cy="3682888"/>
          </a:xfrm>
        </p:grpSpPr>
        <p:pic>
          <p:nvPicPr>
            <p:cNvPr id="6" name="Picture 2" descr="Coin on Hook. Dollar Bait. Money Trap Concept Stock Vector - Illustration  of flat, credit: 138004257">
              <a:extLst>
                <a:ext uri="{FF2B5EF4-FFF2-40B4-BE49-F238E27FC236}">
                  <a16:creationId xmlns:a16="http://schemas.microsoft.com/office/drawing/2014/main" id="{961C5351-D06E-F04E-B2C2-73D434F7542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6200000" flipH="1">
              <a:off x="7258050" y="2893218"/>
              <a:ext cx="1814513" cy="19573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7854C5A-E054-564A-905C-B8C6324494FB}"/>
                </a:ext>
              </a:extLst>
            </p:cNvPr>
            <p:cNvSpPr txBox="1">
              <a:spLocks noChangeArrowheads="1"/>
            </p:cNvSpPr>
            <p:nvPr/>
          </p:nvSpPr>
          <p:spPr bwMode="auto">
            <a:xfrm>
              <a:off x="4214812" y="4443413"/>
              <a:ext cx="4929189" cy="22041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…but a poor man’s friend deserts him. </a:t>
              </a:r>
            </a:p>
          </p:txBody>
        </p:sp>
      </p:grpSp>
      <p:sp>
        <p:nvSpPr>
          <p:cNvPr id="5" name="Rectangle 2">
            <a:extLst>
              <a:ext uri="{FF2B5EF4-FFF2-40B4-BE49-F238E27FC236}">
                <a16:creationId xmlns:a16="http://schemas.microsoft.com/office/drawing/2014/main" id="{4036380F-DB46-3C40-85F9-8A0376758A85}"/>
              </a:ext>
            </a:extLst>
          </p:cNvPr>
          <p:cNvSpPr txBox="1">
            <a:spLocks noChangeArrowheads="1"/>
          </p:cNvSpPr>
          <p:nvPr/>
        </p:nvSpPr>
        <p:spPr bwMode="auto">
          <a:xfrm>
            <a:off x="0" y="600075"/>
            <a:ext cx="4381500" cy="25431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Wealth brings many friends…</a:t>
            </a:r>
          </a:p>
        </p:txBody>
      </p:sp>
    </p:spTree>
    <p:extLst>
      <p:ext uri="{BB962C8B-B14F-4D97-AF65-F5344CB8AC3E}">
        <p14:creationId xmlns:p14="http://schemas.microsoft.com/office/powerpoint/2010/main" val="1375885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0" y="6112224"/>
            <a:ext cx="9035590"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Flavoring the rich!</a:t>
            </a:r>
          </a:p>
        </p:txBody>
      </p:sp>
      <p:sp>
        <p:nvSpPr>
          <p:cNvPr id="7" name="Rounded Rectangle 6">
            <a:extLst>
              <a:ext uri="{FF2B5EF4-FFF2-40B4-BE49-F238E27FC236}">
                <a16:creationId xmlns:a16="http://schemas.microsoft.com/office/drawing/2014/main" id="{E9640002-C68D-974E-B89B-CF3D3310FE5A}"/>
              </a:ext>
            </a:extLst>
          </p:cNvPr>
          <p:cNvSpPr/>
          <p:nvPr/>
        </p:nvSpPr>
        <p:spPr bwMode="auto">
          <a:xfrm>
            <a:off x="2632075" y="1110791"/>
            <a:ext cx="1282890" cy="3386794"/>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899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609600" y="4267200"/>
            <a:ext cx="8077200" cy="2438400"/>
          </a:xfrm>
        </p:spPr>
        <p:txBody>
          <a:bodyPr/>
          <a:lstStyle/>
          <a:p>
            <a:pPr eaLnBrk="1" hangingPunct="1">
              <a:defRPr/>
            </a:pPr>
            <a:r>
              <a:rPr lang="en-US" altLang="ja-JP" b="1" dirty="0">
                <a:latin typeface="Curlz MT" charset="0"/>
                <a:ea typeface="MS Pゴシック" charset="0"/>
                <a:cs typeface="MS Pゴシック" charset="0"/>
              </a:rPr>
              <a:t>"My brothers, as believers in our Lord Jesus Christ, don</a:t>
            </a:r>
            <a:r>
              <a:rPr lang="fr-FR" altLang="ja-JP" b="1" dirty="0">
                <a:latin typeface="Curlz MT" charset="0"/>
                <a:ea typeface="MS Pゴシック" charset="0"/>
                <a:cs typeface="MS Pゴシック" charset="0"/>
              </a:rPr>
              <a:t>'</a:t>
            </a:r>
            <a:r>
              <a:rPr lang="en-US" altLang="ja-JP" b="1" dirty="0">
                <a:latin typeface="Curlz MT" charset="0"/>
                <a:ea typeface="MS Pゴシック" charset="0"/>
                <a:cs typeface="MS Pゴシック" charset="0"/>
              </a:rPr>
              <a:t>t show favoritism."</a:t>
            </a:r>
            <a:endParaRPr lang="en-US" b="1" dirty="0">
              <a:latin typeface="Curlz MT" charset="0"/>
              <a:ea typeface="MS Pゴシック" charset="0"/>
              <a:cs typeface="MS Pゴシック" charset="0"/>
            </a:endParaRPr>
          </a:p>
        </p:txBody>
      </p:sp>
      <p:sp>
        <p:nvSpPr>
          <p:cNvPr id="395267" name="Rectangle 3"/>
          <p:cNvSpPr>
            <a:spLocks noGrp="1" noChangeArrowheads="1"/>
          </p:cNvSpPr>
          <p:nvPr>
            <p:ph type="subTitle" idx="1"/>
          </p:nvPr>
        </p:nvSpPr>
        <p:spPr>
          <a:xfrm>
            <a:off x="3200400" y="990600"/>
            <a:ext cx="2667000" cy="2438400"/>
          </a:xfrm>
        </p:spPr>
        <p:txBody>
          <a:bodyPr/>
          <a:lstStyle/>
          <a:p>
            <a:pPr eaLnBrk="1" hangingPunct="1">
              <a:defRPr/>
            </a:pPr>
            <a:r>
              <a:rPr lang="en-US" sz="4000" b="1" dirty="0"/>
              <a:t>James 2:1</a:t>
            </a:r>
          </a:p>
          <a:p>
            <a:pPr eaLnBrk="1" hangingPunct="1">
              <a:defRPr/>
            </a:pPr>
            <a:r>
              <a:rPr lang="en-US" sz="4000" b="1" dirty="0"/>
              <a:t>Don</a:t>
            </a:r>
            <a:r>
              <a:rPr lang="fr-FR" sz="4000" b="1" dirty="0"/>
              <a:t>'</a:t>
            </a:r>
            <a:r>
              <a:rPr lang="en-US" sz="4000" b="1" dirty="0"/>
              <a:t>t favor the rich!</a:t>
            </a:r>
          </a:p>
        </p:txBody>
      </p:sp>
    </p:spTree>
    <p:extLst>
      <p:ext uri="{BB962C8B-B14F-4D97-AF65-F5344CB8AC3E}">
        <p14:creationId xmlns:p14="http://schemas.microsoft.com/office/powerpoint/2010/main" val="103486237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ctrTitle"/>
          </p:nvPr>
        </p:nvSpPr>
        <p:spPr>
          <a:xfrm>
            <a:off x="685800" y="457200"/>
            <a:ext cx="7772400" cy="838200"/>
          </a:xfrm>
        </p:spPr>
        <p:txBody>
          <a:bodyPr/>
          <a:lstStyle/>
          <a:p>
            <a:pPr eaLnBrk="1" hangingPunct="1">
              <a:defRPr/>
            </a:pPr>
            <a:r>
              <a:rPr lang="en-US" b="1">
                <a:solidFill>
                  <a:srgbClr val="000000"/>
                </a:solidFill>
              </a:rPr>
              <a:t>Do You Agree?</a:t>
            </a:r>
          </a:p>
        </p:txBody>
      </p:sp>
      <p:sp>
        <p:nvSpPr>
          <p:cNvPr id="348163" name="Rectangle 3"/>
          <p:cNvSpPr>
            <a:spLocks noGrp="1" noChangeArrowheads="1"/>
          </p:cNvSpPr>
          <p:nvPr>
            <p:ph type="subTitle" idx="1"/>
          </p:nvPr>
        </p:nvSpPr>
        <p:spPr>
          <a:xfrm>
            <a:off x="723900" y="1524000"/>
            <a:ext cx="8458200" cy="4267200"/>
          </a:xfrm>
          <a:effectLst/>
        </p:spPr>
        <p:txBody>
          <a:bodyPr/>
          <a:lstStyle/>
          <a:p>
            <a:pPr marL="303213" indent="-303213" algn="l" eaLnBrk="1" hangingPunct="1">
              <a:buFont typeface="Arial" charset="0"/>
              <a:buAutoNum type="arabicPeriod"/>
              <a:defRPr/>
            </a:pPr>
            <a:r>
              <a:rPr lang="en-US" b="1" dirty="0">
                <a:solidFill>
                  <a:schemeClr val="tx2"/>
                </a:solidFill>
                <a:effectLst>
                  <a:outerShdw blurRad="50800" dist="38100" dir="2700000" algn="tl" rotWithShape="0">
                    <a:srgbClr val="000000">
                      <a:alpha val="43000"/>
                    </a:srgbClr>
                  </a:outerShdw>
                </a:effectLst>
              </a:rPr>
              <a:t>Our church should have only locals on certain committees.</a:t>
            </a:r>
          </a:p>
          <a:p>
            <a:pPr marL="303213" indent="-303213" algn="l" eaLnBrk="1" hangingPunct="1">
              <a:buFont typeface="Arial" charset="0"/>
              <a:buAutoNum type="arabicPeriod"/>
              <a:defRPr/>
            </a:pPr>
            <a:r>
              <a:rPr lang="en-US" b="1" dirty="0">
                <a:solidFill>
                  <a:schemeClr val="tx2"/>
                </a:solidFill>
                <a:effectLst>
                  <a:outerShdw blurRad="50800" dist="38100" dir="2700000" algn="tl" rotWithShape="0">
                    <a:srgbClr val="000000">
                      <a:alpha val="43000"/>
                    </a:srgbClr>
                  </a:outerShdw>
                </a:effectLst>
              </a:rPr>
              <a:t>Church leaders must be at least middle class.</a:t>
            </a:r>
          </a:p>
          <a:p>
            <a:pPr marL="303213" indent="-303213" algn="l" eaLnBrk="1" hangingPunct="1">
              <a:buFont typeface="Arial" charset="0"/>
              <a:buAutoNum type="arabicPeriod"/>
              <a:defRPr/>
            </a:pPr>
            <a:r>
              <a:rPr lang="en-US" b="1" dirty="0">
                <a:solidFill>
                  <a:schemeClr val="tx2"/>
                </a:solidFill>
                <a:effectLst>
                  <a:outerShdw blurRad="50800" dist="38100" dir="2700000" algn="tl" rotWithShape="0">
                    <a:srgbClr val="000000">
                      <a:alpha val="43000"/>
                    </a:srgbClr>
                  </a:outerShdw>
                </a:effectLst>
              </a:rPr>
              <a:t>Our pastor should be a foreigner.</a:t>
            </a:r>
          </a:p>
          <a:p>
            <a:pPr marL="303213" indent="-303213" algn="l" eaLnBrk="1" hangingPunct="1">
              <a:buFont typeface="Arial" charset="0"/>
              <a:buAutoNum type="arabicPeriod"/>
              <a:defRPr/>
            </a:pPr>
            <a:r>
              <a:rPr lang="en-US" b="1" dirty="0">
                <a:solidFill>
                  <a:schemeClr val="tx2"/>
                </a:solidFill>
                <a:effectLst>
                  <a:outerShdw blurRad="50800" dist="38100" dir="2700000" algn="tl" rotWithShape="0">
                    <a:srgbClr val="000000">
                      <a:alpha val="43000"/>
                    </a:srgbClr>
                  </a:outerShdw>
                </a:effectLst>
              </a:rPr>
              <a:t>It</a:t>
            </a:r>
            <a:r>
              <a:rPr lang="fr-FR" b="1" dirty="0">
                <a:solidFill>
                  <a:schemeClr val="tx2"/>
                </a:solidFill>
                <a:effectLst>
                  <a:outerShdw blurRad="50800" dist="38100" dir="2700000" algn="tl" rotWithShape="0">
                    <a:srgbClr val="000000">
                      <a:alpha val="43000"/>
                    </a:srgbClr>
                  </a:outerShdw>
                </a:effectLst>
              </a:rPr>
              <a:t>'</a:t>
            </a:r>
            <a:r>
              <a:rPr lang="en-US" b="1" dirty="0">
                <a:solidFill>
                  <a:schemeClr val="tx2"/>
                </a:solidFill>
                <a:effectLst>
                  <a:outerShdw blurRad="50800" dist="38100" dir="2700000" algn="tl" rotWithShape="0">
                    <a:srgbClr val="000000">
                      <a:alpha val="43000"/>
                    </a:srgbClr>
                  </a:outerShdw>
                </a:effectLst>
              </a:rPr>
              <a:t>s OK to reserve better seats at church for certain people.</a:t>
            </a:r>
          </a:p>
          <a:p>
            <a:pPr marL="303213" indent="-303213" algn="l" eaLnBrk="1" hangingPunct="1">
              <a:buFont typeface="Arial" charset="0"/>
              <a:buAutoNum type="arabicPeriod"/>
              <a:defRPr/>
            </a:pPr>
            <a:r>
              <a:rPr lang="en-US" b="1" dirty="0">
                <a:solidFill>
                  <a:schemeClr val="tx2"/>
                </a:solidFill>
                <a:effectLst>
                  <a:outerShdw blurRad="50800" dist="38100" dir="2700000" algn="tl" rotWithShape="0">
                    <a:srgbClr val="000000">
                      <a:alpha val="43000"/>
                    </a:srgbClr>
                  </a:outerShdw>
                </a:effectLst>
              </a:rPr>
              <a:t>Pastors from the West should earn more than locals with equal experience and roles.</a:t>
            </a:r>
          </a:p>
        </p:txBody>
      </p:sp>
      <p:sp>
        <p:nvSpPr>
          <p:cNvPr id="2" name="Rectangle 1">
            <a:extLst>
              <a:ext uri="{FF2B5EF4-FFF2-40B4-BE49-F238E27FC236}">
                <a16:creationId xmlns:a16="http://schemas.microsoft.com/office/drawing/2014/main" id="{7032DD24-D6FC-4D74-1300-82DD193CE1D4}"/>
              </a:ext>
            </a:extLst>
          </p:cNvPr>
          <p:cNvSpPr/>
          <p:nvPr/>
        </p:nvSpPr>
        <p:spPr bwMode="auto">
          <a:xfrm rot="20784825">
            <a:off x="0" y="2164080"/>
            <a:ext cx="8839200" cy="2895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500" b="1" u="none" strike="noStrike" cap="none" normalizeH="0" baseline="0" dirty="0">
                <a:ln>
                  <a:noFill/>
                </a:ln>
                <a:solidFill>
                  <a:srgbClr val="FFC000"/>
                </a:solidFill>
                <a:effectLst>
                  <a:glow rad="228600">
                    <a:srgbClr val="000000">
                      <a:alpha val="77000"/>
                    </a:srgbClr>
                  </a:glow>
                </a:effectLst>
                <a:latin typeface="Arial" panose="020B0604020202020204" pitchFamily="34" charset="0"/>
                <a:cs typeface="Arial" panose="020B0604020202020204" pitchFamily="34" charset="0"/>
              </a:rPr>
              <a:t>Favoritism</a:t>
            </a:r>
          </a:p>
        </p:txBody>
      </p:sp>
    </p:spTree>
    <p:extLst>
      <p:ext uri="{BB962C8B-B14F-4D97-AF65-F5344CB8AC3E}">
        <p14:creationId xmlns:p14="http://schemas.microsoft.com/office/powerpoint/2010/main" val="2124100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animEffect transition="in" filter="wheel(4)">
                                      <p:cBhvr>
                                        <p:cTn id="7" dur="2000"/>
                                        <p:tgtEl>
                                          <p:spTgt spid="348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48163">
                                            <p:txEl>
                                              <p:pRg st="1" end="1"/>
                                            </p:txEl>
                                          </p:spTgt>
                                        </p:tgtEl>
                                        <p:attrNameLst>
                                          <p:attrName>style.visibility</p:attrName>
                                        </p:attrNameLst>
                                      </p:cBhvr>
                                      <p:to>
                                        <p:strVal val="visible"/>
                                      </p:to>
                                    </p:set>
                                    <p:animEffect transition="in" filter="wheel(4)">
                                      <p:cBhvr>
                                        <p:cTn id="12" dur="2000"/>
                                        <p:tgtEl>
                                          <p:spTgt spid="3481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348163">
                                            <p:txEl>
                                              <p:pRg st="2" end="2"/>
                                            </p:txEl>
                                          </p:spTgt>
                                        </p:tgtEl>
                                        <p:attrNameLst>
                                          <p:attrName>style.visibility</p:attrName>
                                        </p:attrNameLst>
                                      </p:cBhvr>
                                      <p:to>
                                        <p:strVal val="visible"/>
                                      </p:to>
                                    </p:set>
                                    <p:animEffect transition="in" filter="wheel(4)">
                                      <p:cBhvr>
                                        <p:cTn id="17" dur="2000"/>
                                        <p:tgtEl>
                                          <p:spTgt spid="3481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48163">
                                            <p:txEl>
                                              <p:pRg st="3" end="3"/>
                                            </p:txEl>
                                          </p:spTgt>
                                        </p:tgtEl>
                                        <p:attrNameLst>
                                          <p:attrName>style.visibility</p:attrName>
                                        </p:attrNameLst>
                                      </p:cBhvr>
                                      <p:to>
                                        <p:strVal val="visible"/>
                                      </p:to>
                                    </p:set>
                                    <p:animEffect transition="in" filter="wheel(4)">
                                      <p:cBhvr>
                                        <p:cTn id="22" dur="2000"/>
                                        <p:tgtEl>
                                          <p:spTgt spid="3481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348163">
                                            <p:txEl>
                                              <p:pRg st="4" end="4"/>
                                            </p:txEl>
                                          </p:spTgt>
                                        </p:tgtEl>
                                        <p:attrNameLst>
                                          <p:attrName>style.visibility</p:attrName>
                                        </p:attrNameLst>
                                      </p:cBhvr>
                                      <p:to>
                                        <p:strVal val="visible"/>
                                      </p:to>
                                    </p:set>
                                    <p:animEffect transition="in" filter="wheel(4)">
                                      <p:cBhvr>
                                        <p:cTn id="27" dur="2000"/>
                                        <p:tgtEl>
                                          <p:spTgt spid="3481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strVal val="#ppt_w*0.70"/>
                                          </p:val>
                                        </p:tav>
                                        <p:tav tm="100000">
                                          <p:val>
                                            <p:strVal val="#ppt_w"/>
                                          </p:val>
                                        </p:tav>
                                      </p:tavLst>
                                    </p:anim>
                                    <p:anim calcmode="lin" valueType="num">
                                      <p:cBhvr>
                                        <p:cTn id="33" dur="1000" fill="hold"/>
                                        <p:tgtEl>
                                          <p:spTgt spid="2"/>
                                        </p:tgtEl>
                                        <p:attrNameLst>
                                          <p:attrName>ppt_h</p:attrName>
                                        </p:attrNameLst>
                                      </p:cBhvr>
                                      <p:tavLst>
                                        <p:tav tm="0">
                                          <p:val>
                                            <p:strVal val="#ppt_h"/>
                                          </p:val>
                                        </p:tav>
                                        <p:tav tm="100000">
                                          <p:val>
                                            <p:strVal val="#ppt_h"/>
                                          </p:val>
                                        </p:tav>
                                      </p:tavLst>
                                    </p:anim>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uiExpand="1" build="p"/>
      <p:bldP spid="2"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ctrTitle"/>
          </p:nvPr>
        </p:nvSpPr>
        <p:spPr>
          <a:xfrm>
            <a:off x="685800" y="457200"/>
            <a:ext cx="7772400" cy="838200"/>
          </a:xfrm>
        </p:spPr>
        <p:txBody>
          <a:bodyPr/>
          <a:lstStyle/>
          <a:p>
            <a:pPr eaLnBrk="1" hangingPunct="1">
              <a:defRPr/>
            </a:pPr>
            <a:r>
              <a:rPr lang="en-US" b="1">
                <a:solidFill>
                  <a:srgbClr val="000000"/>
                </a:solidFill>
              </a:rPr>
              <a:t>Other Examples?</a:t>
            </a:r>
          </a:p>
        </p:txBody>
      </p:sp>
      <p:sp>
        <p:nvSpPr>
          <p:cNvPr id="354311" name="Text Box 7"/>
          <p:cNvSpPr txBox="1">
            <a:spLocks noChangeArrowheads="1"/>
          </p:cNvSpPr>
          <p:nvPr/>
        </p:nvSpPr>
        <p:spPr bwMode="auto">
          <a:xfrm>
            <a:off x="609600" y="1812925"/>
            <a:ext cx="8382000" cy="2263775"/>
          </a:xfrm>
          <a:prstGeom prst="rect">
            <a:avLst/>
          </a:prstGeom>
          <a:noFill/>
          <a:ln w="9525">
            <a:noFill/>
            <a:miter lim="800000"/>
            <a:headEnd/>
            <a:tailEnd/>
          </a:ln>
          <a:effectLst>
            <a:outerShdw blurRad="38100" dist="35921" dir="2700000" algn="ctr" rotWithShape="0">
              <a:srgbClr val="000000">
                <a:alpha val="99962"/>
              </a:srgbClr>
            </a:outerShdw>
          </a:effectLst>
        </p:spPr>
        <p:txBody>
          <a:bodyPr/>
          <a:lstStyle>
            <a:lvl1pPr marL="533400" indent="-533400" eaLnBrk="1" hangingPunct="1">
              <a:buClr>
                <a:srgbClr val="FFFF66"/>
              </a:buClr>
              <a:buSzPct val="75000"/>
              <a:buFont typeface="Arial" charset="0"/>
              <a:buAutoNum type="arabicPeriod"/>
              <a:defRPr sz="2800" b="1">
                <a:solidFill>
                  <a:schemeClr val="tx2"/>
                </a:solidFill>
                <a:latin typeface="+mn-lt"/>
                <a:ea typeface="+mn-ea"/>
                <a:cs typeface="+mn-cs"/>
              </a:defRPr>
            </a:lvl1pPr>
            <a:lvl2pPr marL="742950" indent="-285750">
              <a:buClr>
                <a:srgbClr val="FF6666"/>
              </a:buClr>
              <a:buSzPct val="75000"/>
              <a:buFont typeface="Monotype Sorts" charset="0"/>
              <a:buChar char="/"/>
              <a:defRPr sz="2800">
                <a:latin typeface="+mn-lt"/>
                <a:ea typeface="+mn-ea"/>
                <a:cs typeface="+mn-cs"/>
              </a:defRPr>
            </a:lvl2pPr>
            <a:lvl3pPr marL="1143000" indent="-228600">
              <a:buClr>
                <a:srgbClr val="66CCFF"/>
              </a:buClr>
              <a:buSzPct val="75000"/>
              <a:buFont typeface="Monotype Sorts" charset="0"/>
              <a:buChar char="/"/>
              <a:defRPr sz="2400">
                <a:latin typeface="+mn-lt"/>
                <a:ea typeface="+mn-ea"/>
                <a:cs typeface="+mn-cs"/>
              </a:defRPr>
            </a:lvl3pPr>
            <a:lvl4pPr marL="1600200" indent="-228600">
              <a:buClr>
                <a:srgbClr val="80FF00"/>
              </a:buClr>
              <a:buSzPct val="75000"/>
              <a:buFont typeface="Monotype Sorts" charset="0"/>
              <a:buChar char="/"/>
              <a:defRPr sz="2000">
                <a:latin typeface="+mn-lt"/>
                <a:ea typeface="+mn-ea"/>
                <a:cs typeface="+mn-cs"/>
              </a:defRPr>
            </a:lvl4pPr>
            <a:lvl5pPr marL="2057400" indent="-228600">
              <a:buClr>
                <a:srgbClr val="FFCC66"/>
              </a:buClr>
              <a:buSzPct val="75000"/>
              <a:buFont typeface="Monotype Sorts" charset="0"/>
              <a:buChar char="/"/>
              <a:defRPr sz="2000">
                <a:latin typeface="+mn-lt"/>
                <a:ea typeface="+mn-ea"/>
                <a:cs typeface="+mn-cs"/>
              </a:defRPr>
            </a:lvl5pPr>
            <a:lvl6pPr marL="2514600" indent="-228600" fontAlgn="base">
              <a:spcBef>
                <a:spcPct val="0"/>
              </a:spcBef>
              <a:spcAft>
                <a:spcPct val="0"/>
              </a:spcAft>
              <a:buClr>
                <a:srgbClr val="FFCC66"/>
              </a:buClr>
              <a:buSzPct val="75000"/>
              <a:buFont typeface="Monotype Sorts" pitchFamily="-112" charset="2"/>
              <a:buChar char="/"/>
              <a:defRPr sz="2000">
                <a:latin typeface="+mn-lt"/>
                <a:ea typeface="+mn-ea"/>
                <a:cs typeface="+mn-cs"/>
              </a:defRPr>
            </a:lvl6pPr>
            <a:lvl7pPr marL="2971800" indent="-228600" fontAlgn="base">
              <a:spcBef>
                <a:spcPct val="0"/>
              </a:spcBef>
              <a:spcAft>
                <a:spcPct val="0"/>
              </a:spcAft>
              <a:buClr>
                <a:srgbClr val="FFCC66"/>
              </a:buClr>
              <a:buSzPct val="75000"/>
              <a:buFont typeface="Monotype Sorts" pitchFamily="-112" charset="2"/>
              <a:buChar char="/"/>
              <a:defRPr sz="2000">
                <a:latin typeface="+mn-lt"/>
                <a:ea typeface="+mn-ea"/>
                <a:cs typeface="+mn-cs"/>
              </a:defRPr>
            </a:lvl7pPr>
            <a:lvl8pPr marL="3429000" indent="-228600" fontAlgn="base">
              <a:spcBef>
                <a:spcPct val="0"/>
              </a:spcBef>
              <a:spcAft>
                <a:spcPct val="0"/>
              </a:spcAft>
              <a:buClr>
                <a:srgbClr val="FFCC66"/>
              </a:buClr>
              <a:buSzPct val="75000"/>
              <a:buFont typeface="Monotype Sorts" pitchFamily="-112" charset="2"/>
              <a:buChar char="/"/>
              <a:defRPr sz="2000">
                <a:latin typeface="+mn-lt"/>
                <a:ea typeface="+mn-ea"/>
                <a:cs typeface="+mn-cs"/>
              </a:defRPr>
            </a:lvl8pPr>
            <a:lvl9pPr marL="3886200" indent="-228600" fontAlgn="base">
              <a:spcBef>
                <a:spcPct val="0"/>
              </a:spcBef>
              <a:spcAft>
                <a:spcPct val="0"/>
              </a:spcAft>
              <a:buClr>
                <a:srgbClr val="FFCC66"/>
              </a:buClr>
              <a:buSzPct val="75000"/>
              <a:buFont typeface="Monotype Sorts" pitchFamily="-112" charset="2"/>
              <a:buChar char="/"/>
              <a:defRPr sz="20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
                <a:srgbClr val="FFFF66"/>
              </a:buClr>
              <a:buSzPct val="75000"/>
              <a:buFont typeface="Arial" charset="0"/>
              <a:buNone/>
              <a:tabLst/>
              <a:defRPr/>
            </a:pPr>
            <a:r>
              <a:rPr kumimoji="0" lang="en-US" sz="4400" b="1" i="0" u="none" strike="noStrike" kern="1200" cap="none" spc="0" normalizeH="0" baseline="0" noProof="0" dirty="0">
                <a:ln>
                  <a:noFill/>
                </a:ln>
                <a:solidFill>
                  <a:srgbClr val="FFFFFF"/>
                </a:solidFill>
                <a:effectLst/>
                <a:uLnTx/>
                <a:uFillTx/>
                <a:latin typeface="Comic Sans MS"/>
                <a:ea typeface="ＭＳ Ｐゴシック"/>
                <a:cs typeface="ＭＳ Ｐゴシック"/>
              </a:rPr>
              <a:t>What other examples of favoritism do you sometimes see in the church?</a:t>
            </a:r>
          </a:p>
        </p:txBody>
      </p:sp>
    </p:spTree>
    <p:extLst>
      <p:ext uri="{BB962C8B-B14F-4D97-AF65-F5344CB8AC3E}">
        <p14:creationId xmlns:p14="http://schemas.microsoft.com/office/powerpoint/2010/main" val="331010653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ctrTitle"/>
          </p:nvPr>
        </p:nvSpPr>
        <p:spPr>
          <a:xfrm>
            <a:off x="1541463" y="3886200"/>
            <a:ext cx="4343400" cy="2286000"/>
          </a:xfrm>
        </p:spPr>
        <p:txBody>
          <a:bodyPr/>
          <a:lstStyle/>
          <a:p>
            <a:pPr eaLnBrk="1" hangingPunct="1">
              <a:defRPr/>
            </a:pPr>
            <a:r>
              <a:rPr lang="en-US" b="1" dirty="0"/>
              <a:t>Why not favor the rich?</a:t>
            </a:r>
          </a:p>
        </p:txBody>
      </p:sp>
      <p:sp>
        <p:nvSpPr>
          <p:cNvPr id="3" name="Rectangle 2">
            <a:extLst>
              <a:ext uri="{FF2B5EF4-FFF2-40B4-BE49-F238E27FC236}">
                <a16:creationId xmlns:a16="http://schemas.microsoft.com/office/drawing/2014/main" id="{51295B1F-3D71-7441-AB30-60D1AFCF6992}"/>
              </a:ext>
            </a:extLst>
          </p:cNvPr>
          <p:cNvSpPr txBox="1">
            <a:spLocks noChangeArrowheads="1"/>
          </p:cNvSpPr>
          <p:nvPr/>
        </p:nvSpPr>
        <p:spPr bwMode="auto">
          <a:xfrm>
            <a:off x="1541463" y="6153150"/>
            <a:ext cx="4343400" cy="66675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400" b="0">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2pPr>
            <a:lvl3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3pPr>
            <a:lvl4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4pPr>
            <a:lvl5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5pPr>
            <a:lvl6pPr marL="4572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6pPr>
            <a:lvl7pPr marL="9144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7pPr>
            <a:lvl8pPr marL="13716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8pPr>
            <a:lvl9pPr marL="18288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Copperplate Gothic Light"/>
                <a:ea typeface="ヒラギノ角ゴ Pro W3"/>
              </a:rPr>
              <a:t>• 5 reasons</a:t>
            </a:r>
          </a:p>
        </p:txBody>
      </p:sp>
    </p:spTree>
    <p:extLst>
      <p:ext uri="{BB962C8B-B14F-4D97-AF65-F5344CB8AC3E}">
        <p14:creationId xmlns:p14="http://schemas.microsoft.com/office/powerpoint/2010/main" val="20986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92075" y="838200"/>
            <a:ext cx="5638800" cy="838200"/>
          </a:xfrm>
          <a:effectLst/>
        </p:spPr>
        <p:txBody>
          <a:bodyPr/>
          <a:lstStyle/>
          <a:p>
            <a:pPr algn="l" eaLnBrk="1" hangingPunct="1">
              <a:defRPr/>
            </a:pPr>
            <a:r>
              <a:rPr lang="en-US" b="1" dirty="0">
                <a:solidFill>
                  <a:schemeClr val="accent1"/>
                </a:solidFill>
                <a:effectLst>
                  <a:glow rad="101600">
                    <a:schemeClr val="tx2">
                      <a:alpha val="75000"/>
                    </a:schemeClr>
                  </a:glow>
                </a:effectLst>
                <a:latin typeface="Arial"/>
                <a:ea typeface="ＭＳ Ｐゴシック" charset="0"/>
                <a:cs typeface="Arial"/>
              </a:rPr>
              <a:t>Favoring the rich…</a:t>
            </a:r>
          </a:p>
        </p:txBody>
      </p:sp>
      <p:sp>
        <p:nvSpPr>
          <p:cNvPr id="382979" name="Text Box 3"/>
          <p:cNvSpPr txBox="1">
            <a:spLocks noChangeArrowheads="1"/>
          </p:cNvSpPr>
          <p:nvPr/>
        </p:nvSpPr>
        <p:spPr bwMode="auto">
          <a:xfrm>
            <a:off x="60325" y="0"/>
            <a:ext cx="3368675" cy="36671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Our outline of James 2…</a:t>
            </a:r>
          </a:p>
        </p:txBody>
      </p:sp>
      <p:sp>
        <p:nvSpPr>
          <p:cNvPr id="382980" name="Text Box 4"/>
          <p:cNvSpPr txBox="1">
            <a:spLocks noChangeArrowheads="1"/>
          </p:cNvSpPr>
          <p:nvPr/>
        </p:nvSpPr>
        <p:spPr bwMode="auto">
          <a:xfrm>
            <a:off x="0" y="1857375"/>
            <a:ext cx="8245475" cy="1200329"/>
          </a:xfrm>
          <a:prstGeom prst="rect">
            <a:avLst/>
          </a:prstGeom>
          <a:noFill/>
          <a:ln w="9525">
            <a:noFill/>
            <a:miter lim="800000"/>
            <a:headEnd/>
            <a:tailEnd/>
          </a:ln>
          <a:effectLst/>
        </p:spPr>
        <p:txBody>
          <a:bodyPr>
            <a:spAutoFit/>
          </a:bodyPr>
          <a:lstStyle>
            <a:lvl1pPr marL="519113" indent="-519113">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Indicates impure motives (2-4)</a:t>
            </a:r>
          </a:p>
          <a:p>
            <a:pPr marL="519113" marR="0" lvl="0" indent="-519113" algn="l" defTabSz="914400" rtl="0" eaLnBrk="0" fontAlgn="base" latinLnBrk="0" hangingPunct="0">
              <a:lnSpc>
                <a:spcPct val="100000"/>
              </a:lnSpc>
              <a:spcBef>
                <a:spcPct val="0"/>
              </a:spcBef>
              <a:spcAft>
                <a:spcPct val="0"/>
              </a:spcAft>
              <a:buClrTx/>
              <a:buSzTx/>
              <a:buFont typeface="Arial" charset="0"/>
              <a:buNone/>
              <a:tabLst/>
              <a:defRPr/>
            </a:pP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701569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82980">
                                            <p:txEl>
                                              <p:pRg st="0" end="0"/>
                                            </p:txEl>
                                          </p:spTgt>
                                        </p:tgtEl>
                                        <p:attrNameLst>
                                          <p:attrName>style.visibility</p:attrName>
                                        </p:attrNameLst>
                                      </p:cBhvr>
                                      <p:to>
                                        <p:strVal val="visible"/>
                                      </p:to>
                                    </p:set>
                                    <p:anim calcmode="lin" valueType="num">
                                      <p:cBhvr>
                                        <p:cTn id="7" dur="500" fill="hold"/>
                                        <p:tgtEl>
                                          <p:spTgt spid="382980">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82980">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82980">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82980">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829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96880" y="35472"/>
            <a:ext cx="7772400" cy="873248"/>
          </a:xfrm>
        </p:spPr>
        <p:txBody>
          <a:bodyPr/>
          <a:lstStyle/>
          <a:p>
            <a:pPr eaLnBrk="1" hangingPunct="1">
              <a:defRPr/>
            </a:pPr>
            <a:r>
              <a:rPr lang="en-US" b="1" dirty="0">
                <a:latin typeface="Arial" panose="020B0604020202020204" pitchFamily="34" charset="0"/>
                <a:cs typeface="Arial" panose="020B0604020202020204" pitchFamily="34" charset="0"/>
              </a:rPr>
              <a:t>James 2:2-4 </a:t>
            </a:r>
            <a:r>
              <a:rPr lang="en-US" sz="4000" b="1" dirty="0">
                <a:latin typeface="Arial" panose="020B0604020202020204" pitchFamily="34" charset="0"/>
                <a:cs typeface="Arial" panose="020B0604020202020204" pitchFamily="34" charset="0"/>
              </a:rPr>
              <a:t>NIV</a:t>
            </a:r>
            <a:endParaRPr lang="en-US" b="1" dirty="0">
              <a:latin typeface="Arial" panose="020B0604020202020204" pitchFamily="34" charset="0"/>
              <a:cs typeface="Arial" panose="020B0604020202020204" pitchFamily="34" charset="0"/>
            </a:endParaRPr>
          </a:p>
        </p:txBody>
      </p:sp>
      <p:sp>
        <p:nvSpPr>
          <p:cNvPr id="68611" name="Rectangle 3"/>
          <p:cNvSpPr>
            <a:spLocks noGrp="1" noChangeArrowheads="1"/>
          </p:cNvSpPr>
          <p:nvPr>
            <p:ph type="body" idx="1"/>
          </p:nvPr>
        </p:nvSpPr>
        <p:spPr>
          <a:xfrm>
            <a:off x="395536" y="1124744"/>
            <a:ext cx="8640960" cy="5472608"/>
          </a:xfrm>
        </p:spPr>
        <p:txBody>
          <a:bodyPr/>
          <a:lstStyle/>
          <a:p>
            <a:pPr eaLnBrk="1" hangingPunct="1">
              <a:buFont typeface="Wingdings" pitchFamily="-105" charset="2"/>
              <a:buChar char=""/>
              <a:defRPr/>
            </a:pPr>
            <a:r>
              <a:rPr lang="en-US" b="1" dirty="0">
                <a:latin typeface="Arial" panose="020B0604020202020204" pitchFamily="34" charset="0"/>
                <a:cs typeface="Arial" panose="020B0604020202020204" pitchFamily="34" charset="0"/>
              </a:rPr>
              <a:t>Suppose a man comes into your meeting wearing a gold ring and fine clothes, and a poor man in shabby clothes also comes in. </a:t>
            </a:r>
            <a:r>
              <a:rPr lang="en-US" b="1" baseline="30000" dirty="0">
                <a:latin typeface="Arial" panose="020B0604020202020204" pitchFamily="34" charset="0"/>
                <a:cs typeface="Arial" panose="020B0604020202020204" pitchFamily="34" charset="0"/>
              </a:rPr>
              <a:t>3 </a:t>
            </a:r>
            <a:r>
              <a:rPr lang="en-US" b="1" dirty="0">
                <a:latin typeface="Arial" panose="020B0604020202020204" pitchFamily="34" charset="0"/>
                <a:cs typeface="Arial" panose="020B0604020202020204" pitchFamily="34" charset="0"/>
              </a:rPr>
              <a:t>If you show special attention to the man wearing fine clothes and say, “Here’s a good seat for you,” but say to the poor man, “You stand there” or “Sit on the floor by my feet,” </a:t>
            </a:r>
            <a:r>
              <a:rPr lang="en-US" b="1" baseline="30000" dirty="0">
                <a:latin typeface="Arial" panose="020B0604020202020204" pitchFamily="34" charset="0"/>
                <a:cs typeface="Arial" panose="020B0604020202020204" pitchFamily="34" charset="0"/>
              </a:rPr>
              <a:t>4 </a:t>
            </a:r>
            <a:r>
              <a:rPr lang="en-US" b="1" dirty="0">
                <a:latin typeface="Arial" panose="020B0604020202020204" pitchFamily="34" charset="0"/>
                <a:cs typeface="Arial" panose="020B0604020202020204" pitchFamily="34" charset="0"/>
              </a:rPr>
              <a:t>have you not discriminated among yourselves and become judges with evil thoughts?</a:t>
            </a:r>
          </a:p>
          <a:p>
            <a:pPr eaLnBrk="1" hangingPunct="1">
              <a:buFont typeface="Wingdings" pitchFamily="-105" charset="2"/>
              <a:buChar char=""/>
              <a:defRPr/>
            </a:pP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741AC14-FED8-4983-A895-A7E87029BC61}"/>
              </a:ext>
            </a:extLst>
          </p:cNvPr>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28654" y="173996"/>
            <a:ext cx="8795340" cy="6457875"/>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CF0A7DBD-8185-4726-8C71-2415569AB353}"/>
              </a:ext>
            </a:extLst>
          </p:cNvPr>
          <p:cNvSpPr txBox="1"/>
          <p:nvPr/>
        </p:nvSpPr>
        <p:spPr>
          <a:xfrm>
            <a:off x="230172" y="228600"/>
            <a:ext cx="8659592"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2700" cmpd="sng">
                  <a:solidFill>
                    <a:prstClr val="black"/>
                  </a:solidFill>
                  <a:prstDash val="solid"/>
                </a:ln>
                <a:solidFill>
                  <a:srgbClr val="C00000"/>
                </a:solidFill>
                <a:effectLst>
                  <a:reflection blurRad="12700" stA="28000" endPos="45000" dist="1000" dir="5400000" sy="-100000" algn="bl" rotWithShape="0"/>
                </a:effectLst>
                <a:uLnTx/>
                <a:uFillTx/>
                <a:latin typeface="Comic Sans MS" panose="030F0702030302020204" pitchFamily="66" charset="0"/>
                <a:ea typeface="+mn-ea"/>
                <a:cs typeface="+mn-cs"/>
              </a:rPr>
              <a:t>What we learn of James </a:t>
            </a:r>
            <a:br>
              <a:rPr kumimoji="0" lang="en-US" sz="3200" b="1" i="0" u="none" strike="noStrike" kern="1200" cap="all" spc="0" normalizeH="0" baseline="0" noProof="0" dirty="0">
                <a:ln w="12700" cmpd="sng">
                  <a:solidFill>
                    <a:prstClr val="black"/>
                  </a:solidFill>
                  <a:prstDash val="solid"/>
                </a:ln>
                <a:solidFill>
                  <a:srgbClr val="C00000"/>
                </a:solidFill>
                <a:effectLst>
                  <a:reflection blurRad="12700" stA="28000" endPos="45000" dist="1000" dir="5400000" sy="-100000" algn="bl" rotWithShape="0"/>
                </a:effectLst>
                <a:uLnTx/>
                <a:uFillTx/>
                <a:latin typeface="Comic Sans MS" panose="030F0702030302020204" pitchFamily="66" charset="0"/>
                <a:ea typeface="+mn-ea"/>
                <a:cs typeface="+mn-cs"/>
              </a:rPr>
            </a:br>
            <a:r>
              <a:rPr kumimoji="0" lang="en-US" sz="3200" b="1" i="0" u="none" strike="noStrike" kern="1200" cap="all" spc="0" normalizeH="0" baseline="0" noProof="0" dirty="0">
                <a:ln w="12700" cmpd="sng">
                  <a:solidFill>
                    <a:prstClr val="black"/>
                  </a:solidFill>
                  <a:prstDash val="solid"/>
                </a:ln>
                <a:solidFill>
                  <a:srgbClr val="C00000"/>
                </a:solidFill>
                <a:effectLst>
                  <a:reflection blurRad="12700" stA="28000" endPos="45000" dist="1000" dir="5400000" sy="-100000" algn="bl" rotWithShape="0"/>
                </a:effectLst>
                <a:uLnTx/>
                <a:uFillTx/>
                <a:latin typeface="Comic Sans MS" panose="030F0702030302020204" pitchFamily="66" charset="0"/>
                <a:ea typeface="+mn-ea"/>
                <a:cs typeface="+mn-cs"/>
              </a:rPr>
              <a:t>in this letter</a:t>
            </a:r>
          </a:p>
        </p:txBody>
      </p:sp>
      <p:sp>
        <p:nvSpPr>
          <p:cNvPr id="3" name="TextBox 2">
            <a:extLst>
              <a:ext uri="{FF2B5EF4-FFF2-40B4-BE49-F238E27FC236}">
                <a16:creationId xmlns:a16="http://schemas.microsoft.com/office/drawing/2014/main" id="{5C8CC3BD-7CF7-470E-9514-23F9829ABC21}"/>
              </a:ext>
            </a:extLst>
          </p:cNvPr>
          <p:cNvSpPr txBox="1"/>
          <p:nvPr/>
        </p:nvSpPr>
        <p:spPr>
          <a:xfrm>
            <a:off x="304800" y="1325940"/>
            <a:ext cx="8495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He considered himself a bond-servant (1:1)</a:t>
            </a:r>
          </a:p>
        </p:txBody>
      </p:sp>
      <p:sp>
        <p:nvSpPr>
          <p:cNvPr id="4" name="TextBox 3">
            <a:extLst>
              <a:ext uri="{FF2B5EF4-FFF2-40B4-BE49-F238E27FC236}">
                <a16:creationId xmlns:a16="http://schemas.microsoft.com/office/drawing/2014/main" id="{1B0755CE-48B6-47F0-AA30-19818FA532DB}"/>
              </a:ext>
            </a:extLst>
          </p:cNvPr>
          <p:cNvSpPr txBox="1"/>
          <p:nvPr/>
        </p:nvSpPr>
        <p:spPr>
          <a:xfrm>
            <a:off x="723150" y="1849160"/>
            <a:ext cx="82159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God (the Father)</a:t>
            </a:r>
          </a:p>
        </p:txBody>
      </p:sp>
      <p:sp>
        <p:nvSpPr>
          <p:cNvPr id="5" name="TextBox 4">
            <a:extLst>
              <a:ext uri="{FF2B5EF4-FFF2-40B4-BE49-F238E27FC236}">
                <a16:creationId xmlns:a16="http://schemas.microsoft.com/office/drawing/2014/main" id="{8E0867A0-A136-4457-A3EB-45358B7DB233}"/>
              </a:ext>
            </a:extLst>
          </p:cNvPr>
          <p:cNvSpPr txBox="1"/>
          <p:nvPr/>
        </p:nvSpPr>
        <p:spPr>
          <a:xfrm>
            <a:off x="723150" y="2372380"/>
            <a:ext cx="82159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Lord Jesus Christ</a:t>
            </a:r>
          </a:p>
        </p:txBody>
      </p:sp>
      <p:sp>
        <p:nvSpPr>
          <p:cNvPr id="6" name="TextBox 5">
            <a:extLst>
              <a:ext uri="{FF2B5EF4-FFF2-40B4-BE49-F238E27FC236}">
                <a16:creationId xmlns:a16="http://schemas.microsoft.com/office/drawing/2014/main" id="{F422B4B5-6A34-4EE5-B9A1-15E3440904FD}"/>
              </a:ext>
            </a:extLst>
          </p:cNvPr>
          <p:cNvSpPr txBox="1"/>
          <p:nvPr/>
        </p:nvSpPr>
        <p:spPr>
          <a:xfrm>
            <a:off x="304800" y="2895600"/>
            <a:ext cx="8495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James shows deep concern for . . .</a:t>
            </a:r>
          </a:p>
        </p:txBody>
      </p:sp>
      <p:sp>
        <p:nvSpPr>
          <p:cNvPr id="7" name="TextBox 6">
            <a:extLst>
              <a:ext uri="{FF2B5EF4-FFF2-40B4-BE49-F238E27FC236}">
                <a16:creationId xmlns:a16="http://schemas.microsoft.com/office/drawing/2014/main" id="{6C80DD57-7DA3-4533-9B06-86A8FED31BA5}"/>
              </a:ext>
            </a:extLst>
          </p:cNvPr>
          <p:cNvSpPr txBox="1"/>
          <p:nvPr/>
        </p:nvSpPr>
        <p:spPr>
          <a:xfrm>
            <a:off x="723150" y="4470111"/>
            <a:ext cx="8344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Marginalized poor (1:27-2:4)</a:t>
            </a:r>
          </a:p>
        </p:txBody>
      </p:sp>
      <p:sp>
        <p:nvSpPr>
          <p:cNvPr id="8" name="TextBox 7">
            <a:extLst>
              <a:ext uri="{FF2B5EF4-FFF2-40B4-BE49-F238E27FC236}">
                <a16:creationId xmlns:a16="http://schemas.microsoft.com/office/drawing/2014/main" id="{E25A9698-C864-424F-A1CD-15D32BD58B68}"/>
              </a:ext>
            </a:extLst>
          </p:cNvPr>
          <p:cNvSpPr txBox="1"/>
          <p:nvPr/>
        </p:nvSpPr>
        <p:spPr>
          <a:xfrm>
            <a:off x="723150" y="3946891"/>
            <a:ext cx="8344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Hearing and </a:t>
            </a:r>
            <a:r>
              <a:rPr kumimoji="0" lang="en-US" sz="2800" b="1" i="0" u="none" strike="noStrike" kern="1200" cap="none" spc="0" normalizeH="0" baseline="0" noProof="0" dirty="0">
                <a:ln>
                  <a:noFill/>
                </a:ln>
                <a:solidFill>
                  <a:srgbClr val="8E0000"/>
                </a:solidFill>
                <a:effectLst/>
                <a:uLnTx/>
                <a:uFillTx/>
                <a:latin typeface="Comic Sans MS" panose="030F0702030302020204" pitchFamily="66" charset="0"/>
                <a:ea typeface="+mn-ea"/>
                <a:cs typeface="+mn-cs"/>
              </a:rPr>
              <a:t>doing</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the word (1:21-22)</a:t>
            </a:r>
          </a:p>
        </p:txBody>
      </p:sp>
      <p:sp>
        <p:nvSpPr>
          <p:cNvPr id="9" name="TextBox 8">
            <a:extLst>
              <a:ext uri="{FF2B5EF4-FFF2-40B4-BE49-F238E27FC236}">
                <a16:creationId xmlns:a16="http://schemas.microsoft.com/office/drawing/2014/main" id="{3B571FB3-83A4-4989-B04A-552C5AA3ACEF}"/>
              </a:ext>
            </a:extLst>
          </p:cNvPr>
          <p:cNvSpPr txBox="1"/>
          <p:nvPr/>
        </p:nvSpPr>
        <p:spPr>
          <a:xfrm>
            <a:off x="707108" y="5007566"/>
            <a:ext cx="8344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Strong sense of right and wrong (2:8-10)</a:t>
            </a:r>
          </a:p>
        </p:txBody>
      </p:sp>
      <p:sp>
        <p:nvSpPr>
          <p:cNvPr id="10" name="TextBox 9">
            <a:extLst>
              <a:ext uri="{FF2B5EF4-FFF2-40B4-BE49-F238E27FC236}">
                <a16:creationId xmlns:a16="http://schemas.microsoft.com/office/drawing/2014/main" id="{7B6EFBFA-4E8A-41F5-8085-41351A82989C}"/>
              </a:ext>
            </a:extLst>
          </p:cNvPr>
          <p:cNvSpPr txBox="1"/>
          <p:nvPr/>
        </p:nvSpPr>
        <p:spPr>
          <a:xfrm>
            <a:off x="723150" y="3420711"/>
            <a:ext cx="83767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Responding to trials correctly (1:2-12)</a:t>
            </a:r>
          </a:p>
        </p:txBody>
      </p:sp>
      <p:sp>
        <p:nvSpPr>
          <p:cNvPr id="11" name="TextBox 10">
            <a:extLst>
              <a:ext uri="{FF2B5EF4-FFF2-40B4-BE49-F238E27FC236}">
                <a16:creationId xmlns:a16="http://schemas.microsoft.com/office/drawing/2014/main" id="{733D64BC-FAD9-4D05-A2A9-8F83B28B8EEE}"/>
              </a:ext>
            </a:extLst>
          </p:cNvPr>
          <p:cNvSpPr txBox="1"/>
          <p:nvPr/>
        </p:nvSpPr>
        <p:spPr>
          <a:xfrm>
            <a:off x="691066" y="5527004"/>
            <a:ext cx="83767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Confession and prayer (5:16)</a:t>
            </a:r>
          </a:p>
        </p:txBody>
      </p:sp>
      <p:sp>
        <p:nvSpPr>
          <p:cNvPr id="12" name="TextBox 11">
            <a:extLst>
              <a:ext uri="{FF2B5EF4-FFF2-40B4-BE49-F238E27FC236}">
                <a16:creationId xmlns:a16="http://schemas.microsoft.com/office/drawing/2014/main" id="{E25FE29F-E864-4A33-8BE5-D7EF17F7CB45}"/>
              </a:ext>
            </a:extLst>
          </p:cNvPr>
          <p:cNvSpPr txBox="1"/>
          <p:nvPr/>
        </p:nvSpPr>
        <p:spPr>
          <a:xfrm>
            <a:off x="691066" y="6050224"/>
            <a:ext cx="83767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Reconciling the backslidden (5:19-20)</a:t>
            </a:r>
          </a:p>
        </p:txBody>
      </p:sp>
      <p:cxnSp>
        <p:nvCxnSpPr>
          <p:cNvPr id="14" name="Straight Connector 13">
            <a:extLst>
              <a:ext uri="{FF2B5EF4-FFF2-40B4-BE49-F238E27FC236}">
                <a16:creationId xmlns:a16="http://schemas.microsoft.com/office/drawing/2014/main" id="{9D74DDBC-9B41-45C2-88E0-A278F63E3907}"/>
              </a:ext>
            </a:extLst>
          </p:cNvPr>
          <p:cNvCxnSpPr>
            <a:cxnSpLocks/>
          </p:cNvCxnSpPr>
          <p:nvPr/>
        </p:nvCxnSpPr>
        <p:spPr>
          <a:xfrm>
            <a:off x="1828800" y="2819400"/>
            <a:ext cx="83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B7A861-AE0D-48DA-84D2-74EF1F58307F}"/>
              </a:ext>
            </a:extLst>
          </p:cNvPr>
          <p:cNvCxnSpPr>
            <a:cxnSpLocks/>
          </p:cNvCxnSpPr>
          <p:nvPr/>
        </p:nvCxnSpPr>
        <p:spPr>
          <a:xfrm>
            <a:off x="3950368" y="2819400"/>
            <a:ext cx="1066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16560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2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705AADD-01DF-794D-A771-DAA8484DB16B}"/>
              </a:ext>
            </a:extLst>
          </p:cNvPr>
          <p:cNvGrpSpPr/>
          <p:nvPr/>
        </p:nvGrpSpPr>
        <p:grpSpPr>
          <a:xfrm>
            <a:off x="2840854" y="1059"/>
            <a:ext cx="6237289" cy="6856941"/>
            <a:chOff x="2840854" y="1059"/>
            <a:chExt cx="6237289" cy="6856941"/>
          </a:xfrm>
        </p:grpSpPr>
        <p:pic>
          <p:nvPicPr>
            <p:cNvPr id="4" name="Picture 4" descr="Quotes about Favoritism (35 quotes)">
              <a:extLst>
                <a:ext uri="{FF2B5EF4-FFF2-40B4-BE49-F238E27FC236}">
                  <a16:creationId xmlns:a16="http://schemas.microsoft.com/office/drawing/2014/main" id="{BD1F37C0-3200-FB4E-B81D-54764661A16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664"/>
            <a:stretch/>
          </p:blipFill>
          <p:spPr bwMode="auto">
            <a:xfrm>
              <a:off x="2840854" y="1059"/>
              <a:ext cx="6237289" cy="685694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282E2B1-168E-1145-8E41-2C12E3E61FB9}"/>
                </a:ext>
              </a:extLst>
            </p:cNvPr>
            <p:cNvSpPr/>
            <p:nvPr/>
          </p:nvSpPr>
          <p:spPr bwMode="auto">
            <a:xfrm>
              <a:off x="6467382" y="692459"/>
              <a:ext cx="2352582" cy="1588039"/>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5" name="Rounded Rectangle 4">
              <a:extLst>
                <a:ext uri="{FF2B5EF4-FFF2-40B4-BE49-F238E27FC236}">
                  <a16:creationId xmlns:a16="http://schemas.microsoft.com/office/drawing/2014/main" id="{888E8FCF-4054-B143-9219-9C4E2F41B767}"/>
                </a:ext>
              </a:extLst>
            </p:cNvPr>
            <p:cNvSpPr/>
            <p:nvPr/>
          </p:nvSpPr>
          <p:spPr bwMode="auto">
            <a:xfrm>
              <a:off x="3036162" y="1873188"/>
              <a:ext cx="1837678" cy="155581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ounded Rectangle 8">
              <a:extLst>
                <a:ext uri="{FF2B5EF4-FFF2-40B4-BE49-F238E27FC236}">
                  <a16:creationId xmlns:a16="http://schemas.microsoft.com/office/drawing/2014/main" id="{68F5700A-F0AB-4944-BFE1-DA1E230A1121}"/>
                </a:ext>
              </a:extLst>
            </p:cNvPr>
            <p:cNvSpPr/>
            <p:nvPr/>
          </p:nvSpPr>
          <p:spPr bwMode="auto">
            <a:xfrm>
              <a:off x="4163627" y="1784411"/>
              <a:ext cx="1686758" cy="1396013"/>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Rounded Rectangle 9">
              <a:extLst>
                <a:ext uri="{FF2B5EF4-FFF2-40B4-BE49-F238E27FC236}">
                  <a16:creationId xmlns:a16="http://schemas.microsoft.com/office/drawing/2014/main" id="{F0B90E0F-0C7E-E242-B184-72E210B6364B}"/>
                </a:ext>
              </a:extLst>
            </p:cNvPr>
            <p:cNvSpPr/>
            <p:nvPr/>
          </p:nvSpPr>
          <p:spPr bwMode="auto">
            <a:xfrm>
              <a:off x="6267633" y="1056442"/>
              <a:ext cx="1686758" cy="1396013"/>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ounded Rectangle 10">
              <a:extLst>
                <a:ext uri="{FF2B5EF4-FFF2-40B4-BE49-F238E27FC236}">
                  <a16:creationId xmlns:a16="http://schemas.microsoft.com/office/drawing/2014/main" id="{C8E67B10-074E-2F44-878D-AACD357ADD06}"/>
                </a:ext>
              </a:extLst>
            </p:cNvPr>
            <p:cNvSpPr/>
            <p:nvPr/>
          </p:nvSpPr>
          <p:spPr bwMode="auto">
            <a:xfrm>
              <a:off x="5983548" y="967666"/>
              <a:ext cx="1908700" cy="736848"/>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2" y="-1"/>
            <a:ext cx="2752076" cy="6856940"/>
          </a:xfrm>
          <a:effectLst/>
        </p:spPr>
        <p:txBody>
          <a:body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My brothers, as believers in our glorious Lord Jesus Christ, don't show favoritism.</a:t>
            </a:r>
            <a:br>
              <a:rPr lang="en-US" sz="3200" b="1" dirty="0">
                <a:solidFill>
                  <a:schemeClr val="tx2"/>
                </a:solidFill>
                <a:effectLst>
                  <a:glow rad="127000">
                    <a:schemeClr val="bg1"/>
                  </a:glow>
                </a:effectLst>
                <a:latin typeface="Arial" charset="0"/>
                <a:ea typeface="ＭＳ Ｐゴシック" charset="0"/>
                <a:cs typeface="ＭＳ Ｐゴシック" charset="0"/>
              </a:rPr>
            </a:br>
            <a:r>
              <a:rPr lang="en-US" sz="3200" b="1" dirty="0">
                <a:solidFill>
                  <a:schemeClr val="tx2"/>
                </a:solidFill>
                <a:effectLst>
                  <a:glow rad="127000">
                    <a:schemeClr val="bg1"/>
                  </a:glow>
                </a:effectLst>
                <a:latin typeface="Arial" charset="0"/>
                <a:ea typeface="ＭＳ Ｐゴシック" charset="0"/>
                <a:cs typeface="ＭＳ Ｐゴシック" charset="0"/>
              </a:rPr>
              <a:t>—James 2:1</a:t>
            </a:r>
          </a:p>
        </p:txBody>
      </p:sp>
      <p:sp>
        <p:nvSpPr>
          <p:cNvPr id="6" name="Rectangle 2">
            <a:extLst>
              <a:ext uri="{FF2B5EF4-FFF2-40B4-BE49-F238E27FC236}">
                <a16:creationId xmlns:a16="http://schemas.microsoft.com/office/drawing/2014/main" id="{6AA7D758-828F-9D4E-830A-4A8CB76212B8}"/>
              </a:ext>
            </a:extLst>
          </p:cNvPr>
          <p:cNvSpPr txBox="1">
            <a:spLocks noChangeArrowheads="1"/>
          </p:cNvSpPr>
          <p:nvPr/>
        </p:nvSpPr>
        <p:spPr bwMode="auto">
          <a:xfrm>
            <a:off x="3009529" y="1704514"/>
            <a:ext cx="3089429" cy="16812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SANCTUARY IS RIGHT THIS WAY, SENATOR!</a:t>
            </a:r>
          </a:p>
        </p:txBody>
      </p:sp>
      <p:sp>
        <p:nvSpPr>
          <p:cNvPr id="7" name="Rectangle 2">
            <a:extLst>
              <a:ext uri="{FF2B5EF4-FFF2-40B4-BE49-F238E27FC236}">
                <a16:creationId xmlns:a16="http://schemas.microsoft.com/office/drawing/2014/main" id="{AF0115CA-1815-FD4A-9ADD-855151D05218}"/>
              </a:ext>
            </a:extLst>
          </p:cNvPr>
          <p:cNvSpPr txBox="1">
            <a:spLocks noChangeArrowheads="1"/>
          </p:cNvSpPr>
          <p:nvPr/>
        </p:nvSpPr>
        <p:spPr bwMode="auto">
          <a:xfrm>
            <a:off x="5850385" y="771198"/>
            <a:ext cx="3089429" cy="16812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HELLO, ANYONE?</a:t>
            </a:r>
            <a:b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IS THIS THE CHURCH?</a:t>
            </a:r>
          </a:p>
        </p:txBody>
      </p:sp>
    </p:spTree>
    <p:extLst>
      <p:ext uri="{BB962C8B-B14F-4D97-AF65-F5344CB8AC3E}">
        <p14:creationId xmlns:p14="http://schemas.microsoft.com/office/powerpoint/2010/main" val="3636665998"/>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D5923-A5BF-334E-9A76-C106C58B641F}"/>
              </a:ext>
            </a:extLst>
          </p:cNvPr>
          <p:cNvSpPr>
            <a:spLocks noGrp="1"/>
          </p:cNvSpPr>
          <p:nvPr>
            <p:ph type="title"/>
          </p:nvPr>
        </p:nvSpPr>
        <p:spPr>
          <a:xfrm>
            <a:off x="38100" y="44450"/>
            <a:ext cx="9070975" cy="918076"/>
          </a:xfrm>
        </p:spPr>
        <p:txBody>
          <a:bodyPr/>
          <a:lstStyle/>
          <a:p>
            <a:r>
              <a:rPr lang="en-US" b="1" dirty="0"/>
              <a:t>Christ Church, Philadelphia</a:t>
            </a:r>
          </a:p>
        </p:txBody>
      </p:sp>
      <p:pic>
        <p:nvPicPr>
          <p:cNvPr id="1026" name="Picture 2" descr="Christ Church — Visit Philadelphia">
            <a:extLst>
              <a:ext uri="{FF2B5EF4-FFF2-40B4-BE49-F238E27FC236}">
                <a16:creationId xmlns:a16="http://schemas.microsoft.com/office/drawing/2014/main" id="{7CF52719-526B-1E40-8FCA-D1456B0C0D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3072"/>
            <a:ext cx="9144000" cy="514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12290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eorge Washington's Pew - Christ Church in Philadelphia | Flickr">
            <a:extLst>
              <a:ext uri="{FF2B5EF4-FFF2-40B4-BE49-F238E27FC236}">
                <a16:creationId xmlns:a16="http://schemas.microsoft.com/office/drawing/2014/main" id="{7779112C-4404-8D4C-A6B5-40B96ADC02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01783"/>
            <a:ext cx="9144000" cy="6072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1D5923-A5BF-334E-9A76-C106C58B641F}"/>
              </a:ext>
            </a:extLst>
          </p:cNvPr>
          <p:cNvSpPr>
            <a:spLocks noGrp="1"/>
          </p:cNvSpPr>
          <p:nvPr>
            <p:ph type="title"/>
          </p:nvPr>
        </p:nvSpPr>
        <p:spPr>
          <a:xfrm>
            <a:off x="38100" y="44450"/>
            <a:ext cx="9070975" cy="857333"/>
          </a:xfrm>
        </p:spPr>
        <p:txBody>
          <a:bodyPr/>
          <a:lstStyle/>
          <a:p>
            <a:r>
              <a:rPr lang="en-US" b="1" dirty="0"/>
              <a:t>Christ Church, Philadelphia</a:t>
            </a:r>
          </a:p>
        </p:txBody>
      </p:sp>
    </p:spTree>
    <p:extLst>
      <p:ext uri="{BB962C8B-B14F-4D97-AF65-F5344CB8AC3E}">
        <p14:creationId xmlns:p14="http://schemas.microsoft.com/office/powerpoint/2010/main" val="211737448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2505-BE07-D74D-9892-2F00C484447E}"/>
              </a:ext>
            </a:extLst>
          </p:cNvPr>
          <p:cNvSpPr>
            <a:spLocks noGrp="1"/>
          </p:cNvSpPr>
          <p:nvPr>
            <p:ph type="title"/>
          </p:nvPr>
        </p:nvSpPr>
        <p:spPr>
          <a:xfrm>
            <a:off x="38100" y="5122"/>
            <a:ext cx="9070975" cy="673305"/>
          </a:xfrm>
        </p:spPr>
        <p:txBody>
          <a:bodyPr/>
          <a:lstStyle/>
          <a:p>
            <a:r>
              <a:rPr lang="en-US" b="1" dirty="0"/>
              <a:t>Evil Thoughts</a:t>
            </a:r>
          </a:p>
        </p:txBody>
      </p:sp>
      <p:pic>
        <p:nvPicPr>
          <p:cNvPr id="3076" name="Picture 4" descr="Human Design - Human Design Tools">
            <a:extLst>
              <a:ext uri="{FF2B5EF4-FFF2-40B4-BE49-F238E27FC236}">
                <a16:creationId xmlns:a16="http://schemas.microsoft.com/office/drawing/2014/main" id="{324F9B90-5EBD-0540-8431-2A2BDBC0A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5266" t="17315" r="28551" b="17295"/>
          <a:stretch/>
        </p:blipFill>
        <p:spPr bwMode="auto">
          <a:xfrm>
            <a:off x="668595" y="3269020"/>
            <a:ext cx="2531184" cy="358385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58B3A0C-85A5-D241-9F72-001CFE51507F}"/>
              </a:ext>
            </a:extLst>
          </p:cNvPr>
          <p:cNvGrpSpPr/>
          <p:nvPr/>
        </p:nvGrpSpPr>
        <p:grpSpPr>
          <a:xfrm>
            <a:off x="4729317" y="615950"/>
            <a:ext cx="4395019" cy="2222090"/>
            <a:chOff x="4729317" y="615950"/>
            <a:chExt cx="4395019" cy="2222090"/>
          </a:xfrm>
        </p:grpSpPr>
        <p:sp>
          <p:nvSpPr>
            <p:cNvPr id="4" name="Cloud Callout 3">
              <a:extLst>
                <a:ext uri="{FF2B5EF4-FFF2-40B4-BE49-F238E27FC236}">
                  <a16:creationId xmlns:a16="http://schemas.microsoft.com/office/drawing/2014/main" id="{D9C7B609-342C-4844-85E6-135F79DD459A}"/>
                </a:ext>
              </a:extLst>
            </p:cNvPr>
            <p:cNvSpPr/>
            <p:nvPr/>
          </p:nvSpPr>
          <p:spPr bwMode="auto">
            <a:xfrm>
              <a:off x="4729317" y="615950"/>
              <a:ext cx="4395019" cy="2222090"/>
            </a:xfrm>
            <a:prstGeom prst="cloudCallout">
              <a:avLst>
                <a:gd name="adj1" fmla="val -113675"/>
                <a:gd name="adj2" fmla="val 93031"/>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Title 1">
              <a:extLst>
                <a:ext uri="{FF2B5EF4-FFF2-40B4-BE49-F238E27FC236}">
                  <a16:creationId xmlns:a16="http://schemas.microsoft.com/office/drawing/2014/main" id="{9AECD227-9890-434B-B627-4AFD17B2C27F}"/>
                </a:ext>
              </a:extLst>
            </p:cNvPr>
            <p:cNvSpPr txBox="1">
              <a:spLocks/>
            </p:cNvSpPr>
            <p:nvPr/>
          </p:nvSpPr>
          <p:spPr bwMode="auto">
            <a:xfrm>
              <a:off x="5053782" y="717755"/>
              <a:ext cx="3834580" cy="1936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ＭＳ Ｐゴシック" pitchFamily="-108" charset="-128"/>
                  <a:cs typeface="Arial"/>
                </a:rPr>
                <a:t>Will he leave the church? </a:t>
              </a:r>
              <a:endParaRPr kumimoji="0" lang="en-US" sz="44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grpSp>
      <p:grpSp>
        <p:nvGrpSpPr>
          <p:cNvPr id="8" name="Group 7">
            <a:extLst>
              <a:ext uri="{FF2B5EF4-FFF2-40B4-BE49-F238E27FC236}">
                <a16:creationId xmlns:a16="http://schemas.microsoft.com/office/drawing/2014/main" id="{0D07FE2C-D704-0F4E-8444-8F1BBFAC7BAF}"/>
              </a:ext>
            </a:extLst>
          </p:cNvPr>
          <p:cNvGrpSpPr/>
          <p:nvPr/>
        </p:nvGrpSpPr>
        <p:grpSpPr>
          <a:xfrm>
            <a:off x="255638" y="575187"/>
            <a:ext cx="4395019" cy="2222090"/>
            <a:chOff x="4748981" y="615950"/>
            <a:chExt cx="4395019" cy="2222090"/>
          </a:xfrm>
        </p:grpSpPr>
        <p:sp>
          <p:nvSpPr>
            <p:cNvPr id="9" name="Cloud Callout 8">
              <a:extLst>
                <a:ext uri="{FF2B5EF4-FFF2-40B4-BE49-F238E27FC236}">
                  <a16:creationId xmlns:a16="http://schemas.microsoft.com/office/drawing/2014/main" id="{E7D50031-44E2-FA49-9315-DACAFD3E721E}"/>
                </a:ext>
              </a:extLst>
            </p:cNvPr>
            <p:cNvSpPr/>
            <p:nvPr/>
          </p:nvSpPr>
          <p:spPr bwMode="auto">
            <a:xfrm>
              <a:off x="4748981" y="615950"/>
              <a:ext cx="4395019" cy="2222090"/>
            </a:xfrm>
            <a:prstGeom prst="cloudCallout">
              <a:avLst>
                <a:gd name="adj1" fmla="val -16583"/>
                <a:gd name="adj2" fmla="val 94359"/>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Title 1">
              <a:extLst>
                <a:ext uri="{FF2B5EF4-FFF2-40B4-BE49-F238E27FC236}">
                  <a16:creationId xmlns:a16="http://schemas.microsoft.com/office/drawing/2014/main" id="{5F691866-FB32-AD46-B8E5-139F20C7E6C7}"/>
                </a:ext>
              </a:extLst>
            </p:cNvPr>
            <p:cNvSpPr txBox="1">
              <a:spLocks/>
            </p:cNvSpPr>
            <p:nvPr/>
          </p:nvSpPr>
          <p:spPr bwMode="auto">
            <a:xfrm>
              <a:off x="5053782" y="717755"/>
              <a:ext cx="3834580" cy="1936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ＭＳ Ｐゴシック" pitchFamily="-108" charset="-128"/>
                  <a:cs typeface="Arial"/>
                </a:rPr>
                <a:t>Some of that money may spill my way! </a:t>
              </a:r>
              <a:endParaRPr kumimoji="0" lang="en-US" sz="44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grpSp>
      <p:grpSp>
        <p:nvGrpSpPr>
          <p:cNvPr id="11" name="Group 10">
            <a:extLst>
              <a:ext uri="{FF2B5EF4-FFF2-40B4-BE49-F238E27FC236}">
                <a16:creationId xmlns:a16="http://schemas.microsoft.com/office/drawing/2014/main" id="{59BDB2AE-77DD-F341-B435-9A7F2648F22F}"/>
              </a:ext>
            </a:extLst>
          </p:cNvPr>
          <p:cNvGrpSpPr/>
          <p:nvPr/>
        </p:nvGrpSpPr>
        <p:grpSpPr>
          <a:xfrm>
            <a:off x="4699819" y="3083847"/>
            <a:ext cx="4395019" cy="2222090"/>
            <a:chOff x="4748981" y="615950"/>
            <a:chExt cx="4395019" cy="2222090"/>
          </a:xfrm>
        </p:grpSpPr>
        <p:sp>
          <p:nvSpPr>
            <p:cNvPr id="12" name="Cloud Callout 11">
              <a:extLst>
                <a:ext uri="{FF2B5EF4-FFF2-40B4-BE49-F238E27FC236}">
                  <a16:creationId xmlns:a16="http://schemas.microsoft.com/office/drawing/2014/main" id="{AE4A841E-A352-4045-A50C-C07552304E5F}"/>
                </a:ext>
              </a:extLst>
            </p:cNvPr>
            <p:cNvSpPr/>
            <p:nvPr/>
          </p:nvSpPr>
          <p:spPr bwMode="auto">
            <a:xfrm>
              <a:off x="4748981" y="615950"/>
              <a:ext cx="4395019" cy="2222090"/>
            </a:xfrm>
            <a:prstGeom prst="cloudCallout">
              <a:avLst>
                <a:gd name="adj1" fmla="val -108306"/>
                <a:gd name="adj2" fmla="val -17588"/>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Title 1">
              <a:extLst>
                <a:ext uri="{FF2B5EF4-FFF2-40B4-BE49-F238E27FC236}">
                  <a16:creationId xmlns:a16="http://schemas.microsoft.com/office/drawing/2014/main" id="{ED22AF23-1E4C-804E-8DDA-016C6D7F2577}"/>
                </a:ext>
              </a:extLst>
            </p:cNvPr>
            <p:cNvSpPr txBox="1">
              <a:spLocks/>
            </p:cNvSpPr>
            <p:nvPr/>
          </p:nvSpPr>
          <p:spPr bwMode="auto">
            <a:xfrm>
              <a:off x="5053782" y="717755"/>
              <a:ext cx="3834580" cy="1936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ＭＳ Ｐゴシック" pitchFamily="-108" charset="-128"/>
                  <a:cs typeface="Arial"/>
                </a:rPr>
                <a:t>Maybe I’ll need to leave the church! </a:t>
              </a:r>
              <a:endParaRPr kumimoji="0" lang="en-US" sz="44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grpSp>
    </p:spTree>
    <p:extLst>
      <p:ext uri="{BB962C8B-B14F-4D97-AF65-F5344CB8AC3E}">
        <p14:creationId xmlns:p14="http://schemas.microsoft.com/office/powerpoint/2010/main" val="285626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title"/>
          </p:nvPr>
        </p:nvSpPr>
        <p:spPr>
          <a:xfrm>
            <a:off x="762000" y="228600"/>
            <a:ext cx="7772400" cy="1143000"/>
          </a:xfrm>
        </p:spPr>
        <p:txBody>
          <a:bodyPr/>
          <a:lstStyle/>
          <a:p>
            <a:pPr eaLnBrk="1" hangingPunct="1"/>
            <a:r>
              <a:rPr lang="en-US">
                <a:latin typeface="Lucida Handwriting" charset="0"/>
                <a:ea typeface="MS Pゴシック" charset="0"/>
                <a:cs typeface="MS Pゴシック" charset="0"/>
              </a:rPr>
              <a:t>What is favoritism?</a:t>
            </a:r>
          </a:p>
        </p:txBody>
      </p:sp>
      <p:sp>
        <p:nvSpPr>
          <p:cNvPr id="590850" name="Rectangle 3"/>
          <p:cNvSpPr>
            <a:spLocks noGrp="1" noChangeArrowheads="1"/>
          </p:cNvSpPr>
          <p:nvPr>
            <p:ph type="body" idx="1"/>
          </p:nvPr>
        </p:nvSpPr>
        <p:spPr>
          <a:xfrm>
            <a:off x="2691064" y="1620252"/>
            <a:ext cx="6172200" cy="4343400"/>
          </a:xfrm>
        </p:spPr>
        <p:txBody>
          <a:bodyPr/>
          <a:lstStyle/>
          <a:p>
            <a:pPr eaLnBrk="1" hangingPunct="1">
              <a:lnSpc>
                <a:spcPct val="90000"/>
              </a:lnSpc>
            </a:pPr>
            <a:r>
              <a:rPr lang="en-US" altLang="ja-JP" sz="2800" b="1" dirty="0">
                <a:latin typeface="Arial"/>
                <a:ea typeface="MS Pゴシック" charset="0"/>
                <a:cs typeface="Arial"/>
              </a:rPr>
              <a:t>"preferential treatment, especially when unjust or narrowly discriminating" </a:t>
            </a:r>
            <a:br>
              <a:rPr lang="en-US" altLang="ja-JP" sz="2800" b="1" dirty="0">
                <a:latin typeface="Arial"/>
                <a:ea typeface="MS Pゴシック" charset="0"/>
                <a:cs typeface="Arial"/>
              </a:rPr>
            </a:br>
            <a:r>
              <a:rPr lang="en-US" altLang="ja-JP" sz="2800" b="1" dirty="0">
                <a:latin typeface="Arial"/>
                <a:ea typeface="MS Pゴシック" charset="0"/>
                <a:cs typeface="Arial"/>
              </a:rPr>
              <a:t>(Funk &amp; Wagnalls)</a:t>
            </a:r>
          </a:p>
          <a:p>
            <a:pPr eaLnBrk="1" hangingPunct="1">
              <a:lnSpc>
                <a:spcPct val="90000"/>
              </a:lnSpc>
            </a:pPr>
            <a:endParaRPr lang="en-US" sz="2800" b="1" dirty="0">
              <a:latin typeface="Arial"/>
              <a:ea typeface="MS Pゴシック" charset="0"/>
              <a:cs typeface="Arial"/>
            </a:endParaRPr>
          </a:p>
          <a:p>
            <a:pPr eaLnBrk="1" hangingPunct="1">
              <a:lnSpc>
                <a:spcPct val="90000"/>
              </a:lnSpc>
            </a:pPr>
            <a:r>
              <a:rPr lang="en-US" sz="2800" b="1" dirty="0">
                <a:latin typeface="Arial"/>
                <a:ea typeface="MS Pゴシック" charset="0"/>
                <a:cs typeface="Arial"/>
              </a:rPr>
              <a:t>to treat another person based upon his financial status and from an improper motive </a:t>
            </a:r>
            <a:br>
              <a:rPr lang="en-US" sz="2800" b="1" dirty="0">
                <a:latin typeface="Arial"/>
                <a:ea typeface="MS Pゴシック" charset="0"/>
                <a:cs typeface="Arial"/>
              </a:rPr>
            </a:br>
            <a:r>
              <a:rPr lang="en-US" sz="2800" b="1" dirty="0">
                <a:latin typeface="Arial"/>
                <a:ea typeface="MS Pゴシック" charset="0"/>
                <a:cs typeface="Arial"/>
              </a:rPr>
              <a:t>(James 2:4)</a:t>
            </a:r>
          </a:p>
        </p:txBody>
      </p:sp>
    </p:spTree>
    <p:extLst>
      <p:ext uri="{BB962C8B-B14F-4D97-AF65-F5344CB8AC3E}">
        <p14:creationId xmlns:p14="http://schemas.microsoft.com/office/powerpoint/2010/main" val="238423751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92075" y="838200"/>
            <a:ext cx="5638800" cy="838200"/>
          </a:xfrm>
          <a:effectLst/>
        </p:spPr>
        <p:txBody>
          <a:bodyPr/>
          <a:lstStyle/>
          <a:p>
            <a:pPr algn="l" eaLnBrk="1" hangingPunct="1">
              <a:defRPr/>
            </a:pPr>
            <a:r>
              <a:rPr lang="en-US" b="1" dirty="0">
                <a:solidFill>
                  <a:schemeClr val="accent1"/>
                </a:solidFill>
                <a:effectLst>
                  <a:glow rad="101600">
                    <a:schemeClr val="tx2">
                      <a:alpha val="75000"/>
                    </a:schemeClr>
                  </a:glow>
                </a:effectLst>
                <a:latin typeface="Arial"/>
                <a:ea typeface="ＭＳ Ｐゴシック" charset="0"/>
                <a:cs typeface="Arial"/>
              </a:rPr>
              <a:t>Favoring the rich…</a:t>
            </a:r>
          </a:p>
        </p:txBody>
      </p:sp>
      <p:sp>
        <p:nvSpPr>
          <p:cNvPr id="358404" name="Text Box 4"/>
          <p:cNvSpPr txBox="1">
            <a:spLocks noChangeArrowheads="1"/>
          </p:cNvSpPr>
          <p:nvPr/>
        </p:nvSpPr>
        <p:spPr bwMode="auto">
          <a:xfrm>
            <a:off x="60325" y="0"/>
            <a:ext cx="3368675" cy="36671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Our outline of James 2…</a:t>
            </a:r>
          </a:p>
        </p:txBody>
      </p:sp>
      <p:sp>
        <p:nvSpPr>
          <p:cNvPr id="358405" name="Text Box 5"/>
          <p:cNvSpPr txBox="1">
            <a:spLocks noChangeArrowheads="1"/>
          </p:cNvSpPr>
          <p:nvPr/>
        </p:nvSpPr>
        <p:spPr bwMode="auto">
          <a:xfrm>
            <a:off x="0" y="1857375"/>
            <a:ext cx="8245475" cy="1754326"/>
          </a:xfrm>
          <a:prstGeom prst="rect">
            <a:avLst/>
          </a:prstGeom>
          <a:noFill/>
          <a:ln w="9525">
            <a:noFill/>
            <a:miter lim="800000"/>
            <a:headEnd/>
            <a:tailEnd/>
          </a:ln>
          <a:effectLst/>
        </p:spPr>
        <p:txBody>
          <a:bodyPr>
            <a:spAutoFit/>
          </a:bodyPr>
          <a:lstStyle>
            <a:lvl1pPr marL="519113" indent="-519113">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Indicates impure motives (2-4)</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Insults the poor (5-6a)</a:t>
            </a:r>
          </a:p>
          <a:p>
            <a:pPr marL="519113" marR="0" lvl="0" indent="-519113" algn="l" defTabSz="914400" rtl="0" eaLnBrk="0" fontAlgn="base" latinLnBrk="0" hangingPunct="0">
              <a:lnSpc>
                <a:spcPct val="100000"/>
              </a:lnSpc>
              <a:spcBef>
                <a:spcPct val="0"/>
              </a:spcBef>
              <a:spcAft>
                <a:spcPct val="0"/>
              </a:spcAft>
              <a:buClrTx/>
              <a:buSzTx/>
              <a:buFont typeface="Arial" charset="0"/>
              <a:buNone/>
              <a:tabLst/>
              <a:defRPr/>
            </a:pP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017507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58405">
                                            <p:txEl>
                                              <p:pRg st="0" end="0"/>
                                            </p:txEl>
                                          </p:spTgt>
                                        </p:tgtEl>
                                        <p:attrNameLst>
                                          <p:attrName>style.visibility</p:attrName>
                                        </p:attrNameLst>
                                      </p:cBhvr>
                                      <p:to>
                                        <p:strVal val="visible"/>
                                      </p:to>
                                    </p:set>
                                    <p:anim calcmode="lin" valueType="num">
                                      <p:cBhvr>
                                        <p:cTn id="7" dur="500" fill="hold"/>
                                        <p:tgtEl>
                                          <p:spTgt spid="35840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5840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5840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5840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5840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58405">
                                            <p:txEl>
                                              <p:pRg st="1" end="1"/>
                                            </p:txEl>
                                          </p:spTgt>
                                        </p:tgtEl>
                                        <p:attrNameLst>
                                          <p:attrName>style.visibility</p:attrName>
                                        </p:attrNameLst>
                                      </p:cBhvr>
                                      <p:to>
                                        <p:strVal val="visible"/>
                                      </p:to>
                                    </p:set>
                                    <p:anim calcmode="lin" valueType="num">
                                      <p:cBhvr>
                                        <p:cTn id="16" dur="500" fill="hold"/>
                                        <p:tgtEl>
                                          <p:spTgt spid="358405">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58405">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58405">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58405">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584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build="p"/>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96880" y="35472"/>
            <a:ext cx="7772400" cy="873248"/>
          </a:xfrm>
        </p:spPr>
        <p:txBody>
          <a:bodyPr/>
          <a:lstStyle/>
          <a:p>
            <a:pPr eaLnBrk="1" hangingPunct="1">
              <a:defRPr/>
            </a:pPr>
            <a:r>
              <a:rPr lang="en-US" b="1" dirty="0">
                <a:latin typeface="Arial" panose="020B0604020202020204" pitchFamily="34" charset="0"/>
                <a:cs typeface="Arial" panose="020B0604020202020204" pitchFamily="34" charset="0"/>
              </a:rPr>
              <a:t>James 2:5-6a </a:t>
            </a:r>
            <a:r>
              <a:rPr lang="en-US" sz="4000" b="1" dirty="0">
                <a:latin typeface="Arial" panose="020B0604020202020204" pitchFamily="34" charset="0"/>
                <a:cs typeface="Arial" panose="020B0604020202020204" pitchFamily="34" charset="0"/>
              </a:rPr>
              <a:t>NIV</a:t>
            </a:r>
            <a:endParaRPr lang="en-US" b="1" dirty="0">
              <a:latin typeface="Arial" panose="020B0604020202020204" pitchFamily="34" charset="0"/>
              <a:cs typeface="Arial" panose="020B0604020202020204" pitchFamily="34" charset="0"/>
            </a:endParaRPr>
          </a:p>
        </p:txBody>
      </p:sp>
      <p:sp>
        <p:nvSpPr>
          <p:cNvPr id="68611" name="Rectangle 3"/>
          <p:cNvSpPr>
            <a:spLocks noGrp="1" noChangeArrowheads="1"/>
          </p:cNvSpPr>
          <p:nvPr>
            <p:ph type="body" idx="1"/>
          </p:nvPr>
        </p:nvSpPr>
        <p:spPr>
          <a:xfrm>
            <a:off x="395536" y="1124744"/>
            <a:ext cx="8640960" cy="5472608"/>
          </a:xfrm>
        </p:spPr>
        <p:txBody>
          <a:bodyPr/>
          <a:lstStyle/>
          <a:p>
            <a:pPr eaLnBrk="1" hangingPunct="1">
              <a:buFont typeface="Wingdings" pitchFamily="-105" charset="2"/>
              <a:buChar char=""/>
              <a:defRPr/>
            </a:pPr>
            <a:r>
              <a:rPr lang="en-US" b="1" dirty="0">
                <a:latin typeface="Arial" panose="020B0604020202020204" pitchFamily="34" charset="0"/>
                <a:cs typeface="Arial" panose="020B0604020202020204" pitchFamily="34" charset="0"/>
              </a:rPr>
              <a:t>Listen, my dear brothers: Has not God chosen those who are poor in the eyes of the world to be rich in faith and to inherit the kingdom he promised those who love him? </a:t>
            </a:r>
            <a:r>
              <a:rPr lang="en-US" b="1" baseline="30000" dirty="0">
                <a:latin typeface="Arial" panose="020B0604020202020204" pitchFamily="34" charset="0"/>
                <a:cs typeface="Arial" panose="020B0604020202020204" pitchFamily="34" charset="0"/>
              </a:rPr>
              <a:t>6 </a:t>
            </a:r>
            <a:r>
              <a:rPr lang="en-US" b="1" dirty="0">
                <a:latin typeface="Arial" panose="020B0604020202020204" pitchFamily="34" charset="0"/>
                <a:cs typeface="Arial" panose="020B0604020202020204" pitchFamily="34" charset="0"/>
              </a:rPr>
              <a:t>But you have insulted the poor. </a:t>
            </a:r>
          </a:p>
        </p:txBody>
      </p:sp>
    </p:spTree>
    <p:extLst>
      <p:ext uri="{BB962C8B-B14F-4D97-AF65-F5344CB8AC3E}">
        <p14:creationId xmlns:p14="http://schemas.microsoft.com/office/powerpoint/2010/main" val="188868640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Malayalam</a:t>
            </a:r>
          </a:p>
        </p:txBody>
      </p:sp>
      <p:sp>
        <p:nvSpPr>
          <p:cNvPr id="594946"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594947" name="Picture 4" descr="IMG_61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2933"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Prasad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India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Malayalam</a:t>
            </a:r>
          </a:p>
        </p:txBody>
      </p:sp>
      <p:sp>
        <p:nvSpPr>
          <p:cNvPr id="2172934" name="Text Box 6"/>
          <p:cNvSpPr txBox="1">
            <a:spLocks noChangeArrowheads="1"/>
          </p:cNvSpPr>
          <p:nvPr/>
        </p:nvSpPr>
        <p:spPr bwMode="auto">
          <a:xfrm>
            <a:off x="-76200" y="5326063"/>
            <a:ext cx="9829800" cy="16081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40000"/>
              </a:lnSpc>
              <a:spcBef>
                <a:spcPct val="0"/>
              </a:spcBef>
              <a:spcAft>
                <a:spcPct val="0"/>
              </a:spcAft>
              <a:buClrTx/>
              <a:buSzTx/>
              <a:buFontTx/>
              <a:buNone/>
              <a:tabLst/>
              <a:defRPr/>
            </a:pPr>
            <a:r>
              <a:rPr kumimoji="0" lang="en-US" sz="7100" b="1" i="0" u="none" strike="noStrike" kern="1200" cap="none" spc="0" normalizeH="0" baseline="0" noProof="0" dirty="0">
                <a:ln>
                  <a:noFill/>
                </a:ln>
                <a:solidFill>
                  <a:srgbClr val="FFFF07"/>
                </a:solidFill>
                <a:effectLst/>
                <a:uLnTx/>
                <a:uFillTx/>
                <a:latin typeface="KeralaLite" charset="0"/>
                <a:ea typeface="ＭＳ Ｐゴシック"/>
                <a:cs typeface="ＭＳ Ｐゴシック"/>
              </a:rPr>
              <a:t>Æß èÌÌßZ çÌØßAÜß</a:t>
            </a:r>
          </a:p>
        </p:txBody>
      </p:sp>
      <p:pic>
        <p:nvPicPr>
          <p:cNvPr id="4" name="Picture 3">
            <a:extLst>
              <a:ext uri="{FF2B5EF4-FFF2-40B4-BE49-F238E27FC236}">
                <a16:creationId xmlns:a16="http://schemas.microsoft.com/office/drawing/2014/main" id="{6CE1BF3C-3297-384C-9D01-18B3278774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276735" cy="6934200"/>
          </a:xfrm>
          <a:prstGeom prst="rect">
            <a:avLst/>
          </a:prstGeom>
        </p:spPr>
      </p:pic>
    </p:spTree>
    <p:extLst>
      <p:ext uri="{BB962C8B-B14F-4D97-AF65-F5344CB8AC3E}">
        <p14:creationId xmlns:p14="http://schemas.microsoft.com/office/powerpoint/2010/main" val="28984486"/>
      </p:ext>
    </p:extLst>
  </p:cSld>
  <p:clrMapOvr>
    <a:masterClrMapping/>
  </p:clrMapOvr>
  <p:transition advClick="0" advTm="3000">
    <p:random/>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Burmese</a:t>
            </a:r>
          </a:p>
        </p:txBody>
      </p:sp>
      <p:sp>
        <p:nvSpPr>
          <p:cNvPr id="596994"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596995" name="Picture 4" descr="IMG_61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4981"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No Pum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Myanmar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Burmese</a:t>
            </a:r>
          </a:p>
        </p:txBody>
      </p:sp>
      <p:sp>
        <p:nvSpPr>
          <p:cNvPr id="2174982" name="Text Box 6"/>
          <p:cNvSpPr txBox="1">
            <a:spLocks noChangeArrowheads="1"/>
          </p:cNvSpPr>
          <p:nvPr/>
        </p:nvSpPr>
        <p:spPr bwMode="auto">
          <a:xfrm>
            <a:off x="25400" y="5011738"/>
            <a:ext cx="8689975" cy="15557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a:ln>
                  <a:noFill/>
                </a:ln>
                <a:solidFill>
                  <a:srgbClr val="FFFF00"/>
                </a:solidFill>
                <a:effectLst/>
                <a:uLnTx/>
                <a:uFillTx/>
                <a:latin typeface="WwinBurmese" charset="0"/>
                <a:ea typeface="ＭＳ Ｐゴシック"/>
                <a:cs typeface="ＭＳ Ｐゴシック"/>
              </a:rPr>
              <a:t>Lai Siangtho…Abulpi</a:t>
            </a:r>
          </a:p>
        </p:txBody>
      </p:sp>
      <p:pic>
        <p:nvPicPr>
          <p:cNvPr id="596998" name="Picture 7" descr="10 Burme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20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6B3D0C6D-A193-D043-B05F-52A3D501BD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00" y="-73740"/>
            <a:ext cx="9144000" cy="6931740"/>
          </a:xfrm>
          <a:prstGeom prst="rect">
            <a:avLst/>
          </a:prstGeom>
        </p:spPr>
      </p:pic>
    </p:spTree>
    <p:extLst>
      <p:ext uri="{BB962C8B-B14F-4D97-AF65-F5344CB8AC3E}">
        <p14:creationId xmlns:p14="http://schemas.microsoft.com/office/powerpoint/2010/main" val="4009460433"/>
      </p:ext>
    </p:extLst>
  </p:cSld>
  <p:clrMapOvr>
    <a:masterClrMapping/>
  </p:clrMapOvr>
  <p:transition advClick="0" advTm="3000">
    <p:random/>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Tamil</a:t>
            </a:r>
          </a:p>
        </p:txBody>
      </p:sp>
      <p:sp>
        <p:nvSpPr>
          <p:cNvPr id="599042"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599043" name="Picture 4" descr="IMG_61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7029" name="Text Box 5"/>
          <p:cNvSpPr txBox="1">
            <a:spLocks noChangeArrowheads="1"/>
          </p:cNvSpPr>
          <p:nvPr/>
        </p:nvSpPr>
        <p:spPr bwMode="auto">
          <a:xfrm>
            <a:off x="304800" y="252413"/>
            <a:ext cx="3505200" cy="1920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a:cs typeface="ＭＳ Ｐゴシック"/>
              </a:rPr>
              <a:t>Suresh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a:cs typeface="ＭＳ Ｐゴシック"/>
              </a:rPr>
              <a:t>Sri Lanka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a:cs typeface="ＭＳ Ｐゴシック"/>
              </a:rPr>
              <a:t>Tamil</a:t>
            </a:r>
          </a:p>
        </p:txBody>
      </p:sp>
      <p:sp>
        <p:nvSpPr>
          <p:cNvPr id="2177030" name="Text Box 6"/>
          <p:cNvSpPr txBox="1">
            <a:spLocks noChangeArrowheads="1"/>
          </p:cNvSpPr>
          <p:nvPr/>
        </p:nvSpPr>
        <p:spPr bwMode="auto">
          <a:xfrm>
            <a:off x="152400" y="5454650"/>
            <a:ext cx="10668000" cy="10985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EA18"/>
                </a:solidFill>
                <a:effectLst/>
                <a:uLnTx/>
                <a:uFillTx/>
                <a:latin typeface="Tharmini Plain" charset="0"/>
                <a:ea typeface="굴림" charset="0"/>
                <a:cs typeface="굴림" charset="0"/>
              </a:rPr>
              <a:t>jpUkiwapd;</a:t>
            </a:r>
            <a:r>
              <a:rPr kumimoji="0" lang="en-US" sz="6600" b="1" i="0" u="none" strike="noStrike" kern="1200" cap="none" spc="0" normalizeH="0" baseline="0" noProof="0">
                <a:ln>
                  <a:noFill/>
                </a:ln>
                <a:solidFill>
                  <a:srgbClr val="FFEA18"/>
                </a:solidFill>
                <a:effectLst/>
                <a:uLnTx/>
                <a:uFillTx/>
                <a:latin typeface="Lucida Grande" charset="0"/>
                <a:ea typeface="굴림" charset="0"/>
                <a:cs typeface="굴림" charset="0"/>
              </a:rPr>
              <a:t>…</a:t>
            </a:r>
            <a:r>
              <a:rPr kumimoji="0" lang="en-US" sz="6600" b="1" i="0" u="none" strike="noStrike" kern="1200" cap="none" spc="0" normalizeH="0" baseline="0" noProof="0">
                <a:ln>
                  <a:noFill/>
                </a:ln>
                <a:solidFill>
                  <a:srgbClr val="FFEA18"/>
                </a:solidFill>
                <a:effectLst/>
                <a:uLnTx/>
                <a:uFillTx/>
                <a:latin typeface="Tharmini Plain" charset="0"/>
                <a:ea typeface="굴림" charset="0"/>
                <a:cs typeface="굴림" charset="0"/>
              </a:rPr>
              <a:t>mbg;gil</a:t>
            </a:r>
            <a:endParaRPr kumimoji="0" lang="en-US" altLang="ko-KR" sz="6600" b="1" i="0" u="none" strike="noStrike" kern="1200" cap="none" spc="0" normalizeH="0" baseline="0" noProof="0">
              <a:ln>
                <a:noFill/>
              </a:ln>
              <a:solidFill>
                <a:srgbClr val="FFEA18"/>
              </a:solidFill>
              <a:effectLst/>
              <a:uLnTx/>
              <a:uFillTx/>
              <a:latin typeface="Tharmini Plain" charset="0"/>
              <a:ea typeface="굴림" charset="0"/>
              <a:cs typeface="굴림" charset="0"/>
            </a:endParaRPr>
          </a:p>
        </p:txBody>
      </p:sp>
      <p:pic>
        <p:nvPicPr>
          <p:cNvPr id="599046" name="Picture 7" descr="11 Tam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F0CAAE0A-3B4D-964A-B23F-BD5227F01B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668" y="0"/>
            <a:ext cx="9124332" cy="6878638"/>
          </a:xfrm>
          <a:prstGeom prst="rect">
            <a:avLst/>
          </a:prstGeom>
        </p:spPr>
      </p:pic>
    </p:spTree>
    <p:extLst>
      <p:ext uri="{BB962C8B-B14F-4D97-AF65-F5344CB8AC3E}">
        <p14:creationId xmlns:p14="http://schemas.microsoft.com/office/powerpoint/2010/main" val="1279360683"/>
      </p:ext>
    </p:extLst>
  </p:cSld>
  <p:clrMapOvr>
    <a:masterClrMapping/>
  </p:clrMapOvr>
  <p:transition advClick="0" advTm="3000">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2B7E737-D070-4286-88A5-DAC69D534D7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rcRect/>
          <a:stretch/>
        </p:blipFill>
        <p:spPr>
          <a:xfrm>
            <a:off x="186722" y="208934"/>
            <a:ext cx="8738937" cy="6440132"/>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1FB189E3-C3B2-416C-89A0-B752055BF034}"/>
              </a:ext>
            </a:extLst>
          </p:cNvPr>
          <p:cNvSpPr txBox="1"/>
          <p:nvPr/>
        </p:nvSpPr>
        <p:spPr>
          <a:xfrm>
            <a:off x="212280" y="319923"/>
            <a:ext cx="86595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srgbClr val="C0504D">
                      <a:lumMod val="75000"/>
                    </a:srgbClr>
                  </a:solidFill>
                  <a:prstDash val="solid"/>
                </a:ln>
                <a:solidFill>
                  <a:prstClr val="white"/>
                </a:solidFill>
                <a:effectLst>
                  <a:glow rad="228600">
                    <a:prstClr val="black">
                      <a:alpha val="92000"/>
                    </a:prstClr>
                  </a:glow>
                  <a:reflection blurRad="12700" stA="28000" endPos="45000" dist="1000" dir="5400000" sy="-100000" algn="bl" rotWithShape="0"/>
                </a:effectLst>
                <a:uLnTx/>
                <a:uFillTx/>
                <a:latin typeface="Comic Sans MS" panose="030F0702030302020204" pitchFamily="66" charset="0"/>
                <a:ea typeface="+mn-ea"/>
                <a:cs typeface="+mn-cs"/>
              </a:rPr>
              <a:t>The FIRST readers</a:t>
            </a:r>
          </a:p>
        </p:txBody>
      </p:sp>
      <p:sp>
        <p:nvSpPr>
          <p:cNvPr id="3" name="TextBox 2">
            <a:extLst>
              <a:ext uri="{FF2B5EF4-FFF2-40B4-BE49-F238E27FC236}">
                <a16:creationId xmlns:a16="http://schemas.microsoft.com/office/drawing/2014/main" id="{92076B28-BBB1-4512-928D-3953D75309A4}"/>
              </a:ext>
            </a:extLst>
          </p:cNvPr>
          <p:cNvSpPr txBox="1"/>
          <p:nvPr/>
        </p:nvSpPr>
        <p:spPr>
          <a:xfrm>
            <a:off x="312986" y="1424106"/>
            <a:ext cx="85588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The twelve tribes (descendants of Jacob)</a:t>
            </a:r>
          </a:p>
        </p:txBody>
      </p:sp>
      <p:sp>
        <p:nvSpPr>
          <p:cNvPr id="5" name="TextBox 4">
            <a:extLst>
              <a:ext uri="{FF2B5EF4-FFF2-40B4-BE49-F238E27FC236}">
                <a16:creationId xmlns:a16="http://schemas.microsoft.com/office/drawing/2014/main" id="{B3C3E1CB-259B-4704-84E9-DEB701AAE255}"/>
              </a:ext>
            </a:extLst>
          </p:cNvPr>
          <p:cNvSpPr txBox="1"/>
          <p:nvPr/>
        </p:nvSpPr>
        <p:spPr>
          <a:xfrm>
            <a:off x="302177" y="2602638"/>
            <a:ext cx="8655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They had been “dispersed” (sown) abroad</a:t>
            </a:r>
          </a:p>
        </p:txBody>
      </p:sp>
      <p:sp>
        <p:nvSpPr>
          <p:cNvPr id="6" name="TextBox 5">
            <a:extLst>
              <a:ext uri="{FF2B5EF4-FFF2-40B4-BE49-F238E27FC236}">
                <a16:creationId xmlns:a16="http://schemas.microsoft.com/office/drawing/2014/main" id="{B59FC317-E62B-40C2-B6FE-33734A63563C}"/>
              </a:ext>
            </a:extLst>
          </p:cNvPr>
          <p:cNvSpPr txBox="1"/>
          <p:nvPr/>
        </p:nvSpPr>
        <p:spPr>
          <a:xfrm>
            <a:off x="749118" y="3149921"/>
            <a:ext cx="817654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Refers to Jews living outside Palestine </a:t>
            </a:r>
            <a:b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  (cf. Acts 2:5-11)</a:t>
            </a:r>
          </a:p>
        </p:txBody>
      </p:sp>
      <p:sp>
        <p:nvSpPr>
          <p:cNvPr id="7" name="TextBox 6">
            <a:extLst>
              <a:ext uri="{FF2B5EF4-FFF2-40B4-BE49-F238E27FC236}">
                <a16:creationId xmlns:a16="http://schemas.microsoft.com/office/drawing/2014/main" id="{71F08702-8D04-460E-B39F-6F5AE734103B}"/>
              </a:ext>
            </a:extLst>
          </p:cNvPr>
          <p:cNvSpPr txBox="1"/>
          <p:nvPr/>
        </p:nvSpPr>
        <p:spPr>
          <a:xfrm>
            <a:off x="713023" y="4128091"/>
            <a:ext cx="817654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Dispersed by Assyria (722 BC), Babylon </a:t>
            </a:r>
            <a:b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  (606-586 BC), and Rome (63 BC)</a:t>
            </a:r>
          </a:p>
        </p:txBody>
      </p:sp>
      <p:sp>
        <p:nvSpPr>
          <p:cNvPr id="15" name="TextBox 14">
            <a:extLst>
              <a:ext uri="{FF2B5EF4-FFF2-40B4-BE49-F238E27FC236}">
                <a16:creationId xmlns:a16="http://schemas.microsoft.com/office/drawing/2014/main" id="{4E2D99E5-1F79-4123-9F16-65E951935042}"/>
              </a:ext>
            </a:extLst>
          </p:cNvPr>
          <p:cNvSpPr txBox="1"/>
          <p:nvPr/>
        </p:nvSpPr>
        <p:spPr>
          <a:xfrm>
            <a:off x="749118" y="1981200"/>
            <a:ext cx="8208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W</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ritten mostly to Jewish converts</a:t>
            </a:r>
          </a:p>
        </p:txBody>
      </p:sp>
    </p:spTree>
    <p:custDataLst>
      <p:tags r:id="rId1"/>
    </p:custDataLst>
    <p:extLst>
      <p:ext uri="{BB962C8B-B14F-4D97-AF65-F5344CB8AC3E}">
        <p14:creationId xmlns:p14="http://schemas.microsoft.com/office/powerpoint/2010/main" val="3729767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5"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Cambodian</a:t>
            </a:r>
          </a:p>
        </p:txBody>
      </p:sp>
      <p:sp>
        <p:nvSpPr>
          <p:cNvPr id="60109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601091" name="Picture 4" descr="IMG_62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25" name="Text Box 5"/>
          <p:cNvSpPr txBox="1">
            <a:spLocks noChangeArrowheads="1"/>
          </p:cNvSpPr>
          <p:nvPr/>
        </p:nvSpPr>
        <p:spPr bwMode="auto">
          <a:xfrm>
            <a:off x="152400" y="130175"/>
            <a:ext cx="3886200" cy="1920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a:cs typeface="ＭＳ Ｐゴシック"/>
              </a:rPr>
              <a:t>Sokheang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a:cs typeface="ＭＳ Ｐゴシック"/>
              </a:rPr>
              <a:t>Cambodia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a:cs typeface="ＭＳ Ｐゴシック"/>
              </a:rPr>
              <a:t>Khmer</a:t>
            </a:r>
          </a:p>
        </p:txBody>
      </p:sp>
      <p:sp>
        <p:nvSpPr>
          <p:cNvPr id="2181126" name="Text Box 6"/>
          <p:cNvSpPr txBox="1">
            <a:spLocks noChangeArrowheads="1"/>
          </p:cNvSpPr>
          <p:nvPr/>
        </p:nvSpPr>
        <p:spPr bwMode="auto">
          <a:xfrm>
            <a:off x="212725" y="4800600"/>
            <a:ext cx="8731250" cy="22558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200" b="0" i="0" u="none" strike="noStrike" kern="1200" cap="none" spc="0" normalizeH="0" baseline="0" noProof="0">
                <a:ln>
                  <a:noFill/>
                </a:ln>
                <a:solidFill>
                  <a:srgbClr val="FFFC1E"/>
                </a:solidFill>
                <a:effectLst/>
                <a:uLnTx/>
                <a:uFillTx/>
                <a:latin typeface="Limon F1" charset="0"/>
                <a:ea typeface="ＭＳ Ｐゴシック"/>
                <a:cs typeface="ＭＳ Ｐゴシック"/>
              </a:rPr>
              <a:t>mUldæanRKw³énRBHKm&lt;Ir</a:t>
            </a:r>
          </a:p>
        </p:txBody>
      </p:sp>
      <p:pic>
        <p:nvPicPr>
          <p:cNvPr id="601094" name="Picture 7" descr="13 Cambodi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2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0766312"/>
      </p:ext>
    </p:extLst>
  </p:cSld>
  <p:clrMapOvr>
    <a:masterClrMapping/>
  </p:clrMapOvr>
  <p:transition advClick="0" advTm="3000">
    <p:random/>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Swahili</a:t>
            </a:r>
          </a:p>
        </p:txBody>
      </p:sp>
      <p:pic>
        <p:nvPicPr>
          <p:cNvPr id="603138" name="Picture 3" descr="IMG_62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3172" name="Text Box 4"/>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Brian Mutai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Kenya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Swahili</a:t>
            </a:r>
          </a:p>
        </p:txBody>
      </p:sp>
      <p:sp>
        <p:nvSpPr>
          <p:cNvPr id="2183173" name="Text Box 5"/>
          <p:cNvSpPr txBox="1">
            <a:spLocks noChangeArrowheads="1"/>
          </p:cNvSpPr>
          <p:nvPr/>
        </p:nvSpPr>
        <p:spPr bwMode="auto">
          <a:xfrm>
            <a:off x="212725" y="5394325"/>
            <a:ext cx="7662863"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000" b="0" i="1" u="none" strike="noStrike" kern="1200" cap="none" spc="0" normalizeH="0" baseline="0" noProof="0">
                <a:ln>
                  <a:noFill/>
                </a:ln>
                <a:solidFill>
                  <a:srgbClr val="FFFC1E"/>
                </a:solidFill>
                <a:effectLst/>
                <a:uLnTx/>
                <a:uFillTx/>
                <a:latin typeface="Kosher-Normal" charset="0"/>
                <a:ea typeface="ＭＳ Ｐゴシック"/>
                <a:cs typeface="ＭＳ Ｐゴシック"/>
              </a:rPr>
              <a:t>biblia kwa ujumla</a:t>
            </a:r>
          </a:p>
        </p:txBody>
      </p:sp>
      <p:pic>
        <p:nvPicPr>
          <p:cNvPr id="603141" name="Picture 6" descr="13 Keny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DAD5871A-CF36-5649-8EDA-91579987B0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749" y="0"/>
            <a:ext cx="9108251" cy="6858000"/>
          </a:xfrm>
          <a:prstGeom prst="rect">
            <a:avLst/>
          </a:prstGeom>
        </p:spPr>
      </p:pic>
    </p:spTree>
    <p:extLst>
      <p:ext uri="{BB962C8B-B14F-4D97-AF65-F5344CB8AC3E}">
        <p14:creationId xmlns:p14="http://schemas.microsoft.com/office/powerpoint/2010/main" val="154472747"/>
      </p:ext>
    </p:extLst>
  </p:cSld>
  <p:clrMapOvr>
    <a:masterClrMapping/>
  </p:clrMapOvr>
  <p:transition advClick="0" advTm="3000">
    <p:random/>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Mongolian</a:t>
            </a:r>
          </a:p>
        </p:txBody>
      </p:sp>
      <p:pic>
        <p:nvPicPr>
          <p:cNvPr id="605186" name="Picture 3" descr="IMG_62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5220" name="Text Box 4"/>
          <p:cNvSpPr txBox="1">
            <a:spLocks noChangeArrowheads="1"/>
          </p:cNvSpPr>
          <p:nvPr/>
        </p:nvSpPr>
        <p:spPr bwMode="auto">
          <a:xfrm>
            <a:off x="304800" y="228600"/>
            <a:ext cx="3962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Badamdorj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Mongolia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a:cs typeface="ＭＳ Ｐゴシック"/>
              </a:rPr>
              <a:t>Mongolian</a:t>
            </a:r>
          </a:p>
        </p:txBody>
      </p:sp>
      <p:sp>
        <p:nvSpPr>
          <p:cNvPr id="2185221" name="Text Box 5"/>
          <p:cNvSpPr txBox="1">
            <a:spLocks noChangeArrowheads="1"/>
          </p:cNvSpPr>
          <p:nvPr/>
        </p:nvSpPr>
        <p:spPr bwMode="auto">
          <a:xfrm>
            <a:off x="361950" y="5334000"/>
            <a:ext cx="847725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n-MN" sz="8000" b="1" i="1" u="none" strike="noStrike" kern="1200" cap="none" spc="0" normalizeH="0" baseline="0" noProof="0">
                <a:ln>
                  <a:noFill/>
                </a:ln>
                <a:solidFill>
                  <a:srgbClr val="F6FE0A"/>
                </a:solidFill>
                <a:effectLst/>
                <a:uLnTx/>
                <a:uFillTx/>
                <a:latin typeface="Times New Roman" charset="0"/>
                <a:ea typeface="ＭＳ Ｐゴシック" charset="0"/>
              </a:rPr>
              <a:t>Библи</a:t>
            </a:r>
            <a:r>
              <a:rPr kumimoji="0" lang="en-US" sz="8000" b="1" i="1" u="none" strike="noStrike" kern="1200" cap="none" spc="0" normalizeH="0" baseline="0" noProof="0">
                <a:ln>
                  <a:noFill/>
                </a:ln>
                <a:solidFill>
                  <a:srgbClr val="F6FE0A"/>
                </a:solidFill>
                <a:effectLst/>
                <a:uLnTx/>
                <a:uFillTx/>
                <a:latin typeface="Times New Roman" charset="0"/>
                <a:ea typeface="ＭＳ Ｐゴシック" charset="0"/>
              </a:rPr>
              <a:t>…</a:t>
            </a:r>
            <a:r>
              <a:rPr kumimoji="0" lang="mn-MN" sz="8000" b="1" i="1" u="none" strike="noStrike" kern="1200" cap="none" spc="0" normalizeH="0" baseline="0" noProof="0">
                <a:ln>
                  <a:noFill/>
                </a:ln>
                <a:solidFill>
                  <a:srgbClr val="F6FE0A"/>
                </a:solidFill>
                <a:effectLst/>
                <a:uLnTx/>
                <a:uFillTx/>
                <a:latin typeface="Times New Roman" charset="0"/>
                <a:ea typeface="ＭＳ Ｐゴシック" charset="0"/>
              </a:rPr>
              <a:t>Үндсэндээ</a:t>
            </a:r>
            <a:endParaRPr kumimoji="0" lang="en-US" sz="8000" b="1" i="1" u="none" strike="noStrike" kern="1200" cap="none" spc="0" normalizeH="0" baseline="0" noProof="0">
              <a:ln>
                <a:noFill/>
              </a:ln>
              <a:solidFill>
                <a:srgbClr val="F6FE0A"/>
              </a:solidFill>
              <a:effectLst/>
              <a:uLnTx/>
              <a:uFillTx/>
              <a:latin typeface="Times New Roman" charset="0"/>
              <a:ea typeface="ＭＳ Ｐゴシック" charset="0"/>
            </a:endParaRPr>
          </a:p>
        </p:txBody>
      </p:sp>
      <p:pic>
        <p:nvPicPr>
          <p:cNvPr id="605189" name="Picture 6" descr="14 Mongoli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F9C3872C-6894-BA44-8E2E-97AB2AEC2F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241" y="-103238"/>
            <a:ext cx="9254139" cy="7064478"/>
          </a:xfrm>
          <a:prstGeom prst="rect">
            <a:avLst/>
          </a:prstGeom>
        </p:spPr>
      </p:pic>
    </p:spTree>
    <p:extLst>
      <p:ext uri="{BB962C8B-B14F-4D97-AF65-F5344CB8AC3E}">
        <p14:creationId xmlns:p14="http://schemas.microsoft.com/office/powerpoint/2010/main" val="3031523238"/>
      </p:ext>
    </p:extLst>
  </p:cSld>
  <p:clrMapOvr>
    <a:masterClrMapping/>
  </p:clrMapOvr>
  <p:transition advClick="0" advTm="3000">
    <p:random/>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pic>
        <p:nvPicPr>
          <p:cNvPr id="607235" name="Picture 5" descr="IMG_701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2" name="Rectangle 2"/>
          <p:cNvSpPr>
            <a:spLocks noGrp="1" noChangeArrowheads="1"/>
          </p:cNvSpPr>
          <p:nvPr>
            <p:ph type="title"/>
          </p:nvPr>
        </p:nvSpPr>
        <p:spPr>
          <a:xfrm>
            <a:off x="0" y="76200"/>
            <a:ext cx="9144000" cy="1143000"/>
          </a:xfrm>
          <a:noFill/>
          <a:ln w="9525">
            <a:noFill/>
            <a:miter lim="800000"/>
            <a:headEnd/>
            <a:tailEnd/>
          </a:ln>
          <a:effectLst>
            <a:outerShdw blurRad="50800" dist="35921" dir="2700000" algn="ctr" rotWithShape="0">
              <a:schemeClr val="accent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effectLst>
                  <a:glow rad="177800">
                    <a:schemeClr val="tx2"/>
                  </a:glow>
                </a:effectLst>
                <a:latin typeface="Arial" panose="020B0604020202020204" pitchFamily="34" charset="0"/>
                <a:cs typeface="Arial" panose="020B0604020202020204" pitchFamily="34" charset="0"/>
              </a:rPr>
              <a:t>No Pum</a:t>
            </a:r>
            <a:r>
              <a:rPr lang="fr-FR" altLang="ja-JP" b="1" dirty="0">
                <a:solidFill>
                  <a:srgbClr val="FFFFFF"/>
                </a:solidFill>
                <a:effectLst>
                  <a:glow rad="177800">
                    <a:schemeClr val="tx2"/>
                  </a:glow>
                </a:effectLst>
                <a:latin typeface="Arial" panose="020B0604020202020204" pitchFamily="34" charset="0"/>
                <a:cs typeface="Arial" panose="020B0604020202020204" pitchFamily="34" charset="0"/>
              </a:rPr>
              <a:t>'</a:t>
            </a:r>
            <a:r>
              <a:rPr lang="en-US" altLang="ja-JP" b="1" dirty="0">
                <a:solidFill>
                  <a:srgbClr val="FFFFFF"/>
                </a:solidFill>
                <a:effectLst>
                  <a:glow rad="177800">
                    <a:schemeClr val="tx2"/>
                  </a:glow>
                </a:effectLst>
                <a:latin typeface="Arial" panose="020B0604020202020204" pitchFamily="34" charset="0"/>
                <a:cs typeface="Arial" panose="020B0604020202020204" pitchFamily="34" charset="0"/>
              </a:rPr>
              <a:t>s Classroom (Myanmar)</a:t>
            </a:r>
            <a:endParaRPr lang="en-US" b="1" dirty="0">
              <a:solidFill>
                <a:srgbClr val="FFFFFF"/>
              </a:solidFill>
              <a:effectLst>
                <a:glow rad="177800">
                  <a:schemeClr val="tx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01389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pic>
        <p:nvPicPr>
          <p:cNvPr id="609283" name="Picture 4" descr="IMG_70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78" name="Rectangle 2"/>
          <p:cNvSpPr>
            <a:spLocks noGrp="1" noChangeArrowheads="1"/>
          </p:cNvSpPr>
          <p:nvPr>
            <p:ph type="title"/>
          </p:nvPr>
        </p:nvSpPr>
        <p:spPr>
          <a:xfrm>
            <a:off x="304800" y="152400"/>
            <a:ext cx="8566826" cy="914400"/>
          </a:xfrm>
          <a:effectLst>
            <a:outerShdw blurRad="50800" dist="35921" dir="2700000" algn="ctr" rotWithShape="0">
              <a:schemeClr val="accent1">
                <a:alpha val="74998"/>
              </a:schemeClr>
            </a:outerShdw>
          </a:effectLst>
        </p:spPr>
        <p:txBody>
          <a:bodyPr/>
          <a:lstStyle/>
          <a:p>
            <a:pPr eaLnBrk="1" hangingPunct="1">
              <a:defRPr/>
            </a:pPr>
            <a:r>
              <a:rPr lang="en-US" b="1" dirty="0">
                <a:solidFill>
                  <a:srgbClr val="FFFFFF"/>
                </a:solidFill>
                <a:effectLst>
                  <a:glow rad="177800">
                    <a:schemeClr val="tx2"/>
                  </a:glow>
                </a:effectLst>
                <a:latin typeface="Arial" panose="020B0604020202020204" pitchFamily="34" charset="0"/>
                <a:cs typeface="Arial" panose="020B0604020202020204" pitchFamily="34" charset="0"/>
              </a:rPr>
              <a:t>No </a:t>
            </a:r>
            <a:r>
              <a:rPr lang="en-US" b="1" dirty="0" err="1">
                <a:solidFill>
                  <a:srgbClr val="FFFFFF"/>
                </a:solidFill>
                <a:effectLst>
                  <a:glow rad="177800">
                    <a:schemeClr val="tx2"/>
                  </a:glow>
                </a:effectLst>
                <a:latin typeface="Arial" panose="020B0604020202020204" pitchFamily="34" charset="0"/>
                <a:cs typeface="Arial" panose="020B0604020202020204" pitchFamily="34" charset="0"/>
              </a:rPr>
              <a:t>Pum</a:t>
            </a:r>
            <a:r>
              <a:rPr lang="fr-FR" b="1" dirty="0">
                <a:solidFill>
                  <a:srgbClr val="FFFFFF"/>
                </a:solidFill>
                <a:effectLst>
                  <a:glow rad="177800">
                    <a:schemeClr val="tx2"/>
                  </a:glow>
                </a:effectLst>
                <a:latin typeface="Arial" panose="020B0604020202020204" pitchFamily="34" charset="0"/>
                <a:cs typeface="Arial" panose="020B0604020202020204" pitchFamily="34" charset="0"/>
              </a:rPr>
              <a:t>'</a:t>
            </a:r>
            <a:r>
              <a:rPr lang="en-US" b="1" dirty="0">
                <a:solidFill>
                  <a:srgbClr val="FFFFFF"/>
                </a:solidFill>
                <a:effectLst>
                  <a:glow rad="177800">
                    <a:schemeClr val="tx2"/>
                  </a:glow>
                </a:effectLst>
                <a:latin typeface="Arial" panose="020B0604020202020204" pitchFamily="34" charset="0"/>
                <a:cs typeface="Arial" panose="020B0604020202020204" pitchFamily="34" charset="0"/>
              </a:rPr>
              <a:t>s Home (Myanmar)</a:t>
            </a:r>
          </a:p>
        </p:txBody>
      </p:sp>
    </p:spTree>
    <p:extLst>
      <p:ext uri="{BB962C8B-B14F-4D97-AF65-F5344CB8AC3E}">
        <p14:creationId xmlns:p14="http://schemas.microsoft.com/office/powerpoint/2010/main" val="157873319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pic>
        <p:nvPicPr>
          <p:cNvPr id="611331" name="Picture 6" descr="IMG_7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66225"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0" y="-76200"/>
            <a:ext cx="9144000" cy="1143000"/>
          </a:xfrm>
          <a:noFill/>
          <a:ln w="9525">
            <a:noFill/>
            <a:miter lim="800000"/>
            <a:headEnd/>
            <a:tailEnd/>
          </a:ln>
          <a:effectLst>
            <a:outerShdw blurRad="50800" dist="35921" dir="2700000" algn="ctr" rotWithShape="0">
              <a:schemeClr val="accent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effectLst>
                  <a:glow rad="177800">
                    <a:schemeClr val="tx2"/>
                  </a:glow>
                </a:effectLst>
                <a:latin typeface="Arial" panose="020B0604020202020204" pitchFamily="34" charset="0"/>
                <a:cs typeface="Arial" panose="020B0604020202020204" pitchFamily="34" charset="0"/>
              </a:rPr>
              <a:t>No Pum</a:t>
            </a:r>
            <a:r>
              <a:rPr lang="fr-FR" altLang="ja-JP" b="1" dirty="0">
                <a:solidFill>
                  <a:srgbClr val="FFFFFF"/>
                </a:solidFill>
                <a:effectLst>
                  <a:glow rad="177800">
                    <a:schemeClr val="tx2"/>
                  </a:glow>
                </a:effectLst>
                <a:latin typeface="Arial" panose="020B0604020202020204" pitchFamily="34" charset="0"/>
                <a:cs typeface="Arial" panose="020B0604020202020204" pitchFamily="34" charset="0"/>
              </a:rPr>
              <a:t>'</a:t>
            </a:r>
            <a:r>
              <a:rPr lang="en-US" altLang="ja-JP" b="1" dirty="0">
                <a:solidFill>
                  <a:srgbClr val="FFFFFF"/>
                </a:solidFill>
                <a:effectLst>
                  <a:glow rad="177800">
                    <a:schemeClr val="tx2"/>
                  </a:glow>
                </a:effectLst>
                <a:latin typeface="Arial" panose="020B0604020202020204" pitchFamily="34" charset="0"/>
                <a:cs typeface="Arial" panose="020B0604020202020204" pitchFamily="34" charset="0"/>
              </a:rPr>
              <a:t>s Orphans (Myanmar)</a:t>
            </a:r>
            <a:endParaRPr lang="en-US" b="1" dirty="0">
              <a:solidFill>
                <a:srgbClr val="FFFFFF"/>
              </a:solidFill>
              <a:effectLst>
                <a:glow rad="177800">
                  <a:schemeClr val="tx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963147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0" y="-5862"/>
            <a:ext cx="9144000" cy="1143000"/>
          </a:xfrm>
          <a:noFill/>
          <a:ln w="9525">
            <a:noFill/>
            <a:miter lim="800000"/>
            <a:headEnd/>
            <a:tailEnd/>
          </a:ln>
          <a:effectLst>
            <a:outerShdw blurRad="50800" dist="35921" dir="2700000" algn="ctr" rotWithShape="0">
              <a:schemeClr val="accent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effectLst>
                  <a:glow rad="177800">
                    <a:schemeClr val="tx2"/>
                  </a:glow>
                </a:effectLst>
                <a:latin typeface="Arial" panose="020B0604020202020204" pitchFamily="34" charset="0"/>
                <a:cs typeface="Arial" panose="020B0604020202020204" pitchFamily="34" charset="0"/>
              </a:rPr>
              <a:t>Most Admired Woman</a:t>
            </a:r>
          </a:p>
        </p:txBody>
      </p:sp>
      <p:pic>
        <p:nvPicPr>
          <p:cNvPr id="4098" name="Picture 2" descr="Mother Teresa: Everything you need to know - CBBC Newsround">
            <a:extLst>
              <a:ext uri="{FF2B5EF4-FFF2-40B4-BE49-F238E27FC236}">
                <a16:creationId xmlns:a16="http://schemas.microsoft.com/office/drawing/2014/main" id="{42F08647-EADE-234E-97DC-5F4B626F52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0" y="1436077"/>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102433"/>
      </p:ext>
    </p:extLst>
  </p:cSld>
  <p:clrMapOvr>
    <a:overrideClrMapping bg1="lt1" tx1="dk1" bg2="lt2" tx2="dk2" accent1="accent1" accent2="accent2" accent3="accent3" accent4="accent4" accent5="accent5" accent6="accent6" hlink="hlink" folHlink="folHlink"/>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92075" y="838200"/>
            <a:ext cx="5638800" cy="838200"/>
          </a:xfrm>
          <a:effectLst/>
        </p:spPr>
        <p:txBody>
          <a:bodyPr/>
          <a:lstStyle/>
          <a:p>
            <a:pPr algn="l" eaLnBrk="1" hangingPunct="1">
              <a:defRPr/>
            </a:pPr>
            <a:r>
              <a:rPr lang="en-US" b="1">
                <a:solidFill>
                  <a:schemeClr val="accent1"/>
                </a:solidFill>
                <a:effectLst>
                  <a:glow rad="101600">
                    <a:schemeClr val="tx2">
                      <a:alpha val="75000"/>
                    </a:schemeClr>
                  </a:glow>
                </a:effectLst>
                <a:latin typeface="Arial"/>
                <a:ea typeface="ＭＳ Ｐゴシック" charset="0"/>
                <a:cs typeface="Arial"/>
              </a:rPr>
              <a:t>Favoring the rich…</a:t>
            </a:r>
          </a:p>
        </p:txBody>
      </p:sp>
      <p:sp>
        <p:nvSpPr>
          <p:cNvPr id="405507" name="Text Box 3"/>
          <p:cNvSpPr txBox="1">
            <a:spLocks noChangeArrowheads="1"/>
          </p:cNvSpPr>
          <p:nvPr/>
        </p:nvSpPr>
        <p:spPr bwMode="auto">
          <a:xfrm>
            <a:off x="60325" y="0"/>
            <a:ext cx="3368675" cy="36671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Our outline of James 2…</a:t>
            </a:r>
          </a:p>
        </p:txBody>
      </p:sp>
      <p:sp>
        <p:nvSpPr>
          <p:cNvPr id="405508" name="Text Box 4"/>
          <p:cNvSpPr txBox="1">
            <a:spLocks noChangeArrowheads="1"/>
          </p:cNvSpPr>
          <p:nvPr/>
        </p:nvSpPr>
        <p:spPr bwMode="auto">
          <a:xfrm>
            <a:off x="0" y="1857375"/>
            <a:ext cx="7461115" cy="2308324"/>
          </a:xfrm>
          <a:prstGeom prst="rect">
            <a:avLst/>
          </a:prstGeom>
          <a:noFill/>
          <a:ln w="9525">
            <a:noFill/>
            <a:miter lim="800000"/>
            <a:headEnd/>
            <a:tailEnd/>
          </a:ln>
          <a:effectLst/>
        </p:spPr>
        <p:txBody>
          <a:bodyPr wrap="square">
            <a:spAutoFit/>
          </a:bodyPr>
          <a:lstStyle/>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Indicates impure motives (2-4)</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Insults the poor (5-6a)</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Indulges oppressors (6b-7)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endParaRPr>
          </a:p>
        </p:txBody>
      </p:sp>
    </p:spTree>
    <p:extLst>
      <p:ext uri="{BB962C8B-B14F-4D97-AF65-F5344CB8AC3E}">
        <p14:creationId xmlns:p14="http://schemas.microsoft.com/office/powerpoint/2010/main" val="1554012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5508">
                                            <p:txEl>
                                              <p:pRg st="0" end="0"/>
                                            </p:txEl>
                                          </p:spTgt>
                                        </p:tgtEl>
                                        <p:attrNameLst>
                                          <p:attrName>style.visibility</p:attrName>
                                        </p:attrNameLst>
                                      </p:cBhvr>
                                      <p:to>
                                        <p:strVal val="visible"/>
                                      </p:to>
                                    </p:set>
                                    <p:anim calcmode="lin" valueType="num">
                                      <p:cBhvr>
                                        <p:cTn id="7" dur="500" fill="hold"/>
                                        <p:tgtEl>
                                          <p:spTgt spid="405508">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5508">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5508">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5508">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550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5508">
                                            <p:txEl>
                                              <p:pRg st="1" end="1"/>
                                            </p:txEl>
                                          </p:spTgt>
                                        </p:tgtEl>
                                        <p:attrNameLst>
                                          <p:attrName>style.visibility</p:attrName>
                                        </p:attrNameLst>
                                      </p:cBhvr>
                                      <p:to>
                                        <p:strVal val="visible"/>
                                      </p:to>
                                    </p:set>
                                    <p:anim calcmode="lin" valueType="num">
                                      <p:cBhvr>
                                        <p:cTn id="16" dur="500" fill="hold"/>
                                        <p:tgtEl>
                                          <p:spTgt spid="405508">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5508">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5508">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5508">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5508">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5508">
                                            <p:txEl>
                                              <p:pRg st="2" end="2"/>
                                            </p:txEl>
                                          </p:spTgt>
                                        </p:tgtEl>
                                        <p:attrNameLst>
                                          <p:attrName>style.visibility</p:attrName>
                                        </p:attrNameLst>
                                      </p:cBhvr>
                                      <p:to>
                                        <p:strVal val="visible"/>
                                      </p:to>
                                    </p:set>
                                    <p:anim calcmode="lin" valueType="num">
                                      <p:cBhvr>
                                        <p:cTn id="25" dur="500" fill="hold"/>
                                        <p:tgtEl>
                                          <p:spTgt spid="405508">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5508">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5508">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5508">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55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build="p"/>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96880" y="35472"/>
            <a:ext cx="7772400" cy="873248"/>
          </a:xfrm>
        </p:spPr>
        <p:txBody>
          <a:bodyPr/>
          <a:lstStyle/>
          <a:p>
            <a:pPr eaLnBrk="1" hangingPunct="1">
              <a:defRPr/>
            </a:pPr>
            <a:r>
              <a:rPr lang="en-US" b="1" dirty="0">
                <a:latin typeface="Arial" panose="020B0604020202020204" pitchFamily="34" charset="0"/>
                <a:cs typeface="Arial" panose="020B0604020202020204" pitchFamily="34" charset="0"/>
              </a:rPr>
              <a:t>James 2:6b-7 </a:t>
            </a:r>
            <a:r>
              <a:rPr lang="en-US" sz="4000" b="1" dirty="0">
                <a:latin typeface="Arial" panose="020B0604020202020204" pitchFamily="34" charset="0"/>
                <a:cs typeface="Arial" panose="020B0604020202020204" pitchFamily="34" charset="0"/>
              </a:rPr>
              <a:t>NIV</a:t>
            </a:r>
            <a:endParaRPr lang="en-US" b="1" dirty="0">
              <a:latin typeface="Arial" panose="020B0604020202020204" pitchFamily="34" charset="0"/>
              <a:cs typeface="Arial" panose="020B0604020202020204" pitchFamily="34" charset="0"/>
            </a:endParaRPr>
          </a:p>
        </p:txBody>
      </p:sp>
      <p:sp>
        <p:nvSpPr>
          <p:cNvPr id="68611" name="Rectangle 3"/>
          <p:cNvSpPr>
            <a:spLocks noGrp="1" noChangeArrowheads="1"/>
          </p:cNvSpPr>
          <p:nvPr>
            <p:ph type="body" idx="1"/>
          </p:nvPr>
        </p:nvSpPr>
        <p:spPr>
          <a:xfrm>
            <a:off x="395536" y="1124744"/>
            <a:ext cx="8640960" cy="5472608"/>
          </a:xfrm>
        </p:spPr>
        <p:txBody>
          <a:bodyPr/>
          <a:lstStyle/>
          <a:p>
            <a:pPr eaLnBrk="1" hangingPunct="1">
              <a:buFont typeface="Wingdings" pitchFamily="-105" charset="2"/>
              <a:buChar char=""/>
              <a:defRPr/>
            </a:pPr>
            <a:r>
              <a:rPr lang="en-US" b="1" dirty="0">
                <a:latin typeface="Arial" panose="020B0604020202020204" pitchFamily="34" charset="0"/>
                <a:cs typeface="Arial" panose="020B0604020202020204" pitchFamily="34" charset="0"/>
              </a:rPr>
              <a:t>Is it not the rich who are exploiting you? Are they not the ones who are dragging you into court? </a:t>
            </a:r>
            <a:r>
              <a:rPr lang="en-US" b="1" baseline="30000" dirty="0">
                <a:latin typeface="Arial" panose="020B0604020202020204" pitchFamily="34" charset="0"/>
                <a:cs typeface="Arial" panose="020B0604020202020204" pitchFamily="34" charset="0"/>
              </a:rPr>
              <a:t>7 </a:t>
            </a:r>
            <a:r>
              <a:rPr lang="en-US" b="1" dirty="0">
                <a:latin typeface="Arial" panose="020B0604020202020204" pitchFamily="34" charset="0"/>
                <a:cs typeface="Arial" panose="020B0604020202020204" pitchFamily="34" charset="0"/>
              </a:rPr>
              <a:t>Are they not the ones who are slandering the noble name of him to whom you belong?</a:t>
            </a:r>
          </a:p>
        </p:txBody>
      </p:sp>
    </p:spTree>
    <p:extLst>
      <p:ext uri="{BB962C8B-B14F-4D97-AF65-F5344CB8AC3E}">
        <p14:creationId xmlns:p14="http://schemas.microsoft.com/office/powerpoint/2010/main" val="312078152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79B8-7D60-2642-B4B5-0EF67186C20A}"/>
              </a:ext>
            </a:extLst>
          </p:cNvPr>
          <p:cNvSpPr>
            <a:spLocks noGrp="1"/>
          </p:cNvSpPr>
          <p:nvPr>
            <p:ph type="title"/>
          </p:nvPr>
        </p:nvSpPr>
        <p:spPr/>
        <p:txBody>
          <a:bodyPr/>
          <a:lstStyle/>
          <a:p>
            <a:r>
              <a:rPr lang="en-US" b="1" dirty="0"/>
              <a:t>World's Richest Man = Putin</a:t>
            </a:r>
          </a:p>
        </p:txBody>
      </p:sp>
      <p:pic>
        <p:nvPicPr>
          <p:cNvPr id="5122" name="Picture 2" descr="Vladimir Putin is '$200 BILLION richer' than Donald Trump | Daily Mail  Online">
            <a:extLst>
              <a:ext uri="{FF2B5EF4-FFF2-40B4-BE49-F238E27FC236}">
                <a16:creationId xmlns:a16="http://schemas.microsoft.com/office/drawing/2014/main" id="{0FAC1DB4-8385-AE46-B17D-6220512FFD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1187450"/>
            <a:ext cx="9144000" cy="54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707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E31BF-6215-40C3-85B1-77EB4D79F87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74748" y="210984"/>
            <a:ext cx="8816852" cy="6436032"/>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58074387-0CD9-45AC-807E-47A8D3EA315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4800" y="457200"/>
            <a:ext cx="4734870" cy="2819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99F9CF22-020A-4433-B65C-0A5C2D748294}"/>
              </a:ext>
            </a:extLst>
          </p:cNvPr>
          <p:cNvSpPr txBox="1"/>
          <p:nvPr/>
        </p:nvSpPr>
        <p:spPr>
          <a:xfrm>
            <a:off x="6705600" y="6336268"/>
            <a:ext cx="243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Roman Road - Antioch</a:t>
            </a:r>
          </a:p>
        </p:txBody>
      </p:sp>
    </p:spTree>
    <p:custDataLst>
      <p:tags r:id="rId1"/>
    </p:custDataLst>
    <p:extLst>
      <p:ext uri="{BB962C8B-B14F-4D97-AF65-F5344CB8AC3E}">
        <p14:creationId xmlns:p14="http://schemas.microsoft.com/office/powerpoint/2010/main" val="42906678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Favoritism in the Church | CT Pastors | Christianity Today">
            <a:extLst>
              <a:ext uri="{FF2B5EF4-FFF2-40B4-BE49-F238E27FC236}">
                <a16:creationId xmlns:a16="http://schemas.microsoft.com/office/drawing/2014/main" id="{D7CAD376-5DB9-534C-A00D-07369B5FA1D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2143" y="-2"/>
            <a:ext cx="5875545" cy="68761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33257" y="-1"/>
            <a:ext cx="4310743" cy="277223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Indulging oppressors</a:t>
            </a:r>
          </a:p>
        </p:txBody>
      </p:sp>
      <p:sp>
        <p:nvSpPr>
          <p:cNvPr id="4" name="Rectangle 2">
            <a:extLst>
              <a:ext uri="{FF2B5EF4-FFF2-40B4-BE49-F238E27FC236}">
                <a16:creationId xmlns:a16="http://schemas.microsoft.com/office/drawing/2014/main" id="{C7854C5A-E054-564A-905C-B8C6324494FB}"/>
              </a:ext>
            </a:extLst>
          </p:cNvPr>
          <p:cNvSpPr txBox="1">
            <a:spLocks noChangeArrowheads="1"/>
          </p:cNvSpPr>
          <p:nvPr/>
        </p:nvSpPr>
        <p:spPr bwMode="auto">
          <a:xfrm>
            <a:off x="4833257" y="2608943"/>
            <a:ext cx="4310743" cy="426720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 realize that we should not emphasize the rich over the poor, but it's seldom we have a multi-millionaire visit us."</a:t>
            </a:r>
          </a:p>
        </p:txBody>
      </p:sp>
      <p:cxnSp>
        <p:nvCxnSpPr>
          <p:cNvPr id="3" name="Straight Connector 2">
            <a:extLst>
              <a:ext uri="{FF2B5EF4-FFF2-40B4-BE49-F238E27FC236}">
                <a16:creationId xmlns:a16="http://schemas.microsoft.com/office/drawing/2014/main" id="{A9AE74D4-F162-0344-B360-CF054A2AEBD5}"/>
              </a:ext>
            </a:extLst>
          </p:cNvPr>
          <p:cNvCxnSpPr/>
          <p:nvPr/>
        </p:nvCxnSpPr>
        <p:spPr bwMode="auto">
          <a:xfrm>
            <a:off x="2307771" y="1291771"/>
            <a:ext cx="2775631" cy="1654629"/>
          </a:xfrm>
          <a:prstGeom prst="line">
            <a:avLst/>
          </a:prstGeom>
          <a:solidFill>
            <a:schemeClr val="accent1"/>
          </a:solidFill>
          <a:ln w="25400" cap="flat" cmpd="sng" algn="ctr">
            <a:solidFill>
              <a:schemeClr val="tx1"/>
            </a:solidFill>
            <a:prstDash val="solid"/>
            <a:round/>
            <a:headEnd type="none" w="med" len="med"/>
            <a:tailEnd type="none" w="lg" len="lg"/>
          </a:ln>
          <a:effectLst/>
        </p:spPr>
      </p:cxnSp>
    </p:spTree>
    <p:extLst>
      <p:ext uri="{BB962C8B-B14F-4D97-AF65-F5344CB8AC3E}">
        <p14:creationId xmlns:p14="http://schemas.microsoft.com/office/powerpoint/2010/main" val="1292981005"/>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7351"/>
            <a:ext cx="9144000" cy="12431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Church Retreat</a:t>
            </a:r>
          </a:p>
        </p:txBody>
      </p:sp>
      <p:pic>
        <p:nvPicPr>
          <p:cNvPr id="12290" name="Picture 2" descr="Church Retreat (aka Camping Trip) — Church of the Advent">
            <a:extLst>
              <a:ext uri="{FF2B5EF4-FFF2-40B4-BE49-F238E27FC236}">
                <a16:creationId xmlns:a16="http://schemas.microsoft.com/office/drawing/2014/main" id="{378A7BCD-D365-F54A-A8B3-7EDB08B466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558" y="1016000"/>
            <a:ext cx="9262558" cy="393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26496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en-US" sz="4800" b="1" dirty="0">
                <a:solidFill>
                  <a:schemeClr val="bg1"/>
                </a:solidFill>
                <a:effectLst>
                  <a:glow rad="241300">
                    <a:schemeClr val="tx2">
                      <a:alpha val="75000"/>
                    </a:schemeClr>
                  </a:glow>
                </a:effectLst>
                <a:latin typeface="+mn-lt"/>
                <a:ea typeface="+mn-ea"/>
                <a:cs typeface="+mn-cs"/>
              </a:rPr>
              <a:t>How Do We </a:t>
            </a:r>
            <a:r>
              <a:rPr lang="en-US" sz="4800" b="1" dirty="0">
                <a:solidFill>
                  <a:srgbClr val="FFFF00"/>
                </a:solidFill>
                <a:effectLst>
                  <a:glow rad="241300">
                    <a:schemeClr val="tx2">
                      <a:alpha val="75000"/>
                    </a:schemeClr>
                  </a:glow>
                </a:effectLst>
                <a:latin typeface="+mn-lt"/>
                <a:ea typeface="+mn-ea"/>
                <a:cs typeface="+mn-cs"/>
              </a:rPr>
              <a:t>P</a:t>
            </a:r>
            <a:r>
              <a:rPr lang="en-US" sz="4800" b="1" dirty="0">
                <a:solidFill>
                  <a:schemeClr val="bg1"/>
                </a:solidFill>
                <a:effectLst>
                  <a:glow rad="241300">
                    <a:schemeClr val="tx2">
                      <a:alpha val="75000"/>
                    </a:schemeClr>
                  </a:glow>
                </a:effectLst>
                <a:latin typeface="+mn-lt"/>
                <a:ea typeface="+mn-ea"/>
                <a:cs typeface="+mn-cs"/>
              </a:rPr>
              <a:t>ick Leaders for the Local Church?</a:t>
            </a: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opularity</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ast</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olitics</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ocketbook</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rofession</a:t>
            </a:r>
          </a:p>
        </p:txBody>
      </p:sp>
      <p:sp>
        <p:nvSpPr>
          <p:cNvPr id="294916"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223</a:t>
            </a:r>
          </a:p>
        </p:txBody>
      </p:sp>
      <p:sp>
        <p:nvSpPr>
          <p:cNvPr id="6" name="TextBox 5"/>
          <p:cNvSpPr txBox="1"/>
          <p:nvPr/>
        </p:nvSpPr>
        <p:spPr>
          <a:xfrm>
            <a:off x="228600" y="914400"/>
            <a:ext cx="2860569" cy="377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900" b="0" i="1" u="none" strike="noStrike" kern="1200" cap="none" spc="0" normalizeH="0" baseline="0" noProof="0" dirty="0">
                <a:ln>
                  <a:noFill/>
                </a:ln>
                <a:solidFill>
                  <a:srgbClr val="FFFF00"/>
                </a:solidFill>
                <a:effectLst>
                  <a:glow rad="203200">
                    <a:srgbClr val="000000">
                      <a:alpha val="75000"/>
                    </a:srgbClr>
                  </a:glow>
                </a:effectLst>
                <a:uLnTx/>
                <a:uFillTx/>
                <a:latin typeface="Arial" charset="0"/>
                <a:ea typeface="ＭＳ Ｐゴシック" charset="-128"/>
                <a:cs typeface="ＭＳ Ｐゴシック" charset="-128"/>
              </a:rPr>
              <a:t>P</a:t>
            </a:r>
          </a:p>
        </p:txBody>
      </p:sp>
      <p:sp>
        <p:nvSpPr>
          <p:cNvPr id="294918" name="Text Box 11"/>
          <p:cNvSpPr txBox="1">
            <a:spLocks noChangeArrowheads="1"/>
          </p:cNvSpPr>
          <p:nvPr/>
        </p:nvSpPr>
        <p:spPr bwMode="auto">
          <a:xfrm>
            <a:off x="0" y="6411913"/>
            <a:ext cx="9144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Chuck Swindoll, </a:t>
            </a:r>
            <a:r>
              <a:rPr kumimoji="0" lang="en-US" sz="1800" b="0" i="1" u="none" strike="noStrike" kern="1200" cap="none" spc="0" normalizeH="0" baseline="0" noProof="0">
                <a:ln>
                  <a:noFill/>
                </a:ln>
                <a:solidFill>
                  <a:srgbClr val="FFFFFF"/>
                </a:solidFill>
                <a:effectLst/>
                <a:uLnTx/>
                <a:uFillTx/>
                <a:latin typeface="Arial" charset="0"/>
                <a:ea typeface="ＭＳ Ｐゴシック" charset="0"/>
              </a:rPr>
              <a:t>Excellence in Ministry</a:t>
            </a: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 (Fullerton, CA; Insight for Living, 1985), 39 </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92075" y="838200"/>
            <a:ext cx="5638800" cy="838200"/>
          </a:xfrm>
          <a:effectLst/>
        </p:spPr>
        <p:txBody>
          <a:bodyPr/>
          <a:lstStyle/>
          <a:p>
            <a:pPr algn="l" eaLnBrk="1" hangingPunct="1">
              <a:defRPr/>
            </a:pPr>
            <a:r>
              <a:rPr lang="en-US" b="1">
                <a:solidFill>
                  <a:schemeClr val="accent1"/>
                </a:solidFill>
                <a:effectLst>
                  <a:glow rad="101600">
                    <a:schemeClr val="tx2">
                      <a:alpha val="75000"/>
                    </a:schemeClr>
                  </a:glow>
                </a:effectLst>
                <a:latin typeface="Arial"/>
                <a:ea typeface="ＭＳ Ｐゴシック" charset="0"/>
                <a:cs typeface="Arial"/>
              </a:rPr>
              <a:t>Favoring the rich…</a:t>
            </a:r>
          </a:p>
        </p:txBody>
      </p:sp>
      <p:sp>
        <p:nvSpPr>
          <p:cNvPr id="405507" name="Text Box 3"/>
          <p:cNvSpPr txBox="1">
            <a:spLocks noChangeArrowheads="1"/>
          </p:cNvSpPr>
          <p:nvPr/>
        </p:nvSpPr>
        <p:spPr bwMode="auto">
          <a:xfrm>
            <a:off x="60325" y="0"/>
            <a:ext cx="3368675" cy="36671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Our outline of James 2…</a:t>
            </a:r>
          </a:p>
        </p:txBody>
      </p:sp>
      <p:sp>
        <p:nvSpPr>
          <p:cNvPr id="405508" name="Text Box 4"/>
          <p:cNvSpPr txBox="1">
            <a:spLocks noChangeArrowheads="1"/>
          </p:cNvSpPr>
          <p:nvPr/>
        </p:nvSpPr>
        <p:spPr bwMode="auto">
          <a:xfrm>
            <a:off x="0" y="1857375"/>
            <a:ext cx="7461115" cy="2308324"/>
          </a:xfrm>
          <a:prstGeom prst="rect">
            <a:avLst/>
          </a:prstGeom>
          <a:noFill/>
          <a:ln w="9525">
            <a:noFill/>
            <a:miter lim="800000"/>
            <a:headEnd/>
            <a:tailEnd/>
          </a:ln>
          <a:effectLst/>
        </p:spPr>
        <p:txBody>
          <a:bodyPr wrap="square">
            <a:spAutoFit/>
          </a:bodyPr>
          <a:lstStyle/>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Indicates impure motives (2-4)</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Insults the poor (5-6a)</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Indulges oppressors (6b-7)</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Is selfish (8-11)</a:t>
            </a:r>
          </a:p>
        </p:txBody>
      </p:sp>
    </p:spTree>
    <p:extLst>
      <p:ext uri="{BB962C8B-B14F-4D97-AF65-F5344CB8AC3E}">
        <p14:creationId xmlns:p14="http://schemas.microsoft.com/office/powerpoint/2010/main" val="3582034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5508">
                                            <p:txEl>
                                              <p:pRg st="0" end="0"/>
                                            </p:txEl>
                                          </p:spTgt>
                                        </p:tgtEl>
                                        <p:attrNameLst>
                                          <p:attrName>style.visibility</p:attrName>
                                        </p:attrNameLst>
                                      </p:cBhvr>
                                      <p:to>
                                        <p:strVal val="visible"/>
                                      </p:to>
                                    </p:set>
                                    <p:anim calcmode="lin" valueType="num">
                                      <p:cBhvr>
                                        <p:cTn id="7" dur="500" fill="hold"/>
                                        <p:tgtEl>
                                          <p:spTgt spid="405508">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5508">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5508">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5508">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550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5508">
                                            <p:txEl>
                                              <p:pRg st="1" end="1"/>
                                            </p:txEl>
                                          </p:spTgt>
                                        </p:tgtEl>
                                        <p:attrNameLst>
                                          <p:attrName>style.visibility</p:attrName>
                                        </p:attrNameLst>
                                      </p:cBhvr>
                                      <p:to>
                                        <p:strVal val="visible"/>
                                      </p:to>
                                    </p:set>
                                    <p:anim calcmode="lin" valueType="num">
                                      <p:cBhvr>
                                        <p:cTn id="16" dur="500" fill="hold"/>
                                        <p:tgtEl>
                                          <p:spTgt spid="405508">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5508">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5508">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5508">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5508">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5508">
                                            <p:txEl>
                                              <p:pRg st="2" end="2"/>
                                            </p:txEl>
                                          </p:spTgt>
                                        </p:tgtEl>
                                        <p:attrNameLst>
                                          <p:attrName>style.visibility</p:attrName>
                                        </p:attrNameLst>
                                      </p:cBhvr>
                                      <p:to>
                                        <p:strVal val="visible"/>
                                      </p:to>
                                    </p:set>
                                    <p:anim calcmode="lin" valueType="num">
                                      <p:cBhvr>
                                        <p:cTn id="25" dur="500" fill="hold"/>
                                        <p:tgtEl>
                                          <p:spTgt spid="405508">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5508">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5508">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5508">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5508">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05508">
                                            <p:txEl>
                                              <p:pRg st="3" end="3"/>
                                            </p:txEl>
                                          </p:spTgt>
                                        </p:tgtEl>
                                        <p:attrNameLst>
                                          <p:attrName>style.visibility</p:attrName>
                                        </p:attrNameLst>
                                      </p:cBhvr>
                                      <p:to>
                                        <p:strVal val="visible"/>
                                      </p:to>
                                    </p:set>
                                    <p:anim calcmode="lin" valueType="num">
                                      <p:cBhvr>
                                        <p:cTn id="34" dur="500" fill="hold"/>
                                        <p:tgtEl>
                                          <p:spTgt spid="405508">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05508">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05508">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05508">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055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build="p"/>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96880" y="35472"/>
            <a:ext cx="7772400" cy="873248"/>
          </a:xfrm>
        </p:spPr>
        <p:txBody>
          <a:bodyPr/>
          <a:lstStyle/>
          <a:p>
            <a:pPr eaLnBrk="1" hangingPunct="1">
              <a:defRPr/>
            </a:pPr>
            <a:r>
              <a:rPr lang="en-US" b="1" dirty="0">
                <a:latin typeface="Arial" panose="020B0604020202020204" pitchFamily="34" charset="0"/>
                <a:cs typeface="Arial" panose="020B0604020202020204" pitchFamily="34" charset="0"/>
              </a:rPr>
              <a:t>James 2:8-11 </a:t>
            </a:r>
            <a:r>
              <a:rPr lang="en-US" sz="3600" b="1" dirty="0">
                <a:latin typeface="Arial" panose="020B0604020202020204" pitchFamily="34" charset="0"/>
                <a:cs typeface="Arial" panose="020B0604020202020204" pitchFamily="34" charset="0"/>
              </a:rPr>
              <a:t>NIV</a:t>
            </a:r>
            <a:endParaRPr lang="en-US" b="1" dirty="0">
              <a:latin typeface="Arial" panose="020B0604020202020204" pitchFamily="34" charset="0"/>
              <a:cs typeface="Arial" panose="020B0604020202020204" pitchFamily="34" charset="0"/>
            </a:endParaRPr>
          </a:p>
        </p:txBody>
      </p:sp>
      <p:sp>
        <p:nvSpPr>
          <p:cNvPr id="68611" name="Rectangle 3"/>
          <p:cNvSpPr>
            <a:spLocks noGrp="1" noChangeArrowheads="1"/>
          </p:cNvSpPr>
          <p:nvPr>
            <p:ph type="body" idx="1"/>
          </p:nvPr>
        </p:nvSpPr>
        <p:spPr>
          <a:xfrm>
            <a:off x="0" y="1124744"/>
            <a:ext cx="9036496" cy="5472608"/>
          </a:xfrm>
        </p:spPr>
        <p:txBody>
          <a:bodyPr/>
          <a:lstStyle/>
          <a:p>
            <a:pPr eaLnBrk="1" hangingPunct="1">
              <a:buFont typeface="Wingdings" pitchFamily="-105" charset="2"/>
              <a:buChar char=""/>
              <a:defRPr/>
            </a:pPr>
            <a:r>
              <a:rPr lang="en-US" b="1" dirty="0">
                <a:latin typeface="Arial" panose="020B0604020202020204" pitchFamily="34" charset="0"/>
                <a:cs typeface="Arial" panose="020B0604020202020204" pitchFamily="34" charset="0"/>
              </a:rPr>
              <a:t>If you really keep the royal law found in Scripture, “Love your neighbor as yourself,” you are doing right. </a:t>
            </a:r>
            <a:r>
              <a:rPr lang="en-US" b="1" baseline="30000" dirty="0">
                <a:latin typeface="Arial" panose="020B0604020202020204" pitchFamily="34" charset="0"/>
                <a:cs typeface="Arial" panose="020B0604020202020204" pitchFamily="34" charset="0"/>
              </a:rPr>
              <a:t>9 </a:t>
            </a:r>
            <a:r>
              <a:rPr lang="en-US" b="1" dirty="0">
                <a:latin typeface="Arial" panose="020B0604020202020204" pitchFamily="34" charset="0"/>
                <a:cs typeface="Arial" panose="020B0604020202020204" pitchFamily="34" charset="0"/>
              </a:rPr>
              <a:t>But if you show favoritism, you sin and are convicted by the law as lawbreakers. </a:t>
            </a:r>
            <a:r>
              <a:rPr lang="en-US" b="1" baseline="30000" dirty="0">
                <a:latin typeface="Arial" panose="020B0604020202020204" pitchFamily="34" charset="0"/>
                <a:cs typeface="Arial" panose="020B0604020202020204" pitchFamily="34" charset="0"/>
              </a:rPr>
              <a:t>10 </a:t>
            </a:r>
            <a:r>
              <a:rPr lang="en-US" b="1" dirty="0">
                <a:latin typeface="Arial" panose="020B0604020202020204" pitchFamily="34" charset="0"/>
                <a:cs typeface="Arial" panose="020B0604020202020204" pitchFamily="34" charset="0"/>
              </a:rPr>
              <a:t>For whoever keeps the whole law and yet stumbles at just one point is guilty of breaking all of it. </a:t>
            </a:r>
            <a:r>
              <a:rPr lang="en-US" b="1" baseline="30000" dirty="0">
                <a:latin typeface="Arial" panose="020B0604020202020204" pitchFamily="34" charset="0"/>
                <a:cs typeface="Arial" panose="020B0604020202020204" pitchFamily="34" charset="0"/>
              </a:rPr>
              <a:t>11 </a:t>
            </a:r>
            <a:r>
              <a:rPr lang="en-US" b="1" dirty="0">
                <a:latin typeface="Arial" panose="020B0604020202020204" pitchFamily="34" charset="0"/>
                <a:cs typeface="Arial" panose="020B0604020202020204" pitchFamily="34" charset="0"/>
              </a:rPr>
              <a:t>For he who said, “Do not commit adultery,” also said, “Do not murder.” If you do not commit adultery but do commit murder, you have become a lawbreaker.</a:t>
            </a:r>
          </a:p>
        </p:txBody>
      </p:sp>
    </p:spTree>
    <p:extLst>
      <p:ext uri="{BB962C8B-B14F-4D97-AF65-F5344CB8AC3E}">
        <p14:creationId xmlns:p14="http://schemas.microsoft.com/office/powerpoint/2010/main" val="409214506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the 'Royal Law' Mentioned in James 2:8? - Christian Video Q&amp;A">
            <a:extLst>
              <a:ext uri="{FF2B5EF4-FFF2-40B4-BE49-F238E27FC236}">
                <a16:creationId xmlns:a16="http://schemas.microsoft.com/office/drawing/2014/main" id="{0C7E9E65-CEE9-4E4E-9A5E-349FFC8298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33" y="0"/>
            <a:ext cx="9144000" cy="47783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05"/>
            <a:ext cx="9144000" cy="139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The Royal Law</a:t>
            </a:r>
          </a:p>
        </p:txBody>
      </p:sp>
      <p:sp>
        <p:nvSpPr>
          <p:cNvPr id="4" name="Rectangle 2">
            <a:extLst>
              <a:ext uri="{FF2B5EF4-FFF2-40B4-BE49-F238E27FC236}">
                <a16:creationId xmlns:a16="http://schemas.microsoft.com/office/drawing/2014/main" id="{AECD75B0-380A-A54E-839C-622626075247}"/>
              </a:ext>
            </a:extLst>
          </p:cNvPr>
          <p:cNvSpPr txBox="1">
            <a:spLocks noChangeArrowheads="1"/>
          </p:cNvSpPr>
          <p:nvPr/>
        </p:nvSpPr>
        <p:spPr bwMode="auto">
          <a:xfrm>
            <a:off x="26633" y="4491410"/>
            <a:ext cx="9144000" cy="23665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 not seek revenge or bear a grudge against one of your people, but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 your neighbor as yourself</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 am the L</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(Leviticus 19:18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015621725"/>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285E-A81D-5D4D-BF62-D9A6915B83C0}"/>
              </a:ext>
            </a:extLst>
          </p:cNvPr>
          <p:cNvSpPr>
            <a:spLocks noGrp="1"/>
          </p:cNvSpPr>
          <p:nvPr>
            <p:ph type="title"/>
          </p:nvPr>
        </p:nvSpPr>
        <p:spPr/>
        <p:txBody>
          <a:bodyPr/>
          <a:lstStyle/>
          <a:p>
            <a:r>
              <a:rPr lang="en-US" b="1" dirty="0"/>
              <a:t>Red Behind You</a:t>
            </a:r>
          </a:p>
        </p:txBody>
      </p:sp>
      <p:pic>
        <p:nvPicPr>
          <p:cNvPr id="6146" name="Picture 2" descr="police flashing lights car rear view Stock Footage Video (100%  Royalty-free) 9618752 | Shutterstock">
            <a:extLst>
              <a:ext uri="{FF2B5EF4-FFF2-40B4-BE49-F238E27FC236}">
                <a16:creationId xmlns:a16="http://schemas.microsoft.com/office/drawing/2014/main" id="{22768A03-5DED-164E-9824-20376667C7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87450"/>
            <a:ext cx="9144000" cy="515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21316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92075" y="838200"/>
            <a:ext cx="5638800" cy="838200"/>
          </a:xfrm>
          <a:effectLst/>
        </p:spPr>
        <p:txBody>
          <a:bodyPr/>
          <a:lstStyle/>
          <a:p>
            <a:pPr algn="l" eaLnBrk="1" hangingPunct="1">
              <a:defRPr/>
            </a:pPr>
            <a:r>
              <a:rPr lang="en-US" b="1" dirty="0">
                <a:solidFill>
                  <a:schemeClr val="accent1"/>
                </a:solidFill>
                <a:effectLst>
                  <a:glow rad="101600">
                    <a:schemeClr val="tx2">
                      <a:alpha val="75000"/>
                    </a:schemeClr>
                  </a:glow>
                </a:effectLst>
                <a:latin typeface="Arial"/>
                <a:ea typeface="ＭＳ Ｐゴシック" charset="0"/>
                <a:cs typeface="Arial"/>
              </a:rPr>
              <a:t>Favoring the rich…</a:t>
            </a:r>
          </a:p>
        </p:txBody>
      </p:sp>
      <p:sp>
        <p:nvSpPr>
          <p:cNvPr id="405507" name="Text Box 3"/>
          <p:cNvSpPr txBox="1">
            <a:spLocks noChangeArrowheads="1"/>
          </p:cNvSpPr>
          <p:nvPr/>
        </p:nvSpPr>
        <p:spPr bwMode="auto">
          <a:xfrm>
            <a:off x="60325" y="0"/>
            <a:ext cx="3368675" cy="36671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Our outline of James 2…</a:t>
            </a:r>
          </a:p>
        </p:txBody>
      </p:sp>
      <p:sp>
        <p:nvSpPr>
          <p:cNvPr id="405508" name="Text Box 4"/>
          <p:cNvSpPr txBox="1">
            <a:spLocks noChangeArrowheads="1"/>
          </p:cNvSpPr>
          <p:nvPr/>
        </p:nvSpPr>
        <p:spPr bwMode="auto">
          <a:xfrm>
            <a:off x="0" y="1857375"/>
            <a:ext cx="7461115" cy="2862322"/>
          </a:xfrm>
          <a:prstGeom prst="rect">
            <a:avLst/>
          </a:prstGeom>
          <a:noFill/>
          <a:ln w="9525">
            <a:noFill/>
            <a:miter lim="800000"/>
            <a:headEnd/>
            <a:tailEnd/>
          </a:ln>
          <a:effectLst/>
        </p:spPr>
        <p:txBody>
          <a:bodyPr wrap="square">
            <a:spAutoFit/>
          </a:bodyPr>
          <a:lstStyle/>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Indicates impure motives (2-4)</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Insults the poor (5-6a)</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Indulges oppressors (6b-7)</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Is selfish (8-11)</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Incurs God</a:t>
            </a:r>
            <a:r>
              <a:rPr kumimoji="0" lang="fr-FR"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s judgment (12-13)</a:t>
            </a:r>
          </a:p>
        </p:txBody>
      </p:sp>
    </p:spTree>
    <p:extLst>
      <p:ext uri="{BB962C8B-B14F-4D97-AF65-F5344CB8AC3E}">
        <p14:creationId xmlns:p14="http://schemas.microsoft.com/office/powerpoint/2010/main" val="3552904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5508">
                                            <p:txEl>
                                              <p:pRg st="0" end="0"/>
                                            </p:txEl>
                                          </p:spTgt>
                                        </p:tgtEl>
                                        <p:attrNameLst>
                                          <p:attrName>style.visibility</p:attrName>
                                        </p:attrNameLst>
                                      </p:cBhvr>
                                      <p:to>
                                        <p:strVal val="visible"/>
                                      </p:to>
                                    </p:set>
                                    <p:anim calcmode="lin" valueType="num">
                                      <p:cBhvr>
                                        <p:cTn id="7" dur="500" fill="hold"/>
                                        <p:tgtEl>
                                          <p:spTgt spid="405508">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5508">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5508">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5508">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550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5508">
                                            <p:txEl>
                                              <p:pRg st="1" end="1"/>
                                            </p:txEl>
                                          </p:spTgt>
                                        </p:tgtEl>
                                        <p:attrNameLst>
                                          <p:attrName>style.visibility</p:attrName>
                                        </p:attrNameLst>
                                      </p:cBhvr>
                                      <p:to>
                                        <p:strVal val="visible"/>
                                      </p:to>
                                    </p:set>
                                    <p:anim calcmode="lin" valueType="num">
                                      <p:cBhvr>
                                        <p:cTn id="16" dur="500" fill="hold"/>
                                        <p:tgtEl>
                                          <p:spTgt spid="405508">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5508">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5508">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5508">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5508">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5508">
                                            <p:txEl>
                                              <p:pRg st="2" end="2"/>
                                            </p:txEl>
                                          </p:spTgt>
                                        </p:tgtEl>
                                        <p:attrNameLst>
                                          <p:attrName>style.visibility</p:attrName>
                                        </p:attrNameLst>
                                      </p:cBhvr>
                                      <p:to>
                                        <p:strVal val="visible"/>
                                      </p:to>
                                    </p:set>
                                    <p:anim calcmode="lin" valueType="num">
                                      <p:cBhvr>
                                        <p:cTn id="25" dur="500" fill="hold"/>
                                        <p:tgtEl>
                                          <p:spTgt spid="405508">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5508">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5508">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5508">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5508">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05508">
                                            <p:txEl>
                                              <p:pRg st="3" end="3"/>
                                            </p:txEl>
                                          </p:spTgt>
                                        </p:tgtEl>
                                        <p:attrNameLst>
                                          <p:attrName>style.visibility</p:attrName>
                                        </p:attrNameLst>
                                      </p:cBhvr>
                                      <p:to>
                                        <p:strVal val="visible"/>
                                      </p:to>
                                    </p:set>
                                    <p:anim calcmode="lin" valueType="num">
                                      <p:cBhvr>
                                        <p:cTn id="34" dur="500" fill="hold"/>
                                        <p:tgtEl>
                                          <p:spTgt spid="405508">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05508">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05508">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05508">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05508">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05508">
                                            <p:txEl>
                                              <p:pRg st="4" end="4"/>
                                            </p:txEl>
                                          </p:spTgt>
                                        </p:tgtEl>
                                        <p:attrNameLst>
                                          <p:attrName>style.visibility</p:attrName>
                                        </p:attrNameLst>
                                      </p:cBhvr>
                                      <p:to>
                                        <p:strVal val="visible"/>
                                      </p:to>
                                    </p:set>
                                    <p:anim calcmode="lin" valueType="num">
                                      <p:cBhvr>
                                        <p:cTn id="43" dur="500" fill="hold"/>
                                        <p:tgtEl>
                                          <p:spTgt spid="405508">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405508">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405508">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405508">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4055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build="p"/>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96880" y="35472"/>
            <a:ext cx="7772400" cy="873248"/>
          </a:xfrm>
        </p:spPr>
        <p:txBody>
          <a:bodyPr/>
          <a:lstStyle/>
          <a:p>
            <a:pPr eaLnBrk="1" hangingPunct="1">
              <a:defRPr/>
            </a:pPr>
            <a:r>
              <a:rPr lang="en-US" b="1" dirty="0">
                <a:latin typeface="Arial" panose="020B0604020202020204" pitchFamily="34" charset="0"/>
                <a:cs typeface="Arial" panose="020B0604020202020204" pitchFamily="34" charset="0"/>
              </a:rPr>
              <a:t>James 2:12-13 </a:t>
            </a:r>
            <a:r>
              <a:rPr lang="en-US" sz="3600" b="1" dirty="0">
                <a:latin typeface="Arial" panose="020B0604020202020204" pitchFamily="34" charset="0"/>
                <a:cs typeface="Arial" panose="020B0604020202020204" pitchFamily="34" charset="0"/>
              </a:rPr>
              <a:t>NIV</a:t>
            </a:r>
            <a:endParaRPr lang="en-US" b="1" dirty="0">
              <a:latin typeface="Arial" panose="020B0604020202020204" pitchFamily="34" charset="0"/>
              <a:cs typeface="Arial" panose="020B0604020202020204" pitchFamily="34" charset="0"/>
            </a:endParaRPr>
          </a:p>
        </p:txBody>
      </p:sp>
      <p:sp>
        <p:nvSpPr>
          <p:cNvPr id="68611" name="Rectangle 3"/>
          <p:cNvSpPr>
            <a:spLocks noGrp="1" noChangeArrowheads="1"/>
          </p:cNvSpPr>
          <p:nvPr>
            <p:ph type="body" idx="1"/>
          </p:nvPr>
        </p:nvSpPr>
        <p:spPr>
          <a:xfrm>
            <a:off x="0" y="1124744"/>
            <a:ext cx="9036496" cy="5472608"/>
          </a:xfrm>
        </p:spPr>
        <p:txBody>
          <a:bodyPr/>
          <a:lstStyle/>
          <a:p>
            <a:pPr eaLnBrk="1" hangingPunct="1">
              <a:buFont typeface="Wingdings" pitchFamily="-105" charset="2"/>
              <a:buChar char=""/>
              <a:defRPr/>
            </a:pPr>
            <a:r>
              <a:rPr lang="en-US" b="1" dirty="0">
                <a:latin typeface="Arial" panose="020B0604020202020204" pitchFamily="34" charset="0"/>
                <a:cs typeface="Arial" panose="020B0604020202020204" pitchFamily="34" charset="0"/>
              </a:rPr>
              <a:t>Speak and act as those who are going to be judged by the law that gives freedom, </a:t>
            </a:r>
            <a:br>
              <a:rPr lang="en-US" b="1" dirty="0">
                <a:latin typeface="Arial" panose="020B0604020202020204" pitchFamily="34" charset="0"/>
                <a:cs typeface="Arial" panose="020B0604020202020204" pitchFamily="34" charset="0"/>
              </a:rPr>
            </a:br>
            <a:r>
              <a:rPr lang="en-US" b="1" baseline="30000" dirty="0">
                <a:latin typeface="Arial" panose="020B0604020202020204" pitchFamily="34" charset="0"/>
                <a:cs typeface="Arial" panose="020B0604020202020204" pitchFamily="34" charset="0"/>
              </a:rPr>
              <a:t>13</a:t>
            </a:r>
            <a:r>
              <a:rPr lang="en-US" b="1" dirty="0">
                <a:latin typeface="Arial" panose="020B0604020202020204" pitchFamily="34" charset="0"/>
                <a:cs typeface="Arial" panose="020B0604020202020204" pitchFamily="34" charset="0"/>
              </a:rPr>
              <a:t> because judgment without mercy will be shown to anyone who has not been merciful. Mercy triumphs over judgment!</a:t>
            </a:r>
          </a:p>
        </p:txBody>
      </p:sp>
    </p:spTree>
    <p:extLst>
      <p:ext uri="{BB962C8B-B14F-4D97-AF65-F5344CB8AC3E}">
        <p14:creationId xmlns:p14="http://schemas.microsoft.com/office/powerpoint/2010/main" val="44041550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521"/>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Bill Gates</a:t>
            </a:r>
          </a:p>
        </p:txBody>
      </p:sp>
      <p:pic>
        <p:nvPicPr>
          <p:cNvPr id="11266" name="Picture 2" descr="If you are born poor, it's not your mistake, but if you die poor, its your  mistake. - Bill Gates - Anand Damani">
            <a:extLst>
              <a:ext uri="{FF2B5EF4-FFF2-40B4-BE49-F238E27FC236}">
                <a16:creationId xmlns:a16="http://schemas.microsoft.com/office/drawing/2014/main" id="{70D5DCCF-7833-134E-8797-74E7D00749A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195667"/>
            <a:ext cx="2975429" cy="46370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B1381DC-2167-2B41-8862-C338345CF63E}"/>
              </a:ext>
            </a:extLst>
          </p:cNvPr>
          <p:cNvSpPr txBox="1">
            <a:spLocks noChangeArrowheads="1"/>
          </p:cNvSpPr>
          <p:nvPr/>
        </p:nvSpPr>
        <p:spPr bwMode="auto">
          <a:xfrm>
            <a:off x="1509487" y="1875851"/>
            <a:ext cx="7561942" cy="32767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If you are born poor, </a:t>
            </a:r>
            <a:b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it's not your mistake, </a:t>
            </a:r>
            <a:b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if you die poor, </a:t>
            </a:r>
            <a:b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it's your mistake.</a:t>
            </a:r>
          </a:p>
        </p:txBody>
      </p:sp>
      <p:sp>
        <p:nvSpPr>
          <p:cNvPr id="5" name="Rectangle 2">
            <a:extLst>
              <a:ext uri="{FF2B5EF4-FFF2-40B4-BE49-F238E27FC236}">
                <a16:creationId xmlns:a16="http://schemas.microsoft.com/office/drawing/2014/main" id="{25856899-8CD5-9A49-8584-2FE80A283258}"/>
              </a:ext>
            </a:extLst>
          </p:cNvPr>
          <p:cNvSpPr txBox="1">
            <a:spLocks noChangeArrowheads="1"/>
          </p:cNvSpPr>
          <p:nvPr/>
        </p:nvSpPr>
        <p:spPr bwMode="auto">
          <a:xfrm>
            <a:off x="2975428" y="5413829"/>
            <a:ext cx="6052457" cy="1378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 you agree?</a:t>
            </a:r>
          </a:p>
        </p:txBody>
      </p:sp>
    </p:spTree>
    <p:extLst>
      <p:ext uri="{BB962C8B-B14F-4D97-AF65-F5344CB8AC3E}">
        <p14:creationId xmlns:p14="http://schemas.microsoft.com/office/powerpoint/2010/main" val="3893710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2B7E737-D070-4286-88A5-DAC69D534D7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rcRect/>
          <a:stretch/>
        </p:blipFill>
        <p:spPr>
          <a:xfrm>
            <a:off x="186722" y="208934"/>
            <a:ext cx="8738937" cy="6440132"/>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1FB189E3-C3B2-416C-89A0-B752055BF034}"/>
              </a:ext>
            </a:extLst>
          </p:cNvPr>
          <p:cNvSpPr txBox="1"/>
          <p:nvPr/>
        </p:nvSpPr>
        <p:spPr>
          <a:xfrm>
            <a:off x="212280" y="319923"/>
            <a:ext cx="86595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srgbClr val="C0504D">
                      <a:lumMod val="75000"/>
                    </a:srgbClr>
                  </a:solidFill>
                  <a:prstDash val="solid"/>
                </a:ln>
                <a:solidFill>
                  <a:prstClr val="white"/>
                </a:solidFill>
                <a:effectLst>
                  <a:glow rad="228600">
                    <a:prstClr val="black">
                      <a:alpha val="92000"/>
                    </a:prstClr>
                  </a:glow>
                  <a:reflection blurRad="12700" stA="28000" endPos="45000" dist="1000" dir="5400000" sy="-100000" algn="bl" rotWithShape="0"/>
                </a:effectLst>
                <a:uLnTx/>
                <a:uFillTx/>
                <a:latin typeface="Comic Sans MS" panose="030F0702030302020204" pitchFamily="66" charset="0"/>
                <a:ea typeface="+mn-ea"/>
                <a:cs typeface="+mn-cs"/>
              </a:rPr>
              <a:t>The FIRST readers</a:t>
            </a:r>
          </a:p>
        </p:txBody>
      </p:sp>
      <p:sp>
        <p:nvSpPr>
          <p:cNvPr id="3" name="TextBox 2">
            <a:extLst>
              <a:ext uri="{FF2B5EF4-FFF2-40B4-BE49-F238E27FC236}">
                <a16:creationId xmlns:a16="http://schemas.microsoft.com/office/drawing/2014/main" id="{92076B28-BBB1-4512-928D-3953D75309A4}"/>
              </a:ext>
            </a:extLst>
          </p:cNvPr>
          <p:cNvSpPr txBox="1"/>
          <p:nvPr/>
        </p:nvSpPr>
        <p:spPr>
          <a:xfrm>
            <a:off x="312986" y="1424106"/>
            <a:ext cx="85588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The twelve tribes (descendants of Jacob)</a:t>
            </a:r>
          </a:p>
        </p:txBody>
      </p:sp>
      <p:sp>
        <p:nvSpPr>
          <p:cNvPr id="5" name="TextBox 4">
            <a:extLst>
              <a:ext uri="{FF2B5EF4-FFF2-40B4-BE49-F238E27FC236}">
                <a16:creationId xmlns:a16="http://schemas.microsoft.com/office/drawing/2014/main" id="{B3C3E1CB-259B-4704-84E9-DEB701AAE255}"/>
              </a:ext>
            </a:extLst>
          </p:cNvPr>
          <p:cNvSpPr txBox="1"/>
          <p:nvPr/>
        </p:nvSpPr>
        <p:spPr>
          <a:xfrm>
            <a:off x="302177" y="2602638"/>
            <a:ext cx="8655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They had been “dispersed” (sown) abroad</a:t>
            </a:r>
          </a:p>
        </p:txBody>
      </p:sp>
      <p:sp>
        <p:nvSpPr>
          <p:cNvPr id="6" name="TextBox 5">
            <a:extLst>
              <a:ext uri="{FF2B5EF4-FFF2-40B4-BE49-F238E27FC236}">
                <a16:creationId xmlns:a16="http://schemas.microsoft.com/office/drawing/2014/main" id="{B59FC317-E62B-40C2-B6FE-33734A63563C}"/>
              </a:ext>
            </a:extLst>
          </p:cNvPr>
          <p:cNvSpPr txBox="1"/>
          <p:nvPr/>
        </p:nvSpPr>
        <p:spPr>
          <a:xfrm>
            <a:off x="749118" y="3149921"/>
            <a:ext cx="817654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Refers to Jews living outside Palestine </a:t>
            </a:r>
            <a:b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  (cf. Acts 2:5-11)</a:t>
            </a:r>
          </a:p>
        </p:txBody>
      </p:sp>
      <p:sp>
        <p:nvSpPr>
          <p:cNvPr id="7" name="TextBox 6">
            <a:extLst>
              <a:ext uri="{FF2B5EF4-FFF2-40B4-BE49-F238E27FC236}">
                <a16:creationId xmlns:a16="http://schemas.microsoft.com/office/drawing/2014/main" id="{71F08702-8D04-460E-B39F-6F5AE734103B}"/>
              </a:ext>
            </a:extLst>
          </p:cNvPr>
          <p:cNvSpPr txBox="1"/>
          <p:nvPr/>
        </p:nvSpPr>
        <p:spPr>
          <a:xfrm>
            <a:off x="713023" y="4128091"/>
            <a:ext cx="817654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Dispersed by Assyria (722 BC), Babylon </a:t>
            </a:r>
            <a:b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  (606-586 BC), and Rome (63 BC)</a:t>
            </a:r>
          </a:p>
        </p:txBody>
      </p:sp>
      <p:sp>
        <p:nvSpPr>
          <p:cNvPr id="15" name="TextBox 14">
            <a:extLst>
              <a:ext uri="{FF2B5EF4-FFF2-40B4-BE49-F238E27FC236}">
                <a16:creationId xmlns:a16="http://schemas.microsoft.com/office/drawing/2014/main" id="{4E2D99E5-1F79-4123-9F16-65E951935042}"/>
              </a:ext>
            </a:extLst>
          </p:cNvPr>
          <p:cNvSpPr txBox="1"/>
          <p:nvPr/>
        </p:nvSpPr>
        <p:spPr>
          <a:xfrm>
            <a:off x="749118" y="1981200"/>
            <a:ext cx="8208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W</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ritten mostly to Jewish converts</a:t>
            </a:r>
          </a:p>
        </p:txBody>
      </p:sp>
      <p:sp>
        <p:nvSpPr>
          <p:cNvPr id="9" name="TextBox 8">
            <a:extLst>
              <a:ext uri="{FF2B5EF4-FFF2-40B4-BE49-F238E27FC236}">
                <a16:creationId xmlns:a16="http://schemas.microsoft.com/office/drawing/2014/main" id="{7FC5B249-AF9B-A641-8872-2FFDBB9A6199}"/>
              </a:ext>
            </a:extLst>
          </p:cNvPr>
          <p:cNvSpPr txBox="1"/>
          <p:nvPr/>
        </p:nvSpPr>
        <p:spPr>
          <a:xfrm>
            <a:off x="713023" y="5082198"/>
            <a:ext cx="8212636" cy="95410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normalizeH="0" baseline="0">
                <a:solidFill>
                  <a:schemeClr val="bg1"/>
                </a:solidFill>
                <a:effectLst>
                  <a:glow rad="228600">
                    <a:schemeClr val="tx1">
                      <a:alpha val="92000"/>
                    </a:schemeClr>
                  </a:glow>
                </a:effectLst>
                <a:uLnTx/>
                <a:uFillTx/>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Specifically persecuted Christians </a:t>
            </a:r>
            <a:b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white"/>
                </a:solidFill>
                <a:effectLst>
                  <a:glow rad="228600">
                    <a:prstClr val="black">
                      <a:alpha val="92000"/>
                    </a:prstClr>
                  </a:glow>
                </a:effectLst>
                <a:uLnTx/>
                <a:uFillTx/>
                <a:latin typeface="Comic Sans MS" panose="030F0702030302020204" pitchFamily="66" charset="0"/>
                <a:ea typeface="+mn-ea"/>
                <a:cs typeface="+mn-cs"/>
              </a:rPr>
              <a:t>  (Acts 8:1,3-5; 11:19-21)</a:t>
            </a:r>
          </a:p>
        </p:txBody>
      </p:sp>
      <p:grpSp>
        <p:nvGrpSpPr>
          <p:cNvPr id="10" name="Group 9">
            <a:extLst>
              <a:ext uri="{FF2B5EF4-FFF2-40B4-BE49-F238E27FC236}">
                <a16:creationId xmlns:a16="http://schemas.microsoft.com/office/drawing/2014/main" id="{1B91CFA6-EFC9-5C46-A715-431395DEEC52}"/>
              </a:ext>
            </a:extLst>
          </p:cNvPr>
          <p:cNvGrpSpPr/>
          <p:nvPr/>
        </p:nvGrpSpPr>
        <p:grpSpPr>
          <a:xfrm>
            <a:off x="6400800" y="319923"/>
            <a:ext cx="2650300" cy="2756188"/>
            <a:chOff x="6400800" y="319923"/>
            <a:chExt cx="2650300" cy="2756188"/>
          </a:xfrm>
        </p:grpSpPr>
        <p:sp>
          <p:nvSpPr>
            <p:cNvPr id="11" name="Explosion: 8 Points 11">
              <a:extLst>
                <a:ext uri="{FF2B5EF4-FFF2-40B4-BE49-F238E27FC236}">
                  <a16:creationId xmlns:a16="http://schemas.microsoft.com/office/drawing/2014/main" id="{E62A5526-183B-3E41-AC0D-DAFDE9E31E59}"/>
                </a:ext>
              </a:extLst>
            </p:cNvPr>
            <p:cNvSpPr/>
            <p:nvPr/>
          </p:nvSpPr>
          <p:spPr>
            <a:xfrm>
              <a:off x="6400800" y="319923"/>
              <a:ext cx="2650300" cy="2756188"/>
            </a:xfrm>
            <a:prstGeom prst="irregularSeal1">
              <a:avLst/>
            </a:prstGeom>
            <a:solidFill>
              <a:srgbClr val="FFC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48A5C4F-5161-EF42-9826-E539B17ADCC7}"/>
                </a:ext>
              </a:extLst>
            </p:cNvPr>
            <p:cNvSpPr txBox="1"/>
            <p:nvPr/>
          </p:nvSpPr>
          <p:spPr>
            <a:xfrm>
              <a:off x="6734987" y="1318397"/>
              <a:ext cx="2028013" cy="523220"/>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Greetings!</a:t>
              </a:r>
            </a:p>
          </p:txBody>
        </p:sp>
      </p:grpSp>
    </p:spTree>
    <p:custDataLst>
      <p:tags r:id="rId1"/>
    </p:custDataLst>
    <p:extLst>
      <p:ext uri="{BB962C8B-B14F-4D97-AF65-F5344CB8AC3E}">
        <p14:creationId xmlns:p14="http://schemas.microsoft.com/office/powerpoint/2010/main" val="106139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ctrTitle"/>
          </p:nvPr>
        </p:nvSpPr>
        <p:spPr>
          <a:xfrm>
            <a:off x="1331913" y="4267200"/>
            <a:ext cx="4343400" cy="2286000"/>
          </a:xfrm>
        </p:spPr>
        <p:txBody>
          <a:bodyPr/>
          <a:lstStyle/>
          <a:p>
            <a:pPr eaLnBrk="1" hangingPunct="1">
              <a:defRPr/>
            </a:pPr>
            <a:r>
              <a:rPr lang="en-US" b="1" dirty="0"/>
              <a:t>Why not favor the rich?</a:t>
            </a:r>
          </a:p>
        </p:txBody>
      </p:sp>
    </p:spTree>
    <p:extLst>
      <p:ext uri="{BB962C8B-B14F-4D97-AF65-F5344CB8AC3E}">
        <p14:creationId xmlns:p14="http://schemas.microsoft.com/office/powerpoint/2010/main" val="54085049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356189"/>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Main Idea:</a:t>
            </a:r>
          </a:p>
        </p:txBody>
      </p:sp>
      <p:pic>
        <p:nvPicPr>
          <p:cNvPr id="2050" name="Picture 2" descr="James 2:2-7 Don't Favor the Rich Over the Poor Part 1 – GODcha">
            <a:extLst>
              <a:ext uri="{FF2B5EF4-FFF2-40B4-BE49-F238E27FC236}">
                <a16:creationId xmlns:a16="http://schemas.microsoft.com/office/drawing/2014/main" id="{F22D03EF-E8C1-0246-8C84-8E4339EE6C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8447" y="3289300"/>
            <a:ext cx="5346700" cy="3568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7DFA3A06-D332-E345-8039-00390DCF0D6D}"/>
              </a:ext>
            </a:extLst>
          </p:cNvPr>
          <p:cNvSpPr txBox="1">
            <a:spLocks noChangeArrowheads="1"/>
          </p:cNvSpPr>
          <p:nvPr/>
        </p:nvSpPr>
        <p:spPr bwMode="auto">
          <a:xfrm>
            <a:off x="-17756" y="1100388"/>
            <a:ext cx="9144000" cy="9676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Don’t prefer the wealthy </a:t>
            </a:r>
          </a:p>
        </p:txBody>
      </p:sp>
      <p:sp>
        <p:nvSpPr>
          <p:cNvPr id="5" name="Rectangle 2">
            <a:extLst>
              <a:ext uri="{FF2B5EF4-FFF2-40B4-BE49-F238E27FC236}">
                <a16:creationId xmlns:a16="http://schemas.microsoft.com/office/drawing/2014/main" id="{8FF518CC-8868-F840-A8B0-FF268BF58A4B}"/>
              </a:ext>
            </a:extLst>
          </p:cNvPr>
          <p:cNvSpPr txBox="1">
            <a:spLocks noChangeArrowheads="1"/>
          </p:cNvSpPr>
          <p:nvPr/>
        </p:nvSpPr>
        <p:spPr bwMode="auto">
          <a:xfrm>
            <a:off x="-35511" y="1938271"/>
            <a:ext cx="9144000" cy="6391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when God prefers the needy </a:t>
            </a:r>
          </a:p>
        </p:txBody>
      </p:sp>
    </p:spTree>
    <p:extLst>
      <p:ext uri="{BB962C8B-B14F-4D97-AF65-F5344CB8AC3E}">
        <p14:creationId xmlns:p14="http://schemas.microsoft.com/office/powerpoint/2010/main" val="44297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92075" y="838200"/>
            <a:ext cx="5638800" cy="838200"/>
          </a:xfrm>
          <a:effectLst/>
        </p:spPr>
        <p:txBody>
          <a:bodyPr/>
          <a:lstStyle/>
          <a:p>
            <a:pPr algn="l" eaLnBrk="1" hangingPunct="1">
              <a:defRPr/>
            </a:pPr>
            <a:r>
              <a:rPr lang="en-US" b="1" dirty="0">
                <a:solidFill>
                  <a:schemeClr val="accent1"/>
                </a:solidFill>
                <a:effectLst>
                  <a:glow rad="101600">
                    <a:schemeClr val="tx2">
                      <a:alpha val="75000"/>
                    </a:schemeClr>
                  </a:glow>
                </a:effectLst>
                <a:latin typeface="Arial"/>
                <a:ea typeface="ＭＳ Ｐゴシック" charset="0"/>
                <a:cs typeface="Arial"/>
              </a:rPr>
              <a:t>Favoring the rich…</a:t>
            </a:r>
          </a:p>
        </p:txBody>
      </p:sp>
      <p:sp>
        <p:nvSpPr>
          <p:cNvPr id="405507" name="Text Box 3"/>
          <p:cNvSpPr txBox="1">
            <a:spLocks noChangeArrowheads="1"/>
          </p:cNvSpPr>
          <p:nvPr/>
        </p:nvSpPr>
        <p:spPr bwMode="auto">
          <a:xfrm>
            <a:off x="60325" y="0"/>
            <a:ext cx="3368675" cy="36671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Our outline of James 2…</a:t>
            </a:r>
          </a:p>
        </p:txBody>
      </p:sp>
      <p:sp>
        <p:nvSpPr>
          <p:cNvPr id="405508" name="Text Box 4"/>
          <p:cNvSpPr txBox="1">
            <a:spLocks noChangeArrowheads="1"/>
          </p:cNvSpPr>
          <p:nvPr/>
        </p:nvSpPr>
        <p:spPr bwMode="auto">
          <a:xfrm>
            <a:off x="0" y="1857375"/>
            <a:ext cx="7461115" cy="2862322"/>
          </a:xfrm>
          <a:prstGeom prst="rect">
            <a:avLst/>
          </a:prstGeom>
          <a:noFill/>
          <a:ln w="9525">
            <a:noFill/>
            <a:miter lim="800000"/>
            <a:headEnd/>
            <a:tailEnd/>
          </a:ln>
          <a:effectLst/>
        </p:spPr>
        <p:txBody>
          <a:bodyPr wrap="square">
            <a:spAutoFit/>
          </a:bodyPr>
          <a:lstStyle/>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Indicates impure motives (2-4)</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Insults the poor (5-6a)</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Indulges oppressors (6b-7)</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Is selfish (8-11)</a:t>
            </a:r>
          </a:p>
          <a:p>
            <a:pPr marL="519113" marR="0" lvl="0" indent="-5191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Incurs God</a:t>
            </a:r>
            <a:r>
              <a:rPr kumimoji="0" lang="fr-FR"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a:cs typeface="Arial"/>
              </a:rPr>
              <a:t>s judgment (12-13)</a:t>
            </a:r>
          </a:p>
        </p:txBody>
      </p:sp>
    </p:spTree>
    <p:extLst>
      <p:ext uri="{BB962C8B-B14F-4D97-AF65-F5344CB8AC3E}">
        <p14:creationId xmlns:p14="http://schemas.microsoft.com/office/powerpoint/2010/main" val="173402690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609600" y="4267200"/>
            <a:ext cx="8077200" cy="2438400"/>
          </a:xfrm>
        </p:spPr>
        <p:txBody>
          <a:bodyPr/>
          <a:lstStyle/>
          <a:p>
            <a:pPr eaLnBrk="1" hangingPunct="1">
              <a:defRPr/>
            </a:pPr>
            <a:r>
              <a:rPr lang="en-US" altLang="ja-JP" b="1" dirty="0">
                <a:latin typeface="Curlz MT" charset="0"/>
                <a:ea typeface="MS Pゴシック" charset="0"/>
                <a:cs typeface="MS Pゴシック" charset="0"/>
              </a:rPr>
              <a:t>"My brothers, as believers in our Lord Jesus Christ, don</a:t>
            </a:r>
            <a:r>
              <a:rPr lang="fr-FR" altLang="ja-JP" b="1" dirty="0">
                <a:latin typeface="Curlz MT" charset="0"/>
                <a:ea typeface="MS Pゴシック" charset="0"/>
                <a:cs typeface="MS Pゴシック" charset="0"/>
              </a:rPr>
              <a:t>'</a:t>
            </a:r>
            <a:r>
              <a:rPr lang="en-US" altLang="ja-JP" b="1" dirty="0">
                <a:latin typeface="Curlz MT" charset="0"/>
                <a:ea typeface="MS Pゴシック" charset="0"/>
                <a:cs typeface="MS Pゴシック" charset="0"/>
              </a:rPr>
              <a:t>t show favoritism."</a:t>
            </a:r>
            <a:endParaRPr lang="en-US" b="1" dirty="0">
              <a:latin typeface="Curlz MT" charset="0"/>
              <a:ea typeface="MS Pゴシック" charset="0"/>
              <a:cs typeface="MS Pゴシック" charset="0"/>
            </a:endParaRPr>
          </a:p>
        </p:txBody>
      </p:sp>
      <p:sp>
        <p:nvSpPr>
          <p:cNvPr id="395267" name="Rectangle 3"/>
          <p:cNvSpPr>
            <a:spLocks noGrp="1" noChangeArrowheads="1"/>
          </p:cNvSpPr>
          <p:nvPr>
            <p:ph type="subTitle" idx="1"/>
          </p:nvPr>
        </p:nvSpPr>
        <p:spPr>
          <a:xfrm>
            <a:off x="3200400" y="990600"/>
            <a:ext cx="2667000" cy="2438400"/>
          </a:xfrm>
        </p:spPr>
        <p:txBody>
          <a:bodyPr/>
          <a:lstStyle/>
          <a:p>
            <a:pPr eaLnBrk="1" hangingPunct="1">
              <a:defRPr/>
            </a:pPr>
            <a:r>
              <a:rPr lang="en-US" sz="4000" b="1" dirty="0"/>
              <a:t>James 2:1</a:t>
            </a:r>
          </a:p>
          <a:p>
            <a:pPr eaLnBrk="1" hangingPunct="1">
              <a:defRPr/>
            </a:pPr>
            <a:r>
              <a:rPr lang="en-US" sz="4000" b="1" dirty="0"/>
              <a:t>Don</a:t>
            </a:r>
            <a:r>
              <a:rPr lang="fr-FR" sz="4000" b="1" dirty="0"/>
              <a:t>'</a:t>
            </a:r>
            <a:r>
              <a:rPr lang="en-US" sz="4000" b="1" dirty="0"/>
              <a:t>t favor the rich!</a:t>
            </a:r>
          </a:p>
        </p:txBody>
      </p:sp>
    </p:spTree>
    <p:extLst>
      <p:ext uri="{BB962C8B-B14F-4D97-AF65-F5344CB8AC3E}">
        <p14:creationId xmlns:p14="http://schemas.microsoft.com/office/powerpoint/2010/main" val="2752704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LVED] Computer Randomly Restarts on Windows 10 - Driver Easy">
            <a:extLst>
              <a:ext uri="{FF2B5EF4-FFF2-40B4-BE49-F238E27FC236}">
                <a16:creationId xmlns:a16="http://schemas.microsoft.com/office/drawing/2014/main" id="{3EB020EB-B1F4-2B4A-B60D-E7062E6193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098629" cy="6035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FF625C-A173-EB4A-A939-2AE000BD1AA4}"/>
              </a:ext>
            </a:extLst>
          </p:cNvPr>
          <p:cNvSpPr>
            <a:spLocks noGrp="1"/>
          </p:cNvSpPr>
          <p:nvPr>
            <p:ph type="title"/>
          </p:nvPr>
        </p:nvSpPr>
        <p:spPr>
          <a:xfrm>
            <a:off x="0" y="3018864"/>
            <a:ext cx="9144000" cy="1143000"/>
          </a:xfrm>
          <a:solidFill>
            <a:srgbClr val="0D1466"/>
          </a:solidFill>
        </p:spPr>
        <p:txBody>
          <a:bodyPr/>
          <a:lstStyle/>
          <a:p>
            <a:r>
              <a:rPr lang="en-US" sz="4000" dirty="0"/>
              <a:t>Restarting</a:t>
            </a:r>
          </a:p>
        </p:txBody>
      </p:sp>
      <p:sp>
        <p:nvSpPr>
          <p:cNvPr id="4" name="Title 1">
            <a:extLst>
              <a:ext uri="{FF2B5EF4-FFF2-40B4-BE49-F238E27FC236}">
                <a16:creationId xmlns:a16="http://schemas.microsoft.com/office/drawing/2014/main" id="{957904B7-FF1C-3C4E-81C5-1E76B6681171}"/>
              </a:ext>
            </a:extLst>
          </p:cNvPr>
          <p:cNvSpPr txBox="1">
            <a:spLocks/>
          </p:cNvSpPr>
          <p:nvPr/>
        </p:nvSpPr>
        <p:spPr bwMode="auto">
          <a:xfrm>
            <a:off x="0" y="755227"/>
            <a:ext cx="9144000" cy="3270724"/>
          </a:xfrm>
          <a:prstGeom prst="rect">
            <a:avLst/>
          </a:prstGeom>
          <a:solidFill>
            <a:srgbClr val="0D146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Arial"/>
                <a:ea typeface="ＭＳ Ｐゴシック" pitchFamily="-108" charset="-128"/>
                <a:cs typeface="Arial"/>
              </a:rPr>
              <a:t>"God."</a:t>
            </a:r>
          </a:p>
        </p:txBody>
      </p:sp>
      <p:sp>
        <p:nvSpPr>
          <p:cNvPr id="5" name="Title 1">
            <a:extLst>
              <a:ext uri="{FF2B5EF4-FFF2-40B4-BE49-F238E27FC236}">
                <a16:creationId xmlns:a16="http://schemas.microsoft.com/office/drawing/2014/main" id="{C5637091-3313-014C-ACBB-00CED7EF0683}"/>
              </a:ext>
            </a:extLst>
          </p:cNvPr>
          <p:cNvSpPr txBox="1">
            <a:spLocks/>
          </p:cNvSpPr>
          <p:nvPr/>
        </p:nvSpPr>
        <p:spPr bwMode="auto">
          <a:xfrm>
            <a:off x="48126" y="3653418"/>
            <a:ext cx="9144000" cy="1143000"/>
          </a:xfrm>
          <a:prstGeom prst="rect">
            <a:avLst/>
          </a:prstGeom>
          <a:solidFill>
            <a:srgbClr val="0D146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a:ea typeface="ＭＳ Ｐゴシック" pitchFamily="-108" charset="-128"/>
                <a:cs typeface="Arial"/>
              </a:rPr>
              <a:t>"No synonyms found for God."</a:t>
            </a:r>
          </a:p>
        </p:txBody>
      </p:sp>
    </p:spTree>
    <p:extLst>
      <p:ext uri="{BB962C8B-B14F-4D97-AF65-F5344CB8AC3E}">
        <p14:creationId xmlns:p14="http://schemas.microsoft.com/office/powerpoint/2010/main" val="274028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B0B7-E2C4-FD41-9B05-511E72D805DD}"/>
              </a:ext>
            </a:extLst>
          </p:cNvPr>
          <p:cNvSpPr>
            <a:spLocks noGrp="1"/>
          </p:cNvSpPr>
          <p:nvPr>
            <p:ph type="title"/>
          </p:nvPr>
        </p:nvSpPr>
        <p:spPr/>
        <p:txBody>
          <a:bodyPr/>
          <a:lstStyle/>
          <a:p>
            <a:r>
              <a:rPr lang="en-US" b="1" dirty="0"/>
              <a:t>Barefoot Bill</a:t>
            </a:r>
          </a:p>
        </p:txBody>
      </p:sp>
      <p:pic>
        <p:nvPicPr>
          <p:cNvPr id="8194" name="Picture 2" descr="Teen male feet Pictures, Teen male feet Stock Photos &amp; Images |  Depositphotos®">
            <a:extLst>
              <a:ext uri="{FF2B5EF4-FFF2-40B4-BE49-F238E27FC236}">
                <a16:creationId xmlns:a16="http://schemas.microsoft.com/office/drawing/2014/main" id="{22AF3209-C2A9-EC44-BB8B-3F78DA2F05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1576" y="1468717"/>
            <a:ext cx="5880847" cy="3920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41199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762000" y="68190"/>
            <a:ext cx="7772400" cy="90336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en-US" sz="5400">
                <a:solidFill>
                  <a:schemeClr val="tx1"/>
                </a:solidFill>
                <a:effectLst>
                  <a:glow rad="279400">
                    <a:srgbClr val="000000">
                      <a:alpha val="88000"/>
                    </a:srgbClr>
                  </a:glow>
                </a:effectLst>
                <a:latin typeface="+mn-lt"/>
                <a:ea typeface="+mn-ea"/>
                <a:cs typeface="+mn-cs"/>
              </a:rPr>
              <a:t>May I probe?</a:t>
            </a:r>
          </a:p>
        </p:txBody>
      </p:sp>
      <p:sp>
        <p:nvSpPr>
          <p:cNvPr id="375811" name="Rectangle 3"/>
          <p:cNvSpPr>
            <a:spLocks noGrp="1" noChangeArrowheads="1"/>
          </p:cNvSpPr>
          <p:nvPr>
            <p:ph type="subTitle" idx="1"/>
          </p:nvPr>
        </p:nvSpPr>
        <p:spPr>
          <a:xfrm>
            <a:off x="152400" y="1376484"/>
            <a:ext cx="8991600" cy="5481516"/>
          </a:xfrm>
          <a:effectLst/>
        </p:spPr>
        <p:txBody>
          <a:bodyPr/>
          <a:lstStyle/>
          <a:p>
            <a:pPr marL="609600" indent="-609600" algn="l" eaLnBrk="1" hangingPunct="1">
              <a:buFont typeface="Arial" charset="0"/>
              <a:buAutoNum type="arabicPeriod"/>
              <a:defRPr/>
            </a:pPr>
            <a:r>
              <a:rPr lang="en-US" sz="2800" b="1" dirty="0">
                <a:effectLst>
                  <a:glow rad="279400">
                    <a:srgbClr val="000000">
                      <a:alpha val="88000"/>
                    </a:srgbClr>
                  </a:glow>
                </a:effectLst>
              </a:rPr>
              <a:t>Do you treat people alike—rich or poor?  Or do you give the wealthy special attention?</a:t>
            </a:r>
          </a:p>
          <a:p>
            <a:pPr marL="609600" indent="-609600" algn="l" eaLnBrk="1" hangingPunct="1">
              <a:buFont typeface="Arial" charset="0"/>
              <a:buAutoNum type="arabicPeriod"/>
              <a:defRPr/>
            </a:pPr>
            <a:r>
              <a:rPr lang="en-US" sz="2800" b="1" dirty="0">
                <a:effectLst>
                  <a:glow rad="279400">
                    <a:srgbClr val="000000">
                      <a:alpha val="88000"/>
                    </a:srgbClr>
                  </a:glow>
                </a:effectLst>
              </a:rPr>
              <a:t>Whom do you invite for lunch or dinner?  Is it always someone who</a:t>
            </a:r>
            <a:r>
              <a:rPr lang="fr-FR" sz="2800" b="1" dirty="0">
                <a:effectLst>
                  <a:glow rad="279400">
                    <a:srgbClr val="000000">
                      <a:alpha val="88000"/>
                    </a:srgbClr>
                  </a:glow>
                </a:effectLst>
              </a:rPr>
              <a:t>'</a:t>
            </a:r>
            <a:r>
              <a:rPr lang="en-US" sz="2800" b="1" dirty="0">
                <a:effectLst>
                  <a:glow rad="279400">
                    <a:srgbClr val="000000">
                      <a:alpha val="88000"/>
                    </a:srgbClr>
                  </a:glow>
                </a:effectLst>
              </a:rPr>
              <a:t>s equal or better off than you financially?</a:t>
            </a:r>
          </a:p>
          <a:p>
            <a:pPr marL="609600" indent="-609600" algn="l" eaLnBrk="1" hangingPunct="1">
              <a:buFont typeface="Arial" charset="0"/>
              <a:buAutoNum type="arabicPeriod"/>
              <a:defRPr/>
            </a:pPr>
            <a:r>
              <a:rPr lang="en-US" sz="2800" b="1" dirty="0">
                <a:effectLst>
                  <a:glow rad="279400">
                    <a:srgbClr val="000000">
                      <a:alpha val="88000"/>
                    </a:srgbClr>
                  </a:glow>
                </a:effectLst>
              </a:rPr>
              <a:t>Do you show kindness to those who can</a:t>
            </a:r>
            <a:r>
              <a:rPr lang="fr-FR" sz="2800" b="1" dirty="0">
                <a:effectLst>
                  <a:glow rad="279400">
                    <a:srgbClr val="000000">
                      <a:alpha val="88000"/>
                    </a:srgbClr>
                  </a:glow>
                </a:effectLst>
              </a:rPr>
              <a:t>'</a:t>
            </a:r>
            <a:r>
              <a:rPr lang="en-US" sz="2800" b="1" dirty="0">
                <a:effectLst>
                  <a:glow rad="279400">
                    <a:srgbClr val="000000">
                      <a:alpha val="88000"/>
                    </a:srgbClr>
                  </a:glow>
                </a:effectLst>
              </a:rPr>
              <a:t>t reciprocate?</a:t>
            </a:r>
          </a:p>
          <a:p>
            <a:pPr marL="609600" indent="-609600" algn="l" eaLnBrk="1" hangingPunct="1">
              <a:buFont typeface="Arial" charset="0"/>
              <a:buAutoNum type="arabicPeriod"/>
              <a:defRPr/>
            </a:pPr>
            <a:r>
              <a:rPr lang="en-US" sz="2800" b="1" dirty="0">
                <a:effectLst>
                  <a:glow rad="279400">
                    <a:srgbClr val="000000">
                      <a:alpha val="88000"/>
                    </a:srgbClr>
                  </a:glow>
                </a:effectLst>
              </a:rPr>
              <a:t>Do you love and serve the more needy in this church?  Or is your time absorbed by the others?</a:t>
            </a:r>
          </a:p>
        </p:txBody>
      </p:sp>
    </p:spTree>
    <p:extLst>
      <p:ext uri="{BB962C8B-B14F-4D97-AF65-F5344CB8AC3E}">
        <p14:creationId xmlns:p14="http://schemas.microsoft.com/office/powerpoint/2010/main" val="1488692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 calcmode="lin" valueType="num">
                                      <p:cBhvr>
                                        <p:cTn id="7" dur="500" fill="hold"/>
                                        <p:tgtEl>
                                          <p:spTgt spid="3758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758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758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758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75811">
                                            <p:txEl>
                                              <p:pRg st="1" end="1"/>
                                            </p:txEl>
                                          </p:spTgt>
                                        </p:tgtEl>
                                        <p:attrNameLst>
                                          <p:attrName>style.visibility</p:attrName>
                                        </p:attrNameLst>
                                      </p:cBhvr>
                                      <p:to>
                                        <p:strVal val="visible"/>
                                      </p:to>
                                    </p:set>
                                    <p:anim calcmode="lin" valueType="num">
                                      <p:cBhvr>
                                        <p:cTn id="15" dur="500" fill="hold"/>
                                        <p:tgtEl>
                                          <p:spTgt spid="3758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758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758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758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75811">
                                            <p:txEl>
                                              <p:pRg st="2" end="2"/>
                                            </p:txEl>
                                          </p:spTgt>
                                        </p:tgtEl>
                                        <p:attrNameLst>
                                          <p:attrName>style.visibility</p:attrName>
                                        </p:attrNameLst>
                                      </p:cBhvr>
                                      <p:to>
                                        <p:strVal val="visible"/>
                                      </p:to>
                                    </p:set>
                                    <p:anim calcmode="lin" valueType="num">
                                      <p:cBhvr>
                                        <p:cTn id="23" dur="500" fill="hold"/>
                                        <p:tgtEl>
                                          <p:spTgt spid="3758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758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758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758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75811">
                                            <p:txEl>
                                              <p:pRg st="3" end="3"/>
                                            </p:txEl>
                                          </p:spTgt>
                                        </p:tgtEl>
                                        <p:attrNameLst>
                                          <p:attrName>style.visibility</p:attrName>
                                        </p:attrNameLst>
                                      </p:cBhvr>
                                      <p:to>
                                        <p:strVal val="visible"/>
                                      </p:to>
                                    </p:set>
                                    <p:anim calcmode="lin" valueType="num">
                                      <p:cBhvr>
                                        <p:cTn id="31" dur="500" fill="hold"/>
                                        <p:tgtEl>
                                          <p:spTgt spid="3758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58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58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58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ctrTitle"/>
          </p:nvPr>
        </p:nvSpPr>
        <p:spPr>
          <a:xfrm>
            <a:off x="533400" y="1143000"/>
            <a:ext cx="7772400" cy="762000"/>
          </a:xfrm>
        </p:spPr>
        <p:txBody>
          <a:bodyPr/>
          <a:lstStyle/>
          <a:p>
            <a:pPr eaLnBrk="1" hangingPunct="1">
              <a:defRPr/>
            </a:pPr>
            <a:r>
              <a:rPr lang="en-US" sz="3200" b="1">
                <a:solidFill>
                  <a:srgbClr val="000000"/>
                </a:solidFill>
                <a:latin typeface="acme secret agent" charset="0"/>
              </a:rPr>
              <a:t>Your Action Plan:</a:t>
            </a:r>
          </a:p>
        </p:txBody>
      </p:sp>
      <p:sp>
        <p:nvSpPr>
          <p:cNvPr id="360453" name="Text Box 5"/>
          <p:cNvSpPr txBox="1">
            <a:spLocks noChangeArrowheads="1"/>
          </p:cNvSpPr>
          <p:nvPr/>
        </p:nvSpPr>
        <p:spPr bwMode="auto">
          <a:xfrm>
            <a:off x="1524000" y="1930400"/>
            <a:ext cx="7620000" cy="4246563"/>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623888" indent="-623888" defTabSz="914400" eaLnBrk="0" fontAlgn="base" hangingPunct="0">
              <a:spcBef>
                <a:spcPct val="0"/>
              </a:spcBef>
              <a:spcAft>
                <a:spcPct val="0"/>
              </a:spcAft>
              <a:buFont typeface="Arial" charset="0"/>
              <a:buAutoNum type="arabicPeriod"/>
              <a:defRPr/>
            </a:pPr>
            <a:r>
              <a:rPr lang="en-US" sz="3200" b="1" dirty="0">
                <a:solidFill>
                  <a:srgbClr val="000000"/>
                </a:solidFill>
                <a:latin typeface="Arial"/>
                <a:ea typeface="ＭＳ Ｐゴシック" pitchFamily="-112" charset="-128"/>
                <a:cs typeface="Arial"/>
              </a:rPr>
              <a:t>What area of prejudice do you see in your life through this study?</a:t>
            </a:r>
            <a:endParaRPr lang="en-US" b="1" dirty="0">
              <a:solidFill>
                <a:srgbClr val="000000"/>
              </a:solidFill>
              <a:latin typeface="Arial"/>
              <a:ea typeface="ＭＳ Ｐゴシック" pitchFamily="-112" charset="-128"/>
              <a:cs typeface="Arial"/>
            </a:endParaRPr>
          </a:p>
          <a:p>
            <a:pPr marL="623888" indent="-623888" defTabSz="914400" eaLnBrk="0" fontAlgn="base" hangingPunct="0">
              <a:spcBef>
                <a:spcPct val="0"/>
              </a:spcBef>
              <a:spcAft>
                <a:spcPct val="0"/>
              </a:spcAft>
              <a:buFont typeface="Arial" charset="0"/>
              <a:buAutoNum type="arabicPeriod"/>
              <a:defRPr/>
            </a:pPr>
            <a:endParaRPr lang="en-US" b="1" dirty="0">
              <a:solidFill>
                <a:srgbClr val="000000"/>
              </a:solidFill>
              <a:latin typeface="Arial"/>
              <a:ea typeface="ＭＳ Ｐゴシック" pitchFamily="-112" charset="-128"/>
              <a:cs typeface="Arial"/>
            </a:endParaRPr>
          </a:p>
          <a:p>
            <a:pPr marL="623888" indent="-623888" defTabSz="914400" eaLnBrk="0" fontAlgn="base" hangingPunct="0">
              <a:spcBef>
                <a:spcPct val="0"/>
              </a:spcBef>
              <a:spcAft>
                <a:spcPct val="0"/>
              </a:spcAft>
              <a:buFont typeface="Arial" charset="0"/>
              <a:buAutoNum type="arabicPeriod"/>
              <a:defRPr/>
            </a:pPr>
            <a:r>
              <a:rPr lang="en-US" sz="3200" b="1" dirty="0">
                <a:solidFill>
                  <a:srgbClr val="000000"/>
                </a:solidFill>
                <a:latin typeface="Arial"/>
                <a:ea typeface="ＭＳ Ｐゴシック" pitchFamily="-112" charset="-128"/>
                <a:cs typeface="Arial"/>
              </a:rPr>
              <a:t>How can you resolve any problems that your prejudice may have caused?</a:t>
            </a:r>
            <a:endParaRPr lang="en-US" b="1" dirty="0">
              <a:solidFill>
                <a:srgbClr val="000000"/>
              </a:solidFill>
              <a:latin typeface="Arial"/>
              <a:ea typeface="ＭＳ Ｐゴシック" pitchFamily="-112" charset="-128"/>
              <a:cs typeface="Arial"/>
            </a:endParaRPr>
          </a:p>
          <a:p>
            <a:pPr marL="623888" indent="-623888" defTabSz="914400" eaLnBrk="0" fontAlgn="base" hangingPunct="0">
              <a:spcBef>
                <a:spcPct val="0"/>
              </a:spcBef>
              <a:spcAft>
                <a:spcPct val="0"/>
              </a:spcAft>
              <a:buFont typeface="Arial" charset="0"/>
              <a:buAutoNum type="arabicPeriod"/>
              <a:defRPr/>
            </a:pPr>
            <a:endParaRPr lang="en-US" b="1" dirty="0">
              <a:solidFill>
                <a:srgbClr val="000000"/>
              </a:solidFill>
              <a:latin typeface="Arial"/>
              <a:ea typeface="ＭＳ Ｐゴシック" pitchFamily="-112" charset="-128"/>
              <a:cs typeface="Arial"/>
            </a:endParaRPr>
          </a:p>
          <a:p>
            <a:pPr marL="623888" indent="-623888" defTabSz="914400" eaLnBrk="0" fontAlgn="base" hangingPunct="0">
              <a:spcBef>
                <a:spcPct val="0"/>
              </a:spcBef>
              <a:spcAft>
                <a:spcPct val="0"/>
              </a:spcAft>
              <a:buFont typeface="Arial" charset="0"/>
              <a:buAutoNum type="arabicPeriod"/>
              <a:defRPr/>
            </a:pPr>
            <a:r>
              <a:rPr lang="en-US" sz="3200" b="1" dirty="0">
                <a:solidFill>
                  <a:srgbClr val="000000"/>
                </a:solidFill>
                <a:latin typeface="Arial"/>
                <a:ea typeface="ＭＳ Ｐゴシック" pitchFamily="-112" charset="-128"/>
                <a:cs typeface="Arial"/>
              </a:rPr>
              <a:t>How can you avoid this kind of favoritism in the future?</a:t>
            </a:r>
          </a:p>
        </p:txBody>
      </p:sp>
    </p:spTree>
    <p:extLst>
      <p:ext uri="{BB962C8B-B14F-4D97-AF65-F5344CB8AC3E}">
        <p14:creationId xmlns:p14="http://schemas.microsoft.com/office/powerpoint/2010/main" val="295602692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ctrTitle"/>
          </p:nvPr>
        </p:nvSpPr>
        <p:spPr>
          <a:xfrm>
            <a:off x="685800" y="457200"/>
            <a:ext cx="7772400" cy="838200"/>
          </a:xfrm>
        </p:spPr>
        <p:txBody>
          <a:bodyPr/>
          <a:lstStyle/>
          <a:p>
            <a:pPr eaLnBrk="1" hangingPunct="1">
              <a:defRPr/>
            </a:pPr>
            <a:r>
              <a:rPr lang="en-US" b="1">
                <a:solidFill>
                  <a:srgbClr val="000000"/>
                </a:solidFill>
              </a:rPr>
              <a:t>James 2:1-13</a:t>
            </a:r>
          </a:p>
        </p:txBody>
      </p:sp>
      <p:sp>
        <p:nvSpPr>
          <p:cNvPr id="356355" name="Text Box 3"/>
          <p:cNvSpPr txBox="1">
            <a:spLocks noChangeArrowheads="1"/>
          </p:cNvSpPr>
          <p:nvPr/>
        </p:nvSpPr>
        <p:spPr bwMode="auto">
          <a:xfrm>
            <a:off x="152400" y="1447800"/>
            <a:ext cx="8915400"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77850" indent="-577850" defTabSz="914400" eaLnBrk="0" fontAlgn="base" hangingPunct="0">
              <a:spcBef>
                <a:spcPct val="0"/>
              </a:spcBef>
              <a:spcAft>
                <a:spcPct val="0"/>
              </a:spcAft>
              <a:buFont typeface="Arial" charset="0"/>
              <a:buAutoNum type="alphaUcPeriod"/>
              <a:defRPr/>
            </a:pPr>
            <a:r>
              <a:rPr lang="en-US" sz="2800" b="1" dirty="0">
                <a:solidFill>
                  <a:srgbClr val="FFFFFF"/>
                </a:solidFill>
                <a:latin typeface="Arial"/>
                <a:ea typeface="ＭＳ Ｐゴシック"/>
                <a:cs typeface="Arial"/>
              </a:rPr>
              <a:t>Faith is not a respecter of persons by separating rich and </a:t>
            </a:r>
            <a:r>
              <a:rPr lang="en-US" sz="2800" b="1" dirty="0">
                <a:solidFill>
                  <a:srgbClr val="FFFFFF"/>
                </a:solidFill>
                <a:latin typeface="Arial"/>
                <a:cs typeface="Arial"/>
              </a:rPr>
              <a:t>poor (2:1-4).</a:t>
            </a:r>
            <a:endParaRPr lang="en-US" sz="2800" b="1" dirty="0">
              <a:solidFill>
                <a:srgbClr val="FFFFFF"/>
              </a:solidFill>
              <a:latin typeface="Arial"/>
              <a:ea typeface="ＭＳ Ｐゴシック"/>
              <a:cs typeface="Arial"/>
            </a:endParaRPr>
          </a:p>
          <a:p>
            <a:pPr marL="577850" indent="-577850" defTabSz="914400" eaLnBrk="0" fontAlgn="base" hangingPunct="0">
              <a:spcBef>
                <a:spcPct val="0"/>
              </a:spcBef>
              <a:spcAft>
                <a:spcPct val="0"/>
              </a:spcAft>
              <a:buFont typeface="Arial" charset="0"/>
              <a:buAutoNum type="alphaUcPeriod"/>
              <a:defRPr/>
            </a:pPr>
            <a:endParaRPr lang="en-US" sz="2800" b="1" dirty="0">
              <a:solidFill>
                <a:srgbClr val="FFFFFF"/>
              </a:solidFill>
              <a:latin typeface="Arial"/>
              <a:ea typeface="ＭＳ Ｐゴシック"/>
              <a:cs typeface="Arial"/>
            </a:endParaRPr>
          </a:p>
          <a:p>
            <a:pPr marL="577850" indent="-577850" defTabSz="914400" eaLnBrk="0" fontAlgn="base" hangingPunct="0">
              <a:spcBef>
                <a:spcPct val="0"/>
              </a:spcBef>
              <a:spcAft>
                <a:spcPct val="0"/>
              </a:spcAft>
              <a:buFont typeface="Arial" charset="0"/>
              <a:buAutoNum type="alphaUcPeriod"/>
              <a:defRPr/>
            </a:pPr>
            <a:r>
              <a:rPr lang="en-US" sz="2800" b="1" dirty="0">
                <a:solidFill>
                  <a:srgbClr val="FFFFFF"/>
                </a:solidFill>
                <a:latin typeface="Arial"/>
                <a:ea typeface="ＭＳ Ｐゴシック"/>
                <a:cs typeface="Arial"/>
              </a:rPr>
              <a:t>Faith recognizes that those materially poor in this life will be rich in the </a:t>
            </a:r>
            <a:r>
              <a:rPr lang="en-US" sz="2800" b="1" dirty="0">
                <a:solidFill>
                  <a:srgbClr val="FFFFFF"/>
                </a:solidFill>
                <a:latin typeface="Arial"/>
                <a:cs typeface="Arial"/>
              </a:rPr>
              <a:t>next (2:5-7) .</a:t>
            </a:r>
            <a:endParaRPr lang="en-US" sz="2800" b="1" dirty="0">
              <a:solidFill>
                <a:srgbClr val="FFFFFF"/>
              </a:solidFill>
              <a:latin typeface="Arial"/>
              <a:ea typeface="ＭＳ Ｐゴシック"/>
              <a:cs typeface="Arial"/>
            </a:endParaRPr>
          </a:p>
          <a:p>
            <a:pPr marL="577850" indent="-577850" defTabSz="914400" eaLnBrk="0" fontAlgn="base" hangingPunct="0">
              <a:spcBef>
                <a:spcPct val="0"/>
              </a:spcBef>
              <a:spcAft>
                <a:spcPct val="0"/>
              </a:spcAft>
              <a:buFont typeface="Arial" charset="0"/>
              <a:buAutoNum type="alphaUcPeriod"/>
              <a:defRPr/>
            </a:pPr>
            <a:endParaRPr lang="en-US" sz="2800" b="1" dirty="0">
              <a:solidFill>
                <a:srgbClr val="FFFFFF"/>
              </a:solidFill>
              <a:latin typeface="Arial"/>
              <a:ea typeface="ＭＳ Ｐゴシック"/>
              <a:cs typeface="Arial"/>
            </a:endParaRPr>
          </a:p>
          <a:p>
            <a:pPr marL="577850" indent="-577850" defTabSz="914400" eaLnBrk="0" fontAlgn="base" hangingPunct="0">
              <a:spcBef>
                <a:spcPct val="0"/>
              </a:spcBef>
              <a:spcAft>
                <a:spcPct val="0"/>
              </a:spcAft>
              <a:buFont typeface="Arial" charset="0"/>
              <a:buAutoNum type="alphaUcPeriod"/>
              <a:defRPr/>
            </a:pPr>
            <a:r>
              <a:rPr lang="en-US" sz="2800" b="1" dirty="0">
                <a:solidFill>
                  <a:srgbClr val="FFFFFF"/>
                </a:solidFill>
                <a:latin typeface="Arial"/>
                <a:ea typeface="ＭＳ Ｐゴシック"/>
                <a:cs typeface="Arial"/>
              </a:rPr>
              <a:t>Faith responds equally to all men in obedience to the law which commands love of others as much as love for </a:t>
            </a:r>
            <a:r>
              <a:rPr lang="en-US" sz="2800" b="1" dirty="0">
                <a:solidFill>
                  <a:srgbClr val="FFFFFF"/>
                </a:solidFill>
                <a:latin typeface="Arial"/>
                <a:cs typeface="Arial"/>
              </a:rPr>
              <a:t>self (2:8-13) .</a:t>
            </a:r>
            <a:endParaRPr lang="en-US" sz="2800" b="1" dirty="0">
              <a:solidFill>
                <a:srgbClr val="FFFFFF"/>
              </a:solidFill>
              <a:latin typeface="Arial"/>
              <a:ea typeface="ＭＳ Ｐゴシック"/>
              <a:cs typeface="Arial"/>
            </a:endParaRPr>
          </a:p>
        </p:txBody>
      </p:sp>
      <p:sp>
        <p:nvSpPr>
          <p:cNvPr id="619523" name="Text Box 4"/>
          <p:cNvSpPr txBox="1">
            <a:spLocks noChangeArrowheads="1"/>
          </p:cNvSpPr>
          <p:nvPr/>
        </p:nvSpPr>
        <p:spPr bwMode="auto">
          <a:xfrm>
            <a:off x="60325" y="180975"/>
            <a:ext cx="17684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800" b="1">
                <a:solidFill>
                  <a:srgbClr val="000000"/>
                </a:solidFill>
              </a:rPr>
              <a:t>My older outline…</a:t>
            </a:r>
          </a:p>
        </p:txBody>
      </p:sp>
    </p:spTree>
    <p:extLst>
      <p:ext uri="{BB962C8B-B14F-4D97-AF65-F5344CB8AC3E}">
        <p14:creationId xmlns:p14="http://schemas.microsoft.com/office/powerpoint/2010/main" val="279154650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
        <p:nvSpPr>
          <p:cNvPr id="7" name="Rounded Rectangle 6">
            <a:extLst>
              <a:ext uri="{FF2B5EF4-FFF2-40B4-BE49-F238E27FC236}">
                <a16:creationId xmlns:a16="http://schemas.microsoft.com/office/drawing/2014/main" id="{E9640002-C68D-974E-B89B-CF3D3310FE5A}"/>
              </a:ext>
            </a:extLst>
          </p:cNvPr>
          <p:cNvSpPr/>
          <p:nvPr/>
        </p:nvSpPr>
        <p:spPr bwMode="auto">
          <a:xfrm>
            <a:off x="3930554" y="1129227"/>
            <a:ext cx="1282890" cy="3356278"/>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603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00377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 is Revealed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Works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28821383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794BA67-113A-40AC-8F53-9FCCDD1143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 y="2743243"/>
            <a:ext cx="8090614" cy="3979831"/>
          </a:xfrm>
          <a:prstGeom prst="rect">
            <a:avLst/>
          </a:prstGeom>
        </p:spPr>
      </p:pic>
      <p:pic>
        <p:nvPicPr>
          <p:cNvPr id="23" name="Picture 22">
            <a:extLst>
              <a:ext uri="{FF2B5EF4-FFF2-40B4-BE49-F238E27FC236}">
                <a16:creationId xmlns:a16="http://schemas.microsoft.com/office/drawing/2014/main" id="{1FB9E74E-DB6C-4E6A-82DB-245B8A1A348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056" b="100000" l="13596" r="93860">
                        <a14:foregroundMark x1="51316" y1="5337" x2="58772" y2="18820"/>
                        <a14:foregroundMark x1="31579" y1="69663" x2="39912" y2="70225"/>
                        <a14:backgroundMark x1="28947" y1="27528" x2="14035" y2="47191"/>
                        <a14:backgroundMark x1="23246" y1="37640" x2="19298" y2="50562"/>
                        <a14:backgroundMark x1="14474" y1="50562" x2="13596" y2="66854"/>
                        <a14:backgroundMark x1="13596" y1="66854" x2="11404" y2="68258"/>
                        <a14:backgroundMark x1="19298" y1="64888" x2="21930" y2="98034"/>
                        <a14:backgroundMark x1="20614" y1="15730" x2="20614" y2="15730"/>
                        <a14:backgroundMark x1="21930" y1="13202" x2="21930" y2="34551"/>
                        <a14:backgroundMark x1="21930" y1="34551" x2="21930" y2="34551"/>
                        <a14:backgroundMark x1="27632" y1="95225" x2="30702" y2="99719"/>
                        <a14:backgroundMark x1="31579" y1="98034" x2="32456" y2="99719"/>
                      </a14:backgroundRemoval>
                    </a14:imgEffect>
                  </a14:imgLayer>
                </a14:imgProps>
              </a:ext>
              <a:ext uri="{28A0092B-C50C-407E-A947-70E740481C1C}">
                <a14:useLocalDpi xmlns:a14="http://schemas.microsoft.com/office/drawing/2010/main"/>
              </a:ext>
            </a:extLst>
          </a:blip>
          <a:srcRect/>
          <a:stretch/>
        </p:blipFill>
        <p:spPr>
          <a:xfrm>
            <a:off x="-152400" y="4108081"/>
            <a:ext cx="1710854" cy="267395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25E8213-4FFF-4744-88E0-736914AC365E}"/>
              </a:ext>
            </a:extLst>
          </p:cNvPr>
          <p:cNvSpPr txBox="1"/>
          <p:nvPr/>
        </p:nvSpPr>
        <p:spPr>
          <a:xfrm>
            <a:off x="242204" y="358818"/>
            <a:ext cx="865959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0070C0"/>
                </a:solidFill>
                <a:effectLst>
                  <a:reflection blurRad="12700" stA="28000" endPos="45000" dist="1000" dir="5400000" sy="-100000" algn="bl" rotWithShape="0"/>
                </a:effectLst>
                <a:uLnTx/>
                <a:uFillTx/>
                <a:latin typeface="Comic Sans MS" panose="030F0702030302020204" pitchFamily="66" charset="0"/>
                <a:ea typeface="+mn-ea"/>
                <a:cs typeface="+mn-cs"/>
              </a:rPr>
              <a:t>Principles to apply today</a:t>
            </a:r>
          </a:p>
        </p:txBody>
      </p:sp>
      <p:sp>
        <p:nvSpPr>
          <p:cNvPr id="8" name="Rectangle 7">
            <a:extLst>
              <a:ext uri="{FF2B5EF4-FFF2-40B4-BE49-F238E27FC236}">
                <a16:creationId xmlns:a16="http://schemas.microsoft.com/office/drawing/2014/main" id="{82CF17E4-1D98-4795-9B0D-DE8935D1A9BB}"/>
              </a:ext>
            </a:extLst>
          </p:cNvPr>
          <p:cNvSpPr/>
          <p:nvPr/>
        </p:nvSpPr>
        <p:spPr>
          <a:xfrm>
            <a:off x="88232" y="75962"/>
            <a:ext cx="8967536" cy="670607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CED85EC-D94D-4EA6-8A1C-A998C018EF8B}"/>
              </a:ext>
            </a:extLst>
          </p:cNvPr>
          <p:cNvSpPr txBox="1"/>
          <p:nvPr/>
        </p:nvSpPr>
        <p:spPr>
          <a:xfrm>
            <a:off x="381000" y="1143000"/>
            <a:ext cx="78624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 No one is beyond hope (don’t give up!)</a:t>
            </a:r>
          </a:p>
        </p:txBody>
      </p:sp>
      <p:sp>
        <p:nvSpPr>
          <p:cNvPr id="10" name="TextBox 9">
            <a:extLst>
              <a:ext uri="{FF2B5EF4-FFF2-40B4-BE49-F238E27FC236}">
                <a16:creationId xmlns:a16="http://schemas.microsoft.com/office/drawing/2014/main" id="{0D4C3C38-3A92-4074-AF71-7A95E3794CDC}"/>
              </a:ext>
            </a:extLst>
          </p:cNvPr>
          <p:cNvSpPr txBox="1"/>
          <p:nvPr/>
        </p:nvSpPr>
        <p:spPr>
          <a:xfrm>
            <a:off x="694022" y="1680579"/>
            <a:ext cx="78624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James rejected Christ for 30 years </a:t>
            </a:r>
          </a:p>
        </p:txBody>
      </p:sp>
      <p:sp>
        <p:nvSpPr>
          <p:cNvPr id="11" name="TextBox 10">
            <a:extLst>
              <a:ext uri="{FF2B5EF4-FFF2-40B4-BE49-F238E27FC236}">
                <a16:creationId xmlns:a16="http://schemas.microsoft.com/office/drawing/2014/main" id="{B18023E7-019C-4CC4-8546-3BBC754B85B2}"/>
              </a:ext>
            </a:extLst>
          </p:cNvPr>
          <p:cNvSpPr txBox="1"/>
          <p:nvPr/>
        </p:nvSpPr>
        <p:spPr>
          <a:xfrm>
            <a:off x="694021" y="2221784"/>
            <a:ext cx="83817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He led the Jerusalem church for 30 years</a:t>
            </a:r>
          </a:p>
        </p:txBody>
      </p:sp>
      <p:grpSp>
        <p:nvGrpSpPr>
          <p:cNvPr id="13" name="Group 12">
            <a:extLst>
              <a:ext uri="{FF2B5EF4-FFF2-40B4-BE49-F238E27FC236}">
                <a16:creationId xmlns:a16="http://schemas.microsoft.com/office/drawing/2014/main" id="{660E1F8E-5CAE-4ED2-9814-4C696EC49B90}"/>
              </a:ext>
            </a:extLst>
          </p:cNvPr>
          <p:cNvGrpSpPr/>
          <p:nvPr/>
        </p:nvGrpSpPr>
        <p:grpSpPr>
          <a:xfrm>
            <a:off x="1450251" y="4155460"/>
            <a:ext cx="2362200" cy="2410769"/>
            <a:chOff x="1371600" y="2971800"/>
            <a:chExt cx="2362200" cy="2410769"/>
          </a:xfrm>
        </p:grpSpPr>
        <p:sp>
          <p:nvSpPr>
            <p:cNvPr id="14" name="Explosion: 8 Points 13">
              <a:extLst>
                <a:ext uri="{FF2B5EF4-FFF2-40B4-BE49-F238E27FC236}">
                  <a16:creationId xmlns:a16="http://schemas.microsoft.com/office/drawing/2014/main" id="{35D945D9-B601-488E-B47F-CDC2D6B03303}"/>
                </a:ext>
              </a:extLst>
            </p:cNvPr>
            <p:cNvSpPr/>
            <p:nvPr/>
          </p:nvSpPr>
          <p:spPr>
            <a:xfrm>
              <a:off x="1371600" y="2971800"/>
              <a:ext cx="2362200" cy="2410769"/>
            </a:xfrm>
            <a:prstGeom prst="irregularSeal1">
              <a:avLst/>
            </a:prstGeom>
            <a:solidFill>
              <a:srgbClr val="FFC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31666E4-A428-4BEF-916B-4DAA511273F7}"/>
                </a:ext>
              </a:extLst>
            </p:cNvPr>
            <p:cNvSpPr txBox="1"/>
            <p:nvPr/>
          </p:nvSpPr>
          <p:spPr>
            <a:xfrm>
              <a:off x="1866900" y="3642688"/>
              <a:ext cx="1371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Mark</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4:3-9</a:t>
              </a:r>
            </a:p>
          </p:txBody>
        </p:sp>
      </p:grpSp>
      <p:grpSp>
        <p:nvGrpSpPr>
          <p:cNvPr id="25" name="Group 24">
            <a:extLst>
              <a:ext uri="{FF2B5EF4-FFF2-40B4-BE49-F238E27FC236}">
                <a16:creationId xmlns:a16="http://schemas.microsoft.com/office/drawing/2014/main" id="{ABFA255E-5ECF-4A1C-A71A-05E8076FF599}"/>
              </a:ext>
            </a:extLst>
          </p:cNvPr>
          <p:cNvGrpSpPr/>
          <p:nvPr/>
        </p:nvGrpSpPr>
        <p:grpSpPr>
          <a:xfrm>
            <a:off x="6644129" y="4189873"/>
            <a:ext cx="2362200" cy="2410769"/>
            <a:chOff x="1334815" y="5772255"/>
            <a:chExt cx="2362200" cy="2410769"/>
          </a:xfrm>
        </p:grpSpPr>
        <p:sp>
          <p:nvSpPr>
            <p:cNvPr id="26" name="Explosion: 8 Points 25">
              <a:extLst>
                <a:ext uri="{FF2B5EF4-FFF2-40B4-BE49-F238E27FC236}">
                  <a16:creationId xmlns:a16="http://schemas.microsoft.com/office/drawing/2014/main" id="{8915C9CB-972B-43B7-A57C-B453838CA8AD}"/>
                </a:ext>
              </a:extLst>
            </p:cNvPr>
            <p:cNvSpPr/>
            <p:nvPr/>
          </p:nvSpPr>
          <p:spPr>
            <a:xfrm>
              <a:off x="1334815" y="5772255"/>
              <a:ext cx="2362200" cy="2410769"/>
            </a:xfrm>
            <a:prstGeom prst="irregularSeal1">
              <a:avLst/>
            </a:prstGeom>
            <a:solidFill>
              <a:srgbClr val="FFC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4F8C769A-7A2E-44DF-9CE2-D7101B8581FA}"/>
                </a:ext>
              </a:extLst>
            </p:cNvPr>
            <p:cNvSpPr txBox="1"/>
            <p:nvPr/>
          </p:nvSpPr>
          <p:spPr>
            <a:xfrm>
              <a:off x="1918452" y="6427951"/>
              <a:ext cx="1371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 Tim. 2:1,4</a:t>
              </a:r>
            </a:p>
          </p:txBody>
        </p:sp>
      </p:grpSp>
      <p:grpSp>
        <p:nvGrpSpPr>
          <p:cNvPr id="28" name="Group 27">
            <a:extLst>
              <a:ext uri="{FF2B5EF4-FFF2-40B4-BE49-F238E27FC236}">
                <a16:creationId xmlns:a16="http://schemas.microsoft.com/office/drawing/2014/main" id="{0B61E6F4-8DEC-468F-8B15-5BE8CBE6BCED}"/>
              </a:ext>
            </a:extLst>
          </p:cNvPr>
          <p:cNvGrpSpPr/>
          <p:nvPr/>
        </p:nvGrpSpPr>
        <p:grpSpPr>
          <a:xfrm>
            <a:off x="5342713" y="2375836"/>
            <a:ext cx="2362200" cy="2410769"/>
            <a:chOff x="3425435" y="3477191"/>
            <a:chExt cx="2362200" cy="2410769"/>
          </a:xfrm>
        </p:grpSpPr>
        <p:sp>
          <p:nvSpPr>
            <p:cNvPr id="29" name="Explosion: 8 Points 28">
              <a:extLst>
                <a:ext uri="{FF2B5EF4-FFF2-40B4-BE49-F238E27FC236}">
                  <a16:creationId xmlns:a16="http://schemas.microsoft.com/office/drawing/2014/main" id="{7DDE1051-C67E-45BD-BC86-C73836811D9E}"/>
                </a:ext>
              </a:extLst>
            </p:cNvPr>
            <p:cNvSpPr/>
            <p:nvPr/>
          </p:nvSpPr>
          <p:spPr>
            <a:xfrm>
              <a:off x="3425435" y="3477191"/>
              <a:ext cx="2362200" cy="2410769"/>
            </a:xfrm>
            <a:prstGeom prst="irregularSeal1">
              <a:avLst/>
            </a:prstGeom>
            <a:solidFill>
              <a:srgbClr val="FFC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96FBA1A8-E89A-4E7D-A5CA-6D77A827A397}"/>
                </a:ext>
              </a:extLst>
            </p:cNvPr>
            <p:cNvSpPr txBox="1"/>
            <p:nvPr/>
          </p:nvSpPr>
          <p:spPr>
            <a:xfrm>
              <a:off x="3920735" y="4120077"/>
              <a:ext cx="1371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Col. 4:3-5</a:t>
              </a:r>
            </a:p>
          </p:txBody>
        </p:sp>
      </p:grpSp>
    </p:spTree>
    <p:custDataLst>
      <p:tags r:id="rId1"/>
    </p:custDataLst>
    <p:extLst>
      <p:ext uri="{BB962C8B-B14F-4D97-AF65-F5344CB8AC3E}">
        <p14:creationId xmlns:p14="http://schemas.microsoft.com/office/powerpoint/2010/main" val="414467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999A1D-2008-4CE1-B0BC-243847771EE0}"/>
              </a:ext>
            </a:extLst>
          </p:cNvPr>
          <p:cNvSpPr/>
          <p:nvPr/>
        </p:nvSpPr>
        <p:spPr>
          <a:xfrm>
            <a:off x="0" y="857250"/>
            <a:ext cx="9144000" cy="5143500"/>
          </a:xfrm>
          <a:prstGeom prst="rect">
            <a:avLst/>
          </a:prstGeom>
          <a:gradFill flip="none" rotWithShape="1">
            <a:gsLst>
              <a:gs pos="2000">
                <a:schemeClr val="tx1">
                  <a:lumMod val="95000"/>
                  <a:lumOff val="5000"/>
                </a:schemeClr>
              </a:gs>
              <a:gs pos="100000">
                <a:schemeClr val="tx1">
                  <a:lumMod val="95000"/>
                  <a:lumOff val="5000"/>
                </a:schemeClr>
              </a:gs>
              <a:gs pos="87000">
                <a:schemeClr val="tx1">
                  <a:lumMod val="75000"/>
                  <a:lumOff val="25000"/>
                </a:schemeClr>
              </a:gs>
              <a:gs pos="10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Century Schoolbook" panose="02040604050505020304"/>
            </a:endParaRPr>
          </a:p>
        </p:txBody>
      </p:sp>
      <p:pic>
        <p:nvPicPr>
          <p:cNvPr id="5" name="Picture 4">
            <a:extLst>
              <a:ext uri="{FF2B5EF4-FFF2-40B4-BE49-F238E27FC236}">
                <a16:creationId xmlns:a16="http://schemas.microsoft.com/office/drawing/2014/main" id="{33E5BD25-52D9-44FB-A693-720036EBCC9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765027" y="1003562"/>
            <a:ext cx="7613947" cy="4850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F8F37A5F-ADB0-4694-B3F5-B5694C86CEC5}"/>
              </a:ext>
            </a:extLst>
          </p:cNvPr>
          <p:cNvSpPr txBox="1"/>
          <p:nvPr/>
        </p:nvSpPr>
        <p:spPr>
          <a:xfrm>
            <a:off x="765027" y="4243381"/>
            <a:ext cx="7613947" cy="784830"/>
          </a:xfrm>
          <a:prstGeom prst="rect">
            <a:avLst/>
          </a:prstGeom>
          <a:noFill/>
          <a:effectLst>
            <a:glow rad="139700">
              <a:schemeClr val="tx1"/>
            </a:glow>
          </a:effectLst>
        </p:spPr>
        <p:txBody>
          <a:bodyPr wrap="square" rtlCol="0">
            <a:spAutoFit/>
          </a:bodyPr>
          <a:lstStyle/>
          <a:p>
            <a:pPr algn="ctr" defTabSz="342900"/>
            <a:r>
              <a:rPr lang="en-US" sz="4500" b="1" dirty="0">
                <a:solidFill>
                  <a:srgbClr val="FFFFFF"/>
                </a:solidFill>
                <a:effectLst>
                  <a:glow rad="139700">
                    <a:srgbClr val="000000"/>
                  </a:glow>
                </a:effectLst>
                <a:latin typeface="Calibri" panose="020F0502020204030204" pitchFamily="34" charset="0"/>
                <a:cs typeface="Calibri" panose="020F0502020204030204" pitchFamily="34" charset="0"/>
              </a:rPr>
              <a:t>James 2:14-26</a:t>
            </a:r>
          </a:p>
        </p:txBody>
      </p:sp>
      <p:sp>
        <p:nvSpPr>
          <p:cNvPr id="6" name="Rectangle 5">
            <a:extLst>
              <a:ext uri="{FF2B5EF4-FFF2-40B4-BE49-F238E27FC236}">
                <a16:creationId xmlns:a16="http://schemas.microsoft.com/office/drawing/2014/main" id="{6409D230-7461-A945-A71B-52AD3037FBBD}"/>
              </a:ext>
            </a:extLst>
          </p:cNvPr>
          <p:cNvSpPr>
            <a:spLocks noChangeArrowheads="1"/>
          </p:cNvSpPr>
          <p:nvPr/>
        </p:nvSpPr>
        <p:spPr bwMode="auto">
          <a:xfrm>
            <a:off x="831028" y="5220691"/>
            <a:ext cx="7463117" cy="56881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342900">
              <a:spcBef>
                <a:spcPct val="20000"/>
              </a:spcBef>
              <a:buClr>
                <a:srgbClr val="FFCC00"/>
              </a:buClr>
              <a:buSzPct val="70000"/>
              <a:defRPr/>
            </a:pPr>
            <a:r>
              <a:rPr lang="en-US" sz="1500" b="1" kern="0" dirty="0">
                <a:solidFill>
                  <a:srgbClr val="FFFFFF"/>
                </a:solidFill>
                <a:effectLst>
                  <a:outerShdw blurRad="38100" dist="38100" dir="2700000" algn="tl">
                    <a:srgbClr val="000000"/>
                  </a:outerShdw>
                </a:effectLst>
                <a:latin typeface="Arial"/>
                <a:ea typeface="ＭＳ Ｐゴシック" charset="0"/>
                <a:cs typeface="Arial"/>
              </a:rPr>
              <a:t>Adapted from Dan Bridges • Amman International Church</a:t>
            </a:r>
            <a:br>
              <a:rPr lang="en-US" sz="1500" b="1" kern="0" dirty="0">
                <a:solidFill>
                  <a:srgbClr val="FFFFFF"/>
                </a:solidFill>
                <a:effectLst>
                  <a:outerShdw blurRad="38100" dist="38100" dir="2700000" algn="tl">
                    <a:srgbClr val="000000"/>
                  </a:outerShdw>
                </a:effectLst>
                <a:latin typeface="Arial"/>
                <a:ea typeface="ＭＳ Ｐゴシック" charset="0"/>
                <a:cs typeface="Arial"/>
              </a:rPr>
            </a:br>
            <a:r>
              <a:rPr lang="en-US" sz="1500" b="1" kern="0" dirty="0">
                <a:solidFill>
                  <a:srgbClr val="FFFFFF"/>
                </a:solidFill>
                <a:effectLst>
                  <a:outerShdw blurRad="38100" dist="38100" dir="2700000" algn="tl">
                    <a:srgbClr val="000000"/>
                  </a:outerShdw>
                </a:effectLst>
                <a:latin typeface="Arial"/>
                <a:ea typeface="ＭＳ Ｐゴシック" charset="0"/>
                <a:cs typeface="Arial"/>
              </a:rPr>
              <a:t>A</a:t>
            </a:r>
            <a:r>
              <a:rPr lang="en-US" sz="1500" b="1" kern="0" dirty="0">
                <a:solidFill>
                  <a:srgbClr val="FFFFFF"/>
                </a:solidFill>
                <a:effectLst>
                  <a:outerShdw blurRad="38100" dist="38100" dir="2700000" algn="tl">
                    <a:srgbClr val="000000"/>
                  </a:outerShdw>
                </a:effectLst>
                <a:latin typeface="Arial"/>
                <a:cs typeface="Arial"/>
              </a:rPr>
              <a:t>mmanChurch</a:t>
            </a:r>
            <a:r>
              <a:rPr lang="en-US" sz="1500" b="1" kern="0" dirty="0">
                <a:solidFill>
                  <a:srgbClr val="FFFFFF"/>
                </a:solidFill>
                <a:effectLst>
                  <a:outerShdw blurRad="38100" dist="38100" dir="2700000" algn="tl">
                    <a:srgbClr val="000000"/>
                  </a:outerShdw>
                </a:effectLst>
                <a:latin typeface="Arial"/>
                <a:ea typeface="ＭＳ Ｐゴシック" charset="0"/>
                <a:cs typeface="Arial"/>
              </a:rPr>
              <a:t>.org • BibleStudyDownloads.org</a:t>
            </a:r>
          </a:p>
        </p:txBody>
      </p:sp>
      <p:sp>
        <p:nvSpPr>
          <p:cNvPr id="7" name="TextBox 6">
            <a:extLst>
              <a:ext uri="{FF2B5EF4-FFF2-40B4-BE49-F238E27FC236}">
                <a16:creationId xmlns:a16="http://schemas.microsoft.com/office/drawing/2014/main" id="{26FFCBD5-9925-4442-A0B1-5550C179DBD9}"/>
              </a:ext>
            </a:extLst>
          </p:cNvPr>
          <p:cNvSpPr txBox="1"/>
          <p:nvPr/>
        </p:nvSpPr>
        <p:spPr>
          <a:xfrm>
            <a:off x="805368" y="1299227"/>
            <a:ext cx="3766633" cy="854080"/>
          </a:xfrm>
          <a:prstGeom prst="rect">
            <a:avLst/>
          </a:prstGeom>
          <a:noFill/>
          <a:effectLst>
            <a:glow rad="139700">
              <a:schemeClr val="tx1"/>
            </a:glow>
          </a:effectLst>
        </p:spPr>
        <p:txBody>
          <a:bodyPr wrap="square" rtlCol="0">
            <a:spAutoFit/>
          </a:bodyPr>
          <a:lstStyle/>
          <a:p>
            <a:pPr algn="ctr" defTabSz="342900"/>
            <a:r>
              <a:rPr lang="en-US" sz="4950" b="1" dirty="0">
                <a:solidFill>
                  <a:srgbClr val="FFFFFF"/>
                </a:solidFill>
                <a:effectLst>
                  <a:glow rad="139700">
                    <a:srgbClr val="000000"/>
                  </a:glow>
                </a:effectLst>
                <a:latin typeface="Calibri" panose="020F0502020204030204" pitchFamily="34" charset="0"/>
                <a:cs typeface="Calibri" panose="020F0502020204030204" pitchFamily="34" charset="0"/>
              </a:rPr>
              <a:t>True Faith</a:t>
            </a:r>
          </a:p>
        </p:txBody>
      </p:sp>
    </p:spTree>
    <p:custDataLst>
      <p:tags r:id="rId1"/>
    </p:custDataLst>
    <p:extLst>
      <p:ext uri="{BB962C8B-B14F-4D97-AF65-F5344CB8AC3E}">
        <p14:creationId xmlns:p14="http://schemas.microsoft.com/office/powerpoint/2010/main" val="386211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0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3EE0B80-EFB9-427D-B0CF-E27A62DFB4FD}"/>
              </a:ext>
            </a:extLst>
          </p:cNvPr>
          <p:cNvPicPr>
            <a:picLocks noChangeAspect="1" noChangeArrowheads="1"/>
          </p:cNvPicPr>
          <p:nvPr/>
        </p:nvPicPr>
        <p:blipFill rotWithShape="1">
          <a:blip r:embed="rId5" cstate="screen">
            <a:alphaModFix/>
            <a:extLst>
              <a:ext uri="{28A0092B-C50C-407E-A947-70E740481C1C}">
                <a14:useLocalDpi xmlns:a14="http://schemas.microsoft.com/office/drawing/2010/main"/>
              </a:ext>
            </a:extLst>
          </a:blip>
          <a:srcRect/>
          <a:stretch/>
        </p:blipFill>
        <p:spPr bwMode="auto">
          <a:xfrm>
            <a:off x="2405329" y="2759668"/>
            <a:ext cx="4325405" cy="2272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2FF755C0-BBDB-4F3F-9C74-F26825B99FE1}"/>
              </a:ext>
            </a:extLst>
          </p:cNvPr>
          <p:cNvSpPr txBox="1"/>
          <p:nvPr/>
        </p:nvSpPr>
        <p:spPr>
          <a:xfrm>
            <a:off x="1028019" y="1684585"/>
            <a:ext cx="7080026" cy="1371601"/>
          </a:xfrm>
          <a:prstGeom prst="rect">
            <a:avLst/>
          </a:prstGeom>
        </p:spPr>
        <p:txBody>
          <a:bodyPr vert="horz" lIns="68580" tIns="34290" rIns="68580" bIns="34290" rtlCol="0" anchor="b">
            <a:normAutofit/>
          </a:bodyPr>
          <a:lstStyle/>
          <a:p>
            <a:pPr algn="ctr" defTabSz="342900">
              <a:spcBef>
                <a:spcPct val="0"/>
              </a:spcBef>
              <a:spcAft>
                <a:spcPts val="450"/>
              </a:spcAft>
            </a:pPr>
            <a:r>
              <a:rPr lang="en-US" sz="4050" b="1"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latin typeface="Calibri" panose="020F0502020204030204" pitchFamily="34" charset="0"/>
                <a:cs typeface="Calibri" panose="020F0502020204030204" pitchFamily="34" charset="0"/>
              </a:rPr>
              <a:t>What do we do when the Bible seems to contradict itself???</a:t>
            </a:r>
          </a:p>
          <a:p>
            <a:pPr algn="ctr" defTabSz="342900">
              <a:spcBef>
                <a:spcPct val="0"/>
              </a:spcBef>
              <a:spcAft>
                <a:spcPts val="450"/>
              </a:spcAft>
            </a:pPr>
            <a:endParaRPr lang="en-US" sz="405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alisto MT" panose="02040603050505030304"/>
            </a:endParaRPr>
          </a:p>
        </p:txBody>
      </p:sp>
    </p:spTree>
    <p:custDataLst>
      <p:tags r:id="rId1"/>
    </p:custDataLst>
    <p:extLst>
      <p:ext uri="{BB962C8B-B14F-4D97-AF65-F5344CB8AC3E}">
        <p14:creationId xmlns:p14="http://schemas.microsoft.com/office/powerpoint/2010/main" val="61437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0C96-770C-4D5F-8094-2ABE7BCB1079}"/>
              </a:ext>
            </a:extLst>
          </p:cNvPr>
          <p:cNvSpPr/>
          <p:nvPr/>
        </p:nvSpPr>
        <p:spPr>
          <a:xfrm>
            <a:off x="0" y="857250"/>
            <a:ext cx="9144000" cy="25717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
        <p:nvSpPr>
          <p:cNvPr id="2" name="TextBox 1">
            <a:extLst>
              <a:ext uri="{FF2B5EF4-FFF2-40B4-BE49-F238E27FC236}">
                <a16:creationId xmlns:a16="http://schemas.microsoft.com/office/drawing/2014/main" id="{582D6757-53AA-4C01-8A7E-0B34BD1EE145}"/>
              </a:ext>
            </a:extLst>
          </p:cNvPr>
          <p:cNvSpPr txBox="1"/>
          <p:nvPr/>
        </p:nvSpPr>
        <p:spPr>
          <a:xfrm>
            <a:off x="1190004" y="3773057"/>
            <a:ext cx="6763990" cy="1615827"/>
          </a:xfrm>
          <a:prstGeom prst="rect">
            <a:avLst/>
          </a:prstGeom>
          <a:noFill/>
        </p:spPr>
        <p:txBody>
          <a:bodyPr wrap="square" rtlCol="0">
            <a:spAutoFit/>
          </a:bodyPr>
          <a:lstStyle/>
          <a:p>
            <a:pPr defTabSz="342900"/>
            <a:r>
              <a:rPr lang="en-US" sz="3300" b="1" dirty="0">
                <a:solidFill>
                  <a:prstClr val="white"/>
                </a:solidFill>
                <a:latin typeface="Calibri" panose="020F0502020204030204" pitchFamily="34" charset="0"/>
                <a:cs typeface="Calibri" panose="020F0502020204030204" pitchFamily="34" charset="0"/>
              </a:rPr>
              <a:t>Romans 3:28 “…a man is justified by faith apart from works of the law.”  (Paul)</a:t>
            </a:r>
          </a:p>
        </p:txBody>
      </p:sp>
      <p:sp>
        <p:nvSpPr>
          <p:cNvPr id="6" name="TextBox 5">
            <a:extLst>
              <a:ext uri="{FF2B5EF4-FFF2-40B4-BE49-F238E27FC236}">
                <a16:creationId xmlns:a16="http://schemas.microsoft.com/office/drawing/2014/main" id="{85BA658D-52BC-4950-8F9A-339F8C4DE7AF}"/>
              </a:ext>
            </a:extLst>
          </p:cNvPr>
          <p:cNvSpPr txBox="1"/>
          <p:nvPr/>
        </p:nvSpPr>
        <p:spPr>
          <a:xfrm>
            <a:off x="1190003" y="1346753"/>
            <a:ext cx="6763990" cy="1615827"/>
          </a:xfrm>
          <a:prstGeom prst="rect">
            <a:avLst/>
          </a:prstGeom>
          <a:noFill/>
        </p:spPr>
        <p:txBody>
          <a:bodyPr wrap="square" rtlCol="0">
            <a:spAutoFit/>
          </a:bodyPr>
          <a:lstStyle/>
          <a:p>
            <a:pPr defTabSz="342900"/>
            <a:r>
              <a:rPr lang="en-US" sz="3300" b="1" dirty="0">
                <a:solidFill>
                  <a:srgbClr val="101010"/>
                </a:solidFill>
                <a:latin typeface="Calibri" panose="020F0502020204030204" pitchFamily="34" charset="0"/>
                <a:cs typeface="Calibri" panose="020F0502020204030204" pitchFamily="34" charset="0"/>
              </a:rPr>
              <a:t>James 2:24 “…a man is justified by works and not by faith alone.”  (James)</a:t>
            </a:r>
          </a:p>
        </p:txBody>
      </p:sp>
      <p:pic>
        <p:nvPicPr>
          <p:cNvPr id="5" name="Picture 4" descr="A person with a beard&#10;&#10;Description automatically generated with low confidence">
            <a:extLst>
              <a:ext uri="{FF2B5EF4-FFF2-40B4-BE49-F238E27FC236}">
                <a16:creationId xmlns:a16="http://schemas.microsoft.com/office/drawing/2014/main" id="{B590A184-3581-4513-84D1-ED753CB443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37934" y="4132106"/>
            <a:ext cx="974328" cy="1233695"/>
          </a:xfrm>
          <a:prstGeom prst="ellipse">
            <a:avLst/>
          </a:prstGeom>
          <a:ln w="63500" cap="rnd">
            <a:solidFill>
              <a:schemeClr val="tx1">
                <a:lumMod val="6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EB3062C3-497B-4F20-83EA-02EFCA4F82B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98243" y="1473222"/>
            <a:ext cx="1053710" cy="1298855"/>
          </a:xfrm>
          <a:prstGeom prst="ellipse">
            <a:avLst/>
          </a:prstGeom>
          <a:ln w="63500" cap="rnd">
            <a:solidFill>
              <a:schemeClr val="bg1">
                <a:lumMod val="75000"/>
                <a:lumOff val="25000"/>
              </a:schemeClr>
            </a:solidFill>
          </a:ln>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1613570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B677AE6-5F11-483D-BACD-0008EE425631}"/>
              </a:ext>
            </a:extLst>
          </p:cNvPr>
          <p:cNvPicPr>
            <a:picLocks noChangeAspect="1" noChangeArrowheads="1"/>
          </p:cNvPicPr>
          <p:nvPr/>
        </p:nvPicPr>
        <p:blipFill rotWithShape="1">
          <a:blip r:embed="rId4" cstate="screen">
            <a:alphaModFix/>
            <a:extLst>
              <a:ext uri="{28A0092B-C50C-407E-A947-70E740481C1C}">
                <a14:useLocalDpi xmlns:a14="http://schemas.microsoft.com/office/drawing/2010/main"/>
              </a:ext>
            </a:extLst>
          </a:blip>
          <a:srcRect b="-1"/>
          <a:stretch/>
        </p:blipFill>
        <p:spPr bwMode="auto">
          <a:xfrm>
            <a:off x="6027493" y="3786187"/>
            <a:ext cx="2930770" cy="1648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715581"/>
          </a:xfrm>
          <a:prstGeom prst="rect">
            <a:avLst/>
          </a:prstGeom>
          <a:noFill/>
        </p:spPr>
        <p:txBody>
          <a:bodyPr wrap="square" rtlCol="0">
            <a:spAutoFit/>
          </a:bodyPr>
          <a:lstStyle/>
          <a:p>
            <a:pPr algn="ctr" defTabSz="342900"/>
            <a:r>
              <a:rPr lang="en-US" sz="4050" b="1" dirty="0">
                <a:solidFill>
                  <a:prstClr val="white"/>
                </a:solidFill>
                <a:latin typeface="Calibri" panose="020F0502020204030204" pitchFamily="34" charset="0"/>
                <a:cs typeface="Calibri" panose="020F0502020204030204" pitchFamily="34" charset="0"/>
              </a:rPr>
              <a:t>Handling Seeming Contradictions</a:t>
            </a:r>
          </a:p>
        </p:txBody>
      </p:sp>
      <p:sp>
        <p:nvSpPr>
          <p:cNvPr id="4" name="TextBox 3">
            <a:extLst>
              <a:ext uri="{FF2B5EF4-FFF2-40B4-BE49-F238E27FC236}">
                <a16:creationId xmlns:a16="http://schemas.microsoft.com/office/drawing/2014/main" id="{CB554C03-F350-4116-AB97-BE7696BC905B}"/>
              </a:ext>
            </a:extLst>
          </p:cNvPr>
          <p:cNvSpPr txBox="1"/>
          <p:nvPr/>
        </p:nvSpPr>
        <p:spPr>
          <a:xfrm>
            <a:off x="185738" y="1842027"/>
            <a:ext cx="8758990" cy="3831818"/>
          </a:xfrm>
          <a:prstGeom prst="rect">
            <a:avLst/>
          </a:prstGeom>
          <a:noFill/>
        </p:spPr>
        <p:txBody>
          <a:bodyPr wrap="square" rtlCol="0">
            <a:spAutoFit/>
          </a:bodyPr>
          <a:lstStyle/>
          <a:p>
            <a:pPr marL="428625" indent="-428625" defTabSz="342900">
              <a:spcAft>
                <a:spcPts val="1800"/>
              </a:spcAft>
              <a:buFont typeface="Arial" panose="020B0604020202020204" pitchFamily="34" charset="0"/>
              <a:buChar char="•"/>
            </a:pPr>
            <a:r>
              <a:rPr lang="en-US" sz="3300" b="1" dirty="0">
                <a:solidFill>
                  <a:prstClr val="white"/>
                </a:solidFill>
                <a:latin typeface="Calibri" panose="020F0502020204030204" pitchFamily="34" charset="0"/>
                <a:cs typeface="Calibri" panose="020F0502020204030204" pitchFamily="34" charset="0"/>
              </a:rPr>
              <a:t>We assume our understanding is the problem!</a:t>
            </a:r>
          </a:p>
          <a:p>
            <a:pPr marL="428625" indent="-428625" defTabSz="342900">
              <a:spcAft>
                <a:spcPts val="1800"/>
              </a:spcAft>
              <a:buFont typeface="Arial" panose="020B0604020202020204" pitchFamily="34" charset="0"/>
              <a:buChar char="•"/>
            </a:pPr>
            <a:r>
              <a:rPr lang="en-US" sz="3300" b="1" dirty="0">
                <a:solidFill>
                  <a:prstClr val="white"/>
                </a:solidFill>
                <a:latin typeface="Calibri" panose="020F0502020204030204" pitchFamily="34" charset="0"/>
                <a:cs typeface="Calibri" panose="020F0502020204030204" pitchFamily="34" charset="0"/>
              </a:rPr>
              <a:t>We work to understand, trusting that God will open our eyes to the truth.</a:t>
            </a:r>
          </a:p>
          <a:p>
            <a:pPr marL="428625" indent="-428625" defTabSz="342900">
              <a:spcAft>
                <a:spcPts val="1800"/>
              </a:spcAft>
              <a:buFont typeface="Arial" panose="020B0604020202020204" pitchFamily="34" charset="0"/>
              <a:buChar char="•"/>
            </a:pPr>
            <a:r>
              <a:rPr lang="en-US" sz="3300" b="1" dirty="0">
                <a:solidFill>
                  <a:prstClr val="white"/>
                </a:solidFill>
                <a:latin typeface="Calibri" panose="020F0502020204030204" pitchFamily="34" charset="0"/>
                <a:cs typeface="Calibri" panose="020F0502020204030204" pitchFamily="34" charset="0"/>
              </a:rPr>
              <a:t>Context, context, context!</a:t>
            </a:r>
          </a:p>
          <a:p>
            <a:pPr marL="428625" indent="-428625" defTabSz="342900">
              <a:spcAft>
                <a:spcPts val="1800"/>
              </a:spcAft>
              <a:buFont typeface="Arial" panose="020B0604020202020204" pitchFamily="34" charset="0"/>
              <a:buChar char="•"/>
            </a:pPr>
            <a:r>
              <a:rPr lang="en-US" sz="3300" b="1" dirty="0">
                <a:solidFill>
                  <a:prstClr val="white"/>
                </a:solidFill>
                <a:latin typeface="Calibri" panose="020F0502020204030204" pitchFamily="34" charset="0"/>
                <a:cs typeface="Calibri" panose="020F0502020204030204" pitchFamily="34" charset="0"/>
              </a:rPr>
              <a:t>Don’t let the problem distract </a:t>
            </a:r>
            <a:br>
              <a:rPr lang="en-US" sz="3300" b="1" dirty="0">
                <a:solidFill>
                  <a:prstClr val="white"/>
                </a:solidFill>
                <a:latin typeface="Calibri" panose="020F0502020204030204" pitchFamily="34" charset="0"/>
                <a:cs typeface="Calibri" panose="020F0502020204030204" pitchFamily="34" charset="0"/>
              </a:rPr>
            </a:br>
            <a:r>
              <a:rPr lang="en-US" sz="3300" b="1" dirty="0">
                <a:solidFill>
                  <a:prstClr val="white"/>
                </a:solidFill>
                <a:latin typeface="Calibri" panose="020F0502020204030204" pitchFamily="34" charset="0"/>
                <a:cs typeface="Calibri" panose="020F0502020204030204" pitchFamily="34" charset="0"/>
              </a:rPr>
              <a:t>us!</a:t>
            </a:r>
          </a:p>
        </p:txBody>
      </p:sp>
    </p:spTree>
    <p:custDataLst>
      <p:tags r:id="rId1"/>
    </p:custDataLst>
    <p:extLst>
      <p:ext uri="{BB962C8B-B14F-4D97-AF65-F5344CB8AC3E}">
        <p14:creationId xmlns:p14="http://schemas.microsoft.com/office/powerpoint/2010/main" val="4110618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chalkboard with a question mark&#10;&#10;Description automatically generated with low confidence">
            <a:extLst>
              <a:ext uri="{FF2B5EF4-FFF2-40B4-BE49-F238E27FC236}">
                <a16:creationId xmlns:a16="http://schemas.microsoft.com/office/drawing/2014/main" id="{AA8DCEA7-C721-45D6-8A54-A83B261D9204}"/>
              </a:ext>
            </a:extLst>
          </p:cNvPr>
          <p:cNvPicPr preferRelativeResize="0">
            <a:picLocks/>
          </p:cNvPicPr>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0" y="715617"/>
            <a:ext cx="9144000" cy="526774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027719"/>
            <a:ext cx="8279933" cy="715581"/>
          </a:xfrm>
          <a:prstGeom prst="rect">
            <a:avLst/>
          </a:prstGeom>
          <a:noFill/>
        </p:spPr>
        <p:txBody>
          <a:bodyPr wrap="square" rtlCol="0">
            <a:spAutoFit/>
          </a:bodyPr>
          <a:lstStyle/>
          <a:p>
            <a:pPr algn="ctr" defTabSz="342900"/>
            <a:r>
              <a:rPr lang="en-US" sz="4050" b="1" dirty="0">
                <a:solidFill>
                  <a:prstClr val="white"/>
                </a:solidFill>
                <a:effectLst>
                  <a:glow rad="139700">
                    <a:prstClr val="black">
                      <a:alpha val="80000"/>
                    </a:prstClr>
                  </a:glow>
                </a:effectLst>
                <a:latin typeface="Calibri" panose="020F0502020204030204" pitchFamily="34" charset="0"/>
                <a:cs typeface="Calibri" panose="020F0502020204030204" pitchFamily="34" charset="0"/>
              </a:rPr>
              <a:t>For this Passage…</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895775"/>
            <a:ext cx="8758990" cy="3554819"/>
          </a:xfrm>
          <a:prstGeom prst="rect">
            <a:avLst/>
          </a:prstGeom>
          <a:noFill/>
        </p:spPr>
        <p:txBody>
          <a:bodyPr wrap="square" rtlCol="0">
            <a:spAutoFit/>
          </a:bodyPr>
          <a:lstStyle/>
          <a:p>
            <a:pPr marL="428625" indent="-428625" defTabSz="342900">
              <a:spcAft>
                <a:spcPts val="1800"/>
              </a:spcAft>
              <a:buFont typeface="Arial" panose="020B0604020202020204" pitchFamily="34" charset="0"/>
              <a:buChar char="•"/>
            </a:pPr>
            <a:r>
              <a:rPr lang="en-US" sz="3300" b="1" dirty="0">
                <a:solidFill>
                  <a:prstClr val="white"/>
                </a:solidFill>
                <a:effectLst>
                  <a:glow rad="139700">
                    <a:prstClr val="black">
                      <a:alpha val="80000"/>
                    </a:prstClr>
                  </a:glow>
                </a:effectLst>
                <a:latin typeface="Calibri" panose="020F0502020204030204" pitchFamily="34" charset="0"/>
                <a:cs typeface="Calibri" panose="020F0502020204030204" pitchFamily="34" charset="0"/>
              </a:rPr>
              <a:t>Was a disagreement between them likely?</a:t>
            </a:r>
          </a:p>
          <a:p>
            <a:pPr marL="428625" indent="-428625" defTabSz="342900">
              <a:spcAft>
                <a:spcPts val="1800"/>
              </a:spcAft>
              <a:buFont typeface="Arial" panose="020B0604020202020204" pitchFamily="34" charset="0"/>
              <a:buChar char="•"/>
            </a:pPr>
            <a:r>
              <a:rPr lang="en-US" sz="3300" b="1" dirty="0">
                <a:solidFill>
                  <a:prstClr val="white"/>
                </a:solidFill>
                <a:effectLst>
                  <a:glow rad="139700">
                    <a:prstClr val="black">
                      <a:alpha val="80000"/>
                    </a:prstClr>
                  </a:glow>
                </a:effectLst>
                <a:latin typeface="Calibri" panose="020F0502020204030204" pitchFamily="34" charset="0"/>
                <a:cs typeface="Calibri" panose="020F0502020204030204" pitchFamily="34" charset="0"/>
              </a:rPr>
              <a:t>Context of the passages: </a:t>
            </a:r>
          </a:p>
          <a:p>
            <a:pPr marL="771525" lvl="1" indent="-428625" defTabSz="342900">
              <a:spcAft>
                <a:spcPts val="1800"/>
              </a:spcAft>
              <a:buFont typeface="Arial" panose="020B0604020202020204" pitchFamily="34" charset="0"/>
              <a:buChar char="•"/>
            </a:pPr>
            <a:r>
              <a:rPr lang="en-US" sz="3300" b="1" dirty="0">
                <a:solidFill>
                  <a:prstClr val="white"/>
                </a:solidFill>
                <a:effectLst>
                  <a:glow rad="139700">
                    <a:prstClr val="black">
                      <a:alpha val="80000"/>
                    </a:prstClr>
                  </a:glow>
                </a:effectLst>
                <a:latin typeface="Calibri" panose="020F0502020204030204" pitchFamily="34" charset="0"/>
                <a:cs typeface="Calibri" panose="020F0502020204030204" pitchFamily="34" charset="0"/>
              </a:rPr>
              <a:t>Who were their audiences?</a:t>
            </a:r>
          </a:p>
          <a:p>
            <a:pPr marL="771525" lvl="1" indent="-428625" defTabSz="342900">
              <a:spcAft>
                <a:spcPts val="1800"/>
              </a:spcAft>
              <a:buFont typeface="Arial" panose="020B0604020202020204" pitchFamily="34" charset="0"/>
              <a:buChar char="•"/>
            </a:pPr>
            <a:r>
              <a:rPr lang="en-US" sz="3300" b="1" dirty="0">
                <a:solidFill>
                  <a:prstClr val="white"/>
                </a:solidFill>
                <a:effectLst>
                  <a:glow rad="139700">
                    <a:prstClr val="black">
                      <a:alpha val="80000"/>
                    </a:prstClr>
                  </a:glow>
                </a:effectLst>
                <a:latin typeface="Calibri" panose="020F0502020204030204" pitchFamily="34" charset="0"/>
                <a:cs typeface="Calibri" panose="020F0502020204030204" pitchFamily="34" charset="0"/>
              </a:rPr>
              <a:t>The point that the author is making</a:t>
            </a:r>
          </a:p>
          <a:p>
            <a:pPr marL="428625" indent="-428625" defTabSz="342900">
              <a:spcAft>
                <a:spcPts val="1800"/>
              </a:spcAft>
              <a:buFont typeface="Arial" panose="020B0604020202020204" pitchFamily="34" charset="0"/>
              <a:buChar char="•"/>
            </a:pPr>
            <a:r>
              <a:rPr lang="en-US" sz="3300" b="1" dirty="0">
                <a:solidFill>
                  <a:prstClr val="white"/>
                </a:solidFill>
                <a:effectLst>
                  <a:glow rad="139700">
                    <a:prstClr val="black">
                      <a:alpha val="80000"/>
                    </a:prstClr>
                  </a:glow>
                </a:effectLst>
                <a:latin typeface="Calibri" panose="020F0502020204030204" pitchFamily="34" charset="0"/>
                <a:cs typeface="Calibri" panose="020F0502020204030204" pitchFamily="34" charset="0"/>
              </a:rPr>
              <a:t>Definitions of terms (e.g. faith, justified)</a:t>
            </a:r>
          </a:p>
        </p:txBody>
      </p:sp>
    </p:spTree>
    <p:custDataLst>
      <p:tags r:id="rId1"/>
    </p:custDataLst>
    <p:extLst>
      <p:ext uri="{BB962C8B-B14F-4D97-AF65-F5344CB8AC3E}">
        <p14:creationId xmlns:p14="http://schemas.microsoft.com/office/powerpoint/2010/main" val="4278129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shaking hands">
            <a:extLst>
              <a:ext uri="{FF2B5EF4-FFF2-40B4-BE49-F238E27FC236}">
                <a16:creationId xmlns:a16="http://schemas.microsoft.com/office/drawing/2014/main" id="{B3D583B5-7312-430A-85E5-DF5FDCC54C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90B6E499-31CE-4469-BAB9-879C58C1493B}"/>
              </a:ext>
            </a:extLst>
          </p:cNvPr>
          <p:cNvSpPr txBox="1"/>
          <p:nvPr/>
        </p:nvSpPr>
        <p:spPr>
          <a:xfrm>
            <a:off x="581590" y="1143827"/>
            <a:ext cx="7980820" cy="727838"/>
          </a:xfrm>
          <a:prstGeom prst="rect">
            <a:avLst/>
          </a:prstGeom>
        </p:spPr>
        <p:txBody>
          <a:bodyPr vert="horz" lIns="68580" tIns="34290" rIns="68580" bIns="34290" rtlCol="0" anchor="ctr">
            <a:noAutofit/>
          </a:bodyPr>
          <a:lstStyle/>
          <a:p>
            <a:pPr algn="ctr" defTabSz="342900">
              <a:spcBef>
                <a:spcPct val="0"/>
              </a:spcBef>
              <a:spcAft>
                <a:spcPts val="450"/>
              </a:spcAft>
            </a:pPr>
            <a:r>
              <a:rPr lang="en-US" sz="3300" b="1" dirty="0">
                <a:solidFill>
                  <a:prstClr val="black"/>
                </a:solidFill>
                <a:latin typeface="Calibri" panose="020F0502020204030204" pitchFamily="34" charset="0"/>
                <a:cs typeface="Calibri" panose="020F0502020204030204" pitchFamily="34" charset="0"/>
              </a:rPr>
              <a:t>Any Reason to Believe Paul and James Disagreed on this?</a:t>
            </a:r>
          </a:p>
        </p:txBody>
      </p:sp>
      <p:sp>
        <p:nvSpPr>
          <p:cNvPr id="8" name="TextBox 7">
            <a:extLst>
              <a:ext uri="{FF2B5EF4-FFF2-40B4-BE49-F238E27FC236}">
                <a16:creationId xmlns:a16="http://schemas.microsoft.com/office/drawing/2014/main" id="{A1D34391-91B1-48A3-A2FC-7692ABDAFCC5}"/>
              </a:ext>
            </a:extLst>
          </p:cNvPr>
          <p:cNvSpPr txBox="1"/>
          <p:nvPr/>
        </p:nvSpPr>
        <p:spPr>
          <a:xfrm>
            <a:off x="60055" y="2285756"/>
            <a:ext cx="9023888" cy="3323987"/>
          </a:xfrm>
          <a:prstGeom prst="rect">
            <a:avLst/>
          </a:prstGeom>
          <a:noFill/>
          <a:effectLst>
            <a:glow rad="139700">
              <a:schemeClr val="tx1">
                <a:alpha val="80000"/>
              </a:schemeClr>
            </a:glow>
          </a:effectLst>
        </p:spPr>
        <p:txBody>
          <a:bodyPr wrap="square" rtlCol="0">
            <a:spAutoFit/>
          </a:bodyPr>
          <a:lstStyle/>
          <a:p>
            <a:pPr defTabSz="342900">
              <a:spcAft>
                <a:spcPts val="1800"/>
              </a:spcAft>
            </a:pPr>
            <a:r>
              <a:rPr lang="en-US" sz="3000" b="1" dirty="0">
                <a:solidFill>
                  <a:prstClr val="black"/>
                </a:solidFill>
                <a:effectLst>
                  <a:glow rad="139700">
                    <a:prstClr val="white">
                      <a:alpha val="80000"/>
                    </a:prstClr>
                  </a:glow>
                </a:effectLst>
                <a:latin typeface="Calibri" panose="020F0502020204030204" pitchFamily="34" charset="0"/>
                <a:cs typeface="Calibri" panose="020F0502020204030204" pitchFamily="34" charset="0"/>
              </a:rPr>
              <a:t>They were together (peacefully!) at least 3 times:</a:t>
            </a:r>
          </a:p>
          <a:p>
            <a:pPr marL="428625" indent="-428625" defTabSz="342900">
              <a:spcAft>
                <a:spcPts val="900"/>
              </a:spcAft>
              <a:buFont typeface="Arial" panose="020B0604020202020204" pitchFamily="34" charset="0"/>
              <a:buChar char="•"/>
            </a:pPr>
            <a:r>
              <a:rPr lang="en-US" sz="3000" b="1" dirty="0">
                <a:solidFill>
                  <a:prstClr val="black"/>
                </a:solidFill>
                <a:effectLst>
                  <a:glow rad="139700">
                    <a:prstClr val="white">
                      <a:alpha val="80000"/>
                    </a:prstClr>
                  </a:glow>
                </a:effectLst>
                <a:latin typeface="Calibri" panose="020F0502020204030204" pitchFamily="34" charset="0"/>
                <a:cs typeface="Calibri" panose="020F0502020204030204" pitchFamily="34" charset="0"/>
              </a:rPr>
              <a:t>About 3 years after Paul’s conversion (Gal 1:19-20)</a:t>
            </a:r>
          </a:p>
          <a:p>
            <a:pPr marL="428625" indent="-428625" defTabSz="342900">
              <a:spcAft>
                <a:spcPts val="900"/>
              </a:spcAft>
              <a:buFont typeface="Arial" panose="020B0604020202020204" pitchFamily="34" charset="0"/>
              <a:buChar char="•"/>
            </a:pPr>
            <a:r>
              <a:rPr lang="en-US" sz="3000" b="1" dirty="0">
                <a:solidFill>
                  <a:prstClr val="black"/>
                </a:solidFill>
                <a:effectLst>
                  <a:glow rad="139700">
                    <a:prstClr val="white">
                      <a:alpha val="80000"/>
                    </a:prstClr>
                  </a:glow>
                </a:effectLst>
                <a:latin typeface="Calibri" panose="020F0502020204030204" pitchFamily="34" charset="0"/>
                <a:cs typeface="Calibri" panose="020F0502020204030204" pitchFamily="34" charset="0"/>
              </a:rPr>
              <a:t>Later Paul confirmed to the apostles that they taught the same theology; James affirmed so (Gal 2:1-2, 9)</a:t>
            </a:r>
          </a:p>
          <a:p>
            <a:pPr marL="428625" indent="-428625" defTabSz="342900">
              <a:spcAft>
                <a:spcPts val="900"/>
              </a:spcAft>
              <a:buFont typeface="Arial" panose="020B0604020202020204" pitchFamily="34" charset="0"/>
              <a:buChar char="•"/>
            </a:pPr>
            <a:r>
              <a:rPr lang="en-US" sz="3000" b="1" dirty="0">
                <a:solidFill>
                  <a:prstClr val="black"/>
                </a:solidFill>
                <a:effectLst>
                  <a:glow rad="139700">
                    <a:prstClr val="white">
                      <a:alpha val="80000"/>
                    </a:prstClr>
                  </a:glow>
                </a:effectLst>
                <a:latin typeface="Calibri" panose="020F0502020204030204" pitchFamily="34" charset="0"/>
                <a:cs typeface="Calibri" panose="020F0502020204030204" pitchFamily="34" charset="0"/>
              </a:rPr>
              <a:t>Just before Paul’s arrest, he shared what God was doing among the Gentiles (Acts 21:17-20)</a:t>
            </a:r>
          </a:p>
        </p:txBody>
      </p:sp>
    </p:spTree>
    <p:custDataLst>
      <p:tags r:id="rId1"/>
    </p:custDataLst>
    <p:extLst>
      <p:ext uri="{BB962C8B-B14F-4D97-AF65-F5344CB8AC3E}">
        <p14:creationId xmlns:p14="http://schemas.microsoft.com/office/powerpoint/2010/main" val="1044949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arn(inVertical)">
                                      <p:cBhvr>
                                        <p:cTn id="11" dur="500"/>
                                        <p:tgtEl>
                                          <p:spTgt spid="8">
                                            <p:txEl>
                                              <p:pRg st="1" end="1"/>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barn(inVertical)">
                                      <p:cBhvr>
                                        <p:cTn id="14" dur="500"/>
                                        <p:tgtEl>
                                          <p:spTgt spid="8">
                                            <p:txEl>
                                              <p:pRg st="2" end="2"/>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arn(inVertical)">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B6E499-31CE-4469-BAB9-879C58C1493B}"/>
              </a:ext>
            </a:extLst>
          </p:cNvPr>
          <p:cNvSpPr txBox="1"/>
          <p:nvPr/>
        </p:nvSpPr>
        <p:spPr>
          <a:xfrm>
            <a:off x="4336627" y="1162015"/>
            <a:ext cx="4807373" cy="727838"/>
          </a:xfrm>
          <a:prstGeom prst="rect">
            <a:avLst/>
          </a:prstGeom>
        </p:spPr>
        <p:txBody>
          <a:bodyPr vert="horz" lIns="68580" tIns="34290" rIns="68580" bIns="34290" rtlCol="0" anchor="ctr">
            <a:noAutofit/>
          </a:bodyPr>
          <a:lstStyle/>
          <a:p>
            <a:pPr algn="ctr" defTabSz="342900">
              <a:spcBef>
                <a:spcPct val="0"/>
              </a:spcBef>
              <a:spcAft>
                <a:spcPts val="450"/>
              </a:spcAft>
            </a:pPr>
            <a:r>
              <a:rPr lang="en-US" sz="4000" b="1" spc="38" dirty="0">
                <a:ln w="9525" cmpd="sng">
                  <a:solidFill>
                    <a:srgbClr val="C00000"/>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Paul’s Audience</a:t>
            </a:r>
          </a:p>
        </p:txBody>
      </p:sp>
      <p:sp>
        <p:nvSpPr>
          <p:cNvPr id="8" name="TextBox 7">
            <a:extLst>
              <a:ext uri="{FF2B5EF4-FFF2-40B4-BE49-F238E27FC236}">
                <a16:creationId xmlns:a16="http://schemas.microsoft.com/office/drawing/2014/main" id="{A1D34391-91B1-48A3-A2FC-7692ABDAFCC5}"/>
              </a:ext>
            </a:extLst>
          </p:cNvPr>
          <p:cNvSpPr txBox="1"/>
          <p:nvPr/>
        </p:nvSpPr>
        <p:spPr>
          <a:xfrm>
            <a:off x="4661116" y="2423362"/>
            <a:ext cx="4326473" cy="3323987"/>
          </a:xfrm>
          <a:prstGeom prst="rect">
            <a:avLst/>
          </a:prstGeom>
          <a:noFill/>
        </p:spPr>
        <p:txBody>
          <a:bodyPr wrap="square" rtlCol="0">
            <a:spAutoFit/>
          </a:bodyPr>
          <a:lstStyle/>
          <a:p>
            <a:pPr marL="260747" indent="-260747" defTabSz="342900">
              <a:spcAft>
                <a:spcPts val="180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Gentiles who believed in Jesus as the Messiah</a:t>
            </a:r>
          </a:p>
          <a:p>
            <a:pPr marL="260747" indent="-260747" defTabSz="342900">
              <a:spcAft>
                <a:spcPts val="180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Jews who were observing these Gentiles</a:t>
            </a:r>
          </a:p>
          <a:p>
            <a:pPr defTabSz="342900">
              <a:spcAft>
                <a:spcPts val="1800"/>
              </a:spcAft>
            </a:pPr>
            <a:endParaRPr lang="en-US" sz="3000" b="1" dirty="0">
              <a:solidFill>
                <a:prstClr val="white"/>
              </a:solidFill>
              <a:latin typeface="Calibri" panose="020F0502020204030204" pitchFamily="34" charset="0"/>
              <a:cs typeface="Calibri" panose="020F0502020204030204" pitchFamily="34" charset="0"/>
            </a:endParaRPr>
          </a:p>
        </p:txBody>
      </p:sp>
      <p:pic>
        <p:nvPicPr>
          <p:cNvPr id="5" name="Picture 2" descr="TO GOD NO ONE IS COMMON – GOD&amp;#39;S HOTSPOT">
            <a:extLst>
              <a:ext uri="{FF2B5EF4-FFF2-40B4-BE49-F238E27FC236}">
                <a16:creationId xmlns:a16="http://schemas.microsoft.com/office/drawing/2014/main" id="{10202C2C-388C-4878-AC2E-D643739A25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84" y="1932715"/>
            <a:ext cx="3993644" cy="29925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4015859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B6E499-31CE-4469-BAB9-879C58C1493B}"/>
              </a:ext>
            </a:extLst>
          </p:cNvPr>
          <p:cNvSpPr txBox="1"/>
          <p:nvPr/>
        </p:nvSpPr>
        <p:spPr>
          <a:xfrm>
            <a:off x="4572000" y="1162015"/>
            <a:ext cx="4572000" cy="727838"/>
          </a:xfrm>
          <a:prstGeom prst="rect">
            <a:avLst/>
          </a:prstGeom>
        </p:spPr>
        <p:txBody>
          <a:bodyPr vert="horz" lIns="68580" tIns="34290" rIns="68580" bIns="34290" rtlCol="0" anchor="ctr">
            <a:noAutofit/>
          </a:bodyPr>
          <a:lstStyle/>
          <a:p>
            <a:pPr algn="ctr" defTabSz="342900">
              <a:spcBef>
                <a:spcPct val="0"/>
              </a:spcBef>
              <a:spcAft>
                <a:spcPts val="450"/>
              </a:spcAft>
            </a:pPr>
            <a:r>
              <a:rPr lang="en-US" sz="4000" b="1" spc="38" dirty="0">
                <a:ln w="9525" cmpd="sng">
                  <a:solidFill>
                    <a:srgbClr val="C00000"/>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Paul’s Context</a:t>
            </a:r>
          </a:p>
        </p:txBody>
      </p:sp>
      <p:sp>
        <p:nvSpPr>
          <p:cNvPr id="8" name="TextBox 7">
            <a:extLst>
              <a:ext uri="{FF2B5EF4-FFF2-40B4-BE49-F238E27FC236}">
                <a16:creationId xmlns:a16="http://schemas.microsoft.com/office/drawing/2014/main" id="{A1D34391-91B1-48A3-A2FC-7692ABDAFCC5}"/>
              </a:ext>
            </a:extLst>
          </p:cNvPr>
          <p:cNvSpPr txBox="1"/>
          <p:nvPr/>
        </p:nvSpPr>
        <p:spPr>
          <a:xfrm>
            <a:off x="4740571" y="2254673"/>
            <a:ext cx="4234859" cy="3139321"/>
          </a:xfrm>
          <a:prstGeom prst="rect">
            <a:avLst/>
          </a:prstGeom>
          <a:noFill/>
        </p:spPr>
        <p:txBody>
          <a:bodyPr wrap="square" rtlCol="0">
            <a:spAutoFit/>
          </a:bodyPr>
          <a:lstStyle/>
          <a:p>
            <a:pPr defTabSz="342900">
              <a:spcAft>
                <a:spcPts val="1800"/>
              </a:spcAft>
            </a:pPr>
            <a:r>
              <a:rPr lang="en-US" sz="3000" b="1" dirty="0">
                <a:solidFill>
                  <a:prstClr val="white"/>
                </a:solidFill>
                <a:latin typeface="Calibri" panose="020F0502020204030204" pitchFamily="34" charset="0"/>
                <a:cs typeface="Calibri" panose="020F0502020204030204" pitchFamily="34" charset="0"/>
              </a:rPr>
              <a:t>Jews were telling Gentile believers that they needed to follow the Jewish law in order to be saved from sin.</a:t>
            </a:r>
          </a:p>
          <a:p>
            <a:pPr defTabSz="342900">
              <a:spcAft>
                <a:spcPts val="1800"/>
              </a:spcAft>
            </a:pPr>
            <a:endParaRPr lang="en-US" sz="3300" b="1" dirty="0">
              <a:solidFill>
                <a:prstClr val="white"/>
              </a:solidFill>
              <a:latin typeface="Calibri" panose="020F0502020204030204" pitchFamily="34" charset="0"/>
              <a:cs typeface="Calibri" panose="020F0502020204030204" pitchFamily="34" charset="0"/>
            </a:endParaRPr>
          </a:p>
        </p:txBody>
      </p:sp>
      <p:pic>
        <p:nvPicPr>
          <p:cNvPr id="9" name="Picture 2" descr="TO GOD NO ONE IS COMMON – GOD&amp;#39;S HOTSPOT">
            <a:extLst>
              <a:ext uri="{FF2B5EF4-FFF2-40B4-BE49-F238E27FC236}">
                <a16:creationId xmlns:a16="http://schemas.microsoft.com/office/drawing/2014/main" id="{34319B8F-93C5-4D79-9F2C-7C89B117BF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84" y="1932715"/>
            <a:ext cx="3993644" cy="29925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3728842633"/>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B6E499-31CE-4469-BAB9-879C58C1493B}"/>
              </a:ext>
            </a:extLst>
          </p:cNvPr>
          <p:cNvSpPr txBox="1"/>
          <p:nvPr/>
        </p:nvSpPr>
        <p:spPr>
          <a:xfrm>
            <a:off x="3886201" y="1068664"/>
            <a:ext cx="5257800" cy="727838"/>
          </a:xfrm>
          <a:prstGeom prst="rect">
            <a:avLst/>
          </a:prstGeom>
        </p:spPr>
        <p:txBody>
          <a:bodyPr vert="horz" lIns="68580" tIns="34290" rIns="68580" bIns="34290" rtlCol="0" anchor="ctr">
            <a:noAutofit/>
          </a:bodyPr>
          <a:lstStyle/>
          <a:p>
            <a:pPr algn="ctr" defTabSz="342900">
              <a:spcBef>
                <a:spcPct val="0"/>
              </a:spcBef>
              <a:spcAft>
                <a:spcPts val="450"/>
              </a:spcAft>
            </a:pPr>
            <a:r>
              <a:rPr lang="en-US" sz="4000" b="1" spc="38" dirty="0">
                <a:ln w="9525" cmpd="sng">
                  <a:solidFill>
                    <a:srgbClr val="800000"/>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Paul’s </a:t>
            </a:r>
            <a:r>
              <a:rPr lang="en-US" sz="4000" b="1" spc="38" dirty="0">
                <a:ln w="9525" cmpd="sng">
                  <a:solidFill>
                    <a:srgbClr val="C00000"/>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Goal</a:t>
            </a:r>
            <a:r>
              <a:rPr lang="en-US" sz="4000" b="1" spc="38" dirty="0">
                <a:ln w="9525" cmpd="sng">
                  <a:solidFill>
                    <a:srgbClr val="800000"/>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 in Writing</a:t>
            </a:r>
          </a:p>
        </p:txBody>
      </p:sp>
      <p:sp>
        <p:nvSpPr>
          <p:cNvPr id="8" name="TextBox 7">
            <a:extLst>
              <a:ext uri="{FF2B5EF4-FFF2-40B4-BE49-F238E27FC236}">
                <a16:creationId xmlns:a16="http://schemas.microsoft.com/office/drawing/2014/main" id="{A1D34391-91B1-48A3-A2FC-7692ABDAFCC5}"/>
              </a:ext>
            </a:extLst>
          </p:cNvPr>
          <p:cNvSpPr txBox="1"/>
          <p:nvPr/>
        </p:nvSpPr>
        <p:spPr>
          <a:xfrm>
            <a:off x="4614970" y="2086046"/>
            <a:ext cx="4331368" cy="2862322"/>
          </a:xfrm>
          <a:prstGeom prst="rect">
            <a:avLst/>
          </a:prstGeom>
          <a:noFill/>
        </p:spPr>
        <p:txBody>
          <a:bodyPr wrap="square" rtlCol="0">
            <a:spAutoFit/>
          </a:bodyPr>
          <a:lstStyle/>
          <a:p>
            <a:pPr defTabSz="342900">
              <a:spcAft>
                <a:spcPts val="1800"/>
              </a:spcAft>
            </a:pPr>
            <a:r>
              <a:rPr lang="en-US" sz="3000" b="1" dirty="0">
                <a:solidFill>
                  <a:prstClr val="white"/>
                </a:solidFill>
                <a:latin typeface="Calibri" panose="020F0502020204030204" pitchFamily="34" charset="0"/>
                <a:cs typeface="Calibri" panose="020F0502020204030204" pitchFamily="34" charset="0"/>
              </a:rPr>
              <a:t>Paul wanted to convince both the Gentiles and the Jews that following the Jewish ceremonial law was not required for salvation.</a:t>
            </a:r>
          </a:p>
        </p:txBody>
      </p:sp>
      <p:pic>
        <p:nvPicPr>
          <p:cNvPr id="9" name="Picture 2" descr="TO GOD NO ONE IS COMMON – GOD&amp;#39;S HOTSPOT">
            <a:extLst>
              <a:ext uri="{FF2B5EF4-FFF2-40B4-BE49-F238E27FC236}">
                <a16:creationId xmlns:a16="http://schemas.microsoft.com/office/drawing/2014/main" id="{B188A391-F416-4673-A99E-61929F5E193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84" y="1932715"/>
            <a:ext cx="3993644" cy="29925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3990145575"/>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B6E499-31CE-4469-BAB9-879C58C1493B}"/>
              </a:ext>
            </a:extLst>
          </p:cNvPr>
          <p:cNvSpPr txBox="1"/>
          <p:nvPr/>
        </p:nvSpPr>
        <p:spPr>
          <a:xfrm>
            <a:off x="3180522" y="695739"/>
            <a:ext cx="5963478" cy="1171554"/>
          </a:xfrm>
          <a:prstGeom prst="rect">
            <a:avLst/>
          </a:prstGeom>
        </p:spPr>
        <p:txBody>
          <a:bodyPr vert="horz" lIns="68580" tIns="34290" rIns="68580" bIns="34290" rtlCol="0" anchor="ctr">
            <a:noAutofit/>
          </a:bodyPr>
          <a:lstStyle/>
          <a:p>
            <a:pPr algn="ctr" defTabSz="342900">
              <a:spcBef>
                <a:spcPct val="0"/>
              </a:spcBef>
              <a:spcAft>
                <a:spcPts val="450"/>
              </a:spcAft>
            </a:pPr>
            <a:r>
              <a:rPr lang="en-US" sz="4000" b="1" spc="38" dirty="0">
                <a:ln w="9525" cmpd="sng">
                  <a:solidFill>
                    <a:srgbClr val="C00000"/>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Paul’s Definition of Faith</a:t>
            </a:r>
          </a:p>
        </p:txBody>
      </p:sp>
      <p:sp>
        <p:nvSpPr>
          <p:cNvPr id="8" name="TextBox 7">
            <a:extLst>
              <a:ext uri="{FF2B5EF4-FFF2-40B4-BE49-F238E27FC236}">
                <a16:creationId xmlns:a16="http://schemas.microsoft.com/office/drawing/2014/main" id="{A1D34391-91B1-48A3-A2FC-7692ABDAFCC5}"/>
              </a:ext>
            </a:extLst>
          </p:cNvPr>
          <p:cNvSpPr txBox="1"/>
          <p:nvPr/>
        </p:nvSpPr>
        <p:spPr>
          <a:xfrm>
            <a:off x="4752732" y="2147096"/>
            <a:ext cx="4234858" cy="2862322"/>
          </a:xfrm>
          <a:prstGeom prst="rect">
            <a:avLst/>
          </a:prstGeom>
          <a:noFill/>
        </p:spPr>
        <p:txBody>
          <a:bodyPr wrap="square" rtlCol="0">
            <a:spAutoFit/>
          </a:bodyPr>
          <a:lstStyle/>
          <a:p>
            <a:pPr defTabSz="342900">
              <a:spcAft>
                <a:spcPts val="1800"/>
              </a:spcAft>
            </a:pPr>
            <a:r>
              <a:rPr lang="en-US" sz="3000" b="1" dirty="0">
                <a:solidFill>
                  <a:prstClr val="white"/>
                </a:solidFill>
                <a:latin typeface="Calibri" panose="020F0502020204030204" pitchFamily="34" charset="0"/>
                <a:cs typeface="Calibri" panose="020F0502020204030204" pitchFamily="34" charset="0"/>
              </a:rPr>
              <a:t>What would you say Paul’s definition of faith was when he said that we are “justified by faith and not by works of the law”?</a:t>
            </a:r>
          </a:p>
        </p:txBody>
      </p:sp>
      <p:pic>
        <p:nvPicPr>
          <p:cNvPr id="9" name="Picture 2" descr="TO GOD NO ONE IS COMMON – GOD&amp;#39;S HOTSPOT">
            <a:extLst>
              <a:ext uri="{FF2B5EF4-FFF2-40B4-BE49-F238E27FC236}">
                <a16:creationId xmlns:a16="http://schemas.microsoft.com/office/drawing/2014/main" id="{A6C970C8-D669-4D28-86BC-8AC90EE391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84" y="1932715"/>
            <a:ext cx="3993644" cy="29925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891827357"/>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AC84BA-E2A9-4A08-83D1-CA21A362C1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6235" y="2595197"/>
            <a:ext cx="8391579" cy="4127878"/>
          </a:xfrm>
          <a:prstGeom prst="rect">
            <a:avLst/>
          </a:prstGeom>
        </p:spPr>
      </p:pic>
      <p:sp>
        <p:nvSpPr>
          <p:cNvPr id="6" name="TextBox 5">
            <a:extLst>
              <a:ext uri="{FF2B5EF4-FFF2-40B4-BE49-F238E27FC236}">
                <a16:creationId xmlns:a16="http://schemas.microsoft.com/office/drawing/2014/main" id="{825E8213-4FFF-4744-88E0-736914AC365E}"/>
              </a:ext>
            </a:extLst>
          </p:cNvPr>
          <p:cNvSpPr txBox="1"/>
          <p:nvPr/>
        </p:nvSpPr>
        <p:spPr>
          <a:xfrm>
            <a:off x="242204" y="358818"/>
            <a:ext cx="865959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0070C0"/>
                </a:solidFill>
                <a:effectLst>
                  <a:reflection blurRad="12700" stA="28000" endPos="45000" dist="1000" dir="5400000" sy="-100000" algn="bl" rotWithShape="0"/>
                </a:effectLst>
                <a:uLnTx/>
                <a:uFillTx/>
                <a:latin typeface="Comic Sans MS" panose="030F0702030302020204" pitchFamily="66" charset="0"/>
                <a:ea typeface="+mn-ea"/>
                <a:cs typeface="+mn-cs"/>
              </a:rPr>
              <a:t>Principles to apply today</a:t>
            </a:r>
          </a:p>
        </p:txBody>
      </p:sp>
      <p:sp>
        <p:nvSpPr>
          <p:cNvPr id="8" name="Rectangle 7">
            <a:extLst>
              <a:ext uri="{FF2B5EF4-FFF2-40B4-BE49-F238E27FC236}">
                <a16:creationId xmlns:a16="http://schemas.microsoft.com/office/drawing/2014/main" id="{82CF17E4-1D98-4795-9B0D-DE8935D1A9BB}"/>
              </a:ext>
            </a:extLst>
          </p:cNvPr>
          <p:cNvSpPr/>
          <p:nvPr/>
        </p:nvSpPr>
        <p:spPr>
          <a:xfrm>
            <a:off x="88232" y="75962"/>
            <a:ext cx="8967536" cy="670607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CED85EC-D94D-4EA6-8A1C-A998C018EF8B}"/>
              </a:ext>
            </a:extLst>
          </p:cNvPr>
          <p:cNvSpPr txBox="1"/>
          <p:nvPr/>
        </p:nvSpPr>
        <p:spPr>
          <a:xfrm>
            <a:off x="381000" y="1143000"/>
            <a:ext cx="78624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Reach out to and gently admonish those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who are straying from Christ</a:t>
            </a:r>
          </a:p>
        </p:txBody>
      </p:sp>
      <p:grpSp>
        <p:nvGrpSpPr>
          <p:cNvPr id="13" name="Group 12">
            <a:extLst>
              <a:ext uri="{FF2B5EF4-FFF2-40B4-BE49-F238E27FC236}">
                <a16:creationId xmlns:a16="http://schemas.microsoft.com/office/drawing/2014/main" id="{660E1F8E-5CAE-4ED2-9814-4C696EC49B90}"/>
              </a:ext>
            </a:extLst>
          </p:cNvPr>
          <p:cNvGrpSpPr/>
          <p:nvPr/>
        </p:nvGrpSpPr>
        <p:grpSpPr>
          <a:xfrm>
            <a:off x="1740729" y="4083509"/>
            <a:ext cx="2362200" cy="2673957"/>
            <a:chOff x="1371600" y="2971800"/>
            <a:chExt cx="2114387" cy="2410769"/>
          </a:xfrm>
        </p:grpSpPr>
        <p:sp>
          <p:nvSpPr>
            <p:cNvPr id="14" name="Explosion: 8 Points 13">
              <a:extLst>
                <a:ext uri="{FF2B5EF4-FFF2-40B4-BE49-F238E27FC236}">
                  <a16:creationId xmlns:a16="http://schemas.microsoft.com/office/drawing/2014/main" id="{35D945D9-B601-488E-B47F-CDC2D6B03303}"/>
                </a:ext>
              </a:extLst>
            </p:cNvPr>
            <p:cNvSpPr/>
            <p:nvPr/>
          </p:nvSpPr>
          <p:spPr>
            <a:xfrm>
              <a:off x="1371600" y="2971800"/>
              <a:ext cx="2114387" cy="2410769"/>
            </a:xfrm>
            <a:prstGeom prst="irregularSeal1">
              <a:avLst/>
            </a:prstGeom>
            <a:solidFill>
              <a:srgbClr val="FFC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31666E4-A428-4BEF-916B-4DAA511273F7}"/>
                </a:ext>
              </a:extLst>
            </p:cNvPr>
            <p:cNvSpPr txBox="1"/>
            <p:nvPr/>
          </p:nvSpPr>
          <p:spPr>
            <a:xfrm>
              <a:off x="1586844" y="3667412"/>
              <a:ext cx="171085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 Thess. 5:12-14</a:t>
              </a:r>
            </a:p>
          </p:txBody>
        </p:sp>
      </p:grpSp>
      <p:grpSp>
        <p:nvGrpSpPr>
          <p:cNvPr id="23" name="Group 22">
            <a:extLst>
              <a:ext uri="{FF2B5EF4-FFF2-40B4-BE49-F238E27FC236}">
                <a16:creationId xmlns:a16="http://schemas.microsoft.com/office/drawing/2014/main" id="{4FB27105-E7CB-4F7B-A9C5-EE7CF47CE2FC}"/>
              </a:ext>
            </a:extLst>
          </p:cNvPr>
          <p:cNvGrpSpPr/>
          <p:nvPr/>
        </p:nvGrpSpPr>
        <p:grpSpPr>
          <a:xfrm>
            <a:off x="7932415" y="3512502"/>
            <a:ext cx="1040107" cy="3285787"/>
            <a:chOff x="7924800" y="3505200"/>
            <a:chExt cx="1040107" cy="3285787"/>
          </a:xfrm>
        </p:grpSpPr>
        <p:sp>
          <p:nvSpPr>
            <p:cNvPr id="22" name="Oval 21">
              <a:extLst>
                <a:ext uri="{FF2B5EF4-FFF2-40B4-BE49-F238E27FC236}">
                  <a16:creationId xmlns:a16="http://schemas.microsoft.com/office/drawing/2014/main" id="{CA495C2E-3621-4845-88C4-EC298F1DE519}"/>
                </a:ext>
              </a:extLst>
            </p:cNvPr>
            <p:cNvSpPr/>
            <p:nvPr/>
          </p:nvSpPr>
          <p:spPr>
            <a:xfrm>
              <a:off x="8229600" y="3637131"/>
              <a:ext cx="318214" cy="326112"/>
            </a:xfrm>
            <a:prstGeom prst="ellipse">
              <a:avLst/>
            </a:prstGeom>
            <a:solidFill>
              <a:srgbClr val="B45608"/>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7ECC09C-6453-464D-A0A4-2D9D72F2FD6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818" b="97799" l="8911" r="89604">
                          <a14:foregroundMark x1="49010" y1="6132" x2="45545" y2="12107"/>
                          <a14:foregroundMark x1="67822" y1="64151" x2="73267" y2="97642"/>
                          <a14:foregroundMark x1="72772" y1="94969" x2="63366" y2="97799"/>
                          <a14:foregroundMark x1="34653" y1="66509" x2="41089" y2="69340"/>
                          <a14:foregroundMark x1="31683" y1="65094" x2="34158" y2="66195"/>
                          <a14:foregroundMark x1="30693" y1="65094" x2="37624" y2="74057"/>
                          <a14:foregroundMark x1="58416" y1="71226" x2="64851" y2="77673"/>
                          <a14:foregroundMark x1="31683" y1="71384" x2="32178" y2="72013"/>
                          <a14:foregroundMark x1="29703" y1="66195" x2="29703" y2="66667"/>
                          <a14:foregroundMark x1="32178" y1="72013" x2="33168" y2="72642"/>
                          <a14:foregroundMark x1="56436" y1="68711" x2="56931" y2="69969"/>
                          <a14:foregroundMark x1="53960" y1="64623" x2="55446" y2="67610"/>
                          <a14:foregroundMark x1="56931" y1="69969" x2="59406" y2="70597"/>
                          <a14:foregroundMark x1="47030" y1="72484" x2="47525" y2="74686"/>
                          <a14:backgroundMark x1="28218" y1="87736" x2="18812" y2="77516"/>
                          <a14:backgroundMark x1="56436" y1="93396" x2="26733" y2="99686"/>
                          <a14:backgroundMark x1="26733" y1="99686" x2="26733" y2="99686"/>
                          <a14:backgroundMark x1="41584" y1="92453" x2="49010" y2="92610"/>
                          <a14:backgroundMark x1="39109" y1="92925" x2="44554" y2="94654"/>
                          <a14:backgroundMark x1="20297" y1="54717" x2="23762" y2="65566"/>
                          <a14:backgroundMark x1="49505" y1="63050" x2="50495" y2="64780"/>
                          <a14:backgroundMark x1="52475" y1="70126" x2="53465" y2="70912"/>
                          <a14:backgroundMark x1="56436" y1="78459" x2="60891" y2="84591"/>
                          <a14:backgroundMark x1="17822" y1="22013" x2="17822" y2="22327"/>
                          <a14:backgroundMark x1="18812" y1="21541" x2="13861" y2="23113"/>
                          <a14:backgroundMark x1="31188" y1="74371" x2="33168" y2="79717"/>
                          <a14:backgroundMark x1="33168" y1="79717" x2="32178" y2="80031"/>
                          <a14:backgroundMark x1="25743" y1="66824" x2="27228" y2="71541"/>
                          <a14:backgroundMark x1="55941" y1="74528" x2="56931" y2="77830"/>
                          <a14:backgroundMark x1="17822" y1="50157" x2="19307" y2="55503"/>
                          <a14:backgroundMark x1="19307" y1="55503" x2="19307" y2="55503"/>
                          <a14:backgroundMark x1="51980" y1="67610" x2="51980" y2="68711"/>
                          <a14:backgroundMark x1="88614" y1="25943" x2="90594" y2="25786"/>
                          <a14:backgroundMark x1="17822" y1="24057" x2="17822" y2="23585"/>
                          <a14:backgroundMark x1="18317" y1="22642" x2="18317" y2="22642"/>
                          <a14:backgroundMark x1="19802" y1="22170" x2="16832" y2="24057"/>
                          <a14:backgroundMark x1="33168" y1="82862" x2="33168" y2="82862"/>
                          <a14:backgroundMark x1="51485" y1="5189" x2="51485" y2="5189"/>
                          <a14:backgroundMark x1="51485" y1="5660" x2="51485" y2="5660"/>
                        </a14:backgroundRemoval>
                      </a14:imgEffect>
                      <a14:imgEffect>
                        <a14:sharpenSoften amount="250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7924800" y="3505200"/>
              <a:ext cx="1040107" cy="3285787"/>
            </a:xfrm>
            <a:prstGeom prst="rect">
              <a:avLst/>
            </a:prstGeom>
            <a:ln>
              <a:noFill/>
            </a:ln>
            <a:effectLst>
              <a:outerShdw blurRad="292100" dist="139700" dir="2700000" algn="tl" rotWithShape="0">
                <a:srgbClr val="333333">
                  <a:alpha val="65000"/>
                </a:srgbClr>
              </a:outerShdw>
            </a:effectLst>
          </p:spPr>
        </p:pic>
      </p:grpSp>
      <p:grpSp>
        <p:nvGrpSpPr>
          <p:cNvPr id="24" name="Group 23">
            <a:extLst>
              <a:ext uri="{FF2B5EF4-FFF2-40B4-BE49-F238E27FC236}">
                <a16:creationId xmlns:a16="http://schemas.microsoft.com/office/drawing/2014/main" id="{39790F7B-BD61-4DAD-8321-B2D359E7B33C}"/>
              </a:ext>
            </a:extLst>
          </p:cNvPr>
          <p:cNvGrpSpPr/>
          <p:nvPr/>
        </p:nvGrpSpPr>
        <p:grpSpPr>
          <a:xfrm>
            <a:off x="4829795" y="4300400"/>
            <a:ext cx="2362200" cy="2410769"/>
            <a:chOff x="1371600" y="2971800"/>
            <a:chExt cx="2362200" cy="2410769"/>
          </a:xfrm>
        </p:grpSpPr>
        <p:sp>
          <p:nvSpPr>
            <p:cNvPr id="25" name="Explosion: 8 Points 24">
              <a:extLst>
                <a:ext uri="{FF2B5EF4-FFF2-40B4-BE49-F238E27FC236}">
                  <a16:creationId xmlns:a16="http://schemas.microsoft.com/office/drawing/2014/main" id="{BBB20CEB-D4E5-4524-B7CF-CD2166611242}"/>
                </a:ext>
              </a:extLst>
            </p:cNvPr>
            <p:cNvSpPr/>
            <p:nvPr/>
          </p:nvSpPr>
          <p:spPr>
            <a:xfrm>
              <a:off x="1371600" y="2971800"/>
              <a:ext cx="2362200" cy="2410769"/>
            </a:xfrm>
            <a:prstGeom prst="irregularSeal1">
              <a:avLst/>
            </a:prstGeom>
            <a:solidFill>
              <a:srgbClr val="FFC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7A065B07-2EBC-4877-9C3F-8FB53C2C9834}"/>
                </a:ext>
              </a:extLst>
            </p:cNvPr>
            <p:cNvSpPr txBox="1"/>
            <p:nvPr/>
          </p:nvSpPr>
          <p:spPr>
            <a:xfrm>
              <a:off x="1866900" y="3642688"/>
              <a:ext cx="1371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Jude 22-23</a:t>
              </a:r>
            </a:p>
          </p:txBody>
        </p:sp>
      </p:grpSp>
      <p:grpSp>
        <p:nvGrpSpPr>
          <p:cNvPr id="27" name="Group 26">
            <a:extLst>
              <a:ext uri="{FF2B5EF4-FFF2-40B4-BE49-F238E27FC236}">
                <a16:creationId xmlns:a16="http://schemas.microsoft.com/office/drawing/2014/main" id="{80F60E4E-1626-4FE9-AE4E-76C74991E9BB}"/>
              </a:ext>
            </a:extLst>
          </p:cNvPr>
          <p:cNvGrpSpPr/>
          <p:nvPr/>
        </p:nvGrpSpPr>
        <p:grpSpPr>
          <a:xfrm>
            <a:off x="6324600" y="1607012"/>
            <a:ext cx="2362200" cy="2410769"/>
            <a:chOff x="2620433" y="132700"/>
            <a:chExt cx="2362200" cy="2410769"/>
          </a:xfrm>
        </p:grpSpPr>
        <p:sp>
          <p:nvSpPr>
            <p:cNvPr id="28" name="Explosion: 8 Points 27">
              <a:extLst>
                <a:ext uri="{FF2B5EF4-FFF2-40B4-BE49-F238E27FC236}">
                  <a16:creationId xmlns:a16="http://schemas.microsoft.com/office/drawing/2014/main" id="{919532F0-D841-4DBC-83B6-135DB55DF3FF}"/>
                </a:ext>
              </a:extLst>
            </p:cNvPr>
            <p:cNvSpPr/>
            <p:nvPr/>
          </p:nvSpPr>
          <p:spPr>
            <a:xfrm>
              <a:off x="2620433" y="132700"/>
              <a:ext cx="2362200" cy="2410769"/>
            </a:xfrm>
            <a:prstGeom prst="irregularSeal1">
              <a:avLst/>
            </a:prstGeom>
            <a:solidFill>
              <a:srgbClr val="FFC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1D3767B6-B6AA-4712-A568-0E8C1B64D2E2}"/>
                </a:ext>
              </a:extLst>
            </p:cNvPr>
            <p:cNvSpPr txBox="1"/>
            <p:nvPr/>
          </p:nvSpPr>
          <p:spPr>
            <a:xfrm>
              <a:off x="2939995" y="721844"/>
              <a:ext cx="168706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James 5:19,20</a:t>
              </a:r>
            </a:p>
          </p:txBody>
        </p:sp>
      </p:grpSp>
    </p:spTree>
    <p:custDataLst>
      <p:tags r:id="rId1"/>
    </p:custDataLst>
    <p:extLst>
      <p:ext uri="{BB962C8B-B14F-4D97-AF65-F5344CB8AC3E}">
        <p14:creationId xmlns:p14="http://schemas.microsoft.com/office/powerpoint/2010/main" val="8331573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1+#ppt_w/2"/>
                                          </p:val>
                                        </p:tav>
                                        <p:tav tm="100000">
                                          <p:val>
                                            <p:strVal val="#ppt_x"/>
                                          </p:val>
                                        </p:tav>
                                      </p:tavLst>
                                    </p:anim>
                                    <p:anim calcmode="lin" valueType="num">
                                      <p:cBhvr additive="base">
                                        <p:cTn id="2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34391-91B1-48A3-A2FC-7692ABDAFCC5}"/>
              </a:ext>
            </a:extLst>
          </p:cNvPr>
          <p:cNvSpPr txBox="1"/>
          <p:nvPr/>
        </p:nvSpPr>
        <p:spPr>
          <a:xfrm>
            <a:off x="4752732" y="2147097"/>
            <a:ext cx="4234858" cy="3093154"/>
          </a:xfrm>
          <a:prstGeom prst="rect">
            <a:avLst/>
          </a:prstGeom>
          <a:noFill/>
        </p:spPr>
        <p:txBody>
          <a:bodyPr wrap="square" rtlCol="0">
            <a:spAutoFit/>
          </a:bodyPr>
          <a:lstStyle/>
          <a:p>
            <a:pPr marL="428625" indent="-428625" defTabSz="342900">
              <a:spcAft>
                <a:spcPts val="180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Belief that all have sinned and deserve condemnation</a:t>
            </a:r>
          </a:p>
          <a:p>
            <a:pPr marL="428625" indent="-428625" defTabSz="342900">
              <a:spcAft>
                <a:spcPts val="180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Trust in the death of Jesus as being sufficient to pay for sin</a:t>
            </a:r>
          </a:p>
        </p:txBody>
      </p:sp>
      <p:pic>
        <p:nvPicPr>
          <p:cNvPr id="9" name="Picture 2" descr="TO GOD NO ONE IS COMMON – GOD&amp;#39;S HOTSPOT">
            <a:extLst>
              <a:ext uri="{FF2B5EF4-FFF2-40B4-BE49-F238E27FC236}">
                <a16:creationId xmlns:a16="http://schemas.microsoft.com/office/drawing/2014/main" id="{A07878D6-4C30-40A5-AEB4-0EC999ED91B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84" y="1932715"/>
            <a:ext cx="3993644" cy="29925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16375E35-1CB8-DD49-8C93-D49DF30CCC0E}"/>
              </a:ext>
            </a:extLst>
          </p:cNvPr>
          <p:cNvSpPr txBox="1"/>
          <p:nvPr/>
        </p:nvSpPr>
        <p:spPr>
          <a:xfrm>
            <a:off x="3180522" y="695739"/>
            <a:ext cx="5963478" cy="1171554"/>
          </a:xfrm>
          <a:prstGeom prst="rect">
            <a:avLst/>
          </a:prstGeom>
        </p:spPr>
        <p:txBody>
          <a:bodyPr vert="horz" lIns="68580" tIns="34290" rIns="68580" bIns="34290" rtlCol="0" anchor="ctr">
            <a:noAutofit/>
          </a:bodyPr>
          <a:lstStyle/>
          <a:p>
            <a:pPr algn="ctr" defTabSz="342900">
              <a:spcBef>
                <a:spcPct val="0"/>
              </a:spcBef>
              <a:spcAft>
                <a:spcPts val="450"/>
              </a:spcAft>
            </a:pPr>
            <a:r>
              <a:rPr lang="en-US" sz="4000" b="1" spc="38" dirty="0">
                <a:ln w="9525" cmpd="sng">
                  <a:solidFill>
                    <a:srgbClr val="C00000"/>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Paul’s Definition of Faith</a:t>
            </a:r>
          </a:p>
        </p:txBody>
      </p:sp>
    </p:spTree>
    <p:custDataLst>
      <p:tags r:id="rId1"/>
    </p:custDataLst>
    <p:extLst>
      <p:ext uri="{BB962C8B-B14F-4D97-AF65-F5344CB8AC3E}">
        <p14:creationId xmlns:p14="http://schemas.microsoft.com/office/powerpoint/2010/main" val="948132539"/>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B6E499-31CE-4469-BAB9-879C58C1493B}"/>
              </a:ext>
            </a:extLst>
          </p:cNvPr>
          <p:cNvSpPr txBox="1"/>
          <p:nvPr/>
        </p:nvSpPr>
        <p:spPr>
          <a:xfrm>
            <a:off x="481262" y="394867"/>
            <a:ext cx="8662737" cy="727838"/>
          </a:xfrm>
          <a:prstGeom prst="rect">
            <a:avLst/>
          </a:prstGeom>
        </p:spPr>
        <p:txBody>
          <a:bodyPr vert="horz" lIns="68580" tIns="34290" rIns="68580" bIns="34290" rtlCol="0" anchor="ctr">
            <a:normAutofit/>
          </a:bodyPr>
          <a:lstStyle/>
          <a:p>
            <a:pPr defTabSz="342900">
              <a:spcBef>
                <a:spcPct val="0"/>
              </a:spcBef>
              <a:spcAft>
                <a:spcPts val="450"/>
              </a:spcAft>
            </a:pPr>
            <a:r>
              <a:rPr lang="en-US" sz="4000" b="1" spc="38" dirty="0">
                <a:ln w="9525" cmpd="sng">
                  <a:solidFill>
                    <a:srgbClr val="0033CC"/>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James’ Audience - Jews</a:t>
            </a:r>
          </a:p>
        </p:txBody>
      </p:sp>
      <p:sp>
        <p:nvSpPr>
          <p:cNvPr id="8" name="TextBox 7">
            <a:extLst>
              <a:ext uri="{FF2B5EF4-FFF2-40B4-BE49-F238E27FC236}">
                <a16:creationId xmlns:a16="http://schemas.microsoft.com/office/drawing/2014/main" id="{A1D34391-91B1-48A3-A2FC-7692ABDAFCC5}"/>
              </a:ext>
            </a:extLst>
          </p:cNvPr>
          <p:cNvSpPr txBox="1"/>
          <p:nvPr/>
        </p:nvSpPr>
        <p:spPr>
          <a:xfrm>
            <a:off x="173478" y="2623203"/>
            <a:ext cx="5257800" cy="2354491"/>
          </a:xfrm>
          <a:prstGeom prst="rect">
            <a:avLst/>
          </a:prstGeom>
          <a:noFill/>
        </p:spPr>
        <p:txBody>
          <a:bodyPr wrap="square" rtlCol="0">
            <a:spAutoFit/>
          </a:bodyPr>
          <a:lstStyle/>
          <a:p>
            <a:pPr marL="260747" indent="-260747" defTabSz="342900">
              <a:spcAft>
                <a:spcPts val="1800"/>
              </a:spcAft>
              <a:buFont typeface="Arial" panose="020B0604020202020204" pitchFamily="34" charset="0"/>
              <a:buChar char="•"/>
            </a:pPr>
            <a:r>
              <a:rPr lang="en-US" sz="3300" b="1" dirty="0">
                <a:solidFill>
                  <a:prstClr val="white"/>
                </a:solidFill>
                <a:latin typeface="Calibri" panose="020F0502020204030204" pitchFamily="34" charset="0"/>
                <a:cs typeface="Calibri" panose="020F0502020204030204" pitchFamily="34" charset="0"/>
              </a:rPr>
              <a:t>Importance of the creed (Shema)</a:t>
            </a:r>
          </a:p>
          <a:p>
            <a:pPr marL="260747" indent="-260747" defTabSz="342900">
              <a:spcAft>
                <a:spcPts val="1800"/>
              </a:spcAft>
              <a:buFont typeface="Arial" panose="020B0604020202020204" pitchFamily="34" charset="0"/>
              <a:buChar char="•"/>
            </a:pPr>
            <a:r>
              <a:rPr lang="en-US" sz="3300" b="1" dirty="0">
                <a:solidFill>
                  <a:prstClr val="white"/>
                </a:solidFill>
                <a:latin typeface="Calibri" panose="020F0502020204030204" pitchFamily="34" charset="0"/>
                <a:cs typeface="Calibri" panose="020F0502020204030204" pitchFamily="34" charset="0"/>
              </a:rPr>
              <a:t>Believed in Jesus as the Messiah</a:t>
            </a:r>
          </a:p>
        </p:txBody>
      </p:sp>
      <p:pic>
        <p:nvPicPr>
          <p:cNvPr id="5" name="Picture 2" descr="Liberal Jews to get prayer site at Jerusalem&amp;#39;s Western Wall - BBC News">
            <a:extLst>
              <a:ext uri="{FF2B5EF4-FFF2-40B4-BE49-F238E27FC236}">
                <a16:creationId xmlns:a16="http://schemas.microsoft.com/office/drawing/2014/main" id="{1A56B22C-7133-4AF9-A525-1074F4E1DE8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5585294" y="1397503"/>
            <a:ext cx="3205071" cy="40859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089425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B6E499-31CE-4469-BAB9-879C58C1493B}"/>
              </a:ext>
            </a:extLst>
          </p:cNvPr>
          <p:cNvSpPr txBox="1"/>
          <p:nvPr/>
        </p:nvSpPr>
        <p:spPr>
          <a:xfrm>
            <a:off x="417442" y="416944"/>
            <a:ext cx="8726557" cy="727838"/>
          </a:xfrm>
          <a:prstGeom prst="rect">
            <a:avLst/>
          </a:prstGeom>
        </p:spPr>
        <p:txBody>
          <a:bodyPr vert="horz" lIns="68580" tIns="34290" rIns="68580" bIns="34290" rtlCol="0" anchor="ctr">
            <a:normAutofit/>
          </a:bodyPr>
          <a:lstStyle/>
          <a:p>
            <a:pPr defTabSz="342900">
              <a:spcBef>
                <a:spcPct val="0"/>
              </a:spcBef>
              <a:spcAft>
                <a:spcPts val="450"/>
              </a:spcAft>
            </a:pPr>
            <a:r>
              <a:rPr lang="en-US" sz="4000" b="1" spc="38" dirty="0">
                <a:ln w="9525" cmpd="sng">
                  <a:solidFill>
                    <a:srgbClr val="0033CC"/>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James’ Context</a:t>
            </a:r>
          </a:p>
        </p:txBody>
      </p:sp>
      <p:sp>
        <p:nvSpPr>
          <p:cNvPr id="8" name="TextBox 7">
            <a:extLst>
              <a:ext uri="{FF2B5EF4-FFF2-40B4-BE49-F238E27FC236}">
                <a16:creationId xmlns:a16="http://schemas.microsoft.com/office/drawing/2014/main" id="{A1D34391-91B1-48A3-A2FC-7692ABDAFCC5}"/>
              </a:ext>
            </a:extLst>
          </p:cNvPr>
          <p:cNvSpPr txBox="1"/>
          <p:nvPr/>
        </p:nvSpPr>
        <p:spPr>
          <a:xfrm>
            <a:off x="155944" y="1619899"/>
            <a:ext cx="5483630" cy="4362733"/>
          </a:xfrm>
          <a:prstGeom prst="rect">
            <a:avLst/>
          </a:prstGeom>
          <a:noFill/>
        </p:spPr>
        <p:txBody>
          <a:bodyPr wrap="square" rtlCol="0">
            <a:spAutoFit/>
          </a:bodyPr>
          <a:lstStyle/>
          <a:p>
            <a:pPr defTabSz="342900">
              <a:spcAft>
                <a:spcPts val="900"/>
              </a:spcAft>
            </a:pPr>
            <a:r>
              <a:rPr lang="en-US" sz="3000" b="1" dirty="0">
                <a:solidFill>
                  <a:prstClr val="white"/>
                </a:solidFill>
                <a:latin typeface="Calibri" panose="020F0502020204030204" pitchFamily="34" charset="0"/>
                <a:cs typeface="Calibri" panose="020F0502020204030204" pitchFamily="34" charset="0"/>
              </a:rPr>
              <a:t>James 2:1-13 </a:t>
            </a:r>
          </a:p>
          <a:p>
            <a:pPr defTabSz="342900"/>
            <a:r>
              <a:rPr lang="en-US" sz="3000" b="1" dirty="0">
                <a:solidFill>
                  <a:prstClr val="white"/>
                </a:solidFill>
                <a:latin typeface="Calibri" panose="020F0502020204030204" pitchFamily="34" charset="0"/>
                <a:cs typeface="Calibri" panose="020F0502020204030204" pitchFamily="34" charset="0"/>
              </a:rPr>
              <a:t>These Jews were neglecting, among other things, the second commandment – to love your neighbor as yourself.  As Jesus said, they were “neglecting the weightier matters of the law: justice, mercy and faithfulness” </a:t>
            </a:r>
          </a:p>
          <a:p>
            <a:pPr defTabSz="342900">
              <a:spcAft>
                <a:spcPts val="1800"/>
              </a:spcAft>
            </a:pPr>
            <a:r>
              <a:rPr lang="en-US" sz="3000" b="1" dirty="0">
                <a:solidFill>
                  <a:prstClr val="white"/>
                </a:solidFill>
                <a:latin typeface="Calibri" panose="020F0502020204030204" pitchFamily="34" charset="0"/>
                <a:cs typeface="Calibri" panose="020F0502020204030204" pitchFamily="34" charset="0"/>
              </a:rPr>
              <a:t>(Matt 23:23)</a:t>
            </a:r>
          </a:p>
        </p:txBody>
      </p:sp>
      <p:pic>
        <p:nvPicPr>
          <p:cNvPr id="9" name="Picture 2" descr="Liberal Jews to get prayer site at Jerusalem&amp;#39;s Western Wall - BBC News">
            <a:extLst>
              <a:ext uri="{FF2B5EF4-FFF2-40B4-BE49-F238E27FC236}">
                <a16:creationId xmlns:a16="http://schemas.microsoft.com/office/drawing/2014/main" id="{62C28F49-8611-49CE-8FAD-F3B07BA897C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5585294" y="1397503"/>
            <a:ext cx="3205071" cy="40859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8109136"/>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B6E499-31CE-4469-BAB9-879C58C1493B}"/>
              </a:ext>
            </a:extLst>
          </p:cNvPr>
          <p:cNvSpPr txBox="1"/>
          <p:nvPr/>
        </p:nvSpPr>
        <p:spPr>
          <a:xfrm>
            <a:off x="407693" y="436429"/>
            <a:ext cx="8486050" cy="727838"/>
          </a:xfrm>
          <a:prstGeom prst="rect">
            <a:avLst/>
          </a:prstGeom>
        </p:spPr>
        <p:txBody>
          <a:bodyPr vert="horz" lIns="68580" tIns="34290" rIns="68580" bIns="34290" rtlCol="0" anchor="ctr">
            <a:normAutofit/>
          </a:bodyPr>
          <a:lstStyle/>
          <a:p>
            <a:pPr defTabSz="342900">
              <a:spcBef>
                <a:spcPct val="0"/>
              </a:spcBef>
              <a:spcAft>
                <a:spcPts val="450"/>
              </a:spcAft>
            </a:pPr>
            <a:r>
              <a:rPr lang="en-US" sz="4000" b="1" spc="38" dirty="0">
                <a:ln w="9525" cmpd="sng">
                  <a:solidFill>
                    <a:srgbClr val="0033CC"/>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James’ Goal in Writing</a:t>
            </a:r>
          </a:p>
        </p:txBody>
      </p:sp>
      <p:sp>
        <p:nvSpPr>
          <p:cNvPr id="8" name="TextBox 7">
            <a:extLst>
              <a:ext uri="{FF2B5EF4-FFF2-40B4-BE49-F238E27FC236}">
                <a16:creationId xmlns:a16="http://schemas.microsoft.com/office/drawing/2014/main" id="{A1D34391-91B1-48A3-A2FC-7692ABDAFCC5}"/>
              </a:ext>
            </a:extLst>
          </p:cNvPr>
          <p:cNvSpPr txBox="1"/>
          <p:nvPr/>
        </p:nvSpPr>
        <p:spPr>
          <a:xfrm>
            <a:off x="206621" y="2170095"/>
            <a:ext cx="4881966" cy="3323987"/>
          </a:xfrm>
          <a:prstGeom prst="rect">
            <a:avLst/>
          </a:prstGeom>
          <a:noFill/>
        </p:spPr>
        <p:txBody>
          <a:bodyPr wrap="square" rtlCol="0">
            <a:spAutoFit/>
          </a:bodyPr>
          <a:lstStyle/>
          <a:p>
            <a:pPr defTabSz="342900">
              <a:spcAft>
                <a:spcPts val="900"/>
              </a:spcAft>
            </a:pPr>
            <a:r>
              <a:rPr lang="en-US" sz="3000" b="1" dirty="0">
                <a:solidFill>
                  <a:prstClr val="white"/>
                </a:solidFill>
                <a:latin typeface="Calibri" panose="020F0502020204030204" pitchFamily="34" charset="0"/>
                <a:cs typeface="Calibri" panose="020F0502020204030204" pitchFamily="34" charset="0"/>
              </a:rPr>
              <a:t>James wanted his audience to see that if they continued to neglect the second commandment, it showed that they weren’t proving to follow Jesus – even if they claimed they were.</a:t>
            </a:r>
          </a:p>
        </p:txBody>
      </p:sp>
      <p:pic>
        <p:nvPicPr>
          <p:cNvPr id="9" name="Picture 2" descr="Liberal Jews to get prayer site at Jerusalem&amp;#39;s Western Wall - BBC News">
            <a:extLst>
              <a:ext uri="{FF2B5EF4-FFF2-40B4-BE49-F238E27FC236}">
                <a16:creationId xmlns:a16="http://schemas.microsoft.com/office/drawing/2014/main" id="{C4310636-C593-49A7-BEC1-412C34D0768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5585294" y="1397503"/>
            <a:ext cx="3205071" cy="40859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4837655"/>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34391-91B1-48A3-A2FC-7692ABDAFCC5}"/>
              </a:ext>
            </a:extLst>
          </p:cNvPr>
          <p:cNvSpPr txBox="1"/>
          <p:nvPr/>
        </p:nvSpPr>
        <p:spPr>
          <a:xfrm>
            <a:off x="312216" y="2178787"/>
            <a:ext cx="5108236" cy="3185487"/>
          </a:xfrm>
          <a:prstGeom prst="rect">
            <a:avLst/>
          </a:prstGeom>
          <a:noFill/>
        </p:spPr>
        <p:txBody>
          <a:bodyPr wrap="square" rtlCol="0">
            <a:spAutoFit/>
          </a:bodyPr>
          <a:lstStyle/>
          <a:p>
            <a:pPr defTabSz="342900">
              <a:spcAft>
                <a:spcPts val="900"/>
              </a:spcAft>
            </a:pPr>
            <a:r>
              <a:rPr lang="en-US" sz="3000" b="1" baseline="30000" dirty="0">
                <a:solidFill>
                  <a:prstClr val="white"/>
                </a:solidFill>
                <a:latin typeface="Calibri" panose="020F0502020204030204" pitchFamily="34" charset="0"/>
                <a:cs typeface="Calibri" panose="020F0502020204030204" pitchFamily="34" charset="0"/>
              </a:rPr>
              <a:t>14 </a:t>
            </a:r>
            <a:r>
              <a:rPr lang="en-US" sz="3000" b="1" dirty="0">
                <a:solidFill>
                  <a:prstClr val="white"/>
                </a:solidFill>
                <a:latin typeface="Calibri" panose="020F0502020204030204" pitchFamily="34" charset="0"/>
                <a:cs typeface="Calibri" panose="020F0502020204030204" pitchFamily="34" charset="0"/>
              </a:rPr>
              <a:t>What good is it, my brothers, if someone says he has faith but does not have works? Can </a:t>
            </a:r>
            <a:r>
              <a:rPr lang="en-US" sz="3000" b="1" u="sng" dirty="0">
                <a:solidFill>
                  <a:srgbClr val="FFFF00"/>
                </a:solidFill>
                <a:latin typeface="Calibri" panose="020F0502020204030204" pitchFamily="34" charset="0"/>
                <a:cs typeface="Calibri" panose="020F0502020204030204" pitchFamily="34" charset="0"/>
              </a:rPr>
              <a:t>that</a:t>
            </a:r>
            <a:r>
              <a:rPr lang="en-US" sz="3000" b="1" dirty="0">
                <a:solidFill>
                  <a:srgbClr val="FFFF00"/>
                </a:solidFill>
                <a:latin typeface="Calibri" panose="020F0502020204030204" pitchFamily="34" charset="0"/>
                <a:cs typeface="Calibri" panose="020F0502020204030204" pitchFamily="34" charset="0"/>
              </a:rPr>
              <a:t> faith </a:t>
            </a:r>
            <a:r>
              <a:rPr lang="en-US" sz="3000" b="1" dirty="0">
                <a:solidFill>
                  <a:prstClr val="white"/>
                </a:solidFill>
                <a:latin typeface="Calibri" panose="020F0502020204030204" pitchFamily="34" charset="0"/>
                <a:cs typeface="Calibri" panose="020F0502020204030204" pitchFamily="34" charset="0"/>
              </a:rPr>
              <a:t>save him?</a:t>
            </a:r>
          </a:p>
          <a:p>
            <a:pPr defTabSz="342900">
              <a:spcAft>
                <a:spcPts val="900"/>
              </a:spcAft>
            </a:pPr>
            <a:endParaRPr lang="en-US" sz="600" b="1" dirty="0">
              <a:solidFill>
                <a:prstClr val="white"/>
              </a:solidFill>
              <a:latin typeface="Calibri" panose="020F0502020204030204" pitchFamily="34" charset="0"/>
              <a:cs typeface="Calibri" panose="020F0502020204030204" pitchFamily="34" charset="0"/>
            </a:endParaRPr>
          </a:p>
          <a:p>
            <a:pPr defTabSz="342900">
              <a:spcAft>
                <a:spcPts val="900"/>
              </a:spcAft>
            </a:pPr>
            <a:r>
              <a:rPr lang="en-US" sz="3000" b="1" dirty="0">
                <a:solidFill>
                  <a:prstClr val="white"/>
                </a:solidFill>
                <a:latin typeface="Calibri" panose="020F0502020204030204" pitchFamily="34" charset="0"/>
                <a:cs typeface="Calibri" panose="020F0502020204030204" pitchFamily="34" charset="0"/>
              </a:rPr>
              <a:t>How would you say James is defining “faith” here?</a:t>
            </a:r>
          </a:p>
        </p:txBody>
      </p:sp>
      <p:pic>
        <p:nvPicPr>
          <p:cNvPr id="9" name="Picture 2" descr="Liberal Jews to get prayer site at Jerusalem&amp;#39;s Western Wall - BBC News">
            <a:extLst>
              <a:ext uri="{FF2B5EF4-FFF2-40B4-BE49-F238E27FC236}">
                <a16:creationId xmlns:a16="http://schemas.microsoft.com/office/drawing/2014/main" id="{E77720D5-70A6-4536-849E-805F750AACD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5585294" y="1397503"/>
            <a:ext cx="3205071" cy="40859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967D61-6CEE-DA42-A85C-4CA342CA3380}"/>
              </a:ext>
            </a:extLst>
          </p:cNvPr>
          <p:cNvSpPr txBox="1"/>
          <p:nvPr/>
        </p:nvSpPr>
        <p:spPr>
          <a:xfrm>
            <a:off x="488653" y="410995"/>
            <a:ext cx="8301712" cy="727838"/>
          </a:xfrm>
          <a:prstGeom prst="rect">
            <a:avLst/>
          </a:prstGeom>
        </p:spPr>
        <p:txBody>
          <a:bodyPr vert="horz" lIns="68580" tIns="34290" rIns="68580" bIns="34290" rtlCol="0" anchor="ctr">
            <a:noAutofit/>
          </a:bodyPr>
          <a:lstStyle/>
          <a:p>
            <a:pPr defTabSz="342900">
              <a:spcBef>
                <a:spcPct val="0"/>
              </a:spcBef>
              <a:spcAft>
                <a:spcPts val="450"/>
              </a:spcAft>
            </a:pPr>
            <a:r>
              <a:rPr lang="en-US" sz="4000" b="1" spc="38" dirty="0">
                <a:ln w="9525" cmpd="sng">
                  <a:solidFill>
                    <a:srgbClr val="0033CC"/>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James’ Definition of Faith</a:t>
            </a:r>
          </a:p>
        </p:txBody>
      </p:sp>
    </p:spTree>
    <p:custDataLst>
      <p:tags r:id="rId1"/>
    </p:custDataLst>
    <p:extLst>
      <p:ext uri="{BB962C8B-B14F-4D97-AF65-F5344CB8AC3E}">
        <p14:creationId xmlns:p14="http://schemas.microsoft.com/office/powerpoint/2010/main" val="819161569"/>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B6E499-31CE-4469-BAB9-879C58C1493B}"/>
              </a:ext>
            </a:extLst>
          </p:cNvPr>
          <p:cNvSpPr txBox="1"/>
          <p:nvPr/>
        </p:nvSpPr>
        <p:spPr>
          <a:xfrm>
            <a:off x="488653" y="410995"/>
            <a:ext cx="8301712" cy="727838"/>
          </a:xfrm>
          <a:prstGeom prst="rect">
            <a:avLst/>
          </a:prstGeom>
        </p:spPr>
        <p:txBody>
          <a:bodyPr vert="horz" lIns="68580" tIns="34290" rIns="68580" bIns="34290" rtlCol="0" anchor="ctr">
            <a:noAutofit/>
          </a:bodyPr>
          <a:lstStyle/>
          <a:p>
            <a:pPr defTabSz="342900">
              <a:spcBef>
                <a:spcPct val="0"/>
              </a:spcBef>
              <a:spcAft>
                <a:spcPts val="450"/>
              </a:spcAft>
            </a:pPr>
            <a:r>
              <a:rPr lang="en-US" sz="4000" b="1" spc="38" dirty="0">
                <a:ln w="9525" cmpd="sng">
                  <a:solidFill>
                    <a:srgbClr val="0033CC"/>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James’ Definition of Faith</a:t>
            </a:r>
          </a:p>
        </p:txBody>
      </p:sp>
      <p:sp>
        <p:nvSpPr>
          <p:cNvPr id="8" name="TextBox 7">
            <a:extLst>
              <a:ext uri="{FF2B5EF4-FFF2-40B4-BE49-F238E27FC236}">
                <a16:creationId xmlns:a16="http://schemas.microsoft.com/office/drawing/2014/main" id="{A1D34391-91B1-48A3-A2FC-7692ABDAFCC5}"/>
              </a:ext>
            </a:extLst>
          </p:cNvPr>
          <p:cNvSpPr txBox="1"/>
          <p:nvPr/>
        </p:nvSpPr>
        <p:spPr>
          <a:xfrm>
            <a:off x="274320" y="1694921"/>
            <a:ext cx="5180429" cy="3670236"/>
          </a:xfrm>
          <a:prstGeom prst="rect">
            <a:avLst/>
          </a:prstGeom>
          <a:noFill/>
        </p:spPr>
        <p:txBody>
          <a:bodyPr wrap="square" rtlCol="0">
            <a:spAutoFit/>
          </a:bodyPr>
          <a:lstStyle/>
          <a:p>
            <a:pPr defTabSz="342900">
              <a:spcAft>
                <a:spcPts val="900"/>
              </a:spcAft>
            </a:pPr>
            <a:r>
              <a:rPr lang="en-US" sz="3000" b="1" dirty="0">
                <a:solidFill>
                  <a:prstClr val="white"/>
                </a:solidFill>
                <a:latin typeface="Calibri" panose="020F0502020204030204" pitchFamily="34" charset="0"/>
                <a:cs typeface="Calibri" panose="020F0502020204030204" pitchFamily="34" charset="0"/>
              </a:rPr>
              <a:t>James seems to define “</a:t>
            </a:r>
            <a:r>
              <a:rPr lang="en-US" sz="3000" b="1" u="sng" dirty="0">
                <a:solidFill>
                  <a:prstClr val="white"/>
                </a:solidFill>
                <a:latin typeface="Calibri" panose="020F0502020204030204" pitchFamily="34" charset="0"/>
                <a:cs typeface="Calibri" panose="020F0502020204030204" pitchFamily="34" charset="0"/>
              </a:rPr>
              <a:t>someone’s</a:t>
            </a:r>
            <a:r>
              <a:rPr lang="en-US" sz="3000" b="1" dirty="0">
                <a:solidFill>
                  <a:prstClr val="white"/>
                </a:solidFill>
                <a:latin typeface="Calibri" panose="020F0502020204030204" pitchFamily="34" charset="0"/>
                <a:cs typeface="Calibri" panose="020F0502020204030204" pitchFamily="34" charset="0"/>
              </a:rPr>
              <a:t>” faith as:</a:t>
            </a:r>
          </a:p>
          <a:p>
            <a:pPr marL="428625" indent="-428625" defTabSz="342900">
              <a:spcAft>
                <a:spcPts val="90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Intellectual assent to the creed</a:t>
            </a:r>
          </a:p>
          <a:p>
            <a:pPr marL="428625" indent="-428625" defTabSz="342900">
              <a:spcAft>
                <a:spcPts val="90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Intellectual assent to Jesus as the Messiah</a:t>
            </a:r>
          </a:p>
          <a:p>
            <a:pPr marL="428625" indent="-428625" defTabSz="342900">
              <a:spcAft>
                <a:spcPts val="90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Absence of “works”</a:t>
            </a:r>
          </a:p>
        </p:txBody>
      </p:sp>
      <p:sp>
        <p:nvSpPr>
          <p:cNvPr id="5" name="TextBox 4">
            <a:extLst>
              <a:ext uri="{FF2B5EF4-FFF2-40B4-BE49-F238E27FC236}">
                <a16:creationId xmlns:a16="http://schemas.microsoft.com/office/drawing/2014/main" id="{CFF64FCA-E482-47F7-B4F9-91D75AEA42A3}"/>
              </a:ext>
            </a:extLst>
          </p:cNvPr>
          <p:cNvSpPr txBox="1"/>
          <p:nvPr/>
        </p:nvSpPr>
        <p:spPr>
          <a:xfrm>
            <a:off x="0" y="5749496"/>
            <a:ext cx="9144000" cy="553998"/>
          </a:xfrm>
          <a:prstGeom prst="rect">
            <a:avLst/>
          </a:prstGeom>
          <a:noFill/>
        </p:spPr>
        <p:txBody>
          <a:bodyPr wrap="square" rtlCol="0">
            <a:spAutoFit/>
          </a:bodyPr>
          <a:lstStyle/>
          <a:p>
            <a:pPr algn="ctr" defTabSz="342900">
              <a:spcAft>
                <a:spcPts val="900"/>
              </a:spcAft>
            </a:pPr>
            <a:r>
              <a:rPr lang="en-US" sz="3000" b="1" spc="38" dirty="0">
                <a:ln w="9525" cmpd="sng">
                  <a:solidFill>
                    <a:srgbClr val="C00000"/>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     “Can that [type of] faith save him?” James 2:14</a:t>
            </a:r>
          </a:p>
        </p:txBody>
      </p:sp>
      <p:pic>
        <p:nvPicPr>
          <p:cNvPr id="9" name="Picture 2" descr="Liberal Jews to get prayer site at Jerusalem&amp;#39;s Western Wall - BBC News">
            <a:extLst>
              <a:ext uri="{FF2B5EF4-FFF2-40B4-BE49-F238E27FC236}">
                <a16:creationId xmlns:a16="http://schemas.microsoft.com/office/drawing/2014/main" id="{C68FE1E2-BB2C-4687-9AD6-32B2F8072C3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5585294" y="1397503"/>
            <a:ext cx="3205071" cy="40859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355947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20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2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20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0C96-770C-4D5F-8094-2ABE7BCB1079}"/>
              </a:ext>
            </a:extLst>
          </p:cNvPr>
          <p:cNvSpPr/>
          <p:nvPr/>
        </p:nvSpPr>
        <p:spPr>
          <a:xfrm>
            <a:off x="-3" y="857250"/>
            <a:ext cx="9144000" cy="25717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
        <p:nvSpPr>
          <p:cNvPr id="2" name="TextBox 1">
            <a:extLst>
              <a:ext uri="{FF2B5EF4-FFF2-40B4-BE49-F238E27FC236}">
                <a16:creationId xmlns:a16="http://schemas.microsoft.com/office/drawing/2014/main" id="{582D6757-53AA-4C01-8A7E-0B34BD1EE145}"/>
              </a:ext>
            </a:extLst>
          </p:cNvPr>
          <p:cNvSpPr txBox="1"/>
          <p:nvPr/>
        </p:nvSpPr>
        <p:spPr>
          <a:xfrm>
            <a:off x="1190004" y="3773057"/>
            <a:ext cx="6763990" cy="1615827"/>
          </a:xfrm>
          <a:prstGeom prst="rect">
            <a:avLst/>
          </a:prstGeom>
          <a:noFill/>
        </p:spPr>
        <p:txBody>
          <a:bodyPr wrap="square" rtlCol="0">
            <a:spAutoFit/>
          </a:bodyPr>
          <a:lstStyle/>
          <a:p>
            <a:pPr defTabSz="342900"/>
            <a:r>
              <a:rPr lang="en-US" sz="3300" b="1" spc="38" dirty="0">
                <a:ln w="9525" cmpd="sng">
                  <a:solidFill>
                    <a:prstClr val="black">
                      <a:lumMod val="65000"/>
                      <a:lumOff val="35000"/>
                    </a:prstClr>
                  </a:solidFill>
                  <a:prstDash val="solid"/>
                </a:ln>
                <a:solidFill>
                  <a:srgbClr val="70AD47">
                    <a:tint val="1000"/>
                  </a:srgbClr>
                </a:solidFill>
                <a:effectLst>
                  <a:glow rad="38100">
                    <a:srgbClr val="826F61">
                      <a:alpha val="40000"/>
                    </a:srgbClr>
                  </a:glow>
                </a:effectLst>
                <a:latin typeface="Calibri" panose="020F0502020204030204" pitchFamily="34" charset="0"/>
                <a:cs typeface="Calibri" panose="020F0502020204030204" pitchFamily="34" charset="0"/>
              </a:rPr>
              <a:t>Romans 3:28 “…a man is justified by faith apart from works of the law.”  (Paul)</a:t>
            </a:r>
          </a:p>
        </p:txBody>
      </p:sp>
      <p:sp>
        <p:nvSpPr>
          <p:cNvPr id="6" name="TextBox 5">
            <a:extLst>
              <a:ext uri="{FF2B5EF4-FFF2-40B4-BE49-F238E27FC236}">
                <a16:creationId xmlns:a16="http://schemas.microsoft.com/office/drawing/2014/main" id="{85BA658D-52BC-4950-8F9A-339F8C4DE7AF}"/>
              </a:ext>
            </a:extLst>
          </p:cNvPr>
          <p:cNvSpPr txBox="1"/>
          <p:nvPr/>
        </p:nvSpPr>
        <p:spPr>
          <a:xfrm>
            <a:off x="1190003" y="1346753"/>
            <a:ext cx="6763990" cy="1615827"/>
          </a:xfrm>
          <a:prstGeom prst="rect">
            <a:avLst/>
          </a:prstGeom>
          <a:noFill/>
        </p:spPr>
        <p:txBody>
          <a:bodyPr wrap="square" rtlCol="0">
            <a:spAutoFit/>
          </a:bodyPr>
          <a:lstStyle/>
          <a:p>
            <a:pPr defTabSz="342900"/>
            <a:r>
              <a:rPr lang="en-US" sz="3300" b="1" dirty="0">
                <a:solidFill>
                  <a:srgbClr val="101010"/>
                </a:solidFill>
                <a:latin typeface="Calibri" panose="020F0502020204030204" pitchFamily="34" charset="0"/>
                <a:cs typeface="Calibri" panose="020F0502020204030204" pitchFamily="34" charset="0"/>
              </a:rPr>
              <a:t>James 2:24 “…a man is justified by works and not by faith alone.”  (James)</a:t>
            </a:r>
          </a:p>
        </p:txBody>
      </p:sp>
      <p:pic>
        <p:nvPicPr>
          <p:cNvPr id="5" name="Picture 4" descr="A person with a beard&#10;&#10;Description automatically generated with low confidence">
            <a:extLst>
              <a:ext uri="{FF2B5EF4-FFF2-40B4-BE49-F238E27FC236}">
                <a16:creationId xmlns:a16="http://schemas.microsoft.com/office/drawing/2014/main" id="{25CCE7A8-E13C-4AC2-A258-A92EA77D30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37934" y="4132106"/>
            <a:ext cx="974328" cy="1233695"/>
          </a:xfrm>
          <a:prstGeom prst="ellipse">
            <a:avLst/>
          </a:prstGeom>
          <a:ln w="63500" cap="rnd">
            <a:solidFill>
              <a:schemeClr val="tx1">
                <a:lumMod val="6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9A212A08-45D0-40F2-BC86-808467CC06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98243" y="1473222"/>
            <a:ext cx="1053710" cy="1298855"/>
          </a:xfrm>
          <a:prstGeom prst="ellipse">
            <a:avLst/>
          </a:prstGeom>
          <a:ln w="63500" cap="rnd">
            <a:solidFill>
              <a:schemeClr val="bg1">
                <a:lumMod val="75000"/>
                <a:lumOff val="25000"/>
              </a:schemeClr>
            </a:solidFill>
          </a:ln>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2291721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FAC4CD-7867-45F1-823E-770A86B405FC}"/>
              </a:ext>
            </a:extLst>
          </p:cNvPr>
          <p:cNvSpPr txBox="1"/>
          <p:nvPr/>
        </p:nvSpPr>
        <p:spPr>
          <a:xfrm>
            <a:off x="2126174" y="480736"/>
            <a:ext cx="6763990" cy="4816703"/>
          </a:xfrm>
          <a:prstGeom prst="rect">
            <a:avLst/>
          </a:prstGeom>
          <a:noFill/>
        </p:spPr>
        <p:txBody>
          <a:bodyPr wrap="square" rtlCol="0">
            <a:spAutoFit/>
          </a:bodyPr>
          <a:lstStyle/>
          <a:p>
            <a:pPr algn="ctr" defTabSz="342900"/>
            <a:r>
              <a:rPr lang="en-US" sz="4000" b="1" dirty="0">
                <a:solidFill>
                  <a:prstClr val="white"/>
                </a:solidFill>
                <a:latin typeface="Calibri" panose="020F0502020204030204" pitchFamily="34" charset="0"/>
                <a:cs typeface="Calibri" panose="020F0502020204030204" pitchFamily="34" charset="0"/>
              </a:rPr>
              <a:t>The Danger for Us…</a:t>
            </a:r>
            <a:br>
              <a:rPr lang="en-US" sz="4000" b="1" dirty="0">
                <a:solidFill>
                  <a:prstClr val="white"/>
                </a:solidFill>
                <a:latin typeface="Calibri" panose="020F0502020204030204" pitchFamily="34" charset="0"/>
                <a:cs typeface="Calibri" panose="020F0502020204030204" pitchFamily="34" charset="0"/>
              </a:rPr>
            </a:br>
            <a:endParaRPr lang="en-US" sz="2400" b="1" dirty="0">
              <a:solidFill>
                <a:prstClr val="white"/>
              </a:solidFill>
              <a:latin typeface="Calibri" panose="020F0502020204030204" pitchFamily="34" charset="0"/>
              <a:cs typeface="Calibri" panose="020F0502020204030204" pitchFamily="34" charset="0"/>
            </a:endParaRPr>
          </a:p>
          <a:p>
            <a:pPr defTabSz="342900"/>
            <a:endParaRPr lang="en-US" sz="1200" b="1" dirty="0">
              <a:solidFill>
                <a:prstClr val="white"/>
              </a:solidFill>
              <a:latin typeface="Calibri" panose="020F0502020204030204" pitchFamily="34" charset="0"/>
              <a:cs typeface="Calibri" panose="020F0502020204030204" pitchFamily="34" charset="0"/>
            </a:endParaRPr>
          </a:p>
          <a:p>
            <a:pPr defTabSz="342900"/>
            <a:r>
              <a:rPr lang="en-US" sz="3300" b="1" dirty="0">
                <a:solidFill>
                  <a:prstClr val="white"/>
                </a:solidFill>
                <a:latin typeface="Calibri" panose="020F0502020204030204" pitchFamily="34" charset="0"/>
                <a:cs typeface="Calibri" panose="020F0502020204030204" pitchFamily="34" charset="0"/>
              </a:rPr>
              <a:t>We can get so caught up in the seeming contradiction that we forget to see what James has to say to us!</a:t>
            </a:r>
          </a:p>
          <a:p>
            <a:pPr defTabSz="342900"/>
            <a:endParaRPr lang="en-US" sz="3300" b="1" dirty="0">
              <a:solidFill>
                <a:prstClr val="white"/>
              </a:solidFill>
              <a:latin typeface="Calibri" panose="020F0502020204030204" pitchFamily="34" charset="0"/>
              <a:cs typeface="Calibri" panose="020F0502020204030204" pitchFamily="34" charset="0"/>
            </a:endParaRPr>
          </a:p>
          <a:p>
            <a:pPr defTabSz="342900"/>
            <a:r>
              <a:rPr lang="en-US" sz="3300" b="1" dirty="0">
                <a:solidFill>
                  <a:prstClr val="white"/>
                </a:solidFill>
                <a:latin typeface="Calibri" panose="020F0502020204030204" pitchFamily="34" charset="0"/>
                <a:cs typeface="Calibri" panose="020F0502020204030204" pitchFamily="34" charset="0"/>
              </a:rPr>
              <a:t>James is not defining the terms of salvation – he is defining what </a:t>
            </a:r>
          </a:p>
          <a:p>
            <a:pPr defTabSz="342900"/>
            <a:r>
              <a:rPr lang="en-US" sz="3300" b="1" dirty="0">
                <a:solidFill>
                  <a:srgbClr val="FFFF00"/>
                </a:solidFill>
                <a:latin typeface="Calibri" panose="020F0502020204030204" pitchFamily="34" charset="0"/>
                <a:cs typeface="Calibri" panose="020F0502020204030204" pitchFamily="34" charset="0"/>
              </a:rPr>
              <a:t>true, living faith </a:t>
            </a:r>
            <a:r>
              <a:rPr lang="en-US" sz="3300" b="1" dirty="0">
                <a:solidFill>
                  <a:prstClr val="white"/>
                </a:solidFill>
                <a:latin typeface="Calibri" panose="020F0502020204030204" pitchFamily="34" charset="0"/>
                <a:cs typeface="Calibri" panose="020F0502020204030204" pitchFamily="34" charset="0"/>
              </a:rPr>
              <a:t>really is!</a:t>
            </a:r>
          </a:p>
        </p:txBody>
      </p:sp>
      <p:pic>
        <p:nvPicPr>
          <p:cNvPr id="3" name="Picture 2" descr="Shape&#10;&#10;Description automatically generated">
            <a:extLst>
              <a:ext uri="{FF2B5EF4-FFF2-40B4-BE49-F238E27FC236}">
                <a16:creationId xmlns:a16="http://schemas.microsoft.com/office/drawing/2014/main" id="{45755740-26CA-4E7A-8962-F8FB756637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836" y="1722412"/>
            <a:ext cx="1611608" cy="15796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Graphic 8" descr="Checkmark with solid fill">
            <a:extLst>
              <a:ext uri="{FF2B5EF4-FFF2-40B4-BE49-F238E27FC236}">
                <a16:creationId xmlns:a16="http://schemas.microsoft.com/office/drawing/2014/main" id="{9A34718A-027B-4EE9-94E3-79A60E8C5C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627" y="3924289"/>
            <a:ext cx="1373150" cy="1373150"/>
          </a:xfrm>
          <a:prstGeom prst="rect">
            <a:avLst/>
          </a:prstGeom>
        </p:spPr>
      </p:pic>
    </p:spTree>
    <p:custDataLst>
      <p:tags r:id="rId1"/>
    </p:custDataLst>
    <p:extLst>
      <p:ext uri="{BB962C8B-B14F-4D97-AF65-F5344CB8AC3E}">
        <p14:creationId xmlns:p14="http://schemas.microsoft.com/office/powerpoint/2010/main" val="505029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20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2000"/>
                                        <p:tgtEl>
                                          <p:spTgt spid="5">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F755C0-BBDB-4F3F-9C74-F26825B99FE1}"/>
              </a:ext>
            </a:extLst>
          </p:cNvPr>
          <p:cNvSpPr txBox="1"/>
          <p:nvPr/>
        </p:nvSpPr>
        <p:spPr>
          <a:xfrm>
            <a:off x="432033" y="764355"/>
            <a:ext cx="8279933" cy="715581"/>
          </a:xfrm>
          <a:prstGeom prst="rect">
            <a:avLst/>
          </a:prstGeom>
          <a:noFill/>
        </p:spPr>
        <p:txBody>
          <a:bodyPr wrap="square" rtlCol="0">
            <a:spAutoFit/>
          </a:bodyPr>
          <a:lstStyle/>
          <a:p>
            <a:pPr algn="ctr" defTabSz="342900"/>
            <a:r>
              <a:rPr lang="en-US" sz="4050" b="1" dirty="0">
                <a:solidFill>
                  <a:prstClr val="white"/>
                </a:solidFill>
                <a:latin typeface="Calibri" panose="020F0502020204030204" pitchFamily="34" charset="0"/>
                <a:cs typeface="Calibri" panose="020F0502020204030204" pitchFamily="34" charset="0"/>
              </a:rPr>
              <a:t>James 2:14-17</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3785652"/>
          </a:xfrm>
          <a:prstGeom prst="rect">
            <a:avLst/>
          </a:prstGeom>
          <a:noFill/>
        </p:spPr>
        <p:txBody>
          <a:bodyPr wrap="square" rtlCol="0">
            <a:spAutoFit/>
          </a:bodyPr>
          <a:lstStyle/>
          <a:p>
            <a:pPr defTabSz="342900">
              <a:spcAft>
                <a:spcPts val="1800"/>
              </a:spcAft>
            </a:pPr>
            <a:r>
              <a:rPr lang="en-US" sz="3000" b="1" baseline="30000" dirty="0">
                <a:solidFill>
                  <a:prstClr val="white"/>
                </a:solidFill>
                <a:latin typeface="Calibri" panose="020F0502020204030204" pitchFamily="34" charset="0"/>
                <a:cs typeface="Calibri" panose="020F0502020204030204" pitchFamily="34" charset="0"/>
              </a:rPr>
              <a:t>14 </a:t>
            </a:r>
            <a:r>
              <a:rPr lang="en-US" sz="3000" b="1" dirty="0">
                <a:solidFill>
                  <a:prstClr val="white"/>
                </a:solidFill>
                <a:latin typeface="Calibri" panose="020F0502020204030204" pitchFamily="34" charset="0"/>
                <a:cs typeface="Calibri" panose="020F0502020204030204" pitchFamily="34" charset="0"/>
              </a:rPr>
              <a:t>What good is it, my brothers, if someone says he has faith but does not have works? Can that faith save him? </a:t>
            </a:r>
            <a:r>
              <a:rPr lang="en-US" sz="3000" b="1" baseline="30000" dirty="0">
                <a:solidFill>
                  <a:prstClr val="white"/>
                </a:solidFill>
                <a:latin typeface="Calibri" panose="020F0502020204030204" pitchFamily="34" charset="0"/>
                <a:cs typeface="Calibri" panose="020F0502020204030204" pitchFamily="34" charset="0"/>
              </a:rPr>
              <a:t>15</a:t>
            </a:r>
            <a:r>
              <a:rPr lang="en-US" sz="3000" b="1" dirty="0">
                <a:solidFill>
                  <a:prstClr val="white"/>
                </a:solidFill>
                <a:latin typeface="Calibri" panose="020F0502020204030204" pitchFamily="34" charset="0"/>
                <a:cs typeface="Calibri" panose="020F0502020204030204" pitchFamily="34" charset="0"/>
              </a:rPr>
              <a:t> If a brother or sister is poorly clothed and lacking in daily food, </a:t>
            </a:r>
            <a:r>
              <a:rPr lang="en-US" sz="3000" b="1" baseline="30000" dirty="0">
                <a:solidFill>
                  <a:prstClr val="white"/>
                </a:solidFill>
                <a:latin typeface="Calibri" panose="020F0502020204030204" pitchFamily="34" charset="0"/>
                <a:cs typeface="Calibri" panose="020F0502020204030204" pitchFamily="34" charset="0"/>
              </a:rPr>
              <a:t>16</a:t>
            </a:r>
            <a:r>
              <a:rPr lang="en-US" sz="3000" b="1" dirty="0">
                <a:solidFill>
                  <a:prstClr val="white"/>
                </a:solidFill>
                <a:latin typeface="Calibri" panose="020F0502020204030204" pitchFamily="34" charset="0"/>
                <a:cs typeface="Calibri" panose="020F0502020204030204" pitchFamily="34" charset="0"/>
              </a:rPr>
              <a:t> and one of you says to them, “Go in peace, be warmed and filled,” without giving them the things needed for the body, what good is that? </a:t>
            </a:r>
            <a:r>
              <a:rPr lang="en-US" sz="3000" b="1" baseline="30000" dirty="0">
                <a:solidFill>
                  <a:prstClr val="white"/>
                </a:solidFill>
                <a:latin typeface="Calibri" panose="020F0502020204030204" pitchFamily="34" charset="0"/>
                <a:cs typeface="Calibri" panose="020F0502020204030204" pitchFamily="34" charset="0"/>
              </a:rPr>
              <a:t>17</a:t>
            </a:r>
            <a:r>
              <a:rPr lang="en-US" sz="3000" b="1" dirty="0">
                <a:solidFill>
                  <a:prstClr val="white"/>
                </a:solidFill>
                <a:latin typeface="Calibri" panose="020F0502020204030204" pitchFamily="34" charset="0"/>
                <a:cs typeface="Calibri" panose="020F0502020204030204" pitchFamily="34" charset="0"/>
              </a:rPr>
              <a:t> So also faith by itself, if it does not have works, is dead.</a:t>
            </a:r>
          </a:p>
        </p:txBody>
      </p:sp>
    </p:spTree>
    <p:custDataLst>
      <p:tags r:id="rId1"/>
    </p:custDataLst>
    <p:extLst>
      <p:ext uri="{BB962C8B-B14F-4D97-AF65-F5344CB8AC3E}">
        <p14:creationId xmlns:p14="http://schemas.microsoft.com/office/powerpoint/2010/main" val="1488580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3785652"/>
          </a:xfrm>
          <a:prstGeom prst="rect">
            <a:avLst/>
          </a:prstGeom>
          <a:noFill/>
        </p:spPr>
        <p:txBody>
          <a:bodyPr wrap="square" rtlCol="0">
            <a:spAutoFit/>
          </a:bodyPr>
          <a:lstStyle/>
          <a:p>
            <a:pPr defTabSz="342900">
              <a:spcAft>
                <a:spcPts val="1800"/>
              </a:spcAft>
            </a:pPr>
            <a:r>
              <a:rPr lang="en-US" sz="3000" b="1" baseline="30000" dirty="0">
                <a:solidFill>
                  <a:prstClr val="white"/>
                </a:solidFill>
                <a:latin typeface="Calibri" panose="020F0502020204030204" pitchFamily="34" charset="0"/>
                <a:cs typeface="Calibri" panose="020F0502020204030204" pitchFamily="34" charset="0"/>
              </a:rPr>
              <a:t>14 </a:t>
            </a:r>
            <a:r>
              <a:rPr lang="en-US" sz="3000" b="1" dirty="0">
                <a:solidFill>
                  <a:prstClr val="white"/>
                </a:solidFill>
                <a:latin typeface="Calibri" panose="020F0502020204030204" pitchFamily="34" charset="0"/>
                <a:cs typeface="Calibri" panose="020F0502020204030204" pitchFamily="34" charset="0"/>
              </a:rPr>
              <a:t>What good is it, my brothers, if someone says he has faith but does not have works? Can </a:t>
            </a:r>
            <a:r>
              <a:rPr lang="en-US" sz="3000" b="1" u="sng" dirty="0">
                <a:solidFill>
                  <a:srgbClr val="FFFF00"/>
                </a:solidFill>
                <a:latin typeface="Calibri" panose="020F0502020204030204" pitchFamily="34" charset="0"/>
                <a:cs typeface="Calibri" panose="020F0502020204030204" pitchFamily="34" charset="0"/>
              </a:rPr>
              <a:t>that</a:t>
            </a:r>
            <a:r>
              <a:rPr lang="en-US" sz="3000" b="1" dirty="0">
                <a:solidFill>
                  <a:srgbClr val="FFFF00"/>
                </a:solidFill>
                <a:latin typeface="Calibri" panose="020F0502020204030204" pitchFamily="34" charset="0"/>
                <a:cs typeface="Calibri" panose="020F0502020204030204" pitchFamily="34" charset="0"/>
              </a:rPr>
              <a:t> faith save</a:t>
            </a:r>
            <a:r>
              <a:rPr lang="en-US" sz="3000" b="1" dirty="0">
                <a:solidFill>
                  <a:prstClr val="white"/>
                </a:solidFill>
                <a:latin typeface="Calibri" panose="020F0502020204030204" pitchFamily="34" charset="0"/>
                <a:cs typeface="Calibri" panose="020F0502020204030204" pitchFamily="34" charset="0"/>
              </a:rPr>
              <a:t> </a:t>
            </a:r>
            <a:r>
              <a:rPr lang="en-US" sz="3000" b="1" dirty="0">
                <a:solidFill>
                  <a:srgbClr val="FFFF00"/>
                </a:solidFill>
                <a:latin typeface="Calibri" panose="020F0502020204030204" pitchFamily="34" charset="0"/>
                <a:cs typeface="Calibri" panose="020F0502020204030204" pitchFamily="34" charset="0"/>
              </a:rPr>
              <a:t>him</a:t>
            </a:r>
            <a:r>
              <a:rPr lang="en-US" sz="3000" b="1" dirty="0">
                <a:solidFill>
                  <a:prstClr val="white"/>
                </a:solidFill>
                <a:latin typeface="Calibri" panose="020F0502020204030204" pitchFamily="34" charset="0"/>
                <a:cs typeface="Calibri" panose="020F0502020204030204" pitchFamily="34" charset="0"/>
              </a:rPr>
              <a:t>? </a:t>
            </a:r>
            <a:r>
              <a:rPr lang="en-US" sz="3000" b="1" baseline="30000" dirty="0">
                <a:solidFill>
                  <a:prstClr val="white"/>
                </a:solidFill>
                <a:latin typeface="Calibri" panose="020F0502020204030204" pitchFamily="34" charset="0"/>
                <a:cs typeface="Calibri" panose="020F0502020204030204" pitchFamily="34" charset="0"/>
              </a:rPr>
              <a:t>15</a:t>
            </a:r>
            <a:r>
              <a:rPr lang="en-US" sz="3000" b="1" dirty="0">
                <a:solidFill>
                  <a:prstClr val="white"/>
                </a:solidFill>
                <a:latin typeface="Calibri" panose="020F0502020204030204" pitchFamily="34" charset="0"/>
                <a:cs typeface="Calibri" panose="020F0502020204030204" pitchFamily="34" charset="0"/>
              </a:rPr>
              <a:t> If a brother or sister is poorly clothed and lacking in daily food, </a:t>
            </a:r>
            <a:r>
              <a:rPr lang="en-US" sz="3000" b="1" baseline="30000" dirty="0">
                <a:solidFill>
                  <a:prstClr val="white"/>
                </a:solidFill>
                <a:latin typeface="Calibri" panose="020F0502020204030204" pitchFamily="34" charset="0"/>
                <a:cs typeface="Calibri" panose="020F0502020204030204" pitchFamily="34" charset="0"/>
              </a:rPr>
              <a:t>16</a:t>
            </a:r>
            <a:r>
              <a:rPr lang="en-US" sz="3000" b="1" dirty="0">
                <a:solidFill>
                  <a:prstClr val="white"/>
                </a:solidFill>
                <a:latin typeface="Calibri" panose="020F0502020204030204" pitchFamily="34" charset="0"/>
                <a:cs typeface="Calibri" panose="020F0502020204030204" pitchFamily="34" charset="0"/>
              </a:rPr>
              <a:t> and one of you says to them, “Go in peace, be warmed and filled,” without giving them the things needed for the body, what good is that? </a:t>
            </a:r>
            <a:r>
              <a:rPr lang="en-US" sz="3000" b="1" baseline="30000" dirty="0">
                <a:solidFill>
                  <a:prstClr val="white"/>
                </a:solidFill>
                <a:latin typeface="Calibri" panose="020F0502020204030204" pitchFamily="34" charset="0"/>
                <a:cs typeface="Calibri" panose="020F0502020204030204" pitchFamily="34" charset="0"/>
              </a:rPr>
              <a:t>17</a:t>
            </a:r>
            <a:r>
              <a:rPr lang="en-US" sz="3000" b="1" dirty="0">
                <a:solidFill>
                  <a:prstClr val="white"/>
                </a:solidFill>
                <a:latin typeface="Calibri" panose="020F0502020204030204" pitchFamily="34" charset="0"/>
                <a:cs typeface="Calibri" panose="020F0502020204030204" pitchFamily="34" charset="0"/>
              </a:rPr>
              <a:t> </a:t>
            </a:r>
            <a:r>
              <a:rPr lang="en-US" sz="3000" b="1" dirty="0">
                <a:solidFill>
                  <a:srgbClr val="FFFF00"/>
                </a:solidFill>
                <a:latin typeface="Calibri" panose="020F0502020204030204" pitchFamily="34" charset="0"/>
                <a:cs typeface="Calibri" panose="020F0502020204030204" pitchFamily="34" charset="0"/>
              </a:rPr>
              <a:t>So also faith by itself, if it does not have works, is dead</a:t>
            </a:r>
            <a:r>
              <a:rPr lang="en-US" sz="3000" b="1" dirty="0">
                <a:solidFill>
                  <a:prstClr val="white"/>
                </a:solidFill>
                <a:latin typeface="Calibri" panose="020F0502020204030204" pitchFamily="34" charset="0"/>
                <a:cs typeface="Calibri" panose="020F0502020204030204" pitchFamily="34" charset="0"/>
              </a:rPr>
              <a:t>.</a:t>
            </a:r>
          </a:p>
        </p:txBody>
      </p:sp>
      <p:sp>
        <p:nvSpPr>
          <p:cNvPr id="3" name="Rectangle: Rounded Corners 2">
            <a:extLst>
              <a:ext uri="{FF2B5EF4-FFF2-40B4-BE49-F238E27FC236}">
                <a16:creationId xmlns:a16="http://schemas.microsoft.com/office/drawing/2014/main" id="{F75E3BC3-6193-410F-9693-135D3150057B}"/>
              </a:ext>
            </a:extLst>
          </p:cNvPr>
          <p:cNvSpPr/>
          <p:nvPr/>
        </p:nvSpPr>
        <p:spPr>
          <a:xfrm>
            <a:off x="1861457" y="2979965"/>
            <a:ext cx="6850509" cy="1752600"/>
          </a:xfrm>
          <a:prstGeom prst="roundRect">
            <a:avLst/>
          </a:prstGeom>
          <a:solidFill>
            <a:srgbClr val="002060"/>
          </a:solidFill>
          <a:ln w="762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prstClr val="white"/>
                </a:solidFill>
                <a:latin typeface="Calibri" panose="020F0502020204030204" pitchFamily="34" charset="0"/>
                <a:cs typeface="Calibri" panose="020F0502020204030204" pitchFamily="34" charset="0"/>
              </a:rPr>
              <a:t>James agrees that we are saved by faith.  What he is talking about is the definition of true, saving faith.</a:t>
            </a:r>
          </a:p>
        </p:txBody>
      </p:sp>
      <p:cxnSp>
        <p:nvCxnSpPr>
          <p:cNvPr id="7" name="Straight Arrow Connector 6">
            <a:extLst>
              <a:ext uri="{FF2B5EF4-FFF2-40B4-BE49-F238E27FC236}">
                <a16:creationId xmlns:a16="http://schemas.microsoft.com/office/drawing/2014/main" id="{B8D96444-652F-40D3-8EEF-12D24FBFBCCE}"/>
              </a:ext>
            </a:extLst>
          </p:cNvPr>
          <p:cNvCxnSpPr/>
          <p:nvPr/>
        </p:nvCxnSpPr>
        <p:spPr>
          <a:xfrm flipH="1">
            <a:off x="3254829" y="2903765"/>
            <a:ext cx="3069772" cy="189411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6446795-BD2E-C44A-BB79-97183F91415A}"/>
              </a:ext>
            </a:extLst>
          </p:cNvPr>
          <p:cNvSpPr txBox="1"/>
          <p:nvPr/>
        </p:nvSpPr>
        <p:spPr>
          <a:xfrm>
            <a:off x="432033" y="764355"/>
            <a:ext cx="8279933" cy="715581"/>
          </a:xfrm>
          <a:prstGeom prst="rect">
            <a:avLst/>
          </a:prstGeom>
          <a:noFill/>
        </p:spPr>
        <p:txBody>
          <a:bodyPr wrap="square" rtlCol="0">
            <a:spAutoFit/>
          </a:bodyPr>
          <a:lstStyle/>
          <a:p>
            <a:pPr algn="ctr" defTabSz="342900"/>
            <a:r>
              <a:rPr lang="en-US" sz="4050" b="1" dirty="0">
                <a:solidFill>
                  <a:prstClr val="white"/>
                </a:solidFill>
                <a:latin typeface="Calibri" panose="020F0502020204030204" pitchFamily="34" charset="0"/>
                <a:cs typeface="Calibri" panose="020F0502020204030204" pitchFamily="34" charset="0"/>
              </a:rPr>
              <a:t>James 2:14-17</a:t>
            </a:r>
          </a:p>
        </p:txBody>
      </p:sp>
    </p:spTree>
    <p:custDataLst>
      <p:tags r:id="rId1"/>
    </p:custDataLst>
    <p:extLst>
      <p:ext uri="{BB962C8B-B14F-4D97-AF65-F5344CB8AC3E}">
        <p14:creationId xmlns:p14="http://schemas.microsoft.com/office/powerpoint/2010/main" val="23953123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i="1" dirty="0">
                <a:solidFill>
                  <a:schemeClr val="bg1"/>
                </a:solidFill>
                <a:effectLst>
                  <a:glow rad="101600">
                    <a:schemeClr val="tx1">
                      <a:alpha val="99000"/>
                    </a:schemeClr>
                  </a:glow>
                </a:effectLst>
                <a:latin typeface="Arial"/>
                <a:cs typeface="Arial"/>
              </a:rPr>
              <a:t>Sozo </a:t>
            </a:r>
            <a:r>
              <a:rPr lang="en-US" sz="3600" b="1" dirty="0">
                <a:solidFill>
                  <a:schemeClr val="bg1"/>
                </a:solidFill>
                <a:effectLst>
                  <a:glow rad="101600">
                    <a:schemeClr val="tx1">
                      <a:alpha val="99000"/>
                    </a:schemeClr>
                  </a:glow>
                </a:effectLst>
                <a:latin typeface="Arial"/>
                <a:cs typeface="Arial"/>
              </a:rPr>
              <a:t>in </a:t>
            </a:r>
            <a:r>
              <a:rPr lang="en-US" sz="3600" b="1" dirty="0">
                <a:solidFill>
                  <a:srgbClr val="FFFFFF"/>
                </a:solidFill>
                <a:effectLst>
                  <a:glow rad="127000">
                    <a:srgbClr val="000000"/>
                  </a:glow>
                </a:effectLst>
                <a:latin typeface="Arial"/>
                <a:cs typeface="Arial"/>
              </a:rPr>
              <a:t>James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"Therefore, get rid of all moral filth and the evil that is so prevalent and humbly accept the word planted in you, which can </a:t>
            </a:r>
            <a:r>
              <a:rPr lang="en-US" sz="2800" b="1" dirty="0">
                <a:solidFill>
                  <a:srgbClr val="FFFF00"/>
                </a:solidFill>
                <a:effectLst>
                  <a:glow rad="127000">
                    <a:srgbClr val="000000"/>
                  </a:glow>
                </a:effectLst>
                <a:latin typeface="Arial" charset="0"/>
                <a:ea typeface="ＭＳ Ｐゴシック" charset="0"/>
                <a:cs typeface="ＭＳ Ｐゴシック" charset="0"/>
              </a:rPr>
              <a:t>save</a:t>
            </a:r>
            <a:r>
              <a:rPr lang="en-US" sz="2800" b="1" dirty="0">
                <a:solidFill>
                  <a:srgbClr val="FFFFFF"/>
                </a:solidFill>
                <a:effectLst>
                  <a:glow rad="127000">
                    <a:srgbClr val="000000"/>
                  </a:glow>
                </a:effectLst>
                <a:latin typeface="Arial" charset="0"/>
                <a:ea typeface="ＭＳ Ｐゴシック" charset="0"/>
                <a:cs typeface="ＭＳ Ｐゴシック" charset="0"/>
              </a:rPr>
              <a:t> you" (1:21</a:t>
            </a:r>
            <a:r>
              <a:rPr lang="en-US" sz="2400" b="1" dirty="0">
                <a:solidFill>
                  <a:srgbClr val="FFFFFF"/>
                </a:solidFill>
                <a:effectLst>
                  <a:glow rad="127000">
                    <a:srgbClr val="000000"/>
                  </a:glow>
                </a:effectLst>
                <a:latin typeface="Arial" charset="0"/>
                <a:ea typeface="ＭＳ Ｐゴシック" charset="0"/>
                <a:cs typeface="ＭＳ Ｐゴシック" charset="0"/>
              </a:rPr>
              <a:t> NIV</a:t>
            </a:r>
            <a:r>
              <a:rPr lang="en-US" sz="2800" b="1" dirty="0">
                <a:solidFill>
                  <a:srgbClr val="FFFFFF"/>
                </a:solidFill>
                <a:effectLst>
                  <a:glow rad="127000">
                    <a:srgbClr val="000000"/>
                  </a:glow>
                </a:effectLst>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27a</a:t>
            </a:r>
          </a:p>
        </p:txBody>
      </p:sp>
      <p:sp>
        <p:nvSpPr>
          <p:cNvPr id="7" name="Rectangle 2"/>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27000">
                    <a:srgbClr val="000000"/>
                  </a:glow>
                </a:effectLst>
                <a:latin typeface="Arial" charset="0"/>
                <a:ea typeface="ＭＳ Ｐゴシック" charset="0"/>
                <a:cs typeface="ＭＳ Ｐゴシック" charset="0"/>
              </a:rPr>
              <a:t>James uses </a:t>
            </a:r>
            <a:r>
              <a:rPr lang="en-US" sz="1600" b="1" i="1" dirty="0">
                <a:solidFill>
                  <a:srgbClr val="FFFFFF"/>
                </a:solidFill>
                <a:effectLst>
                  <a:glow rad="127000">
                    <a:srgbClr val="000000"/>
                  </a:glow>
                </a:effectLst>
                <a:latin typeface="Arial" charset="0"/>
                <a:ea typeface="ＭＳ Ｐゴシック" charset="0"/>
                <a:cs typeface="ＭＳ Ｐゴシック" charset="0"/>
              </a:rPr>
              <a:t>sozo</a:t>
            </a:r>
            <a:r>
              <a:rPr lang="en-US" sz="1600" b="1" dirty="0">
                <a:solidFill>
                  <a:srgbClr val="FFFFFF"/>
                </a:solidFill>
                <a:effectLst>
                  <a:glow rad="127000">
                    <a:srgbClr val="000000"/>
                  </a:glow>
                </a:effectLst>
                <a:latin typeface="Arial" charset="0"/>
                <a:ea typeface="ＭＳ Ｐゴシック" charset="0"/>
                <a:cs typeface="ＭＳ Ｐゴシック" charset="0"/>
              </a:rPr>
              <a:t> not for salvation but instead “to save the life” from premature death </a:t>
            </a:r>
            <a:br>
              <a:rPr lang="en-US" sz="1600" b="1" dirty="0">
                <a:solidFill>
                  <a:srgbClr val="FFFFFF"/>
                </a:solidFill>
                <a:effectLst>
                  <a:glow rad="127000">
                    <a:srgbClr val="000000"/>
                  </a:glow>
                </a:effectLst>
                <a:latin typeface="Arial" charset="0"/>
                <a:ea typeface="ＭＳ Ｐゴシック" charset="0"/>
                <a:cs typeface="ＭＳ Ｐゴシック" charset="0"/>
              </a:rPr>
            </a:br>
            <a:r>
              <a:rPr lang="en-US" sz="1600" b="1" dirty="0">
                <a:solidFill>
                  <a:srgbClr val="FFFFFF"/>
                </a:solidFill>
                <a:effectLst>
                  <a:glow rad="127000">
                    <a:srgbClr val="000000"/>
                  </a:glow>
                </a:effectLst>
                <a:latin typeface="Arial" charset="0"/>
                <a:ea typeface="ＭＳ Ｐゴシック" charset="0"/>
                <a:cs typeface="ＭＳ Ｐゴシック" charset="0"/>
              </a:rPr>
              <a:t>(Zane Hodges, </a:t>
            </a:r>
            <a:r>
              <a:rPr lang="en-US" sz="1600" b="1" i="1" dirty="0">
                <a:solidFill>
                  <a:srgbClr val="FFFFFF"/>
                </a:solidFill>
                <a:effectLst>
                  <a:glow rad="127000">
                    <a:srgbClr val="000000"/>
                  </a:glow>
                </a:effectLst>
                <a:latin typeface="Arial" charset="0"/>
                <a:ea typeface="ＭＳ Ｐゴシック" charset="0"/>
                <a:cs typeface="ＭＳ Ｐゴシック" charset="0"/>
              </a:rPr>
              <a:t>The Epistle of James</a:t>
            </a:r>
            <a:r>
              <a:rPr lang="en-US" sz="1600" b="1" dirty="0">
                <a:solidFill>
                  <a:srgbClr val="FFFFFF"/>
                </a:solidFill>
                <a:effectLst>
                  <a:glow rad="127000">
                    <a:srgbClr val="000000"/>
                  </a:glow>
                </a:effectLst>
                <a:latin typeface="Arial" charset="0"/>
                <a:ea typeface="ＭＳ Ｐゴシック" charset="0"/>
                <a:cs typeface="ＭＳ Ｐゴシック" charset="0"/>
              </a:rPr>
              <a:t> [Irving, TX: Grace Evangelical Society, 1994], 41). </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We are not saved by God's Word but by faith in Christ. Yet the Bible preserves our lives from physical death. James wrote believers (1:1) so they were already saved from sin.</a:t>
            </a:r>
          </a:p>
        </p:txBody>
      </p:sp>
    </p:spTree>
    <p:extLst>
      <p:ext uri="{BB962C8B-B14F-4D97-AF65-F5344CB8AC3E}">
        <p14:creationId xmlns:p14="http://schemas.microsoft.com/office/powerpoint/2010/main" val="429285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554C03-F350-4116-AB97-BE7696BC905B}"/>
              </a:ext>
            </a:extLst>
          </p:cNvPr>
          <p:cNvSpPr txBox="1"/>
          <p:nvPr/>
        </p:nvSpPr>
        <p:spPr>
          <a:xfrm>
            <a:off x="278984" y="1887475"/>
            <a:ext cx="8758990" cy="3708708"/>
          </a:xfrm>
          <a:prstGeom prst="rect">
            <a:avLst/>
          </a:prstGeom>
          <a:noFill/>
        </p:spPr>
        <p:txBody>
          <a:bodyPr wrap="square" rtlCol="0">
            <a:spAutoFit/>
          </a:bodyPr>
          <a:lstStyle/>
          <a:p>
            <a:pPr marL="428625" indent="-428625" defTabSz="342900">
              <a:spcAft>
                <a:spcPts val="45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People not living by the Word (1:22)</a:t>
            </a:r>
          </a:p>
          <a:p>
            <a:pPr marL="428625" indent="-428625" defTabSz="342900">
              <a:spcAft>
                <a:spcPts val="45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Widows, orphans and poor being </a:t>
            </a:r>
          </a:p>
          <a:p>
            <a:pPr defTabSz="342900">
              <a:spcAft>
                <a:spcPts val="450"/>
              </a:spcAft>
            </a:pPr>
            <a:r>
              <a:rPr lang="en-US" sz="3000" b="1" dirty="0">
                <a:solidFill>
                  <a:prstClr val="white"/>
                </a:solidFill>
                <a:latin typeface="Calibri" panose="020F0502020204030204" pitchFamily="34" charset="0"/>
                <a:cs typeface="Calibri" panose="020F0502020204030204" pitchFamily="34" charset="0"/>
              </a:rPr>
              <a:t>     neglected and mistreated (1:27, 2:1-13)</a:t>
            </a:r>
          </a:p>
          <a:p>
            <a:pPr marL="428625" indent="-428625" defTabSz="342900">
              <a:spcAft>
                <a:spcPts val="45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Rich oppressing the poor (2:6)</a:t>
            </a:r>
          </a:p>
          <a:p>
            <a:pPr marL="428625" indent="-428625" defTabSz="342900">
              <a:spcAft>
                <a:spcPts val="45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People competing for importance (3:1-18)</a:t>
            </a:r>
          </a:p>
          <a:p>
            <a:pPr marL="428625" indent="-428625" defTabSz="342900">
              <a:spcAft>
                <a:spcPts val="45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People cursing each other &amp; fighting (3:10, 4:1)</a:t>
            </a:r>
          </a:p>
          <a:p>
            <a:pPr marL="428625" indent="-428625" defTabSz="342900">
              <a:spcAft>
                <a:spcPts val="450"/>
              </a:spcAft>
              <a:buFont typeface="Arial" panose="020B0604020202020204" pitchFamily="34" charset="0"/>
              <a:buChar char="•"/>
            </a:pPr>
            <a:r>
              <a:rPr lang="en-US" sz="3000" b="1" dirty="0">
                <a:solidFill>
                  <a:prstClr val="white"/>
                </a:solidFill>
                <a:latin typeface="Calibri" panose="020F0502020204030204" pitchFamily="34" charset="0"/>
                <a:cs typeface="Calibri" panose="020F0502020204030204" pitchFamily="34" charset="0"/>
              </a:rPr>
              <a:t>People living arrogantly (4:6-17)</a:t>
            </a:r>
            <a:endParaRPr lang="en-US" sz="3000" b="1"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FF755C0-BBDB-4F3F-9C74-F26825B99FE1}"/>
              </a:ext>
            </a:extLst>
          </p:cNvPr>
          <p:cNvSpPr txBox="1"/>
          <p:nvPr/>
        </p:nvSpPr>
        <p:spPr>
          <a:xfrm>
            <a:off x="0" y="781783"/>
            <a:ext cx="9143999" cy="646331"/>
          </a:xfrm>
          <a:prstGeom prst="rect">
            <a:avLst/>
          </a:prstGeom>
          <a:noFill/>
        </p:spPr>
        <p:txBody>
          <a:bodyPr wrap="square" rtlCol="0">
            <a:spAutoFit/>
          </a:bodyPr>
          <a:lstStyle/>
          <a:p>
            <a:pPr algn="ctr" defTabSz="342900"/>
            <a:r>
              <a:rPr lang="en-US" sz="3600" b="1" dirty="0">
                <a:solidFill>
                  <a:prstClr val="white"/>
                </a:solidFill>
                <a:latin typeface="Calibri" panose="020F0502020204030204" pitchFamily="34" charset="0"/>
                <a:cs typeface="Calibri" panose="020F0502020204030204" pitchFamily="34" charset="0"/>
              </a:rPr>
              <a:t>Things James Was Concerned About</a:t>
            </a:r>
          </a:p>
        </p:txBody>
      </p:sp>
      <p:pic>
        <p:nvPicPr>
          <p:cNvPr id="6" name="Picture 5">
            <a:extLst>
              <a:ext uri="{FF2B5EF4-FFF2-40B4-BE49-F238E27FC236}">
                <a16:creationId xmlns:a16="http://schemas.microsoft.com/office/drawing/2014/main" id="{B22A70E7-3AA0-42CB-9B22-C13581DAB3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62644" y="1913670"/>
            <a:ext cx="1602373" cy="1797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752274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2000"/>
                                        <p:tgtEl>
                                          <p:spTgt spid="4">
                                            <p:txEl>
                                              <p:pRg st="1" end="1"/>
                                            </p:txEl>
                                          </p:spTgt>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20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ipe(left)">
                                      <p:cBhvr>
                                        <p:cTn id="21" dur="20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wipe(left)">
                                      <p:cBhvr>
                                        <p:cTn id="26" dur="20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wipe(left)">
                                      <p:cBhvr>
                                        <p:cTn id="31" dur="20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wipe(left)">
                                      <p:cBhvr>
                                        <p:cTn id="36"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ildflowers in a meadow with a sunrise">
            <a:extLst>
              <a:ext uri="{FF2B5EF4-FFF2-40B4-BE49-F238E27FC236}">
                <a16:creationId xmlns:a16="http://schemas.microsoft.com/office/drawing/2014/main" id="{BED6DD11-E77B-4648-B27F-173541EE39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857250"/>
            <a:ext cx="9143999"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269030" y="1011749"/>
            <a:ext cx="8605940" cy="646331"/>
          </a:xfrm>
          <a:prstGeom prst="rect">
            <a:avLst/>
          </a:prstGeom>
          <a:noFill/>
        </p:spPr>
        <p:txBody>
          <a:bodyPr wrap="square" rtlCol="0">
            <a:spAutoFit/>
          </a:bodyPr>
          <a:lstStyle/>
          <a:p>
            <a:pPr algn="ctr" defTabSz="342900"/>
            <a:r>
              <a:rPr lang="en-US" sz="3600" b="1" dirty="0">
                <a:solidFill>
                  <a:prstClr val="black"/>
                </a:solidFill>
                <a:latin typeface="Calibri" panose="020F0502020204030204" pitchFamily="34" charset="0"/>
                <a:cs typeface="Calibri" panose="020F0502020204030204" pitchFamily="34" charset="0"/>
              </a:rPr>
              <a:t>How do you know if you have a living faith?</a:t>
            </a:r>
          </a:p>
        </p:txBody>
      </p:sp>
      <p:sp>
        <p:nvSpPr>
          <p:cNvPr id="9" name="TextBox 8">
            <a:extLst>
              <a:ext uri="{FF2B5EF4-FFF2-40B4-BE49-F238E27FC236}">
                <a16:creationId xmlns:a16="http://schemas.microsoft.com/office/drawing/2014/main" id="{370A3F29-03EC-4862-B036-5CAA121C57B0}"/>
              </a:ext>
            </a:extLst>
          </p:cNvPr>
          <p:cNvSpPr txBox="1"/>
          <p:nvPr/>
        </p:nvSpPr>
        <p:spPr>
          <a:xfrm>
            <a:off x="716498" y="2952251"/>
            <a:ext cx="7979943" cy="1754326"/>
          </a:xfrm>
          <a:prstGeom prst="rect">
            <a:avLst/>
          </a:prstGeom>
          <a:noFill/>
        </p:spPr>
        <p:txBody>
          <a:bodyPr wrap="square" rtlCol="0">
            <a:spAutoFit/>
          </a:bodyPr>
          <a:lstStyle/>
          <a:p>
            <a:pPr marL="514350" indent="-514350" defTabSz="342900">
              <a:buFont typeface="Arial" panose="020B0604020202020204" pitchFamily="34" charset="0"/>
              <a:buChar char="•"/>
            </a:pPr>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First… A Word of Warning</a:t>
            </a:r>
          </a:p>
          <a:p>
            <a:pPr defTabSz="342900"/>
            <a:endParaRPr lang="en-US" sz="3600" b="1" dirty="0">
              <a:solidFill>
                <a:prstClr val="white"/>
              </a:solidFill>
              <a:effectLst>
                <a:glow rad="139700">
                  <a:prstClr val="black"/>
                </a:glow>
              </a:effectLst>
              <a:latin typeface="Calibri" panose="020F0502020204030204" pitchFamily="34" charset="0"/>
              <a:cs typeface="Calibri" panose="020F0502020204030204" pitchFamily="34" charset="0"/>
            </a:endParaRPr>
          </a:p>
          <a:p>
            <a:pPr marL="514350" indent="-514350" defTabSz="342900">
              <a:buFont typeface="Arial" panose="020B0604020202020204" pitchFamily="34" charset="0"/>
              <a:buChar char="•"/>
            </a:pPr>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Three Characteristics of a Living Faith</a:t>
            </a:r>
          </a:p>
        </p:txBody>
      </p:sp>
    </p:spTree>
    <p:custDataLst>
      <p:tags r:id="rId1"/>
    </p:custDataLst>
    <p:extLst>
      <p:ext uri="{BB962C8B-B14F-4D97-AF65-F5344CB8AC3E}">
        <p14:creationId xmlns:p14="http://schemas.microsoft.com/office/powerpoint/2010/main" val="359434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80BBE6A-83A5-4FE5-8939-41EED066D4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7250"/>
            <a:ext cx="912294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F755C0-BBDB-4F3F-9C74-F26825B99FE1}"/>
              </a:ext>
            </a:extLst>
          </p:cNvPr>
          <p:cNvSpPr txBox="1"/>
          <p:nvPr/>
        </p:nvSpPr>
        <p:spPr>
          <a:xfrm>
            <a:off x="269030" y="1011749"/>
            <a:ext cx="8605940" cy="646331"/>
          </a:xfrm>
          <a:prstGeom prst="rect">
            <a:avLst/>
          </a:prstGeom>
          <a:solidFill>
            <a:schemeClr val="bg1"/>
          </a:solidFill>
        </p:spPr>
        <p:txBody>
          <a:bodyPr wrap="square" rtlCol="0">
            <a:spAutoFit/>
          </a:bodyPr>
          <a:lstStyle/>
          <a:p>
            <a:pPr algn="ctr" defTabSz="342900"/>
            <a:r>
              <a:rPr lang="en-US" sz="3600" b="1" dirty="0">
                <a:solidFill>
                  <a:prstClr val="white"/>
                </a:solidFill>
                <a:latin typeface="Calibri" panose="020F0502020204030204" pitchFamily="34" charset="0"/>
                <a:cs typeface="Calibri" panose="020F0502020204030204" pitchFamily="34" charset="0"/>
              </a:rPr>
              <a:t>A Word of Warning…</a:t>
            </a:r>
          </a:p>
        </p:txBody>
      </p:sp>
      <p:sp>
        <p:nvSpPr>
          <p:cNvPr id="9" name="TextBox 8">
            <a:extLst>
              <a:ext uri="{FF2B5EF4-FFF2-40B4-BE49-F238E27FC236}">
                <a16:creationId xmlns:a16="http://schemas.microsoft.com/office/drawing/2014/main" id="{370A3F29-03EC-4862-B036-5CAA121C57B0}"/>
              </a:ext>
            </a:extLst>
          </p:cNvPr>
          <p:cNvSpPr txBox="1"/>
          <p:nvPr/>
        </p:nvSpPr>
        <p:spPr>
          <a:xfrm>
            <a:off x="593333" y="2563379"/>
            <a:ext cx="8224099" cy="1754326"/>
          </a:xfrm>
          <a:prstGeom prst="rect">
            <a:avLst/>
          </a:prstGeom>
          <a:noFill/>
          <a:effectLst>
            <a:glow rad="220276">
              <a:srgbClr val="FDC00D"/>
            </a:glow>
          </a:effectLst>
        </p:spPr>
        <p:txBody>
          <a:bodyPr wrap="square" rtlCol="0">
            <a:spAutoFit/>
          </a:bodyPr>
          <a:lstStyle/>
          <a:p>
            <a:pPr defTabSz="342900"/>
            <a:r>
              <a:rPr lang="en-US" sz="3600" b="1" dirty="0">
                <a:solidFill>
                  <a:prstClr val="black"/>
                </a:solidFill>
                <a:effectLst>
                  <a:glow rad="228600">
                    <a:srgbClr val="FDC00D">
                      <a:alpha val="85369"/>
                    </a:srgbClr>
                  </a:glow>
                </a:effectLst>
                <a:latin typeface="Calibri" panose="020F0502020204030204" pitchFamily="34" charset="0"/>
                <a:cs typeface="Calibri" panose="020F0502020204030204" pitchFamily="34" charset="0"/>
              </a:rPr>
              <a:t>“You believe that God is one; you do well. Even the demons believe—and shudder!”                 James 2:19</a:t>
            </a:r>
          </a:p>
        </p:txBody>
      </p:sp>
    </p:spTree>
    <p:custDataLst>
      <p:tags r:id="rId1"/>
    </p:custDataLst>
    <p:extLst>
      <p:ext uri="{BB962C8B-B14F-4D97-AF65-F5344CB8AC3E}">
        <p14:creationId xmlns:p14="http://schemas.microsoft.com/office/powerpoint/2010/main" val="3196391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80BBE6A-83A5-4FE5-8939-41EED066D4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7250"/>
            <a:ext cx="912294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F755C0-BBDB-4F3F-9C74-F26825B99FE1}"/>
              </a:ext>
            </a:extLst>
          </p:cNvPr>
          <p:cNvSpPr txBox="1"/>
          <p:nvPr/>
        </p:nvSpPr>
        <p:spPr>
          <a:xfrm>
            <a:off x="269030" y="1011749"/>
            <a:ext cx="8605940" cy="646331"/>
          </a:xfrm>
          <a:prstGeom prst="rect">
            <a:avLst/>
          </a:prstGeom>
          <a:solidFill>
            <a:schemeClr val="bg1"/>
          </a:solidFill>
        </p:spPr>
        <p:txBody>
          <a:bodyPr wrap="square" rtlCol="0">
            <a:spAutoFit/>
          </a:bodyPr>
          <a:lstStyle>
            <a:defPPr>
              <a:defRPr lang="en-US"/>
            </a:defPPr>
            <a:lvl1pPr algn="ctr">
              <a:defRPr sz="4800" b="1">
                <a:effectLst/>
                <a:latin typeface="Calibri" panose="020F0502020204030204" pitchFamily="34" charset="0"/>
                <a:cs typeface="Calibri" panose="020F0502020204030204" pitchFamily="34" charset="0"/>
              </a:defRPr>
            </a:lvl1pPr>
          </a:lstStyle>
          <a:p>
            <a:pPr defTabSz="342900"/>
            <a:r>
              <a:rPr lang="en-US" sz="3600" dirty="0">
                <a:solidFill>
                  <a:prstClr val="white"/>
                </a:solidFill>
              </a:rPr>
              <a:t>Demonic Faith</a:t>
            </a:r>
          </a:p>
        </p:txBody>
      </p:sp>
      <p:sp>
        <p:nvSpPr>
          <p:cNvPr id="9" name="TextBox 8">
            <a:extLst>
              <a:ext uri="{FF2B5EF4-FFF2-40B4-BE49-F238E27FC236}">
                <a16:creationId xmlns:a16="http://schemas.microsoft.com/office/drawing/2014/main" id="{370A3F29-03EC-4862-B036-5CAA121C57B0}"/>
              </a:ext>
            </a:extLst>
          </p:cNvPr>
          <p:cNvSpPr txBox="1"/>
          <p:nvPr/>
        </p:nvSpPr>
        <p:spPr>
          <a:xfrm>
            <a:off x="768007" y="2065529"/>
            <a:ext cx="7979943" cy="2862322"/>
          </a:xfrm>
          <a:prstGeom prst="rect">
            <a:avLst/>
          </a:prstGeom>
          <a:noFill/>
        </p:spPr>
        <p:txBody>
          <a:bodyPr wrap="square" rtlCol="0">
            <a:spAutoFit/>
          </a:bodyPr>
          <a:lstStyle>
            <a:defPPr>
              <a:defRPr lang="en-US"/>
            </a:defPPr>
            <a:lvl1pPr>
              <a:defRPr sz="4800" b="1">
                <a:solidFill>
                  <a:schemeClr val="bg1"/>
                </a:solidFill>
                <a:effectLst>
                  <a:glow rad="228600">
                    <a:srgbClr val="FDC00D">
                      <a:alpha val="40000"/>
                    </a:srgbClr>
                  </a:glow>
                </a:effectLst>
                <a:latin typeface="Calibri" panose="020F0502020204030204" pitchFamily="34" charset="0"/>
                <a:cs typeface="Calibri" panose="020F0502020204030204" pitchFamily="34" charset="0"/>
              </a:defRPr>
            </a:lvl1pPr>
          </a:lstStyle>
          <a:p>
            <a:pPr marL="514350" indent="-514350" defTabSz="342900">
              <a:buFont typeface="Arial" panose="020B0604020202020204" pitchFamily="34" charset="0"/>
              <a:buChar char="•"/>
            </a:pPr>
            <a:r>
              <a:rPr lang="en-US" sz="3600" dirty="0">
                <a:solidFill>
                  <a:prstClr val="black"/>
                </a:solidFill>
              </a:rPr>
              <a:t>Demons believe in God (accurately!)</a:t>
            </a:r>
          </a:p>
          <a:p>
            <a:pPr marL="514350" indent="-514350" defTabSz="342900">
              <a:buFont typeface="Arial" panose="020B0604020202020204" pitchFamily="34" charset="0"/>
              <a:buChar char="•"/>
            </a:pPr>
            <a:r>
              <a:rPr lang="en-US" sz="3600" dirty="0">
                <a:solidFill>
                  <a:prstClr val="black"/>
                </a:solidFill>
              </a:rPr>
              <a:t>Demons respect the power and greatness of God</a:t>
            </a:r>
          </a:p>
          <a:p>
            <a:pPr marL="514350" indent="-514350" defTabSz="342900">
              <a:buFont typeface="Arial" panose="020B0604020202020204" pitchFamily="34" charset="0"/>
              <a:buChar char="•"/>
            </a:pPr>
            <a:r>
              <a:rPr lang="en-US" sz="3600" dirty="0">
                <a:solidFill>
                  <a:prstClr val="black"/>
                </a:solidFill>
              </a:rPr>
              <a:t>Demons are afraid of God</a:t>
            </a:r>
          </a:p>
          <a:p>
            <a:pPr marL="514350" indent="-514350" defTabSz="342900">
              <a:buFont typeface="Arial" panose="020B0604020202020204" pitchFamily="34" charset="0"/>
              <a:buChar char="•"/>
            </a:pPr>
            <a:r>
              <a:rPr lang="en-US" sz="3600" dirty="0">
                <a:solidFill>
                  <a:prstClr val="black"/>
                </a:solidFill>
              </a:rPr>
              <a:t>Demons hate God</a:t>
            </a:r>
          </a:p>
        </p:txBody>
      </p:sp>
    </p:spTree>
    <p:custDataLst>
      <p:tags r:id="rId1"/>
    </p:custDataLst>
    <p:extLst>
      <p:ext uri="{BB962C8B-B14F-4D97-AF65-F5344CB8AC3E}">
        <p14:creationId xmlns:p14="http://schemas.microsoft.com/office/powerpoint/2010/main" val="19117006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2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80BBE6A-83A5-4FE5-8939-41EED066D4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7250"/>
            <a:ext cx="912294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F755C0-BBDB-4F3F-9C74-F26825B99FE1}"/>
              </a:ext>
            </a:extLst>
          </p:cNvPr>
          <p:cNvSpPr txBox="1"/>
          <p:nvPr/>
        </p:nvSpPr>
        <p:spPr>
          <a:xfrm>
            <a:off x="269030" y="1011749"/>
            <a:ext cx="8605940" cy="646331"/>
          </a:xfrm>
          <a:prstGeom prst="rect">
            <a:avLst/>
          </a:prstGeom>
          <a:solidFill>
            <a:schemeClr val="bg1"/>
          </a:solidFill>
        </p:spPr>
        <p:txBody>
          <a:bodyPr wrap="square" rtlCol="0">
            <a:spAutoFit/>
          </a:bodyPr>
          <a:lstStyle>
            <a:defPPr>
              <a:defRPr lang="en-US"/>
            </a:defPPr>
            <a:lvl1pPr algn="ctr">
              <a:defRPr sz="4800" b="1">
                <a:effectLst/>
                <a:latin typeface="Calibri" panose="020F0502020204030204" pitchFamily="34" charset="0"/>
                <a:cs typeface="Calibri" panose="020F0502020204030204" pitchFamily="34" charset="0"/>
              </a:defRPr>
            </a:lvl1pPr>
          </a:lstStyle>
          <a:p>
            <a:pPr defTabSz="342900"/>
            <a:r>
              <a:rPr lang="en-US" sz="3600" dirty="0">
                <a:solidFill>
                  <a:prstClr val="white"/>
                </a:solidFill>
              </a:rPr>
              <a:t>“Shuddering Obedience”</a:t>
            </a:r>
          </a:p>
        </p:txBody>
      </p:sp>
      <p:sp>
        <p:nvSpPr>
          <p:cNvPr id="9" name="TextBox 8">
            <a:extLst>
              <a:ext uri="{FF2B5EF4-FFF2-40B4-BE49-F238E27FC236}">
                <a16:creationId xmlns:a16="http://schemas.microsoft.com/office/drawing/2014/main" id="{370A3F29-03EC-4862-B036-5CAA121C57B0}"/>
              </a:ext>
            </a:extLst>
          </p:cNvPr>
          <p:cNvSpPr txBox="1"/>
          <p:nvPr/>
        </p:nvSpPr>
        <p:spPr>
          <a:xfrm>
            <a:off x="269030" y="1805442"/>
            <a:ext cx="8605940" cy="3323987"/>
          </a:xfrm>
          <a:prstGeom prst="rect">
            <a:avLst/>
          </a:prstGeom>
          <a:noFill/>
        </p:spPr>
        <p:txBody>
          <a:bodyPr wrap="square" rtlCol="0">
            <a:spAutoFit/>
          </a:bodyPr>
          <a:lstStyle>
            <a:defPPr>
              <a:defRPr lang="en-US"/>
            </a:defPPr>
            <a:lvl1pPr>
              <a:defRPr sz="4800" b="1">
                <a:solidFill>
                  <a:schemeClr val="bg1"/>
                </a:solidFill>
                <a:effectLst>
                  <a:glow rad="228600">
                    <a:srgbClr val="FDC00D">
                      <a:alpha val="40000"/>
                    </a:srgbClr>
                  </a:glow>
                </a:effectLst>
                <a:latin typeface="Calibri" panose="020F0502020204030204" pitchFamily="34" charset="0"/>
                <a:cs typeface="Calibri" panose="020F0502020204030204" pitchFamily="34" charset="0"/>
              </a:defRPr>
            </a:lvl1pPr>
          </a:lstStyle>
          <a:p>
            <a:pPr defTabSz="342900"/>
            <a:r>
              <a:rPr lang="en-US" sz="3000" dirty="0">
                <a:solidFill>
                  <a:prstClr val="black"/>
                </a:solidFill>
              </a:rPr>
              <a:t>“He also who had received the one talent came forward, saying, ‘Master, I knew you to be a hard man, reaping where you did not sow, and gathering where you scattered no seed, so </a:t>
            </a:r>
            <a:r>
              <a:rPr lang="en-US" sz="3000" u="sng" dirty="0">
                <a:solidFill>
                  <a:prstClr val="black"/>
                </a:solidFill>
              </a:rPr>
              <a:t>I was afraid</a:t>
            </a:r>
            <a:r>
              <a:rPr lang="en-US" sz="3000" dirty="0">
                <a:solidFill>
                  <a:prstClr val="black"/>
                </a:solidFill>
              </a:rPr>
              <a:t>, and I went and hid your talent in the ground. Here, you have what is yours.’”           </a:t>
            </a:r>
          </a:p>
          <a:p>
            <a:pPr defTabSz="342900"/>
            <a:r>
              <a:rPr lang="en-US" sz="3000" dirty="0">
                <a:solidFill>
                  <a:prstClr val="black"/>
                </a:solidFill>
              </a:rPr>
              <a:t>                                                  Matthew 25:24-25</a:t>
            </a:r>
          </a:p>
        </p:txBody>
      </p:sp>
    </p:spTree>
    <p:custDataLst>
      <p:tags r:id="rId1"/>
    </p:custDataLst>
    <p:extLst>
      <p:ext uri="{BB962C8B-B14F-4D97-AF65-F5344CB8AC3E}">
        <p14:creationId xmlns:p14="http://schemas.microsoft.com/office/powerpoint/2010/main" val="6388610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80BBE6A-83A5-4FE5-8939-41EED066D4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7250"/>
            <a:ext cx="912294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F755C0-BBDB-4F3F-9C74-F26825B99FE1}"/>
              </a:ext>
            </a:extLst>
          </p:cNvPr>
          <p:cNvSpPr txBox="1"/>
          <p:nvPr/>
        </p:nvSpPr>
        <p:spPr>
          <a:xfrm>
            <a:off x="269030" y="1011749"/>
            <a:ext cx="8605940" cy="646331"/>
          </a:xfrm>
          <a:prstGeom prst="rect">
            <a:avLst/>
          </a:prstGeom>
          <a:solidFill>
            <a:schemeClr val="bg1"/>
          </a:solidFill>
        </p:spPr>
        <p:txBody>
          <a:bodyPr wrap="square" rtlCol="0">
            <a:spAutoFit/>
          </a:bodyPr>
          <a:lstStyle>
            <a:defPPr>
              <a:defRPr lang="en-US"/>
            </a:defPPr>
            <a:lvl1pPr algn="ctr">
              <a:defRPr sz="4800" b="1">
                <a:effectLst/>
                <a:latin typeface="Calibri" panose="020F0502020204030204" pitchFamily="34" charset="0"/>
                <a:cs typeface="Calibri" panose="020F0502020204030204" pitchFamily="34" charset="0"/>
              </a:defRPr>
            </a:lvl1pPr>
          </a:lstStyle>
          <a:p>
            <a:pPr defTabSz="342900"/>
            <a:r>
              <a:rPr lang="en-US" sz="3600" dirty="0">
                <a:solidFill>
                  <a:prstClr val="white"/>
                </a:solidFill>
              </a:rPr>
              <a:t>Demonic Faith</a:t>
            </a:r>
          </a:p>
        </p:txBody>
      </p:sp>
      <p:sp>
        <p:nvSpPr>
          <p:cNvPr id="9" name="TextBox 8">
            <a:extLst>
              <a:ext uri="{FF2B5EF4-FFF2-40B4-BE49-F238E27FC236}">
                <a16:creationId xmlns:a16="http://schemas.microsoft.com/office/drawing/2014/main" id="{370A3F29-03EC-4862-B036-5CAA121C57B0}"/>
              </a:ext>
            </a:extLst>
          </p:cNvPr>
          <p:cNvSpPr txBox="1"/>
          <p:nvPr/>
        </p:nvSpPr>
        <p:spPr>
          <a:xfrm>
            <a:off x="768007" y="2563378"/>
            <a:ext cx="7979943" cy="1754326"/>
          </a:xfrm>
          <a:prstGeom prst="rect">
            <a:avLst/>
          </a:prstGeom>
          <a:noFill/>
          <a:effectLst>
            <a:glow rad="220276">
              <a:srgbClr val="FDC00D"/>
            </a:glow>
          </a:effectLst>
        </p:spPr>
        <p:txBody>
          <a:bodyPr wrap="square" rtlCol="0">
            <a:spAutoFit/>
          </a:bodyPr>
          <a:lstStyle>
            <a:defPPr>
              <a:defRPr lang="en-US"/>
            </a:defPPr>
            <a:lvl1pPr>
              <a:defRPr sz="4800" b="1">
                <a:solidFill>
                  <a:schemeClr val="bg1"/>
                </a:solidFill>
                <a:effectLst>
                  <a:glow rad="228600">
                    <a:srgbClr val="FDC00D">
                      <a:alpha val="85369"/>
                    </a:srgbClr>
                  </a:glow>
                </a:effectLst>
                <a:latin typeface="Calibri" panose="020F0502020204030204" pitchFamily="34" charset="0"/>
                <a:cs typeface="Calibri" panose="020F0502020204030204" pitchFamily="34" charset="0"/>
              </a:defRPr>
            </a:lvl1pPr>
          </a:lstStyle>
          <a:p>
            <a:pPr defTabSz="342900"/>
            <a:r>
              <a:rPr lang="en-US" sz="3600" dirty="0">
                <a:solidFill>
                  <a:prstClr val="black"/>
                </a:solidFill>
              </a:rPr>
              <a:t>We can alter our behavior and live out good, moral lives because we are afraid of what God will do to us if we don’t.</a:t>
            </a:r>
          </a:p>
        </p:txBody>
      </p:sp>
    </p:spTree>
    <p:custDataLst>
      <p:tags r:id="rId1"/>
    </p:custDataLst>
    <p:extLst>
      <p:ext uri="{BB962C8B-B14F-4D97-AF65-F5344CB8AC3E}">
        <p14:creationId xmlns:p14="http://schemas.microsoft.com/office/powerpoint/2010/main" val="1685131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A22E7F3-1BF2-441D-816B-3AB1B36739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7250"/>
            <a:ext cx="912294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F755C0-BBDB-4F3F-9C74-F26825B99FE1}"/>
              </a:ext>
            </a:extLst>
          </p:cNvPr>
          <p:cNvSpPr txBox="1"/>
          <p:nvPr/>
        </p:nvSpPr>
        <p:spPr>
          <a:xfrm>
            <a:off x="432034" y="1051558"/>
            <a:ext cx="8279933" cy="646331"/>
          </a:xfrm>
          <a:prstGeom prst="rect">
            <a:avLst/>
          </a:prstGeom>
          <a:solidFill>
            <a:schemeClr val="bg1"/>
          </a:solidFill>
        </p:spPr>
        <p:txBody>
          <a:bodyPr wrap="square" rtlCol="0">
            <a:spAutoFit/>
          </a:bodyPr>
          <a:lstStyle>
            <a:defPPr>
              <a:defRPr lang="en-US"/>
            </a:defPPr>
            <a:lvl1pPr algn="ctr">
              <a:defRPr sz="4800" b="1">
                <a:effectLst/>
                <a:latin typeface="Calibri" panose="020F0502020204030204" pitchFamily="34" charset="0"/>
                <a:cs typeface="Calibri" panose="020F0502020204030204" pitchFamily="34" charset="0"/>
              </a:defRPr>
            </a:lvl1pPr>
          </a:lstStyle>
          <a:p>
            <a:pPr defTabSz="342900"/>
            <a:r>
              <a:rPr lang="en-US" sz="3600" dirty="0">
                <a:solidFill>
                  <a:prstClr val="white"/>
                </a:solidFill>
              </a:rPr>
              <a:t>Jesus’ Criticism of Religious Practices</a:t>
            </a:r>
          </a:p>
        </p:txBody>
      </p:sp>
      <p:sp>
        <p:nvSpPr>
          <p:cNvPr id="4" name="TextBox 3">
            <a:extLst>
              <a:ext uri="{FF2B5EF4-FFF2-40B4-BE49-F238E27FC236}">
                <a16:creationId xmlns:a16="http://schemas.microsoft.com/office/drawing/2014/main" id="{CB554C03-F350-4116-AB97-BE7696BC905B}"/>
              </a:ext>
            </a:extLst>
          </p:cNvPr>
          <p:cNvSpPr txBox="1"/>
          <p:nvPr/>
        </p:nvSpPr>
        <p:spPr>
          <a:xfrm>
            <a:off x="192504" y="2240213"/>
            <a:ext cx="8758990" cy="2400657"/>
          </a:xfrm>
          <a:prstGeom prst="rect">
            <a:avLst/>
          </a:prstGeom>
          <a:noFill/>
        </p:spPr>
        <p:txBody>
          <a:bodyPr wrap="square" rtlCol="0">
            <a:spAutoFit/>
          </a:bodyPr>
          <a:lstStyle>
            <a:defPPr>
              <a:defRPr lang="en-US"/>
            </a:defPPr>
            <a:lvl1pPr>
              <a:defRPr sz="4000" b="1">
                <a:solidFill>
                  <a:schemeClr val="bg1"/>
                </a:solidFill>
                <a:effectLst>
                  <a:glow rad="228600">
                    <a:srgbClr val="FDC00D">
                      <a:alpha val="40000"/>
                    </a:srgbClr>
                  </a:glow>
                </a:effectLst>
                <a:latin typeface="Calibri" panose="020F0502020204030204" pitchFamily="34" charset="0"/>
                <a:cs typeface="Calibri" panose="020F0502020204030204" pitchFamily="34" charset="0"/>
              </a:defRPr>
            </a:lvl1pPr>
          </a:lstStyle>
          <a:p>
            <a:pPr defTabSz="342900"/>
            <a:r>
              <a:rPr lang="en-US" sz="3000" dirty="0">
                <a:solidFill>
                  <a:prstClr val="black"/>
                </a:solidFill>
              </a:rPr>
              <a:t>“Woe to you, scribes and Pharisees, hypocrites! For you tithe mint and dill and cumin, and have neglected the weightier matters of the law: justice and mercy and faithfulness. These you ought to have done, without neglecting the others.”     Matthew 23:23</a:t>
            </a:r>
          </a:p>
        </p:txBody>
      </p:sp>
    </p:spTree>
    <p:custDataLst>
      <p:tags r:id="rId1"/>
    </p:custDataLst>
    <p:extLst>
      <p:ext uri="{BB962C8B-B14F-4D97-AF65-F5344CB8AC3E}">
        <p14:creationId xmlns:p14="http://schemas.microsoft.com/office/powerpoint/2010/main" val="1322215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80BBE6A-83A5-4FE5-8939-41EED066D4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7250"/>
            <a:ext cx="912294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F755C0-BBDB-4F3F-9C74-F26825B99FE1}"/>
              </a:ext>
            </a:extLst>
          </p:cNvPr>
          <p:cNvSpPr txBox="1"/>
          <p:nvPr/>
        </p:nvSpPr>
        <p:spPr>
          <a:xfrm>
            <a:off x="269030" y="1011749"/>
            <a:ext cx="8605940" cy="646331"/>
          </a:xfrm>
          <a:prstGeom prst="rect">
            <a:avLst/>
          </a:prstGeom>
          <a:solidFill>
            <a:schemeClr val="bg1"/>
          </a:solidFill>
        </p:spPr>
        <p:txBody>
          <a:bodyPr wrap="square" rtlCol="0">
            <a:spAutoFit/>
          </a:bodyPr>
          <a:lstStyle>
            <a:defPPr>
              <a:defRPr lang="en-US"/>
            </a:defPPr>
            <a:lvl1pPr algn="ctr">
              <a:defRPr sz="4800" b="1">
                <a:effectLst/>
                <a:latin typeface="Calibri" panose="020F0502020204030204" pitchFamily="34" charset="0"/>
                <a:cs typeface="Calibri" panose="020F0502020204030204" pitchFamily="34" charset="0"/>
              </a:defRPr>
            </a:lvl1pPr>
          </a:lstStyle>
          <a:p>
            <a:pPr defTabSz="342900"/>
            <a:r>
              <a:rPr lang="en-US" sz="3600" dirty="0">
                <a:solidFill>
                  <a:prstClr val="white"/>
                </a:solidFill>
              </a:rPr>
              <a:t>Lesson from the Demons</a:t>
            </a:r>
          </a:p>
        </p:txBody>
      </p:sp>
      <p:sp>
        <p:nvSpPr>
          <p:cNvPr id="9" name="TextBox 8">
            <a:extLst>
              <a:ext uri="{FF2B5EF4-FFF2-40B4-BE49-F238E27FC236}">
                <a16:creationId xmlns:a16="http://schemas.microsoft.com/office/drawing/2014/main" id="{370A3F29-03EC-4862-B036-5CAA121C57B0}"/>
              </a:ext>
            </a:extLst>
          </p:cNvPr>
          <p:cNvSpPr txBox="1"/>
          <p:nvPr/>
        </p:nvSpPr>
        <p:spPr>
          <a:xfrm>
            <a:off x="791255" y="2563379"/>
            <a:ext cx="7979943" cy="1754326"/>
          </a:xfrm>
          <a:prstGeom prst="rect">
            <a:avLst/>
          </a:prstGeom>
          <a:noFill/>
          <a:effectLst>
            <a:glow rad="220276">
              <a:srgbClr val="FDC00D"/>
            </a:glow>
          </a:effectLst>
        </p:spPr>
        <p:txBody>
          <a:bodyPr wrap="square" rtlCol="0">
            <a:spAutoFit/>
          </a:bodyPr>
          <a:lstStyle>
            <a:defPPr>
              <a:defRPr lang="en-US"/>
            </a:defPPr>
            <a:lvl1pPr>
              <a:defRPr sz="4800" b="1">
                <a:solidFill>
                  <a:schemeClr val="bg1"/>
                </a:solidFill>
                <a:effectLst>
                  <a:glow rad="228600">
                    <a:srgbClr val="FDC00D">
                      <a:alpha val="85369"/>
                    </a:srgbClr>
                  </a:glow>
                </a:effectLst>
                <a:latin typeface="Calibri" panose="020F0502020204030204" pitchFamily="34" charset="0"/>
                <a:cs typeface="Calibri" panose="020F0502020204030204" pitchFamily="34" charset="0"/>
              </a:defRPr>
            </a:lvl1pPr>
          </a:lstStyle>
          <a:p>
            <a:pPr defTabSz="342900"/>
            <a:r>
              <a:rPr lang="en-US" sz="3600" dirty="0">
                <a:solidFill>
                  <a:prstClr val="black"/>
                </a:solidFill>
              </a:rPr>
              <a:t>You can have good theology and live a moral life and still not have a living faith that will save you…</a:t>
            </a:r>
          </a:p>
        </p:txBody>
      </p:sp>
    </p:spTree>
    <p:custDataLst>
      <p:tags r:id="rId1"/>
    </p:custDataLst>
    <p:extLst>
      <p:ext uri="{BB962C8B-B14F-4D97-AF65-F5344CB8AC3E}">
        <p14:creationId xmlns:p14="http://schemas.microsoft.com/office/powerpoint/2010/main" val="1331689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72588-18CA-4BB6-BDAD-E9EE21412E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269030" y="1011749"/>
            <a:ext cx="8739360" cy="646331"/>
          </a:xfrm>
          <a:prstGeom prst="rect">
            <a:avLst/>
          </a:prstGeom>
          <a:noFill/>
          <a:effectLst>
            <a:glow rad="139700">
              <a:schemeClr val="tx1">
                <a:alpha val="40000"/>
              </a:schemeClr>
            </a:glow>
          </a:effectLst>
        </p:spPr>
        <p:txBody>
          <a:bodyPr wrap="square" rtlCol="0">
            <a:spAutoFit/>
          </a:bodyPr>
          <a:lstStyle/>
          <a:p>
            <a:pPr algn="ct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How Do You Know if You Have a Living Faith?</a:t>
            </a:r>
          </a:p>
        </p:txBody>
      </p:sp>
      <p:sp>
        <p:nvSpPr>
          <p:cNvPr id="9" name="TextBox 8">
            <a:extLst>
              <a:ext uri="{FF2B5EF4-FFF2-40B4-BE49-F238E27FC236}">
                <a16:creationId xmlns:a16="http://schemas.microsoft.com/office/drawing/2014/main" id="{370A3F29-03EC-4862-B036-5CAA121C57B0}"/>
              </a:ext>
            </a:extLst>
          </p:cNvPr>
          <p:cNvSpPr txBox="1"/>
          <p:nvPr/>
        </p:nvSpPr>
        <p:spPr>
          <a:xfrm>
            <a:off x="373643" y="2052006"/>
            <a:ext cx="7979943" cy="1200329"/>
          </a:xfrm>
          <a:prstGeom prst="rect">
            <a:avLst/>
          </a:prstGeom>
          <a:noFill/>
        </p:spPr>
        <p:txBody>
          <a:bodyPr wrap="square" rtlCol="0">
            <a:spAutoFit/>
          </a:bodyPr>
          <a:lstStyle/>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is responsive to the needs of people around us (14-17)</a:t>
            </a:r>
          </a:p>
        </p:txBody>
      </p:sp>
    </p:spTree>
    <p:custDataLst>
      <p:tags r:id="rId1"/>
    </p:custDataLst>
    <p:extLst>
      <p:ext uri="{BB962C8B-B14F-4D97-AF65-F5344CB8AC3E}">
        <p14:creationId xmlns:p14="http://schemas.microsoft.com/office/powerpoint/2010/main" val="2157941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1ED590-578D-4FDF-B7D1-D7C5580C3309}"/>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James 2:14-17</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3785652"/>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14</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What good is it, my brothers, if someone says he has faith but does not have works? Can that faith save him?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15</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If a brother or sister is poorly clothed and lacking in daily food,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16</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one of you says to them, “Go in peace, be warmed and filled,” without giving them the things needed for the body, what good is that?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17</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So also faith by itself, if it does not have works, is dead.</a:t>
            </a:r>
          </a:p>
        </p:txBody>
      </p:sp>
    </p:spTree>
    <p:custDataLst>
      <p:tags r:id="rId1"/>
    </p:custDataLst>
    <p:extLst>
      <p:ext uri="{BB962C8B-B14F-4D97-AF65-F5344CB8AC3E}">
        <p14:creationId xmlns:p14="http://schemas.microsoft.com/office/powerpoint/2010/main" val="2202410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i="1" dirty="0">
                <a:solidFill>
                  <a:schemeClr val="bg1"/>
                </a:solidFill>
                <a:effectLst>
                  <a:glow rad="101600">
                    <a:schemeClr val="tx1">
                      <a:alpha val="99000"/>
                    </a:schemeClr>
                  </a:glow>
                </a:effectLst>
                <a:latin typeface="Arial"/>
                <a:cs typeface="Arial"/>
              </a:rPr>
              <a:t>Sozo </a:t>
            </a:r>
            <a:r>
              <a:rPr lang="en-US" sz="3600" b="1" dirty="0">
                <a:solidFill>
                  <a:schemeClr val="bg1"/>
                </a:solidFill>
                <a:effectLst>
                  <a:glow rad="101600">
                    <a:schemeClr val="tx1">
                      <a:alpha val="99000"/>
                    </a:schemeClr>
                  </a:glow>
                </a:effectLst>
                <a:latin typeface="Arial"/>
                <a:cs typeface="Arial"/>
              </a:rPr>
              <a:t>in </a:t>
            </a:r>
            <a:r>
              <a:rPr lang="en-US" sz="3600" b="1" dirty="0">
                <a:solidFill>
                  <a:srgbClr val="FFFFFF"/>
                </a:solidFill>
                <a:effectLst>
                  <a:glow rad="127000">
                    <a:srgbClr val="000000"/>
                  </a:glow>
                </a:effectLst>
                <a:latin typeface="Arial"/>
                <a:cs typeface="Arial"/>
              </a:rPr>
              <a:t>James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"What good is it, my brothers, if a man claims to have faith but has no deeds? Can such faith </a:t>
            </a:r>
            <a:r>
              <a:rPr lang="en-US" sz="2800" b="1" dirty="0">
                <a:solidFill>
                  <a:srgbClr val="FFFF00"/>
                </a:solidFill>
                <a:effectLst>
                  <a:glow rad="127000">
                    <a:srgbClr val="000000"/>
                  </a:glow>
                </a:effectLst>
                <a:latin typeface="Arial" charset="0"/>
                <a:ea typeface="ＭＳ Ｐゴシック" charset="0"/>
                <a:cs typeface="ＭＳ Ｐゴシック" charset="0"/>
              </a:rPr>
              <a:t>save</a:t>
            </a:r>
            <a:r>
              <a:rPr lang="en-US" sz="2800" b="1" dirty="0">
                <a:solidFill>
                  <a:srgbClr val="FFFFFF"/>
                </a:solidFill>
                <a:effectLst>
                  <a:glow rad="127000">
                    <a:srgbClr val="000000"/>
                  </a:glow>
                </a:effectLst>
                <a:latin typeface="Arial" charset="0"/>
                <a:ea typeface="ＭＳ Ｐゴシック" charset="0"/>
                <a:cs typeface="ＭＳ Ｐゴシック" charset="0"/>
              </a:rPr>
              <a:t> him?" (2:14</a:t>
            </a:r>
            <a:r>
              <a:rPr lang="en-US" sz="2400" b="1" dirty="0">
                <a:solidFill>
                  <a:srgbClr val="FFFFFF"/>
                </a:solidFill>
                <a:effectLst>
                  <a:glow rad="127000">
                    <a:srgbClr val="000000"/>
                  </a:glow>
                </a:effectLst>
                <a:latin typeface="Arial" charset="0"/>
                <a:ea typeface="ＭＳ Ｐゴシック" charset="0"/>
                <a:cs typeface="ＭＳ Ｐゴシック" charset="0"/>
              </a:rPr>
              <a:t> NIV</a:t>
            </a:r>
            <a:r>
              <a:rPr lang="en-US" sz="2800" b="1" dirty="0">
                <a:solidFill>
                  <a:srgbClr val="FFFFFF"/>
                </a:solidFill>
                <a:effectLst>
                  <a:glow rad="127000">
                    <a:srgbClr val="000000"/>
                  </a:glow>
                </a:effectLst>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Paul is clear that we are not saved by faith plus deeds, nor are we saved by faith that is followed by deeds. Rather, our faith shows others that we are saved.</a:t>
            </a:r>
          </a:p>
        </p:txBody>
      </p:sp>
      <p:sp>
        <p:nvSpPr>
          <p:cNvPr id="10" name="Rectangle 2">
            <a:extLst>
              <a:ext uri="{FF2B5EF4-FFF2-40B4-BE49-F238E27FC236}">
                <a16:creationId xmlns:a16="http://schemas.microsoft.com/office/drawing/2014/main" id="{BDFD0A34-F0A7-E44C-8079-76A7A08C81CE}"/>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27000">
                    <a:srgbClr val="000000"/>
                  </a:glow>
                </a:effectLst>
                <a:latin typeface="Arial" charset="0"/>
                <a:ea typeface="ＭＳ Ｐゴシック" charset="0"/>
                <a:cs typeface="ＭＳ Ｐゴシック" charset="0"/>
              </a:rPr>
              <a:t>James uses </a:t>
            </a:r>
            <a:r>
              <a:rPr lang="en-US" sz="1600" b="1" i="1" dirty="0">
                <a:solidFill>
                  <a:srgbClr val="FFFFFF"/>
                </a:solidFill>
                <a:effectLst>
                  <a:glow rad="127000">
                    <a:srgbClr val="000000"/>
                  </a:glow>
                </a:effectLst>
                <a:latin typeface="Arial" charset="0"/>
                <a:ea typeface="ＭＳ Ｐゴシック" charset="0"/>
                <a:cs typeface="ＭＳ Ｐゴシック" charset="0"/>
              </a:rPr>
              <a:t>sozo</a:t>
            </a:r>
            <a:r>
              <a:rPr lang="en-US" sz="1600" b="1" dirty="0">
                <a:solidFill>
                  <a:srgbClr val="FFFFFF"/>
                </a:solidFill>
                <a:effectLst>
                  <a:glow rad="127000">
                    <a:srgbClr val="000000"/>
                  </a:glow>
                </a:effectLst>
                <a:latin typeface="Arial" charset="0"/>
                <a:ea typeface="ＭＳ Ｐゴシック" charset="0"/>
                <a:cs typeface="ＭＳ Ｐゴシック" charset="0"/>
              </a:rPr>
              <a:t> not for salvation but instead “to save the life” from premature death </a:t>
            </a:r>
            <a:br>
              <a:rPr lang="en-US" sz="1600" b="1" dirty="0">
                <a:solidFill>
                  <a:srgbClr val="FFFFFF"/>
                </a:solidFill>
                <a:effectLst>
                  <a:glow rad="127000">
                    <a:srgbClr val="000000"/>
                  </a:glow>
                </a:effectLst>
                <a:latin typeface="Arial" charset="0"/>
                <a:ea typeface="ＭＳ Ｐゴシック" charset="0"/>
                <a:cs typeface="ＭＳ Ｐゴシック" charset="0"/>
              </a:rPr>
            </a:br>
            <a:r>
              <a:rPr lang="en-US" sz="1600" b="1" dirty="0">
                <a:solidFill>
                  <a:srgbClr val="FFFFFF"/>
                </a:solidFill>
                <a:effectLst>
                  <a:glow rad="127000">
                    <a:srgbClr val="000000"/>
                  </a:glow>
                </a:effectLst>
                <a:latin typeface="Arial" charset="0"/>
                <a:ea typeface="ＭＳ Ｐゴシック" charset="0"/>
                <a:cs typeface="ＭＳ Ｐゴシック" charset="0"/>
              </a:rPr>
              <a:t>(Zane Hodges, </a:t>
            </a:r>
            <a:r>
              <a:rPr lang="en-US" sz="1600" b="1" i="1" dirty="0">
                <a:solidFill>
                  <a:srgbClr val="FFFFFF"/>
                </a:solidFill>
                <a:effectLst>
                  <a:glow rad="127000">
                    <a:srgbClr val="000000"/>
                  </a:glow>
                </a:effectLst>
                <a:latin typeface="Arial" charset="0"/>
                <a:ea typeface="ＭＳ Ｐゴシック" charset="0"/>
                <a:cs typeface="ＭＳ Ｐゴシック" charset="0"/>
              </a:rPr>
              <a:t>The Epistle of James</a:t>
            </a:r>
            <a:r>
              <a:rPr lang="en-US" sz="1600" b="1" dirty="0">
                <a:solidFill>
                  <a:srgbClr val="FFFFFF"/>
                </a:solidFill>
                <a:effectLst>
                  <a:glow rad="127000">
                    <a:srgbClr val="000000"/>
                  </a:glow>
                </a:effectLst>
                <a:latin typeface="Arial" charset="0"/>
                <a:ea typeface="ＭＳ Ｐゴシック" charset="0"/>
                <a:cs typeface="ＭＳ Ｐゴシック" charset="0"/>
              </a:rPr>
              <a:t> [Irving, TX: Grace Evangelical Society, 1994], 41). </a:t>
            </a:r>
          </a:p>
        </p:txBody>
      </p:sp>
    </p:spTree>
    <p:extLst>
      <p:ext uri="{BB962C8B-B14F-4D97-AF65-F5344CB8AC3E}">
        <p14:creationId xmlns:p14="http://schemas.microsoft.com/office/powerpoint/2010/main" val="205626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1ED590-578D-4FDF-B7D1-D7C5580C3309}"/>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a:effectLst>
            <a:glow rad="127000">
              <a:schemeClr val="bg1"/>
            </a:glow>
          </a:effectLst>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True, Spirit-Initiated Love</a:t>
            </a:r>
          </a:p>
        </p:txBody>
      </p:sp>
      <p:sp>
        <p:nvSpPr>
          <p:cNvPr id="4" name="TextBox 3">
            <a:extLst>
              <a:ext uri="{FF2B5EF4-FFF2-40B4-BE49-F238E27FC236}">
                <a16:creationId xmlns:a16="http://schemas.microsoft.com/office/drawing/2014/main" id="{CB554C03-F350-4116-AB97-BE7696BC905B}"/>
              </a:ext>
            </a:extLst>
          </p:cNvPr>
          <p:cNvSpPr txBox="1"/>
          <p:nvPr/>
        </p:nvSpPr>
        <p:spPr>
          <a:xfrm>
            <a:off x="192504" y="2124635"/>
            <a:ext cx="8758990" cy="3323987"/>
          </a:xfrm>
          <a:prstGeom prst="rect">
            <a:avLst/>
          </a:prstGeom>
          <a:noFill/>
          <a:effectLst>
            <a:glow rad="127000">
              <a:schemeClr val="bg1"/>
            </a:glow>
          </a:effectLst>
        </p:spPr>
        <p:txBody>
          <a:bodyPr wrap="square" rtlCol="0">
            <a:spAutoFit/>
          </a:bodyPr>
          <a:lstStyle/>
          <a:p>
            <a:pPr defTabSz="342900">
              <a:spcAft>
                <a:spcPts val="1800"/>
              </a:spcAft>
            </a:pP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One of the most basic fruits that should be evident in any believer’s life is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love</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a:t>
            </a:r>
          </a:p>
          <a:p>
            <a:pPr defTabSz="342900">
              <a:spcAft>
                <a:spcPts val="1800"/>
              </a:spcAft>
            </a:pP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“But the fruit of the Spirit is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love</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joy, peace, patience, kindness, goodness, faithfulness, gentleness, self-control; against such things there is no law.”</a:t>
            </a:r>
          </a:p>
          <a:p>
            <a:pPr defTabSz="342900">
              <a:spcAft>
                <a:spcPts val="1800"/>
              </a:spcAft>
            </a:pP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Galatians 5:22-23</a:t>
            </a:r>
          </a:p>
        </p:txBody>
      </p:sp>
    </p:spTree>
    <p:custDataLst>
      <p:tags r:id="rId1"/>
    </p:custDataLst>
    <p:extLst>
      <p:ext uri="{BB962C8B-B14F-4D97-AF65-F5344CB8AC3E}">
        <p14:creationId xmlns:p14="http://schemas.microsoft.com/office/powerpoint/2010/main" val="2296834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1ED590-578D-4FDF-B7D1-D7C5580C3309}"/>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1 John 3:16-18</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3323987"/>
          </a:xfrm>
          <a:prstGeom prst="rect">
            <a:avLst/>
          </a:prstGeom>
          <a:noFill/>
          <a:effectLst>
            <a:glow rad="127000">
              <a:schemeClr val="bg1"/>
            </a:glow>
          </a:effectLst>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16</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By this we know love, that he laid down his life for us, and we ought to lay down our lives for the brothers.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17</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But if anyone has the world's goods and sees his brother in need,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yet closes his heart</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against him, how does God's love abide in him?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18</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Little children, let us not love in word or talk but in deed and in truth.</a:t>
            </a:r>
          </a:p>
        </p:txBody>
      </p:sp>
    </p:spTree>
    <p:custDataLst>
      <p:tags r:id="rId1"/>
    </p:custDataLst>
    <p:extLst>
      <p:ext uri="{BB962C8B-B14F-4D97-AF65-F5344CB8AC3E}">
        <p14:creationId xmlns:p14="http://schemas.microsoft.com/office/powerpoint/2010/main" val="4221438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72588-18CA-4BB6-BDAD-E9EE21412E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9" name="TextBox 8">
            <a:extLst>
              <a:ext uri="{FF2B5EF4-FFF2-40B4-BE49-F238E27FC236}">
                <a16:creationId xmlns:a16="http://schemas.microsoft.com/office/drawing/2014/main" id="{370A3F29-03EC-4862-B036-5CAA121C57B0}"/>
              </a:ext>
            </a:extLst>
          </p:cNvPr>
          <p:cNvSpPr txBox="1"/>
          <p:nvPr/>
        </p:nvSpPr>
        <p:spPr>
          <a:xfrm>
            <a:off x="269029" y="2251755"/>
            <a:ext cx="8286035" cy="2308324"/>
          </a:xfrm>
          <a:prstGeom prst="rect">
            <a:avLst/>
          </a:prstGeom>
          <a:noFill/>
        </p:spPr>
        <p:txBody>
          <a:bodyPr wrap="square" rtlCol="0">
            <a:spAutoFit/>
          </a:bodyPr>
          <a:lstStyle/>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is responsive to the needs of people around us (14-17)</a:t>
            </a:r>
          </a:p>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is responsive to the commands of God – out of love (21-23)</a:t>
            </a:r>
          </a:p>
        </p:txBody>
      </p:sp>
      <p:sp>
        <p:nvSpPr>
          <p:cNvPr id="6" name="TextBox 5">
            <a:extLst>
              <a:ext uri="{FF2B5EF4-FFF2-40B4-BE49-F238E27FC236}">
                <a16:creationId xmlns:a16="http://schemas.microsoft.com/office/drawing/2014/main" id="{320E8B26-BAD4-4B25-BCFE-56E2CB06873A}"/>
              </a:ext>
            </a:extLst>
          </p:cNvPr>
          <p:cNvSpPr txBox="1"/>
          <p:nvPr/>
        </p:nvSpPr>
        <p:spPr>
          <a:xfrm>
            <a:off x="269030" y="1011749"/>
            <a:ext cx="8739360" cy="646331"/>
          </a:xfrm>
          <a:prstGeom prst="rect">
            <a:avLst/>
          </a:prstGeom>
          <a:noFill/>
          <a:effectLst>
            <a:glow rad="139700">
              <a:schemeClr val="tx1">
                <a:alpha val="40000"/>
              </a:schemeClr>
            </a:glow>
          </a:effectLst>
        </p:spPr>
        <p:txBody>
          <a:bodyPr wrap="square" rtlCol="0">
            <a:spAutoFit/>
          </a:bodyPr>
          <a:lstStyle/>
          <a:p>
            <a:pPr algn="ct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How Do You Know if You Have a Living Faith?</a:t>
            </a:r>
          </a:p>
        </p:txBody>
      </p:sp>
    </p:spTree>
    <p:custDataLst>
      <p:tags r:id="rId1"/>
    </p:custDataLst>
    <p:extLst>
      <p:ext uri="{BB962C8B-B14F-4D97-AF65-F5344CB8AC3E}">
        <p14:creationId xmlns:p14="http://schemas.microsoft.com/office/powerpoint/2010/main" val="4081700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1ED590-578D-4FDF-B7D1-D7C5580C3309}"/>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James 2:21-24</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3785652"/>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21</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Was not Abraham our father justified by works when he offered up his son Isaac on the altar?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22</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You see that faith was active along with his works, and faith was completed by his works;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23</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the Scripture was fulfilled that says, “Abraham believed God, and it was counted to him as righteousness”—and he was called a friend of God.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24</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You see that a person is justified by works and not by faith alone.</a:t>
            </a:r>
          </a:p>
        </p:txBody>
      </p:sp>
      <p:sp>
        <p:nvSpPr>
          <p:cNvPr id="2" name="Rectangle: Rounded Corners 1">
            <a:extLst>
              <a:ext uri="{FF2B5EF4-FFF2-40B4-BE49-F238E27FC236}">
                <a16:creationId xmlns:a16="http://schemas.microsoft.com/office/drawing/2014/main" id="{5327F0F0-8E7C-4D2F-9F1F-0A2FF3768F59}"/>
              </a:ext>
            </a:extLst>
          </p:cNvPr>
          <p:cNvSpPr/>
          <p:nvPr/>
        </p:nvSpPr>
        <p:spPr>
          <a:xfrm>
            <a:off x="5172560" y="1961826"/>
            <a:ext cx="3010546" cy="4994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
        <p:nvSpPr>
          <p:cNvPr id="7" name="Rectangle: Rounded Corners 6">
            <a:extLst>
              <a:ext uri="{FF2B5EF4-FFF2-40B4-BE49-F238E27FC236}">
                <a16:creationId xmlns:a16="http://schemas.microsoft.com/office/drawing/2014/main" id="{0B182651-F12E-46A4-ADE9-65F0075E96DE}"/>
              </a:ext>
            </a:extLst>
          </p:cNvPr>
          <p:cNvSpPr/>
          <p:nvPr/>
        </p:nvSpPr>
        <p:spPr>
          <a:xfrm>
            <a:off x="181048" y="5154006"/>
            <a:ext cx="3010546" cy="4994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
        <p:nvSpPr>
          <p:cNvPr id="3" name="TextBox 2">
            <a:extLst>
              <a:ext uri="{FF2B5EF4-FFF2-40B4-BE49-F238E27FC236}">
                <a16:creationId xmlns:a16="http://schemas.microsoft.com/office/drawing/2014/main" id="{376A96C9-AACF-4C38-BB1F-5EEACB721521}"/>
              </a:ext>
            </a:extLst>
          </p:cNvPr>
          <p:cNvSpPr txBox="1"/>
          <p:nvPr/>
        </p:nvSpPr>
        <p:spPr>
          <a:xfrm>
            <a:off x="6712918" y="857250"/>
            <a:ext cx="612668" cy="1200329"/>
          </a:xfrm>
          <a:prstGeom prst="rect">
            <a:avLst/>
          </a:prstGeom>
          <a:noFill/>
        </p:spPr>
        <p:txBody>
          <a:bodyPr wrap="none" rtlCol="0">
            <a:spAutoFit/>
          </a:bodyPr>
          <a:lstStyle/>
          <a:p>
            <a:pPr defTabSz="342900"/>
            <a:r>
              <a:rPr lang="en-US" sz="7200" b="1" dirty="0">
                <a:solidFill>
                  <a:srgbClr val="FFFF0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497490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7ADA49-C4B6-B249-8288-A83484199565}"/>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1"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James 2:21-24</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3785652"/>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21</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Was not Abraham our father justified by works when he offered up his son Isaac on the altar?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22</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You see that faith was active along with his works, and faith was completed by his works;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23</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the Scripture was fulfilled that says, “Abraham believed God, and it was counted to him as righteousness”—and he was called a friend of God.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24</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You see that a person is justified by works and not by faith alone.</a:t>
            </a:r>
          </a:p>
        </p:txBody>
      </p:sp>
      <p:sp>
        <p:nvSpPr>
          <p:cNvPr id="8" name="Oval 7">
            <a:extLst>
              <a:ext uri="{FF2B5EF4-FFF2-40B4-BE49-F238E27FC236}">
                <a16:creationId xmlns:a16="http://schemas.microsoft.com/office/drawing/2014/main" id="{37E841DD-D058-4216-8D44-2DE8E565B5B0}"/>
              </a:ext>
            </a:extLst>
          </p:cNvPr>
          <p:cNvSpPr/>
          <p:nvPr/>
        </p:nvSpPr>
        <p:spPr>
          <a:xfrm>
            <a:off x="1069384" y="2356711"/>
            <a:ext cx="6892871" cy="674177"/>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
        <p:nvSpPr>
          <p:cNvPr id="9" name="Oval 8">
            <a:extLst>
              <a:ext uri="{FF2B5EF4-FFF2-40B4-BE49-F238E27FC236}">
                <a16:creationId xmlns:a16="http://schemas.microsoft.com/office/drawing/2014/main" id="{0823575E-BC89-4783-ABF6-7647692A5DA6}"/>
              </a:ext>
            </a:extLst>
          </p:cNvPr>
          <p:cNvSpPr/>
          <p:nvPr/>
        </p:nvSpPr>
        <p:spPr>
          <a:xfrm>
            <a:off x="101981" y="3827114"/>
            <a:ext cx="8940038" cy="99382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
        <p:nvSpPr>
          <p:cNvPr id="10" name="Rectangle: Rounded Corners 9">
            <a:extLst>
              <a:ext uri="{FF2B5EF4-FFF2-40B4-BE49-F238E27FC236}">
                <a16:creationId xmlns:a16="http://schemas.microsoft.com/office/drawing/2014/main" id="{A98A7557-05D0-4C95-81FA-39FDE76A6055}"/>
              </a:ext>
            </a:extLst>
          </p:cNvPr>
          <p:cNvSpPr/>
          <p:nvPr/>
        </p:nvSpPr>
        <p:spPr>
          <a:xfrm>
            <a:off x="6618471" y="4820942"/>
            <a:ext cx="2423548" cy="525889"/>
          </a:xfrm>
          <a:prstGeom prst="roundRect">
            <a:avLst/>
          </a:prstGeom>
          <a:solidFill>
            <a:srgbClr val="4754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srgbClr val="FFFF00"/>
                </a:solidFill>
                <a:latin typeface="Calibri" panose="020F0502020204030204" pitchFamily="34" charset="0"/>
                <a:cs typeface="Calibri" panose="020F0502020204030204" pitchFamily="34" charset="0"/>
              </a:rPr>
              <a:t>Genesis 15</a:t>
            </a:r>
          </a:p>
        </p:txBody>
      </p:sp>
      <p:sp>
        <p:nvSpPr>
          <p:cNvPr id="11" name="Rectangle: Rounded Corners 10">
            <a:extLst>
              <a:ext uri="{FF2B5EF4-FFF2-40B4-BE49-F238E27FC236}">
                <a16:creationId xmlns:a16="http://schemas.microsoft.com/office/drawing/2014/main" id="{0D7E4474-6AB7-453C-97A5-E39DA7D363D8}"/>
              </a:ext>
            </a:extLst>
          </p:cNvPr>
          <p:cNvSpPr/>
          <p:nvPr/>
        </p:nvSpPr>
        <p:spPr>
          <a:xfrm>
            <a:off x="6288419" y="1802112"/>
            <a:ext cx="2423548" cy="525889"/>
          </a:xfrm>
          <a:prstGeom prst="roundRect">
            <a:avLst/>
          </a:prstGeom>
          <a:solidFill>
            <a:srgbClr val="4754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srgbClr val="FFFF00"/>
                </a:solidFill>
                <a:latin typeface="Calibri" panose="020F0502020204030204" pitchFamily="34" charset="0"/>
                <a:cs typeface="Calibri" panose="020F0502020204030204" pitchFamily="34" charset="0"/>
              </a:rPr>
              <a:t>Genesis 22</a:t>
            </a:r>
          </a:p>
        </p:txBody>
      </p:sp>
    </p:spTree>
    <p:custDataLst>
      <p:tags r:id="rId1"/>
    </p:custDataLst>
    <p:extLst>
      <p:ext uri="{BB962C8B-B14F-4D97-AF65-F5344CB8AC3E}">
        <p14:creationId xmlns:p14="http://schemas.microsoft.com/office/powerpoint/2010/main" val="17009038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7C8BAB-6700-8D43-BF92-C92A687208A8}"/>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Genesis 15:4-6</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3323987"/>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4</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behold, the word of the Lord came to him: “This man shall not be your heir; your very own son shall be your heir.”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5</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he brought him outside and said, “Look toward heaven, and number the stars, if you are able to number them.” Then he said to him, “So shall your offspring be.”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6</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he believed the Lord, and he counted it to him as righteousness.</a:t>
            </a:r>
          </a:p>
        </p:txBody>
      </p:sp>
      <p:sp>
        <p:nvSpPr>
          <p:cNvPr id="8" name="Rectangle: Rounded Corners 7">
            <a:extLst>
              <a:ext uri="{FF2B5EF4-FFF2-40B4-BE49-F238E27FC236}">
                <a16:creationId xmlns:a16="http://schemas.microsoft.com/office/drawing/2014/main" id="{BDEF8D1E-62A6-4A4E-9FBA-1D3276F1F6C2}"/>
              </a:ext>
            </a:extLst>
          </p:cNvPr>
          <p:cNvSpPr/>
          <p:nvPr/>
        </p:nvSpPr>
        <p:spPr>
          <a:xfrm>
            <a:off x="1035489" y="1726486"/>
            <a:ext cx="7825482" cy="1022888"/>
          </a:xfrm>
          <a:prstGeom prst="roundRect">
            <a:avLst/>
          </a:prstGeom>
          <a:solidFill>
            <a:srgbClr val="4754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srgbClr val="FFFF00"/>
                </a:solidFill>
                <a:latin typeface="Calibri" panose="020F0502020204030204" pitchFamily="34" charset="0"/>
                <a:cs typeface="Calibri" panose="020F0502020204030204" pitchFamily="34" charset="0"/>
              </a:rPr>
              <a:t>Abraham was declared righteous (justified) before God before Isaac was even born.</a:t>
            </a:r>
          </a:p>
        </p:txBody>
      </p:sp>
      <p:sp>
        <p:nvSpPr>
          <p:cNvPr id="9" name="Rectangle: Rounded Corners 8">
            <a:extLst>
              <a:ext uri="{FF2B5EF4-FFF2-40B4-BE49-F238E27FC236}">
                <a16:creationId xmlns:a16="http://schemas.microsoft.com/office/drawing/2014/main" id="{3E9F20B4-39A4-4589-A920-FEF361F9925A}"/>
              </a:ext>
            </a:extLst>
          </p:cNvPr>
          <p:cNvSpPr/>
          <p:nvPr/>
        </p:nvSpPr>
        <p:spPr>
          <a:xfrm>
            <a:off x="6481482" y="3309856"/>
            <a:ext cx="995083" cy="59281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
        <p:nvSpPr>
          <p:cNvPr id="10" name="TextBox 9">
            <a:extLst>
              <a:ext uri="{FF2B5EF4-FFF2-40B4-BE49-F238E27FC236}">
                <a16:creationId xmlns:a16="http://schemas.microsoft.com/office/drawing/2014/main" id="{F8FDECB3-2AAA-4CAC-8429-FAF9B24A090A}"/>
              </a:ext>
            </a:extLst>
          </p:cNvPr>
          <p:cNvSpPr txBox="1"/>
          <p:nvPr/>
        </p:nvSpPr>
        <p:spPr>
          <a:xfrm>
            <a:off x="5561272" y="2838790"/>
            <a:ext cx="2803140" cy="553998"/>
          </a:xfrm>
          <a:prstGeom prst="rect">
            <a:avLst/>
          </a:prstGeom>
          <a:solidFill>
            <a:srgbClr val="FFFF00"/>
          </a:solidFill>
        </p:spPr>
        <p:txBody>
          <a:bodyPr wrap="none" rtlCol="0">
            <a:spAutoFit/>
          </a:bodyPr>
          <a:lstStyle/>
          <a:p>
            <a:pPr defTabSz="342900"/>
            <a:r>
              <a:rPr lang="en-US" sz="3000" b="1" dirty="0">
                <a:solidFill>
                  <a:prstClr val="white"/>
                </a:solidFill>
                <a:effectLst>
                  <a:glow rad="139700">
                    <a:prstClr val="black">
                      <a:alpha val="80000"/>
                    </a:prstClr>
                  </a:glow>
                </a:effectLst>
                <a:latin typeface="Calibri" panose="020F0502020204030204" pitchFamily="34" charset="0"/>
                <a:cs typeface="Calibri" panose="020F0502020204030204" pitchFamily="34" charset="0"/>
              </a:rPr>
              <a:t>Remember This!</a:t>
            </a:r>
          </a:p>
        </p:txBody>
      </p:sp>
    </p:spTree>
    <p:custDataLst>
      <p:tags r:id="rId1"/>
    </p:custDataLst>
    <p:extLst>
      <p:ext uri="{BB962C8B-B14F-4D97-AF65-F5344CB8AC3E}">
        <p14:creationId xmlns:p14="http://schemas.microsoft.com/office/powerpoint/2010/main" val="1194146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BFFF24-A8B0-E345-AB36-928D3B7DB741}"/>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James 2:21-24</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3785652"/>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21</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Was not Abraham our father justified by works when he offered up his son Isaac on the altar?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22</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You see that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faith was active along with his works, and faith was completed by his works</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23</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the Scripture was fulfilled that says, “Abraham believed God, and it was counted to him as righteousness”—and he was called a friend of God.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24</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You see that a person is justified by works and not by faith alone.</a:t>
            </a:r>
          </a:p>
        </p:txBody>
      </p:sp>
    </p:spTree>
    <p:custDataLst>
      <p:tags r:id="rId1"/>
    </p:custDataLst>
    <p:extLst>
      <p:ext uri="{BB962C8B-B14F-4D97-AF65-F5344CB8AC3E}">
        <p14:creationId xmlns:p14="http://schemas.microsoft.com/office/powerpoint/2010/main" val="3751751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7F290D-A90E-9549-ADF8-82E3EF1473E5}"/>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Genesis 22:1-3</a:t>
            </a:r>
          </a:p>
        </p:txBody>
      </p:sp>
      <p:sp>
        <p:nvSpPr>
          <p:cNvPr id="4" name="TextBox 3">
            <a:extLst>
              <a:ext uri="{FF2B5EF4-FFF2-40B4-BE49-F238E27FC236}">
                <a16:creationId xmlns:a16="http://schemas.microsoft.com/office/drawing/2014/main" id="{CB554C03-F350-4116-AB97-BE7696BC905B}"/>
              </a:ext>
            </a:extLst>
          </p:cNvPr>
          <p:cNvSpPr txBox="1"/>
          <p:nvPr/>
        </p:nvSpPr>
        <p:spPr>
          <a:xfrm>
            <a:off x="385011" y="2065057"/>
            <a:ext cx="8758990" cy="3785652"/>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After these things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God tested Abraham</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said to him, “Abraham!” And he said, “Here I am.”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He said, “Take your son, your only son Isaac, whom you love, and go to the land of Moriah, and offer him there as a burnt offering on one of the mountains of which I shall tell you.”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3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So Abraham rose early in the morning… and went</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to the place of which God had told him. </a:t>
            </a:r>
          </a:p>
        </p:txBody>
      </p:sp>
      <p:sp>
        <p:nvSpPr>
          <p:cNvPr id="9" name="Rectangle: Rounded Corners 8">
            <a:extLst>
              <a:ext uri="{FF2B5EF4-FFF2-40B4-BE49-F238E27FC236}">
                <a16:creationId xmlns:a16="http://schemas.microsoft.com/office/drawing/2014/main" id="{F3FD73AB-6AD9-43E9-A6A7-144170EF68DD}"/>
              </a:ext>
            </a:extLst>
          </p:cNvPr>
          <p:cNvSpPr/>
          <p:nvPr/>
        </p:nvSpPr>
        <p:spPr>
          <a:xfrm>
            <a:off x="2688925" y="5356452"/>
            <a:ext cx="4151160" cy="557736"/>
          </a:xfrm>
          <a:prstGeom prst="roundRect">
            <a:avLst/>
          </a:prstGeom>
          <a:solidFill>
            <a:srgbClr val="4754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srgbClr val="FFFF00"/>
                </a:solidFill>
                <a:latin typeface="Calibri" panose="020F0502020204030204" pitchFamily="34" charset="0"/>
                <a:cs typeface="Calibri" panose="020F0502020204030204" pitchFamily="34" charset="0"/>
              </a:rPr>
              <a:t>Why did Abraham go???</a:t>
            </a:r>
          </a:p>
        </p:txBody>
      </p:sp>
    </p:spTree>
    <p:custDataLst>
      <p:tags r:id="rId1"/>
    </p:custDataLst>
    <p:extLst>
      <p:ext uri="{BB962C8B-B14F-4D97-AF65-F5344CB8AC3E}">
        <p14:creationId xmlns:p14="http://schemas.microsoft.com/office/powerpoint/2010/main" val="3130967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1E8808-0895-1A4F-A1D3-C1B097CACE0F}"/>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Genesis 22:12</a:t>
            </a:r>
          </a:p>
        </p:txBody>
      </p:sp>
      <p:sp>
        <p:nvSpPr>
          <p:cNvPr id="4" name="TextBox 3">
            <a:extLst>
              <a:ext uri="{FF2B5EF4-FFF2-40B4-BE49-F238E27FC236}">
                <a16:creationId xmlns:a16="http://schemas.microsoft.com/office/drawing/2014/main" id="{CB554C03-F350-4116-AB97-BE7696BC905B}"/>
              </a:ext>
            </a:extLst>
          </p:cNvPr>
          <p:cNvSpPr txBox="1"/>
          <p:nvPr/>
        </p:nvSpPr>
        <p:spPr>
          <a:xfrm>
            <a:off x="385011" y="2065057"/>
            <a:ext cx="8758990" cy="1938992"/>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12</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He said, “Do not lay your hand on the boy or do anything to him, for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now I know that you fear God</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seeing you have not withheld your son, your only son, from me.”</a:t>
            </a:r>
          </a:p>
        </p:txBody>
      </p:sp>
      <p:sp>
        <p:nvSpPr>
          <p:cNvPr id="9" name="Rectangle: Rounded Corners 8">
            <a:extLst>
              <a:ext uri="{FF2B5EF4-FFF2-40B4-BE49-F238E27FC236}">
                <a16:creationId xmlns:a16="http://schemas.microsoft.com/office/drawing/2014/main" id="{F3FD73AB-6AD9-43E9-A6A7-144170EF68DD}"/>
              </a:ext>
            </a:extLst>
          </p:cNvPr>
          <p:cNvSpPr/>
          <p:nvPr/>
        </p:nvSpPr>
        <p:spPr>
          <a:xfrm>
            <a:off x="924086" y="4273245"/>
            <a:ext cx="7295827" cy="1128883"/>
          </a:xfrm>
          <a:prstGeom prst="roundRect">
            <a:avLst/>
          </a:prstGeom>
          <a:solidFill>
            <a:srgbClr val="4754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srgbClr val="FFFF00"/>
                </a:solidFill>
                <a:latin typeface="Calibri" panose="020F0502020204030204" pitchFamily="34" charset="0"/>
                <a:cs typeface="Calibri" panose="020F0502020204030204" pitchFamily="34" charset="0"/>
              </a:rPr>
              <a:t>Abraham went because he “feared” God!</a:t>
            </a:r>
          </a:p>
          <a:p>
            <a:pPr algn="ctr" defTabSz="342900"/>
            <a:r>
              <a:rPr lang="en-US" sz="3000" b="1" dirty="0">
                <a:solidFill>
                  <a:srgbClr val="FFFF00"/>
                </a:solidFill>
                <a:latin typeface="Calibri" panose="020F0502020204030204" pitchFamily="34" charset="0"/>
                <a:cs typeface="Calibri" panose="020F0502020204030204" pitchFamily="34" charset="0"/>
              </a:rPr>
              <a:t>(He loved God more than his son!)</a:t>
            </a:r>
          </a:p>
        </p:txBody>
      </p:sp>
    </p:spTree>
    <p:custDataLst>
      <p:tags r:id="rId1"/>
    </p:custDataLst>
    <p:extLst>
      <p:ext uri="{BB962C8B-B14F-4D97-AF65-F5344CB8AC3E}">
        <p14:creationId xmlns:p14="http://schemas.microsoft.com/office/powerpoint/2010/main" val="2649714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3ACD82-CABB-B341-A5CA-76C0CB50D838}"/>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Genesis 22:16-18</a:t>
            </a:r>
          </a:p>
        </p:txBody>
      </p:sp>
      <p:sp>
        <p:nvSpPr>
          <p:cNvPr id="4" name="TextBox 3">
            <a:extLst>
              <a:ext uri="{FF2B5EF4-FFF2-40B4-BE49-F238E27FC236}">
                <a16:creationId xmlns:a16="http://schemas.microsoft.com/office/drawing/2014/main" id="{CB554C03-F350-4116-AB97-BE7696BC905B}"/>
              </a:ext>
            </a:extLst>
          </p:cNvPr>
          <p:cNvSpPr txBox="1"/>
          <p:nvPr/>
        </p:nvSpPr>
        <p:spPr>
          <a:xfrm>
            <a:off x="385011" y="2065057"/>
            <a:ext cx="8758990" cy="3785652"/>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16</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“By myself I have sworn, declares the Lord, because you have done this and have not withheld your son, your only son,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17</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I will surely bless you, and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I will surely multiply your offspring as the stars of heaven</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as the sand that is on the seashore. And your offspring shall possess the gate of his enemies,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18</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in your offspring shall all the nations of the earth be blessed, because you have obeyed my voice.”</a:t>
            </a:r>
          </a:p>
        </p:txBody>
      </p:sp>
      <p:sp>
        <p:nvSpPr>
          <p:cNvPr id="9" name="Rectangle: Rounded Corners 8">
            <a:extLst>
              <a:ext uri="{FF2B5EF4-FFF2-40B4-BE49-F238E27FC236}">
                <a16:creationId xmlns:a16="http://schemas.microsoft.com/office/drawing/2014/main" id="{F3FD73AB-6AD9-43E9-A6A7-144170EF68DD}"/>
              </a:ext>
            </a:extLst>
          </p:cNvPr>
          <p:cNvSpPr/>
          <p:nvPr/>
        </p:nvSpPr>
        <p:spPr>
          <a:xfrm>
            <a:off x="924086" y="3946341"/>
            <a:ext cx="7295827" cy="2009219"/>
          </a:xfrm>
          <a:prstGeom prst="roundRect">
            <a:avLst/>
          </a:prstGeom>
          <a:solidFill>
            <a:srgbClr val="4754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b="1" dirty="0">
                <a:solidFill>
                  <a:srgbClr val="FFFF00"/>
                </a:solidFill>
                <a:latin typeface="Calibri" panose="020F0502020204030204" pitchFamily="34" charset="0"/>
                <a:cs typeface="Calibri" panose="020F0502020204030204" pitchFamily="34" charset="0"/>
              </a:rPr>
              <a:t>Why did God repeat his promise?  Because Abraham’s faith had been “proven” – it had passed the test!</a:t>
            </a:r>
          </a:p>
        </p:txBody>
      </p:sp>
    </p:spTree>
    <p:custDataLst>
      <p:tags r:id="rId1"/>
    </p:custDataLst>
    <p:extLst>
      <p:ext uri="{BB962C8B-B14F-4D97-AF65-F5344CB8AC3E}">
        <p14:creationId xmlns:p14="http://schemas.microsoft.com/office/powerpoint/2010/main" val="3158144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i="1" dirty="0">
                <a:solidFill>
                  <a:schemeClr val="bg1"/>
                </a:solidFill>
                <a:effectLst>
                  <a:glow rad="101600">
                    <a:schemeClr val="tx1">
                      <a:alpha val="99000"/>
                    </a:schemeClr>
                  </a:glow>
                </a:effectLst>
                <a:latin typeface="Arial"/>
                <a:cs typeface="Arial"/>
              </a:rPr>
              <a:t>Sozo </a:t>
            </a:r>
            <a:r>
              <a:rPr lang="en-US" sz="3600" b="1" dirty="0">
                <a:solidFill>
                  <a:schemeClr val="bg1"/>
                </a:solidFill>
                <a:effectLst>
                  <a:glow rad="101600">
                    <a:schemeClr val="tx1">
                      <a:alpha val="99000"/>
                    </a:schemeClr>
                  </a:glow>
                </a:effectLst>
                <a:latin typeface="Arial"/>
                <a:cs typeface="Arial"/>
              </a:rPr>
              <a:t>in </a:t>
            </a:r>
            <a:r>
              <a:rPr lang="en-US" sz="3600" b="1" dirty="0">
                <a:solidFill>
                  <a:srgbClr val="FFFFFF"/>
                </a:solidFill>
                <a:effectLst>
                  <a:glow rad="127000">
                    <a:srgbClr val="000000"/>
                  </a:glow>
                </a:effectLst>
                <a:latin typeface="Arial"/>
                <a:cs typeface="Arial"/>
              </a:rPr>
              <a:t>James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"There is only one Lawgiver and Judge, the one who is able to </a:t>
            </a:r>
            <a:r>
              <a:rPr lang="en-US" sz="2800" b="1" dirty="0">
                <a:solidFill>
                  <a:srgbClr val="FFFF00"/>
                </a:solidFill>
                <a:effectLst>
                  <a:glow rad="127000">
                    <a:srgbClr val="000000"/>
                  </a:glow>
                </a:effectLst>
                <a:latin typeface="Arial" charset="0"/>
                <a:ea typeface="ＭＳ Ｐゴシック" charset="0"/>
                <a:cs typeface="ＭＳ Ｐゴシック" charset="0"/>
              </a:rPr>
              <a:t>save</a:t>
            </a:r>
            <a:r>
              <a:rPr lang="en-US" sz="2800" b="1" dirty="0">
                <a:solidFill>
                  <a:srgbClr val="FFFFFF"/>
                </a:solidFill>
                <a:effectLst>
                  <a:glow rad="127000">
                    <a:srgbClr val="000000"/>
                  </a:glow>
                </a:effectLst>
                <a:latin typeface="Arial" charset="0"/>
                <a:ea typeface="ＭＳ Ｐゴシック" charset="0"/>
                <a:cs typeface="ＭＳ Ｐゴシック" charset="0"/>
              </a:rPr>
              <a:t> and destroy. But you—who are you to judge your neighbor?"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(4:12</a:t>
            </a:r>
            <a:r>
              <a:rPr lang="en-US" sz="2400" b="1" dirty="0">
                <a:solidFill>
                  <a:srgbClr val="FFFFFF"/>
                </a:solidFill>
                <a:effectLst>
                  <a:glow rad="127000">
                    <a:srgbClr val="000000"/>
                  </a:glow>
                </a:effectLst>
                <a:latin typeface="Arial" charset="0"/>
                <a:ea typeface="ＭＳ Ｐゴシック" charset="0"/>
                <a:cs typeface="ＭＳ Ｐゴシック" charset="0"/>
              </a:rPr>
              <a:t> NIV</a:t>
            </a:r>
            <a:r>
              <a:rPr lang="en-US" sz="2800" b="1" dirty="0">
                <a:solidFill>
                  <a:srgbClr val="FFFFFF"/>
                </a:solidFill>
                <a:effectLst>
                  <a:glow rad="127000">
                    <a:srgbClr val="000000"/>
                  </a:glow>
                </a:effectLst>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Death is contrasted with life here, not eternal punishment contrasted with eternal life. Thus, this verse tells us that God is the author of physical life.</a:t>
            </a:r>
          </a:p>
        </p:txBody>
      </p:sp>
      <p:sp>
        <p:nvSpPr>
          <p:cNvPr id="10" name="Rectangle 2">
            <a:extLst>
              <a:ext uri="{FF2B5EF4-FFF2-40B4-BE49-F238E27FC236}">
                <a16:creationId xmlns:a16="http://schemas.microsoft.com/office/drawing/2014/main" id="{63384AE6-F2A2-2A44-9DBA-6DF9B0337AF4}"/>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27000">
                    <a:srgbClr val="000000"/>
                  </a:glow>
                </a:effectLst>
                <a:latin typeface="Arial" charset="0"/>
                <a:ea typeface="ＭＳ Ｐゴシック" charset="0"/>
                <a:cs typeface="ＭＳ Ｐゴシック" charset="0"/>
              </a:rPr>
              <a:t>James uses </a:t>
            </a:r>
            <a:r>
              <a:rPr lang="en-US" sz="1600" b="1" i="1" dirty="0">
                <a:solidFill>
                  <a:srgbClr val="FFFFFF"/>
                </a:solidFill>
                <a:effectLst>
                  <a:glow rad="127000">
                    <a:srgbClr val="000000"/>
                  </a:glow>
                </a:effectLst>
                <a:latin typeface="Arial" charset="0"/>
                <a:ea typeface="ＭＳ Ｐゴシック" charset="0"/>
                <a:cs typeface="ＭＳ Ｐゴシック" charset="0"/>
              </a:rPr>
              <a:t>sozo</a:t>
            </a:r>
            <a:r>
              <a:rPr lang="en-US" sz="1600" b="1" dirty="0">
                <a:solidFill>
                  <a:srgbClr val="FFFFFF"/>
                </a:solidFill>
                <a:effectLst>
                  <a:glow rad="127000">
                    <a:srgbClr val="000000"/>
                  </a:glow>
                </a:effectLst>
                <a:latin typeface="Arial" charset="0"/>
                <a:ea typeface="ＭＳ Ｐゴシック" charset="0"/>
                <a:cs typeface="ＭＳ Ｐゴシック" charset="0"/>
              </a:rPr>
              <a:t> not for salvation but instead “to save the life” from premature death </a:t>
            </a:r>
            <a:br>
              <a:rPr lang="en-US" sz="1600" b="1" dirty="0">
                <a:solidFill>
                  <a:srgbClr val="FFFFFF"/>
                </a:solidFill>
                <a:effectLst>
                  <a:glow rad="127000">
                    <a:srgbClr val="000000"/>
                  </a:glow>
                </a:effectLst>
                <a:latin typeface="Arial" charset="0"/>
                <a:ea typeface="ＭＳ Ｐゴシック" charset="0"/>
                <a:cs typeface="ＭＳ Ｐゴシック" charset="0"/>
              </a:rPr>
            </a:br>
            <a:r>
              <a:rPr lang="en-US" sz="1600" b="1" dirty="0">
                <a:solidFill>
                  <a:srgbClr val="FFFFFF"/>
                </a:solidFill>
                <a:effectLst>
                  <a:glow rad="127000">
                    <a:srgbClr val="000000"/>
                  </a:glow>
                </a:effectLst>
                <a:latin typeface="Arial" charset="0"/>
                <a:ea typeface="ＭＳ Ｐゴシック" charset="0"/>
                <a:cs typeface="ＭＳ Ｐゴシック" charset="0"/>
              </a:rPr>
              <a:t>(Zane Hodges, </a:t>
            </a:r>
            <a:r>
              <a:rPr lang="en-US" sz="1600" b="1" i="1" dirty="0">
                <a:solidFill>
                  <a:srgbClr val="FFFFFF"/>
                </a:solidFill>
                <a:effectLst>
                  <a:glow rad="127000">
                    <a:srgbClr val="000000"/>
                  </a:glow>
                </a:effectLst>
                <a:latin typeface="Arial" charset="0"/>
                <a:ea typeface="ＭＳ Ｐゴシック" charset="0"/>
                <a:cs typeface="ＭＳ Ｐゴシック" charset="0"/>
              </a:rPr>
              <a:t>The Epistle of James</a:t>
            </a:r>
            <a:r>
              <a:rPr lang="en-US" sz="1600" b="1" dirty="0">
                <a:solidFill>
                  <a:srgbClr val="FFFFFF"/>
                </a:solidFill>
                <a:effectLst>
                  <a:glow rad="127000">
                    <a:srgbClr val="000000"/>
                  </a:glow>
                </a:effectLst>
                <a:latin typeface="Arial" charset="0"/>
                <a:ea typeface="ＭＳ Ｐゴシック" charset="0"/>
                <a:cs typeface="ＭＳ Ｐゴシック" charset="0"/>
              </a:rPr>
              <a:t> [Irving, TX: Grace Evangelical Society, 1994], 41). </a:t>
            </a:r>
          </a:p>
        </p:txBody>
      </p:sp>
    </p:spTree>
    <p:extLst>
      <p:ext uri="{BB962C8B-B14F-4D97-AF65-F5344CB8AC3E}">
        <p14:creationId xmlns:p14="http://schemas.microsoft.com/office/powerpoint/2010/main" val="308629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2D2689-B428-8146-A92C-CF985D5A7760}"/>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James 2:21-24</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3785652"/>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21</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Was not Abraham our father justified by works when he offered up his son Isaac on the altar?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22</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You see that faith was active along with his works, and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faith was completed by his works</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23</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the Scripture was fulfilled that says, “Abraham believed God, and it was counted to him as righteousness”—and he was called a friend of God.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24</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You see that a person is justified by works and not by faith alone.</a:t>
            </a:r>
          </a:p>
        </p:txBody>
      </p:sp>
      <p:sp>
        <p:nvSpPr>
          <p:cNvPr id="2" name="Rectangle: Rounded Corners 1">
            <a:extLst>
              <a:ext uri="{FF2B5EF4-FFF2-40B4-BE49-F238E27FC236}">
                <a16:creationId xmlns:a16="http://schemas.microsoft.com/office/drawing/2014/main" id="{5327F0F0-8E7C-4D2F-9F1F-0A2FF3768F59}"/>
              </a:ext>
            </a:extLst>
          </p:cNvPr>
          <p:cNvSpPr/>
          <p:nvPr/>
        </p:nvSpPr>
        <p:spPr>
          <a:xfrm>
            <a:off x="5172560" y="1961826"/>
            <a:ext cx="3010546" cy="4994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
        <p:nvSpPr>
          <p:cNvPr id="7" name="Rectangle: Rounded Corners 6">
            <a:extLst>
              <a:ext uri="{FF2B5EF4-FFF2-40B4-BE49-F238E27FC236}">
                <a16:creationId xmlns:a16="http://schemas.microsoft.com/office/drawing/2014/main" id="{0B182651-F12E-46A4-ADE9-65F0075E96DE}"/>
              </a:ext>
            </a:extLst>
          </p:cNvPr>
          <p:cNvSpPr/>
          <p:nvPr/>
        </p:nvSpPr>
        <p:spPr>
          <a:xfrm>
            <a:off x="181048" y="5154006"/>
            <a:ext cx="3010546" cy="4994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
        <p:nvSpPr>
          <p:cNvPr id="3" name="TextBox 2">
            <a:extLst>
              <a:ext uri="{FF2B5EF4-FFF2-40B4-BE49-F238E27FC236}">
                <a16:creationId xmlns:a16="http://schemas.microsoft.com/office/drawing/2014/main" id="{376A96C9-AACF-4C38-BB1F-5EEACB721521}"/>
              </a:ext>
            </a:extLst>
          </p:cNvPr>
          <p:cNvSpPr txBox="1"/>
          <p:nvPr/>
        </p:nvSpPr>
        <p:spPr>
          <a:xfrm>
            <a:off x="3923091" y="4435951"/>
            <a:ext cx="5118928" cy="1477328"/>
          </a:xfrm>
          <a:prstGeom prst="rect">
            <a:avLst/>
          </a:prstGeom>
          <a:solidFill>
            <a:srgbClr val="47542C"/>
          </a:solidFill>
        </p:spPr>
        <p:txBody>
          <a:bodyPr wrap="square" rtlCol="0">
            <a:spAutoFit/>
          </a:bodyPr>
          <a:lstStyle/>
          <a:p>
            <a:pPr algn="ctr" defTabSz="342900"/>
            <a:r>
              <a:rPr lang="en-US" sz="3000" b="1" dirty="0">
                <a:solidFill>
                  <a:srgbClr val="FFFF00"/>
                </a:solidFill>
                <a:latin typeface="Calibri" panose="020F0502020204030204" pitchFamily="34" charset="0"/>
                <a:cs typeface="Calibri" panose="020F0502020204030204" pitchFamily="34" charset="0"/>
              </a:rPr>
              <a:t>Abraham’s faith was “proven”, “justified” or “completed” by his obedience.</a:t>
            </a:r>
          </a:p>
        </p:txBody>
      </p:sp>
    </p:spTree>
    <p:custDataLst>
      <p:tags r:id="rId1"/>
    </p:custDataLst>
    <p:extLst>
      <p:ext uri="{BB962C8B-B14F-4D97-AF65-F5344CB8AC3E}">
        <p14:creationId xmlns:p14="http://schemas.microsoft.com/office/powerpoint/2010/main" val="3079158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C14527-8696-FD4C-847B-32C0DAC20A09}"/>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James 2:21-24</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3785652"/>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21</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Was not Abraham our father justified by works when he offered up his son Isaac on the altar?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22</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You see that faith was active along with his works, and faith was completed by his works;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23</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the Scripture was fulfilled that says, “Abraham believed God, and it was counted to him as righteousness”—and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he was called a friend of God</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24</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You see that a person is justified by works and not by faith alone.</a:t>
            </a:r>
          </a:p>
        </p:txBody>
      </p:sp>
    </p:spTree>
    <p:custDataLst>
      <p:tags r:id="rId1"/>
    </p:custDataLst>
    <p:extLst>
      <p:ext uri="{BB962C8B-B14F-4D97-AF65-F5344CB8AC3E}">
        <p14:creationId xmlns:p14="http://schemas.microsoft.com/office/powerpoint/2010/main" val="36806302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9449A8-240A-964A-B403-2A91A240A3CD}"/>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James 2:21-24</a:t>
            </a:r>
          </a:p>
        </p:txBody>
      </p:sp>
      <p:sp>
        <p:nvSpPr>
          <p:cNvPr id="4" name="TextBox 3">
            <a:extLst>
              <a:ext uri="{FF2B5EF4-FFF2-40B4-BE49-F238E27FC236}">
                <a16:creationId xmlns:a16="http://schemas.microsoft.com/office/drawing/2014/main" id="{CB554C03-F350-4116-AB97-BE7696BC905B}"/>
              </a:ext>
            </a:extLst>
          </p:cNvPr>
          <p:cNvSpPr txBox="1"/>
          <p:nvPr/>
        </p:nvSpPr>
        <p:spPr>
          <a:xfrm>
            <a:off x="283029" y="1950202"/>
            <a:ext cx="8758990" cy="2631490"/>
          </a:xfrm>
          <a:prstGeom prst="rect">
            <a:avLst/>
          </a:prstGeom>
          <a:noFill/>
        </p:spPr>
        <p:txBody>
          <a:bodyPr wrap="square" rtlCol="0">
            <a:spAutoFit/>
          </a:bodyPr>
          <a:lstStyle/>
          <a:p>
            <a:pPr defTabSz="342900">
              <a:spcAft>
                <a:spcPts val="1800"/>
              </a:spcAft>
            </a:pP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A living faith is characterized by friendship with God:</a:t>
            </a:r>
          </a:p>
          <a:p>
            <a:pPr marL="771525" lvl="1" indent="-428625" defTabSz="342900">
              <a:spcAft>
                <a:spcPts val="1800"/>
              </a:spcAft>
              <a:buFont typeface="Arial" panose="020B0604020202020204" pitchFamily="34" charset="0"/>
              <a:buChar char="•"/>
            </a:pP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Longs for relationship with God</a:t>
            </a:r>
          </a:p>
          <a:p>
            <a:pPr marL="771525" lvl="1" indent="-428625" defTabSz="342900">
              <a:spcAft>
                <a:spcPts val="1800"/>
              </a:spcAft>
              <a:buFont typeface="Arial" panose="020B0604020202020204" pitchFamily="34" charset="0"/>
              <a:buChar char="•"/>
            </a:pP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Sees the loveliness of God</a:t>
            </a:r>
          </a:p>
          <a:p>
            <a:pPr marL="771525" lvl="1" indent="-428625" defTabSz="342900">
              <a:spcAft>
                <a:spcPts val="1800"/>
              </a:spcAft>
              <a:buFont typeface="Arial" panose="020B0604020202020204" pitchFamily="34" charset="0"/>
              <a:buChar char="•"/>
            </a:pP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Wants to be with God</a:t>
            </a:r>
          </a:p>
        </p:txBody>
      </p:sp>
    </p:spTree>
    <p:custDataLst>
      <p:tags r:id="rId1"/>
    </p:custDataLst>
    <p:extLst>
      <p:ext uri="{BB962C8B-B14F-4D97-AF65-F5344CB8AC3E}">
        <p14:creationId xmlns:p14="http://schemas.microsoft.com/office/powerpoint/2010/main" val="1235518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72588-18CA-4BB6-BDAD-E9EE21412E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9" name="TextBox 8">
            <a:extLst>
              <a:ext uri="{FF2B5EF4-FFF2-40B4-BE49-F238E27FC236}">
                <a16:creationId xmlns:a16="http://schemas.microsoft.com/office/drawing/2014/main" id="{370A3F29-03EC-4862-B036-5CAA121C57B0}"/>
              </a:ext>
            </a:extLst>
          </p:cNvPr>
          <p:cNvSpPr txBox="1"/>
          <p:nvPr/>
        </p:nvSpPr>
        <p:spPr>
          <a:xfrm>
            <a:off x="269029" y="2251755"/>
            <a:ext cx="8286035" cy="3416320"/>
          </a:xfrm>
          <a:prstGeom prst="rect">
            <a:avLst/>
          </a:prstGeom>
          <a:noFill/>
        </p:spPr>
        <p:txBody>
          <a:bodyPr wrap="square" rtlCol="0">
            <a:spAutoFit/>
          </a:bodyPr>
          <a:lstStyle/>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is responsive to the needs of people around us (14-17)</a:t>
            </a:r>
          </a:p>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is responsive to the commands of God – out of love (21-24)</a:t>
            </a:r>
          </a:p>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has changed allegiance from the world to God (25)</a:t>
            </a:r>
          </a:p>
        </p:txBody>
      </p:sp>
      <p:sp>
        <p:nvSpPr>
          <p:cNvPr id="6" name="TextBox 5">
            <a:extLst>
              <a:ext uri="{FF2B5EF4-FFF2-40B4-BE49-F238E27FC236}">
                <a16:creationId xmlns:a16="http://schemas.microsoft.com/office/drawing/2014/main" id="{00509B37-F0F8-4E37-9ADB-EE341D5637FC}"/>
              </a:ext>
            </a:extLst>
          </p:cNvPr>
          <p:cNvSpPr txBox="1"/>
          <p:nvPr/>
        </p:nvSpPr>
        <p:spPr>
          <a:xfrm>
            <a:off x="269030" y="1011749"/>
            <a:ext cx="8739360" cy="646331"/>
          </a:xfrm>
          <a:prstGeom prst="rect">
            <a:avLst/>
          </a:prstGeom>
          <a:noFill/>
          <a:effectLst>
            <a:glow rad="139700">
              <a:schemeClr val="tx1">
                <a:alpha val="40000"/>
              </a:schemeClr>
            </a:glow>
          </a:effectLst>
        </p:spPr>
        <p:txBody>
          <a:bodyPr wrap="square" rtlCol="0">
            <a:spAutoFit/>
          </a:bodyPr>
          <a:lstStyle/>
          <a:p>
            <a:pPr algn="ct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How Do You Know if You Have a Living Faith?</a:t>
            </a:r>
          </a:p>
        </p:txBody>
      </p:sp>
    </p:spTree>
    <p:custDataLst>
      <p:tags r:id="rId1"/>
    </p:custDataLst>
    <p:extLst>
      <p:ext uri="{BB962C8B-B14F-4D97-AF65-F5344CB8AC3E}">
        <p14:creationId xmlns:p14="http://schemas.microsoft.com/office/powerpoint/2010/main" val="3314192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61F26B-52C1-5F4C-B822-46361B1CFA04}"/>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4" y="1149530"/>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James 2:25</a:t>
            </a:r>
          </a:p>
        </p:txBody>
      </p:sp>
      <p:sp>
        <p:nvSpPr>
          <p:cNvPr id="4" name="TextBox 3">
            <a:extLst>
              <a:ext uri="{FF2B5EF4-FFF2-40B4-BE49-F238E27FC236}">
                <a16:creationId xmlns:a16="http://schemas.microsoft.com/office/drawing/2014/main" id="{CB554C03-F350-4116-AB97-BE7696BC905B}"/>
              </a:ext>
            </a:extLst>
          </p:cNvPr>
          <p:cNvSpPr txBox="1"/>
          <p:nvPr/>
        </p:nvSpPr>
        <p:spPr>
          <a:xfrm>
            <a:off x="385011" y="2432519"/>
            <a:ext cx="8758990" cy="1477328"/>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25</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in the same way was not also Rahab the prostitute justified by works when she received the messengers and sent them out by another way?</a:t>
            </a:r>
          </a:p>
        </p:txBody>
      </p:sp>
      <p:sp>
        <p:nvSpPr>
          <p:cNvPr id="7" name="Rectangle: Rounded Corners 6">
            <a:extLst>
              <a:ext uri="{FF2B5EF4-FFF2-40B4-BE49-F238E27FC236}">
                <a16:creationId xmlns:a16="http://schemas.microsoft.com/office/drawing/2014/main" id="{4BF02157-8E29-46B1-9E9B-CD625FE99CAA}"/>
              </a:ext>
            </a:extLst>
          </p:cNvPr>
          <p:cNvSpPr/>
          <p:nvPr/>
        </p:nvSpPr>
        <p:spPr>
          <a:xfrm>
            <a:off x="1987658" y="2929501"/>
            <a:ext cx="3010546" cy="4994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Tree>
    <p:custDataLst>
      <p:tags r:id="rId1"/>
    </p:custDataLst>
    <p:extLst>
      <p:ext uri="{BB962C8B-B14F-4D97-AF65-F5344CB8AC3E}">
        <p14:creationId xmlns:p14="http://schemas.microsoft.com/office/powerpoint/2010/main" val="2556770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976FF3-8DFB-3E4C-8DB4-D9EFECA1ACDC}"/>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2" y="1021669"/>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Joshua 2:8-11</a:t>
            </a:r>
          </a:p>
        </p:txBody>
      </p:sp>
      <p:sp>
        <p:nvSpPr>
          <p:cNvPr id="4" name="TextBox 3">
            <a:extLst>
              <a:ext uri="{FF2B5EF4-FFF2-40B4-BE49-F238E27FC236}">
                <a16:creationId xmlns:a16="http://schemas.microsoft.com/office/drawing/2014/main" id="{CB554C03-F350-4116-AB97-BE7696BC905B}"/>
              </a:ext>
            </a:extLst>
          </p:cNvPr>
          <p:cNvSpPr txBox="1"/>
          <p:nvPr/>
        </p:nvSpPr>
        <p:spPr>
          <a:xfrm>
            <a:off x="353298" y="1983197"/>
            <a:ext cx="8437400" cy="2400657"/>
          </a:xfrm>
          <a:prstGeom prst="rect">
            <a:avLst/>
          </a:prstGeom>
          <a:noFill/>
          <a:effectLst>
            <a:glow rad="127000">
              <a:schemeClr val="bg1"/>
            </a:glow>
          </a:effectLst>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8</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Before the men lay down, she came up to them on the roof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9</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said to the men, “I know that the Lord has given you the land, and that the fear of you has fallen upon us, and that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all the inhabitants of the land melt away before you</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t>
            </a:r>
          </a:p>
        </p:txBody>
      </p:sp>
    </p:spTree>
    <p:custDataLst>
      <p:tags r:id="rId1"/>
    </p:custDataLst>
    <p:extLst>
      <p:ext uri="{BB962C8B-B14F-4D97-AF65-F5344CB8AC3E}">
        <p14:creationId xmlns:p14="http://schemas.microsoft.com/office/powerpoint/2010/main" val="3469070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9B70D0-7BC0-3A44-8894-1EBC55615708}"/>
              </a:ext>
            </a:extLst>
          </p:cNvPr>
          <p:cNvPicPr>
            <a:picLocks noChangeAspect="1"/>
          </p:cNvPicPr>
          <p:nvPr/>
        </p:nvPicPr>
        <p:blipFill>
          <a:blip r:embed="rId4" cstate="screen">
            <a:alphaModFix amt="60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FF755C0-BBDB-4F3F-9C74-F26825B99FE1}"/>
              </a:ext>
            </a:extLst>
          </p:cNvPr>
          <p:cNvSpPr txBox="1"/>
          <p:nvPr/>
        </p:nvSpPr>
        <p:spPr>
          <a:xfrm>
            <a:off x="432032" y="1021669"/>
            <a:ext cx="8279933" cy="646331"/>
          </a:xfrm>
          <a:prstGeom prst="rect">
            <a:avLst/>
          </a:prstGeom>
          <a:noFill/>
        </p:spPr>
        <p:txBody>
          <a:bodyPr wrap="square" rtlCol="0">
            <a:spAutoFit/>
          </a:bodyPr>
          <a:lstStyle/>
          <a:p>
            <a:pPr algn="ctr" defTabSz="342900"/>
            <a:r>
              <a:rPr lang="en-US" sz="3600" b="1" dirty="0">
                <a:solidFill>
                  <a:prstClr val="white"/>
                </a:solidFill>
                <a:effectLst>
                  <a:glow rad="139700">
                    <a:prstClr val="black"/>
                  </a:glow>
                </a:effectLst>
                <a:latin typeface="Calibri" panose="020F0502020204030204" pitchFamily="34" charset="0"/>
                <a:cs typeface="Calibri" panose="020F0502020204030204" pitchFamily="34" charset="0"/>
              </a:rPr>
              <a:t>Joshua 2:8-11</a:t>
            </a:r>
          </a:p>
        </p:txBody>
      </p:sp>
      <p:sp>
        <p:nvSpPr>
          <p:cNvPr id="4" name="TextBox 3">
            <a:extLst>
              <a:ext uri="{FF2B5EF4-FFF2-40B4-BE49-F238E27FC236}">
                <a16:creationId xmlns:a16="http://schemas.microsoft.com/office/drawing/2014/main" id="{CB554C03-F350-4116-AB97-BE7696BC905B}"/>
              </a:ext>
            </a:extLst>
          </p:cNvPr>
          <p:cNvSpPr txBox="1"/>
          <p:nvPr/>
        </p:nvSpPr>
        <p:spPr>
          <a:xfrm>
            <a:off x="353298" y="1646110"/>
            <a:ext cx="8437400" cy="4247317"/>
          </a:xfrm>
          <a:prstGeom prst="rect">
            <a:avLst/>
          </a:prstGeom>
          <a:noFill/>
        </p:spPr>
        <p:txBody>
          <a:bodyPr wrap="square" rtlCol="0">
            <a:spAutoFit/>
          </a:bodyPr>
          <a:lstStyle/>
          <a:p>
            <a:pPr defTabSz="342900">
              <a:spcAft>
                <a:spcPts val="1800"/>
              </a:spcAft>
            </a:pP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10</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For we have heard how the Lord dried up the water of the Red Sea before you when you came out of Egypt, and what you did to the two kings of the Amorites who were beyond the Jordan, to </a:t>
            </a:r>
            <a:r>
              <a:rPr lang="en-US" sz="3000" b="1" dirty="0" err="1">
                <a:solidFill>
                  <a:prstClr val="white"/>
                </a:solidFill>
                <a:effectLst>
                  <a:glow rad="139700">
                    <a:prstClr val="black"/>
                  </a:glow>
                </a:effectLst>
                <a:latin typeface="Calibri" panose="020F0502020204030204" pitchFamily="34" charset="0"/>
                <a:cs typeface="Calibri" panose="020F0502020204030204" pitchFamily="34" charset="0"/>
              </a:rPr>
              <a:t>Sihon</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a:t>
            </a:r>
            <a:r>
              <a:rPr lang="en-US" sz="3000" b="1" dirty="0" err="1">
                <a:solidFill>
                  <a:prstClr val="white"/>
                </a:solidFill>
                <a:effectLst>
                  <a:glow rad="139700">
                    <a:prstClr val="black"/>
                  </a:glow>
                </a:effectLst>
                <a:latin typeface="Calibri" panose="020F0502020204030204" pitchFamily="34" charset="0"/>
                <a:cs typeface="Calibri" panose="020F0502020204030204" pitchFamily="34" charset="0"/>
              </a:rPr>
              <a:t>Og</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whom you devoted to destruction. </a:t>
            </a:r>
            <a:r>
              <a:rPr lang="en-US" sz="3000" b="1" baseline="30000" dirty="0">
                <a:solidFill>
                  <a:prstClr val="white"/>
                </a:solidFill>
                <a:effectLst>
                  <a:glow rad="139700">
                    <a:prstClr val="black"/>
                  </a:glow>
                </a:effectLst>
                <a:latin typeface="Calibri" panose="020F0502020204030204" pitchFamily="34" charset="0"/>
                <a:cs typeface="Calibri" panose="020F0502020204030204" pitchFamily="34" charset="0"/>
              </a:rPr>
              <a:t>11</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as soon as we heard it, our hearts melted</a:t>
            </a:r>
            <a:r>
              <a:rPr lang="en-US" sz="3000" b="1" dirty="0">
                <a:solidFill>
                  <a:prstClr val="white"/>
                </a:solidFill>
                <a:effectLst>
                  <a:glow rad="139700">
                    <a:prstClr val="black"/>
                  </a:glow>
                </a:effectLst>
                <a:latin typeface="Calibri" panose="020F0502020204030204" pitchFamily="34" charset="0"/>
                <a:cs typeface="Calibri" panose="020F0502020204030204" pitchFamily="34" charset="0"/>
              </a:rPr>
              <a:t>, and there was no spirit left in any man because of you, for</a:t>
            </a:r>
            <a:r>
              <a:rPr lang="en-US" sz="3000" b="1" dirty="0">
                <a:solidFill>
                  <a:prstClr val="black"/>
                </a:solidFill>
                <a:effectLst>
                  <a:glow rad="139700">
                    <a:prstClr val="black"/>
                  </a:glow>
                </a:effectLst>
                <a:latin typeface="Calibri" panose="020F0502020204030204" pitchFamily="34" charset="0"/>
                <a:cs typeface="Calibri" panose="020F0502020204030204" pitchFamily="34" charset="0"/>
              </a:rPr>
              <a:t> </a:t>
            </a:r>
            <a:r>
              <a:rPr lang="en-US" sz="3000" b="1" dirty="0">
                <a:solidFill>
                  <a:srgbClr val="FFFF00"/>
                </a:solidFill>
                <a:effectLst>
                  <a:glow rad="139700">
                    <a:prstClr val="black"/>
                  </a:glow>
                </a:effectLst>
                <a:latin typeface="Calibri" panose="020F0502020204030204" pitchFamily="34" charset="0"/>
                <a:cs typeface="Calibri" panose="020F0502020204030204" pitchFamily="34" charset="0"/>
              </a:rPr>
              <a:t>the Lord your God, he is God in the heavens above and on the earth beneath.</a:t>
            </a:r>
          </a:p>
        </p:txBody>
      </p:sp>
      <p:sp>
        <p:nvSpPr>
          <p:cNvPr id="7" name="TextBox 6">
            <a:extLst>
              <a:ext uri="{FF2B5EF4-FFF2-40B4-BE49-F238E27FC236}">
                <a16:creationId xmlns:a16="http://schemas.microsoft.com/office/drawing/2014/main" id="{2F531DEF-4888-44A0-B7DB-5986D3C7492F}"/>
              </a:ext>
            </a:extLst>
          </p:cNvPr>
          <p:cNvSpPr txBox="1"/>
          <p:nvPr/>
        </p:nvSpPr>
        <p:spPr>
          <a:xfrm>
            <a:off x="616058" y="1809335"/>
            <a:ext cx="7042738" cy="1938992"/>
          </a:xfrm>
          <a:prstGeom prst="rect">
            <a:avLst/>
          </a:prstGeom>
          <a:solidFill>
            <a:srgbClr val="47542C"/>
          </a:solidFill>
        </p:spPr>
        <p:txBody>
          <a:bodyPr wrap="square" rtlCol="0">
            <a:spAutoFit/>
          </a:bodyPr>
          <a:lstStyle/>
          <a:p>
            <a:pPr algn="ctr" defTabSz="342900"/>
            <a:r>
              <a:rPr lang="en-US" sz="3000" b="1" dirty="0">
                <a:solidFill>
                  <a:srgbClr val="FFFF00"/>
                </a:solidFill>
                <a:latin typeface="Calibri" panose="020F0502020204030204" pitchFamily="34" charset="0"/>
                <a:cs typeface="Calibri" panose="020F0502020204030204" pitchFamily="34" charset="0"/>
              </a:rPr>
              <a:t>Rahab went from fear to faith – she changed her loyalty from her gods to Yahweh – the God of Israel.  She then risked her life to protect the spies.</a:t>
            </a:r>
          </a:p>
        </p:txBody>
      </p:sp>
    </p:spTree>
    <p:custDataLst>
      <p:tags r:id="rId1"/>
    </p:custDataLst>
    <p:extLst>
      <p:ext uri="{BB962C8B-B14F-4D97-AF65-F5344CB8AC3E}">
        <p14:creationId xmlns:p14="http://schemas.microsoft.com/office/powerpoint/2010/main" val="145670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72588-18CA-4BB6-BDAD-E9EE21412E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9" name="TextBox 8">
            <a:extLst>
              <a:ext uri="{FF2B5EF4-FFF2-40B4-BE49-F238E27FC236}">
                <a16:creationId xmlns:a16="http://schemas.microsoft.com/office/drawing/2014/main" id="{370A3F29-03EC-4862-B036-5CAA121C57B0}"/>
              </a:ext>
            </a:extLst>
          </p:cNvPr>
          <p:cNvSpPr txBox="1"/>
          <p:nvPr/>
        </p:nvSpPr>
        <p:spPr>
          <a:xfrm>
            <a:off x="269029" y="2251755"/>
            <a:ext cx="8286035" cy="3416320"/>
          </a:xfrm>
          <a:prstGeom prst="rect">
            <a:avLst/>
          </a:prstGeom>
          <a:noFill/>
        </p:spPr>
        <p:txBody>
          <a:bodyPr wrap="square" rtlCol="0">
            <a:spAutoFit/>
          </a:bodyPr>
          <a:lstStyle/>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is responsive to the needs of people around us (14-17)</a:t>
            </a:r>
          </a:p>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is responsive to the commands of God – out of love (21-24)</a:t>
            </a:r>
          </a:p>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has changed allegiance from the world to God (25)</a:t>
            </a:r>
          </a:p>
        </p:txBody>
      </p:sp>
      <p:sp>
        <p:nvSpPr>
          <p:cNvPr id="6" name="TextBox 5">
            <a:extLst>
              <a:ext uri="{FF2B5EF4-FFF2-40B4-BE49-F238E27FC236}">
                <a16:creationId xmlns:a16="http://schemas.microsoft.com/office/drawing/2014/main" id="{00509B37-F0F8-4E37-9ADB-EE341D5637FC}"/>
              </a:ext>
            </a:extLst>
          </p:cNvPr>
          <p:cNvSpPr txBox="1"/>
          <p:nvPr/>
        </p:nvSpPr>
        <p:spPr>
          <a:xfrm>
            <a:off x="269030" y="1011749"/>
            <a:ext cx="8739360" cy="646331"/>
          </a:xfrm>
          <a:prstGeom prst="rect">
            <a:avLst/>
          </a:prstGeom>
          <a:noFill/>
          <a:effectLst>
            <a:glow rad="139700">
              <a:schemeClr val="tx1">
                <a:alpha val="40000"/>
              </a:schemeClr>
            </a:glow>
          </a:effectLst>
        </p:spPr>
        <p:txBody>
          <a:bodyPr wrap="square" rtlCol="0">
            <a:spAutoFit/>
          </a:bodyPr>
          <a:lstStyle/>
          <a:p>
            <a:pPr algn="ct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How Do You Know if You Have a Living Faith?</a:t>
            </a:r>
          </a:p>
        </p:txBody>
      </p:sp>
    </p:spTree>
    <p:custDataLst>
      <p:tags r:id="rId1"/>
    </p:custDataLst>
    <p:extLst>
      <p:ext uri="{BB962C8B-B14F-4D97-AF65-F5344CB8AC3E}">
        <p14:creationId xmlns:p14="http://schemas.microsoft.com/office/powerpoint/2010/main" val="23750534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0A3F29-03EC-4862-B036-5CAA121C57B0}"/>
              </a:ext>
            </a:extLst>
          </p:cNvPr>
          <p:cNvSpPr txBox="1"/>
          <p:nvPr/>
        </p:nvSpPr>
        <p:spPr>
          <a:xfrm>
            <a:off x="410452" y="3165166"/>
            <a:ext cx="5054639" cy="1754326"/>
          </a:xfrm>
          <a:prstGeom prst="rect">
            <a:avLst/>
          </a:prstGeom>
          <a:noFill/>
        </p:spPr>
        <p:txBody>
          <a:bodyPr wrap="square" rtlCol="0">
            <a:spAutoFit/>
          </a:bodyPr>
          <a:lstStyle/>
          <a:p>
            <a:pPr defTabSz="342900"/>
            <a:r>
              <a:rPr lang="en-US" sz="3600" b="1" dirty="0">
                <a:solidFill>
                  <a:prstClr val="white"/>
                </a:solidFill>
                <a:latin typeface="Calibri" panose="020F0502020204030204" pitchFamily="34" charset="0"/>
                <a:cs typeface="Calibri" panose="020F0502020204030204" pitchFamily="34" charset="0"/>
              </a:rPr>
              <a:t>“We are saved by faith alone, but not by a faith which remains alone!”</a:t>
            </a:r>
          </a:p>
        </p:txBody>
      </p:sp>
      <p:sp>
        <p:nvSpPr>
          <p:cNvPr id="6" name="TextBox 5">
            <a:extLst>
              <a:ext uri="{FF2B5EF4-FFF2-40B4-BE49-F238E27FC236}">
                <a16:creationId xmlns:a16="http://schemas.microsoft.com/office/drawing/2014/main" id="{00509B37-F0F8-4E37-9ADB-EE341D5637FC}"/>
              </a:ext>
            </a:extLst>
          </p:cNvPr>
          <p:cNvSpPr txBox="1"/>
          <p:nvPr/>
        </p:nvSpPr>
        <p:spPr>
          <a:xfrm>
            <a:off x="305952" y="1465302"/>
            <a:ext cx="4659431" cy="1015663"/>
          </a:xfrm>
          <a:prstGeom prst="rect">
            <a:avLst/>
          </a:prstGeom>
          <a:noFill/>
          <a:effectLst>
            <a:glow rad="139700">
              <a:schemeClr val="tx1">
                <a:alpha val="40000"/>
              </a:schemeClr>
            </a:glow>
          </a:effectLst>
        </p:spPr>
        <p:txBody>
          <a:bodyPr wrap="square" rtlCol="0">
            <a:spAutoFit/>
          </a:bodyPr>
          <a:lstStyle/>
          <a:p>
            <a:pPr algn="ctr" defTabSz="342900"/>
            <a:r>
              <a:rPr lang="en-US" sz="3600" b="1" dirty="0">
                <a:solidFill>
                  <a:prstClr val="white"/>
                </a:solidFill>
                <a:latin typeface="Calibri" panose="020F0502020204030204" pitchFamily="34" charset="0"/>
                <a:cs typeface="Calibri" panose="020F0502020204030204" pitchFamily="34" charset="0"/>
              </a:rPr>
              <a:t>Philipp Melanchthon</a:t>
            </a:r>
          </a:p>
          <a:p>
            <a:pPr algn="ctr" defTabSz="342900"/>
            <a:r>
              <a:rPr lang="en-US" sz="2400" b="1" dirty="0">
                <a:solidFill>
                  <a:prstClr val="white"/>
                </a:solidFill>
                <a:latin typeface="Calibri" panose="020F0502020204030204" pitchFamily="34" charset="0"/>
                <a:cs typeface="Calibri" panose="020F0502020204030204" pitchFamily="34" charset="0"/>
              </a:rPr>
              <a:t>(Contemporary of Martin Luther)</a:t>
            </a:r>
          </a:p>
        </p:txBody>
      </p:sp>
      <p:pic>
        <p:nvPicPr>
          <p:cNvPr id="4098" name="Picture 2">
            <a:extLst>
              <a:ext uri="{FF2B5EF4-FFF2-40B4-BE49-F238E27FC236}">
                <a16:creationId xmlns:a16="http://schemas.microsoft.com/office/drawing/2014/main" id="{4F7A9C06-2B8A-4F17-B7E2-F0A1753E65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32507" y="1718899"/>
            <a:ext cx="3201042" cy="3201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33360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0A3F29-03EC-4862-B036-5CAA121C57B0}"/>
              </a:ext>
            </a:extLst>
          </p:cNvPr>
          <p:cNvSpPr txBox="1"/>
          <p:nvPr/>
        </p:nvSpPr>
        <p:spPr>
          <a:xfrm>
            <a:off x="516967" y="2221499"/>
            <a:ext cx="5054639" cy="2862322"/>
          </a:xfrm>
          <a:prstGeom prst="rect">
            <a:avLst/>
          </a:prstGeom>
          <a:noFill/>
          <a:effectLst/>
        </p:spPr>
        <p:txBody>
          <a:bodyPr wrap="square" rtlCol="0">
            <a:spAutoFit/>
          </a:bodyPr>
          <a:lstStyle/>
          <a:p>
            <a:pPr defTabSz="342900"/>
            <a:r>
              <a:rPr lang="en-US" sz="3600" b="1" dirty="0">
                <a:solidFill>
                  <a:prstClr val="white"/>
                </a:solidFill>
                <a:latin typeface="Calibri" panose="020F0502020204030204" pitchFamily="34" charset="0"/>
                <a:cs typeface="Calibri" panose="020F0502020204030204" pitchFamily="34" charset="0"/>
              </a:rPr>
              <a:t>“For as the body apart from the spirit is dead, </a:t>
            </a:r>
            <a:br>
              <a:rPr lang="en-US" sz="3600" b="1" dirty="0">
                <a:solidFill>
                  <a:prstClr val="white"/>
                </a:solidFill>
                <a:latin typeface="Calibri" panose="020F0502020204030204" pitchFamily="34" charset="0"/>
                <a:cs typeface="Calibri" panose="020F0502020204030204" pitchFamily="34" charset="0"/>
              </a:rPr>
            </a:br>
            <a:r>
              <a:rPr lang="en-US" sz="3600" b="1" dirty="0">
                <a:solidFill>
                  <a:prstClr val="white"/>
                </a:solidFill>
                <a:latin typeface="Calibri" panose="020F0502020204030204" pitchFamily="34" charset="0"/>
                <a:cs typeface="Calibri" panose="020F0502020204030204" pitchFamily="34" charset="0"/>
              </a:rPr>
              <a:t>so also faith apart from works is dead.”</a:t>
            </a:r>
          </a:p>
          <a:p>
            <a:pPr defTabSz="342900"/>
            <a:r>
              <a:rPr lang="en-US" sz="3600" b="1" dirty="0">
                <a:solidFill>
                  <a:prstClr val="white"/>
                </a:solidFill>
                <a:latin typeface="Calibri" panose="020F0502020204030204" pitchFamily="34" charset="0"/>
                <a:cs typeface="Calibri" panose="020F0502020204030204" pitchFamily="34" charset="0"/>
              </a:rPr>
              <a:t>                  James 2:26</a:t>
            </a:r>
          </a:p>
        </p:txBody>
      </p:sp>
      <p:sp>
        <p:nvSpPr>
          <p:cNvPr id="6" name="TextBox 5">
            <a:extLst>
              <a:ext uri="{FF2B5EF4-FFF2-40B4-BE49-F238E27FC236}">
                <a16:creationId xmlns:a16="http://schemas.microsoft.com/office/drawing/2014/main" id="{00509B37-F0F8-4E37-9ADB-EE341D5637FC}"/>
              </a:ext>
            </a:extLst>
          </p:cNvPr>
          <p:cNvSpPr txBox="1"/>
          <p:nvPr/>
        </p:nvSpPr>
        <p:spPr>
          <a:xfrm>
            <a:off x="516967" y="1239967"/>
            <a:ext cx="4659431" cy="646331"/>
          </a:xfrm>
          <a:prstGeom prst="rect">
            <a:avLst/>
          </a:prstGeom>
          <a:noFill/>
          <a:effectLst/>
        </p:spPr>
        <p:txBody>
          <a:bodyPr wrap="square" rtlCol="0">
            <a:spAutoFit/>
          </a:bodyPr>
          <a:lstStyle/>
          <a:p>
            <a:pPr algn="ctr" defTabSz="342900"/>
            <a:r>
              <a:rPr lang="en-US" sz="3600" b="1" dirty="0">
                <a:solidFill>
                  <a:prstClr val="white"/>
                </a:solidFill>
                <a:latin typeface="Calibri" panose="020F0502020204030204" pitchFamily="34" charset="0"/>
                <a:cs typeface="Calibri" panose="020F0502020204030204" pitchFamily="34" charset="0"/>
              </a:rPr>
              <a:t>James says…</a:t>
            </a:r>
          </a:p>
        </p:txBody>
      </p:sp>
      <p:pic>
        <p:nvPicPr>
          <p:cNvPr id="7" name="Picture 6">
            <a:extLst>
              <a:ext uri="{FF2B5EF4-FFF2-40B4-BE49-F238E27FC236}">
                <a16:creationId xmlns:a16="http://schemas.microsoft.com/office/drawing/2014/main" id="{AFD886BB-795C-42FD-8241-228C14673A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47558" y="2221499"/>
            <a:ext cx="2979476" cy="2763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577885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i="1" dirty="0">
                <a:solidFill>
                  <a:schemeClr val="bg1"/>
                </a:solidFill>
                <a:effectLst>
                  <a:glow rad="101600">
                    <a:schemeClr val="tx1">
                      <a:alpha val="99000"/>
                    </a:schemeClr>
                  </a:glow>
                </a:effectLst>
                <a:latin typeface="Arial"/>
                <a:cs typeface="Arial"/>
              </a:rPr>
              <a:t>Sozo </a:t>
            </a:r>
            <a:r>
              <a:rPr lang="en-US" sz="3600" b="1" dirty="0">
                <a:solidFill>
                  <a:schemeClr val="bg1"/>
                </a:solidFill>
                <a:effectLst>
                  <a:glow rad="101600">
                    <a:schemeClr val="tx1">
                      <a:alpha val="99000"/>
                    </a:schemeClr>
                  </a:glow>
                </a:effectLst>
                <a:latin typeface="Arial"/>
                <a:cs typeface="Arial"/>
              </a:rPr>
              <a:t>in </a:t>
            </a:r>
            <a:r>
              <a:rPr lang="en-US" sz="3600" b="1" dirty="0">
                <a:solidFill>
                  <a:srgbClr val="FFFFFF"/>
                </a:solidFill>
                <a:effectLst>
                  <a:glow rad="127000">
                    <a:srgbClr val="000000"/>
                  </a:glow>
                </a:effectLst>
                <a:latin typeface="Arial"/>
                <a:cs typeface="Arial"/>
              </a:rPr>
              <a:t>James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"And the prayer offered in faith will </a:t>
            </a:r>
            <a:r>
              <a:rPr lang="en-US" sz="2800" b="1" dirty="0">
                <a:solidFill>
                  <a:srgbClr val="FFFF00"/>
                </a:solidFill>
                <a:effectLst>
                  <a:glow rad="127000">
                    <a:srgbClr val="000000"/>
                  </a:glow>
                </a:effectLst>
                <a:latin typeface="Arial" charset="0"/>
                <a:ea typeface="ＭＳ Ｐゴシック" charset="0"/>
                <a:cs typeface="ＭＳ Ｐゴシック" charset="0"/>
              </a:rPr>
              <a:t>make the sick person well</a:t>
            </a:r>
            <a:r>
              <a:rPr lang="en-US" sz="2800" b="1" dirty="0">
                <a:solidFill>
                  <a:srgbClr val="FFFFFF"/>
                </a:solidFill>
                <a:effectLst>
                  <a:glow rad="127000">
                    <a:srgbClr val="000000"/>
                  </a:glow>
                </a:effectLst>
                <a:latin typeface="Arial" charset="0"/>
                <a:ea typeface="ＭＳ Ｐゴシック" charset="0"/>
                <a:cs typeface="ＭＳ Ｐゴシック" charset="0"/>
              </a:rPr>
              <a:t>; the Lord will raise him up. If he has sinned, he will be forgiven" (5:15 </a:t>
            </a:r>
            <a:r>
              <a:rPr lang="en-US" sz="2400" b="1" dirty="0">
                <a:solidFill>
                  <a:srgbClr val="FFFFFF"/>
                </a:solidFill>
                <a:effectLst>
                  <a:glow rad="127000">
                    <a:srgbClr val="000000"/>
                  </a:glow>
                </a:effectLst>
                <a:latin typeface="Arial" charset="0"/>
                <a:ea typeface="ＭＳ Ｐゴシック" charset="0"/>
                <a:cs typeface="ＭＳ Ｐゴシック" charset="0"/>
              </a:rPr>
              <a:t>NIV</a:t>
            </a:r>
            <a:r>
              <a:rPr lang="en-US" sz="2800" b="1" dirty="0">
                <a:solidFill>
                  <a:srgbClr val="FFFFFF"/>
                </a:solidFill>
                <a:effectLst>
                  <a:glow rad="127000">
                    <a:srgbClr val="000000"/>
                  </a:glow>
                </a:effectLst>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Here </a:t>
            </a:r>
            <a:r>
              <a:rPr lang="en-US" sz="2800" b="1" i="1" dirty="0">
                <a:solidFill>
                  <a:srgbClr val="FFFFFF"/>
                </a:solidFill>
                <a:effectLst>
                  <a:glow rad="127000">
                    <a:srgbClr val="000000"/>
                  </a:glow>
                </a:effectLst>
                <a:latin typeface="Arial" charset="0"/>
                <a:ea typeface="ＭＳ Ｐゴシック" charset="0"/>
                <a:cs typeface="ＭＳ Ｐゴシック" charset="0"/>
              </a:rPr>
              <a:t>sozo</a:t>
            </a:r>
            <a:r>
              <a:rPr lang="en-US" sz="2800" b="1" dirty="0">
                <a:solidFill>
                  <a:srgbClr val="FFFFFF"/>
                </a:solidFill>
                <a:effectLst>
                  <a:glow rad="127000">
                    <a:srgbClr val="000000"/>
                  </a:glow>
                </a:effectLst>
                <a:latin typeface="Arial" charset="0"/>
                <a:ea typeface="ＭＳ Ｐゴシック" charset="0"/>
                <a:cs typeface="ＭＳ Ｐゴシック" charset="0"/>
              </a:rPr>
              <a:t> does not mean one will be saved from a salvation prayer but will have an extended life physically.</a:t>
            </a:r>
          </a:p>
        </p:txBody>
      </p:sp>
      <p:sp>
        <p:nvSpPr>
          <p:cNvPr id="10" name="Rectangle 2">
            <a:extLst>
              <a:ext uri="{FF2B5EF4-FFF2-40B4-BE49-F238E27FC236}">
                <a16:creationId xmlns:a16="http://schemas.microsoft.com/office/drawing/2014/main" id="{1E01A839-5FE0-044B-8F74-772754A0D523}"/>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27000">
                    <a:srgbClr val="000000"/>
                  </a:glow>
                </a:effectLst>
                <a:latin typeface="Arial" charset="0"/>
                <a:ea typeface="ＭＳ Ｐゴシック" charset="0"/>
                <a:cs typeface="ＭＳ Ｐゴシック" charset="0"/>
              </a:rPr>
              <a:t>James uses </a:t>
            </a:r>
            <a:r>
              <a:rPr lang="en-US" sz="1600" b="1" i="1" dirty="0">
                <a:solidFill>
                  <a:srgbClr val="FFFFFF"/>
                </a:solidFill>
                <a:effectLst>
                  <a:glow rad="127000">
                    <a:srgbClr val="000000"/>
                  </a:glow>
                </a:effectLst>
                <a:latin typeface="Arial" charset="0"/>
                <a:ea typeface="ＭＳ Ｐゴシック" charset="0"/>
                <a:cs typeface="ＭＳ Ｐゴシック" charset="0"/>
              </a:rPr>
              <a:t>sozo</a:t>
            </a:r>
            <a:r>
              <a:rPr lang="en-US" sz="1600" b="1" dirty="0">
                <a:solidFill>
                  <a:srgbClr val="FFFFFF"/>
                </a:solidFill>
                <a:effectLst>
                  <a:glow rad="127000">
                    <a:srgbClr val="000000"/>
                  </a:glow>
                </a:effectLst>
                <a:latin typeface="Arial" charset="0"/>
                <a:ea typeface="ＭＳ Ｐゴシック" charset="0"/>
                <a:cs typeface="ＭＳ Ｐゴシック" charset="0"/>
              </a:rPr>
              <a:t> not for salvation but instead “to save the life” from premature death </a:t>
            </a:r>
            <a:br>
              <a:rPr lang="en-US" sz="1600" b="1" dirty="0">
                <a:solidFill>
                  <a:srgbClr val="FFFFFF"/>
                </a:solidFill>
                <a:effectLst>
                  <a:glow rad="127000">
                    <a:srgbClr val="000000"/>
                  </a:glow>
                </a:effectLst>
                <a:latin typeface="Arial" charset="0"/>
                <a:ea typeface="ＭＳ Ｐゴシック" charset="0"/>
                <a:cs typeface="ＭＳ Ｐゴシック" charset="0"/>
              </a:rPr>
            </a:br>
            <a:r>
              <a:rPr lang="en-US" sz="1600" b="1" dirty="0">
                <a:solidFill>
                  <a:srgbClr val="FFFFFF"/>
                </a:solidFill>
                <a:effectLst>
                  <a:glow rad="127000">
                    <a:srgbClr val="000000"/>
                  </a:glow>
                </a:effectLst>
                <a:latin typeface="Arial" charset="0"/>
                <a:ea typeface="ＭＳ Ｐゴシック" charset="0"/>
                <a:cs typeface="ＭＳ Ｐゴシック" charset="0"/>
              </a:rPr>
              <a:t>(Zane Hodges, </a:t>
            </a:r>
            <a:r>
              <a:rPr lang="en-US" sz="1600" b="1" i="1" dirty="0">
                <a:solidFill>
                  <a:srgbClr val="FFFFFF"/>
                </a:solidFill>
                <a:effectLst>
                  <a:glow rad="127000">
                    <a:srgbClr val="000000"/>
                  </a:glow>
                </a:effectLst>
                <a:latin typeface="Arial" charset="0"/>
                <a:ea typeface="ＭＳ Ｐゴシック" charset="0"/>
                <a:cs typeface="ＭＳ Ｐゴシック" charset="0"/>
              </a:rPr>
              <a:t>The Epistle of James</a:t>
            </a:r>
            <a:r>
              <a:rPr lang="en-US" sz="1600" b="1" dirty="0">
                <a:solidFill>
                  <a:srgbClr val="FFFFFF"/>
                </a:solidFill>
                <a:effectLst>
                  <a:glow rad="127000">
                    <a:srgbClr val="000000"/>
                  </a:glow>
                </a:effectLst>
                <a:latin typeface="Arial" charset="0"/>
                <a:ea typeface="ＭＳ Ｐゴシック" charset="0"/>
                <a:cs typeface="ＭＳ Ｐゴシック" charset="0"/>
              </a:rPr>
              <a:t> [Irving, TX: Grace Evangelical Society, 1994], 41). </a:t>
            </a:r>
          </a:p>
        </p:txBody>
      </p:sp>
    </p:spTree>
    <p:extLst>
      <p:ext uri="{BB962C8B-B14F-4D97-AF65-F5344CB8AC3E}">
        <p14:creationId xmlns:p14="http://schemas.microsoft.com/office/powerpoint/2010/main" val="186371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72588-18CA-4BB6-BDAD-E9EE21412E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EA25545C-D3F2-4D73-8413-60EB213D8397}"/>
              </a:ext>
            </a:extLst>
          </p:cNvPr>
          <p:cNvSpPr txBox="1"/>
          <p:nvPr/>
        </p:nvSpPr>
        <p:spPr>
          <a:xfrm>
            <a:off x="269030" y="2004631"/>
            <a:ext cx="8758990" cy="3600986"/>
          </a:xfrm>
          <a:prstGeom prst="rect">
            <a:avLst/>
          </a:prstGeom>
          <a:noFill/>
        </p:spPr>
        <p:txBody>
          <a:bodyPr wrap="square" rtlCol="0">
            <a:spAutoFit/>
          </a:bodyPr>
          <a:lstStyle/>
          <a:p>
            <a:pPr defTabSz="342900">
              <a:spcAft>
                <a:spcPts val="1800"/>
              </a:spcAft>
            </a:pPr>
            <a:r>
              <a:rPr lang="en-US" sz="2850" b="1" baseline="30000" dirty="0">
                <a:solidFill>
                  <a:prstClr val="black"/>
                </a:solidFill>
                <a:effectLst>
                  <a:glow rad="139700">
                    <a:prstClr val="white"/>
                  </a:glow>
                </a:effectLst>
                <a:latin typeface="Calibri" panose="020F0502020204030204" pitchFamily="34" charset="0"/>
                <a:cs typeface="Calibri" panose="020F0502020204030204" pitchFamily="34" charset="0"/>
              </a:rPr>
              <a:t>21</a:t>
            </a:r>
            <a:r>
              <a:rPr lang="en-US" sz="2850" b="1" dirty="0">
                <a:solidFill>
                  <a:prstClr val="black"/>
                </a:solidFill>
                <a:effectLst>
                  <a:glow rad="139700">
                    <a:prstClr val="white"/>
                  </a:glow>
                </a:effectLst>
                <a:latin typeface="Calibri" panose="020F0502020204030204" pitchFamily="34" charset="0"/>
                <a:cs typeface="Calibri" panose="020F0502020204030204" pitchFamily="34" charset="0"/>
              </a:rPr>
              <a:t> “Not everyone who says to Me, ‘Lord, Lord,’ will enter the kingdom of heaven, but the one who does the will of My Father who is in heaven will enter. </a:t>
            </a:r>
            <a:r>
              <a:rPr lang="en-US" sz="2850" b="1" baseline="30000" dirty="0">
                <a:solidFill>
                  <a:prstClr val="black"/>
                </a:solidFill>
                <a:effectLst>
                  <a:glow rad="139700">
                    <a:prstClr val="white"/>
                  </a:glow>
                </a:effectLst>
                <a:latin typeface="Calibri" panose="020F0502020204030204" pitchFamily="34" charset="0"/>
                <a:cs typeface="Calibri" panose="020F0502020204030204" pitchFamily="34" charset="0"/>
              </a:rPr>
              <a:t>22</a:t>
            </a:r>
            <a:r>
              <a:rPr lang="en-US" sz="2850" b="1" dirty="0">
                <a:solidFill>
                  <a:prstClr val="black"/>
                </a:solidFill>
                <a:effectLst>
                  <a:glow rad="139700">
                    <a:prstClr val="white"/>
                  </a:glow>
                </a:effectLst>
                <a:latin typeface="Calibri" panose="020F0502020204030204" pitchFamily="34" charset="0"/>
                <a:cs typeface="Calibri" panose="020F0502020204030204" pitchFamily="34" charset="0"/>
              </a:rPr>
              <a:t> Many will say to Me on that day, ‘Lord, Lord, did we not prophesy in Your name, and in Your name cast out demons, and in Your name perform many miracles?’ </a:t>
            </a:r>
            <a:r>
              <a:rPr lang="en-US" sz="2850" b="1" baseline="30000" dirty="0">
                <a:solidFill>
                  <a:prstClr val="black"/>
                </a:solidFill>
                <a:effectLst>
                  <a:glow rad="139700">
                    <a:prstClr val="white"/>
                  </a:glow>
                </a:effectLst>
                <a:latin typeface="Calibri" panose="020F0502020204030204" pitchFamily="34" charset="0"/>
                <a:cs typeface="Calibri" panose="020F0502020204030204" pitchFamily="34" charset="0"/>
              </a:rPr>
              <a:t>23</a:t>
            </a:r>
            <a:r>
              <a:rPr lang="en-US" sz="2850" b="1" dirty="0">
                <a:solidFill>
                  <a:prstClr val="black"/>
                </a:solidFill>
                <a:effectLst>
                  <a:glow rad="139700">
                    <a:prstClr val="white"/>
                  </a:glow>
                </a:effectLst>
                <a:latin typeface="Calibri" panose="020F0502020204030204" pitchFamily="34" charset="0"/>
                <a:cs typeface="Calibri" panose="020F0502020204030204" pitchFamily="34" charset="0"/>
              </a:rPr>
              <a:t> And then I will declare to them, ‘I never knew you; leave Me, you who practice lawlessness.’”     Matthew 23:23</a:t>
            </a:r>
          </a:p>
        </p:txBody>
      </p:sp>
      <p:sp>
        <p:nvSpPr>
          <p:cNvPr id="7" name="TextBox 6">
            <a:extLst>
              <a:ext uri="{FF2B5EF4-FFF2-40B4-BE49-F238E27FC236}">
                <a16:creationId xmlns:a16="http://schemas.microsoft.com/office/drawing/2014/main" id="{7DF76EFF-D59D-482B-88D6-DF7259D28845}"/>
              </a:ext>
            </a:extLst>
          </p:cNvPr>
          <p:cNvSpPr txBox="1"/>
          <p:nvPr/>
        </p:nvSpPr>
        <p:spPr>
          <a:xfrm>
            <a:off x="432034" y="931492"/>
            <a:ext cx="8279933" cy="646331"/>
          </a:xfrm>
          <a:prstGeom prst="rect">
            <a:avLst/>
          </a:prstGeom>
          <a:noFill/>
        </p:spPr>
        <p:txBody>
          <a:bodyPr wrap="square" rtlCol="0">
            <a:spAutoFit/>
          </a:bodyPr>
          <a:lstStyle/>
          <a:p>
            <a:pPr algn="ct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Jesus’ Word of Warning</a:t>
            </a:r>
          </a:p>
        </p:txBody>
      </p:sp>
    </p:spTree>
    <p:custDataLst>
      <p:tags r:id="rId1"/>
    </p:custDataLst>
    <p:extLst>
      <p:ext uri="{BB962C8B-B14F-4D97-AF65-F5344CB8AC3E}">
        <p14:creationId xmlns:p14="http://schemas.microsoft.com/office/powerpoint/2010/main" val="1808693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72588-18CA-4BB6-BDAD-E9EE21412E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9" name="TextBox 8">
            <a:extLst>
              <a:ext uri="{FF2B5EF4-FFF2-40B4-BE49-F238E27FC236}">
                <a16:creationId xmlns:a16="http://schemas.microsoft.com/office/drawing/2014/main" id="{370A3F29-03EC-4862-B036-5CAA121C57B0}"/>
              </a:ext>
            </a:extLst>
          </p:cNvPr>
          <p:cNvSpPr txBox="1"/>
          <p:nvPr/>
        </p:nvSpPr>
        <p:spPr>
          <a:xfrm>
            <a:off x="495692" y="2158765"/>
            <a:ext cx="8286035" cy="3416320"/>
          </a:xfrm>
          <a:prstGeom prst="rect">
            <a:avLst/>
          </a:prstGeom>
          <a:noFill/>
        </p:spPr>
        <p:txBody>
          <a:bodyPr wrap="square" rtlCol="0">
            <a:spAutoFit/>
          </a:bodyPr>
          <a:lstStyle/>
          <a:p>
            <a:pP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Examine yourselves to see whether you are in the faith.  Test yourselves.  Or do you not realize this about yourselves, that Jesus Christ is in you? – Unless indeed you fail to meet the test!    </a:t>
            </a:r>
          </a:p>
          <a:p>
            <a:pP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                                         2 Corinthians 13:5</a:t>
            </a:r>
          </a:p>
        </p:txBody>
      </p:sp>
      <p:sp>
        <p:nvSpPr>
          <p:cNvPr id="6" name="TextBox 5">
            <a:extLst>
              <a:ext uri="{FF2B5EF4-FFF2-40B4-BE49-F238E27FC236}">
                <a16:creationId xmlns:a16="http://schemas.microsoft.com/office/drawing/2014/main" id="{00509B37-F0F8-4E37-9ADB-EE341D5637FC}"/>
              </a:ext>
            </a:extLst>
          </p:cNvPr>
          <p:cNvSpPr txBox="1"/>
          <p:nvPr/>
        </p:nvSpPr>
        <p:spPr>
          <a:xfrm>
            <a:off x="269030" y="1011749"/>
            <a:ext cx="8739360" cy="646331"/>
          </a:xfrm>
          <a:prstGeom prst="rect">
            <a:avLst/>
          </a:prstGeom>
          <a:noFill/>
          <a:effectLst>
            <a:glow rad="139700">
              <a:schemeClr val="tx1">
                <a:alpha val="40000"/>
              </a:schemeClr>
            </a:glow>
          </a:effectLst>
        </p:spPr>
        <p:txBody>
          <a:bodyPr wrap="square" rtlCol="0">
            <a:spAutoFit/>
          </a:bodyPr>
          <a:lstStyle/>
          <a:p>
            <a:pPr algn="ct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Paul’s Word of Warning</a:t>
            </a:r>
          </a:p>
        </p:txBody>
      </p:sp>
    </p:spTree>
    <p:custDataLst>
      <p:tags r:id="rId1"/>
    </p:custDataLst>
    <p:extLst>
      <p:ext uri="{BB962C8B-B14F-4D97-AF65-F5344CB8AC3E}">
        <p14:creationId xmlns:p14="http://schemas.microsoft.com/office/powerpoint/2010/main" val="867470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0C96-770C-4D5F-8094-2ABE7BCB1079}"/>
              </a:ext>
            </a:extLst>
          </p:cNvPr>
          <p:cNvSpPr/>
          <p:nvPr/>
        </p:nvSpPr>
        <p:spPr>
          <a:xfrm>
            <a:off x="0" y="857250"/>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sto MT" panose="02040603050505030304"/>
            </a:endParaRPr>
          </a:p>
        </p:txBody>
      </p:sp>
      <p:sp>
        <p:nvSpPr>
          <p:cNvPr id="2" name="TextBox 1">
            <a:extLst>
              <a:ext uri="{FF2B5EF4-FFF2-40B4-BE49-F238E27FC236}">
                <a16:creationId xmlns:a16="http://schemas.microsoft.com/office/drawing/2014/main" id="{582D6757-53AA-4C01-8A7E-0B34BD1EE145}"/>
              </a:ext>
            </a:extLst>
          </p:cNvPr>
          <p:cNvSpPr txBox="1"/>
          <p:nvPr/>
        </p:nvSpPr>
        <p:spPr>
          <a:xfrm>
            <a:off x="853830" y="3934418"/>
            <a:ext cx="6763990" cy="1615827"/>
          </a:xfrm>
          <a:prstGeom prst="rect">
            <a:avLst/>
          </a:prstGeom>
          <a:noFill/>
        </p:spPr>
        <p:txBody>
          <a:bodyPr wrap="square" rtlCol="0">
            <a:spAutoFit/>
          </a:bodyPr>
          <a:lstStyle/>
          <a:p>
            <a:pPr defTabSz="342900"/>
            <a:r>
              <a:rPr lang="en-US" sz="3300" b="1" dirty="0">
                <a:solidFill>
                  <a:prstClr val="black"/>
                </a:solidFill>
                <a:latin typeface="Calibri" panose="020F0502020204030204" pitchFamily="34" charset="0"/>
                <a:cs typeface="Calibri" panose="020F0502020204030204" pitchFamily="34" charset="0"/>
              </a:rPr>
              <a:t>Romans 3:28 “…a man is justified by faith apart from works of the law.”  (Paul)</a:t>
            </a:r>
          </a:p>
        </p:txBody>
      </p:sp>
      <p:sp>
        <p:nvSpPr>
          <p:cNvPr id="6" name="TextBox 5">
            <a:extLst>
              <a:ext uri="{FF2B5EF4-FFF2-40B4-BE49-F238E27FC236}">
                <a16:creationId xmlns:a16="http://schemas.microsoft.com/office/drawing/2014/main" id="{85BA658D-52BC-4950-8F9A-339F8C4DE7AF}"/>
              </a:ext>
            </a:extLst>
          </p:cNvPr>
          <p:cNvSpPr txBox="1"/>
          <p:nvPr/>
        </p:nvSpPr>
        <p:spPr>
          <a:xfrm>
            <a:off x="853830" y="1346753"/>
            <a:ext cx="6763990" cy="1615827"/>
          </a:xfrm>
          <a:prstGeom prst="rect">
            <a:avLst/>
          </a:prstGeom>
          <a:noFill/>
        </p:spPr>
        <p:txBody>
          <a:bodyPr wrap="square" rtlCol="0">
            <a:spAutoFit/>
          </a:bodyPr>
          <a:lstStyle/>
          <a:p>
            <a:pPr defTabSz="342900"/>
            <a:r>
              <a:rPr lang="en-US" sz="3300" b="1" dirty="0">
                <a:solidFill>
                  <a:srgbClr val="101010"/>
                </a:solidFill>
                <a:latin typeface="Calibri" panose="020F0502020204030204" pitchFamily="34" charset="0"/>
                <a:cs typeface="Calibri" panose="020F0502020204030204" pitchFamily="34" charset="0"/>
              </a:rPr>
              <a:t>James 2:24 “…a man is justified by works and not by faith alone.”  (James)</a:t>
            </a:r>
          </a:p>
        </p:txBody>
      </p:sp>
      <p:pic>
        <p:nvPicPr>
          <p:cNvPr id="5" name="Picture 4" descr="A person with a beard&#10;&#10;Description automatically generated with low confidence">
            <a:extLst>
              <a:ext uri="{FF2B5EF4-FFF2-40B4-BE49-F238E27FC236}">
                <a16:creationId xmlns:a16="http://schemas.microsoft.com/office/drawing/2014/main" id="{ECD37C43-2CD5-460E-A3AF-F97E0D6DCE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37934" y="4132106"/>
            <a:ext cx="974328" cy="1233695"/>
          </a:xfrm>
          <a:prstGeom prst="ellipse">
            <a:avLst/>
          </a:prstGeom>
          <a:ln w="63500" cap="rnd">
            <a:solidFill>
              <a:schemeClr val="bg1">
                <a:lumMod val="65000"/>
                <a:lumOff val="3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BBE3856D-AAED-4D6B-9623-CCDC771F04A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98243" y="1473222"/>
            <a:ext cx="1053710" cy="1298855"/>
          </a:xfrm>
          <a:prstGeom prst="ellipse">
            <a:avLst/>
          </a:prstGeom>
          <a:ln w="63500" cap="rnd">
            <a:solidFill>
              <a:schemeClr val="bg1">
                <a:lumMod val="65000"/>
                <a:lumOff val="35000"/>
              </a:schemeClr>
            </a:solidFill>
          </a:ln>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333162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72588-18CA-4BB6-BDAD-E9EE21412E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9" name="TextBox 8">
            <a:extLst>
              <a:ext uri="{FF2B5EF4-FFF2-40B4-BE49-F238E27FC236}">
                <a16:creationId xmlns:a16="http://schemas.microsoft.com/office/drawing/2014/main" id="{370A3F29-03EC-4862-B036-5CAA121C57B0}"/>
              </a:ext>
            </a:extLst>
          </p:cNvPr>
          <p:cNvSpPr txBox="1"/>
          <p:nvPr/>
        </p:nvSpPr>
        <p:spPr>
          <a:xfrm>
            <a:off x="269029" y="2251755"/>
            <a:ext cx="8286035" cy="3416320"/>
          </a:xfrm>
          <a:prstGeom prst="rect">
            <a:avLst/>
          </a:prstGeom>
          <a:noFill/>
        </p:spPr>
        <p:txBody>
          <a:bodyPr wrap="square" rtlCol="0">
            <a:spAutoFit/>
          </a:bodyPr>
          <a:lstStyle/>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is responsive to the needs of people around us (14-17)</a:t>
            </a:r>
          </a:p>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is responsive to the commands of God – out of love (21-24)</a:t>
            </a:r>
          </a:p>
          <a:p>
            <a:pPr marL="685800" indent="-685800" defTabSz="342900">
              <a:buFont typeface="+mj-lt"/>
              <a:buAutoNum type="arabicPeriod"/>
            </a:pP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Living faith has changed allegiance from the world to God (25)</a:t>
            </a:r>
          </a:p>
        </p:txBody>
      </p:sp>
      <p:sp>
        <p:nvSpPr>
          <p:cNvPr id="6" name="TextBox 5">
            <a:extLst>
              <a:ext uri="{FF2B5EF4-FFF2-40B4-BE49-F238E27FC236}">
                <a16:creationId xmlns:a16="http://schemas.microsoft.com/office/drawing/2014/main" id="{00509B37-F0F8-4E37-9ADB-EE341D5637FC}"/>
              </a:ext>
            </a:extLst>
          </p:cNvPr>
          <p:cNvSpPr txBox="1"/>
          <p:nvPr/>
        </p:nvSpPr>
        <p:spPr>
          <a:xfrm>
            <a:off x="269030" y="1011749"/>
            <a:ext cx="8739360" cy="646331"/>
          </a:xfrm>
          <a:prstGeom prst="rect">
            <a:avLst/>
          </a:prstGeom>
          <a:noFill/>
          <a:effectLst>
            <a:glow rad="139700">
              <a:schemeClr val="tx1">
                <a:alpha val="40000"/>
              </a:schemeClr>
            </a:glow>
          </a:effectLst>
        </p:spPr>
        <p:txBody>
          <a:bodyPr wrap="square" rtlCol="0">
            <a:spAutoFit/>
          </a:bodyPr>
          <a:lstStyle/>
          <a:p>
            <a:pPr algn="ct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Application – Is your faith alive?</a:t>
            </a:r>
          </a:p>
        </p:txBody>
      </p:sp>
    </p:spTree>
    <p:custDataLst>
      <p:tags r:id="rId1"/>
    </p:custDataLst>
    <p:extLst>
      <p:ext uri="{BB962C8B-B14F-4D97-AF65-F5344CB8AC3E}">
        <p14:creationId xmlns:p14="http://schemas.microsoft.com/office/powerpoint/2010/main" val="1590089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72588-18CA-4BB6-BDAD-E9EE21412E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9" name="TextBox 8">
            <a:extLst>
              <a:ext uri="{FF2B5EF4-FFF2-40B4-BE49-F238E27FC236}">
                <a16:creationId xmlns:a16="http://schemas.microsoft.com/office/drawing/2014/main" id="{370A3F29-03EC-4862-B036-5CAA121C57B0}"/>
              </a:ext>
            </a:extLst>
          </p:cNvPr>
          <p:cNvSpPr txBox="1"/>
          <p:nvPr/>
        </p:nvSpPr>
        <p:spPr>
          <a:xfrm>
            <a:off x="199679" y="1768614"/>
            <a:ext cx="3290967" cy="2308324"/>
          </a:xfrm>
          <a:prstGeom prst="rect">
            <a:avLst/>
          </a:prstGeom>
          <a:noFill/>
        </p:spPr>
        <p:txBody>
          <a:bodyPr wrap="square" rtlCol="0">
            <a:spAutoFit/>
          </a:bodyPr>
          <a:lstStyle/>
          <a:p>
            <a:pPr algn="ct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This is not talking about </a:t>
            </a:r>
            <a:b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b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a “ladder” of works!?</a:t>
            </a:r>
          </a:p>
        </p:txBody>
      </p:sp>
      <p:sp>
        <p:nvSpPr>
          <p:cNvPr id="6" name="TextBox 5">
            <a:extLst>
              <a:ext uri="{FF2B5EF4-FFF2-40B4-BE49-F238E27FC236}">
                <a16:creationId xmlns:a16="http://schemas.microsoft.com/office/drawing/2014/main" id="{00509B37-F0F8-4E37-9ADB-EE341D5637FC}"/>
              </a:ext>
            </a:extLst>
          </p:cNvPr>
          <p:cNvSpPr txBox="1"/>
          <p:nvPr/>
        </p:nvSpPr>
        <p:spPr>
          <a:xfrm>
            <a:off x="269030" y="1011749"/>
            <a:ext cx="8739360" cy="646331"/>
          </a:xfrm>
          <a:prstGeom prst="rect">
            <a:avLst/>
          </a:prstGeom>
          <a:noFill/>
          <a:effectLst>
            <a:glow rad="139700">
              <a:schemeClr val="tx1">
                <a:alpha val="40000"/>
              </a:schemeClr>
            </a:glow>
          </a:effectLst>
        </p:spPr>
        <p:txBody>
          <a:bodyPr wrap="square" rtlCol="0">
            <a:spAutoFit/>
          </a:bodyPr>
          <a:lstStyle/>
          <a:p>
            <a:pPr algn="ct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Application – Is your faith alive?</a:t>
            </a:r>
          </a:p>
        </p:txBody>
      </p:sp>
      <p:sp>
        <p:nvSpPr>
          <p:cNvPr id="5" name="TextBox 4">
            <a:extLst>
              <a:ext uri="{FF2B5EF4-FFF2-40B4-BE49-F238E27FC236}">
                <a16:creationId xmlns:a16="http://schemas.microsoft.com/office/drawing/2014/main" id="{8D02BED3-1035-D344-8A02-198DF90EF600}"/>
              </a:ext>
            </a:extLst>
          </p:cNvPr>
          <p:cNvSpPr txBox="1"/>
          <p:nvPr/>
        </p:nvSpPr>
        <p:spPr>
          <a:xfrm>
            <a:off x="5185881" y="1733989"/>
            <a:ext cx="3958119" cy="2862322"/>
          </a:xfrm>
          <a:prstGeom prst="rect">
            <a:avLst/>
          </a:prstGeom>
          <a:noFill/>
        </p:spPr>
        <p:txBody>
          <a:bodyPr wrap="square" rtlCol="0">
            <a:spAutoFit/>
          </a:bodyPr>
          <a:lstStyle/>
          <a:p>
            <a:pPr algn="ctr" defTabSz="342900"/>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This is talking about spiritual re-birth.  </a:t>
            </a:r>
            <a:b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br>
            <a:r>
              <a:rPr lang="en-US" sz="3600" b="1" dirty="0">
                <a:solidFill>
                  <a:prstClr val="black"/>
                </a:solidFill>
                <a:effectLst>
                  <a:glow rad="139700">
                    <a:prstClr val="white"/>
                  </a:glow>
                </a:effectLst>
                <a:latin typeface="Calibri" panose="020F0502020204030204" pitchFamily="34" charset="0"/>
                <a:cs typeface="Calibri" panose="020F0502020204030204" pitchFamily="34" charset="0"/>
              </a:rPr>
              <a:t>Is your heart spiritually alive?</a:t>
            </a:r>
          </a:p>
        </p:txBody>
      </p:sp>
    </p:spTree>
    <p:custDataLst>
      <p:tags r:id="rId1"/>
    </p:custDataLst>
    <p:extLst>
      <p:ext uri="{BB962C8B-B14F-4D97-AF65-F5344CB8AC3E}">
        <p14:creationId xmlns:p14="http://schemas.microsoft.com/office/powerpoint/2010/main" val="3567637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7286863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ABC9039-FAF2-B8DF-B240-1CC53F9E33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04834" name="Rectangle 2"/>
          <p:cNvSpPr>
            <a:spLocks noGrp="1" noChangeArrowheads="1"/>
          </p:cNvSpPr>
          <p:nvPr>
            <p:ph type="title"/>
          </p:nvPr>
        </p:nvSpPr>
        <p:spPr>
          <a:xfrm>
            <a:off x="304800" y="381000"/>
            <a:ext cx="6934200" cy="1143000"/>
          </a:xfrm>
        </p:spPr>
        <p:txBody>
          <a:bodyPr/>
          <a:lstStyle/>
          <a:p>
            <a:pPr algn="l" eaLnBrk="1" hangingPunct="1"/>
            <a:r>
              <a:rPr lang="en-GB" sz="3600" b="1" dirty="0">
                <a:solidFill>
                  <a:srgbClr val="FFFFFF"/>
                </a:solidFill>
                <a:effectLst>
                  <a:glow rad="127000">
                    <a:schemeClr val="bg1"/>
                  </a:glow>
                </a:effectLst>
                <a:latin typeface="Arial"/>
                <a:cs typeface="Arial"/>
              </a:rPr>
              <a:t>Do all true Christians die in fellowship with the Lord?</a:t>
            </a:r>
            <a:endParaRPr lang="en-US" sz="3600" b="1" dirty="0">
              <a:solidFill>
                <a:srgbClr val="FFFFFF"/>
              </a:solidFill>
              <a:effectLst>
                <a:glow rad="127000">
                  <a:schemeClr val="bg1"/>
                </a:glow>
              </a:effectLst>
              <a:latin typeface="Arial"/>
              <a:cs typeface="Arial"/>
            </a:endParaRPr>
          </a:p>
        </p:txBody>
      </p:sp>
      <p:sp>
        <p:nvSpPr>
          <p:cNvPr id="504835" name="Rectangle 3"/>
          <p:cNvSpPr>
            <a:spLocks noChangeArrowheads="1"/>
          </p:cNvSpPr>
          <p:nvPr/>
        </p:nvSpPr>
        <p:spPr bwMode="auto">
          <a:xfrm>
            <a:off x="304800" y="2514600"/>
            <a:ext cx="8700247"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1" i="1"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In other words, do all believers persevere in faith or can they sometimes fall away (not consider themselves Christian, not trust in God anymore, etc.)?</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endParaRPr>
          </a:p>
        </p:txBody>
      </p:sp>
      <p:sp>
        <p:nvSpPr>
          <p:cNvPr id="504836" name="Rectangle 4"/>
          <p:cNvSpPr>
            <a:spLocks noChangeArrowheads="1"/>
          </p:cNvSpPr>
          <p:nvPr/>
        </p:nvSpPr>
        <p:spPr bwMode="auto">
          <a:xfrm>
            <a:off x="304800" y="5334000"/>
            <a:ext cx="693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1" i="1" u="none" strike="noStrike" kern="1200" cap="none" spc="0" normalizeH="0" baseline="0" noProof="0">
                <a:ln>
                  <a:noFill/>
                </a:ln>
                <a:solidFill>
                  <a:srgbClr val="FFFFFF"/>
                </a:solidFill>
                <a:effectLst>
                  <a:glow rad="127000">
                    <a:srgbClr val="000000"/>
                  </a:glow>
                </a:effectLst>
                <a:uLnTx/>
                <a:uFillTx/>
                <a:latin typeface="Arial"/>
                <a:ea typeface="ＭＳ Ｐゴシック" charset="0"/>
                <a:cs typeface="Arial"/>
              </a:rPr>
              <a:t>What is the key issue here?</a:t>
            </a:r>
            <a:endParaRPr kumimoji="0" lang="en-US" sz="3600" b="1" i="1" u="none" strike="noStrike" kern="1200" cap="none" spc="0" normalizeH="0" baseline="0" noProof="0">
              <a:ln>
                <a:noFill/>
              </a:ln>
              <a:solidFill>
                <a:srgbClr val="FFFFFF"/>
              </a:solidFill>
              <a:effectLst>
                <a:glow rad="127000">
                  <a:srgbClr val="000000"/>
                </a:glo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E37818F3-B818-5470-E4CF-26FEE55FDC87}"/>
              </a:ext>
            </a:extLst>
          </p:cNvPr>
          <p:cNvSpPr txBox="1"/>
          <p:nvPr/>
        </p:nvSpPr>
        <p:spPr>
          <a:xfrm>
            <a:off x="2167467" y="-11684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CC"/>
              </a:solidFill>
              <a:effectLst/>
              <a:uLnTx/>
              <a:uFillTx/>
              <a:latin typeface="Times New Roman"/>
              <a:ea typeface="+mn-ea"/>
              <a:cs typeface="+mn-cs"/>
            </a:endParaRPr>
          </a:p>
        </p:txBody>
      </p:sp>
    </p:spTree>
    <p:extLst>
      <p:ext uri="{BB962C8B-B14F-4D97-AF65-F5344CB8AC3E}">
        <p14:creationId xmlns:p14="http://schemas.microsoft.com/office/powerpoint/2010/main" val="3774039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4835"/>
                                        </p:tgtEl>
                                        <p:attrNameLst>
                                          <p:attrName>style.visibility</p:attrName>
                                        </p:attrNameLst>
                                      </p:cBhvr>
                                      <p:to>
                                        <p:strVal val="visible"/>
                                      </p:to>
                                    </p:set>
                                    <p:animEffect transition="in" filter="blinds(horizontal)">
                                      <p:cBhvr>
                                        <p:cTn id="7" dur="500"/>
                                        <p:tgtEl>
                                          <p:spTgt spid="504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4836"/>
                                        </p:tgtEl>
                                        <p:attrNameLst>
                                          <p:attrName>style.visibility</p:attrName>
                                        </p:attrNameLst>
                                      </p:cBhvr>
                                      <p:to>
                                        <p:strVal val="visible"/>
                                      </p:to>
                                    </p:set>
                                    <p:animEffect transition="in" filter="blinds(horizontal)">
                                      <p:cBhvr>
                                        <p:cTn id="12" dur="500"/>
                                        <p:tgtEl>
                                          <p:spTgt spid="50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autoUpdateAnimBg="0"/>
      <p:bldP spid="504836" grpId="0" autoUpdateAnimBg="0"/>
    </p:bldLst>
  </p:timing>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rmAutofit fontScale="90000"/>
          </a:bodyPr>
          <a:lstStyle/>
          <a:p>
            <a:pPr eaLnBrk="1" fontAlgn="auto" hangingPunct="1">
              <a:spcAft>
                <a:spcPts val="0"/>
              </a:spcAft>
              <a:defRPr/>
            </a:pPr>
            <a:r>
              <a:rPr lang="en-US" b="1" dirty="0">
                <a:effectLst>
                  <a:glow rad="165100">
                    <a:schemeClr val="tx1"/>
                  </a:glow>
                </a:effectLst>
              </a:rPr>
              <a:t>What is meant by </a:t>
            </a:r>
            <a:br>
              <a:rPr lang="en-US" b="1" dirty="0">
                <a:effectLst>
                  <a:glow rad="165100">
                    <a:schemeClr val="tx1"/>
                  </a:glow>
                </a:effectLst>
              </a:rPr>
            </a:br>
            <a:r>
              <a:rPr lang="en-US" b="1" dirty="0">
                <a:effectLst>
                  <a:glow rad="165100">
                    <a:schemeClr val="tx1"/>
                  </a:glow>
                </a:effectLst>
              </a:rPr>
              <a:t>“perseverance of the saints”? </a:t>
            </a:r>
          </a:p>
        </p:txBody>
      </p:sp>
      <p:sp>
        <p:nvSpPr>
          <p:cNvPr id="5" name="Rectangle 2"/>
          <p:cNvSpPr txBox="1">
            <a:spLocks noChangeArrowheads="1"/>
          </p:cNvSpPr>
          <p:nvPr/>
        </p:nvSpPr>
        <p:spPr bwMode="auto">
          <a:xfrm>
            <a:off x="170478" y="1502990"/>
            <a:ext cx="3929568" cy="4696294"/>
          </a:xfrm>
          <a:prstGeom prst="rect">
            <a:avLst/>
          </a:prstGeom>
          <a:solidFill>
            <a:schemeClr val="tx2">
              <a:lumMod val="75000"/>
            </a:schemeClr>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assert…that the perseverance by which we persevere in Christ even to the end is the gift of God” </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393093"/>
            <a:ext cx="9144000" cy="4649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Both quotes from Augustine, </a:t>
            </a:r>
            <a:r>
              <a:rPr kumimoji="0" lang="en-US" sz="2400" b="1" i="1"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Anti-Pelagian Works</a:t>
            </a:r>
            <a:r>
              <a:rPr kumimoji="0" lang="en-US" sz="24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15:172</a:t>
            </a:r>
            <a:endPar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7" name="Rectangle 2">
            <a:extLst>
              <a:ext uri="{FF2B5EF4-FFF2-40B4-BE49-F238E27FC236}">
                <a16:creationId xmlns:a16="http://schemas.microsoft.com/office/drawing/2014/main" id="{78830546-9009-1C49-BE38-379EA0C12A71}"/>
              </a:ext>
            </a:extLst>
          </p:cNvPr>
          <p:cNvSpPr txBox="1">
            <a:spLocks noChangeArrowheads="1"/>
          </p:cNvSpPr>
          <p:nvPr/>
        </p:nvSpPr>
        <p:spPr bwMode="auto">
          <a:xfrm>
            <a:off x="4990451" y="1502990"/>
            <a:ext cx="3929568" cy="4696294"/>
          </a:xfrm>
          <a:prstGeom prst="rect">
            <a:avLst/>
          </a:prstGeom>
          <a:solidFill>
            <a:schemeClr val="tx2">
              <a:lumMod val="75000"/>
            </a:schemeClr>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“It is uncertain whether anyone has received this gift so long as he is still alive”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—referring to the gift of being elect and finally persevering</a:t>
            </a:r>
          </a:p>
        </p:txBody>
      </p:sp>
    </p:spTree>
    <p:extLst>
      <p:ext uri="{BB962C8B-B14F-4D97-AF65-F5344CB8AC3E}">
        <p14:creationId xmlns:p14="http://schemas.microsoft.com/office/powerpoint/2010/main" val="2827599410"/>
      </p:ext>
    </p:extLst>
  </p:cSld>
  <p:clrMapOvr>
    <a:overrideClrMapping bg1="lt1" tx1="dk1" bg2="lt2" tx2="dk2" accent1="accent1" accent2="accent2" accent3="accent3" accent4="accent4" accent5="accent5" accent6="accent6" hlink="hlink" folHlink="folHlink"/>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en-US" sz="3600" b="1" dirty="0">
                <a:effectLst>
                  <a:glow rad="165100">
                    <a:schemeClr val="tx1"/>
                  </a:glow>
                </a:effectLst>
              </a:rPr>
              <a:t>The Synod of Dort (1619)</a:t>
            </a:r>
            <a:br>
              <a:rPr lang="en-US" sz="3600" b="1" dirty="0">
                <a:effectLst>
                  <a:glow rad="165100">
                    <a:schemeClr val="tx1"/>
                  </a:glow>
                </a:effectLst>
              </a:rPr>
            </a:br>
            <a:r>
              <a:rPr lang="en-US" sz="3600" b="1" dirty="0">
                <a:effectLst>
                  <a:glow rad="165100">
                    <a:schemeClr val="tx1"/>
                  </a:glow>
                </a:effectLst>
              </a:rPr>
              <a:t>supported perseverance</a:t>
            </a:r>
          </a:p>
        </p:txBody>
      </p:sp>
      <p:sp>
        <p:nvSpPr>
          <p:cNvPr id="5" name="Rectangle 2"/>
          <p:cNvSpPr txBox="1">
            <a:spLocks noChangeArrowheads="1"/>
          </p:cNvSpPr>
          <p:nvPr/>
        </p:nvSpPr>
        <p:spPr bwMode="auto">
          <a:xfrm>
            <a:off x="0" y="1451610"/>
            <a:ext cx="9143999" cy="4747674"/>
          </a:xfrm>
          <a:prstGeom prst="rect">
            <a:avLst/>
          </a:prstGeom>
          <a:solidFill>
            <a:schemeClr val="accent2">
              <a:lumMod val="50000"/>
            </a:schemeClr>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“By such enormous sins, however, they very highly offend God, incur a deadly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guilt, grieve the Holy Spirit, interrupt the exercise of faith, very grievously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wound their consciences, and sometimes lose the sense of God’s </a:t>
            </a:r>
            <a:r>
              <a:rPr kumimoji="0" lang="en-SG" sz="3200" b="1" i="0" u="none" strike="noStrike" kern="1200" cap="none" spc="0" normalizeH="0" baseline="0" noProof="0" dirty="0" err="1">
                <a:ln>
                  <a:noFill/>
                </a:ln>
                <a:solidFill>
                  <a:prstClr val="white"/>
                </a:solidFill>
                <a:effectLst>
                  <a:glow rad="165100">
                    <a:prstClr val="black"/>
                  </a:glow>
                </a:effectLst>
                <a:uLnTx/>
                <a:uFillTx/>
                <a:latin typeface="Arial"/>
                <a:ea typeface="ＭＳ Ｐゴシック" charset="0"/>
                <a:cs typeface="Arial"/>
              </a:rPr>
              <a:t>favor</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a:t>
            </a:r>
            <a:r>
              <a:rPr kumimoji="0" lang="en-SG" sz="32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for a time, until on their returning into the right way by serious repentance</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the light of God’s fatherly countenance again shines upon them.”</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295697"/>
            <a:ext cx="9144000" cy="5623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Philip Schaff, "The Canons of the Synod of Dort," in </a:t>
            </a:r>
            <a:r>
              <a:rPr kumimoji="0" lang="en-SG" sz="14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 Creeds of Christendom: </a:t>
            </a:r>
            <a:br>
              <a:rPr kumimoji="0" lang="en-SG" sz="1400" b="1" i="1"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SG" sz="14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 Evangelical Protestant Creed</a:t>
            </a: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(Grand Rapids: Baker, 1985), 3:593 (5.5)</a:t>
            </a:r>
          </a:p>
        </p:txBody>
      </p:sp>
    </p:spTree>
    <p:extLst>
      <p:ext uri="{BB962C8B-B14F-4D97-AF65-F5344CB8AC3E}">
        <p14:creationId xmlns:p14="http://schemas.microsoft.com/office/powerpoint/2010/main" val="42206550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en-US" sz="3600" b="1" dirty="0">
                <a:effectLst>
                  <a:glow rad="165100">
                    <a:schemeClr val="tx1"/>
                  </a:glow>
                </a:effectLst>
              </a:rPr>
              <a:t>The Westminster Confession (1646)</a:t>
            </a:r>
            <a:br>
              <a:rPr lang="en-US" sz="3600" b="1" dirty="0">
                <a:effectLst>
                  <a:glow rad="165100">
                    <a:schemeClr val="tx1"/>
                  </a:glow>
                </a:effectLst>
              </a:rPr>
            </a:br>
            <a:r>
              <a:rPr lang="en-US" sz="3600" b="1" dirty="0">
                <a:effectLst>
                  <a:glow rad="165100">
                    <a:schemeClr val="tx1"/>
                  </a:glow>
                </a:effectLst>
              </a:rPr>
              <a:t>supported perseverance</a:t>
            </a:r>
          </a:p>
        </p:txBody>
      </p:sp>
      <p:sp>
        <p:nvSpPr>
          <p:cNvPr id="5" name="Rectangle 2"/>
          <p:cNvSpPr txBox="1">
            <a:spLocks noChangeArrowheads="1"/>
          </p:cNvSpPr>
          <p:nvPr/>
        </p:nvSpPr>
        <p:spPr bwMode="auto">
          <a:xfrm>
            <a:off x="170477" y="1502990"/>
            <a:ext cx="8258819" cy="4696294"/>
          </a:xfrm>
          <a:prstGeom prst="rect">
            <a:avLst/>
          </a:prstGeom>
          <a:solidFill>
            <a:schemeClr val="bg2">
              <a:lumMod val="25000"/>
            </a:schemeClr>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“They whom God hath accepted in His Beloved, effectually called and sanctified by His Spirit, can neither totally nor finally fall away from the state of grace; but shall certainly persevere therein to the end, and be eternally saved.”</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295697"/>
            <a:ext cx="9144000" cy="5623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Philip Schaff, "The Westminster Confession of Faith," in </a:t>
            </a:r>
            <a:r>
              <a:rPr kumimoji="0" lang="en-SG" sz="14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History of the Christian Church</a:t>
            </a: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8 vols. </a:t>
            </a:r>
            <a:b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(Grand Rapids: Eerdmans, 1910), 3:636 (17.1)</a:t>
            </a:r>
          </a:p>
        </p:txBody>
      </p:sp>
    </p:spTree>
    <p:extLst>
      <p:ext uri="{BB962C8B-B14F-4D97-AF65-F5344CB8AC3E}">
        <p14:creationId xmlns:p14="http://schemas.microsoft.com/office/powerpoint/2010/main" val="131309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i="1" dirty="0">
                <a:solidFill>
                  <a:schemeClr val="bg1"/>
                </a:solidFill>
                <a:effectLst>
                  <a:glow rad="101600">
                    <a:schemeClr val="tx1">
                      <a:alpha val="99000"/>
                    </a:schemeClr>
                  </a:glow>
                </a:effectLst>
                <a:latin typeface="Arial"/>
                <a:cs typeface="Arial"/>
              </a:rPr>
              <a:t>Sozo </a:t>
            </a:r>
            <a:r>
              <a:rPr lang="en-US" sz="3600" b="1" dirty="0">
                <a:solidFill>
                  <a:schemeClr val="bg1"/>
                </a:solidFill>
                <a:effectLst>
                  <a:glow rad="101600">
                    <a:schemeClr val="tx1">
                      <a:alpha val="99000"/>
                    </a:schemeClr>
                  </a:glow>
                </a:effectLst>
                <a:latin typeface="Arial"/>
                <a:cs typeface="Arial"/>
              </a:rPr>
              <a:t>in </a:t>
            </a:r>
            <a:r>
              <a:rPr lang="en-US" sz="3600" b="1" dirty="0">
                <a:solidFill>
                  <a:srgbClr val="FFFFFF"/>
                </a:solidFill>
                <a:effectLst>
                  <a:glow rad="127000">
                    <a:srgbClr val="000000"/>
                  </a:glow>
                </a:effectLst>
                <a:latin typeface="Arial"/>
                <a:cs typeface="Arial"/>
              </a:rPr>
              <a:t>James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"Whoever turns a sinner from the error of his way will </a:t>
            </a:r>
            <a:r>
              <a:rPr lang="en-US" sz="2800" b="1" dirty="0">
                <a:solidFill>
                  <a:srgbClr val="FFFF00"/>
                </a:solidFill>
                <a:effectLst>
                  <a:glow rad="127000">
                    <a:srgbClr val="000000"/>
                  </a:glow>
                </a:effectLst>
                <a:latin typeface="Arial" charset="0"/>
                <a:ea typeface="ＭＳ Ｐゴシック" charset="0"/>
                <a:cs typeface="ＭＳ Ｐゴシック" charset="0"/>
              </a:rPr>
              <a:t>save</a:t>
            </a:r>
            <a:r>
              <a:rPr lang="en-US" sz="2800" b="1" dirty="0">
                <a:solidFill>
                  <a:srgbClr val="FFFFFF"/>
                </a:solidFill>
                <a:effectLst>
                  <a:glow rad="127000">
                    <a:srgbClr val="000000"/>
                  </a:glow>
                </a:effectLst>
                <a:latin typeface="Arial" charset="0"/>
                <a:ea typeface="ＭＳ Ｐゴシック" charset="0"/>
                <a:cs typeface="ＭＳ Ｐゴシック" charset="0"/>
              </a:rPr>
              <a:t> him from death and cover over a multitude of sins"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(5:20</a:t>
            </a:r>
            <a:r>
              <a:rPr lang="en-US" sz="2400" b="1" dirty="0">
                <a:solidFill>
                  <a:srgbClr val="FFFFFF"/>
                </a:solidFill>
                <a:effectLst>
                  <a:glow rad="127000">
                    <a:srgbClr val="000000"/>
                  </a:glow>
                </a:effectLst>
                <a:latin typeface="Arial" charset="0"/>
                <a:ea typeface="ＭＳ Ｐゴシック" charset="0"/>
                <a:cs typeface="ＭＳ Ｐゴシック" charset="0"/>
              </a:rPr>
              <a:t> NIV</a:t>
            </a:r>
            <a:r>
              <a:rPr lang="en-US" sz="2800" b="1" dirty="0">
                <a:solidFill>
                  <a:srgbClr val="FFFFFF"/>
                </a:solidFill>
                <a:effectLst>
                  <a:glow rad="127000">
                    <a:srgbClr val="000000"/>
                  </a:glow>
                </a:effectLst>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This restoring people means keeping them from premature physical death. This is paired with sins forgiven, showing the spiritual aspect in contrast to their extension of life.</a:t>
            </a:r>
          </a:p>
        </p:txBody>
      </p:sp>
      <p:sp>
        <p:nvSpPr>
          <p:cNvPr id="10" name="Rectangle 2">
            <a:extLst>
              <a:ext uri="{FF2B5EF4-FFF2-40B4-BE49-F238E27FC236}">
                <a16:creationId xmlns:a16="http://schemas.microsoft.com/office/drawing/2014/main" id="{8EE8BA40-3449-C441-ADF1-40D8D5B3DFB4}"/>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27000">
                    <a:srgbClr val="000000"/>
                  </a:glow>
                </a:effectLst>
                <a:latin typeface="Arial" charset="0"/>
                <a:ea typeface="ＭＳ Ｐゴシック" charset="0"/>
                <a:cs typeface="ＭＳ Ｐゴシック" charset="0"/>
              </a:rPr>
              <a:t>James uses </a:t>
            </a:r>
            <a:r>
              <a:rPr lang="en-US" sz="1600" b="1" i="1" dirty="0">
                <a:solidFill>
                  <a:srgbClr val="FFFFFF"/>
                </a:solidFill>
                <a:effectLst>
                  <a:glow rad="127000">
                    <a:srgbClr val="000000"/>
                  </a:glow>
                </a:effectLst>
                <a:latin typeface="Arial" charset="0"/>
                <a:ea typeface="ＭＳ Ｐゴシック" charset="0"/>
                <a:cs typeface="ＭＳ Ｐゴシック" charset="0"/>
              </a:rPr>
              <a:t>sozo</a:t>
            </a:r>
            <a:r>
              <a:rPr lang="en-US" sz="1600" b="1" dirty="0">
                <a:solidFill>
                  <a:srgbClr val="FFFFFF"/>
                </a:solidFill>
                <a:effectLst>
                  <a:glow rad="127000">
                    <a:srgbClr val="000000"/>
                  </a:glow>
                </a:effectLst>
                <a:latin typeface="Arial" charset="0"/>
                <a:ea typeface="ＭＳ Ｐゴシック" charset="0"/>
                <a:cs typeface="ＭＳ Ｐゴシック" charset="0"/>
              </a:rPr>
              <a:t> not for salvation but instead “to save the life” from premature death </a:t>
            </a:r>
            <a:br>
              <a:rPr lang="en-US" sz="1600" b="1" dirty="0">
                <a:solidFill>
                  <a:srgbClr val="FFFFFF"/>
                </a:solidFill>
                <a:effectLst>
                  <a:glow rad="127000">
                    <a:srgbClr val="000000"/>
                  </a:glow>
                </a:effectLst>
                <a:latin typeface="Arial" charset="0"/>
                <a:ea typeface="ＭＳ Ｐゴシック" charset="0"/>
                <a:cs typeface="ＭＳ Ｐゴシック" charset="0"/>
              </a:rPr>
            </a:br>
            <a:r>
              <a:rPr lang="en-US" sz="1600" b="1" dirty="0">
                <a:solidFill>
                  <a:srgbClr val="FFFFFF"/>
                </a:solidFill>
                <a:effectLst>
                  <a:glow rad="127000">
                    <a:srgbClr val="000000"/>
                  </a:glow>
                </a:effectLst>
                <a:latin typeface="Arial" charset="0"/>
                <a:ea typeface="ＭＳ Ｐゴシック" charset="0"/>
                <a:cs typeface="ＭＳ Ｐゴシック" charset="0"/>
              </a:rPr>
              <a:t>(Zane Hodges, </a:t>
            </a:r>
            <a:r>
              <a:rPr lang="en-US" sz="1600" b="1" i="1" dirty="0">
                <a:solidFill>
                  <a:srgbClr val="FFFFFF"/>
                </a:solidFill>
                <a:effectLst>
                  <a:glow rad="127000">
                    <a:srgbClr val="000000"/>
                  </a:glow>
                </a:effectLst>
                <a:latin typeface="Arial" charset="0"/>
                <a:ea typeface="ＭＳ Ｐゴシック" charset="0"/>
                <a:cs typeface="ＭＳ Ｐゴシック" charset="0"/>
              </a:rPr>
              <a:t>The Epistle of James</a:t>
            </a:r>
            <a:r>
              <a:rPr lang="en-US" sz="1600" b="1" dirty="0">
                <a:solidFill>
                  <a:srgbClr val="FFFFFF"/>
                </a:solidFill>
                <a:effectLst>
                  <a:glow rad="127000">
                    <a:srgbClr val="000000"/>
                  </a:glow>
                </a:effectLst>
                <a:latin typeface="Arial" charset="0"/>
                <a:ea typeface="ＭＳ Ｐゴシック" charset="0"/>
                <a:cs typeface="ＭＳ Ｐゴシック" charset="0"/>
              </a:rPr>
              <a:t> [Irving, TX: Grace Evangelical Society, 1994], 41). </a:t>
            </a:r>
          </a:p>
        </p:txBody>
      </p:sp>
    </p:spTree>
    <p:extLst>
      <p:ext uri="{BB962C8B-B14F-4D97-AF65-F5344CB8AC3E}">
        <p14:creationId xmlns:p14="http://schemas.microsoft.com/office/powerpoint/2010/main" val="27621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en-US" sz="3600" b="1" dirty="0">
                <a:effectLst>
                  <a:glow rad="165100">
                    <a:schemeClr val="tx1"/>
                  </a:glow>
                </a:effectLst>
              </a:rPr>
              <a:t>Reformed Theologian John Gerstner</a:t>
            </a:r>
            <a:br>
              <a:rPr lang="en-US" sz="3600" b="1" dirty="0">
                <a:effectLst>
                  <a:glow rad="165100">
                    <a:schemeClr val="tx1"/>
                  </a:glow>
                </a:effectLst>
              </a:rPr>
            </a:br>
            <a:r>
              <a:rPr lang="en-US" sz="3600" b="1" dirty="0">
                <a:effectLst>
                  <a:glow rad="165100">
                    <a:schemeClr val="tx1"/>
                  </a:glow>
                </a:effectLst>
              </a:rPr>
              <a:t>supports perseverance</a:t>
            </a:r>
          </a:p>
        </p:txBody>
      </p:sp>
      <p:sp>
        <p:nvSpPr>
          <p:cNvPr id="5" name="Rectangle 2"/>
          <p:cNvSpPr txBox="1">
            <a:spLocks noChangeArrowheads="1"/>
          </p:cNvSpPr>
          <p:nvPr/>
        </p:nvSpPr>
        <p:spPr bwMode="auto">
          <a:xfrm>
            <a:off x="170477" y="1502990"/>
            <a:ext cx="8258819" cy="4486330"/>
          </a:xfrm>
          <a:prstGeom prst="rect">
            <a:avLst/>
          </a:prstGeom>
          <a:solidFill>
            <a:srgbClr val="C0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“Theologically speaking, it refers to the fifth point of the Calvinistic doctrinal system that true Christians will continue in faith and holiness forever. Thus Jonathan Edwards finds the very definition of a Christian to be, according to John 8:31, one who continues in the Word of Christ.” </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080761"/>
            <a:ext cx="9144000" cy="777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John Gerstner, "Perseverance," in </a:t>
            </a:r>
            <a:r>
              <a:rPr kumimoji="0" lang="en-SG" sz="1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Baker's Dictionary of Theology</a:t>
            </a:r>
            <a:r>
              <a:rPr kumimoji="0" lang="en-SG" sz="1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a:t>
            </a:r>
            <a:br>
              <a:rPr kumimoji="0" lang="en-SG" sz="1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SG" sz="1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ed. Everett F. Harrison (Grand Rapids: Baker Book House, 1960), 403-4</a:t>
            </a:r>
          </a:p>
        </p:txBody>
      </p:sp>
    </p:spTree>
    <p:extLst>
      <p:ext uri="{BB962C8B-B14F-4D97-AF65-F5344CB8AC3E}">
        <p14:creationId xmlns:p14="http://schemas.microsoft.com/office/powerpoint/2010/main" val="376049572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 Single Corner Rectangle 7"/>
          <p:cNvSpPr/>
          <p:nvPr/>
        </p:nvSpPr>
        <p:spPr>
          <a:xfrm>
            <a:off x="5774269" y="535980"/>
            <a:ext cx="3234266" cy="1222143"/>
          </a:xfrm>
          <a:prstGeom prst="round1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ound Single Corner Rectangle 1"/>
          <p:cNvSpPr/>
          <p:nvPr/>
        </p:nvSpPr>
        <p:spPr>
          <a:xfrm>
            <a:off x="287867" y="521990"/>
            <a:ext cx="3759200" cy="1222143"/>
          </a:xfrm>
          <a:prstGeom prst="round1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1730" name="Rectangle 2"/>
          <p:cNvSpPr>
            <a:spLocks noGrp="1" noChangeArrowheads="1"/>
          </p:cNvSpPr>
          <p:nvPr>
            <p:ph type="title"/>
          </p:nvPr>
        </p:nvSpPr>
        <p:spPr>
          <a:xfrm>
            <a:off x="0" y="626532"/>
            <a:ext cx="9144000" cy="930259"/>
          </a:xfrm>
        </p:spPr>
        <p:txBody>
          <a:bodyPr rtlCol="0">
            <a:normAutofit/>
          </a:bodyPr>
          <a:lstStyle/>
          <a:p>
            <a:pPr eaLnBrk="1" fontAlgn="auto" hangingPunct="1">
              <a:spcAft>
                <a:spcPts val="0"/>
              </a:spcAft>
              <a:defRPr/>
            </a:pPr>
            <a:r>
              <a:rPr lang="en-US" sz="4000" b="1" dirty="0">
                <a:solidFill>
                  <a:srgbClr val="FFFF00"/>
                </a:solidFill>
                <a:effectLst>
                  <a:glow rad="165100">
                    <a:schemeClr val="tx1"/>
                  </a:glow>
                </a:effectLst>
              </a:rPr>
              <a:t>Perseverance</a:t>
            </a:r>
            <a:r>
              <a:rPr lang="en-US" sz="4000" b="1" dirty="0">
                <a:effectLst>
                  <a:glow rad="165100">
                    <a:schemeClr val="tx1"/>
                  </a:glow>
                </a:effectLst>
              </a:rPr>
              <a:t> versus </a:t>
            </a:r>
            <a:r>
              <a:rPr lang="en-US" sz="4000" b="1" dirty="0">
                <a:solidFill>
                  <a:srgbClr val="FFFF00"/>
                </a:solidFill>
                <a:effectLst>
                  <a:glow rad="165100">
                    <a:schemeClr val="tx1"/>
                  </a:glow>
                </a:effectLst>
              </a:rPr>
              <a:t>Free Grace</a:t>
            </a:r>
          </a:p>
        </p:txBody>
      </p:sp>
      <p:sp>
        <p:nvSpPr>
          <p:cNvPr id="5" name="Rectangle 2"/>
          <p:cNvSpPr txBox="1">
            <a:spLocks noChangeArrowheads="1"/>
          </p:cNvSpPr>
          <p:nvPr/>
        </p:nvSpPr>
        <p:spPr bwMode="auto">
          <a:xfrm>
            <a:off x="4773478" y="1955109"/>
            <a:ext cx="4380230"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defPPr>
              <a:defRPr lang="en-US"/>
            </a:defPPr>
            <a:lvl1pPr algn="ctr" defTabSz="914400" eaLnBrk="0" fontAlgn="base" hangingPunct="0">
              <a:spcBef>
                <a:spcPct val="0"/>
              </a:spcBef>
              <a:spcAft>
                <a:spcPct val="0"/>
              </a:spcAft>
              <a:defRPr sz="24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Promised to Overcomers: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I am coming soon. Hold on to what you have, so that no one will take away your crown</a:t>
            </a:r>
            <a:r>
              <a:rPr kumimoji="0" lang="ru-RU"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a:t>
            </a:r>
            <a:b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(Revelation 3:11 NLT).</a:t>
            </a:r>
          </a:p>
        </p:txBody>
      </p:sp>
      <p:sp>
        <p:nvSpPr>
          <p:cNvPr id="6" name="Text Box 19"/>
          <p:cNvSpPr txBox="1">
            <a:spLocks noChangeArrowheads="1"/>
          </p:cNvSpPr>
          <p:nvPr/>
        </p:nvSpPr>
        <p:spPr bwMode="auto">
          <a:xfrm>
            <a:off x="8142255" y="60325"/>
            <a:ext cx="8861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274d</a:t>
            </a:r>
          </a:p>
        </p:txBody>
      </p:sp>
      <p:sp>
        <p:nvSpPr>
          <p:cNvPr id="7" name="Rectangle 2"/>
          <p:cNvSpPr txBox="1">
            <a:spLocks noChangeArrowheads="1"/>
          </p:cNvSpPr>
          <p:nvPr/>
        </p:nvSpPr>
        <p:spPr bwMode="auto">
          <a:xfrm>
            <a:off x="0" y="1955109"/>
            <a:ext cx="4572000"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cs typeface="Arial"/>
              </a:rPr>
              <a:t>"Therefore, my brothers, be all the more eager to make your calling and election sure. </a:t>
            </a:r>
            <a:r>
              <a:rPr kumimoji="0" lang="en-US" sz="2800" b="1" i="0" u="none" strike="noStrike" kern="1200" cap="none" spc="0" normalizeH="0" baseline="30000" noProof="0" dirty="0">
                <a:ln>
                  <a:noFill/>
                </a:ln>
                <a:solidFill>
                  <a:prstClr val="white"/>
                </a:solidFill>
                <a:effectLst/>
                <a:uLnTx/>
                <a:uFillTx/>
                <a:latin typeface="Arial"/>
                <a:cs typeface="Arial"/>
              </a:rPr>
              <a:t>11</a:t>
            </a:r>
            <a:r>
              <a:rPr kumimoji="0" lang="en-US" sz="2800" b="1" i="0" u="none" strike="noStrike" kern="1200" cap="none" spc="0" normalizeH="0" baseline="0" noProof="0" dirty="0">
                <a:ln>
                  <a:noFill/>
                </a:ln>
                <a:solidFill>
                  <a:prstClr val="white"/>
                </a:solidFill>
                <a:effectLst/>
                <a:uLnTx/>
                <a:uFillTx/>
                <a:latin typeface="Arial"/>
                <a:cs typeface="Arial"/>
              </a:rPr>
              <a:t>For if you do these things, you will never fall, and you will receive a rich welcome into the eternal kingdom of our Lord and Savior Jesus Christ" </a:t>
            </a:r>
            <a:br>
              <a:rPr kumimoji="0" lang="en-US" sz="2800" b="1" i="0" u="none" strike="noStrike" kern="1200" cap="none" spc="0" normalizeH="0" baseline="0" noProof="0" dirty="0">
                <a:ln>
                  <a:noFill/>
                </a:ln>
                <a:solidFill>
                  <a:prstClr val="white"/>
                </a:solidFill>
                <a:effectLst/>
                <a:uLnTx/>
                <a:uFillTx/>
                <a:latin typeface="Arial"/>
                <a:cs typeface="Arial"/>
              </a:rPr>
            </a:br>
            <a:r>
              <a:rPr kumimoji="0" lang="en-US" sz="2800" b="1" i="0" u="none" strike="noStrike" kern="1200" cap="none" spc="0" normalizeH="0" baseline="0" noProof="0" dirty="0">
                <a:ln>
                  <a:noFill/>
                </a:ln>
                <a:solidFill>
                  <a:prstClr val="white"/>
                </a:solidFill>
                <a:effectLst/>
                <a:uLnTx/>
                <a:uFillTx/>
                <a:latin typeface="Arial"/>
                <a:cs typeface="Arial"/>
              </a:rPr>
              <a:t>(</a:t>
            </a:r>
            <a:r>
              <a:rPr kumimoji="0" lang="nb-NO" sz="2800" b="1" i="0" u="none" strike="noStrike" kern="1200" cap="none" spc="0" normalizeH="0" baseline="0" noProof="0" dirty="0">
                <a:ln>
                  <a:noFill/>
                </a:ln>
                <a:solidFill>
                  <a:prstClr val="white"/>
                </a:solidFill>
                <a:effectLst/>
                <a:uLnTx/>
                <a:uFillTx/>
                <a:latin typeface="Arial"/>
                <a:cs typeface="Arial"/>
              </a:rPr>
              <a:t>2 </a:t>
            </a:r>
            <a:r>
              <a:rPr kumimoji="0" lang="nb-NO" sz="2800" b="1" i="0" u="none" strike="noStrike" kern="1200" cap="none" spc="0" normalizeH="0" baseline="0" noProof="0" dirty="0" err="1">
                <a:ln>
                  <a:noFill/>
                </a:ln>
                <a:solidFill>
                  <a:prstClr val="white"/>
                </a:solidFill>
                <a:effectLst/>
                <a:uLnTx/>
                <a:uFillTx/>
                <a:latin typeface="Arial"/>
                <a:cs typeface="Arial"/>
              </a:rPr>
              <a:t>Pet</a:t>
            </a:r>
            <a:r>
              <a:rPr lang="nb-NO" sz="2800" b="1" dirty="0">
                <a:solidFill>
                  <a:prstClr val="white"/>
                </a:solidFill>
              </a:rPr>
              <a:t>et</a:t>
            </a:r>
            <a:r>
              <a:rPr kumimoji="0" lang="nb-NO" sz="2800" b="1" i="0" u="none" strike="noStrike" kern="1200" cap="none" spc="0" normalizeH="0" baseline="0" noProof="0" dirty="0">
                <a:ln>
                  <a:noFill/>
                </a:ln>
                <a:solidFill>
                  <a:prstClr val="white"/>
                </a:solidFill>
                <a:effectLst/>
                <a:uLnTx/>
                <a:uFillTx/>
                <a:latin typeface="Arial"/>
                <a:cs typeface="Arial"/>
              </a:rPr>
              <a:t> 1:10-11)</a:t>
            </a:r>
            <a:endParaRPr kumimoji="0" lang="en-US"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6702781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Text Box 2"/>
          <p:cNvSpPr txBox="1">
            <a:spLocks noChangeArrowheads="1"/>
          </p:cNvSpPr>
          <p:nvPr/>
        </p:nvSpPr>
        <p:spPr bwMode="auto">
          <a:xfrm>
            <a:off x="0" y="1421969"/>
            <a:ext cx="8763000"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I. </a:t>
            </a:r>
            <a:r>
              <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Christ, the Lord of Community</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7011" name="Rectangle 3"/>
          <p:cNvSpPr>
            <a:spLocks noGrp="1" noChangeArrowheads="1"/>
          </p:cNvSpPr>
          <p:nvPr>
            <p:ph type="title" idx="4294967295"/>
          </p:nvPr>
        </p:nvSpPr>
        <p:spPr>
          <a:xfrm>
            <a:off x="533400" y="76200"/>
            <a:ext cx="8153400" cy="850900"/>
          </a:xfrm>
          <a:solidFill>
            <a:schemeClr val="bg1"/>
          </a:solidFill>
        </p:spPr>
        <p:txBody>
          <a:bodyPr/>
          <a:lstStyle/>
          <a:p>
            <a:pPr algn="ctr" eaLnBrk="1" hangingPunct="1">
              <a:defRPr/>
            </a:pPr>
            <a:r>
              <a:rPr lang="en-US">
                <a:latin typeface="Arial" panose="020B0604020202020204" pitchFamily="34" charset="0"/>
                <a:cs typeface="Arial" panose="020B0604020202020204" pitchFamily="34" charset="0"/>
              </a:rPr>
              <a:t>Theology of James</a:t>
            </a:r>
          </a:p>
        </p:txBody>
      </p:sp>
      <p:sp>
        <p:nvSpPr>
          <p:cNvPr id="4" name="Text Box 2">
            <a:extLst>
              <a:ext uri="{FF2B5EF4-FFF2-40B4-BE49-F238E27FC236}">
                <a16:creationId xmlns:a16="http://schemas.microsoft.com/office/drawing/2014/main" id="{C9FB0B67-4614-5846-92E6-CEA2B4786D27}"/>
              </a:ext>
            </a:extLst>
          </p:cNvPr>
          <p:cNvSpPr txBox="1">
            <a:spLocks noChangeArrowheads="1"/>
          </p:cNvSpPr>
          <p:nvPr/>
        </p:nvSpPr>
        <p:spPr bwMode="auto">
          <a:xfrm>
            <a:off x="381000" y="2165888"/>
            <a:ext cx="8763000"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lvl="1" indent="-395288"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 </a:t>
            </a:r>
            <a:r>
              <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Christology</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Jesus is our glorious Lord and Judge (2:1).</a:t>
            </a:r>
          </a:p>
          <a:p>
            <a:pPr marL="457200" indent="-395288" defTabSz="914400" fontAlgn="base">
              <a:spcBef>
                <a:spcPct val="0"/>
              </a:spcBef>
              <a:spcAft>
                <a:spcPct val="0"/>
              </a:spcAft>
              <a:defRPr/>
            </a:pP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indent="-395288"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 </a:t>
            </a:r>
            <a:r>
              <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The Law</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The Mosaic Law has been fulfilled in Christ, but believers should obey the law of Christ.</a:t>
            </a:r>
          </a:p>
          <a:p>
            <a:pPr marL="457200" indent="-395288" defTabSz="914400" fontAlgn="base">
              <a:spcBef>
                <a:spcPct val="0"/>
              </a:spcBef>
              <a:spcAft>
                <a:spcPct val="0"/>
              </a:spcAft>
              <a:defRPr/>
            </a:pP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indent="-395288"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 </a:t>
            </a:r>
            <a:r>
              <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Last Days</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Jesus is coming again and will judge all people.</a:t>
            </a:r>
          </a:p>
        </p:txBody>
      </p:sp>
    </p:spTree>
    <p:extLst>
      <p:ext uri="{BB962C8B-B14F-4D97-AF65-F5344CB8AC3E}">
        <p14:creationId xmlns:p14="http://schemas.microsoft.com/office/powerpoint/2010/main" val="279927259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329982" y="1486266"/>
            <a:ext cx="8763000" cy="538609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lvl="1" indent="-442913"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 </a:t>
            </a:r>
            <a:r>
              <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Sin, Suffering and Submission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By God</a:t>
            </a:r>
            <a:r>
              <a:rPr lang="fr-FR"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s sovereign grace, suffering is a joyful opportunity for us to be molded into maturity. </a:t>
            </a:r>
          </a:p>
          <a:p>
            <a:pPr lvl="1" indent="-442913" defTabSz="914400" fontAlgn="base">
              <a:spcBef>
                <a:spcPct val="0"/>
              </a:spcBef>
              <a:spcAft>
                <a:spcPct val="0"/>
              </a:spcAft>
              <a:defRPr/>
            </a:pP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indent="-442913"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 </a:t>
            </a:r>
            <a:r>
              <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Faith and Works</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Obedience to Jesus</a:t>
            </a:r>
            <a:r>
              <a:rPr lang="fr-FR"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moral law is not obedience apart from faith. </a:t>
            </a:r>
          </a:p>
          <a:p>
            <a:pPr marL="457200" indent="-442913" defTabSz="914400" fontAlgn="base">
              <a:spcBef>
                <a:spcPct val="0"/>
              </a:spcBef>
              <a:spcAft>
                <a:spcPct val="0"/>
              </a:spcAft>
              <a:defRPr/>
            </a:pP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indent="-442913"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 </a:t>
            </a:r>
            <a:r>
              <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Wisdom</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Wisdom is God</a:t>
            </a:r>
            <a:r>
              <a:rPr lang="fr-FR"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s gift to believers in community for peace in times of adversity. </a:t>
            </a:r>
          </a:p>
          <a:p>
            <a:pPr marL="457200" indent="-442913" defTabSz="914400" fontAlgn="base">
              <a:spcBef>
                <a:spcPct val="0"/>
              </a:spcBef>
              <a:spcAft>
                <a:spcPct val="0"/>
              </a:spcAft>
              <a:defRPr/>
            </a:pP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indent="-442913"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 </a:t>
            </a:r>
            <a:r>
              <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Prayer</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Prayer must be based on faith in God so believers will have needs met for wisdom, material needs, and physical needs. </a:t>
            </a:r>
          </a:p>
        </p:txBody>
      </p:sp>
      <p:sp>
        <p:nvSpPr>
          <p:cNvPr id="429059" name="Rectangle 3"/>
          <p:cNvSpPr>
            <a:spLocks noGrp="1" noChangeArrowheads="1"/>
          </p:cNvSpPr>
          <p:nvPr>
            <p:ph type="title" idx="4294967295"/>
          </p:nvPr>
        </p:nvSpPr>
        <p:spPr>
          <a:xfrm>
            <a:off x="457200" y="0"/>
            <a:ext cx="8229600" cy="762000"/>
          </a:xfrm>
          <a:solidFill>
            <a:schemeClr val="bg1"/>
          </a:solidFill>
        </p:spPr>
        <p:txBody>
          <a:bodyPr/>
          <a:lstStyle/>
          <a:p>
            <a:pPr algn="ctr" eaLnBrk="1" hangingPunct="1">
              <a:defRPr/>
            </a:pPr>
            <a:r>
              <a:rPr lang="en-US">
                <a:latin typeface="Arial" panose="020B0604020202020204" pitchFamily="34" charset="0"/>
                <a:cs typeface="Arial" panose="020B0604020202020204" pitchFamily="34" charset="0"/>
              </a:rPr>
              <a:t>Theology of James</a:t>
            </a:r>
          </a:p>
        </p:txBody>
      </p:sp>
      <p:sp>
        <p:nvSpPr>
          <p:cNvPr id="4" name="Text Box 2">
            <a:extLst>
              <a:ext uri="{FF2B5EF4-FFF2-40B4-BE49-F238E27FC236}">
                <a16:creationId xmlns:a16="http://schemas.microsoft.com/office/drawing/2014/main" id="{C229D65B-5DEA-7544-A487-56E82EE93385}"/>
              </a:ext>
            </a:extLst>
          </p:cNvPr>
          <p:cNvSpPr txBox="1">
            <a:spLocks noChangeArrowheads="1"/>
          </p:cNvSpPr>
          <p:nvPr/>
        </p:nvSpPr>
        <p:spPr bwMode="auto">
          <a:xfrm>
            <a:off x="0" y="792568"/>
            <a:ext cx="8763000"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II</a:t>
            </a:r>
            <a:r>
              <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Christian Living In Community</a:t>
            </a:r>
          </a:p>
        </p:txBody>
      </p:sp>
    </p:spTree>
    <p:extLst>
      <p:ext uri="{BB962C8B-B14F-4D97-AF65-F5344CB8AC3E}">
        <p14:creationId xmlns:p14="http://schemas.microsoft.com/office/powerpoint/2010/main" val="3031231462"/>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2"/>
          <p:cNvSpPr>
            <a:spLocks noGrp="1" noChangeArrowheads="1"/>
          </p:cNvSpPr>
          <p:nvPr>
            <p:ph type="ctrTitle"/>
          </p:nvPr>
        </p:nvSpPr>
        <p:spPr>
          <a:xfrm>
            <a:off x="0" y="-26988"/>
            <a:ext cx="9144000" cy="1219201"/>
          </a:xfrm>
          <a:solidFill>
            <a:schemeClr val="bg1"/>
          </a:solidFill>
        </p:spPr>
        <p:txBody>
          <a:bodyPr/>
          <a:lstStyle/>
          <a:p>
            <a:pPr eaLnBrk="1" hangingPunct="1"/>
            <a:r>
              <a:rPr lang="en-US" sz="3200" b="1">
                <a:solidFill>
                  <a:schemeClr val="tx1"/>
                </a:solidFill>
                <a:effectLst/>
                <a:latin typeface="Scholar" charset="0"/>
              </a:rPr>
              <a:t>The Apparent Contradiction Between </a:t>
            </a:r>
            <a:br>
              <a:rPr lang="en-US" sz="3200" b="1">
                <a:solidFill>
                  <a:schemeClr val="tx1"/>
                </a:solidFill>
                <a:effectLst/>
                <a:latin typeface="Scholar" charset="0"/>
              </a:rPr>
            </a:br>
            <a:r>
              <a:rPr lang="en-US" sz="3200" b="1">
                <a:solidFill>
                  <a:schemeClr val="tx1"/>
                </a:solidFill>
                <a:effectLst/>
                <a:latin typeface="Scholar" charset="0"/>
              </a:rPr>
              <a:t>Paul and James on Faith and Works</a:t>
            </a:r>
          </a:p>
        </p:txBody>
      </p:sp>
      <p:sp>
        <p:nvSpPr>
          <p:cNvPr id="498692" name="Rectangle 4"/>
          <p:cNvSpPr>
            <a:spLocks noChangeArrowheads="1"/>
          </p:cNvSpPr>
          <p:nvPr/>
        </p:nvSpPr>
        <p:spPr bwMode="auto">
          <a:xfrm>
            <a:off x="4876800" y="2057400"/>
            <a:ext cx="3886200" cy="1752600"/>
          </a:xfrm>
          <a:prstGeom prst="rect">
            <a:avLst/>
          </a:prstGeom>
          <a:noFill/>
          <a:ln w="9525">
            <a:noFill/>
            <a:miter lim="800000"/>
            <a:headEnd/>
            <a:tailEnd/>
          </a:ln>
          <a:effectLst/>
        </p:spPr>
        <p:txBody>
          <a:bodyPr/>
          <a:lstStyle/>
          <a:p>
            <a:pPr algn="ctr" defTabSz="914400" fontAlgn="base">
              <a:spcBef>
                <a:spcPct val="20000"/>
              </a:spcBef>
              <a:spcAft>
                <a:spcPct val="0"/>
              </a:spcAft>
              <a:buClr>
                <a:srgbClr val="F63F1B"/>
              </a:buClr>
              <a:buSzPct val="120000"/>
              <a:defRPr/>
            </a:pPr>
            <a:endParaRPr lang="en-US" sz="3200">
              <a:solidFill>
                <a:srgbClr val="FFFFFF"/>
              </a:solidFill>
              <a:effectLst>
                <a:outerShdw blurRad="38100" dist="38100" dir="2700000" algn="tl">
                  <a:srgbClr val="000000"/>
                </a:outerShdw>
              </a:effectLst>
              <a:latin typeface="Tahoma" charset="0"/>
              <a:ea typeface="ＭＳ Ｐゴシック" charset="0"/>
              <a:cs typeface="ＭＳ Ｐゴシック" charset="0"/>
            </a:endParaRPr>
          </a:p>
        </p:txBody>
      </p:sp>
      <p:sp>
        <p:nvSpPr>
          <p:cNvPr id="498693" name="Text Box 5"/>
          <p:cNvSpPr txBox="1">
            <a:spLocks noChangeArrowheads="1"/>
          </p:cNvSpPr>
          <p:nvPr/>
        </p:nvSpPr>
        <p:spPr bwMode="auto">
          <a:xfrm>
            <a:off x="838200" y="1371600"/>
            <a:ext cx="3581400" cy="2308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altLang="ja-JP" b="1" dirty="0">
                <a:solidFill>
                  <a:srgbClr val="FFFFFF"/>
                </a:solidFill>
              </a:rPr>
              <a:t>"For we maintain that a man is </a:t>
            </a:r>
            <a:r>
              <a:rPr lang="en-US" altLang="ja-JP" b="1" dirty="0">
                <a:solidFill>
                  <a:srgbClr val="FFFF00"/>
                </a:solidFill>
              </a:rPr>
              <a:t>justified by faith</a:t>
            </a:r>
            <a:r>
              <a:rPr lang="en-US" altLang="ja-JP" b="1" dirty="0">
                <a:solidFill>
                  <a:srgbClr val="FFFFFF"/>
                </a:solidFill>
              </a:rPr>
              <a:t> apart from observing the law"</a:t>
            </a:r>
          </a:p>
          <a:p>
            <a:pPr algn="ctr" defTabSz="914400" eaLnBrk="0" fontAlgn="base" hangingPunct="0">
              <a:spcBef>
                <a:spcPct val="0"/>
              </a:spcBef>
              <a:spcAft>
                <a:spcPct val="0"/>
              </a:spcAft>
            </a:pPr>
            <a:r>
              <a:rPr lang="en-US" b="1" dirty="0">
                <a:solidFill>
                  <a:srgbClr val="FFFFFF"/>
                </a:solidFill>
              </a:rPr>
              <a:t>(Romans 3:28) </a:t>
            </a:r>
          </a:p>
        </p:txBody>
      </p:sp>
      <p:sp>
        <p:nvSpPr>
          <p:cNvPr id="498694" name="Text Box 6"/>
          <p:cNvSpPr txBox="1">
            <a:spLocks noChangeArrowheads="1"/>
          </p:cNvSpPr>
          <p:nvPr/>
        </p:nvSpPr>
        <p:spPr bwMode="auto">
          <a:xfrm>
            <a:off x="5148263" y="4181475"/>
            <a:ext cx="3352800" cy="2308225"/>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altLang="ja-JP" b="1" dirty="0">
                <a:solidFill>
                  <a:srgbClr val="FFFFFF"/>
                </a:solidFill>
              </a:rPr>
              <a:t>"You see that a person is justified by what he does and </a:t>
            </a:r>
            <a:r>
              <a:rPr lang="en-US" altLang="ja-JP" b="1" dirty="0">
                <a:solidFill>
                  <a:srgbClr val="FFFF00"/>
                </a:solidFill>
              </a:rPr>
              <a:t>not by faith alone</a:t>
            </a:r>
            <a:r>
              <a:rPr lang="en-US" altLang="ja-JP" b="1" dirty="0">
                <a:solidFill>
                  <a:srgbClr val="FFFFFF"/>
                </a:solidFill>
              </a:rPr>
              <a:t>"</a:t>
            </a:r>
          </a:p>
          <a:p>
            <a:pPr algn="ctr" defTabSz="914400" eaLnBrk="0" fontAlgn="base" hangingPunct="0">
              <a:spcBef>
                <a:spcPct val="0"/>
              </a:spcBef>
              <a:spcAft>
                <a:spcPct val="0"/>
              </a:spcAft>
            </a:pPr>
            <a:r>
              <a:rPr lang="en-US" b="1" dirty="0">
                <a:solidFill>
                  <a:srgbClr val="FFFFFF"/>
                </a:solidFill>
              </a:rPr>
              <a:t>(James 2:24)</a:t>
            </a:r>
          </a:p>
        </p:txBody>
      </p:sp>
      <p:sp>
        <p:nvSpPr>
          <p:cNvPr id="498696" name="Text Box 8"/>
          <p:cNvSpPr txBox="1">
            <a:spLocks noChangeArrowheads="1"/>
          </p:cNvSpPr>
          <p:nvPr/>
        </p:nvSpPr>
        <p:spPr bwMode="auto">
          <a:xfrm>
            <a:off x="838200" y="4175125"/>
            <a:ext cx="3581400" cy="2308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altLang="ja-JP" b="1" dirty="0">
                <a:solidFill>
                  <a:srgbClr val="FFFFFF"/>
                </a:solidFill>
              </a:rPr>
              <a:t>"…a man is not  justified by observing the law </a:t>
            </a:r>
            <a:r>
              <a:rPr lang="en-US" altLang="ja-JP" b="1" dirty="0">
                <a:solidFill>
                  <a:srgbClr val="FFFF00"/>
                </a:solidFill>
              </a:rPr>
              <a:t>but by faith </a:t>
            </a:r>
            <a:r>
              <a:rPr lang="en-US" altLang="ja-JP" b="1" dirty="0">
                <a:solidFill>
                  <a:srgbClr val="FFFFFF"/>
                </a:solidFill>
              </a:rPr>
              <a:t>in Jesus Christ…"</a:t>
            </a:r>
          </a:p>
          <a:p>
            <a:pPr algn="ctr" defTabSz="914400" eaLnBrk="0" fontAlgn="base" hangingPunct="0">
              <a:spcBef>
                <a:spcPct val="0"/>
              </a:spcBef>
              <a:spcAft>
                <a:spcPct val="0"/>
              </a:spcAft>
            </a:pPr>
            <a:r>
              <a:rPr lang="en-US" b="1" dirty="0">
                <a:solidFill>
                  <a:srgbClr val="FFFFFF"/>
                </a:solidFill>
              </a:rPr>
              <a:t>(Galatians 2:16) </a:t>
            </a:r>
          </a:p>
        </p:txBody>
      </p:sp>
      <p:sp>
        <p:nvSpPr>
          <p:cNvPr id="498697" name="Text Box 9"/>
          <p:cNvSpPr txBox="1">
            <a:spLocks noChangeArrowheads="1"/>
          </p:cNvSpPr>
          <p:nvPr/>
        </p:nvSpPr>
        <p:spPr bwMode="auto">
          <a:xfrm>
            <a:off x="5148263" y="1371600"/>
            <a:ext cx="3352800" cy="2308225"/>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altLang="ja-JP" b="1" dirty="0">
                <a:solidFill>
                  <a:srgbClr val="FFFFFF"/>
                </a:solidFill>
              </a:rPr>
              <a:t>"In the same way, faith by itself, if it is not </a:t>
            </a:r>
            <a:r>
              <a:rPr lang="en-US" altLang="ja-JP" b="1" dirty="0">
                <a:solidFill>
                  <a:srgbClr val="FFFF00"/>
                </a:solidFill>
              </a:rPr>
              <a:t>accompanied by action</a:t>
            </a:r>
            <a:r>
              <a:rPr lang="en-US" altLang="ja-JP" b="1" dirty="0">
                <a:solidFill>
                  <a:srgbClr val="FFFFFF"/>
                </a:solidFill>
              </a:rPr>
              <a:t>, is dead"</a:t>
            </a:r>
          </a:p>
          <a:p>
            <a:pPr algn="ctr" defTabSz="914400" eaLnBrk="0" fontAlgn="base" hangingPunct="0">
              <a:spcBef>
                <a:spcPct val="0"/>
              </a:spcBef>
              <a:spcAft>
                <a:spcPct val="0"/>
              </a:spcAft>
            </a:pPr>
            <a:r>
              <a:rPr lang="en-US" b="1" dirty="0">
                <a:solidFill>
                  <a:srgbClr val="FFFFFF"/>
                </a:solidFill>
              </a:rPr>
              <a:t>(James 2:17)</a:t>
            </a:r>
          </a:p>
        </p:txBody>
      </p:sp>
      <p:sp>
        <p:nvSpPr>
          <p:cNvPr id="498698" name="WordArt 10"/>
          <p:cNvSpPr>
            <a:spLocks noChangeArrowheads="1" noChangeShapeType="1" noTextEdit="1"/>
          </p:cNvSpPr>
          <p:nvPr/>
        </p:nvSpPr>
        <p:spPr bwMode="auto">
          <a:xfrm>
            <a:off x="4343400" y="4495800"/>
            <a:ext cx="854075" cy="1312863"/>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498695" name="WordArt 7"/>
          <p:cNvSpPr>
            <a:spLocks noChangeArrowheads="1" noChangeShapeType="1" noTextEdit="1"/>
          </p:cNvSpPr>
          <p:nvPr/>
        </p:nvSpPr>
        <p:spPr bwMode="auto">
          <a:xfrm>
            <a:off x="4327525" y="1952625"/>
            <a:ext cx="854075" cy="1312863"/>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Tree>
    <p:extLst>
      <p:ext uri="{BB962C8B-B14F-4D97-AF65-F5344CB8AC3E}">
        <p14:creationId xmlns:p14="http://schemas.microsoft.com/office/powerpoint/2010/main" val="248838541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98693"/>
                                        </p:tgtEl>
                                        <p:attrNameLst>
                                          <p:attrName>style.visibility</p:attrName>
                                        </p:attrNameLst>
                                      </p:cBhvr>
                                      <p:to>
                                        <p:strVal val="visible"/>
                                      </p:to>
                                    </p:set>
                                    <p:animEffect transition="in" filter="wedge">
                                      <p:cBhvr>
                                        <p:cTn id="7" dur="2000"/>
                                        <p:tgtEl>
                                          <p:spTgt spid="498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98697"/>
                                        </p:tgtEl>
                                        <p:attrNameLst>
                                          <p:attrName>style.visibility</p:attrName>
                                        </p:attrNameLst>
                                      </p:cBhvr>
                                      <p:to>
                                        <p:strVal val="visible"/>
                                      </p:to>
                                    </p:set>
                                    <p:animEffect transition="in" filter="wedge">
                                      <p:cBhvr>
                                        <p:cTn id="12" dur="2000"/>
                                        <p:tgtEl>
                                          <p:spTgt spid="4986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98695"/>
                                        </p:tgtEl>
                                        <p:attrNameLst>
                                          <p:attrName>style.visibility</p:attrName>
                                        </p:attrNameLst>
                                      </p:cBhvr>
                                      <p:to>
                                        <p:strVal val="visible"/>
                                      </p:to>
                                    </p:set>
                                    <p:anim calcmode="lin" valueType="num">
                                      <p:cBhvr>
                                        <p:cTn id="17" dur="5000" fill="hold"/>
                                        <p:tgtEl>
                                          <p:spTgt spid="498695"/>
                                        </p:tgtEl>
                                        <p:attrNameLst>
                                          <p:attrName>ppt_w</p:attrName>
                                        </p:attrNameLst>
                                      </p:cBhvr>
                                      <p:tavLst>
                                        <p:tav tm="0" fmla="#ppt_w*sin(2.5*pi*$)">
                                          <p:val>
                                            <p:fltVal val="0"/>
                                          </p:val>
                                        </p:tav>
                                        <p:tav tm="100000">
                                          <p:val>
                                            <p:fltVal val="1"/>
                                          </p:val>
                                        </p:tav>
                                      </p:tavLst>
                                    </p:anim>
                                    <p:anim calcmode="lin" valueType="num">
                                      <p:cBhvr>
                                        <p:cTn id="18" dur="5000" fill="hold"/>
                                        <p:tgtEl>
                                          <p:spTgt spid="49869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98696"/>
                                        </p:tgtEl>
                                        <p:attrNameLst>
                                          <p:attrName>style.visibility</p:attrName>
                                        </p:attrNameLst>
                                      </p:cBhvr>
                                      <p:to>
                                        <p:strVal val="visible"/>
                                      </p:to>
                                    </p:set>
                                    <p:animEffect transition="in" filter="wedge">
                                      <p:cBhvr>
                                        <p:cTn id="23" dur="2000"/>
                                        <p:tgtEl>
                                          <p:spTgt spid="4986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98694"/>
                                        </p:tgtEl>
                                        <p:attrNameLst>
                                          <p:attrName>style.visibility</p:attrName>
                                        </p:attrNameLst>
                                      </p:cBhvr>
                                      <p:to>
                                        <p:strVal val="visible"/>
                                      </p:to>
                                    </p:set>
                                    <p:animEffect transition="in" filter="wedge">
                                      <p:cBhvr>
                                        <p:cTn id="28" dur="2000"/>
                                        <p:tgtEl>
                                          <p:spTgt spid="49869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ntr" presetSubtype="10" fill="hold" grpId="0" nodeType="clickEffect">
                                  <p:stCondLst>
                                    <p:cond delay="0"/>
                                  </p:stCondLst>
                                  <p:childTnLst>
                                    <p:set>
                                      <p:cBhvr>
                                        <p:cTn id="32" dur="1" fill="hold">
                                          <p:stCondLst>
                                            <p:cond delay="0"/>
                                          </p:stCondLst>
                                        </p:cTn>
                                        <p:tgtEl>
                                          <p:spTgt spid="498698"/>
                                        </p:tgtEl>
                                        <p:attrNameLst>
                                          <p:attrName>style.visibility</p:attrName>
                                        </p:attrNameLst>
                                      </p:cBhvr>
                                      <p:to>
                                        <p:strVal val="visible"/>
                                      </p:to>
                                    </p:set>
                                    <p:anim calcmode="lin" valueType="num">
                                      <p:cBhvr>
                                        <p:cTn id="33" dur="5000" fill="hold"/>
                                        <p:tgtEl>
                                          <p:spTgt spid="498698"/>
                                        </p:tgtEl>
                                        <p:attrNameLst>
                                          <p:attrName>ppt_w</p:attrName>
                                        </p:attrNameLst>
                                      </p:cBhvr>
                                      <p:tavLst>
                                        <p:tav tm="0" fmla="#ppt_w*sin(2.5*pi*$)">
                                          <p:val>
                                            <p:fltVal val="0"/>
                                          </p:val>
                                        </p:tav>
                                        <p:tav tm="100000">
                                          <p:val>
                                            <p:fltVal val="1"/>
                                          </p:val>
                                        </p:tav>
                                      </p:tavLst>
                                    </p:anim>
                                    <p:anim calcmode="lin" valueType="num">
                                      <p:cBhvr>
                                        <p:cTn id="34" dur="5000" fill="hold"/>
                                        <p:tgtEl>
                                          <p:spTgt spid="4986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animBg="1"/>
      <p:bldP spid="498694" grpId="0" animBg="1"/>
      <p:bldP spid="498696" grpId="0" animBg="1"/>
      <p:bldP spid="498697" grpId="0" animBg="1"/>
      <p:bldP spid="498698" grpId="0" animBg="1"/>
      <p:bldP spid="498695"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1810"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02788" name="Rectangle 4"/>
          <p:cNvSpPr>
            <a:spLocks noGrp="1" noChangeArrowheads="1"/>
          </p:cNvSpPr>
          <p:nvPr>
            <p:ph type="subTitle" idx="1"/>
          </p:nvPr>
        </p:nvSpPr>
        <p:spPr>
          <a:xfrm>
            <a:off x="0" y="4724400"/>
            <a:ext cx="8991600" cy="2133600"/>
          </a:xfrm>
        </p:spPr>
        <p:txBody>
          <a:bodyPr/>
          <a:lstStyle/>
          <a:p>
            <a:pPr eaLnBrk="1" hangingPunct="1">
              <a:buFont typeface="Wingdings" charset="0"/>
              <a:buNone/>
              <a:defRPr/>
            </a:pPr>
            <a:r>
              <a:rPr lang="en-US" b="1" dirty="0">
                <a:latin typeface="Tahoma" charset="0"/>
              </a:rPr>
              <a:t>James </a:t>
            </a:r>
            <a:r>
              <a:rPr lang="en-US" altLang="ja-JP" b="1" dirty="0">
                <a:latin typeface="Tahoma" charset="0"/>
              </a:rPr>
              <a:t>"contradicted" Paul</a:t>
            </a:r>
          </a:p>
          <a:p>
            <a:pPr eaLnBrk="1" hangingPunct="1">
              <a:buFont typeface="Wingdings" charset="0"/>
              <a:buNone/>
              <a:defRPr/>
            </a:pPr>
            <a:r>
              <a:rPr lang="en-US" b="1" dirty="0">
                <a:latin typeface="Tahoma" charset="0"/>
              </a:rPr>
              <a:t>James is </a:t>
            </a:r>
            <a:r>
              <a:rPr lang="en-US" altLang="ja-JP" b="1" dirty="0">
                <a:latin typeface="Tahoma" charset="0"/>
              </a:rPr>
              <a:t>"a right </a:t>
            </a:r>
            <a:r>
              <a:rPr lang="en-US" altLang="ja-JP" b="1" dirty="0" err="1">
                <a:latin typeface="Tahoma" charset="0"/>
              </a:rPr>
              <a:t>strawy</a:t>
            </a:r>
            <a:r>
              <a:rPr lang="en-US" altLang="ja-JP" b="1" dirty="0">
                <a:latin typeface="Tahoma" charset="0"/>
              </a:rPr>
              <a:t> epistle"</a:t>
            </a:r>
          </a:p>
          <a:p>
            <a:pPr eaLnBrk="1" hangingPunct="1">
              <a:buFont typeface="Wingdings" charset="0"/>
              <a:buNone/>
              <a:defRPr/>
            </a:pPr>
            <a:r>
              <a:rPr lang="en-US" b="1" dirty="0">
                <a:latin typeface="Tahoma" charset="0"/>
              </a:rPr>
              <a:t>James </a:t>
            </a:r>
            <a:r>
              <a:rPr lang="en-US" b="1" dirty="0" err="1">
                <a:latin typeface="Tahoma" charset="0"/>
              </a:rPr>
              <a:t>shouldn</a:t>
            </a:r>
            <a:r>
              <a:rPr lang="fr-FR" b="1" dirty="0">
                <a:latin typeface="Tahoma" charset="0"/>
              </a:rPr>
              <a:t>'</a:t>
            </a:r>
            <a:r>
              <a:rPr lang="en-US" b="1" dirty="0">
                <a:latin typeface="Tahoma" charset="0"/>
              </a:rPr>
              <a:t>t</a:t>
            </a:r>
            <a:r>
              <a:rPr lang="en-US" altLang="ja-JP" b="1" dirty="0">
                <a:latin typeface="Tahoma" charset="0"/>
              </a:rPr>
              <a:t> be in the Bible</a:t>
            </a:r>
            <a:endParaRPr lang="en-US" b="1" dirty="0">
              <a:latin typeface="Tahoma" charset="0"/>
            </a:endParaRPr>
          </a:p>
        </p:txBody>
      </p:sp>
      <p:sp>
        <p:nvSpPr>
          <p:cNvPr id="502789" name="Rectangle 5"/>
          <p:cNvSpPr>
            <a:spLocks noGrp="1" noChangeArrowheads="1"/>
          </p:cNvSpPr>
          <p:nvPr>
            <p:ph type="ctrTitle"/>
          </p:nvPr>
        </p:nvSpPr>
        <p:spPr>
          <a:xfrm>
            <a:off x="76200" y="76200"/>
            <a:ext cx="7924800" cy="914400"/>
          </a:xfrm>
          <a:effectLst>
            <a:outerShdw blurRad="63500" dist="38099" dir="2700000" algn="ctr" rotWithShape="0">
              <a:srgbClr val="000000">
                <a:alpha val="74998"/>
              </a:srgbClr>
            </a:outerShdw>
          </a:effectLst>
        </p:spPr>
        <p:txBody>
          <a:bodyPr/>
          <a:lstStyle/>
          <a:p>
            <a:pPr eaLnBrk="1" hangingPunct="1">
              <a:defRPr/>
            </a:pPr>
            <a:r>
              <a:rPr lang="en-US" sz="4400">
                <a:latin typeface="Arial" charset="0"/>
              </a:rPr>
              <a:t>Martin Luther and James</a:t>
            </a:r>
            <a:endParaRPr lang="en-US">
              <a:latin typeface="Arial" charset="0"/>
            </a:endParaRPr>
          </a:p>
        </p:txBody>
      </p:sp>
    </p:spTree>
    <p:extLst>
      <p:ext uri="{BB962C8B-B14F-4D97-AF65-F5344CB8AC3E}">
        <p14:creationId xmlns:p14="http://schemas.microsoft.com/office/powerpoint/2010/main" val="173805075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Text Box 2"/>
          <p:cNvSpPr txBox="1">
            <a:spLocks noChangeArrowheads="1"/>
          </p:cNvSpPr>
          <p:nvPr/>
        </p:nvSpPr>
        <p:spPr bwMode="auto">
          <a:xfrm>
            <a:off x="381000" y="1484313"/>
            <a:ext cx="8439150" cy="415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endParaRPr lang="en-US" b="1" dirty="0">
              <a:solidFill>
                <a:srgbClr val="FFFFFF"/>
              </a:solidFill>
              <a:latin typeface="Scholar" charset="0"/>
            </a:endParaRPr>
          </a:p>
          <a:p>
            <a:pPr defTabSz="914400" fontAlgn="base">
              <a:spcBef>
                <a:spcPct val="0"/>
              </a:spcBef>
              <a:spcAft>
                <a:spcPct val="0"/>
              </a:spcAft>
            </a:pPr>
            <a:r>
              <a:rPr lang="en-US" b="1" dirty="0">
                <a:solidFill>
                  <a:srgbClr val="FFFFFF"/>
                </a:solidFill>
                <a:latin typeface="Scholar" charset="0"/>
              </a:rPr>
              <a:t>1. James wrote this to criticize Paul</a:t>
            </a:r>
            <a:r>
              <a:rPr lang="fr-FR" altLang="ja-JP" b="1" dirty="0">
                <a:solidFill>
                  <a:srgbClr val="FFFFFF"/>
                </a:solidFill>
                <a:latin typeface="Scholar" charset="0"/>
              </a:rPr>
              <a:t>'</a:t>
            </a:r>
            <a:r>
              <a:rPr lang="en-US" altLang="ja-JP" b="1" dirty="0">
                <a:solidFill>
                  <a:srgbClr val="FFFFFF"/>
                </a:solidFill>
                <a:latin typeface="Scholar" charset="0"/>
              </a:rPr>
              <a:t>s teaching on faith</a:t>
            </a:r>
          </a:p>
          <a:p>
            <a:pPr defTabSz="914400" fontAlgn="base">
              <a:spcBef>
                <a:spcPct val="0"/>
              </a:spcBef>
              <a:spcAft>
                <a:spcPct val="0"/>
              </a:spcAft>
            </a:pPr>
            <a:r>
              <a:rPr lang="en-US" b="1" dirty="0">
                <a:solidFill>
                  <a:srgbClr val="FFFFFF"/>
                </a:solidFill>
                <a:latin typeface="Scholar" charset="0"/>
              </a:rPr>
              <a:t>2. James wrote before Paul began his writing career.  </a:t>
            </a:r>
          </a:p>
          <a:p>
            <a:pPr defTabSz="914400" fontAlgn="base">
              <a:spcBef>
                <a:spcPct val="0"/>
              </a:spcBef>
              <a:spcAft>
                <a:spcPct val="0"/>
              </a:spcAft>
            </a:pPr>
            <a:endParaRPr lang="en-US" b="1" dirty="0">
              <a:solidFill>
                <a:srgbClr val="FFFFFF"/>
              </a:solidFill>
              <a:latin typeface="Scholar" charset="0"/>
            </a:endParaRPr>
          </a:p>
          <a:p>
            <a:pPr defTabSz="914400" fontAlgn="base">
              <a:spcBef>
                <a:spcPct val="0"/>
              </a:spcBef>
              <a:spcAft>
                <a:spcPct val="0"/>
              </a:spcAft>
            </a:pPr>
            <a:r>
              <a:rPr lang="en-US" b="1" dirty="0">
                <a:solidFill>
                  <a:srgbClr val="FFFFFF"/>
                </a:solidFill>
                <a:latin typeface="Scholar" charset="0"/>
              </a:rPr>
              <a:t> * Some scholars (</a:t>
            </a:r>
            <a:r>
              <a:rPr lang="en-US" b="1" dirty="0" err="1">
                <a:solidFill>
                  <a:srgbClr val="FFFFFF"/>
                </a:solidFill>
                <a:latin typeface="Scholar" charset="0"/>
              </a:rPr>
              <a:t>Davids</a:t>
            </a:r>
            <a:r>
              <a:rPr lang="en-US" b="1" dirty="0">
                <a:solidFill>
                  <a:srgbClr val="FFFFFF"/>
                </a:solidFill>
                <a:latin typeface="Scholar" charset="0"/>
              </a:rPr>
              <a:t>, Adamson, </a:t>
            </a:r>
            <a:r>
              <a:rPr lang="en-US" b="1" dirty="0" err="1">
                <a:solidFill>
                  <a:srgbClr val="FFFFFF"/>
                </a:solidFill>
                <a:latin typeface="Scholar" charset="0"/>
              </a:rPr>
              <a:t>Hiebert</a:t>
            </a:r>
            <a:r>
              <a:rPr lang="en-US" b="1" dirty="0">
                <a:solidFill>
                  <a:srgbClr val="FFFFFF"/>
                </a:solidFill>
                <a:latin typeface="Scholar" charset="0"/>
              </a:rPr>
              <a:t>, and </a:t>
            </a:r>
            <a:r>
              <a:rPr lang="en-US" b="1" dirty="0" err="1">
                <a:solidFill>
                  <a:srgbClr val="FFFFFF"/>
                </a:solidFill>
                <a:latin typeface="Scholar" charset="0"/>
              </a:rPr>
              <a:t>Kristemaker</a:t>
            </a:r>
            <a:r>
              <a:rPr lang="en-US" b="1" dirty="0">
                <a:solidFill>
                  <a:srgbClr val="FFFFFF"/>
                </a:solidFill>
                <a:latin typeface="Scholar" charset="0"/>
              </a:rPr>
              <a:t>) say James is an early book.  James probably draws more from oral tradition than other NT books, so he reflects early church beliefs which accounts for the ethical, rather than theological focus.  Still, other scholars suggest a later date and others even claim a two-stage development.</a:t>
            </a:r>
            <a:r>
              <a:rPr lang="en-US" b="1" dirty="0">
                <a:solidFill>
                  <a:srgbClr val="FFFFFF"/>
                </a:solidFill>
                <a:latin typeface="Arial" charset="0"/>
              </a:rPr>
              <a:t> </a:t>
            </a:r>
          </a:p>
        </p:txBody>
      </p:sp>
      <p:sp>
        <p:nvSpPr>
          <p:cNvPr id="494595" name="Rectangle 3"/>
          <p:cNvSpPr>
            <a:spLocks noGrp="1" noChangeArrowheads="1"/>
          </p:cNvSpPr>
          <p:nvPr>
            <p:ph type="title" idx="4294967295"/>
          </p:nvPr>
        </p:nvSpPr>
        <p:spPr/>
        <p:txBody>
          <a:bodyPr/>
          <a:lstStyle/>
          <a:p>
            <a:pPr eaLnBrk="1" hangingPunct="1">
              <a:defRPr/>
            </a:pPr>
            <a:r>
              <a:rPr lang="en-US">
                <a:latin typeface="Tahoma" charset="0"/>
              </a:rPr>
              <a:t>Two Proposed Ways to Reconcile Romans 3 and James 2</a:t>
            </a:r>
          </a:p>
        </p:txBody>
      </p:sp>
    </p:spTree>
    <p:extLst>
      <p:ext uri="{BB962C8B-B14F-4D97-AF65-F5344CB8AC3E}">
        <p14:creationId xmlns:p14="http://schemas.microsoft.com/office/powerpoint/2010/main" val="1344082513"/>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Text Box 2"/>
          <p:cNvSpPr txBox="1">
            <a:spLocks noChangeArrowheads="1"/>
          </p:cNvSpPr>
          <p:nvPr/>
        </p:nvSpPr>
        <p:spPr bwMode="auto">
          <a:xfrm>
            <a:off x="152400" y="758825"/>
            <a:ext cx="8991600" cy="538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tabLst>
                <a:tab pos="1598613" algn="l"/>
              </a:tabLst>
              <a:defRPr sz="2400">
                <a:solidFill>
                  <a:schemeClr val="tx1"/>
                </a:solidFill>
                <a:latin typeface="Verdana" charset="0"/>
                <a:ea typeface="ＭＳ Ｐゴシック" charset="0"/>
                <a:cs typeface="ＭＳ Ｐゴシック" charset="0"/>
              </a:defRPr>
            </a:lvl1pPr>
            <a:lvl2pPr marL="742950" indent="-285750">
              <a:tabLst>
                <a:tab pos="1598613" algn="l"/>
              </a:tabLst>
              <a:defRPr sz="2400">
                <a:solidFill>
                  <a:schemeClr val="tx1"/>
                </a:solidFill>
                <a:latin typeface="Verdana" charset="0"/>
                <a:ea typeface="ＭＳ Ｐゴシック" charset="0"/>
              </a:defRPr>
            </a:lvl2pPr>
            <a:lvl3pPr marL="1143000" indent="-228600">
              <a:tabLst>
                <a:tab pos="1598613" algn="l"/>
              </a:tabLst>
              <a:defRPr sz="2400">
                <a:solidFill>
                  <a:schemeClr val="tx1"/>
                </a:solidFill>
                <a:latin typeface="Verdana" charset="0"/>
                <a:ea typeface="ＭＳ Ｐゴシック" charset="0"/>
              </a:defRPr>
            </a:lvl3pPr>
            <a:lvl4pPr marL="1600200" indent="-228600">
              <a:tabLst>
                <a:tab pos="1598613" algn="l"/>
              </a:tabLst>
              <a:defRPr sz="2400">
                <a:solidFill>
                  <a:schemeClr val="tx1"/>
                </a:solidFill>
                <a:latin typeface="Verdana" charset="0"/>
                <a:ea typeface="ＭＳ Ｐゴシック" charset="0"/>
              </a:defRPr>
            </a:lvl4pPr>
            <a:lvl5pPr marL="2057400" indent="-228600">
              <a:tabLst>
                <a:tab pos="1598613" algn="l"/>
              </a:tabLst>
              <a:defRPr sz="2400">
                <a:solidFill>
                  <a:schemeClr val="tx1"/>
                </a:solidFill>
                <a:latin typeface="Verdana" charset="0"/>
                <a:ea typeface="ＭＳ Ｐゴシック" charset="0"/>
              </a:defRPr>
            </a:lvl5pPr>
            <a:lvl6pPr marL="25146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6pPr>
            <a:lvl7pPr marL="29718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7pPr>
            <a:lvl8pPr marL="34290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8pPr>
            <a:lvl9pPr marL="38862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9pPr>
          </a:lstStyle>
          <a:p>
            <a:pPr defTabSz="914400" fontAlgn="base">
              <a:spcBef>
                <a:spcPct val="0"/>
              </a:spcBef>
              <a:spcAft>
                <a:spcPct val="0"/>
              </a:spcAft>
            </a:pPr>
            <a:r>
              <a:rPr lang="en-US" sz="3200" b="1" dirty="0">
                <a:solidFill>
                  <a:srgbClr val="FFFFFF"/>
                </a:solidFill>
                <a:latin typeface="Scholar" charset="0"/>
              </a:rPr>
              <a:t>2:14-26	Faith and Deeds: Theological Unity</a:t>
            </a:r>
          </a:p>
          <a:p>
            <a:pPr defTabSz="914400" fontAlgn="base">
              <a:spcBef>
                <a:spcPct val="0"/>
              </a:spcBef>
              <a:spcAft>
                <a:spcPct val="0"/>
              </a:spcAft>
            </a:pPr>
            <a:endParaRPr lang="en-US" sz="3200" b="1" dirty="0">
              <a:solidFill>
                <a:srgbClr val="FFFFFF"/>
              </a:solidFill>
              <a:latin typeface="Scholar" charset="0"/>
            </a:endParaRPr>
          </a:p>
          <a:p>
            <a:pPr defTabSz="914400" fontAlgn="base">
              <a:spcBef>
                <a:spcPct val="0"/>
              </a:spcBef>
              <a:spcAft>
                <a:spcPct val="0"/>
              </a:spcAft>
            </a:pPr>
            <a:r>
              <a:rPr lang="en-US" sz="2800" b="1" dirty="0">
                <a:solidFill>
                  <a:srgbClr val="FFFFFF"/>
                </a:solidFill>
                <a:latin typeface="Scholar" charset="0"/>
              </a:rPr>
              <a:t>  2:14-18	James</a:t>
            </a:r>
            <a:r>
              <a:rPr lang="fr-FR" altLang="ja-JP" sz="2800" b="1" dirty="0">
                <a:solidFill>
                  <a:srgbClr val="FFFFFF"/>
                </a:solidFill>
                <a:latin typeface="Scholar" charset="0"/>
              </a:rPr>
              <a:t>'</a:t>
            </a:r>
            <a:r>
              <a:rPr lang="en-US" altLang="ja-JP" sz="2800" b="1" dirty="0">
                <a:solidFill>
                  <a:srgbClr val="FFFFFF"/>
                </a:solidFill>
                <a:latin typeface="Scholar" charset="0"/>
              </a:rPr>
              <a:t>s Main Concern: Faith that Works</a:t>
            </a:r>
          </a:p>
          <a:p>
            <a:pPr defTabSz="914400" fontAlgn="base">
              <a:spcBef>
                <a:spcPct val="0"/>
              </a:spcBef>
              <a:spcAft>
                <a:spcPct val="0"/>
              </a:spcAft>
            </a:pPr>
            <a:r>
              <a:rPr lang="en-US" sz="2800" b="1" dirty="0">
                <a:solidFill>
                  <a:srgbClr val="FFFFFF"/>
                </a:solidFill>
                <a:latin typeface="Scholar" charset="0"/>
              </a:rPr>
              <a:t>  2:19-26	3 Examples: Demons, Abraham, </a:t>
            </a:r>
            <a:r>
              <a:rPr lang="en-US" sz="2800" b="1" dirty="0" err="1">
                <a:solidFill>
                  <a:srgbClr val="FFFFFF"/>
                </a:solidFill>
                <a:latin typeface="Scholar" charset="0"/>
              </a:rPr>
              <a:t>Rahab</a:t>
            </a:r>
            <a:endParaRPr lang="en-US" sz="2800" b="1" dirty="0">
              <a:solidFill>
                <a:srgbClr val="FFFFFF"/>
              </a:solidFill>
              <a:latin typeface="Scholar" charset="0"/>
            </a:endParaRPr>
          </a:p>
          <a:p>
            <a:pPr defTabSz="914400" fontAlgn="base">
              <a:spcBef>
                <a:spcPct val="0"/>
              </a:spcBef>
              <a:spcAft>
                <a:spcPct val="0"/>
              </a:spcAft>
            </a:pPr>
            <a:endParaRPr lang="en-US" sz="2800" b="1" dirty="0">
              <a:solidFill>
                <a:srgbClr val="FFFFFF"/>
              </a:solidFill>
              <a:latin typeface="Scholar" charset="0"/>
            </a:endParaRPr>
          </a:p>
          <a:p>
            <a:pPr defTabSz="914400" fontAlgn="base">
              <a:spcBef>
                <a:spcPct val="0"/>
              </a:spcBef>
              <a:spcAft>
                <a:spcPct val="0"/>
              </a:spcAft>
            </a:pPr>
            <a:r>
              <a:rPr lang="en-US" sz="2800" b="1" dirty="0">
                <a:solidFill>
                  <a:srgbClr val="FFFFFF"/>
                </a:solidFill>
                <a:latin typeface="Scholar" charset="0"/>
              </a:rPr>
              <a:t>From the demonstration of love through equal treatment, James calls them to demonstrate faith by extending practical and tangible assistance to those in need. He gives examples of true faith demonstrated in good deeds. Idle faith that does not reveal itself in works is hypocritical, unproductive and dead.</a:t>
            </a:r>
          </a:p>
        </p:txBody>
      </p:sp>
      <p:sp>
        <p:nvSpPr>
          <p:cNvPr id="496643" name="Rectangle 3"/>
          <p:cNvSpPr>
            <a:spLocks noGrp="1" noChangeArrowheads="1"/>
          </p:cNvSpPr>
          <p:nvPr>
            <p:ph type="title" idx="4294967295"/>
          </p:nvPr>
        </p:nvSpPr>
        <p:spPr>
          <a:xfrm>
            <a:off x="0" y="49213"/>
            <a:ext cx="4343400" cy="407987"/>
          </a:xfrm>
        </p:spPr>
        <p:txBody>
          <a:bodyPr/>
          <a:lstStyle/>
          <a:p>
            <a:pPr eaLnBrk="1" hangingPunct="1">
              <a:defRPr/>
            </a:pPr>
            <a:r>
              <a:rPr lang="en-US" sz="3200">
                <a:latin typeface="Arial" charset="0"/>
              </a:rPr>
              <a:t>Overview of 2:14-26</a:t>
            </a:r>
          </a:p>
        </p:txBody>
      </p:sp>
    </p:spTree>
    <p:extLst>
      <p:ext uri="{BB962C8B-B14F-4D97-AF65-F5344CB8AC3E}">
        <p14:creationId xmlns:p14="http://schemas.microsoft.com/office/powerpoint/2010/main" val="330611056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4"/>
          <p:cNvSpPr>
            <a:spLocks noGrp="1" noChangeArrowheads="1"/>
          </p:cNvSpPr>
          <p:nvPr>
            <p:ph type="title" idx="4294967295"/>
          </p:nvPr>
        </p:nvSpPr>
        <p:spPr/>
        <p:txBody>
          <a:bodyPr/>
          <a:lstStyle/>
          <a:p>
            <a:pPr eaLnBrk="1" hangingPunct="1"/>
            <a:r>
              <a:rPr lang="en-US">
                <a:latin typeface="Arial"/>
                <a:cs typeface="Arial"/>
              </a:rPr>
              <a:t>James 2:17</a:t>
            </a:r>
          </a:p>
        </p:txBody>
      </p:sp>
      <p:pic>
        <p:nvPicPr>
          <p:cNvPr id="762882" name="Picture 2" descr="scenic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1785072" y="381000"/>
            <a:ext cx="7130328" cy="280076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p>
            <a:pPr algn="r" defTabSz="914400" fontAlgn="base">
              <a:spcBef>
                <a:spcPct val="50000"/>
              </a:spcBef>
              <a:spcAft>
                <a:spcPct val="0"/>
              </a:spcAft>
              <a:defRPr/>
            </a:pPr>
            <a:r>
              <a:rPr lang="en-US" sz="3200" b="1" dirty="0">
                <a:solidFill>
                  <a:srgbClr val="FFFFCC"/>
                </a:solidFill>
                <a:latin typeface="Arial"/>
                <a:ea typeface="ＭＳ Ｐゴシック" charset="0"/>
                <a:cs typeface="Arial"/>
              </a:rPr>
              <a:t>"In the same way, </a:t>
            </a:r>
            <a:br>
              <a:rPr lang="en-US" sz="3200" b="1" dirty="0">
                <a:solidFill>
                  <a:srgbClr val="FFFFCC"/>
                </a:solidFill>
                <a:latin typeface="Arial"/>
                <a:ea typeface="ＭＳ Ｐゴシック" charset="0"/>
                <a:cs typeface="Arial"/>
              </a:rPr>
            </a:br>
            <a:r>
              <a:rPr lang="en-US" sz="3200" b="1" dirty="0">
                <a:solidFill>
                  <a:srgbClr val="FFFFCC"/>
                </a:solidFill>
                <a:latin typeface="Arial"/>
                <a:ea typeface="ＭＳ Ｐゴシック" charset="0"/>
                <a:cs typeface="Arial"/>
              </a:rPr>
              <a:t>faith by itself, </a:t>
            </a:r>
            <a:br>
              <a:rPr lang="en-US" sz="3200" b="1" dirty="0">
                <a:solidFill>
                  <a:srgbClr val="FFFFCC"/>
                </a:solidFill>
                <a:latin typeface="Arial"/>
                <a:ea typeface="ＭＳ Ｐゴシック" charset="0"/>
                <a:cs typeface="Arial"/>
              </a:rPr>
            </a:br>
            <a:r>
              <a:rPr lang="en-US" sz="3200" b="1" dirty="0">
                <a:solidFill>
                  <a:srgbClr val="FFFFCC"/>
                </a:solidFill>
                <a:latin typeface="Arial"/>
                <a:ea typeface="ＭＳ Ｐゴシック" charset="0"/>
                <a:cs typeface="Arial"/>
              </a:rPr>
              <a:t>if it is not accompanied by action, </a:t>
            </a:r>
            <a:br>
              <a:rPr lang="en-US" sz="3200" b="1" dirty="0">
                <a:solidFill>
                  <a:srgbClr val="FFFFCC"/>
                </a:solidFill>
                <a:latin typeface="Arial"/>
                <a:ea typeface="ＭＳ Ｐゴシック" charset="0"/>
                <a:cs typeface="Arial"/>
              </a:rPr>
            </a:br>
            <a:r>
              <a:rPr lang="en-US" sz="3200" b="1" dirty="0">
                <a:solidFill>
                  <a:srgbClr val="FFFFCC"/>
                </a:solidFill>
                <a:latin typeface="Arial"/>
                <a:ea typeface="ＭＳ Ｐゴシック" charset="0"/>
                <a:cs typeface="Arial"/>
              </a:rPr>
              <a:t>is dead."</a:t>
            </a:r>
          </a:p>
          <a:p>
            <a:pPr algn="r" defTabSz="914400" fontAlgn="base">
              <a:spcBef>
                <a:spcPct val="50000"/>
              </a:spcBef>
              <a:spcAft>
                <a:spcPct val="0"/>
              </a:spcAft>
              <a:defRPr/>
            </a:pPr>
            <a:r>
              <a:rPr lang="en-US" sz="3200" b="1" dirty="0">
                <a:solidFill>
                  <a:srgbClr val="FFFFCC"/>
                </a:solidFill>
                <a:latin typeface="Arial"/>
                <a:ea typeface="ＭＳ Ｐゴシック" charset="0"/>
                <a:cs typeface="Arial"/>
              </a:rPr>
              <a:t>				James 2:17</a:t>
            </a:r>
          </a:p>
        </p:txBody>
      </p:sp>
    </p:spTree>
    <p:extLst>
      <p:ext uri="{BB962C8B-B14F-4D97-AF65-F5344CB8AC3E}">
        <p14:creationId xmlns:p14="http://schemas.microsoft.com/office/powerpoint/2010/main" val="367480456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52400" y="152400"/>
            <a:ext cx="8915400" cy="990600"/>
          </a:xfrm>
        </p:spPr>
        <p:txBody>
          <a:bodyPr/>
          <a:lstStyle/>
          <a:p>
            <a:pPr eaLnBrk="1" hangingPunct="1">
              <a:defRPr/>
            </a:pPr>
            <a:r>
              <a:rPr lang="en-US" b="0" dirty="0">
                <a:solidFill>
                  <a:srgbClr val="FFFFFF"/>
                </a:solidFill>
                <a:latin typeface="Arial" charset="0"/>
              </a:rPr>
              <a:t>The Lordship Salvation Debate</a:t>
            </a:r>
            <a:endParaRPr lang="en-US" dirty="0">
              <a:solidFill>
                <a:srgbClr val="FFFFFF"/>
              </a:solidFill>
              <a:latin typeface="Arial" charset="0"/>
            </a:endParaRPr>
          </a:p>
        </p:txBody>
      </p:sp>
      <p:pic>
        <p:nvPicPr>
          <p:cNvPr id="4833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18" y="2133600"/>
            <a:ext cx="308451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2" name="Picture 4" descr="McArth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057400"/>
            <a:ext cx="31242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5" name="Picture 7" descr="Hodg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62650" y="2057400"/>
            <a:ext cx="31813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6" name="Picture 8" descr="Ryri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1800" y="2057400"/>
            <a:ext cx="3171825"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Text Box 9"/>
          <p:cNvSpPr txBox="1">
            <a:spLocks noChangeArrowheads="1"/>
          </p:cNvSpPr>
          <p:nvPr/>
        </p:nvSpPr>
        <p:spPr bwMode="auto">
          <a:xfrm>
            <a:off x="76200" y="969963"/>
            <a:ext cx="27463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rPr>
              <a:t>Accept Christ as…</a:t>
            </a:r>
          </a:p>
        </p:txBody>
      </p:sp>
      <p:sp>
        <p:nvSpPr>
          <p:cNvPr id="483338" name="Text Box 10"/>
          <p:cNvSpPr txBox="1">
            <a:spLocks noChangeArrowheads="1"/>
          </p:cNvSpPr>
          <p:nvPr/>
        </p:nvSpPr>
        <p:spPr bwMode="auto">
          <a:xfrm>
            <a:off x="381000" y="1600200"/>
            <a:ext cx="21193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rPr>
              <a:t>Savior &amp; Lord</a:t>
            </a:r>
          </a:p>
        </p:txBody>
      </p:sp>
      <p:sp>
        <p:nvSpPr>
          <p:cNvPr id="483339" name="Text Box 11"/>
          <p:cNvSpPr txBox="1">
            <a:spLocks noChangeArrowheads="1"/>
          </p:cNvSpPr>
          <p:nvPr/>
        </p:nvSpPr>
        <p:spPr bwMode="auto">
          <a:xfrm>
            <a:off x="3429000" y="1600200"/>
            <a:ext cx="2546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rPr>
              <a:t>Savior then Lord</a:t>
            </a:r>
          </a:p>
        </p:txBody>
      </p:sp>
      <p:sp>
        <p:nvSpPr>
          <p:cNvPr id="483340" name="Text Box 12"/>
          <p:cNvSpPr txBox="1">
            <a:spLocks noChangeArrowheads="1"/>
          </p:cNvSpPr>
          <p:nvPr/>
        </p:nvSpPr>
        <p:spPr bwMode="auto">
          <a:xfrm>
            <a:off x="6629400" y="1600200"/>
            <a:ext cx="19542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rPr>
              <a:t>Savior alone</a:t>
            </a:r>
          </a:p>
        </p:txBody>
      </p:sp>
      <p:sp>
        <p:nvSpPr>
          <p:cNvPr id="483341" name="Text Box 13"/>
          <p:cNvSpPr txBox="1">
            <a:spLocks noChangeArrowheads="1"/>
          </p:cNvSpPr>
          <p:nvPr/>
        </p:nvSpPr>
        <p:spPr bwMode="auto">
          <a:xfrm>
            <a:off x="6019800" y="2871788"/>
            <a:ext cx="3219450" cy="140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3200" b="1">
                <a:solidFill>
                  <a:srgbClr val="FFFFFF"/>
                </a:solidFill>
                <a:latin typeface="acme secret agent" charset="0"/>
              </a:rPr>
              <a:t>ABSOLUTELY</a:t>
            </a:r>
          </a:p>
          <a:p>
            <a:pPr defTabSz="914400" eaLnBrk="0" fontAlgn="base" hangingPunct="0">
              <a:spcBef>
                <a:spcPct val="0"/>
              </a:spcBef>
              <a:spcAft>
                <a:spcPct val="0"/>
              </a:spcAft>
            </a:pPr>
            <a:r>
              <a:rPr lang="en-US" sz="4400" b="1">
                <a:solidFill>
                  <a:srgbClr val="FFFFFF"/>
                </a:solidFill>
                <a:latin typeface="acme secret agent" charset="0"/>
              </a:rPr>
              <a:t>  </a:t>
            </a:r>
            <a:r>
              <a:rPr lang="en-US" sz="5400" b="1">
                <a:solidFill>
                  <a:srgbClr val="FFFFFF"/>
                </a:solidFill>
                <a:latin typeface="acme secret agent" charset="0"/>
              </a:rPr>
              <a:t>FREE!</a:t>
            </a:r>
            <a:endParaRPr lang="en-US" sz="3200" b="1">
              <a:solidFill>
                <a:srgbClr val="FFFFFF"/>
              </a:solidFill>
              <a:latin typeface="acme secret agent" charset="0"/>
            </a:endParaRPr>
          </a:p>
        </p:txBody>
      </p:sp>
      <p:sp>
        <p:nvSpPr>
          <p:cNvPr id="483342" name="Text Box 14"/>
          <p:cNvSpPr txBox="1">
            <a:spLocks noChangeArrowheads="1"/>
          </p:cNvSpPr>
          <p:nvPr/>
        </p:nvSpPr>
        <p:spPr bwMode="auto">
          <a:xfrm>
            <a:off x="3200400" y="2535238"/>
            <a:ext cx="2800350" cy="216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4800">
                <a:solidFill>
                  <a:srgbClr val="FFFFFF"/>
                </a:solidFill>
                <a:latin typeface="Bernard MT Condensed" charset="0"/>
              </a:rPr>
              <a:t>SO GREAT</a:t>
            </a:r>
          </a:p>
          <a:p>
            <a:pPr defTabSz="914400" eaLnBrk="0" fontAlgn="base" hangingPunct="0">
              <a:spcBef>
                <a:spcPct val="0"/>
              </a:spcBef>
              <a:spcAft>
                <a:spcPct val="0"/>
              </a:spcAft>
            </a:pPr>
            <a:r>
              <a:rPr lang="en-US" sz="8800">
                <a:solidFill>
                  <a:srgbClr val="FFFFFF"/>
                </a:solidFill>
                <a:latin typeface="Bernard MT Condensed" charset="0"/>
              </a:rPr>
              <a:t>S</a:t>
            </a:r>
            <a:r>
              <a:rPr lang="en-US" sz="4800">
                <a:solidFill>
                  <a:srgbClr val="FFFFFF"/>
                </a:solidFill>
                <a:latin typeface="Bernard MT Condensed" charset="0"/>
              </a:rPr>
              <a:t>ALVATION</a:t>
            </a:r>
          </a:p>
        </p:txBody>
      </p:sp>
    </p:spTree>
    <p:extLst>
      <p:ext uri="{BB962C8B-B14F-4D97-AF65-F5344CB8AC3E}">
        <p14:creationId xmlns:p14="http://schemas.microsoft.com/office/powerpoint/2010/main" val="2059362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3332"/>
                                        </p:tgtEl>
                                        <p:attrNameLst>
                                          <p:attrName>style.visibility</p:attrName>
                                        </p:attrNameLst>
                                      </p:cBhvr>
                                      <p:to>
                                        <p:strVal val="visible"/>
                                      </p:to>
                                    </p:set>
                                    <p:anim calcmode="lin" valueType="num">
                                      <p:cBhvr>
                                        <p:cTn id="7" dur="1000" fill="hold"/>
                                        <p:tgtEl>
                                          <p:spTgt spid="483332"/>
                                        </p:tgtEl>
                                        <p:attrNameLst>
                                          <p:attrName>ppt_w</p:attrName>
                                        </p:attrNameLst>
                                      </p:cBhvr>
                                      <p:tavLst>
                                        <p:tav tm="0">
                                          <p:val>
                                            <p:fltVal val="0"/>
                                          </p:val>
                                        </p:tav>
                                        <p:tav tm="100000">
                                          <p:val>
                                            <p:strVal val="#ppt_w"/>
                                          </p:val>
                                        </p:tav>
                                      </p:tavLst>
                                    </p:anim>
                                    <p:anim calcmode="lin" valueType="num">
                                      <p:cBhvr>
                                        <p:cTn id="8" dur="1000" fill="hold"/>
                                        <p:tgtEl>
                                          <p:spTgt spid="483332"/>
                                        </p:tgtEl>
                                        <p:attrNameLst>
                                          <p:attrName>ppt_h</p:attrName>
                                        </p:attrNameLst>
                                      </p:cBhvr>
                                      <p:tavLst>
                                        <p:tav tm="0">
                                          <p:val>
                                            <p:fltVal val="0"/>
                                          </p:val>
                                        </p:tav>
                                        <p:tav tm="100000">
                                          <p:val>
                                            <p:strVal val="#ppt_h"/>
                                          </p:val>
                                        </p:tav>
                                      </p:tavLst>
                                    </p:anim>
                                    <p:anim calcmode="lin" valueType="num">
                                      <p:cBhvr>
                                        <p:cTn id="9" dur="1000" fill="hold"/>
                                        <p:tgtEl>
                                          <p:spTgt spid="4833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3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83337"/>
                                        </p:tgtEl>
                                        <p:attrNameLst>
                                          <p:attrName>style.visibility</p:attrName>
                                        </p:attrNameLst>
                                      </p:cBhvr>
                                      <p:to>
                                        <p:strVal val="visible"/>
                                      </p:to>
                                    </p:set>
                                    <p:anim calcmode="lin" valueType="num">
                                      <p:cBhvr>
                                        <p:cTn id="15" dur="1000" fill="hold"/>
                                        <p:tgtEl>
                                          <p:spTgt spid="483337"/>
                                        </p:tgtEl>
                                        <p:attrNameLst>
                                          <p:attrName>ppt_w</p:attrName>
                                        </p:attrNameLst>
                                      </p:cBhvr>
                                      <p:tavLst>
                                        <p:tav tm="0">
                                          <p:val>
                                            <p:fltVal val="0"/>
                                          </p:val>
                                        </p:tav>
                                        <p:tav tm="100000">
                                          <p:val>
                                            <p:strVal val="#ppt_w"/>
                                          </p:val>
                                        </p:tav>
                                      </p:tavLst>
                                    </p:anim>
                                    <p:anim calcmode="lin" valueType="num">
                                      <p:cBhvr>
                                        <p:cTn id="16" dur="1000" fill="hold"/>
                                        <p:tgtEl>
                                          <p:spTgt spid="483337"/>
                                        </p:tgtEl>
                                        <p:attrNameLst>
                                          <p:attrName>ppt_h</p:attrName>
                                        </p:attrNameLst>
                                      </p:cBhvr>
                                      <p:tavLst>
                                        <p:tav tm="0">
                                          <p:val>
                                            <p:fltVal val="0"/>
                                          </p:val>
                                        </p:tav>
                                        <p:tav tm="100000">
                                          <p:val>
                                            <p:strVal val="#ppt_h"/>
                                          </p:val>
                                        </p:tav>
                                      </p:tavLst>
                                    </p:anim>
                                    <p:anim calcmode="lin" valueType="num">
                                      <p:cBhvr>
                                        <p:cTn id="17" dur="1000" fill="hold"/>
                                        <p:tgtEl>
                                          <p:spTgt spid="48333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833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83338"/>
                                        </p:tgtEl>
                                        <p:attrNameLst>
                                          <p:attrName>style.visibility</p:attrName>
                                        </p:attrNameLst>
                                      </p:cBhvr>
                                      <p:to>
                                        <p:strVal val="visible"/>
                                      </p:to>
                                    </p:set>
                                    <p:anim calcmode="lin" valueType="num">
                                      <p:cBhvr>
                                        <p:cTn id="23" dur="1000" fill="hold"/>
                                        <p:tgtEl>
                                          <p:spTgt spid="483338"/>
                                        </p:tgtEl>
                                        <p:attrNameLst>
                                          <p:attrName>ppt_w</p:attrName>
                                        </p:attrNameLst>
                                      </p:cBhvr>
                                      <p:tavLst>
                                        <p:tav tm="0">
                                          <p:val>
                                            <p:fltVal val="0"/>
                                          </p:val>
                                        </p:tav>
                                        <p:tav tm="100000">
                                          <p:val>
                                            <p:strVal val="#ppt_w"/>
                                          </p:val>
                                        </p:tav>
                                      </p:tavLst>
                                    </p:anim>
                                    <p:anim calcmode="lin" valueType="num">
                                      <p:cBhvr>
                                        <p:cTn id="24" dur="1000" fill="hold"/>
                                        <p:tgtEl>
                                          <p:spTgt spid="483338"/>
                                        </p:tgtEl>
                                        <p:attrNameLst>
                                          <p:attrName>ppt_h</p:attrName>
                                        </p:attrNameLst>
                                      </p:cBhvr>
                                      <p:tavLst>
                                        <p:tav tm="0">
                                          <p:val>
                                            <p:fltVal val="0"/>
                                          </p:val>
                                        </p:tav>
                                        <p:tav tm="100000">
                                          <p:val>
                                            <p:strVal val="#ppt_h"/>
                                          </p:val>
                                        </p:tav>
                                      </p:tavLst>
                                    </p:anim>
                                    <p:anim calcmode="lin" valueType="num">
                                      <p:cBhvr>
                                        <p:cTn id="25" dur="1000" fill="hold"/>
                                        <p:tgtEl>
                                          <p:spTgt spid="48333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833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483335"/>
                                        </p:tgtEl>
                                        <p:attrNameLst>
                                          <p:attrName>style.visibility</p:attrName>
                                        </p:attrNameLst>
                                      </p:cBhvr>
                                      <p:to>
                                        <p:strVal val="visible"/>
                                      </p:to>
                                    </p:set>
                                    <p:anim calcmode="lin" valueType="num">
                                      <p:cBhvr>
                                        <p:cTn id="31" dur="1000" fill="hold"/>
                                        <p:tgtEl>
                                          <p:spTgt spid="483335"/>
                                        </p:tgtEl>
                                        <p:attrNameLst>
                                          <p:attrName>ppt_w</p:attrName>
                                        </p:attrNameLst>
                                      </p:cBhvr>
                                      <p:tavLst>
                                        <p:tav tm="0">
                                          <p:val>
                                            <p:fltVal val="0"/>
                                          </p:val>
                                        </p:tav>
                                        <p:tav tm="100000">
                                          <p:val>
                                            <p:strVal val="#ppt_w"/>
                                          </p:val>
                                        </p:tav>
                                      </p:tavLst>
                                    </p:anim>
                                    <p:anim calcmode="lin" valueType="num">
                                      <p:cBhvr>
                                        <p:cTn id="32" dur="1000" fill="hold"/>
                                        <p:tgtEl>
                                          <p:spTgt spid="483335"/>
                                        </p:tgtEl>
                                        <p:attrNameLst>
                                          <p:attrName>ppt_h</p:attrName>
                                        </p:attrNameLst>
                                      </p:cBhvr>
                                      <p:tavLst>
                                        <p:tav tm="0">
                                          <p:val>
                                            <p:fltVal val="0"/>
                                          </p:val>
                                        </p:tav>
                                        <p:tav tm="100000">
                                          <p:val>
                                            <p:strVal val="#ppt_h"/>
                                          </p:val>
                                        </p:tav>
                                      </p:tavLst>
                                    </p:anim>
                                    <p:anim calcmode="lin" valueType="num">
                                      <p:cBhvr>
                                        <p:cTn id="33" dur="1000" fill="hold"/>
                                        <p:tgtEl>
                                          <p:spTgt spid="48333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83335"/>
                                        </p:tgtEl>
                                        <p:attrNameLst>
                                          <p:attrName>ppt_y</p:attrName>
                                        </p:attrNameLst>
                                      </p:cBhvr>
                                      <p:tavLst>
                                        <p:tav tm="0" fmla="#ppt_y+(sin(-2*pi*(1-$))*-#ppt_x+cos(-2*pi*(1-$))*(1-#ppt_y))*(1-$)">
                                          <p:val>
                                            <p:fltVal val="0"/>
                                          </p:val>
                                        </p:tav>
                                        <p:tav tm="100000">
                                          <p:val>
                                            <p:fltVal val="1"/>
                                          </p:val>
                                        </p:tav>
                                      </p:tavLst>
                                    </p:anim>
                                  </p:childTnLst>
                                </p:cTn>
                              </p:par>
                              <p:par>
                                <p:cTn id="35" presetID="55" presetClass="entr" presetSubtype="0" fill="hold" grpId="0" nodeType="withEffect">
                                  <p:stCondLst>
                                    <p:cond delay="0"/>
                                  </p:stCondLst>
                                  <p:childTnLst>
                                    <p:set>
                                      <p:cBhvr>
                                        <p:cTn id="36" dur="1" fill="hold">
                                          <p:stCondLst>
                                            <p:cond delay="0"/>
                                          </p:stCondLst>
                                        </p:cTn>
                                        <p:tgtEl>
                                          <p:spTgt spid="483341"/>
                                        </p:tgtEl>
                                        <p:attrNameLst>
                                          <p:attrName>style.visibility</p:attrName>
                                        </p:attrNameLst>
                                      </p:cBhvr>
                                      <p:to>
                                        <p:strVal val="visible"/>
                                      </p:to>
                                    </p:set>
                                    <p:anim calcmode="lin" valueType="num">
                                      <p:cBhvr>
                                        <p:cTn id="37" dur="1000" fill="hold"/>
                                        <p:tgtEl>
                                          <p:spTgt spid="483341"/>
                                        </p:tgtEl>
                                        <p:attrNameLst>
                                          <p:attrName>ppt_w</p:attrName>
                                        </p:attrNameLst>
                                      </p:cBhvr>
                                      <p:tavLst>
                                        <p:tav tm="0">
                                          <p:val>
                                            <p:strVal val="#ppt_w*0.70"/>
                                          </p:val>
                                        </p:tav>
                                        <p:tav tm="100000">
                                          <p:val>
                                            <p:strVal val="#ppt_w"/>
                                          </p:val>
                                        </p:tav>
                                      </p:tavLst>
                                    </p:anim>
                                    <p:anim calcmode="lin" valueType="num">
                                      <p:cBhvr>
                                        <p:cTn id="38" dur="1000" fill="hold"/>
                                        <p:tgtEl>
                                          <p:spTgt spid="483341"/>
                                        </p:tgtEl>
                                        <p:attrNameLst>
                                          <p:attrName>ppt_h</p:attrName>
                                        </p:attrNameLst>
                                      </p:cBhvr>
                                      <p:tavLst>
                                        <p:tav tm="0">
                                          <p:val>
                                            <p:strVal val="#ppt_h"/>
                                          </p:val>
                                        </p:tav>
                                        <p:tav tm="100000">
                                          <p:val>
                                            <p:strVal val="#ppt_h"/>
                                          </p:val>
                                        </p:tav>
                                      </p:tavLst>
                                    </p:anim>
                                    <p:animEffect transition="in" filter="fade">
                                      <p:cBhvr>
                                        <p:cTn id="39" dur="1000"/>
                                        <p:tgtEl>
                                          <p:spTgt spid="483341"/>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483340"/>
                                        </p:tgtEl>
                                        <p:attrNameLst>
                                          <p:attrName>style.visibility</p:attrName>
                                        </p:attrNameLst>
                                      </p:cBhvr>
                                      <p:to>
                                        <p:strVal val="visible"/>
                                      </p:to>
                                    </p:set>
                                    <p:anim calcmode="lin" valueType="num">
                                      <p:cBhvr>
                                        <p:cTn id="44" dur="1000" fill="hold"/>
                                        <p:tgtEl>
                                          <p:spTgt spid="483340"/>
                                        </p:tgtEl>
                                        <p:attrNameLst>
                                          <p:attrName>ppt_w</p:attrName>
                                        </p:attrNameLst>
                                      </p:cBhvr>
                                      <p:tavLst>
                                        <p:tav tm="0">
                                          <p:val>
                                            <p:fltVal val="0"/>
                                          </p:val>
                                        </p:tav>
                                        <p:tav tm="100000">
                                          <p:val>
                                            <p:strVal val="#ppt_w"/>
                                          </p:val>
                                        </p:tav>
                                      </p:tavLst>
                                    </p:anim>
                                    <p:anim calcmode="lin" valueType="num">
                                      <p:cBhvr>
                                        <p:cTn id="45" dur="1000" fill="hold"/>
                                        <p:tgtEl>
                                          <p:spTgt spid="483340"/>
                                        </p:tgtEl>
                                        <p:attrNameLst>
                                          <p:attrName>ppt_h</p:attrName>
                                        </p:attrNameLst>
                                      </p:cBhvr>
                                      <p:tavLst>
                                        <p:tav tm="0">
                                          <p:val>
                                            <p:fltVal val="0"/>
                                          </p:val>
                                        </p:tav>
                                        <p:tav tm="100000">
                                          <p:val>
                                            <p:strVal val="#ppt_h"/>
                                          </p:val>
                                        </p:tav>
                                      </p:tavLst>
                                    </p:anim>
                                    <p:anim calcmode="lin" valueType="num">
                                      <p:cBhvr>
                                        <p:cTn id="46" dur="1000" fill="hold"/>
                                        <p:tgtEl>
                                          <p:spTgt spid="483340"/>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483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483336"/>
                                        </p:tgtEl>
                                        <p:attrNameLst>
                                          <p:attrName>style.visibility</p:attrName>
                                        </p:attrNameLst>
                                      </p:cBhvr>
                                      <p:to>
                                        <p:strVal val="visible"/>
                                      </p:to>
                                    </p:set>
                                    <p:anim calcmode="lin" valueType="num">
                                      <p:cBhvr>
                                        <p:cTn id="52" dur="1000" fill="hold"/>
                                        <p:tgtEl>
                                          <p:spTgt spid="483336"/>
                                        </p:tgtEl>
                                        <p:attrNameLst>
                                          <p:attrName>ppt_w</p:attrName>
                                        </p:attrNameLst>
                                      </p:cBhvr>
                                      <p:tavLst>
                                        <p:tav tm="0">
                                          <p:val>
                                            <p:fltVal val="0"/>
                                          </p:val>
                                        </p:tav>
                                        <p:tav tm="100000">
                                          <p:val>
                                            <p:strVal val="#ppt_w"/>
                                          </p:val>
                                        </p:tav>
                                      </p:tavLst>
                                    </p:anim>
                                    <p:anim calcmode="lin" valueType="num">
                                      <p:cBhvr>
                                        <p:cTn id="53" dur="1000" fill="hold"/>
                                        <p:tgtEl>
                                          <p:spTgt spid="483336"/>
                                        </p:tgtEl>
                                        <p:attrNameLst>
                                          <p:attrName>ppt_h</p:attrName>
                                        </p:attrNameLst>
                                      </p:cBhvr>
                                      <p:tavLst>
                                        <p:tav tm="0">
                                          <p:val>
                                            <p:fltVal val="0"/>
                                          </p:val>
                                        </p:tav>
                                        <p:tav tm="100000">
                                          <p:val>
                                            <p:strVal val="#ppt_h"/>
                                          </p:val>
                                        </p:tav>
                                      </p:tavLst>
                                    </p:anim>
                                    <p:anim calcmode="lin" valueType="num">
                                      <p:cBhvr>
                                        <p:cTn id="54" dur="1000" fill="hold"/>
                                        <p:tgtEl>
                                          <p:spTgt spid="48333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83336"/>
                                        </p:tgtEl>
                                        <p:attrNameLst>
                                          <p:attrName>ppt_y</p:attrName>
                                        </p:attrNameLst>
                                      </p:cBhvr>
                                      <p:tavLst>
                                        <p:tav tm="0" fmla="#ppt_y+(sin(-2*pi*(1-$))*-#ppt_x+cos(-2*pi*(1-$))*(1-#ppt_y))*(1-$)">
                                          <p:val>
                                            <p:fltVal val="0"/>
                                          </p:val>
                                        </p:tav>
                                        <p:tav tm="100000">
                                          <p:val>
                                            <p:fltVal val="1"/>
                                          </p:val>
                                        </p:tav>
                                      </p:tavLst>
                                    </p:anim>
                                  </p:childTnLst>
                                </p:cTn>
                              </p:par>
                              <p:par>
                                <p:cTn id="56" presetID="55" presetClass="entr" presetSubtype="0" fill="hold" grpId="0" nodeType="withEffect">
                                  <p:stCondLst>
                                    <p:cond delay="0"/>
                                  </p:stCondLst>
                                  <p:childTnLst>
                                    <p:set>
                                      <p:cBhvr>
                                        <p:cTn id="57" dur="1" fill="hold">
                                          <p:stCondLst>
                                            <p:cond delay="0"/>
                                          </p:stCondLst>
                                        </p:cTn>
                                        <p:tgtEl>
                                          <p:spTgt spid="483342"/>
                                        </p:tgtEl>
                                        <p:attrNameLst>
                                          <p:attrName>style.visibility</p:attrName>
                                        </p:attrNameLst>
                                      </p:cBhvr>
                                      <p:to>
                                        <p:strVal val="visible"/>
                                      </p:to>
                                    </p:set>
                                    <p:anim calcmode="lin" valueType="num">
                                      <p:cBhvr>
                                        <p:cTn id="58" dur="1000" fill="hold"/>
                                        <p:tgtEl>
                                          <p:spTgt spid="483342"/>
                                        </p:tgtEl>
                                        <p:attrNameLst>
                                          <p:attrName>ppt_w</p:attrName>
                                        </p:attrNameLst>
                                      </p:cBhvr>
                                      <p:tavLst>
                                        <p:tav tm="0">
                                          <p:val>
                                            <p:strVal val="#ppt_w*0.70"/>
                                          </p:val>
                                        </p:tav>
                                        <p:tav tm="100000">
                                          <p:val>
                                            <p:strVal val="#ppt_w"/>
                                          </p:val>
                                        </p:tav>
                                      </p:tavLst>
                                    </p:anim>
                                    <p:anim calcmode="lin" valueType="num">
                                      <p:cBhvr>
                                        <p:cTn id="59" dur="1000" fill="hold"/>
                                        <p:tgtEl>
                                          <p:spTgt spid="483342"/>
                                        </p:tgtEl>
                                        <p:attrNameLst>
                                          <p:attrName>ppt_h</p:attrName>
                                        </p:attrNameLst>
                                      </p:cBhvr>
                                      <p:tavLst>
                                        <p:tav tm="0">
                                          <p:val>
                                            <p:strVal val="#ppt_h"/>
                                          </p:val>
                                        </p:tav>
                                        <p:tav tm="100000">
                                          <p:val>
                                            <p:strVal val="#ppt_h"/>
                                          </p:val>
                                        </p:tav>
                                      </p:tavLst>
                                    </p:anim>
                                    <p:animEffect transition="in" filter="fade">
                                      <p:cBhvr>
                                        <p:cTn id="60" dur="1000"/>
                                        <p:tgtEl>
                                          <p:spTgt spid="483342"/>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483339"/>
                                        </p:tgtEl>
                                        <p:attrNameLst>
                                          <p:attrName>style.visibility</p:attrName>
                                        </p:attrNameLst>
                                      </p:cBhvr>
                                      <p:to>
                                        <p:strVal val="visible"/>
                                      </p:to>
                                    </p:set>
                                    <p:anim calcmode="lin" valueType="num">
                                      <p:cBhvr>
                                        <p:cTn id="65" dur="1000" fill="hold"/>
                                        <p:tgtEl>
                                          <p:spTgt spid="483339"/>
                                        </p:tgtEl>
                                        <p:attrNameLst>
                                          <p:attrName>ppt_w</p:attrName>
                                        </p:attrNameLst>
                                      </p:cBhvr>
                                      <p:tavLst>
                                        <p:tav tm="0">
                                          <p:val>
                                            <p:fltVal val="0"/>
                                          </p:val>
                                        </p:tav>
                                        <p:tav tm="100000">
                                          <p:val>
                                            <p:strVal val="#ppt_w"/>
                                          </p:val>
                                        </p:tav>
                                      </p:tavLst>
                                    </p:anim>
                                    <p:anim calcmode="lin" valueType="num">
                                      <p:cBhvr>
                                        <p:cTn id="66" dur="1000" fill="hold"/>
                                        <p:tgtEl>
                                          <p:spTgt spid="483339"/>
                                        </p:tgtEl>
                                        <p:attrNameLst>
                                          <p:attrName>ppt_h</p:attrName>
                                        </p:attrNameLst>
                                      </p:cBhvr>
                                      <p:tavLst>
                                        <p:tav tm="0">
                                          <p:val>
                                            <p:fltVal val="0"/>
                                          </p:val>
                                        </p:tav>
                                        <p:tav tm="100000">
                                          <p:val>
                                            <p:strVal val="#ppt_h"/>
                                          </p:val>
                                        </p:tav>
                                      </p:tavLst>
                                    </p:anim>
                                    <p:anim calcmode="lin" valueType="num">
                                      <p:cBhvr>
                                        <p:cTn id="67" dur="1000" fill="hold"/>
                                        <p:tgtEl>
                                          <p:spTgt spid="483339"/>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4833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7" grpId="0"/>
      <p:bldP spid="483338" grpId="0"/>
      <p:bldP spid="483339" grpId="0"/>
      <p:bldP spid="483340" grpId="0"/>
      <p:bldP spid="483341" grpId="0"/>
      <p:bldP spid="4833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defTabSz="914400" fontAlgn="base">
              <a:spcBef>
                <a:spcPct val="50000"/>
              </a:spcBef>
              <a:spcAft>
                <a:spcPct val="0"/>
              </a:spcAft>
              <a:defRPr/>
            </a:pPr>
            <a:r>
              <a:rPr lang="en-US" sz="2000" b="1" dirty="0">
                <a:solidFill>
                  <a:srgbClr val="000000"/>
                </a:solidFill>
                <a:latin typeface="Arial" charset="0"/>
                <a:ea typeface="Times New Roman"/>
                <a:cs typeface="Times New Roman"/>
              </a:rPr>
              <a:t>"To the remotest part of the earth" (Acts 1:8)</a:t>
            </a:r>
          </a:p>
          <a:p>
            <a:pPr defTabSz="914400" fontAlgn="base">
              <a:spcBef>
                <a:spcPct val="0"/>
              </a:spcBef>
              <a:spcAft>
                <a:spcPct val="0"/>
              </a:spcAft>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538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Fall 49</a:t>
            </a:r>
          </a:p>
          <a:p>
            <a:pPr algn="ctr" defTabSz="914400" fontAlgn="base">
              <a:spcBef>
                <a:spcPct val="50000"/>
              </a:spcBef>
              <a:spcAft>
                <a:spcPct val="0"/>
              </a:spcAft>
            </a:pPr>
            <a:r>
              <a:rPr lang="en-US" sz="1600" b="1">
                <a:solidFill>
                  <a:srgbClr val="FFFFFF"/>
                </a:solidFill>
                <a:latin typeface="Arial Narrow" charset="0"/>
                <a:cs typeface="Times New Roman" charset="0"/>
              </a:rPr>
              <a:t>The</a:t>
            </a:r>
          </a:p>
          <a:p>
            <a:pPr algn="ctr" defTabSz="914400" fontAlgn="base">
              <a:spcBef>
                <a:spcPct val="0"/>
              </a:spcBef>
              <a:spcAft>
                <a:spcPct val="0"/>
              </a:spcAft>
            </a:pPr>
            <a:r>
              <a:rPr lang="en-US" sz="1600" b="1">
                <a:solidFill>
                  <a:srgbClr val="FFFFFF"/>
                </a:solidFill>
                <a:latin typeface="Arial Narrow" charset="0"/>
                <a:cs typeface="Times New Roman" charset="0"/>
              </a:rPr>
              <a:t>Council</a:t>
            </a:r>
          </a:p>
        </p:txBody>
      </p:sp>
      <p:sp>
        <p:nvSpPr>
          <p:cNvPr id="538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defTabSz="914400" fontAlgn="base">
              <a:spcBef>
                <a:spcPct val="50000"/>
              </a:spcBef>
              <a:spcAft>
                <a:spcPct val="0"/>
              </a:spcAft>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538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3863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Spring 68</a:t>
            </a:r>
          </a:p>
          <a:p>
            <a:pPr algn="ctr" defTabSz="914400" fontAlgn="base">
              <a:spcBef>
                <a:spcPct val="50000"/>
              </a:spcBef>
              <a:spcAft>
                <a:spcPct val="0"/>
              </a:spcAft>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538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53863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defTabSz="914400" fontAlgn="base">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defTabSz="914400" fontAlgn="base">
              <a:spcBef>
                <a:spcPct val="50000"/>
              </a:spcBef>
              <a:spcAft>
                <a:spcPct val="0"/>
              </a:spcAft>
            </a:pPr>
            <a:endParaRPr lang="en-US" sz="900" b="1">
              <a:solidFill>
                <a:srgbClr val="000000"/>
              </a:solidFill>
              <a:latin typeface="Arial Narrow" charset="0"/>
              <a:cs typeface="Times New Roman" charset="0"/>
            </a:endParaRPr>
          </a:p>
        </p:txBody>
      </p:sp>
      <p:sp>
        <p:nvSpPr>
          <p:cNvPr id="53863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defTabSz="914400" fontAlgn="base">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defTabSz="914400" fontAlgn="base">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defTabSz="914400" fontAlgn="base">
              <a:spcBef>
                <a:spcPct val="0"/>
              </a:spcBef>
              <a:spcAft>
                <a:spcPct val="0"/>
              </a:spcAft>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defTabSz="914400" fontAlgn="base">
              <a:spcBef>
                <a:spcPct val="50000"/>
              </a:spcBef>
              <a:spcAft>
                <a:spcPct val="0"/>
              </a:spcAft>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defTabSz="914400" fontAlgn="base">
              <a:spcBef>
                <a:spcPct val="0"/>
              </a:spcBef>
              <a:spcAft>
                <a:spcPct val="0"/>
              </a:spcAft>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defTabSz="914400" fontAlgn="base">
              <a:spcBef>
                <a:spcPct val="50000"/>
              </a:spcBef>
              <a:spcAft>
                <a:spcPct val="0"/>
              </a:spcAft>
              <a:defRPr/>
            </a:pPr>
            <a:endParaRPr lang="en-US" sz="1000" b="1">
              <a:solidFill>
                <a:srgbClr val="FFFFFF"/>
              </a:solidFill>
              <a:latin typeface="Arial Narrow" charset="0"/>
              <a:cs typeface="Times New Roman" charset="0"/>
            </a:endParaRPr>
          </a:p>
        </p:txBody>
      </p:sp>
      <p:sp>
        <p:nvSpPr>
          <p:cNvPr id="53863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53863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defTabSz="914400" fontAlgn="base">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defTabSz="914400" fontAlgn="base">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3200" b="1" dirty="0">
                <a:solidFill>
                  <a:srgbClr val="FFFFFF"/>
                </a:solidFill>
                <a:latin typeface="Arial" charset="0"/>
                <a:cs typeface="Times New Roman" charset="0"/>
              </a:rPr>
              <a:t>NT Overview (General + Key Words)</a:t>
            </a:r>
          </a:p>
        </p:txBody>
      </p:sp>
      <p:sp>
        <p:nvSpPr>
          <p:cNvPr id="53864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50000"/>
              </a:spcBef>
              <a:spcAft>
                <a:spcPct val="0"/>
              </a:spcAft>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53864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defTabSz="914400" fontAlgn="base">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defTabSz="914400" fontAlgn="base">
              <a:spcBef>
                <a:spcPct val="50000"/>
              </a:spcBef>
              <a:spcAft>
                <a:spcPct val="0"/>
              </a:spcAft>
            </a:pPr>
            <a:endParaRPr lang="en-US" sz="900" b="1">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dirty="0">
                <a:solidFill>
                  <a:srgbClr val="FFFFFF"/>
                </a:solidFill>
                <a:latin typeface="Arial Narrow" charset="0"/>
                <a:cs typeface="Times New Roman" charset="0"/>
              </a:rPr>
              <a:t>Matt</a:t>
            </a:r>
            <a:endParaRPr lang="en-US" sz="1600" dirty="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538678" name="Text Box 19"/>
          <p:cNvSpPr txBox="1">
            <a:spLocks noChangeArrowheads="1"/>
          </p:cNvSpPr>
          <p:nvPr/>
        </p:nvSpPr>
        <p:spPr bwMode="auto">
          <a:xfrm>
            <a:off x="978029" y="3670428"/>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600" b="1" dirty="0">
                <a:solidFill>
                  <a:srgbClr val="FFFFFF"/>
                </a:solidFill>
                <a:latin typeface="Arial Narrow" charset="0"/>
                <a:cs typeface="Times New Roman" charset="0"/>
              </a:rPr>
              <a:t>Kingdom</a:t>
            </a:r>
            <a:endParaRPr lang="en-US" sz="1400" dirty="0">
              <a:solidFill>
                <a:srgbClr val="FFFFFF"/>
              </a:solidFill>
              <a:latin typeface="Arial Narrow" charset="0"/>
              <a:cs typeface="Times New Roman" charset="0"/>
            </a:endParaRPr>
          </a:p>
        </p:txBody>
      </p:sp>
      <p:sp>
        <p:nvSpPr>
          <p:cNvPr id="538679" name="Text Box 22"/>
          <p:cNvSpPr txBox="1">
            <a:spLocks noChangeArrowheads="1"/>
          </p:cNvSpPr>
          <p:nvPr/>
        </p:nvSpPr>
        <p:spPr bwMode="auto">
          <a:xfrm>
            <a:off x="4559429" y="3670428"/>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78829" y="3670428"/>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34267" y="3670428"/>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538683" name="Text Box 22"/>
          <p:cNvSpPr txBox="1">
            <a:spLocks noChangeArrowheads="1"/>
          </p:cNvSpPr>
          <p:nvPr/>
        </p:nvSpPr>
        <p:spPr bwMode="auto">
          <a:xfrm>
            <a:off x="5473829" y="3670428"/>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538684" name="Text Box 17"/>
          <p:cNvSpPr txBox="1">
            <a:spLocks noChangeArrowheads="1"/>
          </p:cNvSpPr>
          <p:nvPr/>
        </p:nvSpPr>
        <p:spPr bwMode="auto">
          <a:xfrm>
            <a:off x="-254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defTabSz="914400" fontAlgn="base">
              <a:spcBef>
                <a:spcPct val="50000"/>
              </a:spcBef>
              <a:spcAft>
                <a:spcPct val="0"/>
              </a:spcAft>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1" name="Text Box 10"/>
          <p:cNvSpPr txBox="1">
            <a:spLocks noChangeArrowheads="1"/>
          </p:cNvSpPr>
          <p:nvPr/>
        </p:nvSpPr>
        <p:spPr bwMode="auto">
          <a:xfrm>
            <a:off x="23368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538686" name="Text Box 20"/>
          <p:cNvSpPr txBox="1">
            <a:spLocks noChangeArrowheads="1"/>
          </p:cNvSpPr>
          <p:nvPr/>
        </p:nvSpPr>
        <p:spPr bwMode="auto">
          <a:xfrm>
            <a:off x="34036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538687" name="Text Box 9"/>
          <p:cNvSpPr txBox="1">
            <a:spLocks noChangeArrowheads="1"/>
          </p:cNvSpPr>
          <p:nvPr/>
        </p:nvSpPr>
        <p:spPr bwMode="auto">
          <a:xfrm>
            <a:off x="23368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538688" name="Text Box 20"/>
          <p:cNvSpPr txBox="1">
            <a:spLocks noChangeArrowheads="1"/>
          </p:cNvSpPr>
          <p:nvPr/>
        </p:nvSpPr>
        <p:spPr bwMode="auto">
          <a:xfrm>
            <a:off x="34036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37" name="Title 33"/>
          <p:cNvSpPr txBox="1">
            <a:spLocks/>
          </p:cNvSpPr>
          <p:nvPr/>
        </p:nvSpPr>
        <p:spPr bwMode="auto">
          <a:xfrm>
            <a:off x="152400" y="27610"/>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eaLnBrk="1" hangingPunct="1">
              <a:spcBef>
                <a:spcPct val="50000"/>
              </a:spcBef>
              <a:defRPr/>
            </a:pPr>
            <a:r>
              <a:rPr lang="en-US" sz="3200" b="1" dirty="0">
                <a:solidFill>
                  <a:srgbClr val="FFFFFF"/>
                </a:solidFill>
                <a:latin typeface="Arial" charset="0"/>
                <a:cs typeface="Times New Roman" charset="0"/>
              </a:rPr>
              <a:t>What 5 books have we studied so far?</a:t>
            </a:r>
          </a:p>
        </p:txBody>
      </p:sp>
      <p:sp>
        <p:nvSpPr>
          <p:cNvPr id="38" name="Title 33"/>
          <p:cNvSpPr txBox="1">
            <a:spLocks/>
          </p:cNvSpPr>
          <p:nvPr/>
        </p:nvSpPr>
        <p:spPr bwMode="auto">
          <a:xfrm>
            <a:off x="152400" y="66696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eaLnBrk="1" hangingPunct="1">
              <a:spcBef>
                <a:spcPct val="50000"/>
              </a:spcBef>
              <a:defRPr/>
            </a:pPr>
            <a:r>
              <a:rPr lang="en-US" sz="3200" b="1" dirty="0">
                <a:solidFill>
                  <a:srgbClr val="FFFFFF"/>
                </a:solidFill>
                <a:latin typeface="Arial" charset="0"/>
                <a:cs typeface="Times New Roman" charset="0"/>
              </a:rPr>
              <a:t>What are their key words?</a:t>
            </a:r>
          </a:p>
        </p:txBody>
      </p:sp>
      <p:sp>
        <p:nvSpPr>
          <p:cNvPr id="39" name="Title 33"/>
          <p:cNvSpPr txBox="1">
            <a:spLocks/>
          </p:cNvSpPr>
          <p:nvPr/>
        </p:nvSpPr>
        <p:spPr bwMode="auto">
          <a:xfrm>
            <a:off x="169680" y="131923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eaLnBrk="1" hangingPunct="1">
              <a:spcBef>
                <a:spcPct val="50000"/>
              </a:spcBef>
              <a:defRPr/>
            </a:pPr>
            <a:r>
              <a:rPr lang="en-US" sz="3200" b="1" dirty="0">
                <a:solidFill>
                  <a:srgbClr val="FFFFFF"/>
                </a:solidFill>
                <a:latin typeface="Arial" charset="0"/>
                <a:cs typeface="Times New Roman" charset="0"/>
              </a:rPr>
              <a:t>Put them in chronological order!</a:t>
            </a:r>
          </a:p>
        </p:txBody>
      </p:sp>
    </p:spTree>
    <p:extLst>
      <p:ext uri="{BB962C8B-B14F-4D97-AF65-F5344CB8AC3E}">
        <p14:creationId xmlns:p14="http://schemas.microsoft.com/office/powerpoint/2010/main" val="1943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3" presetClass="exit" presetSubtype="10" fill="hold" grpId="1" nodeType="withEffect">
                                  <p:stCondLst>
                                    <p:cond delay="0"/>
                                  </p:stCondLst>
                                  <p:childTnLst>
                                    <p:animEffect transition="out" filter="blinds(horizontal)">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3867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3867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3868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9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8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P spid="78" grpId="0" animBg="1"/>
      <p:bldP spid="81" grpId="0" animBg="1"/>
      <p:bldP spid="538678" grpId="0" animBg="1"/>
      <p:bldP spid="538679" grpId="0" animBg="1"/>
      <p:bldP spid="97" grpId="0" animBg="1"/>
      <p:bldP spid="98" grpId="0" animBg="1"/>
      <p:bldP spid="99" grpId="0" animBg="1"/>
      <p:bldP spid="538683" grpId="0" animBg="1"/>
      <p:bldP spid="37" grpId="0" animBg="1"/>
      <p:bldP spid="37" grpId="1" animBg="1"/>
      <p:bldP spid="38" grpId="0" animBg="1"/>
      <p:bldP spid="38" grpId="1" animBg="1"/>
      <p:bldP spid="39" grpId="0" animBg="1"/>
      <p:bldP spid="39" grpId="1" animBg="1"/>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150864"/>
            <a:ext cx="8001000" cy="1143000"/>
          </a:xfrm>
        </p:spPr>
        <p:txBody>
          <a:bodyPr/>
          <a:lstStyle/>
          <a:p>
            <a:pPr eaLnBrk="1" hangingPunct="1">
              <a:defRPr/>
            </a:pPr>
            <a:r>
              <a:rPr lang="en-GB" sz="3200" dirty="0">
                <a:solidFill>
                  <a:schemeClr val="tx1"/>
                </a:solidFill>
                <a:latin typeface="Arial"/>
                <a:cs typeface="Arial"/>
              </a:rPr>
              <a:t>If we are justified by faith alone, then what is the role of works?</a:t>
            </a:r>
            <a:endParaRPr lang="en-US" sz="3200" dirty="0">
              <a:solidFill>
                <a:schemeClr val="tx1"/>
              </a:solidFill>
              <a:latin typeface="Arial"/>
              <a:cs typeface="Arial"/>
            </a:endParaRPr>
          </a:p>
        </p:txBody>
      </p:sp>
      <p:sp>
        <p:nvSpPr>
          <p:cNvPr id="187395" name="Rectangle 3"/>
          <p:cNvSpPr>
            <a:spLocks noGrp="1" noChangeArrowheads="1"/>
          </p:cNvSpPr>
          <p:nvPr>
            <p:ph type="body" sz="half" idx="1"/>
          </p:nvPr>
        </p:nvSpPr>
        <p:spPr>
          <a:xfrm>
            <a:off x="457200" y="2057400"/>
            <a:ext cx="4038600" cy="4114800"/>
          </a:xfrm>
        </p:spPr>
        <p:txBody>
          <a:bodyPr/>
          <a:lstStyle/>
          <a:p>
            <a:pPr eaLnBrk="1" hangingPunct="1">
              <a:buFont typeface="Wingdings" charset="0"/>
              <a:buChar char="Ø"/>
            </a:pPr>
            <a:r>
              <a:rPr lang="en-GB" b="1" dirty="0">
                <a:latin typeface="Arial" charset="0"/>
                <a:cs typeface="Arial" charset="0"/>
              </a:rPr>
              <a:t>Paul addresses one question: How is salvation experienced?</a:t>
            </a:r>
          </a:p>
          <a:p>
            <a:pPr eaLnBrk="1" hangingPunct="1">
              <a:buFont typeface="Wingdings" charset="0"/>
              <a:buNone/>
            </a:pPr>
            <a:endParaRPr lang="en-GB" b="1" dirty="0">
              <a:latin typeface="Arial" charset="0"/>
              <a:cs typeface="Arial" charset="0"/>
            </a:endParaRPr>
          </a:p>
          <a:p>
            <a:pPr eaLnBrk="1" hangingPunct="1">
              <a:buFont typeface="Wingdings" charset="0"/>
              <a:buChar char="Ø"/>
            </a:pPr>
            <a:r>
              <a:rPr lang="en-US" b="1" dirty="0">
                <a:latin typeface="Arial" charset="0"/>
                <a:cs typeface="Arial" charset="0"/>
              </a:rPr>
              <a:t>By faith alone </a:t>
            </a:r>
            <a:br>
              <a:rPr lang="en-US" b="1" dirty="0">
                <a:latin typeface="Arial" charset="0"/>
                <a:cs typeface="Arial" charset="0"/>
              </a:rPr>
            </a:br>
            <a:r>
              <a:rPr lang="en-US" b="1" dirty="0">
                <a:latin typeface="Arial" charset="0"/>
                <a:cs typeface="Arial" charset="0"/>
              </a:rPr>
              <a:t>(Romans 3:28)</a:t>
            </a:r>
          </a:p>
          <a:p>
            <a:pPr eaLnBrk="1" hangingPunct="1">
              <a:buFont typeface="Wingdings" charset="0"/>
              <a:buChar char="Ø"/>
            </a:pPr>
            <a:r>
              <a:rPr lang="en-US" b="1" dirty="0">
                <a:latin typeface="Arial" charset="0"/>
                <a:cs typeface="Arial" charset="0"/>
              </a:rPr>
              <a:t>simple belief</a:t>
            </a:r>
          </a:p>
          <a:p>
            <a:pPr eaLnBrk="1" hangingPunct="1">
              <a:buFont typeface="Wingdings" charset="0"/>
              <a:buChar char="Ø"/>
            </a:pPr>
            <a:endParaRPr lang="en-US" b="1" dirty="0">
              <a:latin typeface="Arial" charset="0"/>
              <a:cs typeface="Arial" charset="0"/>
            </a:endParaRPr>
          </a:p>
        </p:txBody>
      </p:sp>
      <p:sp>
        <p:nvSpPr>
          <p:cNvPr id="187396" name="Rectangle 4"/>
          <p:cNvSpPr>
            <a:spLocks noGrp="1" noChangeArrowheads="1"/>
          </p:cNvSpPr>
          <p:nvPr>
            <p:ph type="body" sz="half" idx="2"/>
          </p:nvPr>
        </p:nvSpPr>
        <p:spPr>
          <a:xfrm>
            <a:off x="4267200" y="2057400"/>
            <a:ext cx="4419600" cy="4114800"/>
          </a:xfrm>
        </p:spPr>
        <p:txBody>
          <a:bodyPr/>
          <a:lstStyle/>
          <a:p>
            <a:pPr eaLnBrk="1" hangingPunct="1">
              <a:buFont typeface="Wingdings" charset="0"/>
              <a:buChar char="Ø"/>
            </a:pPr>
            <a:r>
              <a:rPr lang="en-US" b="1" dirty="0">
                <a:latin typeface="Arial" charset="0"/>
                <a:cs typeface="Arial" charset="0"/>
              </a:rPr>
              <a:t>James answers a different question: How is true and saving faith recognized?</a:t>
            </a:r>
          </a:p>
          <a:p>
            <a:pPr eaLnBrk="1" hangingPunct="1">
              <a:buFont typeface="Wingdings" charset="0"/>
              <a:buChar char="Ø"/>
            </a:pPr>
            <a:endParaRPr lang="en-GB" b="1" i="1" dirty="0">
              <a:latin typeface="Arial" charset="0"/>
              <a:cs typeface="Arial" charset="0"/>
            </a:endParaRPr>
          </a:p>
          <a:p>
            <a:pPr eaLnBrk="1" hangingPunct="1">
              <a:buFont typeface="Wingdings" charset="0"/>
              <a:buChar char="Ø"/>
            </a:pPr>
            <a:r>
              <a:rPr lang="en-GB" b="1" i="1" dirty="0">
                <a:latin typeface="Arial" charset="0"/>
                <a:cs typeface="Arial" charset="0"/>
              </a:rPr>
              <a:t>By faith</a:t>
            </a:r>
            <a:r>
              <a:rPr lang="fr-FR" b="1" i="1" dirty="0">
                <a:latin typeface="Arial" charset="0"/>
                <a:cs typeface="Arial" charset="0"/>
              </a:rPr>
              <a:t>'</a:t>
            </a:r>
            <a:r>
              <a:rPr lang="en-GB" b="1" i="1" dirty="0">
                <a:latin typeface="Arial" charset="0"/>
                <a:cs typeface="Arial" charset="0"/>
              </a:rPr>
              <a:t>s fruits </a:t>
            </a:r>
            <a:br>
              <a:rPr lang="en-GB" b="1" i="1" dirty="0">
                <a:latin typeface="Arial" charset="0"/>
                <a:cs typeface="Arial" charset="0"/>
              </a:rPr>
            </a:br>
            <a:r>
              <a:rPr lang="en-GB" b="1" i="1" dirty="0">
                <a:latin typeface="Arial" charset="0"/>
                <a:cs typeface="Arial" charset="0"/>
              </a:rPr>
              <a:t>(James 2:14-26)</a:t>
            </a:r>
            <a:r>
              <a:rPr lang="en-US" b="1" dirty="0">
                <a:latin typeface="Arial" charset="0"/>
                <a:cs typeface="Arial" charset="0"/>
              </a:rPr>
              <a:t> </a:t>
            </a:r>
          </a:p>
          <a:p>
            <a:pPr eaLnBrk="1" hangingPunct="1">
              <a:buFont typeface="Wingdings" charset="0"/>
              <a:buChar char="Ø"/>
            </a:pPr>
            <a:r>
              <a:rPr lang="en-GB" b="1" i="1" dirty="0">
                <a:latin typeface="Arial" charset="0"/>
                <a:cs typeface="Arial" charset="0"/>
              </a:rPr>
              <a:t>Belief simply shown through works</a:t>
            </a:r>
            <a:endParaRPr lang="en-US" b="1" i="1" dirty="0">
              <a:latin typeface="Arial" charset="0"/>
              <a:cs typeface="Arial" charset="0"/>
            </a:endParaRPr>
          </a:p>
        </p:txBody>
      </p:sp>
    </p:spTree>
    <p:extLst>
      <p:ext uri="{BB962C8B-B14F-4D97-AF65-F5344CB8AC3E}">
        <p14:creationId xmlns:p14="http://schemas.microsoft.com/office/powerpoint/2010/main" val="2320198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7394"/>
                                        </p:tgtEl>
                                        <p:attrNameLst>
                                          <p:attrName>style.visibility</p:attrName>
                                        </p:attrNameLst>
                                      </p:cBhvr>
                                      <p:to>
                                        <p:strVal val="visible"/>
                                      </p:to>
                                    </p:set>
                                    <p:anim calcmode="lin" valueType="num">
                                      <p:cBhvr additive="base">
                                        <p:cTn id="7" dur="500" fill="hold"/>
                                        <p:tgtEl>
                                          <p:spTgt spid="187394"/>
                                        </p:tgtEl>
                                        <p:attrNameLst>
                                          <p:attrName>ppt_x</p:attrName>
                                        </p:attrNameLst>
                                      </p:cBhvr>
                                      <p:tavLst>
                                        <p:tav tm="0">
                                          <p:val>
                                            <p:strVal val="0-#ppt_w/2"/>
                                          </p:val>
                                        </p:tav>
                                        <p:tav tm="100000">
                                          <p:val>
                                            <p:strVal val="#ppt_x"/>
                                          </p:val>
                                        </p:tav>
                                      </p:tavLst>
                                    </p:anim>
                                    <p:anim calcmode="lin" valueType="num">
                                      <p:cBhvr additive="base">
                                        <p:cTn id="8" dur="500" fill="hold"/>
                                        <p:tgtEl>
                                          <p:spTgt spid="1873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7395">
                                            <p:txEl>
                                              <p:pRg st="0" end="0"/>
                                            </p:txEl>
                                          </p:spTgt>
                                        </p:tgtEl>
                                        <p:attrNameLst>
                                          <p:attrName>style.visibility</p:attrName>
                                        </p:attrNameLst>
                                      </p:cBhvr>
                                      <p:to>
                                        <p:strVal val="visible"/>
                                      </p:to>
                                    </p:set>
                                    <p:anim calcmode="lin" valueType="num">
                                      <p:cBhvr additive="base">
                                        <p:cTn id="13" dur="500" fill="hold"/>
                                        <p:tgtEl>
                                          <p:spTgt spid="1873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7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7395">
                                            <p:txEl>
                                              <p:pRg st="2" end="2"/>
                                            </p:txEl>
                                          </p:spTgt>
                                        </p:tgtEl>
                                        <p:attrNameLst>
                                          <p:attrName>style.visibility</p:attrName>
                                        </p:attrNameLst>
                                      </p:cBhvr>
                                      <p:to>
                                        <p:strVal val="visible"/>
                                      </p:to>
                                    </p:set>
                                    <p:anim calcmode="lin" valueType="num">
                                      <p:cBhvr additive="base">
                                        <p:cTn id="19" dur="500" fill="hold"/>
                                        <p:tgtEl>
                                          <p:spTgt spid="1873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7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7395">
                                            <p:txEl>
                                              <p:pRg st="3" end="3"/>
                                            </p:txEl>
                                          </p:spTgt>
                                        </p:tgtEl>
                                        <p:attrNameLst>
                                          <p:attrName>style.visibility</p:attrName>
                                        </p:attrNameLst>
                                      </p:cBhvr>
                                      <p:to>
                                        <p:strVal val="visible"/>
                                      </p:to>
                                    </p:set>
                                    <p:anim calcmode="lin" valueType="num">
                                      <p:cBhvr additive="base">
                                        <p:cTn id="25" dur="500" fill="hold"/>
                                        <p:tgtEl>
                                          <p:spTgt spid="1873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73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87396">
                                            <p:txEl>
                                              <p:pRg st="0" end="0"/>
                                            </p:txEl>
                                          </p:spTgt>
                                        </p:tgtEl>
                                        <p:attrNameLst>
                                          <p:attrName>style.visibility</p:attrName>
                                        </p:attrNameLst>
                                      </p:cBhvr>
                                      <p:to>
                                        <p:strVal val="visible"/>
                                      </p:to>
                                    </p:set>
                                    <p:animEffect transition="in" filter="blinds(horizontal)">
                                      <p:cBhvr>
                                        <p:cTn id="31" dur="500"/>
                                        <p:tgtEl>
                                          <p:spTgt spid="18739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36" dur="500"/>
                                        <p:tgtEl>
                                          <p:spTgt spid="187396">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7396">
                                            <p:txEl>
                                              <p:pRg st="3" end="3"/>
                                            </p:txEl>
                                          </p:spTgt>
                                        </p:tgtEl>
                                        <p:attrNameLst>
                                          <p:attrName>style.visibility</p:attrName>
                                        </p:attrNameLst>
                                      </p:cBhvr>
                                      <p:to>
                                        <p:strVal val="visible"/>
                                      </p:to>
                                    </p:set>
                                    <p:animEffect transition="in" filter="blinds(horizontal)">
                                      <p:cBhvr>
                                        <p:cTn id="41" dur="500"/>
                                        <p:tgtEl>
                                          <p:spTgt spid="1873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utoUpdateAnimBg="0"/>
      <p:bldP spid="187395" grpId="0" uiExpand="1" build="p" autoUpdateAnimBg="0"/>
      <p:bldP spid="187396" grpId="0" uiExpand="1" build="p" autoUpdateAnimBg="0"/>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GB" b="0">
                <a:solidFill>
                  <a:srgbClr val="FFFFFF"/>
                </a:solidFill>
                <a:latin typeface="Arial" charset="0"/>
                <a:cs typeface="Arial" charset="0"/>
              </a:rPr>
              <a:t>Romans Versus James</a:t>
            </a:r>
            <a:endParaRPr lang="en-US">
              <a:solidFill>
                <a:srgbClr val="FFFFFF"/>
              </a:solidFill>
              <a:latin typeface="Arial" charset="0"/>
              <a:cs typeface="Arial" charset="0"/>
            </a:endParaRPr>
          </a:p>
        </p:txBody>
      </p:sp>
      <p:grpSp>
        <p:nvGrpSpPr>
          <p:cNvPr id="2" name="Group 3"/>
          <p:cNvGrpSpPr>
            <a:grpSpLocks/>
          </p:cNvGrpSpPr>
          <p:nvPr/>
        </p:nvGrpSpPr>
        <p:grpSpPr bwMode="auto">
          <a:xfrm>
            <a:off x="0" y="1676400"/>
            <a:ext cx="9144000" cy="5181600"/>
            <a:chOff x="-3" y="-3"/>
            <a:chExt cx="5765" cy="2827"/>
          </a:xfrm>
        </p:grpSpPr>
        <p:grpSp>
          <p:nvGrpSpPr>
            <p:cNvPr id="642052" name="Group 4"/>
            <p:cNvGrpSpPr>
              <a:grpSpLocks/>
            </p:cNvGrpSpPr>
            <p:nvPr/>
          </p:nvGrpSpPr>
          <p:grpSpPr bwMode="auto">
            <a:xfrm>
              <a:off x="0" y="0"/>
              <a:ext cx="5759" cy="2821"/>
              <a:chOff x="0" y="0"/>
              <a:chExt cx="5759" cy="2821"/>
            </a:xfrm>
          </p:grpSpPr>
          <p:grpSp>
            <p:nvGrpSpPr>
              <p:cNvPr id="642054" name="Group 5"/>
              <p:cNvGrpSpPr>
                <a:grpSpLocks/>
              </p:cNvGrpSpPr>
              <p:nvPr/>
            </p:nvGrpSpPr>
            <p:grpSpPr bwMode="auto">
              <a:xfrm>
                <a:off x="0" y="0"/>
                <a:ext cx="1919" cy="403"/>
                <a:chOff x="0" y="0"/>
                <a:chExt cx="1919" cy="403"/>
              </a:xfrm>
            </p:grpSpPr>
            <p:sp>
              <p:nvSpPr>
                <p:cNvPr id="642115" name="Rectangle 6"/>
                <p:cNvSpPr>
                  <a:spLocks noChangeArrowheads="1"/>
                </p:cNvSpPr>
                <p:nvPr/>
              </p:nvSpPr>
              <p:spPr bwMode="auto">
                <a:xfrm>
                  <a:off x="43" y="0"/>
                  <a:ext cx="1833"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Book</a:t>
                  </a:r>
                  <a:endParaRPr kumimoji="1" lang="en-GB" sz="240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116" name="Rectangle 7"/>
                <p:cNvSpPr>
                  <a:spLocks noChangeArrowheads="1"/>
                </p:cNvSpPr>
                <p:nvPr/>
              </p:nvSpPr>
              <p:spPr bwMode="auto">
                <a:xfrm>
                  <a:off x="0" y="0"/>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5" name="Group 8"/>
              <p:cNvGrpSpPr>
                <a:grpSpLocks/>
              </p:cNvGrpSpPr>
              <p:nvPr/>
            </p:nvGrpSpPr>
            <p:grpSpPr bwMode="auto">
              <a:xfrm>
                <a:off x="1919" y="0"/>
                <a:ext cx="1920" cy="403"/>
                <a:chOff x="1919" y="0"/>
                <a:chExt cx="1920" cy="403"/>
              </a:xfrm>
            </p:grpSpPr>
            <p:sp>
              <p:nvSpPr>
                <p:cNvPr id="642113" name="Rectangle 9"/>
                <p:cNvSpPr>
                  <a:spLocks noChangeArrowheads="1"/>
                </p:cNvSpPr>
                <p:nvPr/>
              </p:nvSpPr>
              <p:spPr bwMode="auto">
                <a:xfrm>
                  <a:off x="1962" y="0"/>
                  <a:ext cx="1834"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Romans</a:t>
                  </a:r>
                  <a:endParaRPr kumimoji="1" lang="en-GB" sz="240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114" name="Rectangle 10"/>
                <p:cNvSpPr>
                  <a:spLocks noChangeArrowheads="1"/>
                </p:cNvSpPr>
                <p:nvPr/>
              </p:nvSpPr>
              <p:spPr bwMode="auto">
                <a:xfrm>
                  <a:off x="1919" y="0"/>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6" name="Group 11"/>
              <p:cNvGrpSpPr>
                <a:grpSpLocks/>
              </p:cNvGrpSpPr>
              <p:nvPr/>
            </p:nvGrpSpPr>
            <p:grpSpPr bwMode="auto">
              <a:xfrm>
                <a:off x="3839" y="0"/>
                <a:ext cx="1920" cy="403"/>
                <a:chOff x="3839" y="0"/>
                <a:chExt cx="1920" cy="403"/>
              </a:xfrm>
            </p:grpSpPr>
            <p:sp>
              <p:nvSpPr>
                <p:cNvPr id="642111" name="Rectangle 12"/>
                <p:cNvSpPr>
                  <a:spLocks noChangeArrowheads="1"/>
                </p:cNvSpPr>
                <p:nvPr/>
              </p:nvSpPr>
              <p:spPr bwMode="auto">
                <a:xfrm>
                  <a:off x="3882" y="0"/>
                  <a:ext cx="1834"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James</a:t>
                  </a:r>
                  <a:endParaRPr kumimoji="1" lang="en-GB" sz="240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112" name="Rectangle 13"/>
                <p:cNvSpPr>
                  <a:spLocks noChangeArrowheads="1"/>
                </p:cNvSpPr>
                <p:nvPr/>
              </p:nvSpPr>
              <p:spPr bwMode="auto">
                <a:xfrm>
                  <a:off x="3839" y="0"/>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7" name="Group 14"/>
              <p:cNvGrpSpPr>
                <a:grpSpLocks/>
              </p:cNvGrpSpPr>
              <p:nvPr/>
            </p:nvGrpSpPr>
            <p:grpSpPr bwMode="auto">
              <a:xfrm>
                <a:off x="0" y="403"/>
                <a:ext cx="1919" cy="403"/>
                <a:chOff x="0" y="403"/>
                <a:chExt cx="1919" cy="403"/>
              </a:xfrm>
            </p:grpSpPr>
            <p:sp>
              <p:nvSpPr>
                <p:cNvPr id="642109"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Author</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10" name="Rectangle 16"/>
                <p:cNvSpPr>
                  <a:spLocks noChangeArrowheads="1"/>
                </p:cNvSpPr>
                <p:nvPr/>
              </p:nvSpPr>
              <p:spPr bwMode="auto">
                <a:xfrm>
                  <a:off x="0" y="403"/>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8" name="Group 17"/>
              <p:cNvGrpSpPr>
                <a:grpSpLocks/>
              </p:cNvGrpSpPr>
              <p:nvPr/>
            </p:nvGrpSpPr>
            <p:grpSpPr bwMode="auto">
              <a:xfrm>
                <a:off x="1919" y="403"/>
                <a:ext cx="1920" cy="403"/>
                <a:chOff x="1919" y="403"/>
                <a:chExt cx="1920" cy="403"/>
              </a:xfrm>
            </p:grpSpPr>
            <p:sp>
              <p:nvSpPr>
                <p:cNvPr id="642107"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Paul</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08" name="Rectangle 19"/>
                <p:cNvSpPr>
                  <a:spLocks noChangeArrowheads="1"/>
                </p:cNvSpPr>
                <p:nvPr/>
              </p:nvSpPr>
              <p:spPr bwMode="auto">
                <a:xfrm>
                  <a:off x="1919" y="403"/>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9" name="Group 20"/>
              <p:cNvGrpSpPr>
                <a:grpSpLocks/>
              </p:cNvGrpSpPr>
              <p:nvPr/>
            </p:nvGrpSpPr>
            <p:grpSpPr bwMode="auto">
              <a:xfrm>
                <a:off x="3839" y="403"/>
                <a:ext cx="1920" cy="403"/>
                <a:chOff x="3839" y="403"/>
                <a:chExt cx="1920" cy="403"/>
              </a:xfrm>
            </p:grpSpPr>
            <p:sp>
              <p:nvSpPr>
                <p:cNvPr id="642105"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James</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06" name="Rectangle 22"/>
                <p:cNvSpPr>
                  <a:spLocks noChangeArrowheads="1"/>
                </p:cNvSpPr>
                <p:nvPr/>
              </p:nvSpPr>
              <p:spPr bwMode="auto">
                <a:xfrm>
                  <a:off x="3839" y="403"/>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0" name="Group 23"/>
              <p:cNvGrpSpPr>
                <a:grpSpLocks/>
              </p:cNvGrpSpPr>
              <p:nvPr/>
            </p:nvGrpSpPr>
            <p:grpSpPr bwMode="auto">
              <a:xfrm>
                <a:off x="0" y="806"/>
                <a:ext cx="1919" cy="403"/>
                <a:chOff x="0" y="806"/>
                <a:chExt cx="1919" cy="403"/>
              </a:xfrm>
            </p:grpSpPr>
            <p:sp>
              <p:nvSpPr>
                <p:cNvPr id="642103"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Date</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04" name="Rectangle 25"/>
                <p:cNvSpPr>
                  <a:spLocks noChangeArrowheads="1"/>
                </p:cNvSpPr>
                <p:nvPr/>
              </p:nvSpPr>
              <p:spPr bwMode="auto">
                <a:xfrm>
                  <a:off x="0" y="806"/>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1" name="Group 26"/>
              <p:cNvGrpSpPr>
                <a:grpSpLocks/>
              </p:cNvGrpSpPr>
              <p:nvPr/>
            </p:nvGrpSpPr>
            <p:grpSpPr bwMode="auto">
              <a:xfrm>
                <a:off x="1919" y="806"/>
                <a:ext cx="1920" cy="403"/>
                <a:chOff x="1919" y="806"/>
                <a:chExt cx="1920" cy="403"/>
              </a:xfrm>
            </p:grpSpPr>
            <p:sp>
              <p:nvSpPr>
                <p:cNvPr id="642101"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A.D. 56</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02" name="Rectangle 28"/>
                <p:cNvSpPr>
                  <a:spLocks noChangeArrowheads="1"/>
                </p:cNvSpPr>
                <p:nvPr/>
              </p:nvSpPr>
              <p:spPr bwMode="auto">
                <a:xfrm>
                  <a:off x="1919" y="806"/>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2" name="Group 29"/>
              <p:cNvGrpSpPr>
                <a:grpSpLocks/>
              </p:cNvGrpSpPr>
              <p:nvPr/>
            </p:nvGrpSpPr>
            <p:grpSpPr bwMode="auto">
              <a:xfrm>
                <a:off x="3839" y="806"/>
                <a:ext cx="1920" cy="403"/>
                <a:chOff x="3839" y="806"/>
                <a:chExt cx="1920" cy="403"/>
              </a:xfrm>
            </p:grpSpPr>
            <p:sp>
              <p:nvSpPr>
                <p:cNvPr id="642099"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A.D. 44-48</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00" name="Rectangle 31"/>
                <p:cNvSpPr>
                  <a:spLocks noChangeArrowheads="1"/>
                </p:cNvSpPr>
                <p:nvPr/>
              </p:nvSpPr>
              <p:spPr bwMode="auto">
                <a:xfrm>
                  <a:off x="3839" y="806"/>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3" name="Group 32"/>
              <p:cNvGrpSpPr>
                <a:grpSpLocks/>
              </p:cNvGrpSpPr>
              <p:nvPr/>
            </p:nvGrpSpPr>
            <p:grpSpPr bwMode="auto">
              <a:xfrm>
                <a:off x="0" y="1209"/>
                <a:ext cx="1919" cy="403"/>
                <a:chOff x="0" y="1209"/>
                <a:chExt cx="1919" cy="403"/>
              </a:xfrm>
            </p:grpSpPr>
            <p:sp>
              <p:nvSpPr>
                <p:cNvPr id="642097"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Justification is a</a:t>
                  </a:r>
                  <a:r>
                    <a:rPr kumimoji="1" lang="en-GB" sz="1200">
                      <a:solidFill>
                        <a:srgbClr val="FFFFFF"/>
                      </a:solidFill>
                      <a:latin typeface="Arial" charset="0"/>
                      <a:ea typeface="ＭＳ Ｐゴシック" charset="0"/>
                      <a:cs typeface="Times New Roman" charset="0"/>
                    </a:rPr>
                    <a:t> </a:t>
                  </a: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098" name="Rectangle 34"/>
                <p:cNvSpPr>
                  <a:spLocks noChangeArrowheads="1"/>
                </p:cNvSpPr>
                <p:nvPr/>
              </p:nvSpPr>
              <p:spPr bwMode="auto">
                <a:xfrm>
                  <a:off x="0" y="1209"/>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4" name="Group 35"/>
              <p:cNvGrpSpPr>
                <a:grpSpLocks/>
              </p:cNvGrpSpPr>
              <p:nvPr/>
            </p:nvGrpSpPr>
            <p:grpSpPr bwMode="auto">
              <a:xfrm>
                <a:off x="1919" y="1209"/>
                <a:ext cx="1920" cy="403"/>
                <a:chOff x="1919" y="1209"/>
                <a:chExt cx="1920" cy="403"/>
              </a:xfrm>
            </p:grpSpPr>
            <p:sp>
              <p:nvSpPr>
                <p:cNvPr id="642095"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technical term</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96" name="Rectangle 37"/>
                <p:cNvSpPr>
                  <a:spLocks noChangeArrowheads="1"/>
                </p:cNvSpPr>
                <p:nvPr/>
              </p:nvSpPr>
              <p:spPr bwMode="auto">
                <a:xfrm>
                  <a:off x="1919" y="1209"/>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5" name="Group 38"/>
              <p:cNvGrpSpPr>
                <a:grpSpLocks/>
              </p:cNvGrpSpPr>
              <p:nvPr/>
            </p:nvGrpSpPr>
            <p:grpSpPr bwMode="auto">
              <a:xfrm>
                <a:off x="3839" y="1209"/>
                <a:ext cx="1920" cy="403"/>
                <a:chOff x="3839" y="1209"/>
                <a:chExt cx="1920" cy="403"/>
              </a:xfrm>
            </p:grpSpPr>
            <p:sp>
              <p:nvSpPr>
                <p:cNvPr id="642093"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non-technical term</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94" name="Rectangle 40"/>
                <p:cNvSpPr>
                  <a:spLocks noChangeArrowheads="1"/>
                </p:cNvSpPr>
                <p:nvPr/>
              </p:nvSpPr>
              <p:spPr bwMode="auto">
                <a:xfrm>
                  <a:off x="3839" y="1209"/>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6" name="Group 41"/>
              <p:cNvGrpSpPr>
                <a:grpSpLocks/>
              </p:cNvGrpSpPr>
              <p:nvPr/>
            </p:nvGrpSpPr>
            <p:grpSpPr bwMode="auto">
              <a:xfrm>
                <a:off x="0" y="1612"/>
                <a:ext cx="1919" cy="403"/>
                <a:chOff x="0" y="1612"/>
                <a:chExt cx="1919" cy="403"/>
              </a:xfrm>
            </p:grpSpPr>
            <p:sp>
              <p:nvSpPr>
                <p:cNvPr id="642091" name="Rectangle 42"/>
                <p:cNvSpPr>
                  <a:spLocks noChangeArrowheads="1"/>
                </p:cNvSpPr>
                <p:nvPr/>
              </p:nvSpPr>
              <p:spPr bwMode="auto">
                <a:xfrm>
                  <a:off x="43" y="1612"/>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Justification is before</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92" name="Rectangle 43"/>
                <p:cNvSpPr>
                  <a:spLocks noChangeArrowheads="1"/>
                </p:cNvSpPr>
                <p:nvPr/>
              </p:nvSpPr>
              <p:spPr bwMode="auto">
                <a:xfrm>
                  <a:off x="0" y="1612"/>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7" name="Group 44"/>
              <p:cNvGrpSpPr>
                <a:grpSpLocks/>
              </p:cNvGrpSpPr>
              <p:nvPr/>
            </p:nvGrpSpPr>
            <p:grpSpPr bwMode="auto">
              <a:xfrm>
                <a:off x="1919" y="1612"/>
                <a:ext cx="1920" cy="403"/>
                <a:chOff x="1919" y="1612"/>
                <a:chExt cx="1920" cy="403"/>
              </a:xfrm>
            </p:grpSpPr>
            <p:sp>
              <p:nvSpPr>
                <p:cNvPr id="642089" name="Rectangle 45"/>
                <p:cNvSpPr>
                  <a:spLocks noChangeArrowheads="1"/>
                </p:cNvSpPr>
                <p:nvPr/>
              </p:nvSpPr>
              <p:spPr bwMode="auto">
                <a:xfrm>
                  <a:off x="1962" y="1612"/>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God (vertical)</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90" name="Rectangle 46"/>
                <p:cNvSpPr>
                  <a:spLocks noChangeArrowheads="1"/>
                </p:cNvSpPr>
                <p:nvPr/>
              </p:nvSpPr>
              <p:spPr bwMode="auto">
                <a:xfrm>
                  <a:off x="1919" y="1612"/>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8" name="Group 47"/>
              <p:cNvGrpSpPr>
                <a:grpSpLocks/>
              </p:cNvGrpSpPr>
              <p:nvPr/>
            </p:nvGrpSpPr>
            <p:grpSpPr bwMode="auto">
              <a:xfrm>
                <a:off x="3839" y="1612"/>
                <a:ext cx="1920" cy="403"/>
                <a:chOff x="3839" y="1612"/>
                <a:chExt cx="1920" cy="403"/>
              </a:xfrm>
            </p:grpSpPr>
            <p:sp>
              <p:nvSpPr>
                <p:cNvPr id="642087" name="Rectangle 48"/>
                <p:cNvSpPr>
                  <a:spLocks noChangeArrowheads="1"/>
                </p:cNvSpPr>
                <p:nvPr/>
              </p:nvSpPr>
              <p:spPr bwMode="auto">
                <a:xfrm>
                  <a:off x="3882" y="1612"/>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Man (horizontal)</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88" name="Rectangle 49"/>
                <p:cNvSpPr>
                  <a:spLocks noChangeArrowheads="1"/>
                </p:cNvSpPr>
                <p:nvPr/>
              </p:nvSpPr>
              <p:spPr bwMode="auto">
                <a:xfrm>
                  <a:off x="3839" y="1612"/>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9" name="Group 50"/>
              <p:cNvGrpSpPr>
                <a:grpSpLocks/>
              </p:cNvGrpSpPr>
              <p:nvPr/>
            </p:nvGrpSpPr>
            <p:grpSpPr bwMode="auto">
              <a:xfrm>
                <a:off x="0" y="2015"/>
                <a:ext cx="1919" cy="403"/>
                <a:chOff x="0" y="2015"/>
                <a:chExt cx="1919" cy="403"/>
              </a:xfrm>
            </p:grpSpPr>
            <p:sp>
              <p:nvSpPr>
                <p:cNvPr id="642085" name="Rectangle 51"/>
                <p:cNvSpPr>
                  <a:spLocks noChangeArrowheads="1"/>
                </p:cNvSpPr>
                <p:nvPr/>
              </p:nvSpPr>
              <p:spPr bwMode="auto">
                <a:xfrm>
                  <a:off x="43" y="2015"/>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The faith is</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86" name="Rectangle 52"/>
                <p:cNvSpPr>
                  <a:spLocks noChangeArrowheads="1"/>
                </p:cNvSpPr>
                <p:nvPr/>
              </p:nvSpPr>
              <p:spPr bwMode="auto">
                <a:xfrm>
                  <a:off x="0" y="2015"/>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0" name="Group 53"/>
              <p:cNvGrpSpPr>
                <a:grpSpLocks/>
              </p:cNvGrpSpPr>
              <p:nvPr/>
            </p:nvGrpSpPr>
            <p:grpSpPr bwMode="auto">
              <a:xfrm>
                <a:off x="1919" y="2015"/>
                <a:ext cx="1920" cy="403"/>
                <a:chOff x="1919" y="2015"/>
                <a:chExt cx="1920" cy="403"/>
              </a:xfrm>
            </p:grpSpPr>
            <p:sp>
              <p:nvSpPr>
                <p:cNvPr id="642083" name="Rectangle 54"/>
                <p:cNvSpPr>
                  <a:spLocks noChangeArrowheads="1"/>
                </p:cNvSpPr>
                <p:nvPr/>
              </p:nvSpPr>
              <p:spPr bwMode="auto">
                <a:xfrm>
                  <a:off x="1962" y="201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at beginning of salvation</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84" name="Rectangle 55"/>
                <p:cNvSpPr>
                  <a:spLocks noChangeArrowheads="1"/>
                </p:cNvSpPr>
                <p:nvPr/>
              </p:nvSpPr>
              <p:spPr bwMode="auto">
                <a:xfrm>
                  <a:off x="1919" y="2015"/>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1" name="Group 56"/>
              <p:cNvGrpSpPr>
                <a:grpSpLocks/>
              </p:cNvGrpSpPr>
              <p:nvPr/>
            </p:nvGrpSpPr>
            <p:grpSpPr bwMode="auto">
              <a:xfrm>
                <a:off x="3839" y="2015"/>
                <a:ext cx="1920" cy="403"/>
                <a:chOff x="3839" y="2015"/>
                <a:chExt cx="1920" cy="403"/>
              </a:xfrm>
            </p:grpSpPr>
            <p:sp>
              <p:nvSpPr>
                <p:cNvPr id="642081" name="Rectangle 57"/>
                <p:cNvSpPr>
                  <a:spLocks noChangeArrowheads="1"/>
                </p:cNvSpPr>
                <p:nvPr/>
              </p:nvSpPr>
              <p:spPr bwMode="auto">
                <a:xfrm>
                  <a:off x="3882" y="201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after salvation</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82" name="Rectangle 58"/>
                <p:cNvSpPr>
                  <a:spLocks noChangeArrowheads="1"/>
                </p:cNvSpPr>
                <p:nvPr/>
              </p:nvSpPr>
              <p:spPr bwMode="auto">
                <a:xfrm>
                  <a:off x="3839" y="2015"/>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2" name="Group 59"/>
              <p:cNvGrpSpPr>
                <a:grpSpLocks/>
              </p:cNvGrpSpPr>
              <p:nvPr/>
            </p:nvGrpSpPr>
            <p:grpSpPr bwMode="auto">
              <a:xfrm>
                <a:off x="0" y="2418"/>
                <a:ext cx="1919" cy="403"/>
                <a:chOff x="0" y="2418"/>
                <a:chExt cx="1919" cy="403"/>
              </a:xfrm>
            </p:grpSpPr>
            <p:sp>
              <p:nvSpPr>
                <p:cNvPr id="642079" name="Rectangle 60"/>
                <p:cNvSpPr>
                  <a:spLocks noChangeArrowheads="1"/>
                </p:cNvSpPr>
                <p:nvPr/>
              </p:nvSpPr>
              <p:spPr bwMode="auto">
                <a:xfrm>
                  <a:off x="43" y="241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Emphasis is upon</a:t>
                  </a: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080" name="Rectangle 61"/>
                <p:cNvSpPr>
                  <a:spLocks noChangeArrowheads="1"/>
                </p:cNvSpPr>
                <p:nvPr/>
              </p:nvSpPr>
              <p:spPr bwMode="auto">
                <a:xfrm>
                  <a:off x="0" y="2418"/>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3" name="Group 62"/>
              <p:cNvGrpSpPr>
                <a:grpSpLocks/>
              </p:cNvGrpSpPr>
              <p:nvPr/>
            </p:nvGrpSpPr>
            <p:grpSpPr bwMode="auto">
              <a:xfrm>
                <a:off x="1919" y="2418"/>
                <a:ext cx="1920" cy="403"/>
                <a:chOff x="1919" y="2418"/>
                <a:chExt cx="1920" cy="403"/>
              </a:xfrm>
            </p:grpSpPr>
            <p:sp>
              <p:nvSpPr>
                <p:cNvPr id="642077" name="Rectangle 63"/>
                <p:cNvSpPr>
                  <a:spLocks noChangeArrowheads="1"/>
                </p:cNvSpPr>
                <p:nvPr/>
              </p:nvSpPr>
              <p:spPr bwMode="auto">
                <a:xfrm>
                  <a:off x="1962" y="241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faith</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78" name="Rectangle 64"/>
                <p:cNvSpPr>
                  <a:spLocks noChangeArrowheads="1"/>
                </p:cNvSpPr>
                <p:nvPr/>
              </p:nvSpPr>
              <p:spPr bwMode="auto">
                <a:xfrm>
                  <a:off x="1919" y="2418"/>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4" name="Group 65"/>
              <p:cNvGrpSpPr>
                <a:grpSpLocks/>
              </p:cNvGrpSpPr>
              <p:nvPr/>
            </p:nvGrpSpPr>
            <p:grpSpPr bwMode="auto">
              <a:xfrm>
                <a:off x="3839" y="2418"/>
                <a:ext cx="1920" cy="403"/>
                <a:chOff x="3839" y="2418"/>
                <a:chExt cx="1920" cy="403"/>
              </a:xfrm>
            </p:grpSpPr>
            <p:sp>
              <p:nvSpPr>
                <p:cNvPr id="642075" name="Rectangle 66"/>
                <p:cNvSpPr>
                  <a:spLocks noChangeArrowheads="1"/>
                </p:cNvSpPr>
                <p:nvPr/>
              </p:nvSpPr>
              <p:spPr bwMode="auto">
                <a:xfrm>
                  <a:off x="3882" y="241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works</a:t>
                  </a: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076" name="Rectangle 67"/>
                <p:cNvSpPr>
                  <a:spLocks noChangeArrowheads="1"/>
                </p:cNvSpPr>
                <p:nvPr/>
              </p:nvSpPr>
              <p:spPr bwMode="auto">
                <a:xfrm>
                  <a:off x="3839" y="2418"/>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sp>
          <p:nvSpPr>
            <p:cNvPr id="642053" name="Rectangle 68"/>
            <p:cNvSpPr>
              <a:spLocks noChangeArrowheads="1"/>
            </p:cNvSpPr>
            <p:nvPr/>
          </p:nvSpPr>
          <p:spPr bwMode="auto">
            <a:xfrm>
              <a:off x="-3" y="-3"/>
              <a:ext cx="5765" cy="2827"/>
            </a:xfrm>
            <a:prstGeom prst="rect">
              <a:avLst/>
            </a:prstGeom>
            <a:noFill/>
            <a:ln w="11112"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sp>
        <p:nvSpPr>
          <p:cNvPr id="642051" name="Text Box 69"/>
          <p:cNvSpPr txBox="1">
            <a:spLocks noChangeArrowheads="1"/>
          </p:cNvSpPr>
          <p:nvPr/>
        </p:nvSpPr>
        <p:spPr bwMode="auto">
          <a:xfrm>
            <a:off x="8305800" y="55563"/>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Arial" charset="0"/>
                <a:cs typeface="Arial" charset="0"/>
              </a:rPr>
              <a:t>272</a:t>
            </a:r>
          </a:p>
        </p:txBody>
      </p:sp>
    </p:spTree>
    <p:extLst>
      <p:ext uri="{BB962C8B-B14F-4D97-AF65-F5344CB8AC3E}">
        <p14:creationId xmlns:p14="http://schemas.microsoft.com/office/powerpoint/2010/main" val="464061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blinds(horizontal)">
                                      <p:cBhvr>
                                        <p:cTn id="7" dur="500"/>
                                        <p:tgtEl>
                                          <p:spTgt spid="186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utoUpdateAnimBg="0"/>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Text Box 2"/>
          <p:cNvSpPr txBox="1">
            <a:spLocks noChangeArrowheads="1"/>
          </p:cNvSpPr>
          <p:nvPr/>
        </p:nvSpPr>
        <p:spPr bwMode="auto">
          <a:xfrm>
            <a:off x="2590800" y="2209800"/>
            <a:ext cx="5334000"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50000"/>
              </a:spcBef>
              <a:spcAft>
                <a:spcPct val="0"/>
              </a:spcAft>
            </a:pPr>
            <a:r>
              <a:rPr lang="en-GB" sz="5400" b="1" dirty="0">
                <a:solidFill>
                  <a:srgbClr val="FFFFFF"/>
                </a:solidFill>
                <a:latin typeface="Arial" charset="0"/>
                <a:cs typeface="Arial" charset="0"/>
              </a:rPr>
              <a:t>Others see genuine faith in works!</a:t>
            </a:r>
            <a:endParaRPr lang="en-US" sz="5400" b="1" dirty="0">
              <a:solidFill>
                <a:srgbClr val="FFFFFF"/>
              </a:solidFill>
              <a:latin typeface="Arial" charset="0"/>
              <a:cs typeface="Arial" charset="0"/>
            </a:endParaRPr>
          </a:p>
        </p:txBody>
      </p:sp>
      <p:sp>
        <p:nvSpPr>
          <p:cNvPr id="188419" name="Rectangle 3"/>
          <p:cNvSpPr>
            <a:spLocks noGrp="1" noChangeArrowheads="1"/>
          </p:cNvSpPr>
          <p:nvPr>
            <p:ph type="title"/>
          </p:nvPr>
        </p:nvSpPr>
        <p:spPr/>
        <p:txBody>
          <a:bodyPr/>
          <a:lstStyle/>
          <a:p>
            <a:pPr eaLnBrk="1" hangingPunct="1">
              <a:defRPr/>
            </a:pPr>
            <a:r>
              <a:rPr lang="en-US" sz="3600" b="0" dirty="0">
                <a:solidFill>
                  <a:schemeClr val="tx1"/>
                </a:solidFill>
                <a:ea typeface="+mj-ea"/>
                <a:cs typeface="+mj-cs"/>
              </a:rPr>
              <a:t>The Main Idea of James 2:14-26</a:t>
            </a:r>
          </a:p>
        </p:txBody>
      </p:sp>
    </p:spTree>
    <p:extLst>
      <p:ext uri="{BB962C8B-B14F-4D97-AF65-F5344CB8AC3E}">
        <p14:creationId xmlns:p14="http://schemas.microsoft.com/office/powerpoint/2010/main" val="427237197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No</a:t>
            </a: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Yes</a:t>
            </a: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Reformed</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65486" y="4177131"/>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Apostasy </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Cannot Happen</a:t>
            </a:r>
          </a:p>
        </p:txBody>
      </p:sp>
      <p:sp>
        <p:nvSpPr>
          <p:cNvPr id="153616" name="Text Box 1041"/>
          <p:cNvSpPr txBox="1">
            <a:spLocks noChangeArrowheads="1"/>
          </p:cNvSpPr>
          <p:nvPr/>
        </p:nvSpPr>
        <p:spPr bwMode="auto">
          <a:xfrm>
            <a:off x="8281406" y="76200"/>
            <a:ext cx="7836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274i</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Eternal Security but No Assurance</a:t>
            </a:r>
          </a:p>
        </p:txBody>
      </p:sp>
      <p:sp>
        <p:nvSpPr>
          <p:cNvPr id="22" name="Down Arrow 21"/>
          <p:cNvSpPr/>
          <p:nvPr/>
        </p:nvSpPr>
        <p:spPr bwMode="auto">
          <a:xfrm>
            <a:off x="1364944"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Arminian</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24" name="Text Box 1032"/>
          <p:cNvSpPr txBox="1">
            <a:spLocks noChangeArrowheads="1"/>
          </p:cNvSpPr>
          <p:nvPr/>
        </p:nvSpPr>
        <p:spPr bwMode="auto">
          <a:xfrm>
            <a:off x="6015789" y="4146233"/>
            <a:ext cx="312821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Apostasy Leads to Loss of Salvation</a:t>
            </a: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No Eternal Security and No Assurance</a:t>
            </a:r>
          </a:p>
        </p:txBody>
      </p:sp>
      <p:sp>
        <p:nvSpPr>
          <p:cNvPr id="28" name="Down Arrow 27"/>
          <p:cNvSpPr/>
          <p:nvPr/>
        </p:nvSpPr>
        <p:spPr bwMode="auto">
          <a:xfrm>
            <a:off x="7554255"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Partakers</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30" name="Text Box 1032"/>
          <p:cNvSpPr txBox="1">
            <a:spLocks noChangeArrowheads="1"/>
          </p:cNvSpPr>
          <p:nvPr/>
        </p:nvSpPr>
        <p:spPr bwMode="auto">
          <a:xfrm>
            <a:off x="2797244" y="4170197"/>
            <a:ext cx="312821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Apostasy Leads to Loss of Rewards</a:t>
            </a: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Eternal Security </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and Assurance</a:t>
            </a:r>
          </a:p>
        </p:txBody>
      </p:sp>
      <p:sp>
        <p:nvSpPr>
          <p:cNvPr id="34" name="Down Arrow 33"/>
          <p:cNvSpPr/>
          <p:nvPr/>
        </p:nvSpPr>
        <p:spPr bwMode="auto">
          <a:xfrm>
            <a:off x="4335710"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3615" name="Rectangle 1040"/>
          <p:cNvSpPr>
            <a:spLocks noGrp="1" noChangeArrowheads="1"/>
          </p:cNvSpPr>
          <p:nvPr>
            <p:ph type="title" idx="4294967295"/>
          </p:nvPr>
        </p:nvSpPr>
        <p:spPr>
          <a:xfrm>
            <a:off x="0" y="-13209"/>
            <a:ext cx="8209328" cy="1077218"/>
          </a:xfrm>
          <a:solidFill>
            <a:schemeClr val="tx1"/>
          </a:solidFill>
        </p:spPr>
        <p:txBody>
          <a:bodyPr wrap="square" anchor="t">
            <a:spAutoFit/>
          </a:bodyPr>
          <a:lstStyle/>
          <a:p>
            <a:pPr>
              <a:spcBef>
                <a:spcPct val="50000"/>
              </a:spcBef>
            </a:pP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Will each genuine Christian persevere </a:t>
            </a:r>
            <a:b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b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in faithfulness at death?</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38619093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72623478"/>
      </p:ext>
    </p:extLst>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63732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15997"/>
            <a:chOff x="-3" y="-3"/>
            <a:chExt cx="5765" cy="3064"/>
          </a:xfrm>
        </p:grpSpPr>
        <p:grpSp>
          <p:nvGrpSpPr>
            <p:cNvPr id="281617" name="Group 4"/>
            <p:cNvGrpSpPr>
              <a:grpSpLocks/>
            </p:cNvGrpSpPr>
            <p:nvPr/>
          </p:nvGrpSpPr>
          <p:grpSpPr bwMode="auto">
            <a:xfrm>
              <a:off x="0" y="0"/>
              <a:ext cx="5759" cy="3061"/>
              <a:chOff x="0" y="0"/>
              <a:chExt cx="5759" cy="306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1" u="sng" strike="noStrike" kern="1200" cap="none" spc="0" normalizeH="0" baseline="0" noProof="0">
                      <a:ln>
                        <a:noFill/>
                      </a:ln>
                      <a:solidFill>
                        <a:srgbClr val="FFFFCC"/>
                      </a:solidFill>
                      <a:effectLst/>
                      <a:uLnTx/>
                      <a:uFillTx/>
                      <a:latin typeface="Arial" charset="0"/>
                      <a:ea typeface="ＭＳ Ｐゴシック" charset="0"/>
                      <a:cs typeface="Times New Roman" charset="0"/>
                    </a:rPr>
                    <a:t>Issue</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Galatians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James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Author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Paul</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James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Date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A.D. 49</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A.D. 44-48</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 Ethnicity</a:t>
                  </a:r>
                  <a:r>
                    <a:rPr kumimoji="1" lang="en-GB" sz="12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Gentiles</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Jews</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525"/>
                <a:chOff x="0" y="1612"/>
                <a:chExt cx="1919" cy="525"/>
              </a:xfrm>
            </p:grpSpPr>
            <p:sp>
              <p:nvSpPr>
                <p:cNvPr id="281656" name="Rectangle 42"/>
                <p:cNvSpPr>
                  <a:spLocks noChangeArrowheads="1"/>
                </p:cNvSpPr>
                <p:nvPr/>
              </p:nvSpPr>
              <p:spPr bwMode="auto">
                <a:xfrm>
                  <a:off x="43" y="1734"/>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Justification</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525"/>
                <a:chOff x="1919" y="1612"/>
                <a:chExt cx="1920" cy="525"/>
              </a:xfrm>
            </p:grpSpPr>
            <p:sp>
              <p:nvSpPr>
                <p:cNvPr id="281654" name="Rectangle 45"/>
                <p:cNvSpPr>
                  <a:spLocks noChangeArrowheads="1"/>
                </p:cNvSpPr>
                <p:nvPr/>
              </p:nvSpPr>
              <p:spPr bwMode="auto">
                <a:xfrm>
                  <a:off x="1962" y="1734"/>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Before God (vertical)</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525"/>
                <a:chOff x="3839" y="1612"/>
                <a:chExt cx="1920" cy="525"/>
              </a:xfrm>
            </p:grpSpPr>
            <p:sp>
              <p:nvSpPr>
                <p:cNvPr id="281652" name="Rectangle 48"/>
                <p:cNvSpPr>
                  <a:spLocks noChangeArrowheads="1"/>
                </p:cNvSpPr>
                <p:nvPr/>
              </p:nvSpPr>
              <p:spPr bwMode="auto">
                <a:xfrm>
                  <a:off x="3882" y="1734"/>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Before Man (horizontal)</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653"/>
                <a:chOff x="0" y="2015"/>
                <a:chExt cx="1919" cy="653"/>
              </a:xfrm>
            </p:grpSpPr>
            <p:sp>
              <p:nvSpPr>
                <p:cNvPr id="281650" name="Rectangle 51"/>
                <p:cNvSpPr>
                  <a:spLocks noChangeArrowheads="1"/>
                </p:cNvSpPr>
                <p:nvPr/>
              </p:nvSpPr>
              <p:spPr bwMode="auto">
                <a:xfrm>
                  <a:off x="43" y="2265"/>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The time of faith…</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643"/>
                <a:chOff x="1919" y="2015"/>
                <a:chExt cx="1920" cy="643"/>
              </a:xfrm>
            </p:grpSpPr>
            <p:sp>
              <p:nvSpPr>
                <p:cNvPr id="281648" name="Rectangle 54"/>
                <p:cNvSpPr>
                  <a:spLocks noChangeArrowheads="1"/>
                </p:cNvSpPr>
                <p:nvPr/>
              </p:nvSpPr>
              <p:spPr bwMode="auto">
                <a:xfrm>
                  <a:off x="1962" y="225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before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643"/>
                <a:chOff x="3839" y="2015"/>
                <a:chExt cx="1920" cy="643"/>
              </a:xfrm>
            </p:grpSpPr>
            <p:sp>
              <p:nvSpPr>
                <p:cNvPr id="281646" name="Rectangle 57"/>
                <p:cNvSpPr>
                  <a:spLocks noChangeArrowheads="1"/>
                </p:cNvSpPr>
                <p:nvPr/>
              </p:nvSpPr>
              <p:spPr bwMode="auto">
                <a:xfrm>
                  <a:off x="3882" y="225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after salvation</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43"/>
                <a:chOff x="0" y="2418"/>
                <a:chExt cx="1919" cy="643"/>
              </a:xfrm>
            </p:grpSpPr>
            <p:sp>
              <p:nvSpPr>
                <p:cNvPr id="281644" name="Rectangle 60"/>
                <p:cNvSpPr>
                  <a:spLocks noChangeArrowheads="1"/>
                </p:cNvSpPr>
                <p:nvPr/>
              </p:nvSpPr>
              <p:spPr bwMode="auto">
                <a:xfrm>
                  <a:off x="43" y="265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Emphasis is on…</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43"/>
                <a:chOff x="1919" y="2418"/>
                <a:chExt cx="1920" cy="643"/>
              </a:xfrm>
            </p:grpSpPr>
            <p:sp>
              <p:nvSpPr>
                <p:cNvPr id="281642" name="Rectangle 63"/>
                <p:cNvSpPr>
                  <a:spLocks noChangeArrowheads="1"/>
                </p:cNvSpPr>
                <p:nvPr/>
              </p:nvSpPr>
              <p:spPr bwMode="auto">
                <a:xfrm>
                  <a:off x="1962" y="265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faith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43"/>
                <a:chOff x="3839" y="2418"/>
                <a:chExt cx="1920" cy="643"/>
              </a:xfrm>
            </p:grpSpPr>
            <p:sp>
              <p:nvSpPr>
                <p:cNvPr id="281640" name="Rectangle 66"/>
                <p:cNvSpPr>
                  <a:spLocks noChangeArrowheads="1"/>
                </p:cNvSpPr>
                <p:nvPr/>
              </p:nvSpPr>
              <p:spPr bwMode="auto">
                <a:xfrm>
                  <a:off x="3882" y="265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works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601298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1" u="sng" strike="noStrike" kern="1200" cap="none" spc="0" normalizeH="0" baseline="0" noProof="0">
                      <a:ln>
                        <a:noFill/>
                      </a:ln>
                      <a:solidFill>
                        <a:srgbClr val="FFFFCC"/>
                      </a:solidFill>
                      <a:effectLst/>
                      <a:uLnTx/>
                      <a:uFillTx/>
                      <a:latin typeface="Arial" charset="0"/>
                      <a:ea typeface="ＭＳ Ｐゴシック" charset="0"/>
                      <a:cs typeface="Times New Roman" charset="0"/>
                    </a:rPr>
                    <a:t>Issue</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Galatians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James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Spirit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19 times</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Gospel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12 times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Opposite Author</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James noted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Paul not noted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Author Title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428"/>
                <a:chOff x="1919" y="1612"/>
                <a:chExt cx="1920" cy="428"/>
              </a:xfrm>
            </p:grpSpPr>
            <p:sp>
              <p:nvSpPr>
                <p:cNvPr id="281654" name="Rectangle 45"/>
                <p:cNvSpPr>
                  <a:spLocks noChangeArrowheads="1"/>
                </p:cNvSpPr>
                <p:nvPr/>
              </p:nvSpPr>
              <p:spPr bwMode="auto">
                <a:xfrm>
                  <a:off x="196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Apostle (1:1)</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Servant (1</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sym typeface="Wingdings" pitchFamily="2" charset="2"/>
                    </a:rPr>
                    <a:t>:1)</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Reader Problem</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discipleship</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Use of “saved”</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Soteriological</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Preserve life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372399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2123974"/>
            <a:ext cx="9144000" cy="31508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“Do not merely listen to the word, and so deceive yourselves.  Do what it says” (1:22).</a:t>
            </a:r>
            <a:r>
              <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254</a:t>
            </a:r>
          </a:p>
        </p:txBody>
      </p:sp>
      <p:sp>
        <p:nvSpPr>
          <p:cNvPr id="8" name="Rectangle 2">
            <a:extLst>
              <a:ext uri="{FF2B5EF4-FFF2-40B4-BE49-F238E27FC236}">
                <a16:creationId xmlns:a16="http://schemas.microsoft.com/office/drawing/2014/main" id="{42B6DCA8-65B0-1648-B8CB-04CE3DB980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737683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1" u="sng" strike="noStrike" kern="1200" cap="none" spc="0" normalizeH="0" baseline="0" noProof="0">
                      <a:ln>
                        <a:noFill/>
                      </a:ln>
                      <a:solidFill>
                        <a:srgbClr val="FFFFCC"/>
                      </a:solidFill>
                      <a:effectLst/>
                      <a:uLnTx/>
                      <a:uFillTx/>
                      <a:latin typeface="Arial" charset="0"/>
                      <a:ea typeface="ＭＳ Ｐゴシック" charset="0"/>
                      <a:cs typeface="Times New Roman" charset="0"/>
                    </a:rPr>
                    <a:t>Issue</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Galatians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James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Circumcision</a:t>
                  </a: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Big issue</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a:solidFill>
                        <a:srgbClr val="FFFFCC"/>
                      </a:solidFill>
                      <a:latin typeface="Arial" charset="0"/>
                      <a:ea typeface="ＭＳ Ｐゴシック" charset="0"/>
                      <a:cs typeface="Times New Roman" charset="0"/>
                    </a:rPr>
                    <a:t>Non-issue</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Opponents</a:t>
                  </a: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Judaizers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None</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Disunited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United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Structure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60" cy="428"/>
                <a:chOff x="1919" y="1612"/>
                <a:chExt cx="1960" cy="428"/>
              </a:xfrm>
            </p:grpSpPr>
            <p:sp>
              <p:nvSpPr>
                <p:cNvPr id="281654" name="Rectangle 45"/>
                <p:cNvSpPr>
                  <a:spLocks noChangeArrowheads="1"/>
                </p:cNvSpPr>
                <p:nvPr/>
              </p:nvSpPr>
              <p:spPr bwMode="auto">
                <a:xfrm>
                  <a:off x="1962" y="1637"/>
                  <a:ext cx="1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Logical, sequenced</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Random, repeated</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Geography</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Province of Galatia</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Empire in its entirety</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One of the 12?</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0" defTabSz="914400" fontAlgn="base">
                    <a:spcBef>
                      <a:spcPct val="0"/>
                    </a:spcBef>
                    <a:spcAft>
                      <a:spcPct val="0"/>
                    </a:spcAft>
                    <a:defRPr/>
                  </a:pPr>
                  <a:r>
                    <a:rPr kumimoji="1" lang="en-GB" sz="2400" b="1" dirty="0">
                      <a:solidFill>
                        <a:srgbClr val="FFFFCC"/>
                      </a:solidFill>
                      <a:latin typeface="Arial" charset="0"/>
                      <a:ea typeface="ＭＳ Ｐゴシック" charset="0"/>
                      <a:cs typeface="Times New Roman" charset="0"/>
                    </a:rPr>
                    <a:t>No—came later</a:t>
                  </a: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888193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Salvation </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10:1-4)</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Man</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God</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God</a:t>
            </a:r>
            <a:r>
              <a:rPr kumimoji="1" lang="fr-FR"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as offered</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Christ as Lamb of God (1 Cor. 5:7)</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Growth</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10:5)</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Sacrifices</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Confession</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121a</a:t>
            </a: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68960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The Centrality of the Cross</a:t>
            </a: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227330"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99"/>
              </a:solidFill>
              <a:latin typeface="Times New Roman" charset="0"/>
              <a:ea typeface="ＭＳ Ｐゴシック" charset="0"/>
              <a:cs typeface="ＭＳ Ｐゴシック" charset="0"/>
            </a:endParaRPr>
          </a:p>
        </p:txBody>
      </p:sp>
      <p:sp>
        <p:nvSpPr>
          <p:cNvPr id="538627" name="Rectangle 1027"/>
          <p:cNvSpPr>
            <a:spLocks noGrp="1" noChangeArrowheads="1"/>
          </p:cNvSpPr>
          <p:nvPr>
            <p:ph type="title"/>
          </p:nvPr>
        </p:nvSpPr>
        <p:spPr>
          <a:xfrm>
            <a:off x="228600" y="12700"/>
            <a:ext cx="7772400" cy="381000"/>
          </a:xfrm>
        </p:spPr>
        <p:txBody>
          <a:bodyPr/>
          <a:lstStyle/>
          <a:p>
            <a:pPr eaLnBrk="1" hangingPunct="1">
              <a:defRPr/>
            </a:pPr>
            <a:r>
              <a:rPr lang="en-US" altLang="zh-CN" sz="3200" b="1" i="0" dirty="0">
                <a:latin typeface="Arial Black" charset="0"/>
                <a:ea typeface="SimSun" charset="0"/>
                <a:cs typeface="SimSun" charset="0"/>
              </a:rPr>
              <a:t>Salvation in the Old Testament</a:t>
            </a:r>
            <a:endParaRPr lang="en-US" sz="3200" b="1" i="0" dirty="0">
              <a:latin typeface="Arial Black" charset="0"/>
              <a:ea typeface="SimSun" charset="0"/>
              <a:cs typeface="SimSun" charset="0"/>
            </a:endParaRPr>
          </a:p>
        </p:txBody>
      </p:sp>
      <p:sp>
        <p:nvSpPr>
          <p:cNvPr id="188420" name="Text Box 1028"/>
          <p:cNvSpPr txBox="1">
            <a:spLocks noChangeArrowheads="1"/>
          </p:cNvSpPr>
          <p:nvPr/>
        </p:nvSpPr>
        <p:spPr bwMode="auto">
          <a:xfrm>
            <a:off x="8175926" y="-26988"/>
            <a:ext cx="86934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173e</a:t>
            </a:r>
            <a:endParaRPr lang="en-US" sz="1800" b="1" dirty="0">
              <a:effectLst>
                <a:outerShdw blurRad="38100" dist="38100" dir="2700000" algn="tl">
                  <a:srgbClr val="FFFFFF"/>
                </a:outerShdw>
              </a:effectLst>
              <a:latin typeface="Arial"/>
              <a:cs typeface="Arial"/>
            </a:endParaRPr>
          </a:p>
        </p:txBody>
      </p:sp>
      <p:grpSp>
        <p:nvGrpSpPr>
          <p:cNvPr id="227333" name="Group 1029"/>
          <p:cNvGrpSpPr>
            <a:grpSpLocks/>
          </p:cNvGrpSpPr>
          <p:nvPr/>
        </p:nvGrpSpPr>
        <p:grpSpPr bwMode="auto">
          <a:xfrm>
            <a:off x="0" y="495300"/>
            <a:ext cx="9144000" cy="6259513"/>
            <a:chOff x="43" y="0"/>
            <a:chExt cx="3823" cy="4622"/>
          </a:xfrm>
        </p:grpSpPr>
        <p:sp>
          <p:nvSpPr>
            <p:cNvPr id="227334"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0033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endParaRPr lang="en-US" sz="2000">
                <a:solidFill>
                  <a:srgbClr val="003300"/>
                </a:solidFill>
                <a:latin typeface="Arial Narrow" charset="0"/>
                <a:ea typeface="ＭＳ Ｐゴシック" charset="0"/>
                <a:cs typeface="ＭＳ Ｐゴシック" charset="0"/>
              </a:endParaRPr>
            </a:p>
          </p:txBody>
        </p:sp>
        <p:sp>
          <p:nvSpPr>
            <p:cNvPr id="227335"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400" b="1" dirty="0">
                  <a:solidFill>
                    <a:srgbClr val="F1F7E9"/>
                  </a:solidFill>
                  <a:latin typeface="Arial Narrow" charset="0"/>
                  <a:ea typeface="ＭＳ Ｐゴシック" charset="0"/>
                  <a:cs typeface="ＭＳ Ｐゴシック" charset="0"/>
                </a:rPr>
                <a:t>OT Times</a:t>
              </a:r>
              <a:endParaRPr lang="en-US" sz="2400" dirty="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400" b="1" dirty="0">
                  <a:solidFill>
                    <a:srgbClr val="F1F7E9"/>
                  </a:solidFill>
                  <a:latin typeface="Arial Narrow" charset="0"/>
                  <a:ea typeface="ＭＳ Ｐゴシック" charset="0"/>
                  <a:cs typeface="ＭＳ Ｐゴシック" charset="0"/>
                </a:rPr>
                <a:t>(Moses to Christ</a:t>
              </a:r>
              <a:r>
                <a:rPr lang="fr-FR" altLang="ja-JP" sz="2400" b="1" dirty="0">
                  <a:solidFill>
                    <a:srgbClr val="F1F7E9"/>
                  </a:solidFill>
                  <a:latin typeface="Arial Narrow" charset="0"/>
                  <a:ea typeface="ＭＳ Ｐゴシック" charset="0"/>
                  <a:cs typeface="ＭＳ Ｐゴシック" charset="0"/>
                </a:rPr>
                <a:t>'</a:t>
              </a:r>
              <a:r>
                <a:rPr lang="en-US" sz="2400" b="1" dirty="0">
                  <a:solidFill>
                    <a:srgbClr val="F1F7E9"/>
                  </a:solidFill>
                  <a:latin typeface="Arial Narrow" charset="0"/>
                  <a:ea typeface="ＭＳ Ｐゴシック" charset="0"/>
                  <a:cs typeface="ＭＳ Ｐゴシック" charset="0"/>
                </a:rPr>
                <a:t>s Death)</a:t>
              </a:r>
              <a:endParaRPr lang="en-US" sz="2400" dirty="0">
                <a:solidFill>
                  <a:srgbClr val="F1F7E9"/>
                </a:solidFill>
                <a:latin typeface="Arial Narrow" charset="0"/>
                <a:ea typeface="ＭＳ Ｐゴシック" charset="0"/>
                <a:cs typeface="ＭＳ Ｐゴシック" charset="0"/>
              </a:endParaRPr>
            </a:p>
          </p:txBody>
        </p:sp>
        <p:sp>
          <p:nvSpPr>
            <p:cNvPr id="227336"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400" b="1" dirty="0">
                  <a:solidFill>
                    <a:srgbClr val="F1F7E9"/>
                  </a:solidFill>
                  <a:latin typeface="Arial Narrow" charset="0"/>
                  <a:ea typeface="ＭＳ Ｐゴシック" charset="0"/>
                  <a:cs typeface="ＭＳ Ｐゴシック" charset="0"/>
                </a:rPr>
                <a:t>NT Times</a:t>
              </a:r>
              <a:endParaRPr lang="en-US" sz="2400" dirty="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400" b="1" dirty="0">
                  <a:solidFill>
                    <a:srgbClr val="F1F7E9"/>
                  </a:solidFill>
                  <a:latin typeface="Arial Narrow" charset="0"/>
                  <a:ea typeface="ＭＳ Ｐゴシック" charset="0"/>
                  <a:cs typeface="ＭＳ Ｐゴシック" charset="0"/>
                </a:rPr>
                <a:t>(Christ</a:t>
              </a:r>
              <a:r>
                <a:rPr lang="fr-FR" altLang="ja-JP" sz="2400" b="1" dirty="0">
                  <a:solidFill>
                    <a:srgbClr val="F1F7E9"/>
                  </a:solidFill>
                  <a:latin typeface="Arial Narrow" charset="0"/>
                  <a:ea typeface="ＭＳ Ｐゴシック" charset="0"/>
                  <a:cs typeface="ＭＳ Ｐゴシック" charset="0"/>
                </a:rPr>
                <a:t>'</a:t>
              </a:r>
              <a:r>
                <a:rPr lang="en-US" sz="2400" b="1" dirty="0">
                  <a:solidFill>
                    <a:srgbClr val="F1F7E9"/>
                  </a:solidFill>
                  <a:latin typeface="Arial Narrow" charset="0"/>
                  <a:ea typeface="ＭＳ Ｐゴシック" charset="0"/>
                  <a:cs typeface="ＭＳ Ｐゴシック" charset="0"/>
                </a:rPr>
                <a:t>s Death to Today)</a:t>
              </a:r>
              <a:endParaRPr lang="en-US" sz="2400" dirty="0">
                <a:solidFill>
                  <a:srgbClr val="F1F7E9"/>
                </a:solidFill>
                <a:latin typeface="Arial Narrow" charset="0"/>
                <a:ea typeface="ＭＳ Ｐゴシック" charset="0"/>
                <a:cs typeface="ＭＳ Ｐゴシック" charset="0"/>
              </a:endParaRPr>
            </a:p>
          </p:txBody>
        </p:sp>
        <p:sp>
          <p:nvSpPr>
            <p:cNvPr id="227337"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i="1">
                  <a:solidFill>
                    <a:srgbClr val="F1F7E9"/>
                  </a:solidFill>
                  <a:latin typeface="Arial Narrow" charset="0"/>
                  <a:ea typeface="ＭＳ Ｐゴシック" charset="0"/>
                  <a:cs typeface="ＭＳ Ｐゴシック" charset="0"/>
                </a:rPr>
                <a:t>Basis</a:t>
              </a:r>
              <a:r>
                <a:rPr lang="en-US" sz="2000" b="1">
                  <a:solidFill>
                    <a:srgbClr val="F1F7E9"/>
                  </a:solidFill>
                  <a:latin typeface="Arial Narrow" charset="0"/>
                  <a:ea typeface="ＭＳ Ｐゴシック" charset="0"/>
                  <a:cs typeface="ＭＳ Ｐゴシック" charset="0"/>
                </a:rPr>
                <a:t> </a:t>
              </a:r>
              <a:endParaRPr lang="en-US" sz="200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F1F7E9"/>
                  </a:solidFill>
                  <a:latin typeface="Arial Narrow" charset="0"/>
                  <a:ea typeface="ＭＳ Ｐゴシック" charset="0"/>
                  <a:cs typeface="ＭＳ Ｐゴシック" charset="0"/>
                </a:rPr>
                <a:t>of Salvation</a:t>
              </a:r>
              <a:endParaRPr lang="en-US" sz="2000">
                <a:solidFill>
                  <a:srgbClr val="F1F7E9"/>
                </a:solidFill>
                <a:latin typeface="Arial Narrow" charset="0"/>
                <a:ea typeface="ＭＳ Ｐゴシック" charset="0"/>
                <a:cs typeface="ＭＳ Ｐゴシック" charset="0"/>
              </a:endParaRPr>
            </a:p>
          </p:txBody>
        </p:sp>
        <p:sp>
          <p:nvSpPr>
            <p:cNvPr id="227338"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God</a:t>
              </a:r>
              <a:r>
                <a:rPr lang="fr-FR" altLang="ja-JP" sz="2000" dirty="0">
                  <a:solidFill>
                    <a:srgbClr val="F1F7E9"/>
                  </a:solidFill>
                  <a:latin typeface="Arial Narrow" charset="0"/>
                  <a:ea typeface="ＭＳ Ｐゴシック" charset="0"/>
                  <a:cs typeface="ＭＳ Ｐゴシック" charset="0"/>
                </a:rPr>
                <a:t>'</a:t>
              </a:r>
              <a:r>
                <a:rPr lang="en-US" sz="2000" dirty="0">
                  <a:solidFill>
                    <a:srgbClr val="F1F7E9"/>
                  </a:solidFill>
                  <a:latin typeface="Arial Narrow" charset="0"/>
                  <a:ea typeface="ＭＳ Ｐゴシック" charset="0"/>
                  <a:cs typeface="ＭＳ Ｐゴシック" charset="0"/>
                </a:rPr>
                <a:t>s gracious provision of the death of Christ since </a:t>
              </a:r>
              <a:r>
                <a:rPr lang="en-US" altLang="ja-JP" sz="2000" dirty="0">
                  <a:solidFill>
                    <a:srgbClr val="F1F7E9"/>
                  </a:solidFill>
                  <a:latin typeface="Arial Narrow" charset="0"/>
                  <a:ea typeface="ＭＳ Ｐゴシック" charset="0"/>
                  <a:cs typeface="ＭＳ Ｐゴシック" charset="0"/>
                </a:rPr>
                <a:t>"it is the blood that makes atonement for one</a:t>
              </a:r>
              <a:r>
                <a:rPr lang="fr-FR" altLang="ja-JP" sz="2000" dirty="0">
                  <a:solidFill>
                    <a:srgbClr val="F1F7E9"/>
                  </a:solidFill>
                  <a:latin typeface="Arial Narrow" charset="0"/>
                  <a:ea typeface="ＭＳ Ｐゴシック" charset="0"/>
                  <a:cs typeface="ＭＳ Ｐゴシック" charset="0"/>
                </a:rPr>
                <a:t>'</a:t>
              </a:r>
              <a:r>
                <a:rPr lang="en-US" altLang="ja-JP" sz="2000" dirty="0">
                  <a:solidFill>
                    <a:srgbClr val="F1F7E9"/>
                  </a:solidFill>
                  <a:latin typeface="Arial Narrow" charset="0"/>
                  <a:ea typeface="ＭＳ Ｐゴシック" charset="0"/>
                  <a:cs typeface="ＭＳ Ｐゴシック" charset="0"/>
                </a:rPr>
                <a:t>s life" </a:t>
              </a:r>
            </a:p>
            <a:p>
              <a:pPr algn="ctr" defTabSz="914400" eaLnBrk="0" fontAlgn="base" hangingPunct="0">
                <a:spcBef>
                  <a:spcPct val="0"/>
                </a:spcBef>
                <a:spcAft>
                  <a:spcPct val="0"/>
                </a:spcAft>
              </a:pPr>
              <a:r>
                <a:rPr lang="en-US" sz="2000" dirty="0">
                  <a:solidFill>
                    <a:srgbClr val="F1F7E9"/>
                  </a:solidFill>
                  <a:latin typeface="Arial Narrow" charset="0"/>
                  <a:ea typeface="ＭＳ Ｐゴシック" charset="0"/>
                  <a:cs typeface="ＭＳ Ｐゴシック" charset="0"/>
                </a:rPr>
                <a:t>(Lev. 17:11b)</a:t>
              </a:r>
            </a:p>
          </p:txBody>
        </p:sp>
        <p:sp>
          <p:nvSpPr>
            <p:cNvPr id="227339"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God</a:t>
              </a:r>
              <a:r>
                <a:rPr lang="fr-FR" altLang="ja-JP" sz="2000" dirty="0">
                  <a:solidFill>
                    <a:srgbClr val="F1F7E9"/>
                  </a:solidFill>
                  <a:latin typeface="Arial Narrow" charset="0"/>
                  <a:ea typeface="ＭＳ Ｐゴシック" charset="0"/>
                  <a:cs typeface="ＭＳ Ｐゴシック" charset="0"/>
                </a:rPr>
                <a:t>'</a:t>
              </a:r>
              <a:r>
                <a:rPr lang="en-US" sz="2000" dirty="0">
                  <a:solidFill>
                    <a:srgbClr val="F1F7E9"/>
                  </a:solidFill>
                  <a:latin typeface="Arial Narrow" charset="0"/>
                  <a:ea typeface="ＭＳ Ｐゴシック" charset="0"/>
                  <a:cs typeface="ＭＳ Ｐゴシック" charset="0"/>
                </a:rPr>
                <a:t>s gracious provision of the death of Christ (</a:t>
              </a:r>
              <a:r>
                <a:rPr lang="en-US" altLang="ja-JP" sz="2000" dirty="0">
                  <a:solidFill>
                    <a:srgbClr val="F1F7E9"/>
                  </a:solidFill>
                  <a:latin typeface="Arial Narrow" charset="0"/>
                  <a:ea typeface="ＭＳ Ｐゴシック" charset="0"/>
                  <a:cs typeface="ＭＳ Ｐゴシック" charset="0"/>
                </a:rPr>
                <a:t>"without the shedding of blood there is no forgiveness," Heb. 9:22)</a:t>
              </a:r>
              <a:endParaRPr lang="en-US" sz="2000" dirty="0">
                <a:solidFill>
                  <a:srgbClr val="F1F7E9"/>
                </a:solidFill>
                <a:latin typeface="Arial Narrow" charset="0"/>
                <a:ea typeface="ＭＳ Ｐゴシック" charset="0"/>
                <a:cs typeface="ＭＳ Ｐゴシック" charset="0"/>
              </a:endParaRPr>
            </a:p>
          </p:txBody>
        </p:sp>
        <p:sp>
          <p:nvSpPr>
            <p:cNvPr id="227340"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i="1">
                  <a:solidFill>
                    <a:srgbClr val="F1F7E9"/>
                  </a:solidFill>
                  <a:latin typeface="Arial Narrow" charset="0"/>
                  <a:ea typeface="ＭＳ Ｐゴシック" charset="0"/>
                  <a:cs typeface="ＭＳ Ｐゴシック" charset="0"/>
                </a:rPr>
                <a:t>Requirement</a:t>
              </a:r>
              <a:r>
                <a:rPr lang="en-US" sz="2000" b="1">
                  <a:solidFill>
                    <a:srgbClr val="F1F7E9"/>
                  </a:solidFill>
                  <a:latin typeface="Arial Narrow" charset="0"/>
                  <a:ea typeface="ＭＳ Ｐゴシック" charset="0"/>
                  <a:cs typeface="ＭＳ Ｐゴシック" charset="0"/>
                </a:rPr>
                <a:t> </a:t>
              </a:r>
              <a:endParaRPr lang="en-US" sz="200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F1F7E9"/>
                  </a:solidFill>
                  <a:latin typeface="Arial Narrow" charset="0"/>
                  <a:ea typeface="ＭＳ Ｐゴシック" charset="0"/>
                  <a:cs typeface="ＭＳ Ｐゴシック" charset="0"/>
                </a:rPr>
                <a:t>of Salvation</a:t>
              </a:r>
              <a:endParaRPr lang="en-US" sz="2000">
                <a:solidFill>
                  <a:srgbClr val="F1F7E9"/>
                </a:solidFill>
                <a:latin typeface="Arial Narrow" charset="0"/>
                <a:ea typeface="ＭＳ Ｐゴシック" charset="0"/>
                <a:cs typeface="ＭＳ Ｐゴシック" charset="0"/>
              </a:endParaRPr>
            </a:p>
          </p:txBody>
        </p:sp>
        <p:sp>
          <p:nvSpPr>
            <p:cNvPr id="227341"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F1F7E9"/>
                  </a:solidFill>
                  <a:latin typeface="Arial Narrow" charset="0"/>
                  <a:ea typeface="ＭＳ Ｐゴシック" charset="0"/>
                  <a:cs typeface="ＭＳ Ｐゴシック" charset="0"/>
                </a:rPr>
                <a:t>Faith in the provision that God has revealed—as a gift (Ps. 51:16-17)</a:t>
              </a:r>
            </a:p>
          </p:txBody>
        </p:sp>
        <p:sp>
          <p:nvSpPr>
            <p:cNvPr id="227342"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F1F7E9"/>
                  </a:solidFill>
                  <a:latin typeface="Arial Narrow" charset="0"/>
                  <a:ea typeface="ＭＳ Ｐゴシック" charset="0"/>
                  <a:cs typeface="ＭＳ Ｐゴシック" charset="0"/>
                </a:rPr>
                <a:t>Faith in the provision that God has revealed—as a gift (Gal. 2:16)</a:t>
              </a:r>
            </a:p>
          </p:txBody>
        </p:sp>
        <p:sp>
          <p:nvSpPr>
            <p:cNvPr id="227343"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i="1">
                  <a:solidFill>
                    <a:srgbClr val="F1F7E9"/>
                  </a:solidFill>
                  <a:latin typeface="Arial Narrow" charset="0"/>
                  <a:ea typeface="ＭＳ Ｐゴシック" charset="0"/>
                  <a:cs typeface="ＭＳ Ｐゴシック" charset="0"/>
                </a:rPr>
                <a:t>Ultimate Content</a:t>
              </a:r>
              <a:r>
                <a:rPr lang="en-US" sz="2000" b="1">
                  <a:solidFill>
                    <a:srgbClr val="F1F7E9"/>
                  </a:solidFill>
                  <a:latin typeface="Arial Narrow" charset="0"/>
                  <a:ea typeface="ＭＳ Ｐゴシック" charset="0"/>
                  <a:cs typeface="ＭＳ Ｐゴシック" charset="0"/>
                </a:rPr>
                <a:t> </a:t>
              </a:r>
              <a:endParaRPr lang="en-US" sz="200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F1F7E9"/>
                  </a:solidFill>
                  <a:latin typeface="Arial Narrow" charset="0"/>
                  <a:ea typeface="ＭＳ Ｐゴシック" charset="0"/>
                  <a:cs typeface="ＭＳ Ｐゴシック" charset="0"/>
                </a:rPr>
                <a:t>of Salvation</a:t>
              </a:r>
              <a:endParaRPr lang="en-US" sz="2000">
                <a:solidFill>
                  <a:srgbClr val="F1F7E9"/>
                </a:solidFill>
                <a:latin typeface="Arial Narrow" charset="0"/>
                <a:ea typeface="ＭＳ Ｐゴシック" charset="0"/>
                <a:cs typeface="ＭＳ Ｐゴシック" charset="0"/>
              </a:endParaRPr>
            </a:p>
          </p:txBody>
        </p:sp>
        <p:sp>
          <p:nvSpPr>
            <p:cNvPr id="227344"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F1F7E9"/>
                  </a:solidFill>
                  <a:latin typeface="Arial Narrow" charset="0"/>
                  <a:ea typeface="ＭＳ Ｐゴシック" charset="0"/>
                  <a:cs typeface="ＭＳ Ｐゴシック" charset="0"/>
                </a:rPr>
                <a:t>Object of faith is God Himself—prophets exhorted repentance, not sacrifices (Jer. 3:12)</a:t>
              </a:r>
            </a:p>
          </p:txBody>
        </p:sp>
        <p:sp>
          <p:nvSpPr>
            <p:cNvPr id="227345"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F1F7E9"/>
                  </a:solidFill>
                  <a:latin typeface="Arial Narrow" charset="0"/>
                  <a:ea typeface="ＭＳ Ｐゴシック" charset="0"/>
                  <a:cs typeface="ＭＳ Ｐゴシック" charset="0"/>
                </a:rPr>
                <a:t>Object of faith is God Himself—heroes of faith are cited to exhort faith in God (Heb. 11)</a:t>
              </a:r>
            </a:p>
          </p:txBody>
        </p:sp>
        <p:sp>
          <p:nvSpPr>
            <p:cNvPr id="227346"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i="1">
                  <a:solidFill>
                    <a:srgbClr val="F1F7E9"/>
                  </a:solidFill>
                  <a:latin typeface="Arial Narrow" charset="0"/>
                  <a:ea typeface="ＭＳ Ｐゴシック" charset="0"/>
                  <a:cs typeface="ＭＳ Ｐゴシック" charset="0"/>
                </a:rPr>
                <a:t>Specific </a:t>
              </a:r>
              <a:endParaRPr lang="en-US" sz="200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i="1">
                  <a:solidFill>
                    <a:srgbClr val="F1F7E9"/>
                  </a:solidFill>
                  <a:latin typeface="Arial Narrow" charset="0"/>
                  <a:ea typeface="ＭＳ Ｐゴシック" charset="0"/>
                  <a:cs typeface="ＭＳ Ｐゴシック" charset="0"/>
                </a:rPr>
                <a:t>Revealed Content</a:t>
              </a:r>
              <a:r>
                <a:rPr lang="en-US" sz="2000" b="1">
                  <a:solidFill>
                    <a:srgbClr val="F1F7E9"/>
                  </a:solidFill>
                  <a:latin typeface="Arial Narrow" charset="0"/>
                  <a:ea typeface="ＭＳ Ｐゴシック" charset="0"/>
                  <a:cs typeface="ＭＳ Ｐゴシック" charset="0"/>
                </a:rPr>
                <a:t> </a:t>
              </a:r>
              <a:endParaRPr lang="en-US" sz="200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F1F7E9"/>
                  </a:solidFill>
                  <a:latin typeface="Arial Narrow" charset="0"/>
                  <a:ea typeface="ＭＳ Ｐゴシック" charset="0"/>
                  <a:cs typeface="ＭＳ Ｐゴシック" charset="0"/>
                </a:rPr>
                <a:t>of Salvation</a:t>
              </a:r>
              <a:endParaRPr lang="en-US" sz="2000">
                <a:solidFill>
                  <a:srgbClr val="F1F7E9"/>
                </a:solidFill>
                <a:latin typeface="Arial Narrow" charset="0"/>
                <a:ea typeface="ＭＳ Ｐゴシック" charset="0"/>
                <a:cs typeface="ＭＳ Ｐゴシック" charset="0"/>
              </a:endParaRPr>
            </a:p>
          </p:txBody>
        </p:sp>
        <p:sp>
          <p:nvSpPr>
            <p:cNvPr id="227347"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Cumulative content of faith had sacrifices &amp; promises: animals (Gen. 3:21), Abel</a:t>
              </a:r>
              <a:r>
                <a:rPr lang="fr-FR" altLang="ja-JP" sz="2000" dirty="0">
                  <a:solidFill>
                    <a:srgbClr val="F1F7E9"/>
                  </a:solidFill>
                  <a:latin typeface="Arial Narrow" charset="0"/>
                  <a:ea typeface="ＭＳ Ｐゴシック" charset="0"/>
                  <a:cs typeface="ＭＳ Ｐゴシック" charset="0"/>
                </a:rPr>
                <a:t>'</a:t>
              </a:r>
              <a:r>
                <a:rPr lang="en-US" sz="2000" dirty="0">
                  <a:solidFill>
                    <a:srgbClr val="F1F7E9"/>
                  </a:solidFill>
                  <a:latin typeface="Arial Narrow" charset="0"/>
                  <a:ea typeface="ＭＳ Ｐゴシック" charset="0"/>
                  <a:cs typeface="ＭＳ Ｐゴシック" charset="0"/>
                </a:rPr>
                <a:t>s sacrifice (Gen. 4:4), Abrahamic covenant (Gen. 15)</a:t>
              </a:r>
            </a:p>
          </p:txBody>
        </p:sp>
        <p:sp>
          <p:nvSpPr>
            <p:cNvPr id="227348"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F1F7E9"/>
                  </a:solidFill>
                  <a:latin typeface="Arial Narrow" charset="0"/>
                  <a:ea typeface="ＭＳ Ｐゴシック" charset="0"/>
                  <a:cs typeface="ＭＳ Ｐゴシック" charset="0"/>
                </a:rPr>
                <a:t>New content of faith is the shed blood of Jesus Christ (1 Pet. 1:18-21) which removes sin while OT sacrifices merely covered sin</a:t>
              </a:r>
            </a:p>
          </p:txBody>
        </p:sp>
        <p:sp>
          <p:nvSpPr>
            <p:cNvPr id="227349"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i="1" dirty="0">
                  <a:solidFill>
                    <a:srgbClr val="F1F7E9"/>
                  </a:solidFill>
                  <a:latin typeface="Arial Narrow" charset="0"/>
                  <a:ea typeface="ＭＳ Ｐゴシック" charset="0"/>
                  <a:cs typeface="ＭＳ Ｐゴシック" charset="0"/>
                </a:rPr>
                <a:t>Believer</a:t>
              </a:r>
              <a:r>
                <a:rPr lang="fr-FR" altLang="ja-JP" sz="2000" b="1" i="1" dirty="0">
                  <a:solidFill>
                    <a:srgbClr val="F1F7E9"/>
                  </a:solidFill>
                  <a:latin typeface="Arial Narrow" charset="0"/>
                  <a:ea typeface="ＭＳ Ｐゴシック" charset="0"/>
                  <a:cs typeface="ＭＳ Ｐゴシック" charset="0"/>
                </a:rPr>
                <a:t>'</a:t>
              </a:r>
              <a:r>
                <a:rPr lang="en-US" sz="2000" b="1" i="1" dirty="0">
                  <a:solidFill>
                    <a:srgbClr val="F1F7E9"/>
                  </a:solidFill>
                  <a:latin typeface="Arial Narrow" charset="0"/>
                  <a:ea typeface="ＭＳ Ｐゴシック" charset="0"/>
                  <a:cs typeface="ＭＳ Ｐゴシック" charset="0"/>
                </a:rPr>
                <a:t>s Expression </a:t>
              </a:r>
              <a:endParaRPr lang="en-US" sz="2000" dirty="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F1F7E9"/>
                  </a:solidFill>
                  <a:latin typeface="Arial Narrow" charset="0"/>
                  <a:ea typeface="ＭＳ Ｐゴシック" charset="0"/>
                  <a:cs typeface="ＭＳ Ｐゴシック" charset="0"/>
                </a:rPr>
                <a:t>of Salvation</a:t>
              </a:r>
              <a:endParaRPr lang="en-US" sz="2000" dirty="0">
                <a:solidFill>
                  <a:srgbClr val="F1F7E9"/>
                </a:solidFill>
                <a:latin typeface="Arial Narrow" charset="0"/>
                <a:ea typeface="ＭＳ Ｐゴシック" charset="0"/>
                <a:cs typeface="ＭＳ Ｐゴシック" charset="0"/>
              </a:endParaRPr>
            </a:p>
          </p:txBody>
        </p:sp>
        <p:sp>
          <p:nvSpPr>
            <p:cNvPr id="227350"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F1F7E9"/>
                  </a:solidFill>
                  <a:latin typeface="Arial Narrow" charset="0"/>
                  <a:ea typeface="ＭＳ Ｐゴシック" charset="0"/>
                  <a:cs typeface="ＭＳ Ｐゴシック" charset="0"/>
                </a:rPr>
                <a:t>Obey moral law, offer animal sacrifices, obey Mosaic law (civil </a:t>
              </a:r>
            </a:p>
            <a:p>
              <a:pPr algn="ctr" defTabSz="914400" eaLnBrk="0" fontAlgn="base" hangingPunct="0">
                <a:spcBef>
                  <a:spcPct val="0"/>
                </a:spcBef>
                <a:spcAft>
                  <a:spcPct val="0"/>
                </a:spcAft>
              </a:pPr>
              <a:r>
                <a:rPr lang="en-US" sz="2000">
                  <a:solidFill>
                    <a:srgbClr val="F1F7E9"/>
                  </a:solidFill>
                  <a:latin typeface="Arial Narrow" charset="0"/>
                  <a:ea typeface="ＭＳ Ｐゴシック" charset="0"/>
                  <a:cs typeface="ＭＳ Ｐゴシック" charset="0"/>
                </a:rPr>
                <a:t>and ceremonial aspects)</a:t>
              </a:r>
            </a:p>
          </p:txBody>
        </p:sp>
        <p:sp>
          <p:nvSpPr>
            <p:cNvPr id="227351"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Obey moral law, observe Lord</a:t>
              </a:r>
              <a:r>
                <a:rPr lang="fr-FR" altLang="ja-JP" sz="2000" dirty="0">
                  <a:solidFill>
                    <a:srgbClr val="F1F7E9"/>
                  </a:solidFill>
                  <a:latin typeface="Arial Narrow" charset="0"/>
                  <a:ea typeface="ＭＳ Ｐゴシック" charset="0"/>
                  <a:cs typeface="ＭＳ Ｐゴシック" charset="0"/>
                </a:rPr>
                <a:t>'</a:t>
              </a:r>
              <a:r>
                <a:rPr lang="en-US" sz="2000" dirty="0">
                  <a:solidFill>
                    <a:srgbClr val="F1F7E9"/>
                  </a:solidFill>
                  <a:latin typeface="Arial Narrow" charset="0"/>
                  <a:ea typeface="ＭＳ Ｐゴシック" charset="0"/>
                  <a:cs typeface="ＭＳ Ｐゴシック" charset="0"/>
                </a:rPr>
                <a:t>s Supper and baptism, etc. through the Spirit</a:t>
              </a:r>
              <a:r>
                <a:rPr lang="fr-FR" altLang="ja-JP" sz="2000" dirty="0">
                  <a:solidFill>
                    <a:srgbClr val="F1F7E9"/>
                  </a:solidFill>
                  <a:latin typeface="Arial Narrow" charset="0"/>
                  <a:ea typeface="ＭＳ Ｐゴシック" charset="0"/>
                  <a:cs typeface="ＭＳ Ｐゴシック" charset="0"/>
                </a:rPr>
                <a:t>'</a:t>
              </a:r>
              <a:r>
                <a:rPr lang="en-US" sz="2000" dirty="0">
                  <a:solidFill>
                    <a:srgbClr val="F1F7E9"/>
                  </a:solidFill>
                  <a:latin typeface="Arial Narrow" charset="0"/>
                  <a:ea typeface="ＭＳ Ｐゴシック" charset="0"/>
                  <a:cs typeface="ＭＳ Ｐゴシック" charset="0"/>
                </a:rPr>
                <a:t>s enabling (Rom. 8:9)</a:t>
              </a:r>
            </a:p>
          </p:txBody>
        </p:sp>
      </p:grpSp>
    </p:spTree>
    <p:extLst>
      <p:ext uri="{BB962C8B-B14F-4D97-AF65-F5344CB8AC3E}">
        <p14:creationId xmlns:p14="http://schemas.microsoft.com/office/powerpoint/2010/main" val="1865895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9378"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en-US" b="1" dirty="0">
                <a:solidFill>
                  <a:schemeClr val="bg2"/>
                </a:solidFill>
                <a:latin typeface="Impact" pitchFamily="-111" charset="0"/>
              </a:rPr>
              <a:t>Leviticus Synthesis</a:t>
            </a:r>
          </a:p>
        </p:txBody>
      </p:sp>
      <p:sp>
        <p:nvSpPr>
          <p:cNvPr id="229380" name="Text Box 4"/>
          <p:cNvSpPr txBox="1">
            <a:spLocks noChangeArrowheads="1"/>
          </p:cNvSpPr>
          <p:nvPr/>
        </p:nvSpPr>
        <p:spPr bwMode="auto">
          <a:xfrm>
            <a:off x="7607300" y="-26988"/>
            <a:ext cx="1501775" cy="46196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solidFill>
                  <a:srgbClr val="CBCBCB"/>
                </a:solidFill>
                <a:latin typeface="Arial" charset="0"/>
              </a:rPr>
              <a:t>OTS, 124</a:t>
            </a:r>
          </a:p>
        </p:txBody>
      </p:sp>
      <p:sp>
        <p:nvSpPr>
          <p:cNvPr id="33797"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fontAlgn="base">
              <a:spcBef>
                <a:spcPct val="0"/>
              </a:spcBef>
              <a:spcAft>
                <a:spcPct val="0"/>
              </a:spcAft>
              <a:defRPr/>
            </a:pP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11–27	Separation</a:t>
            </a:r>
          </a:p>
          <a:p>
            <a:pPr algn="ctr" defTabSz="914400" fontAlgn="base">
              <a:spcBef>
                <a:spcPct val="0"/>
              </a:spcBef>
              <a:spcAft>
                <a:spcPct val="0"/>
              </a:spcAft>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(walking with God)</a:t>
            </a:r>
          </a:p>
        </p:txBody>
      </p:sp>
      <p:sp>
        <p:nvSpPr>
          <p:cNvPr id="33798"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fontAlgn="base">
              <a:spcBef>
                <a:spcPct val="0"/>
              </a:spcBef>
              <a:spcAft>
                <a:spcPct val="0"/>
              </a:spcAft>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1–10		Sacrifice</a:t>
            </a:r>
          </a:p>
          <a:p>
            <a:pPr algn="ctr" defTabSz="914400" fontAlgn="base">
              <a:spcBef>
                <a:spcPct val="0"/>
              </a:spcBef>
              <a:spcAft>
                <a:spcPct val="0"/>
              </a:spcAft>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(worshipping God) </a:t>
            </a:r>
          </a:p>
        </p:txBody>
      </p:sp>
      <p:sp>
        <p:nvSpPr>
          <p:cNvPr id="33799" name="Text Box 7"/>
          <p:cNvSpPr txBox="1">
            <a:spLocks noChangeArrowheads="1"/>
          </p:cNvSpPr>
          <p:nvPr/>
        </p:nvSpPr>
        <p:spPr bwMode="auto">
          <a:xfrm>
            <a:off x="1676400" y="873125"/>
            <a:ext cx="6096000" cy="9556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defTabSz="914400" fontAlgn="base">
              <a:spcBef>
                <a:spcPct val="0"/>
              </a:spcBef>
              <a:spcAft>
                <a:spcPct val="0"/>
              </a:spcAft>
              <a:defRPr/>
            </a:pPr>
            <a:r>
              <a:rPr lang="en-US" altLang="zh-CN" sz="2800" b="1">
                <a:solidFill>
                  <a:srgbClr val="000000"/>
                </a:solidFill>
                <a:latin typeface="Arial Black" pitchFamily="-111" charset="0"/>
                <a:ea typeface="SimSun" pitchFamily="2" charset="-122"/>
                <a:cs typeface="SimSun" pitchFamily="2" charset="-122"/>
              </a:rPr>
              <a:t>Sanctification through sacrifice and separation</a:t>
            </a:r>
          </a:p>
        </p:txBody>
      </p:sp>
    </p:spTree>
    <p:extLst>
      <p:ext uri="{BB962C8B-B14F-4D97-AF65-F5344CB8AC3E}">
        <p14:creationId xmlns:p14="http://schemas.microsoft.com/office/powerpoint/2010/main" val="161278381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s Title Hands Grasping.jpg">
            <a:extLst>
              <a:ext uri="{FF2B5EF4-FFF2-40B4-BE49-F238E27FC236}">
                <a16:creationId xmlns:a16="http://schemas.microsoft.com/office/drawing/2014/main" id="{0F80E82A-AD5B-BF56-EDA9-5B796706E9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p:txBody>
          <a:bodyPr/>
          <a:lstStyle/>
          <a:p>
            <a:pPr>
              <a:defRPr/>
            </a:pPr>
            <a:r>
              <a:rPr lang="en-US" sz="3600" b="1">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1331913" y="4087906"/>
            <a:ext cx="6480175" cy="2492281"/>
          </a:xfrm>
        </p:spPr>
        <p:txBody>
          <a:bodyPr>
            <a:normAutofit/>
          </a:bodyPr>
          <a:lstStyle/>
          <a:p>
            <a:pPr marL="0" indent="0" algn="ctr">
              <a:buFont typeface="Wingdings" charset="2"/>
              <a:buNone/>
              <a:defRPr/>
            </a:pP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through</a:t>
            </a:r>
            <a:r>
              <a:rPr lang="en-US" sz="48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 alone</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153</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ABC9039-FAF2-B8DF-B240-1CC53F9E33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04834" name="Rectangle 2"/>
          <p:cNvSpPr>
            <a:spLocks noGrp="1" noChangeArrowheads="1"/>
          </p:cNvSpPr>
          <p:nvPr>
            <p:ph type="title"/>
          </p:nvPr>
        </p:nvSpPr>
        <p:spPr>
          <a:xfrm>
            <a:off x="304800" y="381000"/>
            <a:ext cx="6934200" cy="1143000"/>
          </a:xfrm>
        </p:spPr>
        <p:txBody>
          <a:bodyPr/>
          <a:lstStyle/>
          <a:p>
            <a:pPr algn="l" eaLnBrk="1" hangingPunct="1"/>
            <a:r>
              <a:rPr lang="en-GB" sz="3600" b="1" dirty="0">
                <a:solidFill>
                  <a:srgbClr val="FFFFFF"/>
                </a:solidFill>
                <a:effectLst>
                  <a:glow rad="127000">
                    <a:schemeClr val="bg1"/>
                  </a:glow>
                </a:effectLst>
                <a:latin typeface="Arial"/>
                <a:cs typeface="Arial"/>
              </a:rPr>
              <a:t>Do all true Christians die in fellowship with the Lord?</a:t>
            </a:r>
            <a:endParaRPr lang="en-US" sz="3600" b="1" dirty="0">
              <a:solidFill>
                <a:srgbClr val="FFFFFF"/>
              </a:solidFill>
              <a:effectLst>
                <a:glow rad="127000">
                  <a:schemeClr val="bg1"/>
                </a:glow>
              </a:effectLst>
              <a:latin typeface="Arial"/>
              <a:cs typeface="Arial"/>
            </a:endParaRPr>
          </a:p>
        </p:txBody>
      </p:sp>
      <p:sp>
        <p:nvSpPr>
          <p:cNvPr id="504835" name="Rectangle 3"/>
          <p:cNvSpPr>
            <a:spLocks noChangeArrowheads="1"/>
          </p:cNvSpPr>
          <p:nvPr/>
        </p:nvSpPr>
        <p:spPr bwMode="auto">
          <a:xfrm>
            <a:off x="304800" y="2514600"/>
            <a:ext cx="8700247"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pPr defTabSz="914400" fontAlgn="base">
              <a:spcBef>
                <a:spcPct val="0"/>
              </a:spcBef>
              <a:spcAft>
                <a:spcPct val="0"/>
              </a:spcAft>
            </a:pPr>
            <a:r>
              <a:rPr lang="en-GB" sz="3600" b="1" i="1" dirty="0">
                <a:solidFill>
                  <a:srgbClr val="FFFFFF"/>
                </a:solidFill>
                <a:effectLst>
                  <a:glow rad="127000">
                    <a:schemeClr val="bg1"/>
                  </a:glow>
                </a:effectLst>
                <a:latin typeface="Arial"/>
                <a:ea typeface="ＭＳ Ｐゴシック" charset="0"/>
                <a:cs typeface="Arial"/>
              </a:rPr>
              <a:t>In other words, do all believers persevere in faith or can they sometimes fall away (not consider themselves Christian, not trust in God anymore, etc.)?</a:t>
            </a:r>
            <a:endParaRPr lang="en-US" sz="3600" b="1" i="1" dirty="0">
              <a:solidFill>
                <a:srgbClr val="FFFFFF"/>
              </a:solidFill>
              <a:effectLst>
                <a:glow rad="127000">
                  <a:schemeClr val="bg1"/>
                </a:glow>
              </a:effectLst>
              <a:latin typeface="Arial"/>
              <a:ea typeface="ＭＳ Ｐゴシック" charset="0"/>
              <a:cs typeface="Arial"/>
            </a:endParaRPr>
          </a:p>
        </p:txBody>
      </p:sp>
      <p:sp>
        <p:nvSpPr>
          <p:cNvPr id="504836" name="Rectangle 4"/>
          <p:cNvSpPr>
            <a:spLocks noChangeArrowheads="1"/>
          </p:cNvSpPr>
          <p:nvPr/>
        </p:nvSpPr>
        <p:spPr bwMode="auto">
          <a:xfrm>
            <a:off x="304800" y="5334000"/>
            <a:ext cx="693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pPr defTabSz="914400" fontAlgn="base">
              <a:spcBef>
                <a:spcPct val="0"/>
              </a:spcBef>
              <a:spcAft>
                <a:spcPct val="0"/>
              </a:spcAft>
            </a:pPr>
            <a:r>
              <a:rPr lang="en-GB" sz="3600" b="1" i="1">
                <a:solidFill>
                  <a:srgbClr val="FFFFFF"/>
                </a:solidFill>
                <a:effectLst>
                  <a:glow rad="127000">
                    <a:schemeClr val="bg1"/>
                  </a:glow>
                </a:effectLst>
                <a:latin typeface="Arial"/>
                <a:ea typeface="ＭＳ Ｐゴシック" charset="0"/>
                <a:cs typeface="Arial"/>
              </a:rPr>
              <a:t>What is the key issue here?</a:t>
            </a:r>
            <a:endParaRPr lang="en-US" sz="3600" b="1" i="1">
              <a:solidFill>
                <a:srgbClr val="FFFFFF"/>
              </a:solidFill>
              <a:effectLst>
                <a:glow rad="127000">
                  <a:schemeClr val="bg1"/>
                </a:glow>
              </a:effectLst>
              <a:latin typeface="Arial"/>
              <a:ea typeface="ＭＳ Ｐゴシック" charset="0"/>
              <a:cs typeface="Arial"/>
            </a:endParaRPr>
          </a:p>
        </p:txBody>
      </p:sp>
      <p:sp>
        <p:nvSpPr>
          <p:cNvPr id="2" name="TextBox 1">
            <a:extLst>
              <a:ext uri="{FF2B5EF4-FFF2-40B4-BE49-F238E27FC236}">
                <a16:creationId xmlns:a16="http://schemas.microsoft.com/office/drawing/2014/main" id="{E37818F3-B818-5470-E4CF-26FEE55FDC87}"/>
              </a:ext>
            </a:extLst>
          </p:cNvPr>
          <p:cNvSpPr txBox="1"/>
          <p:nvPr/>
        </p:nvSpPr>
        <p:spPr>
          <a:xfrm>
            <a:off x="2167467" y="-1168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55926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4835"/>
                                        </p:tgtEl>
                                        <p:attrNameLst>
                                          <p:attrName>style.visibility</p:attrName>
                                        </p:attrNameLst>
                                      </p:cBhvr>
                                      <p:to>
                                        <p:strVal val="visible"/>
                                      </p:to>
                                    </p:set>
                                    <p:animEffect transition="in" filter="blinds(horizontal)">
                                      <p:cBhvr>
                                        <p:cTn id="7" dur="500"/>
                                        <p:tgtEl>
                                          <p:spTgt spid="504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4836"/>
                                        </p:tgtEl>
                                        <p:attrNameLst>
                                          <p:attrName>style.visibility</p:attrName>
                                        </p:attrNameLst>
                                      </p:cBhvr>
                                      <p:to>
                                        <p:strVal val="visible"/>
                                      </p:to>
                                    </p:set>
                                    <p:animEffect transition="in" filter="blinds(horizontal)">
                                      <p:cBhvr>
                                        <p:cTn id="12" dur="500"/>
                                        <p:tgtEl>
                                          <p:spTgt spid="50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autoUpdateAnimBg="0"/>
      <p:bldP spid="504836"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 Single Corner Rectangle 7"/>
          <p:cNvSpPr/>
          <p:nvPr/>
        </p:nvSpPr>
        <p:spPr>
          <a:xfrm>
            <a:off x="5774269" y="535980"/>
            <a:ext cx="3234266" cy="1222143"/>
          </a:xfrm>
          <a:prstGeom prst="round1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ound Single Corner Rectangle 1"/>
          <p:cNvSpPr/>
          <p:nvPr/>
        </p:nvSpPr>
        <p:spPr>
          <a:xfrm>
            <a:off x="287867" y="521990"/>
            <a:ext cx="3759200" cy="1222143"/>
          </a:xfrm>
          <a:prstGeom prst="round1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1730" name="Rectangle 2"/>
          <p:cNvSpPr>
            <a:spLocks noGrp="1" noChangeArrowheads="1"/>
          </p:cNvSpPr>
          <p:nvPr>
            <p:ph type="title"/>
          </p:nvPr>
        </p:nvSpPr>
        <p:spPr>
          <a:xfrm>
            <a:off x="0" y="626532"/>
            <a:ext cx="9144000" cy="930259"/>
          </a:xfrm>
        </p:spPr>
        <p:txBody>
          <a:bodyPr rtlCol="0">
            <a:normAutofit/>
          </a:bodyPr>
          <a:lstStyle/>
          <a:p>
            <a:pPr eaLnBrk="1" fontAlgn="auto" hangingPunct="1">
              <a:spcAft>
                <a:spcPts val="0"/>
              </a:spcAft>
              <a:defRPr/>
            </a:pPr>
            <a:r>
              <a:rPr lang="en-US" sz="4000" b="1" dirty="0">
                <a:solidFill>
                  <a:srgbClr val="FFFF00"/>
                </a:solidFill>
                <a:effectLst>
                  <a:glow rad="165100">
                    <a:schemeClr val="tx1"/>
                  </a:glow>
                </a:effectLst>
              </a:rPr>
              <a:t>Perseverance</a:t>
            </a:r>
            <a:r>
              <a:rPr lang="en-US" sz="4000" b="1" dirty="0">
                <a:effectLst>
                  <a:glow rad="165100">
                    <a:schemeClr val="tx1"/>
                  </a:glow>
                </a:effectLst>
              </a:rPr>
              <a:t> versus </a:t>
            </a:r>
            <a:r>
              <a:rPr lang="en-US" sz="4000" b="1" dirty="0">
                <a:solidFill>
                  <a:srgbClr val="FFFF00"/>
                </a:solidFill>
                <a:effectLst>
                  <a:glow rad="165100">
                    <a:schemeClr val="tx1"/>
                  </a:glow>
                </a:effectLst>
              </a:rPr>
              <a:t>Free Grace</a:t>
            </a:r>
          </a:p>
        </p:txBody>
      </p:sp>
      <p:sp>
        <p:nvSpPr>
          <p:cNvPr id="5" name="Rectangle 2"/>
          <p:cNvSpPr txBox="1">
            <a:spLocks noChangeArrowheads="1"/>
          </p:cNvSpPr>
          <p:nvPr/>
        </p:nvSpPr>
        <p:spPr bwMode="auto">
          <a:xfrm>
            <a:off x="4773478" y="1955109"/>
            <a:ext cx="4380230"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defPPr>
              <a:defRPr lang="en-US"/>
            </a:defPPr>
            <a:lvl1pPr algn="ctr" defTabSz="914400" eaLnBrk="0" fontAlgn="base" hangingPunct="0">
              <a:spcBef>
                <a:spcPct val="0"/>
              </a:spcBef>
              <a:spcAft>
                <a:spcPct val="0"/>
              </a:spcAft>
              <a:defRPr sz="24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Promised to Overcomers: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I am coming soon. Hold on to what you have, so that no one will take away your crown</a:t>
            </a:r>
            <a:r>
              <a:rPr kumimoji="0" lang="ru-RU"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a:t>
            </a:r>
            <a:b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(Revelation 3:11 NLT).</a:t>
            </a:r>
          </a:p>
        </p:txBody>
      </p:sp>
      <p:sp>
        <p:nvSpPr>
          <p:cNvPr id="6" name="Text Box 19"/>
          <p:cNvSpPr txBox="1">
            <a:spLocks noChangeArrowheads="1"/>
          </p:cNvSpPr>
          <p:nvPr/>
        </p:nvSpPr>
        <p:spPr bwMode="auto">
          <a:xfrm>
            <a:off x="8142255" y="60325"/>
            <a:ext cx="8861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274d</a:t>
            </a:r>
          </a:p>
        </p:txBody>
      </p:sp>
      <p:sp>
        <p:nvSpPr>
          <p:cNvPr id="7" name="Rectangle 2"/>
          <p:cNvSpPr txBox="1">
            <a:spLocks noChangeArrowheads="1"/>
          </p:cNvSpPr>
          <p:nvPr/>
        </p:nvSpPr>
        <p:spPr bwMode="auto">
          <a:xfrm>
            <a:off x="0" y="1955109"/>
            <a:ext cx="4572000"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a:solidFill>
                  <a:prstClr val="white"/>
                </a:solidFill>
              </a:rPr>
              <a:t>"Beware of false prophets who come disguised as harmless sheep but are really vicious wolves</a:t>
            </a:r>
            <a: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a:t>
            </a:r>
            <a:b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US"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lang="en-US" sz="2800" b="1" dirty="0">
                <a:solidFill>
                  <a:prstClr val="white"/>
                </a:solidFill>
              </a:rPr>
              <a:t>Matthew 7:15</a:t>
            </a:r>
            <a:r>
              <a:rPr kumimoji="0" lang="nb-NO"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endParaRPr kumimoji="0" lang="en-US"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9402021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3" descr="msoEEF5E"/>
          <p:cNvPicPr>
            <a:picLocks noChangeAspect="1" noChangeArrowheads="1"/>
          </p:cNvPicPr>
          <p:nvPr/>
        </p:nvPicPr>
        <p:blipFill>
          <a:blip r:embed="rId3" cstate="screen">
            <a:extLst>
              <a:ext uri="{28A0092B-C50C-407E-A947-70E740481C1C}">
                <a14:useLocalDpi xmlns:a14="http://schemas.microsoft.com/office/drawing/2010/main"/>
              </a:ext>
            </a:extLst>
          </a:blip>
          <a:srcRect t="2411"/>
          <a:stretch>
            <a:fillRect/>
          </a:stretch>
        </p:blipFill>
        <p:spPr bwMode="auto">
          <a:xfrm>
            <a:off x="304800" y="609600"/>
            <a:ext cx="8610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4"/>
          <p:cNvSpPr>
            <a:spLocks noChangeArrowheads="1"/>
          </p:cNvSpPr>
          <p:nvPr/>
        </p:nvSpPr>
        <p:spPr bwMode="auto">
          <a:xfrm>
            <a:off x="1447800" y="2687638"/>
            <a:ext cx="5638800" cy="1066800"/>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sp>
        <p:nvSpPr>
          <p:cNvPr id="545796" name="Rectangle 5"/>
          <p:cNvSpPr>
            <a:spLocks noChangeArrowheads="1"/>
          </p:cNvSpPr>
          <p:nvPr/>
        </p:nvSpPr>
        <p:spPr bwMode="auto">
          <a:xfrm>
            <a:off x="1447800" y="3754438"/>
            <a:ext cx="5638800" cy="10668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sp>
        <p:nvSpPr>
          <p:cNvPr id="545797" name="Rectangle 6"/>
          <p:cNvSpPr>
            <a:spLocks noChangeArrowheads="1"/>
          </p:cNvSpPr>
          <p:nvPr/>
        </p:nvSpPr>
        <p:spPr bwMode="auto">
          <a:xfrm>
            <a:off x="1447800" y="4821238"/>
            <a:ext cx="5638800" cy="914400"/>
          </a:xfrm>
          <a:prstGeom prst="rect">
            <a:avLst/>
          </a:prstGeom>
          <a:noFill/>
          <a:ln w="3810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sp>
        <p:nvSpPr>
          <p:cNvPr id="545798" name="Rectangle 7"/>
          <p:cNvSpPr>
            <a:spLocks noChangeArrowheads="1"/>
          </p:cNvSpPr>
          <p:nvPr/>
        </p:nvSpPr>
        <p:spPr bwMode="auto">
          <a:xfrm>
            <a:off x="1447800" y="1773238"/>
            <a:ext cx="5638800" cy="9144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sp>
        <p:nvSpPr>
          <p:cNvPr id="545799" name="Text Box 8"/>
          <p:cNvSpPr txBox="1">
            <a:spLocks noChangeArrowheads="1"/>
          </p:cNvSpPr>
          <p:nvPr/>
        </p:nvSpPr>
        <p:spPr bwMode="auto">
          <a:xfrm>
            <a:off x="8305800" y="76200"/>
            <a:ext cx="8239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69696">
                    <a:lumMod val="20000"/>
                    <a:lumOff val="80000"/>
                  </a:srgbClr>
                </a:solidFill>
                <a:effectLst/>
                <a:uLnTx/>
                <a:uFillTx/>
                <a:latin typeface="Verdana" charset="0"/>
                <a:ea typeface="ＭＳ Ｐゴシック" charset="0"/>
              </a:rPr>
              <a:t>274a</a:t>
            </a:r>
          </a:p>
        </p:txBody>
      </p:sp>
      <p:sp>
        <p:nvSpPr>
          <p:cNvPr id="20489" name="Rectangle 9"/>
          <p:cNvSpPr>
            <a:spLocks noGrp="1" noChangeArrowheads="1"/>
          </p:cNvSpPr>
          <p:nvPr>
            <p:ph type="title" idx="4294967295"/>
          </p:nvPr>
        </p:nvSpPr>
        <p:spPr>
          <a:xfrm>
            <a:off x="374073" y="685800"/>
            <a:ext cx="8541327" cy="572811"/>
          </a:xfrm>
          <a:solidFill>
            <a:srgbClr val="FFFFFF"/>
          </a:solidFill>
        </p:spPr>
        <p:txBody>
          <a:bodyPr/>
          <a:lstStyle/>
          <a:p>
            <a:pPr eaLnBrk="1" hangingPunct="1">
              <a:defRPr/>
            </a:pPr>
            <a:r>
              <a:rPr lang="en-US" sz="2400" b="1" dirty="0">
                <a:latin typeface="Arial" charset="0"/>
              </a:rPr>
              <a:t>James</a:t>
            </a:r>
            <a:r>
              <a:rPr lang="fr-FR" sz="2400" b="1" dirty="0">
                <a:latin typeface="Arial" charset="0"/>
              </a:rPr>
              <a:t>'</a:t>
            </a:r>
            <a:r>
              <a:rPr lang="en-US" sz="2400" b="1" dirty="0">
                <a:latin typeface="Arial" charset="0"/>
              </a:rPr>
              <a:t> References to the Sermon on the Mount</a:t>
            </a:r>
          </a:p>
        </p:txBody>
      </p:sp>
      <p:sp>
        <p:nvSpPr>
          <p:cNvPr id="9" name="Rectangle 9"/>
          <p:cNvSpPr txBox="1">
            <a:spLocks noChangeArrowheads="1"/>
          </p:cNvSpPr>
          <p:nvPr/>
        </p:nvSpPr>
        <p:spPr bwMode="auto">
          <a:xfrm>
            <a:off x="1174925" y="1304379"/>
            <a:ext cx="2852212"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Osaka"/>
              </a:rPr>
              <a:t>James</a:t>
            </a:r>
          </a:p>
        </p:txBody>
      </p:sp>
      <p:sp>
        <p:nvSpPr>
          <p:cNvPr id="10" name="Rectangle 9"/>
          <p:cNvSpPr txBox="1">
            <a:spLocks noChangeArrowheads="1"/>
          </p:cNvSpPr>
          <p:nvPr/>
        </p:nvSpPr>
        <p:spPr bwMode="auto">
          <a:xfrm>
            <a:off x="4027136" y="1304379"/>
            <a:ext cx="4107219"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Osaka"/>
              </a:rPr>
              <a:t>Sermon on the Mount</a:t>
            </a:r>
          </a:p>
        </p:txBody>
      </p:sp>
      <p:sp>
        <p:nvSpPr>
          <p:cNvPr id="11" name="Rectangle 9"/>
          <p:cNvSpPr txBox="1">
            <a:spLocks noChangeArrowheads="1"/>
          </p:cNvSpPr>
          <p:nvPr/>
        </p:nvSpPr>
        <p:spPr bwMode="auto">
          <a:xfrm>
            <a:off x="3672473" y="1816980"/>
            <a:ext cx="2017038" cy="276891"/>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Osaka"/>
              </a:rPr>
              <a:t>Matthew</a:t>
            </a:r>
          </a:p>
        </p:txBody>
      </p:sp>
    </p:spTree>
    <p:extLst>
      <p:ext uri="{BB962C8B-B14F-4D97-AF65-F5344CB8AC3E}">
        <p14:creationId xmlns:p14="http://schemas.microsoft.com/office/powerpoint/2010/main" val="508295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9144000" cy="765175"/>
          </a:xfrm>
          <a:solidFill>
            <a:schemeClr val="accent6">
              <a:lumMod val="50000"/>
            </a:schemeClr>
          </a:solidFill>
        </p:spPr>
        <p:txBody>
          <a:bodyPr anchor="ctr"/>
          <a:lstStyle/>
          <a:p>
            <a:pPr eaLnBrk="1" hangingPunct="1">
              <a:defRPr/>
            </a:pPr>
            <a:r>
              <a:rPr lang="en-US" sz="3600" b="1" dirty="0">
                <a:latin typeface="Arial"/>
                <a:cs typeface="Arial"/>
              </a:rPr>
              <a:t>Summary Statement</a:t>
            </a:r>
          </a:p>
        </p:txBody>
      </p:sp>
      <p:sp>
        <p:nvSpPr>
          <p:cNvPr id="271365" name="Text Box 5"/>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267</a:t>
            </a:r>
          </a:p>
        </p:txBody>
      </p:sp>
      <p:sp>
        <p:nvSpPr>
          <p:cNvPr id="2" name="Rectangle 1"/>
          <p:cNvSpPr/>
          <p:nvPr/>
        </p:nvSpPr>
        <p:spPr>
          <a:xfrm>
            <a:off x="217217" y="2017066"/>
            <a:ext cx="8738807" cy="2918727"/>
          </a:xfrm>
          <a:prstGeom prst="rect">
            <a:avLst/>
          </a:prstGeom>
          <a:noFill/>
          <a:ln>
            <a:noFill/>
          </a:ln>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sz="3200" b="1" dirty="0">
                <a:solidFill>
                  <a:srgbClr val="FFFFFF"/>
                </a:solidFill>
                <a:effectLst>
                  <a:glow rad="127000">
                    <a:srgbClr val="000000"/>
                  </a:glow>
                </a:effectLst>
                <a:latin typeface="Arial" charset="0"/>
                <a:ea typeface="ＭＳ Ｐゴシック" charset="0"/>
              </a:rPr>
              <a:t>Early Jewish believers in the Roman world should</a:t>
            </a:r>
            <a:r>
              <a:rPr lang="en-US" sz="3200" b="1" dirty="0">
                <a:solidFill>
                  <a:srgbClr val="FFFF00"/>
                </a:solidFill>
                <a:effectLst>
                  <a:glow rad="127000">
                    <a:srgbClr val="000000"/>
                  </a:glow>
                </a:effectLst>
                <a:latin typeface="Arial" charset="0"/>
                <a:ea typeface="ＭＳ Ｐゴシック" charset="0"/>
              </a:rPr>
              <a:t> show their faith through works</a:t>
            </a:r>
            <a:r>
              <a:rPr lang="en-US" sz="3200" b="1" dirty="0">
                <a:solidFill>
                  <a:srgbClr val="FFFFFF"/>
                </a:solidFill>
                <a:effectLst>
                  <a:glow rad="127000">
                    <a:srgbClr val="000000"/>
                  </a:glow>
                </a:effectLst>
                <a:latin typeface="Arial" charset="0"/>
                <a:ea typeface="ＭＳ Ｐゴシック" charset="0"/>
              </a:rPr>
              <a:t> to replace their hypocrisy with good deeds in maturity and holiness. </a:t>
            </a:r>
          </a:p>
        </p:txBody>
      </p:sp>
      <p:sp>
        <p:nvSpPr>
          <p:cNvPr id="6" name="Rectangle 2">
            <a:extLst>
              <a:ext uri="{FF2B5EF4-FFF2-40B4-BE49-F238E27FC236}">
                <a16:creationId xmlns:a16="http://schemas.microsoft.com/office/drawing/2014/main" id="{0D06DF0A-7AAC-264E-AB52-C8C74B92024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39963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6514" name="Picture 2" descr="Image result for work for jesus">
            <a:extLst>
              <a:ext uri="{FF2B5EF4-FFF2-40B4-BE49-F238E27FC236}">
                <a16:creationId xmlns:a16="http://schemas.microsoft.com/office/drawing/2014/main" id="{C6A6E967-3F81-FE42-ABC8-B8D9B4A76F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95" y="23812"/>
            <a:ext cx="9144000" cy="6069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5927805" y="1252111"/>
            <a:ext cx="3276598" cy="1394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Letter </a:t>
            </a:r>
            <a:b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of James</a:t>
            </a:r>
          </a:p>
        </p:txBody>
      </p:sp>
      <p:sp>
        <p:nvSpPr>
          <p:cNvPr id="900098" name="Rectangle 2"/>
          <p:cNvSpPr>
            <a:spLocks noGrp="1" noChangeArrowheads="1"/>
          </p:cNvSpPr>
          <p:nvPr>
            <p:ph type="ctrTitle"/>
          </p:nvPr>
        </p:nvSpPr>
        <p:spPr>
          <a:xfrm>
            <a:off x="-23813" y="0"/>
            <a:ext cx="9120187" cy="122829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Working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7849208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2418" name="Picture 2" descr="Image result for How will others know you are a Christian?">
            <a:extLst>
              <a:ext uri="{FF2B5EF4-FFF2-40B4-BE49-F238E27FC236}">
                <a16:creationId xmlns:a16="http://schemas.microsoft.com/office/drawing/2014/main" id="{A09F8482-819B-E84E-81FB-82CB90DE63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786" y="1391503"/>
            <a:ext cx="8255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Faith is internal and unseen.</a:t>
            </a:r>
          </a:p>
        </p:txBody>
      </p:sp>
      <p:sp>
        <p:nvSpPr>
          <p:cNvPr id="3" name="Rectangle 2">
            <a:extLst>
              <a:ext uri="{FF2B5EF4-FFF2-40B4-BE49-F238E27FC236}">
                <a16:creationId xmlns:a16="http://schemas.microsoft.com/office/drawing/2014/main" id="{BA35FE87-F35B-3047-8200-DDAA5D154790}"/>
              </a:ext>
            </a:extLst>
          </p:cNvPr>
          <p:cNvSpPr txBox="1">
            <a:spLocks noChangeArrowheads="1"/>
          </p:cNvSpPr>
          <p:nvPr/>
        </p:nvSpPr>
        <p:spPr bwMode="auto">
          <a:xfrm>
            <a:off x="14286" y="3232383"/>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kern="0"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Or is it?</a:t>
            </a:r>
          </a:p>
        </p:txBody>
      </p:sp>
    </p:spTree>
    <p:extLst>
      <p:ext uri="{BB962C8B-B14F-4D97-AF65-F5344CB8AC3E}">
        <p14:creationId xmlns:p14="http://schemas.microsoft.com/office/powerpoint/2010/main" val="64033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Image result for How will others know you are a Christian?">
            <a:extLst>
              <a:ext uri="{FF2B5EF4-FFF2-40B4-BE49-F238E27FC236}">
                <a16:creationId xmlns:a16="http://schemas.microsoft.com/office/drawing/2014/main" id="{AC8A6C30-CA22-0A45-A775-157711DA3B9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8253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others know you are a Christian?</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F348690C-7A0B-1A47-9CD6-1AF9A08B4F9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James</a:t>
            </a:r>
            <a:endPar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8124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descr="Image result for How will others know you are a Christian?">
            <a:extLst>
              <a:ext uri="{FF2B5EF4-FFF2-40B4-BE49-F238E27FC236}">
                <a16:creationId xmlns:a16="http://schemas.microsoft.com/office/drawing/2014/main" id="{E67040CC-3028-4F41-85E8-AC4633E6F2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20240"/>
            <a:ext cx="9144000" cy="49377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920240"/>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will others know you are a Christian?</a:t>
            </a:r>
          </a:p>
        </p:txBody>
      </p:sp>
    </p:spTree>
    <p:extLst>
      <p:ext uri="{BB962C8B-B14F-4D97-AF65-F5344CB8AC3E}">
        <p14:creationId xmlns:p14="http://schemas.microsoft.com/office/powerpoint/2010/main" val="3097043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43025" y="1473316"/>
            <a:ext cx="6457950" cy="3911367"/>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are the characteristics of faith?</a:t>
            </a:r>
          </a:p>
        </p:txBody>
      </p:sp>
    </p:spTree>
    <p:extLst>
      <p:ext uri="{BB962C8B-B14F-4D97-AF65-F5344CB8AC3E}">
        <p14:creationId xmlns:p14="http://schemas.microsoft.com/office/powerpoint/2010/main" val="2231270840"/>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75433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Early Jewish believers were not living out their faith.</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741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defTabSz="914400" fontAlgn="base">
              <a:spcBef>
                <a:spcPct val="50000"/>
              </a:spcBef>
              <a:spcAft>
                <a:spcPct val="0"/>
              </a:spcAft>
              <a:defRPr/>
            </a:pPr>
            <a:r>
              <a:rPr lang="en-US" sz="2000" b="1" dirty="0">
                <a:solidFill>
                  <a:srgbClr val="000000"/>
                </a:solidFill>
                <a:latin typeface="Arial" charset="0"/>
                <a:ea typeface="Times New Roman"/>
                <a:cs typeface="Times New Roman"/>
              </a:rPr>
              <a:t>"To the remotest part of the earth" (Acts 1:8)</a:t>
            </a:r>
          </a:p>
          <a:p>
            <a:pPr defTabSz="914400" fontAlgn="base">
              <a:spcBef>
                <a:spcPct val="0"/>
              </a:spcBef>
              <a:spcAft>
                <a:spcPct val="0"/>
              </a:spcAft>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538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Fall 49</a:t>
            </a:r>
          </a:p>
          <a:p>
            <a:pPr algn="ctr" defTabSz="914400" fontAlgn="base">
              <a:spcBef>
                <a:spcPct val="50000"/>
              </a:spcBef>
              <a:spcAft>
                <a:spcPct val="0"/>
              </a:spcAft>
            </a:pPr>
            <a:r>
              <a:rPr lang="en-US" sz="1600" b="1">
                <a:solidFill>
                  <a:srgbClr val="FFFFFF"/>
                </a:solidFill>
                <a:latin typeface="Arial Narrow" charset="0"/>
                <a:cs typeface="Times New Roman" charset="0"/>
              </a:rPr>
              <a:t>The</a:t>
            </a:r>
          </a:p>
          <a:p>
            <a:pPr algn="ctr" defTabSz="914400" fontAlgn="base">
              <a:spcBef>
                <a:spcPct val="0"/>
              </a:spcBef>
              <a:spcAft>
                <a:spcPct val="0"/>
              </a:spcAft>
            </a:pPr>
            <a:r>
              <a:rPr lang="en-US" sz="1600" b="1">
                <a:solidFill>
                  <a:srgbClr val="FFFFFF"/>
                </a:solidFill>
                <a:latin typeface="Arial Narrow" charset="0"/>
                <a:cs typeface="Times New Roman" charset="0"/>
              </a:rPr>
              <a:t>Council</a:t>
            </a:r>
          </a:p>
        </p:txBody>
      </p:sp>
      <p:sp>
        <p:nvSpPr>
          <p:cNvPr id="538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defTabSz="914400" fontAlgn="base">
              <a:spcBef>
                <a:spcPct val="50000"/>
              </a:spcBef>
              <a:spcAft>
                <a:spcPct val="0"/>
              </a:spcAft>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538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3863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Spring 68</a:t>
            </a:r>
          </a:p>
          <a:p>
            <a:pPr algn="ctr" defTabSz="914400" fontAlgn="base">
              <a:spcBef>
                <a:spcPct val="50000"/>
              </a:spcBef>
              <a:spcAft>
                <a:spcPct val="0"/>
              </a:spcAft>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538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53863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defTabSz="914400" fontAlgn="base">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defTabSz="914400" fontAlgn="base">
              <a:spcBef>
                <a:spcPct val="50000"/>
              </a:spcBef>
              <a:spcAft>
                <a:spcPct val="0"/>
              </a:spcAft>
            </a:pPr>
            <a:endParaRPr lang="en-US" sz="900" b="1">
              <a:solidFill>
                <a:srgbClr val="000000"/>
              </a:solidFill>
              <a:latin typeface="Arial Narrow" charset="0"/>
              <a:cs typeface="Times New Roman" charset="0"/>
            </a:endParaRPr>
          </a:p>
        </p:txBody>
      </p:sp>
      <p:sp>
        <p:nvSpPr>
          <p:cNvPr id="53863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defTabSz="914400" fontAlgn="base">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defTabSz="914400" fontAlgn="base">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defTabSz="914400" fontAlgn="base">
              <a:spcBef>
                <a:spcPct val="0"/>
              </a:spcBef>
              <a:spcAft>
                <a:spcPct val="0"/>
              </a:spcAft>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defTabSz="914400" fontAlgn="base">
              <a:spcBef>
                <a:spcPct val="50000"/>
              </a:spcBef>
              <a:spcAft>
                <a:spcPct val="0"/>
              </a:spcAft>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defTabSz="914400" fontAlgn="base">
              <a:spcBef>
                <a:spcPct val="0"/>
              </a:spcBef>
              <a:spcAft>
                <a:spcPct val="0"/>
              </a:spcAft>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defTabSz="914400" fontAlgn="base">
              <a:spcBef>
                <a:spcPct val="50000"/>
              </a:spcBef>
              <a:spcAft>
                <a:spcPct val="0"/>
              </a:spcAft>
              <a:defRPr/>
            </a:pPr>
            <a:endParaRPr lang="en-US" sz="1000" b="1">
              <a:solidFill>
                <a:srgbClr val="FFFFFF"/>
              </a:solidFill>
              <a:latin typeface="Arial Narrow" charset="0"/>
              <a:cs typeface="Times New Roman" charset="0"/>
            </a:endParaRPr>
          </a:p>
        </p:txBody>
      </p:sp>
      <p:sp>
        <p:nvSpPr>
          <p:cNvPr id="53863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53863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defTabSz="914400" fontAlgn="base">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defTabSz="914400" fontAlgn="base">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3200" b="1" dirty="0">
                <a:solidFill>
                  <a:srgbClr val="FFFFFF"/>
                </a:solidFill>
                <a:latin typeface="Arial" charset="0"/>
                <a:cs typeface="Times New Roman" charset="0"/>
              </a:rPr>
              <a:t>NT Overview (General + Key Words)</a:t>
            </a:r>
          </a:p>
        </p:txBody>
      </p:sp>
      <p:sp>
        <p:nvSpPr>
          <p:cNvPr id="53864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50000"/>
              </a:spcBef>
              <a:spcAft>
                <a:spcPct val="0"/>
              </a:spcAft>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53864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defTabSz="914400" fontAlgn="base">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defTabSz="914400" fontAlgn="base">
              <a:spcBef>
                <a:spcPct val="50000"/>
              </a:spcBef>
              <a:spcAft>
                <a:spcPct val="0"/>
              </a:spcAft>
            </a:pPr>
            <a:endParaRPr lang="en-US" sz="900" b="1">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dirty="0">
                <a:solidFill>
                  <a:srgbClr val="FFFFFF"/>
                </a:solidFill>
                <a:latin typeface="Arial Narrow" charset="0"/>
                <a:cs typeface="Times New Roman" charset="0"/>
              </a:rPr>
              <a:t>Matt</a:t>
            </a:r>
            <a:endParaRPr lang="en-US" sz="1600" dirty="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538678" name="Text Box 19"/>
          <p:cNvSpPr txBox="1">
            <a:spLocks noChangeArrowheads="1"/>
          </p:cNvSpPr>
          <p:nvPr/>
        </p:nvSpPr>
        <p:spPr bwMode="auto">
          <a:xfrm>
            <a:off x="978029" y="3670428"/>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600" b="1" dirty="0">
                <a:solidFill>
                  <a:srgbClr val="FFFFFF"/>
                </a:solidFill>
                <a:latin typeface="Arial Narrow" charset="0"/>
                <a:cs typeface="Times New Roman" charset="0"/>
              </a:rPr>
              <a:t>Kingdom</a:t>
            </a:r>
            <a:endParaRPr lang="en-US" sz="1400" dirty="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538684" name="Text Box 17"/>
          <p:cNvSpPr txBox="1">
            <a:spLocks noChangeArrowheads="1"/>
          </p:cNvSpPr>
          <p:nvPr/>
        </p:nvSpPr>
        <p:spPr bwMode="auto">
          <a:xfrm>
            <a:off x="-254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defTabSz="914400" fontAlgn="base">
              <a:spcBef>
                <a:spcPct val="50000"/>
              </a:spcBef>
              <a:spcAft>
                <a:spcPct val="0"/>
              </a:spcAft>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1" name="Text Box 10"/>
          <p:cNvSpPr txBox="1">
            <a:spLocks noChangeArrowheads="1"/>
          </p:cNvSpPr>
          <p:nvPr/>
        </p:nvSpPr>
        <p:spPr bwMode="auto">
          <a:xfrm>
            <a:off x="23368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538686" name="Text Box 20"/>
          <p:cNvSpPr txBox="1">
            <a:spLocks noChangeArrowheads="1"/>
          </p:cNvSpPr>
          <p:nvPr/>
        </p:nvSpPr>
        <p:spPr bwMode="auto">
          <a:xfrm>
            <a:off x="34036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538687" name="Text Box 9"/>
          <p:cNvSpPr txBox="1">
            <a:spLocks noChangeArrowheads="1"/>
          </p:cNvSpPr>
          <p:nvPr/>
        </p:nvSpPr>
        <p:spPr bwMode="auto">
          <a:xfrm>
            <a:off x="23368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538688" name="Text Box 20"/>
          <p:cNvSpPr txBox="1">
            <a:spLocks noChangeArrowheads="1"/>
          </p:cNvSpPr>
          <p:nvPr/>
        </p:nvSpPr>
        <p:spPr bwMode="auto">
          <a:xfrm>
            <a:off x="34036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37" name="Title 33"/>
          <p:cNvSpPr txBox="1">
            <a:spLocks/>
          </p:cNvSpPr>
          <p:nvPr/>
        </p:nvSpPr>
        <p:spPr bwMode="auto">
          <a:xfrm>
            <a:off x="152400" y="27610"/>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eaLnBrk="1" hangingPunct="1">
              <a:spcBef>
                <a:spcPct val="50000"/>
              </a:spcBef>
              <a:defRPr/>
            </a:pPr>
            <a:r>
              <a:rPr lang="en-US" sz="3200" b="1" dirty="0">
                <a:solidFill>
                  <a:srgbClr val="FFFFFF"/>
                </a:solidFill>
                <a:latin typeface="Arial" charset="0"/>
                <a:cs typeface="Times New Roman" charset="0"/>
              </a:rPr>
              <a:t>What books have we studied so far?</a:t>
            </a:r>
          </a:p>
        </p:txBody>
      </p:sp>
      <p:sp>
        <p:nvSpPr>
          <p:cNvPr id="38" name="Title 33"/>
          <p:cNvSpPr txBox="1">
            <a:spLocks/>
          </p:cNvSpPr>
          <p:nvPr/>
        </p:nvSpPr>
        <p:spPr bwMode="auto">
          <a:xfrm>
            <a:off x="152400" y="66696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eaLnBrk="1" hangingPunct="1">
              <a:spcBef>
                <a:spcPct val="50000"/>
              </a:spcBef>
              <a:defRPr/>
            </a:pPr>
            <a:r>
              <a:rPr lang="en-US" sz="3200" b="1" dirty="0">
                <a:solidFill>
                  <a:srgbClr val="FFFFFF"/>
                </a:solidFill>
                <a:latin typeface="Arial" charset="0"/>
                <a:cs typeface="Times New Roman" charset="0"/>
              </a:rPr>
              <a:t>What are their key words?</a:t>
            </a:r>
          </a:p>
        </p:txBody>
      </p:sp>
      <p:sp>
        <p:nvSpPr>
          <p:cNvPr id="39" name="Title 33"/>
          <p:cNvSpPr txBox="1">
            <a:spLocks/>
          </p:cNvSpPr>
          <p:nvPr/>
        </p:nvSpPr>
        <p:spPr bwMode="auto">
          <a:xfrm>
            <a:off x="169680" y="131923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eaLnBrk="1" hangingPunct="1">
              <a:spcBef>
                <a:spcPct val="50000"/>
              </a:spcBef>
              <a:defRPr/>
            </a:pPr>
            <a:r>
              <a:rPr lang="en-US" sz="3200" b="1" dirty="0">
                <a:solidFill>
                  <a:srgbClr val="FFFFFF"/>
                </a:solidFill>
                <a:latin typeface="Arial" charset="0"/>
                <a:cs typeface="Times New Roman" charset="0"/>
              </a:rPr>
              <a:t>Put them in chronological order!</a:t>
            </a:r>
          </a:p>
        </p:txBody>
      </p:sp>
    </p:spTree>
    <p:extLst>
      <p:ext uri="{BB962C8B-B14F-4D97-AF65-F5344CB8AC3E}">
        <p14:creationId xmlns:p14="http://schemas.microsoft.com/office/powerpoint/2010/main" val="20862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3" presetClass="exit" presetSubtype="10" fill="hold" grpId="1" nodeType="withEffect">
                                  <p:stCondLst>
                                    <p:cond delay="0"/>
                                  </p:stCondLst>
                                  <p:childTnLst>
                                    <p:animEffect transition="out" filter="blinds(horizontal)">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386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9" grpId="0" animBg="1"/>
      <p:bldP spid="81" grpId="0" animBg="1"/>
      <p:bldP spid="538678" grpId="0" animBg="1"/>
      <p:bldP spid="99" grpId="0" animBg="1"/>
      <p:bldP spid="37" grpId="0" animBg="1"/>
      <p:bldP spid="37" grpId="1" animBg="1"/>
      <p:bldP spid="38" grpId="0" animBg="1"/>
      <p:bldP spid="38" grpId="1" animBg="1"/>
      <p:bldP spid="39" grpId="0" animBg="1"/>
      <p:bldP spid="3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4" name="Picture 8" descr="gun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2869" y="2743200"/>
            <a:ext cx="27432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8" name="Rectangle 12"/>
          <p:cNvSpPr>
            <a:spLocks noChangeArrowheads="1"/>
          </p:cNvSpPr>
          <p:nvPr/>
        </p:nvSpPr>
        <p:spPr bwMode="auto">
          <a:xfrm>
            <a:off x="3344335" y="2667000"/>
            <a:ext cx="3048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EEC94"/>
                </a:solidFill>
                <a:effectLst>
                  <a:outerShdw blurRad="38100" dist="38100" dir="2700000" algn="tl">
                    <a:srgbClr val="000000"/>
                  </a:outerShdw>
                </a:effectLst>
                <a:uLnTx/>
                <a:uFillTx/>
                <a:latin typeface="Monotype Corsiva" charset="0"/>
                <a:ea typeface="ＭＳ Ｐゴシック" charset="0"/>
                <a:cs typeface="ＭＳ Ｐゴシック" charset="0"/>
              </a:rPr>
              <a:t>BOND</a:t>
            </a:r>
          </a:p>
        </p:txBody>
      </p:sp>
      <p:sp>
        <p:nvSpPr>
          <p:cNvPr id="91145" name="Rectangle 9"/>
          <p:cNvSpPr>
            <a:spLocks noChangeArrowheads="1"/>
          </p:cNvSpPr>
          <p:nvPr/>
        </p:nvSpPr>
        <p:spPr bwMode="auto">
          <a:xfrm>
            <a:off x="1828800" y="838200"/>
            <a:ext cx="52578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EEC94"/>
                </a:solidFill>
                <a:effectLst>
                  <a:outerShdw blurRad="38100" dist="38100" dir="2700000" algn="tl">
                    <a:srgbClr val="000000"/>
                  </a:outerShdw>
                </a:effectLst>
                <a:uLnTx/>
                <a:uFillTx/>
                <a:latin typeface="Monotype Corsiva" charset="0"/>
                <a:ea typeface="ＭＳ Ｐゴシック" charset="0"/>
                <a:cs typeface="ＭＳ Ｐゴシック" charset="0"/>
              </a:rPr>
              <a:t>EPISTLE OF</a:t>
            </a:r>
          </a:p>
        </p:txBody>
      </p:sp>
      <p:sp>
        <p:nvSpPr>
          <p:cNvPr id="91146" name="Rectangle 10"/>
          <p:cNvSpPr>
            <a:spLocks noChangeArrowheads="1"/>
          </p:cNvSpPr>
          <p:nvPr/>
        </p:nvSpPr>
        <p:spPr bwMode="auto">
          <a:xfrm>
            <a:off x="84668" y="2667000"/>
            <a:ext cx="3368842"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EEC94"/>
                </a:solidFill>
                <a:effectLst>
                  <a:outerShdw blurRad="38100" dist="38100" dir="2700000" algn="tl">
                    <a:srgbClr val="000000"/>
                  </a:outerShdw>
                </a:effectLst>
                <a:uLnTx/>
                <a:uFillTx/>
                <a:latin typeface="Monotype Corsiva" charset="0"/>
                <a:ea typeface="ＭＳ Ｐゴシック" charset="0"/>
                <a:cs typeface="ＭＳ Ｐゴシック" charset="0"/>
              </a:rPr>
              <a:t>JAMES</a:t>
            </a:r>
          </a:p>
        </p:txBody>
      </p:sp>
      <p:sp>
        <p:nvSpPr>
          <p:cNvPr id="91147" name="Rectangle 11"/>
          <p:cNvSpPr>
            <a:spLocks noChangeArrowheads="1"/>
          </p:cNvSpPr>
          <p:nvPr/>
        </p:nvSpPr>
        <p:spPr bwMode="auto">
          <a:xfrm>
            <a:off x="228600" y="4191000"/>
            <a:ext cx="8763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a:ln>
                  <a:noFill/>
                </a:ln>
                <a:solidFill>
                  <a:srgbClr val="FEEC94"/>
                </a:solidFill>
                <a:effectLst>
                  <a:outerShdw blurRad="38100" dist="38100" dir="2700000" algn="tl">
                    <a:srgbClr val="000000"/>
                  </a:outerShdw>
                </a:effectLst>
                <a:uLnTx/>
                <a:uFillTx/>
                <a:latin typeface="Monotype Corsiva" charset="0"/>
                <a:ea typeface="ＭＳ Ｐゴシック" charset="0"/>
                <a:cs typeface="ＭＳ Ｐゴシック" charset="0"/>
              </a:rPr>
              <a:t>Of Christ Jesus</a:t>
            </a:r>
          </a:p>
        </p:txBody>
      </p:sp>
      <p:sp>
        <p:nvSpPr>
          <p:cNvPr id="91149" name="Rectangle 13"/>
          <p:cNvSpPr>
            <a:spLocks noChangeArrowheads="1"/>
          </p:cNvSpPr>
          <p:nvPr/>
        </p:nvSpPr>
        <p:spPr bwMode="auto">
          <a:xfrm>
            <a:off x="6112933" y="2667000"/>
            <a:ext cx="3048000" cy="11430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EEC94"/>
                </a:solidFill>
                <a:effectLst>
                  <a:outerShdw blurRad="38100" dist="38100" dir="2700000" algn="tl">
                    <a:srgbClr val="000000"/>
                  </a:outerShdw>
                </a:effectLst>
                <a:uLnTx/>
                <a:uFillTx/>
                <a:latin typeface="Monotype Corsiva" charset="0"/>
                <a:ea typeface="ＭＳ Ｐゴシック" charset="0"/>
                <a:cs typeface="ＭＳ Ｐゴシック" charset="0"/>
              </a:rPr>
              <a:t>servant</a:t>
            </a:r>
          </a:p>
        </p:txBody>
      </p:sp>
      <p:sp>
        <p:nvSpPr>
          <p:cNvPr id="91155" name="Rectangle 19"/>
          <p:cNvSpPr>
            <a:spLocks noGrp="1" noChangeArrowheads="1"/>
          </p:cNvSpPr>
          <p:nvPr>
            <p:ph type="title" idx="4294967295"/>
          </p:nvPr>
        </p:nvSpPr>
        <p:spPr>
          <a:xfrm>
            <a:off x="0" y="0"/>
            <a:ext cx="3048000" cy="685800"/>
          </a:xfrm>
          <a:effectLst>
            <a:outerShdw blurRad="63500" dist="35921" dir="2700000" algn="ctr" rotWithShape="0">
              <a:srgbClr val="000000">
                <a:alpha val="74998"/>
              </a:srgbClr>
            </a:outerShdw>
          </a:effectLst>
        </p:spPr>
        <p:txBody>
          <a:bodyPr/>
          <a:lstStyle/>
          <a:p>
            <a:pPr algn="l" eaLnBrk="1" hangingPunct="1">
              <a:defRPr/>
            </a:pPr>
            <a:r>
              <a:rPr lang="en-US" sz="3200">
                <a:effectLst/>
                <a:ea typeface="+mj-ea"/>
                <a:cs typeface="+mj-cs"/>
              </a:rPr>
              <a:t>The Title</a:t>
            </a:r>
          </a:p>
        </p:txBody>
      </p:sp>
    </p:spTree>
    <p:extLst>
      <p:ext uri="{BB962C8B-B14F-4D97-AF65-F5344CB8AC3E}">
        <p14:creationId xmlns:p14="http://schemas.microsoft.com/office/powerpoint/2010/main" val="2005973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1146"/>
                                        </p:tgtEl>
                                        <p:attrNameLst>
                                          <p:attrName>style.visibility</p:attrName>
                                        </p:attrNameLst>
                                      </p:cBhvr>
                                      <p:to>
                                        <p:strVal val="visible"/>
                                      </p:to>
                                    </p:set>
                                    <p:anim calcmode="lin" valueType="num">
                                      <p:cBhvr>
                                        <p:cTn id="7" dur="500" fill="hold"/>
                                        <p:tgtEl>
                                          <p:spTgt spid="91146"/>
                                        </p:tgtEl>
                                        <p:attrNameLst>
                                          <p:attrName>ppt_w</p:attrName>
                                        </p:attrNameLst>
                                      </p:cBhvr>
                                      <p:tavLst>
                                        <p:tav tm="0">
                                          <p:val>
                                            <p:fltVal val="0"/>
                                          </p:val>
                                        </p:tav>
                                        <p:tav tm="100000">
                                          <p:val>
                                            <p:strVal val="#ppt_w"/>
                                          </p:val>
                                        </p:tav>
                                      </p:tavLst>
                                    </p:anim>
                                    <p:anim calcmode="lin" valueType="num">
                                      <p:cBhvr>
                                        <p:cTn id="8" dur="500" fill="hold"/>
                                        <p:tgtEl>
                                          <p:spTgt spid="91146"/>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91144"/>
                                        </p:tgtEl>
                                        <p:attrNameLst>
                                          <p:attrName>style.visibility</p:attrName>
                                        </p:attrNameLst>
                                      </p:cBhvr>
                                      <p:to>
                                        <p:strVal val="visible"/>
                                      </p:to>
                                    </p:set>
                                    <p:animEffect transition="in" filter="fade">
                                      <p:cBhvr>
                                        <p:cTn id="11" dur="2000"/>
                                        <p:tgtEl>
                                          <p:spTgt spid="91144"/>
                                        </p:tgtEl>
                                      </p:cBhvr>
                                    </p:animEffect>
                                  </p:childTnLst>
                                </p:cTn>
                              </p:par>
                            </p:childTnLst>
                          </p:cTn>
                        </p:par>
                        <p:par>
                          <p:cTn id="12" fill="hold" nodeType="afterGroup">
                            <p:stCondLst>
                              <p:cond delay="2000"/>
                            </p:stCondLst>
                            <p:childTnLst>
                              <p:par>
                                <p:cTn id="13" presetID="10" presetClass="exit" presetSubtype="0" fill="hold" nodeType="afterEffect">
                                  <p:stCondLst>
                                    <p:cond delay="0"/>
                                  </p:stCondLst>
                                  <p:childTnLst>
                                    <p:animEffect transition="out" filter="fade">
                                      <p:cBhvr>
                                        <p:cTn id="14" dur="2000"/>
                                        <p:tgtEl>
                                          <p:spTgt spid="91144"/>
                                        </p:tgtEl>
                                      </p:cBhvr>
                                    </p:animEffect>
                                    <p:set>
                                      <p:cBhvr>
                                        <p:cTn id="15" dur="1" fill="hold">
                                          <p:stCondLst>
                                            <p:cond delay="1999"/>
                                          </p:stCondLst>
                                        </p:cTn>
                                        <p:tgtEl>
                                          <p:spTgt spid="9114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1148"/>
                                        </p:tgtEl>
                                        <p:attrNameLst>
                                          <p:attrName>style.visibility</p:attrName>
                                        </p:attrNameLst>
                                      </p:cBhvr>
                                      <p:to>
                                        <p:strVal val="visible"/>
                                      </p:to>
                                    </p:set>
                                    <p:animEffect transition="in" filter="fade">
                                      <p:cBhvr>
                                        <p:cTn id="18" dur="2000"/>
                                        <p:tgtEl>
                                          <p:spTgt spid="91148"/>
                                        </p:tgtEl>
                                      </p:cBhvr>
                                    </p:animEffect>
                                  </p:childTnLst>
                                </p:cTn>
                              </p:par>
                            </p:childTnLst>
                          </p:cTn>
                        </p:par>
                        <p:par>
                          <p:cTn id="19" fill="hold" nodeType="afterGroup">
                            <p:stCondLst>
                              <p:cond delay="40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91149"/>
                                        </p:tgtEl>
                                        <p:attrNameLst>
                                          <p:attrName>style.visibility</p:attrName>
                                        </p:attrNameLst>
                                      </p:cBhvr>
                                      <p:to>
                                        <p:strVal val="visible"/>
                                      </p:to>
                                    </p:set>
                                    <p:animEffect transition="in" filter="fade">
                                      <p:cBhvr>
                                        <p:cTn id="22" dur="1000"/>
                                        <p:tgtEl>
                                          <p:spTgt spid="91149"/>
                                        </p:tgtEl>
                                      </p:cBhvr>
                                    </p:animEffect>
                                    <p:anim calcmode="lin" valueType="num">
                                      <p:cBhvr>
                                        <p:cTn id="23" dur="1000" fill="hold"/>
                                        <p:tgtEl>
                                          <p:spTgt spid="91149"/>
                                        </p:tgtEl>
                                        <p:attrNameLst>
                                          <p:attrName>ppt_x</p:attrName>
                                        </p:attrNameLst>
                                      </p:cBhvr>
                                      <p:tavLst>
                                        <p:tav tm="0">
                                          <p:val>
                                            <p:strVal val="#ppt_x-.1"/>
                                          </p:val>
                                        </p:tav>
                                        <p:tav tm="100000">
                                          <p:val>
                                            <p:strVal val="#ppt_x"/>
                                          </p:val>
                                        </p:tav>
                                      </p:tavLst>
                                    </p:anim>
                                    <p:anim calcmode="lin" valueType="num">
                                      <p:cBhvr>
                                        <p:cTn id="24" dur="1000" fill="hold"/>
                                        <p:tgtEl>
                                          <p:spTgt spid="91149"/>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700"/>
                            </p:stCondLst>
                            <p:childTnLst>
                              <p:par>
                                <p:cTn id="26" presetID="22" presetClass="entr" presetSubtype="4" fill="hold" grpId="0" nodeType="afterEffect">
                                  <p:stCondLst>
                                    <p:cond delay="0"/>
                                  </p:stCondLst>
                                  <p:childTnLst>
                                    <p:set>
                                      <p:cBhvr>
                                        <p:cTn id="27" dur="1" fill="hold">
                                          <p:stCondLst>
                                            <p:cond delay="0"/>
                                          </p:stCondLst>
                                        </p:cTn>
                                        <p:tgtEl>
                                          <p:spTgt spid="91147"/>
                                        </p:tgtEl>
                                        <p:attrNameLst>
                                          <p:attrName>style.visibility</p:attrName>
                                        </p:attrNameLst>
                                      </p:cBhvr>
                                      <p:to>
                                        <p:strVal val="visible"/>
                                      </p:to>
                                    </p:set>
                                    <p:animEffect transition="in" filter="wipe(down)">
                                      <p:cBhvr>
                                        <p:cTn id="28" dur="5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8" grpId="0"/>
      <p:bldP spid="91146" grpId="0"/>
      <p:bldP spid="91147" grpId="0"/>
      <p:bldP spid="9114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workman"/>
          <p:cNvPicPr>
            <a:picLocks noChangeAspect="1" noChangeArrowheads="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867275" y="666750"/>
            <a:ext cx="42418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4" descr="James"/>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33475" y="2724150"/>
            <a:ext cx="457200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1" name="WordArt 5"/>
          <p:cNvSpPr>
            <a:spLocks noChangeArrowheads="1" noChangeShapeType="1" noTextEdit="1"/>
          </p:cNvSpPr>
          <p:nvPr/>
        </p:nvSpPr>
        <p:spPr bwMode="auto">
          <a:xfrm rot="-773093">
            <a:off x="452438" y="2252663"/>
            <a:ext cx="5943600" cy="31242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latin typeface="Times New Roman"/>
                <a:ea typeface="Times New Roman"/>
                <a:cs typeface="Times New Roman"/>
              </a:rPr>
              <a:t>WORKS</a:t>
            </a:r>
          </a:p>
        </p:txBody>
      </p:sp>
      <p:sp>
        <p:nvSpPr>
          <p:cNvPr id="4102" name="Rectangle 6"/>
          <p:cNvSpPr>
            <a:spLocks noGrp="1" noChangeArrowheads="1"/>
          </p:cNvSpPr>
          <p:nvPr>
            <p:ph type="title" idx="4294967295"/>
          </p:nvPr>
        </p:nvSpPr>
        <p:spPr>
          <a:xfrm>
            <a:off x="0" y="76200"/>
            <a:ext cx="3505200" cy="533400"/>
          </a:xfrm>
        </p:spPr>
        <p:txBody>
          <a:bodyPr/>
          <a:lstStyle/>
          <a:p>
            <a:pPr algn="l" eaLnBrk="1" hangingPunct="1">
              <a:defRPr/>
            </a:pPr>
            <a:r>
              <a:rPr lang="en-US" sz="2400" b="1" dirty="0">
                <a:solidFill>
                  <a:srgbClr val="FFFFFF"/>
                </a:solidFill>
                <a:effectLst>
                  <a:outerShdw blurRad="38100" dist="38100" dir="2700000" algn="tl">
                    <a:srgbClr val="000000">
                      <a:alpha val="43137"/>
                    </a:srgbClr>
                  </a:outerShdw>
                </a:effectLst>
                <a:latin typeface="ヒラギノ角ゴ Pro W3" charset="0"/>
              </a:rPr>
              <a:t>Huddleston Outline</a:t>
            </a:r>
            <a:endParaRPr lang="en-US" sz="2400" b="1"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825298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slide(fromBottom)">
                                      <p:cBhvr>
                                        <p:cTn id="7" dur="500"/>
                                        <p:tgtEl>
                                          <p:spTgt spid="4099"/>
                                        </p:tgtEl>
                                      </p:cBhvr>
                                    </p:animEffect>
                                  </p:child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heel(4)">
                                      <p:cBhvr>
                                        <p:cTn id="11" dur="1000"/>
                                        <p:tgtEl>
                                          <p:spTgt spid="410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4101"/>
                                        </p:tgtEl>
                                        <p:attrNameLst>
                                          <p:attrName>style.visibility</p:attrName>
                                        </p:attrNameLst>
                                      </p:cBhvr>
                                      <p:to>
                                        <p:strVal val="visible"/>
                                      </p:to>
                                    </p:set>
                                    <p:anim calcmode="lin" valueType="num">
                                      <p:cBhvr>
                                        <p:cTn id="16" dur="2000" fill="hold"/>
                                        <p:tgtEl>
                                          <p:spTgt spid="4101"/>
                                        </p:tgtEl>
                                        <p:attrNameLst>
                                          <p:attrName>ppt_w</p:attrName>
                                        </p:attrNameLst>
                                      </p:cBhvr>
                                      <p:tavLst>
                                        <p:tav tm="0">
                                          <p:val>
                                            <p:fltVal val="0"/>
                                          </p:val>
                                        </p:tav>
                                        <p:tav tm="100000">
                                          <p:val>
                                            <p:strVal val="#ppt_w"/>
                                          </p:val>
                                        </p:tav>
                                      </p:tavLst>
                                    </p:anim>
                                    <p:anim calcmode="lin" valueType="num">
                                      <p:cBhvr>
                                        <p:cTn id="17" dur="2000" fill="hold"/>
                                        <p:tgtEl>
                                          <p:spTgt spid="41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286000" y="1905000"/>
            <a:ext cx="60960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4000">
                <a:solidFill>
                  <a:srgbClr val="000000"/>
                </a:solidFill>
                <a:latin typeface="Scholar" charset="0"/>
              </a:rPr>
              <a:t>James the son of Zebedee</a:t>
            </a:r>
          </a:p>
        </p:txBody>
      </p:sp>
      <p:sp>
        <p:nvSpPr>
          <p:cNvPr id="532482" name="Text Box 3"/>
          <p:cNvSpPr txBox="1">
            <a:spLocks noChangeArrowheads="1"/>
          </p:cNvSpPr>
          <p:nvPr/>
        </p:nvSpPr>
        <p:spPr bwMode="auto">
          <a:xfrm>
            <a:off x="3581400" y="685800"/>
            <a:ext cx="4572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6000">
                <a:solidFill>
                  <a:srgbClr val="000000"/>
                </a:solidFill>
                <a:latin typeface="Scholar" charset="0"/>
              </a:rPr>
              <a:t>Authorship</a:t>
            </a:r>
          </a:p>
        </p:txBody>
      </p:sp>
      <p:pic>
        <p:nvPicPr>
          <p:cNvPr id="5128" name="Picture 8" descr="BD07752_[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819400"/>
            <a:ext cx="358140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9" name="Text Box 9"/>
          <p:cNvSpPr txBox="1">
            <a:spLocks noChangeArrowheads="1"/>
          </p:cNvSpPr>
          <p:nvPr/>
        </p:nvSpPr>
        <p:spPr bwMode="auto">
          <a:xfrm rot="-1428529">
            <a:off x="2205038" y="4048125"/>
            <a:ext cx="291465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3600" b="1">
                <a:solidFill>
                  <a:srgbClr val="FF0000"/>
                </a:solidFill>
                <a:latin typeface="Scholar" charset="0"/>
              </a:rPr>
              <a:t>Died before letter was written</a:t>
            </a:r>
          </a:p>
        </p:txBody>
      </p:sp>
      <p:sp>
        <p:nvSpPr>
          <p:cNvPr id="532485" name="Rectangle 10"/>
          <p:cNvSpPr>
            <a:spLocks noGrp="1" noChangeArrowheads="1"/>
          </p:cNvSpPr>
          <p:nvPr>
            <p:ph type="title" idx="4294967295"/>
          </p:nvPr>
        </p:nvSpPr>
        <p:spPr>
          <a:xfrm>
            <a:off x="2438400" y="-603250"/>
            <a:ext cx="67056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400">
                <a:solidFill>
                  <a:schemeClr val="bg1"/>
                </a:solidFill>
                <a:effectLst/>
                <a:latin typeface="Arial" charset="0"/>
              </a:rPr>
              <a:t>Authorship: James the son of Zebedee?</a:t>
            </a:r>
          </a:p>
        </p:txBody>
      </p:sp>
    </p:spTree>
    <p:extLst>
      <p:ext uri="{BB962C8B-B14F-4D97-AF65-F5344CB8AC3E}">
        <p14:creationId xmlns:p14="http://schemas.microsoft.com/office/powerpoint/2010/main" val="338471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2000"/>
                                        <p:tgtEl>
                                          <p:spTgt spid="5128"/>
                                        </p:tgtEl>
                                      </p:cBhvr>
                                    </p:animEffect>
                                  </p:childTnLst>
                                </p:cTn>
                              </p:par>
                            </p:childTnLst>
                          </p:cTn>
                        </p:par>
                        <p:par>
                          <p:cTn id="13" fill="hold" nodeType="afterGroup">
                            <p:stCondLst>
                              <p:cond delay="3500"/>
                            </p:stCondLst>
                            <p:childTnLst>
                              <p:par>
                                <p:cTn id="14" presetID="23" presetClass="entr" presetSubtype="16" fill="hold" nodeType="afterEffect">
                                  <p:stCondLst>
                                    <p:cond delay="0"/>
                                  </p:stCondLst>
                                  <p:childTnLst>
                                    <p:set>
                                      <p:cBhvr>
                                        <p:cTn id="15" dur="1" fill="hold">
                                          <p:stCondLst>
                                            <p:cond delay="0"/>
                                          </p:stCondLst>
                                        </p:cTn>
                                        <p:tgtEl>
                                          <p:spTgt spid="5129">
                                            <p:txEl>
                                              <p:pRg st="0" end="0"/>
                                            </p:txEl>
                                          </p:spTgt>
                                        </p:tgtEl>
                                        <p:attrNameLst>
                                          <p:attrName>style.visibility</p:attrName>
                                        </p:attrNameLst>
                                      </p:cBhvr>
                                      <p:to>
                                        <p:strVal val="visible"/>
                                      </p:to>
                                    </p:set>
                                    <p:anim calcmode="lin" valueType="num">
                                      <p:cBhvr>
                                        <p:cTn id="16" dur="500" fill="hold"/>
                                        <p:tgtEl>
                                          <p:spTgt spid="512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12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602007"/>
            <a:ext cx="9144000" cy="340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readers were believers since they are deemed “brothers” (1:2, 16, 19; 2:1, 5, 14; 3:1, 10, 12; 4:11; 5:7, 9, 10, 12, 19). Their key need was to show Christ’s kingdom rule in their behavior.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9" name="Rectangle 2">
            <a:extLst>
              <a:ext uri="{FF2B5EF4-FFF2-40B4-BE49-F238E27FC236}">
                <a16:creationId xmlns:a16="http://schemas.microsoft.com/office/drawing/2014/main" id="{6F9A9A8D-9656-0142-91DF-902CDC44887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354819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4529" name="Text Box 3"/>
          <p:cNvSpPr txBox="1">
            <a:spLocks noChangeArrowheads="1"/>
          </p:cNvSpPr>
          <p:nvPr/>
        </p:nvSpPr>
        <p:spPr bwMode="auto">
          <a:xfrm>
            <a:off x="3581400" y="685800"/>
            <a:ext cx="4495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6000">
                <a:solidFill>
                  <a:srgbClr val="000000"/>
                </a:solidFill>
                <a:latin typeface="Scholar" charset="0"/>
              </a:rPr>
              <a:t>Authorship</a:t>
            </a:r>
          </a:p>
        </p:txBody>
      </p:sp>
      <p:sp>
        <p:nvSpPr>
          <p:cNvPr id="89092" name="Text Box 4"/>
          <p:cNvSpPr txBox="1">
            <a:spLocks noChangeArrowheads="1"/>
          </p:cNvSpPr>
          <p:nvPr/>
        </p:nvSpPr>
        <p:spPr bwMode="auto">
          <a:xfrm>
            <a:off x="2514600" y="1905000"/>
            <a:ext cx="6324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4000">
                <a:solidFill>
                  <a:srgbClr val="000000"/>
                </a:solidFill>
                <a:latin typeface="Scholar" charset="0"/>
              </a:rPr>
              <a:t>James the son of Alphaeus</a:t>
            </a:r>
          </a:p>
        </p:txBody>
      </p:sp>
      <p:sp>
        <p:nvSpPr>
          <p:cNvPr id="89093" name="Text Box 5"/>
          <p:cNvSpPr txBox="1">
            <a:spLocks noChangeArrowheads="1"/>
          </p:cNvSpPr>
          <p:nvPr/>
        </p:nvSpPr>
        <p:spPr bwMode="auto">
          <a:xfrm>
            <a:off x="2514600" y="2803525"/>
            <a:ext cx="66294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4000">
                <a:solidFill>
                  <a:srgbClr val="000000"/>
                </a:solidFill>
                <a:latin typeface="Scholar" charset="0"/>
              </a:rPr>
              <a:t>James the father of Thaddeaus</a:t>
            </a:r>
          </a:p>
        </p:txBody>
      </p:sp>
      <p:sp>
        <p:nvSpPr>
          <p:cNvPr id="89095" name="Rectangle 7"/>
          <p:cNvSpPr>
            <a:spLocks noGrp="1" noChangeArrowheads="1"/>
          </p:cNvSpPr>
          <p:nvPr>
            <p:ph type="title" idx="4294967295"/>
          </p:nvPr>
        </p:nvSpPr>
        <p:spPr>
          <a:xfrm>
            <a:off x="2555875" y="-603250"/>
            <a:ext cx="6477000" cy="685800"/>
          </a:xfrm>
        </p:spPr>
        <p:txBody>
          <a:bodyPr/>
          <a:lstStyle/>
          <a:p>
            <a:pPr eaLnBrk="1" hangingPunct="1">
              <a:defRPr/>
            </a:pPr>
            <a:r>
              <a:rPr lang="en-US" dirty="0">
                <a:solidFill>
                  <a:schemeClr val="bg1"/>
                </a:solidFill>
                <a:latin typeface="Arial" charset="0"/>
              </a:rPr>
              <a:t>Son of Thaddeus or </a:t>
            </a:r>
            <a:r>
              <a:rPr lang="en-US" dirty="0" err="1">
                <a:solidFill>
                  <a:schemeClr val="bg1"/>
                </a:solidFill>
                <a:latin typeface="Arial" charset="0"/>
              </a:rPr>
              <a:t>Alphaeus</a:t>
            </a:r>
            <a:endParaRPr lang="en-US" dirty="0">
              <a:latin typeface="Arial" charset="0"/>
            </a:endParaRPr>
          </a:p>
        </p:txBody>
      </p:sp>
    </p:spTree>
    <p:extLst>
      <p:ext uri="{BB962C8B-B14F-4D97-AF65-F5344CB8AC3E}">
        <p14:creationId xmlns:p14="http://schemas.microsoft.com/office/powerpoint/2010/main" val="896821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9092"/>
                                        </p:tgtEl>
                                        <p:attrNameLst>
                                          <p:attrName>style.visibility</p:attrName>
                                        </p:attrNameLst>
                                      </p:cBhvr>
                                      <p:to>
                                        <p:strVal val="visible"/>
                                      </p:to>
                                    </p:set>
                                    <p:anim calcmode="lin" valueType="num">
                                      <p:cBhvr additive="base">
                                        <p:cTn id="7" dur="500" fill="hold"/>
                                        <p:tgtEl>
                                          <p:spTgt spid="89092"/>
                                        </p:tgtEl>
                                        <p:attrNameLst>
                                          <p:attrName>ppt_x</p:attrName>
                                        </p:attrNameLst>
                                      </p:cBhvr>
                                      <p:tavLst>
                                        <p:tav tm="0">
                                          <p:val>
                                            <p:strVal val="#ppt_x"/>
                                          </p:val>
                                        </p:tav>
                                        <p:tav tm="100000">
                                          <p:val>
                                            <p:strVal val="#ppt_x"/>
                                          </p:val>
                                        </p:tav>
                                      </p:tavLst>
                                    </p:anim>
                                    <p:anim calcmode="lin" valueType="num">
                                      <p:cBhvr additive="base">
                                        <p:cTn id="8" dur="500" fill="hold"/>
                                        <p:tgtEl>
                                          <p:spTgt spid="890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xit" presetSubtype="4" fill="hold" grpId="1" nodeType="afterEffect">
                                  <p:stCondLst>
                                    <p:cond delay="1000"/>
                                  </p:stCondLst>
                                  <p:childTnLst>
                                    <p:anim calcmode="lin" valueType="num">
                                      <p:cBhvr additive="base">
                                        <p:cTn id="11" dur="2000"/>
                                        <p:tgtEl>
                                          <p:spTgt spid="89092"/>
                                        </p:tgtEl>
                                        <p:attrNameLst>
                                          <p:attrName>ppt_x</p:attrName>
                                        </p:attrNameLst>
                                      </p:cBhvr>
                                      <p:tavLst>
                                        <p:tav tm="0">
                                          <p:val>
                                            <p:strVal val="ppt_x"/>
                                          </p:val>
                                        </p:tav>
                                        <p:tav tm="100000">
                                          <p:val>
                                            <p:strVal val="ppt_x"/>
                                          </p:val>
                                        </p:tav>
                                      </p:tavLst>
                                    </p:anim>
                                    <p:anim calcmode="lin" valueType="num">
                                      <p:cBhvr additive="base">
                                        <p:cTn id="12" dur="2000"/>
                                        <p:tgtEl>
                                          <p:spTgt spid="89092"/>
                                        </p:tgtEl>
                                        <p:attrNameLst>
                                          <p:attrName>ppt_y</p:attrName>
                                        </p:attrNameLst>
                                      </p:cBhvr>
                                      <p:tavLst>
                                        <p:tav tm="0">
                                          <p:val>
                                            <p:strVal val="ppt_y"/>
                                          </p:val>
                                        </p:tav>
                                        <p:tav tm="100000">
                                          <p:val>
                                            <p:strVal val="1+ppt_h/2"/>
                                          </p:val>
                                        </p:tav>
                                      </p:tavLst>
                                    </p:anim>
                                    <p:set>
                                      <p:cBhvr>
                                        <p:cTn id="13" dur="1" fill="hold">
                                          <p:stCondLst>
                                            <p:cond delay="1999"/>
                                          </p:stCondLst>
                                        </p:cTn>
                                        <p:tgtEl>
                                          <p:spTgt spid="8909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9093"/>
                                        </p:tgtEl>
                                        <p:attrNameLst>
                                          <p:attrName>style.visibility</p:attrName>
                                        </p:attrNameLst>
                                      </p:cBhvr>
                                      <p:to>
                                        <p:strVal val="visible"/>
                                      </p:to>
                                    </p:set>
                                    <p:anim calcmode="lin" valueType="num">
                                      <p:cBhvr additive="base">
                                        <p:cTn id="18" dur="500" fill="hold"/>
                                        <p:tgtEl>
                                          <p:spTgt spid="89093"/>
                                        </p:tgtEl>
                                        <p:attrNameLst>
                                          <p:attrName>ppt_x</p:attrName>
                                        </p:attrNameLst>
                                      </p:cBhvr>
                                      <p:tavLst>
                                        <p:tav tm="0">
                                          <p:val>
                                            <p:strVal val="#ppt_x"/>
                                          </p:val>
                                        </p:tav>
                                        <p:tav tm="100000">
                                          <p:val>
                                            <p:strVal val="#ppt_x"/>
                                          </p:val>
                                        </p:tav>
                                      </p:tavLst>
                                    </p:anim>
                                    <p:anim calcmode="lin" valueType="num">
                                      <p:cBhvr additive="base">
                                        <p:cTn id="19" dur="500" fill="hold"/>
                                        <p:tgtEl>
                                          <p:spTgt spid="89093"/>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xit" presetSubtype="4" fill="hold" grpId="1" nodeType="afterEffect">
                                  <p:stCondLst>
                                    <p:cond delay="1000"/>
                                  </p:stCondLst>
                                  <p:childTnLst>
                                    <p:anim calcmode="lin" valueType="num">
                                      <p:cBhvr additive="base">
                                        <p:cTn id="22" dur="2000"/>
                                        <p:tgtEl>
                                          <p:spTgt spid="89093"/>
                                        </p:tgtEl>
                                        <p:attrNameLst>
                                          <p:attrName>ppt_x</p:attrName>
                                        </p:attrNameLst>
                                      </p:cBhvr>
                                      <p:tavLst>
                                        <p:tav tm="0">
                                          <p:val>
                                            <p:strVal val="ppt_x"/>
                                          </p:val>
                                        </p:tav>
                                        <p:tav tm="100000">
                                          <p:val>
                                            <p:strVal val="ppt_x"/>
                                          </p:val>
                                        </p:tav>
                                      </p:tavLst>
                                    </p:anim>
                                    <p:anim calcmode="lin" valueType="num">
                                      <p:cBhvr additive="base">
                                        <p:cTn id="23" dur="2000"/>
                                        <p:tgtEl>
                                          <p:spTgt spid="89093"/>
                                        </p:tgtEl>
                                        <p:attrNameLst>
                                          <p:attrName>ppt_y</p:attrName>
                                        </p:attrNameLst>
                                      </p:cBhvr>
                                      <p:tavLst>
                                        <p:tav tm="0">
                                          <p:val>
                                            <p:strVal val="ppt_y"/>
                                          </p:val>
                                        </p:tav>
                                        <p:tav tm="100000">
                                          <p:val>
                                            <p:strVal val="1+ppt_h/2"/>
                                          </p:val>
                                        </p:tav>
                                      </p:tavLst>
                                    </p:anim>
                                    <p:set>
                                      <p:cBhvr>
                                        <p:cTn id="24" dur="1" fill="hold">
                                          <p:stCondLst>
                                            <p:cond delay="1999"/>
                                          </p:stCondLst>
                                        </p:cTn>
                                        <p:tgtEl>
                                          <p:spTgt spid="89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2" grpId="1"/>
      <p:bldP spid="89093" grpId="0"/>
      <p:bldP spid="89093"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 name="Oval 2">
            <a:extLst>
              <a:ext uri="{FF2B5EF4-FFF2-40B4-BE49-F238E27FC236}">
                <a16:creationId xmlns:a16="http://schemas.microsoft.com/office/drawing/2014/main" id="{AE5482DE-E748-8A94-82FC-3AFFDEE0A695}"/>
              </a:ext>
            </a:extLst>
          </p:cNvPr>
          <p:cNvSpPr/>
          <p:nvPr/>
        </p:nvSpPr>
        <p:spPr bwMode="auto">
          <a:xfrm>
            <a:off x="1053441" y="3637454"/>
            <a:ext cx="1944216" cy="79208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Times" pitchFamily="-108" charset="0"/>
              <a:ea typeface="ＭＳ Ｐゴシック" charset="0"/>
              <a:cs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7922" grpId="0"/>
      <p:bldP spid="507931" grpId="0"/>
      <p:bldP spid="44" grpId="0" build="p" autoUpdateAnimBg="0"/>
      <p:bldP spid="4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6577" name="Text Box 3"/>
          <p:cNvSpPr txBox="1">
            <a:spLocks noChangeArrowheads="1"/>
          </p:cNvSpPr>
          <p:nvPr/>
        </p:nvSpPr>
        <p:spPr bwMode="auto">
          <a:xfrm>
            <a:off x="3505200" y="685800"/>
            <a:ext cx="4876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6000">
                <a:solidFill>
                  <a:srgbClr val="000000"/>
                </a:solidFill>
                <a:latin typeface="Scholar" charset="0"/>
              </a:rPr>
              <a:t>Authorship</a:t>
            </a:r>
          </a:p>
        </p:txBody>
      </p:sp>
      <p:sp>
        <p:nvSpPr>
          <p:cNvPr id="90118" name="Text Box 6"/>
          <p:cNvSpPr txBox="1">
            <a:spLocks noChangeArrowheads="1"/>
          </p:cNvSpPr>
          <p:nvPr/>
        </p:nvSpPr>
        <p:spPr bwMode="auto">
          <a:xfrm>
            <a:off x="2743200" y="1828800"/>
            <a:ext cx="57912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4000">
                <a:solidFill>
                  <a:srgbClr val="000000"/>
                </a:solidFill>
                <a:latin typeface="Scholar" charset="0"/>
              </a:rPr>
              <a:t>James the brother of Jesus</a:t>
            </a:r>
          </a:p>
        </p:txBody>
      </p:sp>
      <p:sp>
        <p:nvSpPr>
          <p:cNvPr id="90123" name="Text Box 11"/>
          <p:cNvSpPr txBox="1">
            <a:spLocks noChangeArrowheads="1"/>
          </p:cNvSpPr>
          <p:nvPr/>
        </p:nvSpPr>
        <p:spPr bwMode="auto">
          <a:xfrm>
            <a:off x="6400800" y="2971800"/>
            <a:ext cx="21336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b="1">
                <a:solidFill>
                  <a:srgbClr val="000000"/>
                </a:solidFill>
              </a:rPr>
              <a:t>What would it have been like to grow up with a perfect older brother?</a:t>
            </a:r>
          </a:p>
        </p:txBody>
      </p:sp>
      <p:sp>
        <p:nvSpPr>
          <p:cNvPr id="90124" name="Rectangle 12"/>
          <p:cNvSpPr>
            <a:spLocks noGrp="1" noChangeArrowheads="1"/>
          </p:cNvSpPr>
          <p:nvPr>
            <p:ph type="title" idx="4294967295"/>
          </p:nvPr>
        </p:nvSpPr>
        <p:spPr>
          <a:xfrm>
            <a:off x="2438400" y="-569913"/>
            <a:ext cx="6400800" cy="685801"/>
          </a:xfrm>
        </p:spPr>
        <p:txBody>
          <a:bodyPr/>
          <a:lstStyle/>
          <a:p>
            <a:pPr eaLnBrk="1" hangingPunct="1">
              <a:defRPr/>
            </a:pPr>
            <a:r>
              <a:rPr lang="en-US" dirty="0">
                <a:solidFill>
                  <a:schemeClr val="bg1"/>
                </a:solidFill>
                <a:latin typeface="Arial" charset="0"/>
              </a:rPr>
              <a:t>Brother of Jesus</a:t>
            </a:r>
          </a:p>
        </p:txBody>
      </p:sp>
      <p:pic>
        <p:nvPicPr>
          <p:cNvPr id="1026" name="Picture 2" descr="What would it have been like growing up with Jesus as an older brother? -  Sonlife">
            <a:extLst>
              <a:ext uri="{FF2B5EF4-FFF2-40B4-BE49-F238E27FC236}">
                <a16:creationId xmlns:a16="http://schemas.microsoft.com/office/drawing/2014/main" id="{4B90881D-F87F-6A6A-BAFC-DC4593211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9682"/>
            <a:ext cx="5892800" cy="431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04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0118"/>
                                        </p:tgtEl>
                                        <p:attrNameLst>
                                          <p:attrName>style.visibility</p:attrName>
                                        </p:attrNameLst>
                                      </p:cBhvr>
                                      <p:to>
                                        <p:strVal val="visible"/>
                                      </p:to>
                                    </p:set>
                                    <p:anim calcmode="lin" valueType="num">
                                      <p:cBhvr additive="base">
                                        <p:cTn id="7" dur="500" fill="hold"/>
                                        <p:tgtEl>
                                          <p:spTgt spid="90118"/>
                                        </p:tgtEl>
                                        <p:attrNameLst>
                                          <p:attrName>ppt_x</p:attrName>
                                        </p:attrNameLst>
                                      </p:cBhvr>
                                      <p:tavLst>
                                        <p:tav tm="0">
                                          <p:val>
                                            <p:strVal val="#ppt_x"/>
                                          </p:val>
                                        </p:tav>
                                        <p:tav tm="100000">
                                          <p:val>
                                            <p:strVal val="#ppt_x"/>
                                          </p:val>
                                        </p:tav>
                                      </p:tavLst>
                                    </p:anim>
                                    <p:anim calcmode="lin" valueType="num">
                                      <p:cBhvr additive="base">
                                        <p:cTn id="8" dur="500" fill="hold"/>
                                        <p:tgtEl>
                                          <p:spTgt spid="901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1000"/>
                                  </p:stCondLst>
                                  <p:childTnLst>
                                    <p:animEffect transition="out" filter="fade">
                                      <p:cBhvr>
                                        <p:cTn id="11" dur="1000" tmFilter="0, 0; .2, .5; .8, .5; 1, 0"/>
                                        <p:tgtEl>
                                          <p:spTgt spid="90118"/>
                                        </p:tgtEl>
                                      </p:cBhvr>
                                    </p:animEffect>
                                    <p:animScale>
                                      <p:cBhvr>
                                        <p:cTn id="12" dur="500" autoRev="1" fill="hold"/>
                                        <p:tgtEl>
                                          <p:spTgt spid="90118"/>
                                        </p:tgtEl>
                                      </p:cBhvr>
                                      <p:by x="105000" y="105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90123"/>
                                        </p:tgtEl>
                                        <p:attrNameLst>
                                          <p:attrName>style.visibility</p:attrName>
                                        </p:attrNameLst>
                                      </p:cBhvr>
                                      <p:to>
                                        <p:strVal val="visible"/>
                                      </p:to>
                                    </p:set>
                                    <p:anim calcmode="lin" valueType="num">
                                      <p:cBhvr additive="base">
                                        <p:cTn id="17" dur="5000" fill="hold"/>
                                        <p:tgtEl>
                                          <p:spTgt spid="90123"/>
                                        </p:tgtEl>
                                        <p:attrNameLst>
                                          <p:attrName>ppt_x</p:attrName>
                                        </p:attrNameLst>
                                      </p:cBhvr>
                                      <p:tavLst>
                                        <p:tav tm="0">
                                          <p:val>
                                            <p:strVal val="#ppt_x"/>
                                          </p:val>
                                        </p:tav>
                                        <p:tav tm="100000">
                                          <p:val>
                                            <p:strVal val="#ppt_x"/>
                                          </p:val>
                                        </p:tav>
                                      </p:tavLst>
                                    </p:anim>
                                    <p:anim calcmode="lin" valueType="num">
                                      <p:cBhvr additive="base">
                                        <p:cTn id="18" dur="5000" fill="hold"/>
                                        <p:tgtEl>
                                          <p:spTgt spid="90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p:bldP spid="90118" grpId="1"/>
      <p:bldP spid="9012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1028"/>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869" y="676397"/>
            <a:ext cx="9146869" cy="5136097"/>
          </a:xfrm>
          <a:prstGeom prst="rect">
            <a:avLst/>
          </a:prstGeom>
        </p:spPr>
      </p:pic>
      <p:sp>
        <p:nvSpPr>
          <p:cNvPr id="574465" name="Rectangle 1026"/>
          <p:cNvSpPr>
            <a:spLocks noGrp="1" noChangeArrowheads="1"/>
          </p:cNvSpPr>
          <p:nvPr>
            <p:ph type="ctrTitle"/>
          </p:nvPr>
        </p:nvSpPr>
        <p:spPr>
          <a:xfrm>
            <a:off x="685800" y="1361588"/>
            <a:ext cx="5263377" cy="2059546"/>
          </a:xfrm>
        </p:spPr>
        <p:txBody>
          <a:bodyPr/>
          <a:lstStyle/>
          <a:p>
            <a:pPr algn="l" eaLnBrk="1" hangingPunct="1"/>
            <a:r>
              <a:rPr lang="en-US" b="1" i="0" dirty="0">
                <a:effectLst>
                  <a:glow rad="228600">
                    <a:schemeClr val="bg1"/>
                  </a:glow>
                </a:effectLst>
                <a:latin typeface="Arial"/>
                <a:cs typeface="Arial"/>
              </a:rPr>
              <a:t>Who were the </a:t>
            </a:r>
            <a:r>
              <a:rPr lang="en-US" b="1" dirty="0">
                <a:solidFill>
                  <a:srgbClr val="FFFFFF"/>
                </a:solidFill>
                <a:effectLst>
                  <a:glow rad="228600">
                    <a:schemeClr val="bg1"/>
                  </a:glow>
                </a:effectLst>
                <a:latin typeface="Arial"/>
                <a:cs typeface="Arial"/>
              </a:rPr>
              <a:t>original readers</a:t>
            </a:r>
            <a:r>
              <a:rPr lang="en-US" b="1" i="0" dirty="0">
                <a:effectLst>
                  <a:glow rad="228600">
                    <a:schemeClr val="bg1"/>
                  </a:glow>
                </a:effectLst>
                <a:latin typeface="Arial"/>
                <a:cs typeface="Arial"/>
              </a:rPr>
              <a:t> of James?</a:t>
            </a:r>
          </a:p>
        </p:txBody>
      </p:sp>
      <p:sp>
        <p:nvSpPr>
          <p:cNvPr id="574466" name="Rectangle 1027"/>
          <p:cNvSpPr>
            <a:spLocks noGrp="1" noChangeArrowheads="1"/>
          </p:cNvSpPr>
          <p:nvPr>
            <p:ph type="subTitle" idx="1"/>
          </p:nvPr>
        </p:nvSpPr>
        <p:spPr>
          <a:xfrm>
            <a:off x="1371600" y="4099944"/>
            <a:ext cx="6400800" cy="1752600"/>
          </a:xfrm>
        </p:spPr>
        <p:txBody>
          <a:bodyPr/>
          <a:lstStyle/>
          <a:p>
            <a:pPr eaLnBrk="1" hangingPunct="1"/>
            <a:r>
              <a:rPr lang="en-US" b="1" dirty="0">
                <a:effectLst>
                  <a:glow rad="228600">
                    <a:schemeClr val="bg1"/>
                  </a:glow>
                </a:effectLst>
                <a:latin typeface="Arial"/>
                <a:cs typeface="Arial"/>
              </a:rPr>
              <a:t>Were they believers or not?</a:t>
            </a:r>
            <a:br>
              <a:rPr lang="en-US" b="1" dirty="0">
                <a:effectLst>
                  <a:glow rad="228600">
                    <a:schemeClr val="bg1"/>
                  </a:glow>
                </a:effectLst>
                <a:latin typeface="Arial"/>
                <a:cs typeface="Arial"/>
              </a:rPr>
            </a:br>
            <a:r>
              <a:rPr lang="en-US" b="1" dirty="0">
                <a:effectLst>
                  <a:glow rad="228600">
                    <a:schemeClr val="bg1"/>
                  </a:glow>
                </a:effectLst>
                <a:latin typeface="Arial"/>
                <a:cs typeface="Arial"/>
              </a:rPr>
              <a:t>How do you know?</a:t>
            </a:r>
          </a:p>
        </p:txBody>
      </p:sp>
    </p:spTree>
    <p:extLst>
      <p:ext uri="{BB962C8B-B14F-4D97-AF65-F5344CB8AC3E}">
        <p14:creationId xmlns:p14="http://schemas.microsoft.com/office/powerpoint/2010/main" val="7915746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idx="4294967295"/>
          </p:nvPr>
        </p:nvSpPr>
        <p:spPr/>
        <p:txBody>
          <a:bodyPr/>
          <a:lstStyle/>
          <a:p>
            <a:pPr eaLnBrk="1" hangingPunct="1">
              <a:defRPr/>
            </a:pPr>
            <a:r>
              <a:rPr lang="en-US">
                <a:latin typeface="Arial" charset="0"/>
              </a:rPr>
              <a:t>Jewish Diaspora at Pentecost</a:t>
            </a:r>
          </a:p>
        </p:txBody>
      </p:sp>
      <p:sp>
        <p:nvSpPr>
          <p:cNvPr id="7171" name="WordArt 3"/>
          <p:cNvSpPr>
            <a:spLocks noChangeArrowheads="1" noChangeShapeType="1" noTextEdit="1"/>
          </p:cNvSpPr>
          <p:nvPr/>
        </p:nvSpPr>
        <p:spPr bwMode="auto">
          <a:xfrm>
            <a:off x="1600200" y="2209800"/>
            <a:ext cx="6248400" cy="2590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Addressed To</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WordArt 7"/>
          <p:cNvSpPr>
            <a:spLocks noChangeArrowheads="1" noChangeShapeType="1" noTextEdit="1"/>
          </p:cNvSpPr>
          <p:nvPr/>
        </p:nvSpPr>
        <p:spPr bwMode="auto">
          <a:xfrm>
            <a:off x="139700" y="4038600"/>
            <a:ext cx="8775700" cy="2057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"To the twelve tribes scattered among the nations..."</a:t>
            </a:r>
          </a:p>
        </p:txBody>
      </p:sp>
      <p:sp>
        <p:nvSpPr>
          <p:cNvPr id="7176" name="Text Box 8"/>
          <p:cNvSpPr txBox="1">
            <a:spLocks noChangeArrowheads="1"/>
          </p:cNvSpPr>
          <p:nvPr/>
        </p:nvSpPr>
        <p:spPr bwMode="auto">
          <a:xfrm>
            <a:off x="6096000" y="638175"/>
            <a:ext cx="28844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b="1">
                <a:solidFill>
                  <a:srgbClr val="000000"/>
                </a:solidFill>
              </a:rPr>
              <a:t>See Acts 2:9-11</a:t>
            </a:r>
          </a:p>
        </p:txBody>
      </p:sp>
      <p:sp>
        <p:nvSpPr>
          <p:cNvPr id="7177" name="WordArt 9"/>
          <p:cNvSpPr>
            <a:spLocks noChangeArrowheads="1" noChangeShapeType="1" noTextEdit="1"/>
          </p:cNvSpPr>
          <p:nvPr/>
        </p:nvSpPr>
        <p:spPr bwMode="auto">
          <a:xfrm rot="626357">
            <a:off x="6934200" y="5181600"/>
            <a:ext cx="1981200" cy="1676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4740000" scaled="1"/>
                </a:gradFill>
                <a:effectLst>
                  <a:outerShdw blurRad="63500" dist="53882" dir="2700000" algn="ctr" rotWithShape="0">
                    <a:srgbClr val="9999FF"/>
                  </a:outerShdw>
                </a:effectLst>
                <a:latin typeface="Impact"/>
                <a:ea typeface="Impact"/>
                <a:cs typeface="Impact"/>
              </a:rPr>
              <a:t>James 1:1</a:t>
            </a:r>
          </a:p>
        </p:txBody>
      </p:sp>
    </p:spTree>
    <p:extLst>
      <p:ext uri="{BB962C8B-B14F-4D97-AF65-F5344CB8AC3E}">
        <p14:creationId xmlns:p14="http://schemas.microsoft.com/office/powerpoint/2010/main" val="2400187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173"/>
                                        </p:tgtEl>
                                        <p:attrNameLst>
                                          <p:attrName>style.visibility</p:attrName>
                                        </p:attrNameLst>
                                      </p:cBhvr>
                                      <p:to>
                                        <p:strVal val="visible"/>
                                      </p:to>
                                    </p:set>
                                    <p:animEffect transition="in" filter="fade">
                                      <p:cBhvr>
                                        <p:cTn id="11" dur="2000"/>
                                        <p:tgtEl>
                                          <p:spTgt spid="71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7175"/>
                                        </p:tgtEl>
                                        <p:attrNameLst>
                                          <p:attrName>style.visibility</p:attrName>
                                        </p:attrNameLst>
                                      </p:cBhvr>
                                      <p:to>
                                        <p:strVal val="visible"/>
                                      </p:to>
                                    </p:set>
                                  </p:childTnLst>
                                </p:cTn>
                              </p:par>
                            </p:childTnLst>
                          </p:cTn>
                        </p:par>
                        <p:par>
                          <p:cTn id="16" fill="hold" nodeType="afterGroup">
                            <p:stCondLst>
                              <p:cond delay="0"/>
                            </p:stCondLst>
                            <p:childTnLst>
                              <p:par>
                                <p:cTn id="17" presetID="3"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5" grpId="0" animBg="1"/>
      <p:bldP spid="7176" grpId="0"/>
      <p:bldP spid="717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800" y="0"/>
            <a:ext cx="8397875" cy="6858000"/>
          </a:xfrm>
          <a:prstGeom prst="rect">
            <a:avLst/>
          </a:prstGeom>
        </p:spPr>
      </p:pic>
      <p:sp>
        <p:nvSpPr>
          <p:cNvPr id="574465" name="Rectangle 1026"/>
          <p:cNvSpPr>
            <a:spLocks noGrp="1" noChangeArrowheads="1"/>
          </p:cNvSpPr>
          <p:nvPr>
            <p:ph type="ctrTitle"/>
          </p:nvPr>
        </p:nvSpPr>
        <p:spPr>
          <a:xfrm>
            <a:off x="102323" y="205955"/>
            <a:ext cx="8924410" cy="1235727"/>
          </a:xfrm>
        </p:spPr>
        <p:txBody>
          <a:bodyPr/>
          <a:lstStyle/>
          <a:p>
            <a:pPr algn="ctr" eaLnBrk="1" hangingPunct="1"/>
            <a:r>
              <a:rPr lang="en-US" b="1" i="0" dirty="0">
                <a:solidFill>
                  <a:srgbClr val="FFFFFF"/>
                </a:solidFill>
                <a:effectLst>
                  <a:glow rad="228600">
                    <a:schemeClr val="bg1"/>
                  </a:glow>
                </a:effectLst>
                <a:latin typeface="Arial"/>
                <a:cs typeface="Arial"/>
              </a:rPr>
              <a:t>Why did James write?</a:t>
            </a:r>
          </a:p>
        </p:txBody>
      </p:sp>
      <p:sp>
        <p:nvSpPr>
          <p:cNvPr id="574466" name="Rectangle 1027"/>
          <p:cNvSpPr>
            <a:spLocks noGrp="1" noChangeArrowheads="1"/>
          </p:cNvSpPr>
          <p:nvPr>
            <p:ph type="subTitle" idx="1"/>
          </p:nvPr>
        </p:nvSpPr>
        <p:spPr>
          <a:xfrm>
            <a:off x="286018" y="2339638"/>
            <a:ext cx="8857982" cy="3255460"/>
          </a:xfrm>
        </p:spPr>
        <p:txBody>
          <a:bodyPr/>
          <a:lstStyle/>
          <a:p>
            <a:pPr marL="514350" indent="-514350" algn="l" eaLnBrk="1" hangingPunct="1">
              <a:buFont typeface="+mj-lt"/>
              <a:buAutoNum type="arabicPeriod"/>
            </a:pPr>
            <a:r>
              <a:rPr lang="en-US" b="1" dirty="0">
                <a:solidFill>
                  <a:srgbClr val="FFFFFF"/>
                </a:solidFill>
                <a:effectLst>
                  <a:glow rad="228600">
                    <a:schemeClr val="bg1"/>
                  </a:glow>
                </a:effectLst>
                <a:latin typeface="Arial"/>
                <a:cs typeface="Arial"/>
              </a:rPr>
              <a:t>To lead unbelievers to Christ?</a:t>
            </a:r>
          </a:p>
          <a:p>
            <a:pPr marL="514350" indent="-514350" algn="l" eaLnBrk="1" hangingPunct="1">
              <a:buFont typeface="+mj-lt"/>
              <a:buAutoNum type="arabicPeriod"/>
            </a:pPr>
            <a:r>
              <a:rPr lang="en-US" b="1" dirty="0">
                <a:solidFill>
                  <a:srgbClr val="FFFFFF"/>
                </a:solidFill>
                <a:effectLst>
                  <a:glow rad="228600">
                    <a:schemeClr val="bg1"/>
                  </a:glow>
                </a:effectLst>
                <a:latin typeface="Arial"/>
                <a:cs typeface="Arial"/>
              </a:rPr>
              <a:t>To give “tests of faith” so people could evaluate if they were genuine believers?</a:t>
            </a:r>
          </a:p>
          <a:p>
            <a:pPr marL="514350" indent="-514350" algn="l" eaLnBrk="1" hangingPunct="1">
              <a:buFont typeface="+mj-lt"/>
              <a:buAutoNum type="arabicPeriod"/>
            </a:pPr>
            <a:r>
              <a:rPr lang="en-US" b="1" dirty="0">
                <a:solidFill>
                  <a:srgbClr val="FFFFFF"/>
                </a:solidFill>
                <a:effectLst>
                  <a:glow rad="228600">
                    <a:schemeClr val="bg1"/>
                  </a:glow>
                </a:effectLst>
                <a:latin typeface="Arial"/>
                <a:cs typeface="Arial"/>
              </a:rPr>
              <a:t>To exhort true Christians to live up to the faith they professed?</a:t>
            </a:r>
          </a:p>
        </p:txBody>
      </p:sp>
    </p:spTree>
    <p:extLst>
      <p:ext uri="{BB962C8B-B14F-4D97-AF65-F5344CB8AC3E}">
        <p14:creationId xmlns:p14="http://schemas.microsoft.com/office/powerpoint/2010/main" val="14297958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1803632"/>
            <a:ext cx="6457950" cy="391136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the characteristics of faith?</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606095" y="1130856"/>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Arial" charset="0"/>
                <a:ea typeface="ＭＳ Ｐゴシック" charset="0"/>
                <a:cs typeface="ＭＳ Ｐゴシック" charset="0"/>
              </a:rPr>
              <a:t>7</a:t>
            </a:r>
          </a:p>
        </p:txBody>
      </p:sp>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22212493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372022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James 1</a:t>
            </a:r>
          </a:p>
        </p:txBody>
      </p:sp>
    </p:spTree>
    <p:extLst>
      <p:ext uri="{BB962C8B-B14F-4D97-AF65-F5344CB8AC3E}">
        <p14:creationId xmlns:p14="http://schemas.microsoft.com/office/powerpoint/2010/main" val="819470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
        <p:nvSpPr>
          <p:cNvPr id="7" name="Rounded Rectangle 6">
            <a:extLst>
              <a:ext uri="{FF2B5EF4-FFF2-40B4-BE49-F238E27FC236}">
                <a16:creationId xmlns:a16="http://schemas.microsoft.com/office/drawing/2014/main" id="{E9640002-C68D-974E-B89B-CF3D3310FE5A}"/>
              </a:ext>
            </a:extLst>
          </p:cNvPr>
          <p:cNvSpPr/>
          <p:nvPr/>
        </p:nvSpPr>
        <p:spPr bwMode="auto">
          <a:xfrm>
            <a:off x="44970" y="1236134"/>
            <a:ext cx="1282890" cy="3302000"/>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556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08"/>
            <a:ext cx="7569177" cy="36779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new covenant (church) community is called a “synagogue” (“meeting,” 2:2) since all early believers were Jews when this early letter was penned (1:1).</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42B58FBB-6855-9E47-B6FA-FF13DA1A06B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162149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7170" name="Rectangle 2"/>
          <p:cNvSpPr>
            <a:spLocks noGrp="1" noChangeArrowheads="1"/>
          </p:cNvSpPr>
          <p:nvPr>
            <p:ph type="ctrTitle"/>
          </p:nvPr>
        </p:nvSpPr>
        <p:spPr>
          <a:xfrm>
            <a:off x="685800" y="304800"/>
            <a:ext cx="7772400" cy="1143000"/>
          </a:xfrm>
        </p:spPr>
        <p:txBody>
          <a:bodyPr/>
          <a:lstStyle/>
          <a:p>
            <a:pPr eaLnBrk="1" hangingPunct="1">
              <a:defRPr/>
            </a:pPr>
            <a:r>
              <a:rPr lang="en-US"/>
              <a:t>Applying the Epistle of James</a:t>
            </a:r>
          </a:p>
        </p:txBody>
      </p:sp>
      <p:sp>
        <p:nvSpPr>
          <p:cNvPr id="2567171" name="Rectangle 3"/>
          <p:cNvSpPr>
            <a:spLocks noGrp="1" noChangeArrowheads="1"/>
          </p:cNvSpPr>
          <p:nvPr>
            <p:ph type="subTitle" idx="1"/>
          </p:nvPr>
        </p:nvSpPr>
        <p:spPr>
          <a:xfrm>
            <a:off x="400425" y="1843896"/>
            <a:ext cx="8386052" cy="4191000"/>
          </a:xfrm>
        </p:spPr>
        <p:txBody>
          <a:bodyPr/>
          <a:lstStyle/>
          <a:p>
            <a:pPr eaLnBrk="1" hangingPunct="1">
              <a:defRPr/>
            </a:pPr>
            <a:r>
              <a:rPr lang="en-US" sz="4000" b="1" dirty="0">
                <a:solidFill>
                  <a:srgbClr val="2A497B"/>
                </a:solidFill>
                <a:latin typeface="Helvetica" charset="0"/>
              </a:rPr>
              <a:t>What specific works noted in James do you consistently do that show you are a Christian?</a:t>
            </a:r>
          </a:p>
        </p:txBody>
      </p:sp>
    </p:spTree>
    <p:extLst>
      <p:ext uri="{BB962C8B-B14F-4D97-AF65-F5344CB8AC3E}">
        <p14:creationId xmlns:p14="http://schemas.microsoft.com/office/powerpoint/2010/main" val="3778673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w will others know you are a Christian?">
            <a:extLst>
              <a:ext uri="{FF2B5EF4-FFF2-40B4-BE49-F238E27FC236}">
                <a16:creationId xmlns:a16="http://schemas.microsoft.com/office/drawing/2014/main" id="{E31E7333-DFFB-EE4B-BC1A-97F182B89A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4631" cy="5143500"/>
          </a:xfrm>
          <a:prstGeom prst="rect">
            <a:avLst/>
          </a:prstGeom>
          <a:noFill/>
          <a:extLst>
            <a:ext uri="{909E8E84-426E-40DD-AFC4-6F175D3DCCD1}">
              <a14:hiddenFill xmlns:a14="http://schemas.microsoft.com/office/drawing/2010/main">
                <a:solidFill>
                  <a:srgbClr val="FFFFFF"/>
                </a:solidFill>
              </a14:hiddenFill>
            </a:ext>
          </a:extLst>
        </p:spPr>
      </p:pic>
      <p:sp>
        <p:nvSpPr>
          <p:cNvPr id="547841" name="Rectangle 2"/>
          <p:cNvSpPr>
            <a:spLocks noGrp="1" noChangeArrowheads="1"/>
          </p:cNvSpPr>
          <p:nvPr>
            <p:ph type="title"/>
          </p:nvPr>
        </p:nvSpPr>
        <p:spPr>
          <a:xfrm>
            <a:off x="-1" y="5143500"/>
            <a:ext cx="9134631" cy="1714499"/>
          </a:xfrm>
        </p:spPr>
        <p:txBody>
          <a:bodyPr anchor="ctr"/>
          <a:lstStyle/>
          <a:p>
            <a:pPr algn="ctr" eaLnBrk="1" hangingPunct="1"/>
            <a:r>
              <a:rPr lang="en-GB" b="1" dirty="0">
                <a:solidFill>
                  <a:srgbClr val="FFFFFF"/>
                </a:solidFill>
                <a:latin typeface="Arial" panose="020B0604020202020204" pitchFamily="34" charset="0"/>
                <a:cs typeface="Arial" panose="020B0604020202020204" pitchFamily="34" charset="0"/>
              </a:rPr>
              <a:t>Trials, Temptation and Sin</a:t>
            </a:r>
            <a:br>
              <a:rPr lang="en-GB" b="1" dirty="0">
                <a:solidFill>
                  <a:srgbClr val="FFFFFF"/>
                </a:solidFill>
                <a:latin typeface="Arial" panose="020B0604020202020204" pitchFamily="34" charset="0"/>
                <a:cs typeface="Arial" panose="020B0604020202020204" pitchFamily="34" charset="0"/>
              </a:rPr>
            </a:br>
            <a:r>
              <a:rPr lang="en-GB" b="1" dirty="0">
                <a:solidFill>
                  <a:srgbClr val="FFFFFF"/>
                </a:solidFill>
                <a:latin typeface="Arial" panose="020B0604020202020204" pitchFamily="34" charset="0"/>
                <a:cs typeface="Arial" panose="020B0604020202020204" pitchFamily="34" charset="0"/>
              </a:rPr>
              <a:t>(James 1:2-18)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899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420"/>
            <a:ext cx="9144000" cy="6097905"/>
          </a:xfrm>
          <a:prstGeom prst="rect">
            <a:avLst/>
          </a:prstGeom>
        </p:spPr>
      </p:pic>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When Troubles Won't Go Away</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4" name="Picture 3"/>
          <p:cNvPicPr>
            <a:picLocks noChangeAspect="1"/>
          </p:cNvPicPr>
          <p:nvPr/>
        </p:nvPicPr>
        <p:blipFill>
          <a:blip r:embed="rId4"/>
          <a:stretch>
            <a:fillRect/>
          </a:stretch>
        </p:blipFill>
        <p:spPr>
          <a:xfrm>
            <a:off x="5086099" y="3347289"/>
            <a:ext cx="4118304" cy="2745536"/>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1:2-18</a:t>
            </a:r>
          </a:p>
        </p:txBody>
      </p:sp>
    </p:spTree>
    <p:extLst>
      <p:ext uri="{BB962C8B-B14F-4D97-AF65-F5344CB8AC3E}">
        <p14:creationId xmlns:p14="http://schemas.microsoft.com/office/powerpoint/2010/main" val="180840589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6935"/>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El Tablazo - 30 km NW of Bogota, Colombia, South America</a:t>
            </a:r>
          </a:p>
        </p:txBody>
      </p:sp>
      <p:sp>
        <p:nvSpPr>
          <p:cNvPr id="4" name="Rectangle 3"/>
          <p:cNvSpPr/>
          <p:nvPr/>
        </p:nvSpPr>
        <p:spPr>
          <a:xfrm>
            <a:off x="3639693" y="5954879"/>
            <a:ext cx="5218095"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10500 feet high </a:t>
            </a:r>
            <a:endParaRPr kumimoji="0" lang="en-US" sz="5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9957" y="1583868"/>
            <a:ext cx="6564086" cy="4376057"/>
          </a:xfrm>
          <a:prstGeom prst="rect">
            <a:avLst/>
          </a:prstGeom>
        </p:spPr>
      </p:pic>
    </p:spTree>
    <p:extLst>
      <p:ext uri="{BB962C8B-B14F-4D97-AF65-F5344CB8AC3E}">
        <p14:creationId xmlns:p14="http://schemas.microsoft.com/office/powerpoint/2010/main" val="3336517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30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 Tablazo</a:t>
            </a:r>
          </a:p>
        </p:txBody>
      </p:sp>
      <p:pic>
        <p:nvPicPr>
          <p:cNvPr id="2" name="Picture 1"/>
          <p:cNvPicPr>
            <a:picLocks noChangeAspect="1"/>
          </p:cNvPicPr>
          <p:nvPr/>
        </p:nvPicPr>
        <p:blipFill>
          <a:blip r:embed="rId3"/>
          <a:stretch>
            <a:fillRect/>
          </a:stretch>
        </p:blipFill>
        <p:spPr>
          <a:xfrm>
            <a:off x="0" y="1254948"/>
            <a:ext cx="9144000" cy="5143500"/>
          </a:xfrm>
          <a:prstGeom prst="rect">
            <a:avLst/>
          </a:prstGeom>
        </p:spPr>
      </p:pic>
    </p:spTree>
    <p:extLst>
      <p:ext uri="{BB962C8B-B14F-4D97-AF65-F5344CB8AC3E}">
        <p14:creationId xmlns:p14="http://schemas.microsoft.com/office/powerpoint/2010/main" val="28293686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979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30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 Tablazo</a:t>
            </a:r>
          </a:p>
        </p:txBody>
      </p:sp>
      <p:pic>
        <p:nvPicPr>
          <p:cNvPr id="3" name="Picture 2"/>
          <p:cNvPicPr>
            <a:picLocks noChangeAspect="1"/>
          </p:cNvPicPr>
          <p:nvPr/>
        </p:nvPicPr>
        <p:blipFill>
          <a:blip r:embed="rId3"/>
          <a:stretch>
            <a:fillRect/>
          </a:stretch>
        </p:blipFill>
        <p:spPr>
          <a:xfrm>
            <a:off x="0" y="923544"/>
            <a:ext cx="9144000" cy="5934456"/>
          </a:xfrm>
          <a:prstGeom prst="rect">
            <a:avLst/>
          </a:prstGeom>
        </p:spPr>
      </p:pic>
    </p:spTree>
    <p:extLst>
      <p:ext uri="{BB962C8B-B14F-4D97-AF65-F5344CB8AC3E}">
        <p14:creationId xmlns:p14="http://schemas.microsoft.com/office/powerpoint/2010/main" val="3685579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079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 Tablazo</a:t>
            </a:r>
          </a:p>
        </p:txBody>
      </p:sp>
      <p:pic>
        <p:nvPicPr>
          <p:cNvPr id="2" name="Picture 1"/>
          <p:cNvPicPr>
            <a:picLocks noChangeAspect="1"/>
          </p:cNvPicPr>
          <p:nvPr/>
        </p:nvPicPr>
        <p:blipFill>
          <a:blip r:embed="rId3"/>
          <a:stretch>
            <a:fillRect/>
          </a:stretch>
        </p:blipFill>
        <p:spPr>
          <a:xfrm>
            <a:off x="0" y="0"/>
            <a:ext cx="9144000" cy="7333488"/>
          </a:xfrm>
          <a:prstGeom prst="rect">
            <a:avLst/>
          </a:prstGeom>
        </p:spPr>
      </p:pic>
      <p:sp>
        <p:nvSpPr>
          <p:cNvPr id="4" name="Rectangle 2"/>
          <p:cNvSpPr txBox="1">
            <a:spLocks noChangeArrowheads="1"/>
          </p:cNvSpPr>
          <p:nvPr/>
        </p:nvSpPr>
        <p:spPr bwMode="auto">
          <a:xfrm rot="20703243">
            <a:off x="2037649" y="2980182"/>
            <a:ext cx="9144000" cy="12434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Why?</a:t>
            </a:r>
          </a:p>
        </p:txBody>
      </p:sp>
    </p:spTree>
    <p:extLst>
      <p:ext uri="{BB962C8B-B14F-4D97-AF65-F5344CB8AC3E}">
        <p14:creationId xmlns:p14="http://schemas.microsoft.com/office/powerpoint/2010/main" val="3354162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Glen Chambers </a:t>
            </a:r>
          </a:p>
        </p:txBody>
      </p:sp>
      <p:pic>
        <p:nvPicPr>
          <p:cNvPr id="4" name="Content Placeholder 3"/>
          <p:cNvPicPr>
            <a:picLocks noGrp="1" noChangeAspect="1"/>
          </p:cNvPicPr>
          <p:nvPr>
            <p:ph idx="1"/>
          </p:nvPr>
        </p:nvPicPr>
        <p:blipFill>
          <a:blip r:embed="rId3"/>
          <a:stretch>
            <a:fillRect/>
          </a:stretch>
        </p:blipFill>
        <p:spPr>
          <a:xfrm>
            <a:off x="4403584" y="1318078"/>
            <a:ext cx="4407127" cy="5196081"/>
          </a:xfrm>
          <a:prstGeom prst="rect">
            <a:avLst/>
          </a:prstGeom>
        </p:spPr>
      </p:pic>
      <p:sp>
        <p:nvSpPr>
          <p:cNvPr id="6" name="Rectangle 5"/>
          <p:cNvSpPr/>
          <p:nvPr/>
        </p:nvSpPr>
        <p:spPr>
          <a:xfrm rot="19257199">
            <a:off x="-51259" y="2656511"/>
            <a:ext cx="431560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panose="02020603050405020304" pitchFamily="18" charset="0"/>
                <a:ea typeface="Times New Roman" panose="02020603050405020304" pitchFamily="18" charset="0"/>
                <a:cs typeface="Times New Roman" panose="02020603050405020304" pitchFamily="18" charset="0"/>
              </a:rPr>
              <a:t>February 15, 1947 </a:t>
            </a:r>
            <a:endParaRPr kumimoji="0" lang="en-US" sz="40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Rectangle 6"/>
          <p:cNvSpPr/>
          <p:nvPr/>
        </p:nvSpPr>
        <p:spPr>
          <a:xfrm>
            <a:off x="963386" y="5189151"/>
            <a:ext cx="2906485"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From New York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To Ecuador</a:t>
            </a:r>
            <a:endParaRPr kumimoji="0" lang="en-US" sz="2800" b="1"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3953079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30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 Tablazo</a:t>
            </a:r>
          </a:p>
        </p:txBody>
      </p:sp>
      <p:pic>
        <p:nvPicPr>
          <p:cNvPr id="2" name="Picture 1"/>
          <p:cNvPicPr>
            <a:picLocks noChangeAspect="1"/>
          </p:cNvPicPr>
          <p:nvPr/>
        </p:nvPicPr>
        <p:blipFill>
          <a:blip r:embed="rId3"/>
          <a:stretch>
            <a:fillRect/>
          </a:stretch>
        </p:blipFill>
        <p:spPr>
          <a:xfrm>
            <a:off x="0" y="1078992"/>
            <a:ext cx="9144000" cy="5779008"/>
          </a:xfrm>
          <a:prstGeom prst="rect">
            <a:avLst/>
          </a:prstGeom>
        </p:spPr>
      </p:pic>
    </p:spTree>
    <p:extLst>
      <p:ext uri="{BB962C8B-B14F-4D97-AF65-F5344CB8AC3E}">
        <p14:creationId xmlns:p14="http://schemas.microsoft.com/office/powerpoint/2010/main" val="197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words for “save” appear five times (1:21; 2:14; 4:12; 5:15, 20).  None relate to salvation but instead “to save the life” from premature death.</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403EBB53-D2DB-EF40-982A-C1D64A70D8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108633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079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 Tablazo</a:t>
            </a:r>
          </a:p>
        </p:txBody>
      </p:sp>
      <p:pic>
        <p:nvPicPr>
          <p:cNvPr id="2" name="Picture 1"/>
          <p:cNvPicPr>
            <a:picLocks noChangeAspect="1"/>
          </p:cNvPicPr>
          <p:nvPr/>
        </p:nvPicPr>
        <p:blipFill>
          <a:blip r:embed="rId3"/>
          <a:stretch>
            <a:fillRect/>
          </a:stretch>
        </p:blipFill>
        <p:spPr>
          <a:xfrm>
            <a:off x="0" y="0"/>
            <a:ext cx="9144000" cy="7333488"/>
          </a:xfrm>
          <a:prstGeom prst="rect">
            <a:avLst/>
          </a:prstGeom>
        </p:spPr>
      </p:pic>
      <p:sp>
        <p:nvSpPr>
          <p:cNvPr id="4" name="Rectangle 2"/>
          <p:cNvSpPr txBox="1">
            <a:spLocks noChangeArrowheads="1"/>
          </p:cNvSpPr>
          <p:nvPr/>
        </p:nvSpPr>
        <p:spPr bwMode="auto">
          <a:xfrm rot="20703243">
            <a:off x="2037649" y="2980182"/>
            <a:ext cx="9144000" cy="12434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Why?</a:t>
            </a:r>
          </a:p>
        </p:txBody>
      </p:sp>
    </p:spTree>
    <p:extLst>
      <p:ext uri="{BB962C8B-B14F-4D97-AF65-F5344CB8AC3E}">
        <p14:creationId xmlns:p14="http://schemas.microsoft.com/office/powerpoint/2010/main" val="26193393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4112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My Trials.</a:t>
            </a:r>
          </a:p>
        </p:txBody>
      </p:sp>
      <p:sp>
        <p:nvSpPr>
          <p:cNvPr id="3" name="Rectangle 2"/>
          <p:cNvSpPr txBox="1">
            <a:spLocks noChangeArrowheads="1"/>
          </p:cNvSpPr>
          <p:nvPr/>
        </p:nvSpPr>
        <p:spPr bwMode="auto">
          <a:xfrm>
            <a:off x="0" y="3017061"/>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Your Trials.</a:t>
            </a:r>
          </a:p>
        </p:txBody>
      </p:sp>
    </p:spTree>
    <p:extLst>
      <p:ext uri="{BB962C8B-B14F-4D97-AF65-F5344CB8AC3E}">
        <p14:creationId xmlns:p14="http://schemas.microsoft.com/office/powerpoint/2010/main" val="126668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356827"/>
          </a:xfrm>
          <a:effectLst>
            <a:outerShdw blurRad="63500" dist="35921" dir="2700000" algn="ctr" rotWithShape="0">
              <a:schemeClr val="tx2">
                <a:alpha val="74998"/>
              </a:schemeClr>
            </a:outerShdw>
          </a:effectLst>
        </p:spPr>
        <p:txBody>
          <a:bodyPr/>
          <a:lstStyle/>
          <a:p>
            <a:r>
              <a:rPr lang="en-US">
                <a:effectLst/>
              </a:rPr>
              <a:t>shin</a:t>
            </a:r>
            <a:br>
              <a:rPr lang="en-US">
                <a:effectLst/>
              </a:rPr>
            </a:br>
            <a:r>
              <a:rPr lang="en-US"/>
              <a:t>ʃɪn/</a:t>
            </a:r>
            <a:br>
              <a:rPr lang="en-US"/>
            </a:br>
            <a:r>
              <a:rPr lang="en-US" i="1"/>
              <a:t>noun</a:t>
            </a:r>
            <a:br>
              <a:rPr lang="en-US"/>
            </a:br>
            <a:r>
              <a:rPr lang="en-US" sz="3600" b="1">
                <a:effectLst/>
              </a:rPr>
              <a:t>1</a:t>
            </a:r>
            <a:r>
              <a:rPr lang="en-US" sz="3600">
                <a:effectLst/>
              </a:rPr>
              <a:t>.  </a:t>
            </a:r>
            <a:r>
              <a:rPr lang="en-US" sz="3600"/>
              <a:t>a device for finding furniture in the dark</a:t>
            </a:r>
            <a:r>
              <a:rPr lang="en-US" sz="3600">
                <a:effectLst/>
              </a:rPr>
              <a:t>.</a:t>
            </a:r>
            <a:endParaRPr lang="en-US" sz="3200">
              <a:effectLst/>
            </a:endParaRPr>
          </a:p>
        </p:txBody>
      </p:sp>
    </p:spTree>
    <p:extLst>
      <p:ext uri="{BB962C8B-B14F-4D97-AF65-F5344CB8AC3E}">
        <p14:creationId xmlns:p14="http://schemas.microsoft.com/office/powerpoint/2010/main" val="2524543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5638800"/>
            <a:ext cx="9144000" cy="1022350"/>
          </a:xfrm>
          <a:solidFill>
            <a:srgbClr val="000090"/>
          </a:solidFill>
        </p:spPr>
        <p:txBody>
          <a:bodyPr/>
          <a:lstStyle/>
          <a:p>
            <a:pPr>
              <a:defRPr/>
            </a:pPr>
            <a:r>
              <a:rPr lang="en-US">
                <a:effectLst>
                  <a:outerShdw blurRad="38100" dist="38100" dir="2700000" algn="tl">
                    <a:srgbClr val="000000"/>
                  </a:outerShdw>
                </a:effectLst>
                <a:latin typeface="Arial Black" charset="0"/>
                <a:ea typeface="ＭＳ Ｐゴシック" charset="0"/>
                <a:cs typeface="ＭＳ Ｐゴシック" charset="0"/>
              </a:rPr>
              <a:t>Philippians 4:4 </a:t>
            </a:r>
            <a:r>
              <a:rPr lang="en-US" sz="3200">
                <a:effectLst>
                  <a:outerShdw blurRad="38100" dist="38100" dir="2700000" algn="tl">
                    <a:srgbClr val="000000"/>
                  </a:outerShdw>
                </a:effectLst>
                <a:latin typeface="Arial Black" charset="0"/>
                <a:ea typeface="ＭＳ Ｐゴシック" charset="0"/>
                <a:cs typeface="ＭＳ Ｐゴシック" charset="0"/>
              </a:rPr>
              <a:t>NLT</a:t>
            </a:r>
            <a:endParaRPr lang="en-US">
              <a:effectLst/>
              <a:latin typeface="Arial Black" charset="0"/>
              <a:ea typeface="ＭＳ Ｐゴシック" charset="0"/>
              <a:cs typeface="ＭＳ Ｐゴシック" charset="0"/>
            </a:endParaRPr>
          </a:p>
        </p:txBody>
      </p:sp>
      <p:sp>
        <p:nvSpPr>
          <p:cNvPr id="6" name="Title 1"/>
          <p:cNvSpPr txBox="1">
            <a:spLocks/>
          </p:cNvSpPr>
          <p:nvPr/>
        </p:nvSpPr>
        <p:spPr bwMode="auto">
          <a:xfrm>
            <a:off x="0" y="0"/>
            <a:ext cx="9144000" cy="5638800"/>
          </a:xfrm>
          <a:prstGeom prst="rect">
            <a:avLst/>
          </a:prstGeom>
          <a:noFill/>
          <a:ln w="9525">
            <a:noFill/>
            <a:miter lim="800000"/>
            <a:headEnd/>
            <a:tailEnd/>
          </a:ln>
        </p:spPr>
        <p:txBody>
          <a:bodyPr lIns="91429" tIns="45714" rIns="91429" bIns="45714" anchor="ctr"/>
          <a:lstStyle/>
          <a:p>
            <a:pPr lvl="0" algn="ctr" defTabSz="914400" eaLnBrk="0" fontAlgn="base" hangingPunct="0">
              <a:spcBef>
                <a:spcPct val="0"/>
              </a:spcBef>
              <a:spcAft>
                <a:spcPct val="0"/>
              </a:spcAft>
              <a:defRPr/>
            </a:pPr>
            <a:r>
              <a:rPr lang="en-US" sz="4000" b="1" kern="0" dirty="0">
                <a:solidFill>
                  <a:srgbClr val="E3EBF1"/>
                </a:solidFill>
                <a:latin typeface="Arial"/>
                <a:ea typeface="ＭＳ Ｐゴシック" charset="-128"/>
                <a:cs typeface="Arial"/>
              </a:rPr>
              <a:t>Always be full of joy in the Lord. </a:t>
            </a:r>
            <a:br>
              <a:rPr lang="en-US" sz="4000" b="1" kern="0" dirty="0">
                <a:solidFill>
                  <a:srgbClr val="E3EBF1"/>
                </a:solidFill>
                <a:latin typeface="Arial"/>
                <a:ea typeface="ＭＳ Ｐゴシック" charset="-128"/>
                <a:cs typeface="Arial"/>
              </a:rPr>
            </a:br>
            <a:r>
              <a:rPr lang="en-US" sz="4000" b="1" kern="0" dirty="0">
                <a:solidFill>
                  <a:srgbClr val="E3EBF1"/>
                </a:solidFill>
                <a:latin typeface="Arial"/>
                <a:ea typeface="ＭＳ Ｐゴシック" charset="-128"/>
                <a:cs typeface="Arial"/>
              </a:rPr>
              <a:t>I say it again—rejoice!</a:t>
            </a:r>
          </a:p>
        </p:txBody>
      </p:sp>
    </p:spTree>
    <p:extLst>
      <p:ext uri="{BB962C8B-B14F-4D97-AF65-F5344CB8AC3E}">
        <p14:creationId xmlns:p14="http://schemas.microsoft.com/office/powerpoint/2010/main" val="32671421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572000"/>
          </a:xfrm>
          <a:prstGeom prst="rect">
            <a:avLst/>
          </a:prstGeom>
        </p:spPr>
      </p:pic>
      <p:sp>
        <p:nvSpPr>
          <p:cNvPr id="900098" name="Rectangle 2"/>
          <p:cNvSpPr>
            <a:spLocks noGrp="1" noChangeArrowheads="1"/>
          </p:cNvSpPr>
          <p:nvPr>
            <p:ph type="ctrTitle"/>
          </p:nvPr>
        </p:nvSpPr>
        <p:spPr>
          <a:xfrm>
            <a:off x="0" y="1340768"/>
            <a:ext cx="9144000" cy="4176464"/>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en-US" b="1" dirty="0">
                <a:solidFill>
                  <a:srgbClr val="FFFF00"/>
                </a:solidFill>
                <a:effectLst>
                  <a:glow rad="127000">
                    <a:schemeClr val="tx1"/>
                  </a:glow>
                </a:effectLst>
                <a:latin typeface="Arial" charset="0"/>
                <a:ea typeface="ＭＳ Ｐゴシック" charset="0"/>
                <a:cs typeface="ＭＳ Ｐゴシック" charset="0"/>
              </a:rPr>
              <a:t>Blessed are you</a:t>
            </a:r>
            <a:r>
              <a:rPr lang="en-US" b="1" dirty="0">
                <a:effectLst>
                  <a:glow rad="127000">
                    <a:schemeClr val="tx1"/>
                  </a:glow>
                </a:effectLst>
                <a:latin typeface="Arial" charset="0"/>
                <a:ea typeface="ＭＳ Ｐゴシック" charset="0"/>
                <a:cs typeface="ＭＳ Ｐゴシック" charset="0"/>
              </a:rPr>
              <a:t> when people insult you, persecute you and falsely say all kinds of evil against you because of me</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(Matthew 5:11 NIV).</a:t>
            </a:r>
          </a:p>
        </p:txBody>
      </p:sp>
    </p:spTree>
    <p:extLst>
      <p:ext uri="{BB962C8B-B14F-4D97-AF65-F5344CB8AC3E}">
        <p14:creationId xmlns:p14="http://schemas.microsoft.com/office/powerpoint/2010/main" val="73704672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i="1" dirty="0">
                <a:effectLst>
                  <a:glow rad="127000">
                    <a:schemeClr val="tx1"/>
                  </a:glow>
                </a:effectLst>
                <a:latin typeface="Arial" charset="0"/>
                <a:ea typeface="ＭＳ Ｐゴシック" charset="0"/>
                <a:cs typeface="ＭＳ Ｐゴシック" charset="0"/>
              </a:rPr>
              <a:t>How can you handle trials </a:t>
            </a:r>
            <a:r>
              <a:rPr lang="en-US" sz="8000" b="1" i="1" dirty="0">
                <a:effectLst>
                  <a:glow rad="127000">
                    <a:schemeClr val="tx1"/>
                  </a:glow>
                </a:effectLst>
                <a:latin typeface="Arial" charset="0"/>
                <a:ea typeface="ＭＳ Ｐゴシック" charset="0"/>
                <a:cs typeface="ＭＳ Ｐゴシック" charset="0"/>
              </a:rPr>
              <a:t>with </a:t>
            </a:r>
            <a:r>
              <a:rPr lang="en-US" sz="8000" b="1" i="1" dirty="0">
                <a:solidFill>
                  <a:srgbClr val="FFFF00"/>
                </a:solidFill>
                <a:effectLst>
                  <a:glow rad="127000">
                    <a:schemeClr val="tx1"/>
                  </a:glow>
                </a:effectLst>
                <a:latin typeface="Arial" charset="0"/>
                <a:ea typeface="ＭＳ Ｐゴシック" charset="0"/>
                <a:cs typeface="ＭＳ Ｐゴシック" charset="0"/>
              </a:rPr>
              <a:t>joy</a:t>
            </a:r>
            <a:r>
              <a:rPr lang="en-US" sz="8000" b="1" i="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 y="2756187"/>
            <a:ext cx="9198005" cy="4101813"/>
          </a:xfrm>
          <a:prstGeom prst="rect">
            <a:avLst/>
          </a:prstGeom>
        </p:spPr>
      </p:pic>
      <p:sp>
        <p:nvSpPr>
          <p:cNvPr id="4" name="Rectangle 2"/>
          <p:cNvSpPr txBox="1">
            <a:spLocks noChangeArrowheads="1"/>
          </p:cNvSpPr>
          <p:nvPr/>
        </p:nvSpPr>
        <p:spPr bwMode="auto">
          <a:xfrm rot="20523967">
            <a:off x="4217625" y="2410984"/>
            <a:ext cx="4867052" cy="1153301"/>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ways</a:t>
            </a:r>
            <a:endParaRPr kumimoji="0" lang="en-US" sz="9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9298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Realize that God's </a:t>
            </a:r>
            <a:r>
              <a:rPr lang="en-US" b="1" dirty="0">
                <a:solidFill>
                  <a:srgbClr val="FFFF00"/>
                </a:solidFill>
                <a:effectLst>
                  <a:glow rad="127000">
                    <a:schemeClr val="tx1"/>
                  </a:glow>
                </a:effectLst>
                <a:latin typeface="Arial" charset="0"/>
                <a:ea typeface="ＭＳ Ｐゴシック" charset="0"/>
                <a:cs typeface="ＭＳ Ｐゴシック" charset="0"/>
              </a:rPr>
              <a:t>purpose</a:t>
            </a:r>
            <a:r>
              <a:rPr lang="en-US" b="1" dirty="0">
                <a:effectLst>
                  <a:glow rad="127000">
                    <a:schemeClr val="tx1"/>
                  </a:glow>
                </a:effectLst>
                <a:latin typeface="Arial" charset="0"/>
                <a:ea typeface="ＭＳ Ｐゴシック" charset="0"/>
                <a:cs typeface="ＭＳ Ｐゴシック" charset="0"/>
              </a:rPr>
              <a:t> is to build Christ in you (James 1:2-4).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0281"/>
            <a:ext cx="9144000" cy="5023157"/>
          </a:xfrm>
          <a:prstGeom prst="rect">
            <a:avLst/>
          </a:prstGeom>
        </p:spPr>
      </p:pic>
    </p:spTree>
    <p:extLst>
      <p:ext uri="{BB962C8B-B14F-4D97-AF65-F5344CB8AC3E}">
        <p14:creationId xmlns:p14="http://schemas.microsoft.com/office/powerpoint/2010/main" val="212374923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2"/>
          <p:cNvSpPr>
            <a:spLocks noGrp="1" noChangeArrowheads="1"/>
          </p:cNvSpPr>
          <p:nvPr>
            <p:ph type="title"/>
          </p:nvPr>
        </p:nvSpPr>
        <p:spPr>
          <a:xfrm>
            <a:off x="116690" y="304800"/>
            <a:ext cx="9027310" cy="1510352"/>
          </a:xfrm>
        </p:spPr>
        <p:txBody>
          <a:bodyPr/>
          <a:lstStyle/>
          <a:p>
            <a:pPr algn="l">
              <a:spcBef>
                <a:spcPct val="50000"/>
              </a:spcBef>
            </a:pPr>
            <a:r>
              <a:rPr lang="en-US" sz="3200" b="1" dirty="0">
                <a:solidFill>
                  <a:srgbClr val="FFFFCC"/>
                </a:solidFill>
                <a:latin typeface="Arial"/>
                <a:cs typeface="Arial"/>
              </a:rPr>
              <a:t>Faith accepts trials with </a:t>
            </a:r>
            <a:r>
              <a:rPr lang="en-US" sz="3200" b="1" u="sng" dirty="0">
                <a:solidFill>
                  <a:srgbClr val="FFFFCC"/>
                </a:solidFill>
                <a:latin typeface="Arial"/>
                <a:cs typeface="Arial"/>
              </a:rPr>
              <a:t>joy</a:t>
            </a:r>
            <a:r>
              <a:rPr lang="en-US" sz="3200" b="1" dirty="0">
                <a:solidFill>
                  <a:srgbClr val="FFFFCC"/>
                </a:solidFill>
                <a:latin typeface="Arial"/>
                <a:cs typeface="Arial"/>
              </a:rPr>
              <a:t> because it believes that God allows testing to develop perseverance and maturity (2-4).</a:t>
            </a:r>
          </a:p>
        </p:txBody>
      </p:sp>
    </p:spTree>
    <p:extLst>
      <p:ext uri="{BB962C8B-B14F-4D97-AF65-F5344CB8AC3E}">
        <p14:creationId xmlns:p14="http://schemas.microsoft.com/office/powerpoint/2010/main" val="15325920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28600" y="152400"/>
            <a:ext cx="7315200" cy="1219200"/>
          </a:xfrm>
        </p:spPr>
        <p:txBody>
          <a:bodyPr/>
          <a:lstStyle/>
          <a:p>
            <a:pPr eaLnBrk="1" hangingPunct="1"/>
            <a:r>
              <a:rPr lang="en-GB" b="1">
                <a:solidFill>
                  <a:schemeClr val="tx1"/>
                </a:solidFill>
                <a:latin typeface="Century Schoolbook" charset="0"/>
                <a:cs typeface="Times New Roman" charset="0"/>
              </a:rPr>
              <a:t>What is the path from trials to joy? </a:t>
            </a:r>
            <a:endParaRPr lang="en-US" b="1">
              <a:solidFill>
                <a:schemeClr val="tx1"/>
              </a:solidFill>
              <a:latin typeface="Times New Roman" charset="0"/>
              <a:cs typeface="Times New Roman" charset="0"/>
            </a:endParaRPr>
          </a:p>
        </p:txBody>
      </p:sp>
      <p:sp>
        <p:nvSpPr>
          <p:cNvPr id="190467" name="Text Box 3"/>
          <p:cNvSpPr txBox="1">
            <a:spLocks noChangeArrowheads="1"/>
          </p:cNvSpPr>
          <p:nvPr/>
        </p:nvSpPr>
        <p:spPr bwMode="auto">
          <a:xfrm>
            <a:off x="685800" y="2209800"/>
            <a:ext cx="716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190468" name="WordArt 4"/>
          <p:cNvSpPr>
            <a:spLocks noChangeArrowheads="1" noChangeShapeType="1" noTextEdit="1"/>
          </p:cNvSpPr>
          <p:nvPr/>
        </p:nvSpPr>
        <p:spPr bwMode="auto">
          <a:xfrm>
            <a:off x="114300" y="3429000"/>
            <a:ext cx="87630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0" cap="none" spc="0" normalizeH="0" baseline="0" noProof="0">
                <a:ln w="9525" cap="sq">
                  <a:solidFill>
                    <a:srgbClr val="000000"/>
                  </a:solidFill>
                  <a:round/>
                  <a:headEnd type="none" w="sm" len="sm"/>
                  <a:tailEnd type="none" w="sm" len="sm"/>
                </a:ln>
                <a:solidFill>
                  <a:srgbClr val="FFFFFF"/>
                </a:solidFill>
                <a:effectLst/>
                <a:uLnTx/>
                <a:uFillTx/>
                <a:latin typeface="Arial Black"/>
                <a:ea typeface="Arial Black"/>
                <a:cs typeface="Arial Black"/>
              </a:rPr>
              <a:t>Trial</a:t>
            </a:r>
          </a:p>
        </p:txBody>
      </p:sp>
      <p:sp>
        <p:nvSpPr>
          <p:cNvPr id="190469" name="Line 5"/>
          <p:cNvSpPr>
            <a:spLocks noChangeShapeType="1"/>
          </p:cNvSpPr>
          <p:nvPr/>
        </p:nvSpPr>
        <p:spPr bwMode="auto">
          <a:xfrm>
            <a:off x="1371600" y="3657600"/>
            <a:ext cx="1219200"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sp>
        <p:nvSpPr>
          <p:cNvPr id="190470" name="WordArt 6"/>
          <p:cNvSpPr>
            <a:spLocks noChangeArrowheads="1" noChangeShapeType="1" noTextEdit="1"/>
          </p:cNvSpPr>
          <p:nvPr/>
        </p:nvSpPr>
        <p:spPr bwMode="auto">
          <a:xfrm>
            <a:off x="2895600" y="3429000"/>
            <a:ext cx="228600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0" cap="none" spc="0" normalizeH="0" baseline="0" noProof="0" dirty="0">
                <a:ln w="9525" cap="sq">
                  <a:solidFill>
                    <a:srgbClr val="000000"/>
                  </a:solidFill>
                  <a:round/>
                  <a:headEnd type="none" w="sm" len="sm"/>
                  <a:tailEnd type="none" w="sm" len="sm"/>
                </a:ln>
                <a:solidFill>
                  <a:srgbClr val="FFFFFF"/>
                </a:solidFill>
                <a:effectLst/>
                <a:uLnTx/>
                <a:uFillTx/>
                <a:latin typeface="Arial Black"/>
                <a:ea typeface="Arial Black"/>
                <a:cs typeface="Arial Black"/>
              </a:rPr>
              <a:t>Perseverance</a:t>
            </a:r>
          </a:p>
        </p:txBody>
      </p:sp>
      <p:sp>
        <p:nvSpPr>
          <p:cNvPr id="190471" name="WordArt 7"/>
          <p:cNvSpPr>
            <a:spLocks noChangeArrowheads="1" noChangeShapeType="1" noTextEdit="1"/>
          </p:cNvSpPr>
          <p:nvPr/>
        </p:nvSpPr>
        <p:spPr bwMode="auto">
          <a:xfrm>
            <a:off x="7010400" y="3429000"/>
            <a:ext cx="1905000" cy="16954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000000"/>
                  </a:solidFill>
                  <a:round/>
                  <a:headEnd type="none" w="sm" len="sm"/>
                  <a:tailEnd type="none" w="sm" len="sm"/>
                </a:ln>
                <a:solidFill>
                  <a:srgbClr val="FFFFFF"/>
                </a:solidFill>
                <a:effectLst/>
                <a:uLnTx/>
                <a:uFillTx/>
                <a:latin typeface="Arial Black"/>
                <a:ea typeface="Arial Black"/>
                <a:cs typeface="Arial Black"/>
              </a:rPr>
              <a:t>Mature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000000"/>
                  </a:solidFill>
                  <a:round/>
                  <a:headEnd type="none" w="sm" len="sm"/>
                  <a:tailEnd type="none" w="sm" len="sm"/>
                </a:ln>
                <a:solidFill>
                  <a:srgbClr val="FFFFFF"/>
                </a:solidFill>
                <a:effectLst/>
                <a:uLnTx/>
                <a:uFillTx/>
                <a:latin typeface="Arial Black"/>
                <a:ea typeface="Arial Black"/>
                <a:cs typeface="Arial Black"/>
              </a:rPr>
              <a:t>&amp;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000000"/>
                  </a:solidFill>
                  <a:round/>
                  <a:headEnd type="none" w="sm" len="sm"/>
                  <a:tailEnd type="none" w="sm" len="sm"/>
                </a:ln>
                <a:solidFill>
                  <a:srgbClr val="FFFFFF"/>
                </a:solidFill>
                <a:effectLst/>
                <a:uLnTx/>
                <a:uFillTx/>
                <a:latin typeface="Arial Black"/>
                <a:ea typeface="Arial Black"/>
                <a:cs typeface="Arial Black"/>
              </a:rPr>
              <a:t>Complete</a:t>
            </a:r>
          </a:p>
        </p:txBody>
      </p:sp>
      <p:sp>
        <p:nvSpPr>
          <p:cNvPr id="190472" name="Line 8"/>
          <p:cNvSpPr>
            <a:spLocks noChangeShapeType="1"/>
          </p:cNvSpPr>
          <p:nvPr/>
        </p:nvSpPr>
        <p:spPr bwMode="auto">
          <a:xfrm>
            <a:off x="5334000" y="3657600"/>
            <a:ext cx="1600200"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sp>
        <p:nvSpPr>
          <p:cNvPr id="190473" name="WordArt 9"/>
          <p:cNvSpPr>
            <a:spLocks noChangeArrowheads="1" noChangeShapeType="1" noTextEdit="1"/>
          </p:cNvSpPr>
          <p:nvPr/>
        </p:nvSpPr>
        <p:spPr bwMode="auto">
          <a:xfrm>
            <a:off x="990600" y="3028950"/>
            <a:ext cx="1895475"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0" cap="none" spc="0" normalizeH="0" baseline="0" noProof="0">
                <a:ln w="9525" cap="sq">
                  <a:solidFill>
                    <a:srgbClr val="FFFFCC"/>
                  </a:solidFill>
                  <a:round/>
                  <a:headEnd type="none" w="sm" len="sm"/>
                  <a:tailEnd type="none" w="sm" len="sm"/>
                </a:ln>
                <a:noFill/>
                <a:effectLst/>
                <a:uLnTx/>
                <a:uFillTx/>
                <a:latin typeface="Times New Roman"/>
                <a:ea typeface="Times New Roman"/>
                <a:cs typeface="Times New Roman"/>
              </a:rPr>
              <a:t>Testing of Faith</a:t>
            </a:r>
          </a:p>
        </p:txBody>
      </p:sp>
      <p:sp>
        <p:nvSpPr>
          <p:cNvPr id="190474" name="WordArt 10"/>
          <p:cNvSpPr>
            <a:spLocks noChangeArrowheads="1" noChangeShapeType="1" noTextEdit="1"/>
          </p:cNvSpPr>
          <p:nvPr/>
        </p:nvSpPr>
        <p:spPr bwMode="auto">
          <a:xfrm>
            <a:off x="1447800" y="4191000"/>
            <a:ext cx="866775"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0" cap="none" spc="0" normalizeH="0" baseline="0" noProof="0">
                <a:ln w="9525" cap="sq">
                  <a:solidFill>
                    <a:srgbClr val="FFFFCC"/>
                  </a:solidFill>
                  <a:round/>
                  <a:headEnd type="none" w="sm" len="sm"/>
                  <a:tailEnd type="none" w="sm" len="sm"/>
                </a:ln>
                <a:noFill/>
                <a:effectLst/>
                <a:uLnTx/>
                <a:uFillTx/>
                <a:latin typeface="Times New Roman"/>
                <a:ea typeface="Times New Roman"/>
                <a:cs typeface="Times New Roman"/>
              </a:rPr>
              <a:t>Endure</a:t>
            </a:r>
          </a:p>
        </p:txBody>
      </p:sp>
      <p:sp>
        <p:nvSpPr>
          <p:cNvPr id="190475" name="WordArt 11"/>
          <p:cNvSpPr>
            <a:spLocks noChangeArrowheads="1" noChangeShapeType="1" noTextEdit="1"/>
          </p:cNvSpPr>
          <p:nvPr/>
        </p:nvSpPr>
        <p:spPr bwMode="auto">
          <a:xfrm>
            <a:off x="5334000" y="3028950"/>
            <a:ext cx="1657350"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0" cap="none" spc="0" normalizeH="0" baseline="0" noProof="0">
                <a:ln w="9525" cap="sq">
                  <a:solidFill>
                    <a:srgbClr val="FFFFCC"/>
                  </a:solidFill>
                  <a:round/>
                  <a:headEnd type="none" w="sm" len="sm"/>
                  <a:tailEnd type="none" w="sm" len="sm"/>
                </a:ln>
                <a:noFill/>
                <a:effectLst/>
                <a:uLnTx/>
                <a:uFillTx/>
                <a:latin typeface="Times New Roman"/>
                <a:ea typeface="Times New Roman"/>
                <a:cs typeface="Times New Roman"/>
              </a:rPr>
              <a:t>when finished</a:t>
            </a:r>
          </a:p>
        </p:txBody>
      </p:sp>
      <p:sp>
        <p:nvSpPr>
          <p:cNvPr id="190476" name="WordArt 12"/>
          <p:cNvSpPr>
            <a:spLocks noChangeArrowheads="1" noChangeShapeType="1" noTextEdit="1"/>
          </p:cNvSpPr>
          <p:nvPr/>
        </p:nvSpPr>
        <p:spPr bwMode="auto">
          <a:xfrm>
            <a:off x="7391400" y="5334000"/>
            <a:ext cx="10763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0" cap="none" spc="0" normalizeH="0" baseline="0" noProof="0">
                <a:ln w="9525" cap="sq">
                  <a:solidFill>
                    <a:srgbClr val="000000"/>
                  </a:solidFill>
                  <a:round/>
                  <a:headEnd type="none" w="sm" len="sm"/>
                  <a:tailEnd type="none" w="sm" len="sm"/>
                </a:ln>
                <a:solidFill>
                  <a:srgbClr val="FFFFFF"/>
                </a:solidFill>
                <a:effectLst/>
                <a:uLnTx/>
                <a:uFillTx/>
                <a:latin typeface="Arial Black"/>
                <a:ea typeface="Arial Black"/>
                <a:cs typeface="Arial Black"/>
              </a:rPr>
              <a:t>(JOY)</a:t>
            </a:r>
          </a:p>
        </p:txBody>
      </p:sp>
      <p:sp>
        <p:nvSpPr>
          <p:cNvPr id="190477" name="WordArt 13"/>
          <p:cNvSpPr>
            <a:spLocks noChangeArrowheads="1" noChangeShapeType="1" noTextEdit="1"/>
          </p:cNvSpPr>
          <p:nvPr/>
        </p:nvSpPr>
        <p:spPr bwMode="auto">
          <a:xfrm>
            <a:off x="990600" y="5867400"/>
            <a:ext cx="30194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000000"/>
                  </a:solidFill>
                  <a:round/>
                  <a:headEnd type="none" w="sm" len="sm"/>
                  <a:tailEnd type="none" w="sm" len="sm"/>
                </a:ln>
                <a:solidFill>
                  <a:srgbClr val="FFFFFF"/>
                </a:solidFill>
                <a:effectLst/>
                <a:uLnTx/>
                <a:uFillTx/>
                <a:latin typeface="Arial Black"/>
                <a:ea typeface="Arial Black"/>
                <a:cs typeface="Arial Black"/>
              </a:rPr>
              <a:t>James 1:2-4</a:t>
            </a:r>
          </a:p>
        </p:txBody>
      </p:sp>
    </p:spTree>
    <p:extLst>
      <p:ext uri="{BB962C8B-B14F-4D97-AF65-F5344CB8AC3E}">
        <p14:creationId xmlns:p14="http://schemas.microsoft.com/office/powerpoint/2010/main" val="4230513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190467"/>
                                        </p:tgtEl>
                                        <p:attrNameLst>
                                          <p:attrName>style.visibility</p:attrName>
                                        </p:attrNameLst>
                                      </p:cBhvr>
                                      <p:to>
                                        <p:strVal val="visible"/>
                                      </p:to>
                                    </p:set>
                                    <p:animEffect transition="in" filter="blinds(horizontal)">
                                      <p:cBhvr>
                                        <p:cTn id="7" dur="500"/>
                                        <p:tgtEl>
                                          <p:spTgt spid="1904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0468"/>
                                        </p:tgtEl>
                                        <p:attrNameLst>
                                          <p:attrName>style.visibility</p:attrName>
                                        </p:attrNameLst>
                                      </p:cBhvr>
                                      <p:to>
                                        <p:strVal val="visible"/>
                                      </p:to>
                                    </p:set>
                                    <p:animEffect transition="in" filter="blinds(horizontal)">
                                      <p:cBhvr>
                                        <p:cTn id="12" dur="500"/>
                                        <p:tgtEl>
                                          <p:spTgt spid="1904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0469"/>
                                        </p:tgtEl>
                                        <p:attrNameLst>
                                          <p:attrName>style.visibility</p:attrName>
                                        </p:attrNameLst>
                                      </p:cBhvr>
                                      <p:to>
                                        <p:strVal val="visible"/>
                                      </p:to>
                                    </p:set>
                                    <p:animEffect transition="in" filter="blinds(horizontal)">
                                      <p:cBhvr>
                                        <p:cTn id="17" dur="500"/>
                                        <p:tgtEl>
                                          <p:spTgt spid="1904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0473"/>
                                        </p:tgtEl>
                                        <p:attrNameLst>
                                          <p:attrName>style.visibility</p:attrName>
                                        </p:attrNameLst>
                                      </p:cBhvr>
                                      <p:to>
                                        <p:strVal val="visible"/>
                                      </p:to>
                                    </p:set>
                                    <p:animEffect transition="in" filter="blinds(horizontal)">
                                      <p:cBhvr>
                                        <p:cTn id="22" dur="500"/>
                                        <p:tgtEl>
                                          <p:spTgt spid="1904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0474"/>
                                        </p:tgtEl>
                                        <p:attrNameLst>
                                          <p:attrName>style.visibility</p:attrName>
                                        </p:attrNameLst>
                                      </p:cBhvr>
                                      <p:to>
                                        <p:strVal val="visible"/>
                                      </p:to>
                                    </p:set>
                                    <p:animEffect transition="in" filter="blinds(horizontal)">
                                      <p:cBhvr>
                                        <p:cTn id="27" dur="500"/>
                                        <p:tgtEl>
                                          <p:spTgt spid="1904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0470"/>
                                        </p:tgtEl>
                                        <p:attrNameLst>
                                          <p:attrName>style.visibility</p:attrName>
                                        </p:attrNameLst>
                                      </p:cBhvr>
                                      <p:to>
                                        <p:strVal val="visible"/>
                                      </p:to>
                                    </p:set>
                                    <p:animEffect transition="in" filter="blinds(horizontal)">
                                      <p:cBhvr>
                                        <p:cTn id="32" dur="500"/>
                                        <p:tgtEl>
                                          <p:spTgt spid="1904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0472"/>
                                        </p:tgtEl>
                                        <p:attrNameLst>
                                          <p:attrName>style.visibility</p:attrName>
                                        </p:attrNameLst>
                                      </p:cBhvr>
                                      <p:to>
                                        <p:strVal val="visible"/>
                                      </p:to>
                                    </p:set>
                                    <p:animEffect transition="in" filter="blinds(horizontal)">
                                      <p:cBhvr>
                                        <p:cTn id="37" dur="500"/>
                                        <p:tgtEl>
                                          <p:spTgt spid="1904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0475"/>
                                        </p:tgtEl>
                                        <p:attrNameLst>
                                          <p:attrName>style.visibility</p:attrName>
                                        </p:attrNameLst>
                                      </p:cBhvr>
                                      <p:to>
                                        <p:strVal val="visible"/>
                                      </p:to>
                                    </p:set>
                                    <p:animEffect transition="in" filter="blinds(horizontal)">
                                      <p:cBhvr>
                                        <p:cTn id="42" dur="500"/>
                                        <p:tgtEl>
                                          <p:spTgt spid="1904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0471"/>
                                        </p:tgtEl>
                                        <p:attrNameLst>
                                          <p:attrName>style.visibility</p:attrName>
                                        </p:attrNameLst>
                                      </p:cBhvr>
                                      <p:to>
                                        <p:strVal val="visible"/>
                                      </p:to>
                                    </p:set>
                                    <p:animEffect transition="in" filter="blinds(horizontal)">
                                      <p:cBhvr>
                                        <p:cTn id="47" dur="500"/>
                                        <p:tgtEl>
                                          <p:spTgt spid="1904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0476"/>
                                        </p:tgtEl>
                                        <p:attrNameLst>
                                          <p:attrName>style.visibility</p:attrName>
                                        </p:attrNameLst>
                                      </p:cBhvr>
                                      <p:to>
                                        <p:strVal val="visible"/>
                                      </p:to>
                                    </p:set>
                                    <p:animEffect transition="in" filter="blinds(horizontal)">
                                      <p:cBhvr>
                                        <p:cTn id="52" dur="500"/>
                                        <p:tgtEl>
                                          <p:spTgt spid="1904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90477"/>
                                        </p:tgtEl>
                                        <p:attrNameLst>
                                          <p:attrName>style.visibility</p:attrName>
                                        </p:attrNameLst>
                                      </p:cBhvr>
                                      <p:to>
                                        <p:strVal val="visible"/>
                                      </p:to>
                                    </p:set>
                                    <p:animEffect transition="in" filter="blinds(horizontal)">
                                      <p:cBhvr>
                                        <p:cTn id="57" dur="500"/>
                                        <p:tgtEl>
                                          <p:spTgt spid="190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autoUpdateAnimBg="0"/>
      <p:bldP spid="190468" grpId="0" animBg="1"/>
      <p:bldP spid="190469" grpId="0" animBg="1"/>
      <p:bldP spid="190470" grpId="0" animBg="1"/>
      <p:bldP spid="190471" grpId="0" animBg="1"/>
      <p:bldP spid="190472" grpId="0" animBg="1"/>
      <p:bldP spid="190473" grpId="0" animBg="1"/>
      <p:bldP spid="190474" grpId="0" animBg="1"/>
      <p:bldP spid="190475" grpId="0" animBg="1"/>
      <p:bldP spid="190476" grpId="0" animBg="1"/>
      <p:bldP spid="19047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2" cy="6858000"/>
          </a:xfrm>
          <a:prstGeom prst="rect">
            <a:avLst/>
          </a:prstGeom>
        </p:spPr>
      </p:pic>
      <p:sp>
        <p:nvSpPr>
          <p:cNvPr id="900098" name="Rectangle 2"/>
          <p:cNvSpPr>
            <a:spLocks noGrp="1" noChangeArrowheads="1"/>
          </p:cNvSpPr>
          <p:nvPr>
            <p:ph type="ctrTitle"/>
          </p:nvPr>
        </p:nvSpPr>
        <p:spPr>
          <a:xfrm>
            <a:off x="0" y="0"/>
            <a:ext cx="6926999" cy="2900490"/>
          </a:xfrm>
          <a:effectLst/>
        </p:spPr>
        <p:txBody>
          <a:bodyPr/>
          <a:lstStyle/>
          <a:p>
            <a:pPr>
              <a:defRPr/>
            </a:pPr>
            <a:r>
              <a:rPr lang="en-US" sz="4000" b="1" dirty="0">
                <a:solidFill>
                  <a:schemeClr val="tx2"/>
                </a:solidFill>
                <a:effectLst>
                  <a:glow rad="127000">
                    <a:schemeClr val="bg1"/>
                  </a:glow>
                </a:effectLst>
                <a:latin typeface="Arial" charset="0"/>
                <a:ea typeface="ＭＳ Ｐゴシック" charset="0"/>
                <a:cs typeface="ＭＳ Ｐゴシック" charset="0"/>
              </a:rPr>
              <a:t>"Dear brothers and sisters, when troubles come your way, consider it an opportunity for great joy"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(James 1:2 NLT).</a:t>
            </a:r>
          </a:p>
        </p:txBody>
      </p:sp>
    </p:spTree>
    <p:extLst>
      <p:ext uri="{BB962C8B-B14F-4D97-AF65-F5344CB8AC3E}">
        <p14:creationId xmlns:p14="http://schemas.microsoft.com/office/powerpoint/2010/main" val="14325373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recipients had faith in “our Lord Jesus Christ” (2:1) but needed to put away their hypocritical, double-minded (1:8; 3:10) dispositions in order to grow in maturity and holiness.  In effect the author says, “If Jesus is truly Lord, then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like it!”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a:extLst>
              <a:ext uri="{FF2B5EF4-FFF2-40B4-BE49-F238E27FC236}">
                <a16:creationId xmlns:a16="http://schemas.microsoft.com/office/drawing/2014/main" id="{31907602-51D9-4A46-8E5F-94612E470B1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17171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CDE842-9B18-448B-8011-E78CE73A4E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5139"/>
            <a:ext cx="8839200" cy="6547722"/>
          </a:xfrm>
          <a:prstGeom prst="rect">
            <a:avLst/>
          </a:prstGeom>
          <a:ln w="228600" cap="sq" cmpd="thickThin">
            <a:solidFill>
              <a:srgbClr val="000000"/>
            </a:solidFill>
            <a:prstDash val="solid"/>
            <a:miter lim="800000"/>
          </a:ln>
          <a:effectLst>
            <a:innerShdw blurRad="76200">
              <a:srgbClr val="000000"/>
            </a:innerShdw>
          </a:effectLst>
        </p:spPr>
      </p:pic>
      <p:sp>
        <p:nvSpPr>
          <p:cNvPr id="16" name="TextBox 15">
            <a:extLst>
              <a:ext uri="{FF2B5EF4-FFF2-40B4-BE49-F238E27FC236}">
                <a16:creationId xmlns:a16="http://schemas.microsoft.com/office/drawing/2014/main" id="{A0F0DAF4-0AFA-4245-9B0C-B6765C569D95}"/>
              </a:ext>
            </a:extLst>
          </p:cNvPr>
          <p:cNvSpPr txBox="1"/>
          <p:nvPr/>
        </p:nvSpPr>
        <p:spPr>
          <a:xfrm>
            <a:off x="381000" y="6118086"/>
            <a:ext cx="8382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srgbClr val="002060"/>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mn-cs"/>
              </a:rPr>
              <a:t>James 1:2-4</a:t>
            </a:r>
          </a:p>
        </p:txBody>
      </p:sp>
      <p:sp>
        <p:nvSpPr>
          <p:cNvPr id="2" name="TextBox 1">
            <a:extLst>
              <a:ext uri="{FF2B5EF4-FFF2-40B4-BE49-F238E27FC236}">
                <a16:creationId xmlns:a16="http://schemas.microsoft.com/office/drawing/2014/main" id="{1C03D203-D18B-4E2E-A5C4-3C38F12DFCE8}"/>
              </a:ext>
            </a:extLst>
          </p:cNvPr>
          <p:cNvSpPr txBox="1"/>
          <p:nvPr/>
        </p:nvSpPr>
        <p:spPr>
          <a:xfrm>
            <a:off x="5584370" y="293915"/>
            <a:ext cx="3407229"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“Consider it all joy, </a:t>
            </a:r>
            <a:br>
              <a:rPr kumimoji="0" lang="en-US" sz="2800" b="1" i="0" u="none" strike="noStrike" kern="1200" cap="none" spc="0" normalizeH="0" baseline="0" noProof="0" dirty="0">
                <a:ln>
                  <a:noFill/>
                </a:ln>
                <a:solidFill>
                  <a:prstClr val="white"/>
                </a:solidFill>
                <a:effectLst/>
                <a:uLnTx/>
                <a:uFillTx/>
                <a:latin typeface="Calibri"/>
                <a:ea typeface="+mn-ea"/>
                <a:cs typeface="+mn-cs"/>
              </a:rPr>
            </a:br>
            <a:r>
              <a:rPr kumimoji="0" lang="en-US" sz="2800" b="1" i="0" u="none" strike="noStrike" kern="1200" cap="none" spc="0" normalizeH="0" baseline="0" noProof="0" dirty="0">
                <a:ln>
                  <a:noFill/>
                </a:ln>
                <a:solidFill>
                  <a:prstClr val="white"/>
                </a:solidFill>
                <a:effectLst/>
                <a:uLnTx/>
                <a:uFillTx/>
                <a:latin typeface="Calibri"/>
                <a:ea typeface="+mn-ea"/>
                <a:cs typeface="+mn-cs"/>
              </a:rPr>
              <a:t>my brethren, </a:t>
            </a:r>
            <a:br>
              <a:rPr kumimoji="0" lang="en-US" sz="2800" b="1" i="0" u="none" strike="noStrike" kern="1200" cap="none" spc="0" normalizeH="0" baseline="0" noProof="0" dirty="0">
                <a:ln>
                  <a:noFill/>
                </a:ln>
                <a:solidFill>
                  <a:prstClr val="white"/>
                </a:solidFill>
                <a:effectLst/>
                <a:uLnTx/>
                <a:uFillTx/>
                <a:latin typeface="Calibri"/>
                <a:ea typeface="+mn-ea"/>
                <a:cs typeface="+mn-cs"/>
              </a:rPr>
            </a:br>
            <a:r>
              <a:rPr kumimoji="0" lang="en-US" sz="2800" b="1" i="0" u="none" strike="noStrike" kern="1200" cap="none" spc="0" normalizeH="0" baseline="0" noProof="0" dirty="0">
                <a:ln>
                  <a:noFill/>
                </a:ln>
                <a:solidFill>
                  <a:prstClr val="white"/>
                </a:solidFill>
                <a:effectLst/>
                <a:uLnTx/>
                <a:uFillTx/>
                <a:latin typeface="Calibri"/>
                <a:ea typeface="+mn-ea"/>
                <a:cs typeface="+mn-cs"/>
              </a:rPr>
              <a:t>when you encounter various trials; </a:t>
            </a:r>
            <a:br>
              <a:rPr kumimoji="0" lang="en-US" sz="2800" b="1" i="0" u="none" strike="noStrike" kern="1200" cap="none" spc="0" normalizeH="0" baseline="0" noProof="0" dirty="0">
                <a:ln>
                  <a:noFill/>
                </a:ln>
                <a:solidFill>
                  <a:prstClr val="white"/>
                </a:solidFill>
                <a:effectLst/>
                <a:uLnTx/>
                <a:uFillTx/>
                <a:latin typeface="Calibri"/>
                <a:ea typeface="+mn-ea"/>
                <a:cs typeface="+mn-cs"/>
              </a:rPr>
            </a:br>
            <a:r>
              <a:rPr kumimoji="0" lang="en-US" sz="2800" b="1" i="0" u="none" strike="noStrike" kern="1200" cap="none" spc="0" normalizeH="0" baseline="0" noProof="0" dirty="0">
                <a:ln>
                  <a:noFill/>
                </a:ln>
                <a:solidFill>
                  <a:prstClr val="white"/>
                </a:solidFill>
                <a:effectLst/>
                <a:uLnTx/>
                <a:uFillTx/>
                <a:latin typeface="Calibri"/>
                <a:ea typeface="+mn-ea"/>
                <a:cs typeface="+mn-cs"/>
              </a:rPr>
              <a:t>knowing that the </a:t>
            </a:r>
            <a:br>
              <a:rPr kumimoji="0" lang="en-US" sz="2800" b="1" i="0" u="none" strike="noStrike" kern="1200" cap="none" spc="0" normalizeH="0" baseline="0" noProof="0" dirty="0">
                <a:ln>
                  <a:noFill/>
                </a:ln>
                <a:solidFill>
                  <a:prstClr val="white"/>
                </a:solidFill>
                <a:effectLst/>
                <a:uLnTx/>
                <a:uFillTx/>
                <a:latin typeface="Calibri"/>
                <a:ea typeface="+mn-ea"/>
                <a:cs typeface="+mn-cs"/>
              </a:rPr>
            </a:br>
            <a:r>
              <a:rPr kumimoji="0" lang="en-US" sz="2800" b="1" i="0" u="none" strike="noStrike" kern="1200" cap="none" spc="0" normalizeH="0" baseline="0" noProof="0" dirty="0">
                <a:ln>
                  <a:noFill/>
                </a:ln>
                <a:solidFill>
                  <a:prstClr val="white"/>
                </a:solidFill>
                <a:effectLst/>
                <a:uLnTx/>
                <a:uFillTx/>
                <a:latin typeface="Calibri"/>
                <a:ea typeface="+mn-ea"/>
                <a:cs typeface="+mn-cs"/>
              </a:rPr>
              <a:t>testing of your faith produces endurance. And let endurance have its perfect result, </a:t>
            </a:r>
            <a:br>
              <a:rPr kumimoji="0" lang="en-US" sz="2800" b="1" i="0" u="none" strike="noStrike" kern="1200" cap="none" spc="0" normalizeH="0" baseline="0" noProof="0" dirty="0">
                <a:ln>
                  <a:noFill/>
                </a:ln>
                <a:solidFill>
                  <a:prstClr val="white"/>
                </a:solidFill>
                <a:effectLst/>
                <a:uLnTx/>
                <a:uFillTx/>
                <a:latin typeface="Calibri"/>
                <a:ea typeface="+mn-ea"/>
                <a:cs typeface="+mn-cs"/>
              </a:rPr>
            </a:br>
            <a:r>
              <a:rPr kumimoji="0" lang="en-US" sz="2800" b="1" i="0" u="none" strike="noStrike" kern="1200" cap="none" spc="0" normalizeH="0" baseline="0" noProof="0" dirty="0">
                <a:ln>
                  <a:noFill/>
                </a:ln>
                <a:solidFill>
                  <a:prstClr val="white"/>
                </a:solidFill>
                <a:effectLst/>
                <a:uLnTx/>
                <a:uFillTx/>
                <a:latin typeface="Calibri"/>
                <a:ea typeface="+mn-ea"/>
                <a:cs typeface="+mn-cs"/>
              </a:rPr>
              <a:t>so that you may be perfect and complete, lacking in nothing.”</a:t>
            </a:r>
          </a:p>
        </p:txBody>
      </p:sp>
    </p:spTree>
    <p:custDataLst>
      <p:tags r:id="rId1"/>
    </p:custDataLst>
    <p:extLst>
      <p:ext uri="{BB962C8B-B14F-4D97-AF65-F5344CB8AC3E}">
        <p14:creationId xmlns:p14="http://schemas.microsoft.com/office/powerpoint/2010/main" val="866190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00CC00">
                <a:gamma/>
                <a:shade val="0"/>
                <a:invGamma/>
              </a:srgbClr>
            </a:gs>
            <a:gs pos="96000">
              <a:srgbClr val="00CC00">
                <a:gamma/>
                <a:shade val="0"/>
                <a:invGamma/>
              </a:srgbClr>
            </a:gs>
            <a:gs pos="72000">
              <a:srgbClr val="572C00"/>
            </a:gs>
            <a:gs pos="54000">
              <a:schemeClr val="bg1"/>
            </a:gs>
            <a:gs pos="36000">
              <a:srgbClr val="663300"/>
            </a:gs>
          </a:gsLst>
          <a:lin ang="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339006-CC74-4EB1-A959-1E4C9F2697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199"/>
            <a:ext cx="9220200" cy="6952858"/>
          </a:xfrm>
          <a:prstGeom prst="rect">
            <a:avLst/>
          </a:prstGeom>
        </p:spPr>
      </p:pic>
      <p:sp>
        <p:nvSpPr>
          <p:cNvPr id="20" name="TextBox 19">
            <a:extLst>
              <a:ext uri="{FF2B5EF4-FFF2-40B4-BE49-F238E27FC236}">
                <a16:creationId xmlns:a16="http://schemas.microsoft.com/office/drawing/2014/main" id="{D40497CE-993D-4D1A-A12D-CC2CAC41845B}"/>
              </a:ext>
            </a:extLst>
          </p:cNvPr>
          <p:cNvSpPr txBox="1"/>
          <p:nvPr/>
        </p:nvSpPr>
        <p:spPr>
          <a:xfrm>
            <a:off x="152400" y="318843"/>
            <a:ext cx="8839199"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2700" cmpd="sng">
                  <a:solidFill>
                    <a:prstClr val="black"/>
                  </a:solidFill>
                  <a:prstDash val="solid"/>
                </a:ln>
                <a:solidFill>
                  <a:srgbClr val="C00000"/>
                </a:solidFill>
                <a:effectLst>
                  <a:reflection blurRad="12700" stA="28000" endPos="45000" dist="1000" dir="5400000" sy="-100000" algn="bl" rotWithShape="0"/>
                </a:effectLst>
                <a:uLnTx/>
                <a:uFillTx/>
                <a:latin typeface="Comic Sans MS" panose="030F0702030302020204" pitchFamily="66" charset="0"/>
                <a:ea typeface="+mn-ea"/>
                <a:cs typeface="+mn-cs"/>
              </a:rPr>
              <a:t>The reality of trials</a:t>
            </a:r>
          </a:p>
        </p:txBody>
      </p:sp>
      <p:sp>
        <p:nvSpPr>
          <p:cNvPr id="22" name="TextBox 21">
            <a:extLst>
              <a:ext uri="{FF2B5EF4-FFF2-40B4-BE49-F238E27FC236}">
                <a16:creationId xmlns:a16="http://schemas.microsoft.com/office/drawing/2014/main" id="{2F005ED9-C4E5-4B88-B64D-C8B46C46B39D}"/>
              </a:ext>
            </a:extLst>
          </p:cNvPr>
          <p:cNvSpPr txBox="1"/>
          <p:nvPr/>
        </p:nvSpPr>
        <p:spPr>
          <a:xfrm>
            <a:off x="3505199" y="856157"/>
            <a:ext cx="213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James 1:2</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7D6DF922-FC8B-419F-8771-5093DA367C0E}"/>
              </a:ext>
            </a:extLst>
          </p:cNvPr>
          <p:cNvSpPr txBox="1"/>
          <p:nvPr/>
        </p:nvSpPr>
        <p:spPr>
          <a:xfrm>
            <a:off x="883801" y="1607769"/>
            <a:ext cx="73736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 . </a:t>
            </a:r>
            <a:r>
              <a:rPr kumimoji="0" lang="en-US" sz="2800" b="1" i="0" u="none" strike="noStrike" kern="1200" cap="none" spc="0" normalizeH="0" baseline="0" noProof="0" dirty="0">
                <a:ln>
                  <a:solidFill>
                    <a:prstClr val="black"/>
                  </a:solidFill>
                </a:ln>
                <a:solidFill>
                  <a:srgbClr val="C00000"/>
                </a:solidFill>
                <a:effectLst/>
                <a:uLnTx/>
                <a:uFillTx/>
                <a:latin typeface="Comic Sans MS" panose="030F0702030302020204" pitchFamily="66" charset="0"/>
                <a:ea typeface="+mn-ea"/>
                <a:cs typeface="+mn-cs"/>
                <a:sym typeface="Wingdings" panose="05000000000000000000" pitchFamily="2" charset="2"/>
              </a:rPr>
              <a:t>when</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you encounter various trials”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4" name="TextBox 23">
            <a:extLst>
              <a:ext uri="{FF2B5EF4-FFF2-40B4-BE49-F238E27FC236}">
                <a16:creationId xmlns:a16="http://schemas.microsoft.com/office/drawing/2014/main" id="{46C6290B-438E-4F6C-B17A-B406550271C4}"/>
              </a:ext>
            </a:extLst>
          </p:cNvPr>
          <p:cNvSpPr txBox="1"/>
          <p:nvPr/>
        </p:nvSpPr>
        <p:spPr>
          <a:xfrm>
            <a:off x="406412" y="2262104"/>
            <a:ext cx="41605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1. Trials (</a:t>
            </a:r>
            <a:r>
              <a:rPr kumimoji="0" lang="en-US" sz="2800" b="1" i="1"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sym typeface="Wingdings" panose="05000000000000000000" pitchFamily="2" charset="2"/>
              </a:rPr>
              <a:t>peirasmos</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5" name="TextBox 24">
            <a:extLst>
              <a:ext uri="{FF2B5EF4-FFF2-40B4-BE49-F238E27FC236}">
                <a16:creationId xmlns:a16="http://schemas.microsoft.com/office/drawing/2014/main" id="{73FADC36-1E47-4F7A-BFFC-83C16C22B0FE}"/>
              </a:ext>
            </a:extLst>
          </p:cNvPr>
          <p:cNvSpPr txBox="1"/>
          <p:nvPr/>
        </p:nvSpPr>
        <p:spPr>
          <a:xfrm>
            <a:off x="406413" y="2785324"/>
            <a:ext cx="4241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2. Temptations to evil</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6" name="TextBox 25">
            <a:extLst>
              <a:ext uri="{FF2B5EF4-FFF2-40B4-BE49-F238E27FC236}">
                <a16:creationId xmlns:a16="http://schemas.microsoft.com/office/drawing/2014/main" id="{45C831BC-E4E7-4AB0-8B79-ADC01BDC81FF}"/>
              </a:ext>
            </a:extLst>
          </p:cNvPr>
          <p:cNvSpPr txBox="1"/>
          <p:nvPr/>
        </p:nvSpPr>
        <p:spPr>
          <a:xfrm>
            <a:off x="145261" y="4070620"/>
            <a:ext cx="81476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Definition of suffering (Elizabeth Elliott):</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7" name="TextBox 26">
            <a:extLst>
              <a:ext uri="{FF2B5EF4-FFF2-40B4-BE49-F238E27FC236}">
                <a16:creationId xmlns:a16="http://schemas.microsoft.com/office/drawing/2014/main" id="{94389118-4F5B-41ED-AB69-989FE857AD8D}"/>
              </a:ext>
            </a:extLst>
          </p:cNvPr>
          <p:cNvSpPr txBox="1"/>
          <p:nvPr/>
        </p:nvSpPr>
        <p:spPr>
          <a:xfrm>
            <a:off x="685800" y="4616611"/>
            <a:ext cx="6459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Having what you don’t want</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8" name="TextBox 27">
            <a:extLst>
              <a:ext uri="{FF2B5EF4-FFF2-40B4-BE49-F238E27FC236}">
                <a16:creationId xmlns:a16="http://schemas.microsoft.com/office/drawing/2014/main" id="{98FCC828-EEAE-4400-8891-150BB3146E5D}"/>
              </a:ext>
            </a:extLst>
          </p:cNvPr>
          <p:cNvSpPr txBox="1"/>
          <p:nvPr/>
        </p:nvSpPr>
        <p:spPr>
          <a:xfrm>
            <a:off x="714233" y="5097673"/>
            <a:ext cx="6459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Wanting what you don’t have</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9" name="TextBox 28">
            <a:extLst>
              <a:ext uri="{FF2B5EF4-FFF2-40B4-BE49-F238E27FC236}">
                <a16:creationId xmlns:a16="http://schemas.microsoft.com/office/drawing/2014/main" id="{ACA18208-F44F-47B2-A393-62134CE51128}"/>
              </a:ext>
            </a:extLst>
          </p:cNvPr>
          <p:cNvSpPr txBox="1"/>
          <p:nvPr/>
        </p:nvSpPr>
        <p:spPr>
          <a:xfrm>
            <a:off x="4191000" y="2260794"/>
            <a:ext cx="4776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badi" panose="020B0604020104020204" pitchFamily="34"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Things external to us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30" name="TextBox 29">
            <a:extLst>
              <a:ext uri="{FF2B5EF4-FFF2-40B4-BE49-F238E27FC236}">
                <a16:creationId xmlns:a16="http://schemas.microsoft.com/office/drawing/2014/main" id="{FF0DC964-349C-4A37-9322-38849405123A}"/>
              </a:ext>
            </a:extLst>
          </p:cNvPr>
          <p:cNvSpPr txBox="1"/>
          <p:nvPr/>
        </p:nvSpPr>
        <p:spPr>
          <a:xfrm>
            <a:off x="4367675" y="2785324"/>
            <a:ext cx="4776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badi" panose="020B0604020104020204" pitchFamily="34"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From within (1:13-14)</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3350216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2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20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2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2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20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20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75204D-B06D-4F6F-9F4A-CF4FEF854E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0" y="2209800"/>
            <a:ext cx="4639144" cy="2319572"/>
          </a:xfrm>
          <a:prstGeom prst="rect">
            <a:avLst/>
          </a:prstGeom>
          <a:ln>
            <a:noFill/>
          </a:ln>
          <a:effectLst>
            <a:softEdge rad="317500"/>
          </a:effectLst>
        </p:spPr>
      </p:pic>
      <p:sp>
        <p:nvSpPr>
          <p:cNvPr id="2" name="Oval 1">
            <a:extLst>
              <a:ext uri="{FF2B5EF4-FFF2-40B4-BE49-F238E27FC236}">
                <a16:creationId xmlns:a16="http://schemas.microsoft.com/office/drawing/2014/main" id="{7D298CC8-5C7E-4CC6-ADEA-31E9BAE04D33}"/>
              </a:ext>
            </a:extLst>
          </p:cNvPr>
          <p:cNvSpPr/>
          <p:nvPr/>
        </p:nvSpPr>
        <p:spPr>
          <a:xfrm>
            <a:off x="4800600" y="3996598"/>
            <a:ext cx="212107"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A395515-BBA6-48F0-92D7-3FE5085B9324}"/>
              </a:ext>
            </a:extLst>
          </p:cNvPr>
          <p:cNvGrpSpPr/>
          <p:nvPr/>
        </p:nvGrpSpPr>
        <p:grpSpPr>
          <a:xfrm>
            <a:off x="293728" y="306255"/>
            <a:ext cx="2071565" cy="2561665"/>
            <a:chOff x="263903" y="532548"/>
            <a:chExt cx="2071565" cy="2561665"/>
          </a:xfrm>
        </p:grpSpPr>
        <p:pic>
          <p:nvPicPr>
            <p:cNvPr id="17" name="Picture 16">
              <a:extLst>
                <a:ext uri="{FF2B5EF4-FFF2-40B4-BE49-F238E27FC236}">
                  <a16:creationId xmlns:a16="http://schemas.microsoft.com/office/drawing/2014/main" id="{A7178941-3AF8-47F5-B458-81E19AAD7C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02291">
              <a:off x="631861" y="532548"/>
              <a:ext cx="1703607" cy="256166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5BE5EB17-D838-4BFC-AE8A-705DCEBCDCF7}"/>
                </a:ext>
              </a:extLst>
            </p:cNvPr>
            <p:cNvSpPr txBox="1"/>
            <p:nvPr/>
          </p:nvSpPr>
          <p:spPr>
            <a:xfrm rot="20868502">
              <a:off x="263903" y="650097"/>
              <a:ext cx="1066800" cy="461665"/>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Job</a:t>
              </a:r>
            </a:p>
          </p:txBody>
        </p:sp>
      </p:grpSp>
      <p:grpSp>
        <p:nvGrpSpPr>
          <p:cNvPr id="15" name="Group 14">
            <a:extLst>
              <a:ext uri="{FF2B5EF4-FFF2-40B4-BE49-F238E27FC236}">
                <a16:creationId xmlns:a16="http://schemas.microsoft.com/office/drawing/2014/main" id="{63EF9932-473B-44B7-9053-080FA1736949}"/>
              </a:ext>
            </a:extLst>
          </p:cNvPr>
          <p:cNvGrpSpPr/>
          <p:nvPr/>
        </p:nvGrpSpPr>
        <p:grpSpPr>
          <a:xfrm>
            <a:off x="2989153" y="306255"/>
            <a:ext cx="2431084" cy="1753452"/>
            <a:chOff x="3046050" y="532548"/>
            <a:chExt cx="2431084" cy="1753452"/>
          </a:xfrm>
        </p:grpSpPr>
        <p:pic>
          <p:nvPicPr>
            <p:cNvPr id="21" name="Picture 20">
              <a:extLst>
                <a:ext uri="{FF2B5EF4-FFF2-40B4-BE49-F238E27FC236}">
                  <a16:creationId xmlns:a16="http://schemas.microsoft.com/office/drawing/2014/main" id="{F85FA3E8-524B-4ED1-B694-CAF7C27E3A1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38057" y="532548"/>
              <a:ext cx="2339077" cy="175345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id="{95E5121E-A644-4681-B8D9-574A0AE8DA54}"/>
                </a:ext>
              </a:extLst>
            </p:cNvPr>
            <p:cNvSpPr txBox="1"/>
            <p:nvPr/>
          </p:nvSpPr>
          <p:spPr>
            <a:xfrm rot="21275500">
              <a:off x="3046050" y="591906"/>
              <a:ext cx="1066800" cy="461665"/>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Joseph</a:t>
              </a:r>
            </a:p>
          </p:txBody>
        </p:sp>
      </p:grpSp>
      <p:grpSp>
        <p:nvGrpSpPr>
          <p:cNvPr id="29" name="Group 28">
            <a:extLst>
              <a:ext uri="{FF2B5EF4-FFF2-40B4-BE49-F238E27FC236}">
                <a16:creationId xmlns:a16="http://schemas.microsoft.com/office/drawing/2014/main" id="{47B7B5C6-E80D-4541-9DEC-F9EECCE65D26}"/>
              </a:ext>
            </a:extLst>
          </p:cNvPr>
          <p:cNvGrpSpPr/>
          <p:nvPr/>
        </p:nvGrpSpPr>
        <p:grpSpPr>
          <a:xfrm>
            <a:off x="6054213" y="486119"/>
            <a:ext cx="2197283" cy="1875233"/>
            <a:chOff x="6289257" y="393051"/>
            <a:chExt cx="2197283" cy="1875233"/>
          </a:xfrm>
        </p:grpSpPr>
        <p:pic>
          <p:nvPicPr>
            <p:cNvPr id="8" name="Picture 7">
              <a:extLst>
                <a:ext uri="{FF2B5EF4-FFF2-40B4-BE49-F238E27FC236}">
                  <a16:creationId xmlns:a16="http://schemas.microsoft.com/office/drawing/2014/main" id="{2B264FF2-364B-4F1C-9209-4D4CD2B4569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734680" flipH="1">
              <a:off x="6337182" y="412019"/>
              <a:ext cx="2149358" cy="185626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 name="TextBox 21">
              <a:extLst>
                <a:ext uri="{FF2B5EF4-FFF2-40B4-BE49-F238E27FC236}">
                  <a16:creationId xmlns:a16="http://schemas.microsoft.com/office/drawing/2014/main" id="{3D310331-02DA-42E1-9804-BB9643C6557C}"/>
                </a:ext>
              </a:extLst>
            </p:cNvPr>
            <p:cNvSpPr txBox="1"/>
            <p:nvPr/>
          </p:nvSpPr>
          <p:spPr>
            <a:xfrm rot="375745">
              <a:off x="6289257" y="393051"/>
              <a:ext cx="1066800" cy="461665"/>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Moses</a:t>
              </a:r>
            </a:p>
          </p:txBody>
        </p:sp>
      </p:grpSp>
      <p:grpSp>
        <p:nvGrpSpPr>
          <p:cNvPr id="33" name="Group 32">
            <a:extLst>
              <a:ext uri="{FF2B5EF4-FFF2-40B4-BE49-F238E27FC236}">
                <a16:creationId xmlns:a16="http://schemas.microsoft.com/office/drawing/2014/main" id="{E1864714-6B89-4FD8-A79F-F2BD92F54FE1}"/>
              </a:ext>
            </a:extLst>
          </p:cNvPr>
          <p:cNvGrpSpPr/>
          <p:nvPr/>
        </p:nvGrpSpPr>
        <p:grpSpPr>
          <a:xfrm rot="21354078">
            <a:off x="277032" y="2643208"/>
            <a:ext cx="2269555" cy="1787041"/>
            <a:chOff x="307793" y="3686867"/>
            <a:chExt cx="2269555" cy="1787041"/>
          </a:xfrm>
        </p:grpSpPr>
        <p:pic>
          <p:nvPicPr>
            <p:cNvPr id="10" name="Picture 9">
              <a:extLst>
                <a:ext uri="{FF2B5EF4-FFF2-40B4-BE49-F238E27FC236}">
                  <a16:creationId xmlns:a16="http://schemas.microsoft.com/office/drawing/2014/main" id="{A5E1D6E6-71D3-43F6-9C89-3C477BAB1C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21430773">
              <a:off x="307793" y="3835756"/>
              <a:ext cx="2239546" cy="163815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xtBox 22">
              <a:extLst>
                <a:ext uri="{FF2B5EF4-FFF2-40B4-BE49-F238E27FC236}">
                  <a16:creationId xmlns:a16="http://schemas.microsoft.com/office/drawing/2014/main" id="{DB05FD52-400B-4515-BA3E-41330DD49C27}"/>
                </a:ext>
              </a:extLst>
            </p:cNvPr>
            <p:cNvSpPr txBox="1"/>
            <p:nvPr/>
          </p:nvSpPr>
          <p:spPr>
            <a:xfrm rot="21056416">
              <a:off x="1510548" y="3686867"/>
              <a:ext cx="1066800" cy="461665"/>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David</a:t>
              </a:r>
            </a:p>
          </p:txBody>
        </p:sp>
      </p:grpSp>
      <p:grpSp>
        <p:nvGrpSpPr>
          <p:cNvPr id="32" name="Group 31">
            <a:extLst>
              <a:ext uri="{FF2B5EF4-FFF2-40B4-BE49-F238E27FC236}">
                <a16:creationId xmlns:a16="http://schemas.microsoft.com/office/drawing/2014/main" id="{97EFC0E3-0584-49BF-8DAD-941E9816A58D}"/>
              </a:ext>
            </a:extLst>
          </p:cNvPr>
          <p:cNvGrpSpPr/>
          <p:nvPr/>
        </p:nvGrpSpPr>
        <p:grpSpPr>
          <a:xfrm rot="772005">
            <a:off x="6170068" y="2803995"/>
            <a:ext cx="2694614" cy="1638659"/>
            <a:chOff x="3576001" y="4809798"/>
            <a:chExt cx="2694614" cy="1638659"/>
          </a:xfrm>
        </p:grpSpPr>
        <p:pic>
          <p:nvPicPr>
            <p:cNvPr id="13" name="Picture 12">
              <a:extLst>
                <a:ext uri="{FF2B5EF4-FFF2-40B4-BE49-F238E27FC236}">
                  <a16:creationId xmlns:a16="http://schemas.microsoft.com/office/drawing/2014/main" id="{99A2934C-AEDC-4CA5-B336-99FBC16BD72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33518" y="4809798"/>
              <a:ext cx="2537097" cy="163865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a:extLst>
                <a:ext uri="{FF2B5EF4-FFF2-40B4-BE49-F238E27FC236}">
                  <a16:creationId xmlns:a16="http://schemas.microsoft.com/office/drawing/2014/main" id="{CB42EA80-5D47-441C-B720-A3E6849D3437}"/>
                </a:ext>
              </a:extLst>
            </p:cNvPr>
            <p:cNvSpPr txBox="1"/>
            <p:nvPr/>
          </p:nvSpPr>
          <p:spPr>
            <a:xfrm rot="21230761">
              <a:off x="3576001" y="4933205"/>
              <a:ext cx="1066800" cy="461665"/>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Daniel</a:t>
              </a:r>
            </a:p>
          </p:txBody>
        </p:sp>
      </p:grpSp>
      <p:grpSp>
        <p:nvGrpSpPr>
          <p:cNvPr id="30" name="Group 29">
            <a:extLst>
              <a:ext uri="{FF2B5EF4-FFF2-40B4-BE49-F238E27FC236}">
                <a16:creationId xmlns:a16="http://schemas.microsoft.com/office/drawing/2014/main" id="{A42E7AFA-6C12-4146-B480-D4B2FD870600}"/>
              </a:ext>
            </a:extLst>
          </p:cNvPr>
          <p:cNvGrpSpPr/>
          <p:nvPr/>
        </p:nvGrpSpPr>
        <p:grpSpPr>
          <a:xfrm>
            <a:off x="5197854" y="4772178"/>
            <a:ext cx="2396301" cy="1699177"/>
            <a:chOff x="6312074" y="2855882"/>
            <a:chExt cx="2396301" cy="1699177"/>
          </a:xfrm>
        </p:grpSpPr>
        <p:pic>
          <p:nvPicPr>
            <p:cNvPr id="16" name="Picture 15">
              <a:extLst>
                <a:ext uri="{FF2B5EF4-FFF2-40B4-BE49-F238E27FC236}">
                  <a16:creationId xmlns:a16="http://schemas.microsoft.com/office/drawing/2014/main" id="{DE570CFB-4841-43D6-9D69-B8A882ABBA9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687921" flipH="1">
              <a:off x="6329641" y="2855882"/>
              <a:ext cx="2378734" cy="1699177"/>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TextBox 24">
              <a:extLst>
                <a:ext uri="{FF2B5EF4-FFF2-40B4-BE49-F238E27FC236}">
                  <a16:creationId xmlns:a16="http://schemas.microsoft.com/office/drawing/2014/main" id="{B4430889-0DE2-44BF-A222-332C726B932F}"/>
                </a:ext>
              </a:extLst>
            </p:cNvPr>
            <p:cNvSpPr txBox="1"/>
            <p:nvPr/>
          </p:nvSpPr>
          <p:spPr>
            <a:xfrm rot="385889">
              <a:off x="6312074" y="3102832"/>
              <a:ext cx="1486567" cy="461665"/>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Jeremiah</a:t>
              </a:r>
            </a:p>
          </p:txBody>
        </p:sp>
      </p:grpSp>
      <p:grpSp>
        <p:nvGrpSpPr>
          <p:cNvPr id="41" name="Group 40">
            <a:extLst>
              <a:ext uri="{FF2B5EF4-FFF2-40B4-BE49-F238E27FC236}">
                <a16:creationId xmlns:a16="http://schemas.microsoft.com/office/drawing/2014/main" id="{9B8C3C6C-462D-4B31-902E-F30D854282A1}"/>
              </a:ext>
            </a:extLst>
          </p:cNvPr>
          <p:cNvGrpSpPr/>
          <p:nvPr/>
        </p:nvGrpSpPr>
        <p:grpSpPr>
          <a:xfrm>
            <a:off x="345667" y="4953616"/>
            <a:ext cx="5293132" cy="1788913"/>
            <a:chOff x="345667" y="4953616"/>
            <a:chExt cx="5293132" cy="1788913"/>
          </a:xfrm>
        </p:grpSpPr>
        <p:sp>
          <p:nvSpPr>
            <p:cNvPr id="26" name="TextBox 25">
              <a:extLst>
                <a:ext uri="{FF2B5EF4-FFF2-40B4-BE49-F238E27FC236}">
                  <a16:creationId xmlns:a16="http://schemas.microsoft.com/office/drawing/2014/main" id="{EB9CB21A-D654-40DF-A48C-81D12A333408}"/>
                </a:ext>
              </a:extLst>
            </p:cNvPr>
            <p:cNvSpPr txBox="1"/>
            <p:nvPr/>
          </p:nvSpPr>
          <p:spPr>
            <a:xfrm>
              <a:off x="345667" y="4953616"/>
              <a:ext cx="3843627" cy="523220"/>
            </a:xfrm>
            <a:prstGeom prst="rect">
              <a:avLst/>
            </a:prstGeom>
            <a:noFill/>
          </p:spPr>
          <p:txBody>
            <a:bodyPr wrap="square" rtlCol="0">
              <a:spAutoFit/>
              <a:scene3d>
                <a:camera prst="isometricOffAxis1Righ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Matt. 5:10-12</a:t>
              </a:r>
            </a:p>
          </p:txBody>
        </p:sp>
        <p:grpSp>
          <p:nvGrpSpPr>
            <p:cNvPr id="40" name="Group 39">
              <a:extLst>
                <a:ext uri="{FF2B5EF4-FFF2-40B4-BE49-F238E27FC236}">
                  <a16:creationId xmlns:a16="http://schemas.microsoft.com/office/drawing/2014/main" id="{F6ECE053-ABB9-4056-B2DC-1F177FF4362D}"/>
                </a:ext>
              </a:extLst>
            </p:cNvPr>
            <p:cNvGrpSpPr/>
            <p:nvPr/>
          </p:nvGrpSpPr>
          <p:grpSpPr>
            <a:xfrm>
              <a:off x="920793" y="5457309"/>
              <a:ext cx="4718006" cy="1285220"/>
              <a:chOff x="920793" y="5457309"/>
              <a:chExt cx="4718006" cy="1285220"/>
            </a:xfrm>
          </p:grpSpPr>
          <p:sp>
            <p:nvSpPr>
              <p:cNvPr id="4" name="TextBox 3">
                <a:extLst>
                  <a:ext uri="{FF2B5EF4-FFF2-40B4-BE49-F238E27FC236}">
                    <a16:creationId xmlns:a16="http://schemas.microsoft.com/office/drawing/2014/main" id="{5B300229-C59A-46A8-8C25-776E664F4DF6}"/>
                  </a:ext>
                </a:extLst>
              </p:cNvPr>
              <p:cNvSpPr txBox="1"/>
              <p:nvPr/>
            </p:nvSpPr>
            <p:spPr>
              <a:xfrm>
                <a:off x="2472882" y="6219309"/>
                <a:ext cx="3165917" cy="523220"/>
              </a:xfrm>
              <a:prstGeom prst="rect">
                <a:avLst/>
              </a:prstGeom>
              <a:noFill/>
            </p:spPr>
            <p:txBody>
              <a:bodyPr wrap="square" rtlCol="0">
                <a:spAutoFit/>
                <a:scene3d>
                  <a:camera prst="isometricOffAxis1Righ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2 Tim. 3:12 </a:t>
                </a:r>
              </a:p>
            </p:txBody>
          </p:sp>
          <p:sp>
            <p:nvSpPr>
              <p:cNvPr id="27" name="TextBox 26">
                <a:extLst>
                  <a:ext uri="{FF2B5EF4-FFF2-40B4-BE49-F238E27FC236}">
                    <a16:creationId xmlns:a16="http://schemas.microsoft.com/office/drawing/2014/main" id="{98B3DC93-CED4-482A-A039-2AF369379A6C}"/>
                  </a:ext>
                </a:extLst>
              </p:cNvPr>
              <p:cNvSpPr txBox="1"/>
              <p:nvPr/>
            </p:nvSpPr>
            <p:spPr>
              <a:xfrm>
                <a:off x="920793" y="5457309"/>
                <a:ext cx="3568855" cy="523220"/>
              </a:xfrm>
              <a:prstGeom prst="rect">
                <a:avLst/>
              </a:prstGeom>
              <a:noFill/>
            </p:spPr>
            <p:txBody>
              <a:bodyPr wrap="square" rtlCol="0">
                <a:spAutoFit/>
                <a:scene3d>
                  <a:camera prst="isometricOffAxis1Righ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John 15:20</a:t>
                </a:r>
              </a:p>
            </p:txBody>
          </p:sp>
          <p:sp>
            <p:nvSpPr>
              <p:cNvPr id="28" name="TextBox 27">
                <a:extLst>
                  <a:ext uri="{FF2B5EF4-FFF2-40B4-BE49-F238E27FC236}">
                    <a16:creationId xmlns:a16="http://schemas.microsoft.com/office/drawing/2014/main" id="{41EDFD1E-232B-451B-A7C1-37FA859A69D1}"/>
                  </a:ext>
                </a:extLst>
              </p:cNvPr>
              <p:cNvSpPr txBox="1"/>
              <p:nvPr/>
            </p:nvSpPr>
            <p:spPr>
              <a:xfrm>
                <a:off x="1634682" y="5838309"/>
                <a:ext cx="3165917" cy="523220"/>
              </a:xfrm>
              <a:prstGeom prst="rect">
                <a:avLst/>
              </a:prstGeom>
              <a:noFill/>
            </p:spPr>
            <p:txBody>
              <a:bodyPr wrap="square" rtlCol="0">
                <a:spAutoFit/>
                <a:scene3d>
                  <a:camera prst="isometricOffAxis1Righ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Acts 14:22</a:t>
                </a:r>
              </a:p>
            </p:txBody>
          </p:sp>
        </p:grpSp>
      </p:grpSp>
      <p:pic>
        <p:nvPicPr>
          <p:cNvPr id="12" name="Picture 11">
            <a:extLst>
              <a:ext uri="{FF2B5EF4-FFF2-40B4-BE49-F238E27FC236}">
                <a16:creationId xmlns:a16="http://schemas.microsoft.com/office/drawing/2014/main" id="{6B416CA2-30EF-4323-B24E-46F2186E61C1}"/>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10000" b="90000" l="10000" r="90000">
                        <a14:foregroundMark x1="23875" y1="75766" x2="27500" y2="71505"/>
                        <a14:foregroundMark x1="50125" y1="52996" x2="60750" y2="40613"/>
                        <a14:foregroundMark x1="74155" y1="28876" x2="82250" y2="19441"/>
                        <a14:foregroundMark x1="71853" y1="31558" x2="72196" y2="31158"/>
                        <a14:foregroundMark x1="71625" y1="31824" x2="71853" y2="31558"/>
                        <a14:foregroundMark x1="61875" y1="40879" x2="42625" y2="57790"/>
                        <a14:foregroundMark x1="42625" y1="57790" x2="42625" y2="57790"/>
                        <a14:backgroundMark x1="73500" y1="30360" x2="73500" y2="30360"/>
                        <a14:backgroundMark x1="73250" y1="30093" x2="73250" y2="30093"/>
                        <a14:backgroundMark x1="72250" y1="31158" x2="72250" y2="31158"/>
                        <a14:backgroundMark x1="49625" y1="53928" x2="49625" y2="53928"/>
                        <a14:backgroundMark x1="72000" y1="31425" x2="72000" y2="31025"/>
                        <a14:backgroundMark x1="72500" y1="30892" x2="73625" y2="30093"/>
                        <a14:backgroundMark x1="71625" y1="31558" x2="71625" y2="31558"/>
                      </a14:backgroundRemoval>
                    </a14:imgEffect>
                  </a14:imgLayer>
                </a14:imgProps>
              </a:ext>
              <a:ext uri="{28A0092B-C50C-407E-A947-70E740481C1C}">
                <a14:useLocalDpi xmlns:a14="http://schemas.microsoft.com/office/drawing/2010/main"/>
              </a:ext>
            </a:extLst>
          </a:blip>
          <a:stretch>
            <a:fillRect/>
          </a:stretch>
        </p:blipFill>
        <p:spPr>
          <a:xfrm rot="2196741">
            <a:off x="643986" y="2736349"/>
            <a:ext cx="3302500" cy="310022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54176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Scale>
                                      <p:cBhvr>
                                        <p:cTn id="14"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5"/>
                                        </p:tgtEl>
                                        <p:attrNameLst>
                                          <p:attrName>ppt_x</p:attrName>
                                          <p:attrName>ppt_y</p:attrName>
                                        </p:attrNameLst>
                                      </p:cBhvr>
                                    </p:animMotion>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Scale>
                                      <p:cBhvr>
                                        <p:cTn id="21"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9"/>
                                        </p:tgtEl>
                                        <p:attrNameLst>
                                          <p:attrName>ppt_x</p:attrName>
                                          <p:attrName>ppt_y</p:attrName>
                                        </p:attrNameLst>
                                      </p:cBhvr>
                                    </p:animMotion>
                                    <p:animEffect transition="in" filter="fade">
                                      <p:cBhvr>
                                        <p:cTn id="23" dur="10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Scale>
                                      <p:cBhvr>
                                        <p:cTn id="28"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3"/>
                                        </p:tgtEl>
                                        <p:attrNameLst>
                                          <p:attrName>ppt_x</p:attrName>
                                          <p:attrName>ppt_y</p:attrName>
                                        </p:attrNameLst>
                                      </p:cBhvr>
                                    </p:animMotion>
                                    <p:animEffect transition="in" filter="fade">
                                      <p:cBhvr>
                                        <p:cTn id="30" dur="10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Scale>
                                      <p:cBhvr>
                                        <p:cTn id="41"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32"/>
                                        </p:tgtEl>
                                        <p:attrNameLst>
                                          <p:attrName>ppt_x</p:attrName>
                                          <p:attrName>ppt_y</p:attrName>
                                        </p:attrNameLst>
                                      </p:cBhvr>
                                    </p:animMotion>
                                    <p:animEffect transition="in" filter="fade">
                                      <p:cBhvr>
                                        <p:cTn id="43" dur="1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Scale>
                                      <p:cBhvr>
                                        <p:cTn id="48"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30"/>
                                        </p:tgtEl>
                                        <p:attrNameLst>
                                          <p:attrName>ppt_x</p:attrName>
                                          <p:attrName>ppt_y</p:attrName>
                                        </p:attrNameLst>
                                      </p:cBhvr>
                                    </p:animMotion>
                                    <p:animEffect transition="in" filter="fade">
                                      <p:cBhvr>
                                        <p:cTn id="50" dur="10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left)">
                                      <p:cBhvr>
                                        <p:cTn id="5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idx="4294967295"/>
          </p:nvPr>
        </p:nvSpPr>
        <p:spPr/>
        <p:txBody>
          <a:bodyPr/>
          <a:lstStyle/>
          <a:p>
            <a:pPr eaLnBrk="1" hangingPunct="1">
              <a:defRPr/>
            </a:pPr>
            <a:r>
              <a:rPr lang="en-US">
                <a:latin typeface="Arial" charset="0"/>
              </a:rPr>
              <a:t>Jewish Diaspora at Pentecost</a:t>
            </a:r>
          </a:p>
        </p:txBody>
      </p:sp>
      <p:sp>
        <p:nvSpPr>
          <p:cNvPr id="7171" name="WordArt 3"/>
          <p:cNvSpPr>
            <a:spLocks noChangeArrowheads="1" noChangeShapeType="1" noTextEdit="1"/>
          </p:cNvSpPr>
          <p:nvPr/>
        </p:nvSpPr>
        <p:spPr bwMode="auto">
          <a:xfrm>
            <a:off x="1600200" y="2209800"/>
            <a:ext cx="6248400" cy="2590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rPr>
              <a:t>Addressed To</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WordArt 7"/>
          <p:cNvSpPr>
            <a:spLocks noChangeArrowheads="1" noChangeShapeType="1" noTextEdit="1"/>
          </p:cNvSpPr>
          <p:nvPr/>
        </p:nvSpPr>
        <p:spPr bwMode="auto">
          <a:xfrm>
            <a:off x="139700" y="4038600"/>
            <a:ext cx="8775700" cy="20574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"To the twelve tribes scattered among the nations..."</a:t>
            </a:r>
          </a:p>
        </p:txBody>
      </p:sp>
      <p:sp>
        <p:nvSpPr>
          <p:cNvPr id="7176" name="Text Box 8"/>
          <p:cNvSpPr txBox="1">
            <a:spLocks noChangeArrowheads="1"/>
          </p:cNvSpPr>
          <p:nvPr/>
        </p:nvSpPr>
        <p:spPr bwMode="auto">
          <a:xfrm>
            <a:off x="6096000" y="638175"/>
            <a:ext cx="28844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Verdana" charset="0"/>
                <a:ea typeface="ＭＳ Ｐゴシック" charset="0"/>
              </a:rPr>
              <a:t>See Acts 2:9-11</a:t>
            </a:r>
          </a:p>
        </p:txBody>
      </p:sp>
      <p:sp>
        <p:nvSpPr>
          <p:cNvPr id="7177" name="WordArt 9"/>
          <p:cNvSpPr>
            <a:spLocks noChangeArrowheads="1" noChangeShapeType="1" noTextEdit="1"/>
          </p:cNvSpPr>
          <p:nvPr/>
        </p:nvSpPr>
        <p:spPr bwMode="auto">
          <a:xfrm rot="626357">
            <a:off x="6934200" y="5181600"/>
            <a:ext cx="1981200" cy="16764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4740000" scaled="1"/>
                </a:gradFill>
                <a:effectLst>
                  <a:outerShdw blurRad="63500" dist="53882" dir="2700000" algn="ctr" rotWithShape="0">
                    <a:srgbClr val="9999FF"/>
                  </a:outerShdw>
                </a:effectLst>
                <a:uLnTx/>
                <a:uFillTx/>
                <a:latin typeface="Impact"/>
                <a:ea typeface="Impact"/>
                <a:cs typeface="Impact"/>
              </a:rPr>
              <a:t>James 1:1</a:t>
            </a:r>
          </a:p>
        </p:txBody>
      </p:sp>
    </p:spTree>
    <p:extLst>
      <p:ext uri="{BB962C8B-B14F-4D97-AF65-F5344CB8AC3E}">
        <p14:creationId xmlns:p14="http://schemas.microsoft.com/office/powerpoint/2010/main" val="419370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173"/>
                                        </p:tgtEl>
                                        <p:attrNameLst>
                                          <p:attrName>style.visibility</p:attrName>
                                        </p:attrNameLst>
                                      </p:cBhvr>
                                      <p:to>
                                        <p:strVal val="visible"/>
                                      </p:to>
                                    </p:set>
                                    <p:animEffect transition="in" filter="fade">
                                      <p:cBhvr>
                                        <p:cTn id="11" dur="2000"/>
                                        <p:tgtEl>
                                          <p:spTgt spid="71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7175"/>
                                        </p:tgtEl>
                                        <p:attrNameLst>
                                          <p:attrName>style.visibility</p:attrName>
                                        </p:attrNameLst>
                                      </p:cBhvr>
                                      <p:to>
                                        <p:strVal val="visible"/>
                                      </p:to>
                                    </p:set>
                                  </p:childTnLst>
                                </p:cTn>
                              </p:par>
                            </p:childTnLst>
                          </p:cTn>
                        </p:par>
                        <p:par>
                          <p:cTn id="16" fill="hold" nodeType="afterGroup">
                            <p:stCondLst>
                              <p:cond delay="0"/>
                            </p:stCondLst>
                            <p:childTnLst>
                              <p:par>
                                <p:cTn id="17" presetID="3"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5" grpId="0" animBg="1"/>
      <p:bldP spid="7176" grpId="0"/>
      <p:bldP spid="717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2CAED-6C70-4013-B2C4-9E072A072A6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317170" y="990600"/>
            <a:ext cx="8369630" cy="4876799"/>
          </a:xfrm>
          <a:prstGeom prst="rect">
            <a:avLst/>
          </a:prstGeom>
        </p:spPr>
      </p:pic>
      <p:pic>
        <p:nvPicPr>
          <p:cNvPr id="7" name="Picture 6">
            <a:extLst>
              <a:ext uri="{FF2B5EF4-FFF2-40B4-BE49-F238E27FC236}">
                <a16:creationId xmlns:a16="http://schemas.microsoft.com/office/drawing/2014/main" id="{FEE6B433-86C1-4B15-BAB3-93D37460C63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0773" y="152399"/>
            <a:ext cx="8810827" cy="6521355"/>
          </a:xfrm>
          <a:prstGeom prst="rect">
            <a:avLst/>
          </a:prstGeom>
          <a:ln w="228600" cap="sq" cmpd="thickThin">
            <a:solidFill>
              <a:srgbClr val="000000"/>
            </a:solidFill>
            <a:prstDash val="solid"/>
            <a:miter lim="800000"/>
          </a:ln>
          <a:effectLst>
            <a:innerShdw blurRad="76200">
              <a:srgbClr val="000000"/>
            </a:innerShdw>
          </a:effectLst>
        </p:spPr>
      </p:pic>
      <p:sp>
        <p:nvSpPr>
          <p:cNvPr id="12" name="TextBox 11">
            <a:extLst>
              <a:ext uri="{FF2B5EF4-FFF2-40B4-BE49-F238E27FC236}">
                <a16:creationId xmlns:a16="http://schemas.microsoft.com/office/drawing/2014/main" id="{AE9C864B-2C23-470F-B63A-8F06C207D014}"/>
              </a:ext>
            </a:extLst>
          </p:cNvPr>
          <p:cNvSpPr txBox="1"/>
          <p:nvPr/>
        </p:nvSpPr>
        <p:spPr>
          <a:xfrm>
            <a:off x="152401" y="184245"/>
            <a:ext cx="8839199"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2700" cmpd="sng">
                  <a:solidFill>
                    <a:prstClr val="black"/>
                  </a:solidFill>
                  <a:prstDash val="solid"/>
                </a:ln>
                <a:solidFill>
                  <a:prstClr val="white"/>
                </a:solidFill>
                <a:effectLst>
                  <a:glow rad="228600">
                    <a:prstClr val="black"/>
                  </a:glow>
                  <a:reflection blurRad="12700" stA="28000" endPos="45000" dist="1000" dir="5400000" sy="-100000" algn="bl" rotWithShape="0"/>
                </a:effectLst>
                <a:uLnTx/>
                <a:uFillTx/>
                <a:latin typeface="Comic Sans MS" panose="030F0702030302020204" pitchFamily="66" charset="0"/>
                <a:ea typeface="+mn-ea"/>
                <a:cs typeface="+mn-cs"/>
              </a:rPr>
              <a:t>The way to </a:t>
            </a:r>
            <a:r>
              <a:rPr kumimoji="0" lang="en-US" sz="3400" b="1" i="0" u="none" strike="noStrike" kern="1200" cap="all" spc="0" normalizeH="0" baseline="0" noProof="0" dirty="0">
                <a:ln w="12700" cmpd="sng">
                  <a:solidFill>
                    <a:srgbClr val="C00000"/>
                  </a:solidFill>
                  <a:prstDash val="solid"/>
                </a:ln>
                <a:solidFill>
                  <a:prstClr val="white"/>
                </a:solidFill>
                <a:effectLst>
                  <a:glow rad="228600">
                    <a:prstClr val="black"/>
                  </a:glow>
                  <a:reflection blurRad="12700" stA="28000" endPos="45000" dist="1000" dir="5400000" sy="-100000" algn="bl" rotWithShape="0"/>
                </a:effectLst>
                <a:uLnTx/>
                <a:uFillTx/>
                <a:latin typeface="Comic Sans MS" panose="030F0702030302020204" pitchFamily="66" charset="0"/>
                <a:ea typeface="+mn-ea"/>
                <a:cs typeface="+mn-cs"/>
              </a:rPr>
              <a:t>think</a:t>
            </a:r>
            <a:r>
              <a:rPr kumimoji="0" lang="en-US" sz="3400" b="1" i="0" u="none" strike="noStrike" kern="1200" cap="all" spc="0" normalizeH="0" baseline="0" noProof="0" dirty="0">
                <a:ln w="12700" cmpd="sng">
                  <a:solidFill>
                    <a:prstClr val="black"/>
                  </a:solidFill>
                  <a:prstDash val="solid"/>
                </a:ln>
                <a:solidFill>
                  <a:prstClr val="white"/>
                </a:solidFill>
                <a:effectLst>
                  <a:glow rad="228600">
                    <a:prstClr val="black"/>
                  </a:glow>
                  <a:reflection blurRad="12700" stA="28000" endPos="45000" dist="1000" dir="5400000" sy="-100000" algn="bl" rotWithShape="0"/>
                </a:effectLst>
                <a:uLnTx/>
                <a:uFillTx/>
                <a:latin typeface="Comic Sans MS" panose="030F0702030302020204" pitchFamily="66" charset="0"/>
                <a:ea typeface="+mn-ea"/>
                <a:cs typeface="+mn-cs"/>
              </a:rPr>
              <a:t> about trials</a:t>
            </a:r>
          </a:p>
        </p:txBody>
      </p:sp>
      <p:sp>
        <p:nvSpPr>
          <p:cNvPr id="13" name="TextBox 12">
            <a:extLst>
              <a:ext uri="{FF2B5EF4-FFF2-40B4-BE49-F238E27FC236}">
                <a16:creationId xmlns:a16="http://schemas.microsoft.com/office/drawing/2014/main" id="{DC9BCFC0-31B7-4DF3-9753-AD71380DDA90}"/>
              </a:ext>
            </a:extLst>
          </p:cNvPr>
          <p:cNvSpPr txBox="1"/>
          <p:nvPr/>
        </p:nvSpPr>
        <p:spPr>
          <a:xfrm>
            <a:off x="700872" y="799798"/>
            <a:ext cx="77706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Consider it all joy, my brethren”</a:t>
            </a:r>
          </a:p>
        </p:txBody>
      </p:sp>
      <p:sp>
        <p:nvSpPr>
          <p:cNvPr id="16" name="TextBox 15">
            <a:extLst>
              <a:ext uri="{FF2B5EF4-FFF2-40B4-BE49-F238E27FC236}">
                <a16:creationId xmlns:a16="http://schemas.microsoft.com/office/drawing/2014/main" id="{9A7F6CB8-82F0-4121-BFEB-60DC987D0D1B}"/>
              </a:ext>
            </a:extLst>
          </p:cNvPr>
          <p:cNvSpPr txBox="1"/>
          <p:nvPr/>
        </p:nvSpPr>
        <p:spPr>
          <a:xfrm>
            <a:off x="551906" y="1415351"/>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The people James addresses</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023978FC-707F-44F6-9FE4-7707DFC95B89}"/>
              </a:ext>
            </a:extLst>
          </p:cNvPr>
          <p:cNvSpPr txBox="1"/>
          <p:nvPr/>
        </p:nvSpPr>
        <p:spPr>
          <a:xfrm>
            <a:off x="879780" y="1938571"/>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Brethren = Believers (Mark 3:35)</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00047D6F-F5BB-40A0-B8F7-E4E4D4AF0F7A}"/>
              </a:ext>
            </a:extLst>
          </p:cNvPr>
          <p:cNvSpPr txBox="1"/>
          <p:nvPr/>
        </p:nvSpPr>
        <p:spPr>
          <a:xfrm>
            <a:off x="928205" y="2461791"/>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James identifies with them/us 15 times</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3AFFAC08-F97B-4911-A856-6981D8E4D75B}"/>
              </a:ext>
            </a:extLst>
          </p:cNvPr>
          <p:cNvSpPr txBox="1"/>
          <p:nvPr/>
        </p:nvSpPr>
        <p:spPr>
          <a:xfrm>
            <a:off x="550265" y="2985011"/>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The proper mindset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0" name="TextBox 19">
            <a:extLst>
              <a:ext uri="{FF2B5EF4-FFF2-40B4-BE49-F238E27FC236}">
                <a16:creationId xmlns:a16="http://schemas.microsoft.com/office/drawing/2014/main" id="{63E09014-C280-4125-AA10-B1DFAE8CEB5A}"/>
              </a:ext>
            </a:extLst>
          </p:cNvPr>
          <p:cNvSpPr txBox="1"/>
          <p:nvPr/>
        </p:nvSpPr>
        <p:spPr>
          <a:xfrm>
            <a:off x="899834" y="3508231"/>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To “reckon” or “think” it to be so</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3B2DDA45-B2CF-4C6C-8832-F7A87147C0D4}"/>
              </a:ext>
            </a:extLst>
          </p:cNvPr>
          <p:cNvSpPr txBox="1"/>
          <p:nvPr/>
        </p:nvSpPr>
        <p:spPr>
          <a:xfrm>
            <a:off x="928205" y="4031451"/>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This is a choice: a command to obey</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2" name="TextBox 21">
            <a:extLst>
              <a:ext uri="{FF2B5EF4-FFF2-40B4-BE49-F238E27FC236}">
                <a16:creationId xmlns:a16="http://schemas.microsoft.com/office/drawing/2014/main" id="{A3120982-D017-4208-BA27-4109973247B7}"/>
              </a:ext>
            </a:extLst>
          </p:cNvPr>
          <p:cNvSpPr txBox="1"/>
          <p:nvPr/>
        </p:nvSpPr>
        <p:spPr>
          <a:xfrm>
            <a:off x="550266" y="4554671"/>
            <a:ext cx="7770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The proper attitude</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203FDC46-2438-450E-B908-85D5768FDAEC}"/>
              </a:ext>
            </a:extLst>
          </p:cNvPr>
          <p:cNvSpPr txBox="1"/>
          <p:nvPr/>
        </p:nvSpPr>
        <p:spPr>
          <a:xfrm>
            <a:off x="899834" y="5077891"/>
            <a:ext cx="8324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All (pure) joy (the trial itself is not joyous)</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4" name="TextBox 23">
            <a:extLst>
              <a:ext uri="{FF2B5EF4-FFF2-40B4-BE49-F238E27FC236}">
                <a16:creationId xmlns:a16="http://schemas.microsoft.com/office/drawing/2014/main" id="{12BB5939-0489-48F6-9323-C38473DA73E9}"/>
              </a:ext>
            </a:extLst>
          </p:cNvPr>
          <p:cNvSpPr txBox="1"/>
          <p:nvPr/>
        </p:nvSpPr>
        <p:spPr>
          <a:xfrm>
            <a:off x="928205" y="5601111"/>
            <a:ext cx="77706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Joy = settled contentment, regardless of </a:t>
            </a:r>
            <a:b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panose="05000000000000000000" pitchFamily="2" charset="2"/>
              </a:rPr>
              <a:t>   your circumstances; a fruit of the Spirit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4183464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2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2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2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P spid="20" grpId="0"/>
      <p:bldP spid="21" grpId="0"/>
      <p:bldP spid="22" grpId="0"/>
      <p:bldP spid="23" grpId="0"/>
      <p:bldP spid="2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9A391C-0688-47C8-A0AB-C4E78DFD1F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4432" y="186754"/>
            <a:ext cx="8797553" cy="6484494"/>
          </a:xfrm>
          <a:prstGeom prst="rect">
            <a:avLst/>
          </a:prstGeom>
          <a:ln w="228600" cap="sq" cmpd="thickThin">
            <a:solidFill>
              <a:srgbClr val="000000"/>
            </a:solidFill>
            <a:prstDash val="solid"/>
            <a:miter lim="800000"/>
          </a:ln>
          <a:effectLst>
            <a:innerShdw blurRad="76200">
              <a:srgbClr val="000000"/>
            </a:innerShdw>
          </a:effectLst>
        </p:spPr>
      </p:pic>
      <p:sp>
        <p:nvSpPr>
          <p:cNvPr id="19" name="TextBox 18">
            <a:extLst>
              <a:ext uri="{FF2B5EF4-FFF2-40B4-BE49-F238E27FC236}">
                <a16:creationId xmlns:a16="http://schemas.microsoft.com/office/drawing/2014/main" id="{A1C5270A-471B-4A9F-98B0-E80DB7CC6B9A}"/>
              </a:ext>
            </a:extLst>
          </p:cNvPr>
          <p:cNvSpPr txBox="1"/>
          <p:nvPr/>
        </p:nvSpPr>
        <p:spPr>
          <a:xfrm>
            <a:off x="169983" y="186753"/>
            <a:ext cx="8839199"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2700" cmpd="sng">
                  <a:solidFill>
                    <a:prstClr val="black"/>
                  </a:solidFill>
                  <a:prstDash val="solid"/>
                </a:ln>
                <a:solidFill>
                  <a:prstClr val="white"/>
                </a:solidFill>
                <a:effectLst>
                  <a:glow rad="228600">
                    <a:prstClr val="black">
                      <a:alpha val="89498"/>
                    </a:prstClr>
                  </a:glow>
                  <a:reflection blurRad="12700" stA="28000" endPos="45000" dist="1000" dir="5400000" sy="-100000" algn="bl" rotWithShape="0"/>
                </a:effectLst>
                <a:uLnTx/>
                <a:uFillTx/>
                <a:latin typeface="Comic Sans MS" panose="030F0702030302020204" pitchFamily="66" charset="0"/>
                <a:ea typeface="+mn-ea"/>
                <a:cs typeface="+mn-cs"/>
              </a:rPr>
              <a:t>The purpose of our trials</a:t>
            </a:r>
          </a:p>
        </p:txBody>
      </p:sp>
      <p:sp>
        <p:nvSpPr>
          <p:cNvPr id="20" name="TextBox 19">
            <a:extLst>
              <a:ext uri="{FF2B5EF4-FFF2-40B4-BE49-F238E27FC236}">
                <a16:creationId xmlns:a16="http://schemas.microsoft.com/office/drawing/2014/main" id="{081F4737-CF6A-4342-8ACA-5232B31A7C5D}"/>
              </a:ext>
            </a:extLst>
          </p:cNvPr>
          <p:cNvSpPr txBox="1"/>
          <p:nvPr/>
        </p:nvSpPr>
        <p:spPr>
          <a:xfrm>
            <a:off x="704268" y="756139"/>
            <a:ext cx="77706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solidFill>
                    <a:sysClr val="windowText" lastClr="000000"/>
                  </a:solidFill>
                  <a:prstDash val="solid"/>
                </a:ln>
                <a:solidFill>
                  <a:srgbClr val="70AD47">
                    <a:tint val="1000"/>
                  </a:srgbClr>
                </a:solidFill>
                <a:effectLst>
                  <a:glow rad="228600">
                    <a:prstClr val="black">
                      <a:alpha val="89498"/>
                    </a:prstClr>
                  </a:glow>
                </a:effectLst>
                <a:uLnTx/>
                <a:uFillTx/>
                <a:latin typeface="Comic Sans MS" panose="030F0702030302020204" pitchFamily="66" charset="0"/>
                <a:ea typeface="+mn-ea"/>
                <a:cs typeface="+mn-cs"/>
                <a:sym typeface="Wingdings" panose="05000000000000000000" pitchFamily="2" charset="2"/>
              </a:rPr>
              <a:t>(James 1:3)</a:t>
            </a:r>
            <a:endParaRPr kumimoji="0" lang="en-US" sz="2800" b="1" i="0" u="none" strike="noStrike" kern="1200" cap="none" spc="50" normalizeH="0" baseline="0" noProof="0" dirty="0">
              <a:ln w="9525" cmpd="sng">
                <a:solidFill>
                  <a:sysClr val="windowText" lastClr="000000"/>
                </a:solidFill>
                <a:prstDash val="solid"/>
              </a:ln>
              <a:solidFill>
                <a:srgbClr val="70AD47">
                  <a:tint val="1000"/>
                </a:srgbClr>
              </a:solidFill>
              <a:effectLst>
                <a:glow rad="228600">
                  <a:prstClr val="black">
                    <a:alpha val="89498"/>
                  </a:prstClr>
                </a:glow>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8DFEB9EE-10E8-45DD-8E0E-9C7E3A6B02EC}"/>
              </a:ext>
            </a:extLst>
          </p:cNvPr>
          <p:cNvSpPr txBox="1"/>
          <p:nvPr/>
        </p:nvSpPr>
        <p:spPr>
          <a:xfrm>
            <a:off x="132348" y="3232957"/>
            <a:ext cx="8287294" cy="954107"/>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2800" b="1" i="0" u="none" strike="noStrike" cap="none" spc="0" normalizeH="0" baseline="0">
                <a:ln>
                  <a:noFill/>
                </a:ln>
                <a:solidFill>
                  <a:prstClr val="white"/>
                </a:solidFill>
                <a:effectLst>
                  <a:glow rad="228600">
                    <a:prstClr val="black"/>
                  </a:glow>
                </a:effectLst>
                <a:uLnTx/>
                <a:uFillTx/>
                <a:latin typeface="Comic Sans MS" panose="030F0702030302020204" pitchFamily="66" charset="0"/>
              </a:defRPr>
            </a:lvl1pPr>
          </a:lstStyle>
          <a:p>
            <a:r>
              <a:rPr lang="en-US" dirty="0">
                <a:sym typeface="Wingdings" panose="05000000000000000000" pitchFamily="2" charset="2"/>
              </a:rPr>
              <a:t>You already have some important knowledge </a:t>
            </a:r>
            <a:br>
              <a:rPr lang="en-US" dirty="0">
                <a:sym typeface="Wingdings" panose="05000000000000000000" pitchFamily="2" charset="2"/>
              </a:rPr>
            </a:br>
            <a:r>
              <a:rPr lang="en-US" dirty="0">
                <a:sym typeface="Wingdings" panose="05000000000000000000" pitchFamily="2" charset="2"/>
              </a:rPr>
              <a:t>   (gained from personal experience)</a:t>
            </a:r>
            <a:endParaRPr lang="en-US" dirty="0"/>
          </a:p>
        </p:txBody>
      </p:sp>
      <p:sp>
        <p:nvSpPr>
          <p:cNvPr id="22" name="TextBox 21">
            <a:extLst>
              <a:ext uri="{FF2B5EF4-FFF2-40B4-BE49-F238E27FC236}">
                <a16:creationId xmlns:a16="http://schemas.microsoft.com/office/drawing/2014/main" id="{A0B19D8A-E21C-49C6-9DB5-386C4B5E24B2}"/>
              </a:ext>
            </a:extLst>
          </p:cNvPr>
          <p:cNvSpPr txBox="1"/>
          <p:nvPr/>
        </p:nvSpPr>
        <p:spPr>
          <a:xfrm>
            <a:off x="146533" y="4225600"/>
            <a:ext cx="8287294" cy="523220"/>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2800" b="1" i="0" u="none" strike="noStrike" cap="none" spc="0" normalizeH="0" baseline="0">
                <a:ln>
                  <a:noFill/>
                </a:ln>
                <a:solidFill>
                  <a:prstClr val="white"/>
                </a:solidFill>
                <a:effectLst>
                  <a:glow rad="228600">
                    <a:prstClr val="black"/>
                  </a:glow>
                </a:effectLst>
                <a:uLnTx/>
                <a:uFillTx/>
                <a:latin typeface="Comic Sans MS" panose="030F0702030302020204" pitchFamily="66" charset="0"/>
              </a:defRPr>
            </a:lvl1pPr>
          </a:lstStyle>
          <a:p>
            <a:r>
              <a:rPr lang="en-US" dirty="0">
                <a:sym typeface="Wingdings" panose="05000000000000000000" pitchFamily="2" charset="2"/>
              </a:rPr>
              <a:t>Trials are meant to test your faith</a:t>
            </a:r>
            <a:endParaRPr lang="en-US" dirty="0"/>
          </a:p>
        </p:txBody>
      </p:sp>
      <p:sp>
        <p:nvSpPr>
          <p:cNvPr id="23" name="TextBox 22">
            <a:extLst>
              <a:ext uri="{FF2B5EF4-FFF2-40B4-BE49-F238E27FC236}">
                <a16:creationId xmlns:a16="http://schemas.microsoft.com/office/drawing/2014/main" id="{47E56CB1-58A6-4984-A109-056E4CF574C8}"/>
              </a:ext>
            </a:extLst>
          </p:cNvPr>
          <p:cNvSpPr txBox="1"/>
          <p:nvPr/>
        </p:nvSpPr>
        <p:spPr>
          <a:xfrm>
            <a:off x="560700" y="4769552"/>
            <a:ext cx="8448481" cy="954107"/>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2800" b="1" i="0" u="none" strike="noStrike" cap="none" spc="0" normalizeH="0" baseline="0">
                <a:ln>
                  <a:noFill/>
                </a:ln>
                <a:solidFill>
                  <a:prstClr val="white"/>
                </a:solidFill>
                <a:effectLst>
                  <a:glow rad="228600">
                    <a:prstClr val="black"/>
                  </a:glow>
                </a:effectLst>
                <a:uLnTx/>
                <a:uFillTx/>
                <a:latin typeface="Comic Sans MS" panose="030F0702030302020204" pitchFamily="66" charset="0"/>
              </a:defRPr>
            </a:lvl1pPr>
          </a:lstStyle>
          <a:p>
            <a:r>
              <a:rPr lang="en-US" dirty="0">
                <a:sym typeface="Wingdings" panose="05000000000000000000" pitchFamily="2" charset="2"/>
              </a:rPr>
              <a:t>The testing (</a:t>
            </a:r>
            <a:r>
              <a:rPr lang="en-US" i="1" dirty="0" err="1">
                <a:sym typeface="Wingdings" panose="05000000000000000000" pitchFamily="2" charset="2"/>
              </a:rPr>
              <a:t>dokimion</a:t>
            </a:r>
            <a:r>
              <a:rPr lang="en-US" dirty="0">
                <a:sym typeface="Wingdings" panose="05000000000000000000" pitchFamily="2" charset="2"/>
              </a:rPr>
              <a:t>) is meant to prove the genuineness of your faith</a:t>
            </a:r>
            <a:endParaRPr lang="en-US" dirty="0"/>
          </a:p>
        </p:txBody>
      </p:sp>
      <p:sp>
        <p:nvSpPr>
          <p:cNvPr id="24" name="TextBox 23">
            <a:extLst>
              <a:ext uri="{FF2B5EF4-FFF2-40B4-BE49-F238E27FC236}">
                <a16:creationId xmlns:a16="http://schemas.microsoft.com/office/drawing/2014/main" id="{A93A478E-3C65-440F-A587-AB27FB2E4B55}"/>
              </a:ext>
            </a:extLst>
          </p:cNvPr>
          <p:cNvSpPr txBox="1"/>
          <p:nvPr/>
        </p:nvSpPr>
        <p:spPr>
          <a:xfrm>
            <a:off x="146533" y="5723659"/>
            <a:ext cx="8577136" cy="954107"/>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2800" b="1" i="0" u="none" strike="noStrike" cap="none" spc="0" normalizeH="0" baseline="0">
                <a:ln>
                  <a:noFill/>
                </a:ln>
                <a:solidFill>
                  <a:prstClr val="white"/>
                </a:solidFill>
                <a:effectLst>
                  <a:glow rad="228600">
                    <a:prstClr val="black"/>
                  </a:glow>
                </a:effectLst>
                <a:uLnTx/>
                <a:uFillTx/>
                <a:latin typeface="Comic Sans MS" panose="030F0702030302020204" pitchFamily="66" charset="0"/>
              </a:defRPr>
            </a:lvl1pPr>
          </a:lstStyle>
          <a:p>
            <a:r>
              <a:rPr lang="en-US" dirty="0">
                <a:sym typeface="Wingdings" panose="05000000000000000000" pitchFamily="2" charset="2"/>
              </a:rPr>
              <a:t>The result of this testing works to produce  </a:t>
            </a:r>
            <a:br>
              <a:rPr lang="en-US" dirty="0">
                <a:sym typeface="Wingdings" panose="05000000000000000000" pitchFamily="2" charset="2"/>
              </a:rPr>
            </a:br>
            <a:r>
              <a:rPr lang="en-US" dirty="0">
                <a:sym typeface="Wingdings" panose="05000000000000000000" pitchFamily="2" charset="2"/>
              </a:rPr>
              <a:t>  endurance (steadfastness)</a:t>
            </a:r>
            <a:endParaRPr lang="en-US" dirty="0"/>
          </a:p>
        </p:txBody>
      </p:sp>
    </p:spTree>
    <p:custDataLst>
      <p:tags r:id="rId1"/>
    </p:custDataLst>
    <p:extLst>
      <p:ext uri="{BB962C8B-B14F-4D97-AF65-F5344CB8AC3E}">
        <p14:creationId xmlns:p14="http://schemas.microsoft.com/office/powerpoint/2010/main" val="1409633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3F9F32A-0F58-43C3-9147-E0C710A4D3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334" y="-46136"/>
            <a:ext cx="9163334" cy="6904135"/>
          </a:xfrm>
          <a:prstGeom prst="rect">
            <a:avLst/>
          </a:prstGeom>
        </p:spPr>
      </p:pic>
      <p:sp>
        <p:nvSpPr>
          <p:cNvPr id="19" name="TextBox 18">
            <a:extLst>
              <a:ext uri="{FF2B5EF4-FFF2-40B4-BE49-F238E27FC236}">
                <a16:creationId xmlns:a16="http://schemas.microsoft.com/office/drawing/2014/main" id="{A1C5270A-471B-4A9F-98B0-E80DB7CC6B9A}"/>
              </a:ext>
            </a:extLst>
          </p:cNvPr>
          <p:cNvSpPr txBox="1"/>
          <p:nvPr/>
        </p:nvSpPr>
        <p:spPr>
          <a:xfrm>
            <a:off x="2698485" y="183286"/>
            <a:ext cx="6584625"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2700" cmpd="sng">
                  <a:solidFill>
                    <a:prstClr val="black"/>
                  </a:solidFill>
                  <a:prstDash val="solid"/>
                </a:ln>
                <a:solidFill>
                  <a:srgbClr val="008080"/>
                </a:solidFill>
                <a:effectLst>
                  <a:reflection blurRad="12700" stA="28000" endPos="45000" dist="1000" dir="5400000" sy="-100000" algn="bl" rotWithShape="0"/>
                </a:effectLst>
                <a:uLnTx/>
                <a:uFillTx/>
                <a:latin typeface="Comic Sans MS" panose="030F0702030302020204" pitchFamily="66" charset="0"/>
                <a:ea typeface="+mn-ea"/>
                <a:cs typeface="+mn-cs"/>
              </a:rPr>
              <a:t>The character-building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2700" cmpd="sng">
                  <a:solidFill>
                    <a:prstClr val="black"/>
                  </a:solidFill>
                  <a:prstDash val="solid"/>
                </a:ln>
                <a:solidFill>
                  <a:srgbClr val="008080"/>
                </a:solidFill>
                <a:effectLst>
                  <a:reflection blurRad="12700" stA="28000" endPos="45000" dist="1000" dir="5400000" sy="-100000" algn="bl" rotWithShape="0"/>
                </a:effectLst>
                <a:uLnTx/>
                <a:uFillTx/>
                <a:latin typeface="Comic Sans MS" panose="030F0702030302020204" pitchFamily="66" charset="0"/>
                <a:ea typeface="+mn-ea"/>
                <a:cs typeface="+mn-cs"/>
              </a:rPr>
              <a:t>results of trials</a:t>
            </a:r>
          </a:p>
        </p:txBody>
      </p:sp>
      <p:sp>
        <p:nvSpPr>
          <p:cNvPr id="20" name="TextBox 19">
            <a:extLst>
              <a:ext uri="{FF2B5EF4-FFF2-40B4-BE49-F238E27FC236}">
                <a16:creationId xmlns:a16="http://schemas.microsoft.com/office/drawing/2014/main" id="{081F4737-CF6A-4342-8ACA-5232B31A7C5D}"/>
              </a:ext>
            </a:extLst>
          </p:cNvPr>
          <p:cNvSpPr txBox="1"/>
          <p:nvPr/>
        </p:nvSpPr>
        <p:spPr>
          <a:xfrm>
            <a:off x="2547561" y="1211120"/>
            <a:ext cx="67920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666"/>
                </a:solidFill>
                <a:effectLst/>
                <a:uLnTx/>
                <a:uFillTx/>
                <a:latin typeface="Comic Sans MS" panose="030F0702030302020204" pitchFamily="66" charset="0"/>
                <a:ea typeface="+mn-ea"/>
                <a:cs typeface="+mn-cs"/>
                <a:sym typeface="Wingdings" panose="05000000000000000000" pitchFamily="2" charset="2"/>
              </a:rPr>
              <a:t>(James 1:3-4)</a:t>
            </a:r>
            <a:endParaRPr kumimoji="0" lang="en-US" sz="2800" b="1" i="0" u="none" strike="noStrike" kern="1200" cap="none" spc="0" normalizeH="0" baseline="0" noProof="0" dirty="0">
              <a:ln>
                <a:noFill/>
              </a:ln>
              <a:solidFill>
                <a:srgbClr val="006666"/>
              </a:solidFill>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8DFEB9EE-10E8-45DD-8E0E-9C7E3A6B02EC}"/>
              </a:ext>
            </a:extLst>
          </p:cNvPr>
          <p:cNvSpPr txBox="1"/>
          <p:nvPr/>
        </p:nvSpPr>
        <p:spPr>
          <a:xfrm>
            <a:off x="3489847" y="1689856"/>
            <a:ext cx="50019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All kinds of external trials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2" name="TextBox 21">
            <a:extLst>
              <a:ext uri="{FF2B5EF4-FFF2-40B4-BE49-F238E27FC236}">
                <a16:creationId xmlns:a16="http://schemas.microsoft.com/office/drawing/2014/main" id="{A0B19D8A-E21C-49C6-9DB5-386C4B5E24B2}"/>
              </a:ext>
            </a:extLst>
          </p:cNvPr>
          <p:cNvSpPr txBox="1"/>
          <p:nvPr/>
        </p:nvSpPr>
        <p:spPr>
          <a:xfrm>
            <a:off x="3591786" y="2639152"/>
            <a:ext cx="48353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Endurance/Steadfastness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4" name="TextBox 23">
            <a:extLst>
              <a:ext uri="{FF2B5EF4-FFF2-40B4-BE49-F238E27FC236}">
                <a16:creationId xmlns:a16="http://schemas.microsoft.com/office/drawing/2014/main" id="{A93A478E-3C65-440F-A587-AB27FB2E4B55}"/>
              </a:ext>
            </a:extLst>
          </p:cNvPr>
          <p:cNvSpPr txBox="1"/>
          <p:nvPr/>
        </p:nvSpPr>
        <p:spPr>
          <a:xfrm>
            <a:off x="3579754" y="4191000"/>
            <a:ext cx="55875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Maturity . . . lacking nothing</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cxnSp>
        <p:nvCxnSpPr>
          <p:cNvPr id="7" name="Straight Arrow Connector 6">
            <a:extLst>
              <a:ext uri="{FF2B5EF4-FFF2-40B4-BE49-F238E27FC236}">
                <a16:creationId xmlns:a16="http://schemas.microsoft.com/office/drawing/2014/main" id="{863CDB7F-962F-46A5-B567-F4F969B89506}"/>
              </a:ext>
            </a:extLst>
          </p:cNvPr>
          <p:cNvCxnSpPr>
            <a:cxnSpLocks/>
          </p:cNvCxnSpPr>
          <p:nvPr/>
        </p:nvCxnSpPr>
        <p:spPr>
          <a:xfrm>
            <a:off x="5950692" y="3162372"/>
            <a:ext cx="0" cy="1246383"/>
          </a:xfrm>
          <a:prstGeom prst="straightConnector1">
            <a:avLst/>
          </a:prstGeom>
          <a:ln w="57150">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696D5CB-CCA1-4985-93FD-A1737C9A056F}"/>
              </a:ext>
            </a:extLst>
          </p:cNvPr>
          <p:cNvCxnSpPr>
            <a:cxnSpLocks/>
          </p:cNvCxnSpPr>
          <p:nvPr/>
        </p:nvCxnSpPr>
        <p:spPr>
          <a:xfrm>
            <a:off x="5943598" y="2213076"/>
            <a:ext cx="0" cy="426076"/>
          </a:xfrm>
          <a:prstGeom prst="straightConnector1">
            <a:avLst/>
          </a:prstGeom>
          <a:ln w="57150">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7E56CB1-58A6-4984-A109-056E4CF574C8}"/>
              </a:ext>
            </a:extLst>
          </p:cNvPr>
          <p:cNvSpPr txBox="1"/>
          <p:nvPr/>
        </p:nvSpPr>
        <p:spPr>
          <a:xfrm>
            <a:off x="4800602" y="3434019"/>
            <a:ext cx="2438398" cy="523220"/>
          </a:xfrm>
          <a:prstGeom prst="rect">
            <a:avLst/>
          </a:prstGeom>
          <a:noFill/>
          <a:effectLst>
            <a:softEdge rad="1270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ln>
                <a:solidFill>
                  <a:srgbClr val="FF0000"/>
                </a:solidFill>
                <a:effectLst>
                  <a:glow rad="228600">
                    <a:srgbClr val="ED7D31">
                      <a:satMod val="175000"/>
                      <a:alpha val="40000"/>
                    </a:srgbClr>
                  </a:glow>
                </a:effectLst>
                <a:uLnTx/>
                <a:uFillTx/>
                <a:latin typeface="Comic Sans MS" panose="030F0702030302020204" pitchFamily="66" charset="0"/>
                <a:ea typeface="+mn-ea"/>
                <a:cs typeface="+mn-cs"/>
                <a:sym typeface="Wingdings" panose="05000000000000000000" pitchFamily="2" charset="2"/>
              </a:rPr>
              <a:t>Your choice</a:t>
            </a:r>
            <a:endParaRPr kumimoji="0" lang="en-US" sz="2800" b="1" i="0" u="none" strike="noStrike" kern="1200" cap="none" spc="0" normalizeH="0" baseline="0" noProof="0" dirty="0">
              <a:ln>
                <a:solidFill>
                  <a:prstClr val="black"/>
                </a:solidFill>
              </a:ln>
              <a:solidFill>
                <a:srgbClr val="FF0000"/>
              </a:solidFill>
              <a:effectLst>
                <a:glow rad="228600">
                  <a:srgbClr val="ED7D31">
                    <a:satMod val="175000"/>
                    <a:alpha val="40000"/>
                  </a:srgbClr>
                </a:glow>
              </a:effectLst>
              <a:uLnTx/>
              <a:uFillTx/>
              <a:latin typeface="Comic Sans MS" panose="030F0702030302020204" pitchFamily="66" charset="0"/>
              <a:ea typeface="+mn-ea"/>
              <a:cs typeface="+mn-cs"/>
            </a:endParaRPr>
          </a:p>
        </p:txBody>
      </p:sp>
      <p:sp>
        <p:nvSpPr>
          <p:cNvPr id="2" name="TextBox 1">
            <a:extLst>
              <a:ext uri="{FF2B5EF4-FFF2-40B4-BE49-F238E27FC236}">
                <a16:creationId xmlns:a16="http://schemas.microsoft.com/office/drawing/2014/main" id="{DFCF4FAA-FEF7-4FCC-8C51-6FA01BDB3E65}"/>
              </a:ext>
            </a:extLst>
          </p:cNvPr>
          <p:cNvSpPr txBox="1"/>
          <p:nvPr/>
        </p:nvSpPr>
        <p:spPr>
          <a:xfrm>
            <a:off x="4630512" y="4617076"/>
            <a:ext cx="32657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(Christ-likeness)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D96198B-E254-43A7-8317-E5113CCA01C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161" b="96445" l="4511" r="92732">
                        <a14:foregroundMark x1="92732" y1="16351" x2="89223" y2="20379"/>
                        <a14:foregroundMark x1="61905" y1="6161" x2="62907" y2="11137"/>
                        <a14:foregroundMark x1="5013" y1="73697" x2="6266" y2="70853"/>
                        <a14:foregroundMark x1="74185" y1="96682" x2="68672" y2="95261"/>
                        <a14:foregroundMark x1="63409" y1="96682" x2="64662" y2="96682"/>
                        <a14:foregroundMark x1="14286" y1="63981" x2="14286" y2="63981"/>
                      </a14:backgroundRemoval>
                    </a14:imgEffect>
                  </a14:imgLayer>
                </a14:imgProps>
              </a:ext>
              <a:ext uri="{28A0092B-C50C-407E-A947-70E740481C1C}">
                <a14:useLocalDpi xmlns:a14="http://schemas.microsoft.com/office/drawing/2010/main"/>
              </a:ext>
            </a:extLst>
          </a:blip>
          <a:srcRect/>
          <a:stretch/>
        </p:blipFill>
        <p:spPr>
          <a:xfrm>
            <a:off x="4011" y="4601171"/>
            <a:ext cx="2121474" cy="224580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84299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0.70"/>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childTnLst>
                          </p:cTn>
                        </p:par>
                        <p:par>
                          <p:cTn id="15" fill="hold">
                            <p:stCondLst>
                              <p:cond delay="500"/>
                            </p:stCondLst>
                            <p:childTnLst>
                              <p:par>
                                <p:cTn id="16" presetID="55"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ppt_w</p:attrName>
                                        </p:attrNameLst>
                                      </p:cBhvr>
                                      <p:tavLst>
                                        <p:tav tm="0">
                                          <p:val>
                                            <p:strVal val="#ppt_w*0.70"/>
                                          </p:val>
                                        </p:tav>
                                        <p:tav tm="100000">
                                          <p:val>
                                            <p:strVal val="#ppt_w"/>
                                          </p:val>
                                        </p:tav>
                                      </p:tavLst>
                                    </p:anim>
                                    <p:anim calcmode="lin" valueType="num">
                                      <p:cBhvr>
                                        <p:cTn id="19" dur="1000" fill="hold"/>
                                        <p:tgtEl>
                                          <p:spTgt spid="22"/>
                                        </p:tgtEl>
                                        <p:attrNameLst>
                                          <p:attrName>ppt_h</p:attrName>
                                        </p:attrNameLst>
                                      </p:cBhvr>
                                      <p:tavLst>
                                        <p:tav tm="0">
                                          <p:val>
                                            <p:strVal val="#ppt_h"/>
                                          </p:val>
                                        </p:tav>
                                        <p:tav tm="100000">
                                          <p:val>
                                            <p:strVal val="#ppt_h"/>
                                          </p:val>
                                        </p:tav>
                                      </p:tavLst>
                                    </p:anim>
                                    <p:animEffect transition="in" filter="fade">
                                      <p:cBhvr>
                                        <p:cTn id="20" dur="1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500"/>
                            </p:stCondLst>
                            <p:childTnLst>
                              <p:par>
                                <p:cTn id="27" presetID="55"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strVal val="#ppt_w*0.70"/>
                                          </p:val>
                                        </p:tav>
                                        <p:tav tm="100000">
                                          <p:val>
                                            <p:strVal val="#ppt_w"/>
                                          </p:val>
                                        </p:tav>
                                      </p:tavLst>
                                    </p:anim>
                                    <p:anim calcmode="lin" valueType="num">
                                      <p:cBhvr>
                                        <p:cTn id="30" dur="1000" fill="hold"/>
                                        <p:tgtEl>
                                          <p:spTgt spid="24"/>
                                        </p:tgtEl>
                                        <p:attrNameLst>
                                          <p:attrName>ppt_h</p:attrName>
                                        </p:attrNameLst>
                                      </p:cBhvr>
                                      <p:tavLst>
                                        <p:tav tm="0">
                                          <p:val>
                                            <p:strVal val="#ppt_h"/>
                                          </p:val>
                                        </p:tav>
                                        <p:tav tm="100000">
                                          <p:val>
                                            <p:strVal val="#ppt_h"/>
                                          </p:val>
                                        </p:tav>
                                      </p:tavLst>
                                    </p:anim>
                                    <p:animEffect transition="in" filter="fade">
                                      <p:cBhvr>
                                        <p:cTn id="31" dur="1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0.70"/>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childTnLst>
                          </p:cTn>
                        </p:par>
                        <p:par>
                          <p:cTn id="53" fill="hold">
                            <p:stCondLst>
                              <p:cond delay="500"/>
                            </p:stCondLst>
                            <p:childTnLst>
                              <p:par>
                                <p:cTn id="54" presetID="2" presetClass="exit" presetSubtype="2" fill="hold" nodeType="afterEffect">
                                  <p:stCondLst>
                                    <p:cond delay="0"/>
                                  </p:stCondLst>
                                  <p:childTnLst>
                                    <p:anim calcmode="lin" valueType="num">
                                      <p:cBhvr additive="base">
                                        <p:cTn id="55" dur="2000"/>
                                        <p:tgtEl>
                                          <p:spTgt spid="4"/>
                                        </p:tgtEl>
                                        <p:attrNameLst>
                                          <p:attrName>ppt_x</p:attrName>
                                        </p:attrNameLst>
                                      </p:cBhvr>
                                      <p:tavLst>
                                        <p:tav tm="0">
                                          <p:val>
                                            <p:strVal val="ppt_x"/>
                                          </p:val>
                                        </p:tav>
                                        <p:tav tm="100000">
                                          <p:val>
                                            <p:strVal val="1+ppt_w/2"/>
                                          </p:val>
                                        </p:tav>
                                      </p:tavLst>
                                    </p:anim>
                                    <p:anim calcmode="lin" valueType="num">
                                      <p:cBhvr additive="base">
                                        <p:cTn id="56" dur="2000"/>
                                        <p:tgtEl>
                                          <p:spTgt spid="4"/>
                                        </p:tgtEl>
                                        <p:attrNameLst>
                                          <p:attrName>ppt_y</p:attrName>
                                        </p:attrNameLst>
                                      </p:cBhvr>
                                      <p:tavLst>
                                        <p:tav tm="0">
                                          <p:val>
                                            <p:strVal val="ppt_y"/>
                                          </p:val>
                                        </p:tav>
                                        <p:tav tm="100000">
                                          <p:val>
                                            <p:strVal val="ppt_y"/>
                                          </p:val>
                                        </p:tav>
                                      </p:tavLst>
                                    </p:anim>
                                    <p:set>
                                      <p:cBhvr>
                                        <p:cTn id="5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3" grpId="0"/>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2D3F24A-7259-4780-A13D-3295A7CE0CCC}"/>
              </a:ext>
            </a:extLst>
          </p:cNvPr>
          <p:cNvGrpSpPr/>
          <p:nvPr/>
        </p:nvGrpSpPr>
        <p:grpSpPr>
          <a:xfrm>
            <a:off x="-163117" y="0"/>
            <a:ext cx="4354117" cy="6299631"/>
            <a:chOff x="-163117" y="0"/>
            <a:chExt cx="4354117" cy="6299631"/>
          </a:xfrm>
        </p:grpSpPr>
        <p:pic>
          <p:nvPicPr>
            <p:cNvPr id="6" name="Picture 5">
              <a:extLst>
                <a:ext uri="{FF2B5EF4-FFF2-40B4-BE49-F238E27FC236}">
                  <a16:creationId xmlns:a16="http://schemas.microsoft.com/office/drawing/2014/main" id="{5F77F563-CFCD-4F84-A370-76341350734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98968">
                          <a14:foregroundMark x1="4425" y1="6716" x2="4425" y2="9950"/>
                          <a14:foregroundMark x1="95575" y1="14925" x2="94838" y2="20149"/>
                          <a14:foregroundMark x1="92183" y1="11940" x2="92183" y2="13184"/>
                          <a14:foregroundMark x1="95870" y1="59453" x2="94248" y2="70647"/>
                          <a14:foregroundMark x1="95870" y1="69154" x2="94838" y2="56219"/>
                        </a14:backgroundRemoval>
                      </a14:imgEffect>
                    </a14:imgLayer>
                  </a14:imgProps>
                </a:ext>
                <a:ext uri="{28A0092B-C50C-407E-A947-70E740481C1C}">
                  <a14:useLocalDpi xmlns:a14="http://schemas.microsoft.com/office/drawing/2010/main"/>
                </a:ext>
              </a:extLst>
            </a:blip>
            <a:srcRect/>
            <a:stretch/>
          </p:blipFill>
          <p:spPr>
            <a:xfrm rot="16200000">
              <a:off x="-1135874" y="972757"/>
              <a:ext cx="6299631" cy="4354117"/>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081F4737-CF6A-4342-8ACA-5232B31A7C5D}"/>
                </a:ext>
              </a:extLst>
            </p:cNvPr>
            <p:cNvSpPr txBox="1"/>
            <p:nvPr/>
          </p:nvSpPr>
          <p:spPr>
            <a:xfrm>
              <a:off x="708795" y="962926"/>
              <a:ext cx="27356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James 1:2-4</a:t>
              </a:r>
              <a:endParaRPr kumimoji="0" lang="en-US"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8DFEB9EE-10E8-45DD-8E0E-9C7E3A6B02EC}"/>
                </a:ext>
              </a:extLst>
            </p:cNvPr>
            <p:cNvSpPr txBox="1"/>
            <p:nvPr/>
          </p:nvSpPr>
          <p:spPr>
            <a:xfrm>
              <a:off x="1190647" y="1598885"/>
              <a:ext cx="16102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Trials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2" name="TextBox 21">
              <a:extLst>
                <a:ext uri="{FF2B5EF4-FFF2-40B4-BE49-F238E27FC236}">
                  <a16:creationId xmlns:a16="http://schemas.microsoft.com/office/drawing/2014/main" id="{A0B19D8A-E21C-49C6-9DB5-386C4B5E24B2}"/>
                </a:ext>
              </a:extLst>
            </p:cNvPr>
            <p:cNvSpPr txBox="1"/>
            <p:nvPr/>
          </p:nvSpPr>
          <p:spPr>
            <a:xfrm>
              <a:off x="-1548" y="2487383"/>
              <a:ext cx="40401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Endurance</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47E56CB1-58A6-4984-A109-056E4CF574C8}"/>
                </a:ext>
              </a:extLst>
            </p:cNvPr>
            <p:cNvSpPr txBox="1"/>
            <p:nvPr/>
          </p:nvSpPr>
          <p:spPr>
            <a:xfrm>
              <a:off x="-1547" y="3573534"/>
              <a:ext cx="40401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Maturity</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4" name="TextBox 23">
              <a:extLst>
                <a:ext uri="{FF2B5EF4-FFF2-40B4-BE49-F238E27FC236}">
                  <a16:creationId xmlns:a16="http://schemas.microsoft.com/office/drawing/2014/main" id="{A93A478E-3C65-440F-A587-AB27FB2E4B55}"/>
                </a:ext>
              </a:extLst>
            </p:cNvPr>
            <p:cNvSpPr txBox="1"/>
            <p:nvPr/>
          </p:nvSpPr>
          <p:spPr>
            <a:xfrm>
              <a:off x="617760" y="4572000"/>
              <a:ext cx="275385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Reward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(1:12)</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cxnSp>
          <p:nvCxnSpPr>
            <p:cNvPr id="15" name="Straight Arrow Connector 14">
              <a:extLst>
                <a:ext uri="{FF2B5EF4-FFF2-40B4-BE49-F238E27FC236}">
                  <a16:creationId xmlns:a16="http://schemas.microsoft.com/office/drawing/2014/main" id="{80A9D415-2EDA-4987-B55B-8A17EFA7AC0D}"/>
                </a:ext>
              </a:extLst>
            </p:cNvPr>
            <p:cNvCxnSpPr>
              <a:cxnSpLocks/>
            </p:cNvCxnSpPr>
            <p:nvPr/>
          </p:nvCxnSpPr>
          <p:spPr>
            <a:xfrm>
              <a:off x="2024876" y="2209800"/>
              <a:ext cx="0" cy="312909"/>
            </a:xfrm>
            <a:prstGeom prst="straightConnector1">
              <a:avLst/>
            </a:prstGeom>
            <a:ln w="57150">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BF6BAC-38AA-4592-9A19-36F9E9A4F2EA}"/>
                </a:ext>
              </a:extLst>
            </p:cNvPr>
            <p:cNvCxnSpPr>
              <a:cxnSpLocks/>
            </p:cNvCxnSpPr>
            <p:nvPr/>
          </p:nvCxnSpPr>
          <p:spPr>
            <a:xfrm>
              <a:off x="2024876" y="3192291"/>
              <a:ext cx="0" cy="312909"/>
            </a:xfrm>
            <a:prstGeom prst="straightConnector1">
              <a:avLst/>
            </a:prstGeom>
            <a:ln w="57150">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DDDA4AE-E541-4E94-B591-64972269A1A0}"/>
                </a:ext>
              </a:extLst>
            </p:cNvPr>
            <p:cNvCxnSpPr>
              <a:cxnSpLocks/>
            </p:cNvCxnSpPr>
            <p:nvPr/>
          </p:nvCxnSpPr>
          <p:spPr>
            <a:xfrm>
              <a:off x="2024876" y="4229803"/>
              <a:ext cx="0" cy="312909"/>
            </a:xfrm>
            <a:prstGeom prst="straightConnector1">
              <a:avLst/>
            </a:prstGeom>
            <a:ln w="57150">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CA689A35-C8A0-4299-A2BB-0E1E298518AD}"/>
              </a:ext>
            </a:extLst>
          </p:cNvPr>
          <p:cNvGrpSpPr/>
          <p:nvPr/>
        </p:nvGrpSpPr>
        <p:grpSpPr>
          <a:xfrm>
            <a:off x="4953001" y="51327"/>
            <a:ext cx="4378530" cy="6299632"/>
            <a:chOff x="4916561" y="51327"/>
            <a:chExt cx="4378530" cy="6299632"/>
          </a:xfrm>
        </p:grpSpPr>
        <p:pic>
          <p:nvPicPr>
            <p:cNvPr id="30" name="Picture 29">
              <a:extLst>
                <a:ext uri="{FF2B5EF4-FFF2-40B4-BE49-F238E27FC236}">
                  <a16:creationId xmlns:a16="http://schemas.microsoft.com/office/drawing/2014/main" id="{848D12E5-1B70-4491-BB06-C4D605FA93CC}"/>
                </a:ext>
              </a:extLst>
            </p:cNvPr>
            <p:cNvPicPr>
              <a:picLocks noChangeAspect="1"/>
            </p:cNvPicPr>
            <p:nvPr/>
          </p:nvPicPr>
          <p:blipFill rotWithShape="1">
            <a:blip r:embed="rId4" cstate="screen">
              <a:extLst>
                <a:ext uri="{BEBA8EAE-BF5A-486C-A8C5-ECC9F3942E4B}">
                  <a14:imgProps xmlns:a14="http://schemas.microsoft.com/office/drawing/2010/main">
                    <a14:imgLayer r:embed="rId6">
                      <a14:imgEffect>
                        <a14:backgroundRemoval t="0" b="100000" l="0" r="98968">
                          <a14:foregroundMark x1="4425" y1="6716" x2="4425" y2="9950"/>
                          <a14:foregroundMark x1="95575" y1="14925" x2="94838" y2="20149"/>
                          <a14:foregroundMark x1="92183" y1="11940" x2="92183" y2="13184"/>
                          <a14:foregroundMark x1="95870" y1="59453" x2="94248" y2="70647"/>
                          <a14:foregroundMark x1="95870" y1="69154" x2="94838" y2="56219"/>
                        </a14:backgroundRemoval>
                      </a14:imgEffect>
                    </a14:imgLayer>
                  </a14:imgProps>
                </a:ext>
                <a:ext uri="{28A0092B-C50C-407E-A947-70E740481C1C}">
                  <a14:useLocalDpi xmlns:a14="http://schemas.microsoft.com/office/drawing/2010/main"/>
                </a:ext>
              </a:extLst>
            </a:blip>
            <a:srcRect/>
            <a:stretch/>
          </p:blipFill>
          <p:spPr>
            <a:xfrm rot="16200000" flipV="1">
              <a:off x="3956010" y="1011878"/>
              <a:ext cx="6299632" cy="437853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169D5D9-1E87-497B-898D-975D99251A74}"/>
                </a:ext>
              </a:extLst>
            </p:cNvPr>
            <p:cNvSpPr txBox="1"/>
            <p:nvPr/>
          </p:nvSpPr>
          <p:spPr>
            <a:xfrm>
              <a:off x="5609952" y="927901"/>
              <a:ext cx="27356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Romans 5:3-4</a:t>
              </a:r>
              <a:endParaRPr kumimoji="0" lang="en-US"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9868A591-F650-4DA8-BA5F-BF19E0031DBF}"/>
                </a:ext>
              </a:extLst>
            </p:cNvPr>
            <p:cNvSpPr txBox="1"/>
            <p:nvPr/>
          </p:nvSpPr>
          <p:spPr>
            <a:xfrm>
              <a:off x="5784052" y="1563860"/>
              <a:ext cx="2332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Tribulation</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871C2E5A-68D4-435C-9D52-6088D5A3B0AE}"/>
                </a:ext>
              </a:extLst>
            </p:cNvPr>
            <p:cNvSpPr txBox="1"/>
            <p:nvPr/>
          </p:nvSpPr>
          <p:spPr>
            <a:xfrm>
              <a:off x="5811302" y="2479575"/>
              <a:ext cx="25342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Perseverance</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CCEFDE9A-4CA3-4F22-811C-1BB62090BAFE}"/>
                </a:ext>
              </a:extLst>
            </p:cNvPr>
            <p:cNvSpPr txBox="1"/>
            <p:nvPr/>
          </p:nvSpPr>
          <p:spPr>
            <a:xfrm>
              <a:off x="5381353" y="3489526"/>
              <a:ext cx="32690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Proven character</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C586CE8E-BA62-41C1-89D1-CF339C018CFC}"/>
                </a:ext>
              </a:extLst>
            </p:cNvPr>
            <p:cNvSpPr txBox="1"/>
            <p:nvPr/>
          </p:nvSpPr>
          <p:spPr>
            <a:xfrm>
              <a:off x="5568241" y="4495800"/>
              <a:ext cx="292155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Hope (confidence)</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cxnSp>
          <p:nvCxnSpPr>
            <p:cNvPr id="26" name="Straight Arrow Connector 25">
              <a:extLst>
                <a:ext uri="{FF2B5EF4-FFF2-40B4-BE49-F238E27FC236}">
                  <a16:creationId xmlns:a16="http://schemas.microsoft.com/office/drawing/2014/main" id="{CBAA4D0F-2A22-4AFE-AC45-88E1270F043B}"/>
                </a:ext>
              </a:extLst>
            </p:cNvPr>
            <p:cNvCxnSpPr>
              <a:cxnSpLocks/>
            </p:cNvCxnSpPr>
            <p:nvPr/>
          </p:nvCxnSpPr>
          <p:spPr>
            <a:xfrm>
              <a:off x="7050160" y="2174775"/>
              <a:ext cx="0" cy="312909"/>
            </a:xfrm>
            <a:prstGeom prst="straightConnector1">
              <a:avLst/>
            </a:prstGeom>
            <a:ln w="57150">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1A223F4-278A-4CAC-BEE7-905AC130892A}"/>
                </a:ext>
              </a:extLst>
            </p:cNvPr>
            <p:cNvCxnSpPr>
              <a:cxnSpLocks/>
            </p:cNvCxnSpPr>
            <p:nvPr/>
          </p:nvCxnSpPr>
          <p:spPr>
            <a:xfrm>
              <a:off x="7050160" y="3122573"/>
              <a:ext cx="0" cy="312909"/>
            </a:xfrm>
            <a:prstGeom prst="straightConnector1">
              <a:avLst/>
            </a:prstGeom>
            <a:ln w="57150">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ECDCEC5-8201-4702-AF82-B291D8D170B6}"/>
                </a:ext>
              </a:extLst>
            </p:cNvPr>
            <p:cNvCxnSpPr>
              <a:cxnSpLocks/>
            </p:cNvCxnSpPr>
            <p:nvPr/>
          </p:nvCxnSpPr>
          <p:spPr>
            <a:xfrm>
              <a:off x="7050160" y="4145795"/>
              <a:ext cx="0" cy="312909"/>
            </a:xfrm>
            <a:prstGeom prst="straightConnector1">
              <a:avLst/>
            </a:prstGeom>
            <a:ln w="57150">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8371737D-D723-45F7-93D3-1EB4D5E1151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6752" b="100000" l="9600" r="89200">
                        <a14:foregroundMark x1="46400" y1="13505" x2="44000" y2="31511"/>
                        <a14:foregroundMark x1="44000" y1="31511" x2="44000" y2="31511"/>
                        <a14:foregroundMark x1="15600" y1="74277" x2="30400" y2="57878"/>
                        <a14:foregroundMark x1="81200" y1="73955" x2="82000" y2="94855"/>
                        <a14:foregroundMark x1="84800" y1="88103" x2="81200" y2="96785"/>
                        <a14:foregroundMark x1="84000" y1="86495" x2="75200" y2="64630"/>
                        <a14:foregroundMark x1="75200" y1="64630" x2="75200" y2="63987"/>
                        <a14:foregroundMark x1="21600" y1="74277" x2="28800" y2="59807"/>
                        <a14:foregroundMark x1="52000" y1="15113" x2="48400" y2="28939"/>
                        <a14:foregroundMark x1="48800" y1="12540" x2="50800" y2="18006"/>
                        <a14:foregroundMark x1="81600" y1="75241" x2="81200" y2="77814"/>
                        <a14:foregroundMark x1="82000" y1="72347" x2="81600" y2="74920"/>
                        <a14:foregroundMark x1="90000" y1="64630" x2="80400" y2="74920"/>
                        <a14:foregroundMark x1="75200" y1="43408" x2="73200" y2="42122"/>
                        <a14:foregroundMark x1="73600" y1="41158" x2="73600" y2="44695"/>
                        <a14:foregroundMark x1="41200" y1="13183" x2="54800" y2="12540"/>
                        <a14:backgroundMark x1="58800" y1="21543" x2="56400" y2="25402"/>
                        <a14:backgroundMark x1="49200" y1="7074" x2="45600" y2="7074"/>
                        <a14:backgroundMark x1="45600" y1="7074" x2="42800" y2="5788"/>
                        <a14:backgroundMark x1="44800" y1="8360" x2="38400" y2="10611"/>
                        <a14:backgroundMark x1="88800" y1="73312" x2="90000" y2="77170"/>
                        <a14:backgroundMark x1="88000" y1="73312" x2="92400" y2="83280"/>
                      </a14:backgroundRemoval>
                    </a14:imgEffect>
                  </a14:imgLayer>
                </a14:imgProps>
              </a:ext>
              <a:ext uri="{28A0092B-C50C-407E-A947-70E740481C1C}">
                <a14:useLocalDpi xmlns:a14="http://schemas.microsoft.com/office/drawing/2010/main"/>
              </a:ext>
            </a:extLst>
          </a:blip>
          <a:srcRect/>
          <a:stretch/>
        </p:blipFill>
        <p:spPr>
          <a:xfrm flipH="1">
            <a:off x="4076215" y="4028776"/>
            <a:ext cx="2172185" cy="281534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A922169-31BD-412E-95D8-EE4E989F1A6D}"/>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6855" b="100000" l="10112" r="89326">
                        <a14:foregroundMark x1="46629" y1="6855" x2="33146" y2="10081"/>
                        <a14:foregroundMark x1="50000" y1="10484" x2="52247" y2="14919"/>
                        <a14:foregroundMark x1="64045" y1="79032" x2="66854" y2="99597"/>
                        <a14:foregroundMark x1="10674" y1="97984" x2="10674" y2="93145"/>
                      </a14:backgroundRemoval>
                    </a14:imgEffect>
                  </a14:imgLayer>
                </a14:imgProps>
              </a:ext>
              <a:ext uri="{28A0092B-C50C-407E-A947-70E740481C1C}">
                <a14:useLocalDpi xmlns:a14="http://schemas.microsoft.com/office/drawing/2010/main"/>
              </a:ext>
            </a:extLst>
          </a:blip>
          <a:srcRect/>
          <a:stretch/>
        </p:blipFill>
        <p:spPr>
          <a:xfrm flipH="1">
            <a:off x="2367249" y="3997380"/>
            <a:ext cx="2052351" cy="2860620"/>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A1C5270A-471B-4A9F-98B0-E80DB7CC6B9A}"/>
              </a:ext>
            </a:extLst>
          </p:cNvPr>
          <p:cNvSpPr txBox="1"/>
          <p:nvPr/>
        </p:nvSpPr>
        <p:spPr>
          <a:xfrm>
            <a:off x="134181" y="6240177"/>
            <a:ext cx="8839199"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2700" cmpd="sng">
                  <a:solidFill>
                    <a:prstClr val="black"/>
                  </a:solidFill>
                  <a:prstDash val="solid"/>
                </a:ln>
                <a:solidFill>
                  <a:srgbClr val="EF8D4B"/>
                </a:solidFill>
                <a:effectLst>
                  <a:reflection blurRad="12700" stA="28000" endPos="45000" dist="1000" dir="5400000" sy="-100000" algn="bl" rotWithShape="0"/>
                </a:effectLst>
                <a:uLnTx/>
                <a:uFillTx/>
                <a:latin typeface="Comic Sans MS" panose="030F0702030302020204" pitchFamily="66" charset="0"/>
                <a:ea typeface="+mn-ea"/>
                <a:cs typeface="+mn-cs"/>
              </a:rPr>
              <a:t>James and Paul Agree</a:t>
            </a:r>
          </a:p>
        </p:txBody>
      </p:sp>
      <p:sp>
        <p:nvSpPr>
          <p:cNvPr id="29" name="TextBox 28">
            <a:extLst>
              <a:ext uri="{FF2B5EF4-FFF2-40B4-BE49-F238E27FC236}">
                <a16:creationId xmlns:a16="http://schemas.microsoft.com/office/drawing/2014/main" id="{AA07382D-8000-40CF-A376-1631FFD7207A}"/>
              </a:ext>
            </a:extLst>
          </p:cNvPr>
          <p:cNvSpPr txBox="1"/>
          <p:nvPr/>
        </p:nvSpPr>
        <p:spPr>
          <a:xfrm>
            <a:off x="0" y="5612503"/>
            <a:ext cx="16102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lumMod val="50000"/>
                  </a:srgbClr>
                </a:solidFill>
                <a:effectLst/>
                <a:uLnTx/>
                <a:uFillTx/>
                <a:latin typeface="Comic Sans MS" panose="030F0702030302020204" pitchFamily="66" charset="0"/>
                <a:ea typeface="+mn-ea"/>
                <a:cs typeface="+mn-cs"/>
                <a:sym typeface="Wingdings" panose="05000000000000000000" pitchFamily="2" charset="2"/>
              </a:rPr>
              <a:t>AD 44</a:t>
            </a:r>
            <a:endParaRPr kumimoji="0" lang="en-US" sz="2000" b="1" i="0" u="none" strike="noStrike" kern="1200" cap="none" spc="0" normalizeH="0" baseline="0" noProof="0" dirty="0">
              <a:ln>
                <a:noFill/>
              </a:ln>
              <a:solidFill>
                <a:srgbClr val="ED7D31">
                  <a:lumMod val="50000"/>
                </a:srgbClr>
              </a:solidFill>
              <a:effectLst/>
              <a:uLnTx/>
              <a:uFillTx/>
              <a:latin typeface="Comic Sans MS" panose="030F0702030302020204" pitchFamily="66" charset="0"/>
              <a:ea typeface="+mn-ea"/>
              <a:cs typeface="+mn-cs"/>
            </a:endParaRPr>
          </a:p>
        </p:txBody>
      </p:sp>
      <p:sp>
        <p:nvSpPr>
          <p:cNvPr id="31" name="TextBox 30">
            <a:extLst>
              <a:ext uri="{FF2B5EF4-FFF2-40B4-BE49-F238E27FC236}">
                <a16:creationId xmlns:a16="http://schemas.microsoft.com/office/drawing/2014/main" id="{B0174D64-6BB1-4F84-BB28-7F9FE76157A1}"/>
              </a:ext>
            </a:extLst>
          </p:cNvPr>
          <p:cNvSpPr txBox="1"/>
          <p:nvPr/>
        </p:nvSpPr>
        <p:spPr>
          <a:xfrm>
            <a:off x="7384244" y="5677680"/>
            <a:ext cx="16102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lumMod val="50000"/>
                  </a:srgbClr>
                </a:solidFill>
                <a:effectLst/>
                <a:uLnTx/>
                <a:uFillTx/>
                <a:latin typeface="Comic Sans MS" panose="030F0702030302020204" pitchFamily="66" charset="0"/>
                <a:ea typeface="+mn-ea"/>
                <a:cs typeface="+mn-cs"/>
                <a:sym typeface="Wingdings" panose="05000000000000000000" pitchFamily="2" charset="2"/>
              </a:rPr>
              <a:t>AD 57</a:t>
            </a:r>
            <a:endParaRPr kumimoji="0" lang="en-US" sz="2000" b="1" i="0" u="none" strike="noStrike" kern="1200" cap="none" spc="0" normalizeH="0" baseline="0" noProof="0" dirty="0">
              <a:ln>
                <a:noFill/>
              </a:ln>
              <a:solidFill>
                <a:srgbClr val="ED7D31">
                  <a:lumMod val="50000"/>
                </a:srgbClr>
              </a:solidFill>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367172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4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Horizontal)">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42"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outHorizontal)">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2F5466-EDE6-41B7-BC2E-7C9DE4B83C8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97787" l="758" r="100000">
                        <a14:foregroundMark x1="72273" y1="65795" x2="63333" y2="72636"/>
                        <a14:foregroundMark x1="63333" y1="72636" x2="12424" y2="81288"/>
                        <a14:foregroundMark x1="87424" y1="18511" x2="14091" y2="20121"/>
                        <a14:foregroundMark x1="4697" y1="6640" x2="9848" y2="86720"/>
                        <a14:foregroundMark x1="50606" y1="25956" x2="45000" y2="77062"/>
                        <a14:foregroundMark x1="45000" y1="77062" x2="45000" y2="77062"/>
                        <a14:foregroundMark x1="77273" y1="43461" x2="69545" y2="77666"/>
                        <a14:foregroundMark x1="75000" y1="90744" x2="5455" y2="97787"/>
                        <a14:foregroundMark x1="5455" y1="97787" x2="5455" y2="97787"/>
                        <a14:foregroundMark x1="32576" y1="19920" x2="99848" y2="20322"/>
                        <a14:foregroundMark x1="99697" y1="7847" x2="33182" y2="9658"/>
                        <a14:foregroundMark x1="46061" y1="7646" x2="88182" y2="3421"/>
                        <a14:foregroundMark x1="88182" y1="3421" x2="98485" y2="3421"/>
                        <a14:foregroundMark x1="758" y1="2213" x2="34394" y2="10664"/>
                        <a14:foregroundMark x1="30000" y1="402" x2="27879" y2="65795"/>
                        <a14:foregroundMark x1="29848" y1="59759" x2="40606" y2="69416"/>
                        <a14:foregroundMark x1="40606" y1="69416" x2="41212" y2="70221"/>
                        <a14:foregroundMark x1="76364" y1="39839" x2="44394" y2="68008"/>
                        <a14:foregroundMark x1="59091" y1="39034" x2="67424" y2="71227"/>
                        <a14:foregroundMark x1="47576" y1="34406" x2="2879" y2="50101"/>
                        <a14:foregroundMark x1="2879" y1="50101" x2="2273" y2="50101"/>
                        <a14:foregroundMark x1="37576" y1="19517" x2="50455" y2="32394"/>
                        <a14:foregroundMark x1="27576" y1="3018" x2="31970" y2="5634"/>
                        <a14:foregroundMark x1="758" y1="0" x2="17879" y2="604"/>
                        <a14:foregroundMark x1="18030" y1="805" x2="22121" y2="402"/>
                        <a14:foregroundMark x1="61667" y1="17505" x2="66061" y2="51911"/>
                        <a14:foregroundMark x1="79091" y1="71630" x2="78030" y2="87324"/>
                        <a14:backgroundMark x1="80758" y1="40443" x2="99697" y2="92354"/>
                        <a14:backgroundMark x1="80152" y1="45070" x2="81061" y2="70020"/>
                        <a14:backgroundMark x1="81061" y1="81489" x2="81667" y2="86720"/>
                      </a14:backgroundRemoval>
                    </a14:imgEffect>
                  </a14:imgLayer>
                </a14:imgProps>
              </a:ext>
              <a:ext uri="{28A0092B-C50C-407E-A947-70E740481C1C}">
                <a14:useLocalDpi xmlns:a14="http://schemas.microsoft.com/office/drawing/2010/main"/>
              </a:ext>
            </a:extLst>
          </a:blip>
          <a:srcRect/>
          <a:stretch/>
        </p:blipFill>
        <p:spPr>
          <a:xfrm>
            <a:off x="224828" y="152400"/>
            <a:ext cx="8694343" cy="6553199"/>
          </a:xfrm>
          <a:prstGeom prst="rect">
            <a:avLst/>
          </a:prstGeom>
        </p:spPr>
      </p:pic>
      <p:sp>
        <p:nvSpPr>
          <p:cNvPr id="9" name="Rectangle 8">
            <a:extLst>
              <a:ext uri="{FF2B5EF4-FFF2-40B4-BE49-F238E27FC236}">
                <a16:creationId xmlns:a16="http://schemas.microsoft.com/office/drawing/2014/main" id="{DF87935B-5128-40C8-99E4-027961C6E8B5}"/>
              </a:ext>
            </a:extLst>
          </p:cNvPr>
          <p:cNvSpPr/>
          <p:nvPr/>
        </p:nvSpPr>
        <p:spPr>
          <a:xfrm>
            <a:off x="7162800" y="4191000"/>
            <a:ext cx="168824" cy="251459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B5BDFAD-7F75-4846-86F8-B2C9EC8FC0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7239000" y="2792047"/>
            <a:ext cx="1595759" cy="1273904"/>
          </a:xfrm>
          <a:prstGeom prst="rect">
            <a:avLst/>
          </a:prstGeom>
          <a:ln w="38100">
            <a:solidFill>
              <a:schemeClr val="bg1"/>
            </a:solidFill>
          </a:ln>
        </p:spPr>
      </p:pic>
      <p:pic>
        <p:nvPicPr>
          <p:cNvPr id="5" name="Picture 4">
            <a:extLst>
              <a:ext uri="{FF2B5EF4-FFF2-40B4-BE49-F238E27FC236}">
                <a16:creationId xmlns:a16="http://schemas.microsoft.com/office/drawing/2014/main" id="{CFC3720D-7F20-4C0D-9339-159CCFEFD3B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39000" y="4191000"/>
            <a:ext cx="1587547" cy="2460321"/>
          </a:xfrm>
          <a:prstGeom prst="rect">
            <a:avLst/>
          </a:prstGeom>
          <a:ln w="38100">
            <a:solidFill>
              <a:schemeClr val="bg1"/>
            </a:solidFill>
          </a:ln>
        </p:spPr>
      </p:pic>
      <p:pic>
        <p:nvPicPr>
          <p:cNvPr id="8" name="Picture 7">
            <a:extLst>
              <a:ext uri="{FF2B5EF4-FFF2-40B4-BE49-F238E27FC236}">
                <a16:creationId xmlns:a16="http://schemas.microsoft.com/office/drawing/2014/main" id="{CB8A4B42-26AF-4002-B4CC-C26B8549262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0" b="85897" l="4395" r="94043">
                        <a14:foregroundMark x1="7617" y1="34615" x2="7910" y2="49267"/>
                        <a14:foregroundMark x1="92090" y1="22894" x2="94043" y2="44322"/>
                        <a14:foregroundMark x1="4395" y1="41941" x2="4395" y2="45604"/>
                        <a14:backgroundMark x1="12598" y1="60440" x2="16797" y2="68315"/>
                        <a14:backgroundMark x1="29395" y1="60073" x2="27246" y2="70330"/>
                        <a14:backgroundMark x1="85645" y1="57875" x2="80957" y2="76190"/>
                        <a14:backgroundMark x1="69824" y1="56410" x2="69824" y2="56410"/>
                        <a14:backgroundMark x1="31152" y1="60623" x2="72070" y2="63187"/>
                        <a14:backgroundMark x1="50000" y1="12821" x2="47266" y2="16300"/>
                        <a14:backgroundMark x1="64063" y1="12271" x2="66602" y2="14469"/>
                      </a14:backgroundRemoval>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flipH="1">
            <a:off x="4343400" y="5731410"/>
            <a:ext cx="3115522" cy="1659990"/>
          </a:xfrm>
          <a:prstGeom prst="rect">
            <a:avLst/>
          </a:prstGeom>
        </p:spPr>
      </p:pic>
    </p:spTree>
    <p:custDataLst>
      <p:tags r:id="rId1"/>
    </p:custDataLst>
    <p:extLst>
      <p:ext uri="{BB962C8B-B14F-4D97-AF65-F5344CB8AC3E}">
        <p14:creationId xmlns:p14="http://schemas.microsoft.com/office/powerpoint/2010/main" val="1077868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2000"/>
                                        <p:tgtEl>
                                          <p:spTgt spid="8"/>
                                        </p:tgtEl>
                                        <p:attrNameLst>
                                          <p:attrName>ppt_x</p:attrName>
                                        </p:attrNameLst>
                                      </p:cBhvr>
                                      <p:tavLst>
                                        <p:tav tm="0">
                                          <p:val>
                                            <p:strVal val="ppt_x"/>
                                          </p:val>
                                        </p:tav>
                                        <p:tav tm="100000">
                                          <p:val>
                                            <p:strVal val="1+ppt_w/2"/>
                                          </p:val>
                                        </p:tav>
                                      </p:tavLst>
                                    </p:anim>
                                    <p:anim calcmode="lin" valueType="num">
                                      <p:cBhvr additive="base">
                                        <p:cTn id="7" dur="2000"/>
                                        <p:tgtEl>
                                          <p:spTgt spid="8"/>
                                        </p:tgtEl>
                                        <p:attrNameLst>
                                          <p:attrName>ppt_y</p:attrName>
                                        </p:attrNameLst>
                                      </p:cBhvr>
                                      <p:tavLst>
                                        <p:tav tm="0">
                                          <p:val>
                                            <p:strVal val="ppt_y"/>
                                          </p:val>
                                        </p:tav>
                                        <p:tav tm="100000">
                                          <p:val>
                                            <p:strVal val="ppt_y"/>
                                          </p:val>
                                        </p:tav>
                                      </p:tavLst>
                                    </p:anim>
                                    <p:set>
                                      <p:cBhvr>
                                        <p:cTn id="8"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422"/>
            <a:ext cx="9143998" cy="68245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4987799" cy="375127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you know that when your faith is tested, your endurance has a chance to grow</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(James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BFA58D1F-D721-40A9-B173-622E93BCCD6E}"/>
  <p:tag name="GENSWF_ADVANCE_TIME" val="15.322"/>
  <p:tag name="ISPRING_CUSTOM_TIMING_USED" val="1"/>
</p:tagLst>
</file>

<file path=ppt/tags/tag10.xml><?xml version="1.0" encoding="utf-8"?>
<p:tagLst xmlns:a="http://schemas.openxmlformats.org/drawingml/2006/main" xmlns:r="http://schemas.openxmlformats.org/officeDocument/2006/relationships" xmlns:p="http://schemas.openxmlformats.org/presentationml/2006/main">
  <p:tag name="ISPRING_SLIDE_ID_2" val="{5B473AE2-D3AB-4C2C-9D21-0B376B263DF2}"/>
  <p:tag name="GENSWF_ADVANCE_TIME" val="280.537"/>
  <p:tag name="TIMING" val="|4.127|27.346|46.405|31.576|72.437|68.638"/>
  <p:tag name="ISPRING_CUSTOM_TIMING_USED" val="1"/>
</p:tagLst>
</file>

<file path=ppt/tags/tag100.xml><?xml version="1.0" encoding="utf-8"?>
<p:tagLst xmlns:a="http://schemas.openxmlformats.org/drawingml/2006/main" xmlns:r="http://schemas.openxmlformats.org/officeDocument/2006/relationships" xmlns:p="http://schemas.openxmlformats.org/presentationml/2006/main">
  <p:tag name="ISPRING_SLIDE_ID_2" val="{D4A202F6-A336-4913-B306-0BA69DC3C607}"/>
  <p:tag name="GENSWF_ADVANCE_TIME" val="16.744"/>
  <p:tag name="ISPRING_CUSTOM_TIMING_USED" val="1"/>
</p:tagLst>
</file>

<file path=ppt/tags/tag101.xml><?xml version="1.0" encoding="utf-8"?>
<p:tagLst xmlns:a="http://schemas.openxmlformats.org/drawingml/2006/main" xmlns:r="http://schemas.openxmlformats.org/officeDocument/2006/relationships" xmlns:p="http://schemas.openxmlformats.org/presentationml/2006/main">
  <p:tag name="ISPRING_SLIDE_ID_2" val="{7AF28A0E-4F1B-41A0-AD35-AC81E520C933}"/>
  <p:tag name="GENSWF_ADVANCE_TIME" val="63.132"/>
  <p:tag name="TIMING" val="|8.695|13.936|13.217"/>
  <p:tag name="ISPRING_CUSTOM_TIMING_USED" val="1"/>
</p:tagLst>
</file>

<file path=ppt/tags/tag102.xml><?xml version="1.0" encoding="utf-8"?>
<p:tagLst xmlns:a="http://schemas.openxmlformats.org/drawingml/2006/main" xmlns:r="http://schemas.openxmlformats.org/officeDocument/2006/relationships" xmlns:p="http://schemas.openxmlformats.org/presentationml/2006/main">
  <p:tag name="ISPRING_SLIDE_ID_2" val="{4C00CA7A-CFCA-4A95-BEC3-5BD883625A65}"/>
  <p:tag name="GENSWF_ADVANCE_TIME" val="23.617"/>
  <p:tag name="TIMING" val="|15.57"/>
  <p:tag name="ISPRING_CUSTOM_TIMING_USED" val="1"/>
</p:tagLst>
</file>

<file path=ppt/tags/tag103.xml><?xml version="1.0" encoding="utf-8"?>
<p:tagLst xmlns:a="http://schemas.openxmlformats.org/drawingml/2006/main" xmlns:r="http://schemas.openxmlformats.org/officeDocument/2006/relationships" xmlns:p="http://schemas.openxmlformats.org/presentationml/2006/main">
  <p:tag name="ISPRING_SLIDE_ID_2" val="{BAEEF727-326F-4A91-BDA0-5F70D21372E1}"/>
  <p:tag name="GENSWF_ADVANCE_TIME" val="35.354"/>
  <p:tag name="ISPRING_CUSTOM_TIMING_USED" val="1"/>
</p:tagLst>
</file>

<file path=ppt/tags/tag104.xml><?xml version="1.0" encoding="utf-8"?>
<p:tagLst xmlns:a="http://schemas.openxmlformats.org/drawingml/2006/main" xmlns:r="http://schemas.openxmlformats.org/officeDocument/2006/relationships" xmlns:p="http://schemas.openxmlformats.org/presentationml/2006/main">
  <p:tag name="ISPRING_SLIDE_ID_2" val="{69E7C657-D40B-4F67-A1E6-815CB147575A}"/>
  <p:tag name="GENSWF_ADVANCE_TIME" val="29.611"/>
  <p:tag name="ISPRING_CUSTOM_TIMING_USED" val="1"/>
</p:tagLst>
</file>

<file path=ppt/tags/tag105.xml><?xml version="1.0" encoding="utf-8"?>
<p:tagLst xmlns:a="http://schemas.openxmlformats.org/drawingml/2006/main" xmlns:r="http://schemas.openxmlformats.org/officeDocument/2006/relationships" xmlns:p="http://schemas.openxmlformats.org/presentationml/2006/main">
  <p:tag name="ISPRING_SLIDE_ID_2" val="{61BEB5E0-AF2E-45D1-A10C-FB83B0E1DD4E}"/>
  <p:tag name="GENSWF_ADVANCE_TIME" val="92.363"/>
  <p:tag name="TIMING" val="|51.285"/>
  <p:tag name="ISPRING_CUSTOM_TIMING_USED" val="1"/>
</p:tagLst>
</file>

<file path=ppt/tags/tag106.xml><?xml version="1.0" encoding="utf-8"?>
<p:tagLst xmlns:a="http://schemas.openxmlformats.org/drawingml/2006/main" xmlns:r="http://schemas.openxmlformats.org/officeDocument/2006/relationships" xmlns:p="http://schemas.openxmlformats.org/presentationml/2006/main">
  <p:tag name="ISPRING_SLIDE_ID_2" val="{CE8F983F-174A-41B7-ADCD-28956234D716}"/>
  <p:tag name="GENSWF_ADVANCE_TIME" val="10.835"/>
  <p:tag name="ISPRING_CUSTOM_TIMING_USED" val="1"/>
</p:tagLst>
</file>

<file path=ppt/tags/tag107.xml><?xml version="1.0" encoding="utf-8"?>
<p:tagLst xmlns:a="http://schemas.openxmlformats.org/drawingml/2006/main" xmlns:r="http://schemas.openxmlformats.org/officeDocument/2006/relationships" xmlns:p="http://schemas.openxmlformats.org/presentationml/2006/main">
  <p:tag name="ISPRING_SLIDE_ID_2" val="{2D0CF07F-BFB2-43C5-8D4E-E6D254EB52AF}"/>
  <p:tag name="GENSWF_ADVANCE_TIME" val="29.422"/>
  <p:tag name="TIMING" val="|9.862"/>
  <p:tag name="ISPRING_CUSTOM_TIMING_USED" val="1"/>
</p:tagLst>
</file>

<file path=ppt/tags/tag108.xml><?xml version="1.0" encoding="utf-8"?>
<p:tagLst xmlns:a="http://schemas.openxmlformats.org/drawingml/2006/main" xmlns:r="http://schemas.openxmlformats.org/officeDocument/2006/relationships" xmlns:p="http://schemas.openxmlformats.org/presentationml/2006/main">
  <p:tag name="ISPRING_SLIDE_ID_2" val="{6C50564E-45A5-4ACF-A5E6-4A2BA459238B}"/>
  <p:tag name="GENSWF_ADVANCE_TIME" val="37.443"/>
  <p:tag name="TIMING" val="|2.518"/>
  <p:tag name="ISPRING_CUSTOM_TIMING_USED" val="1"/>
</p:tagLst>
</file>

<file path=ppt/tags/tag109.xml><?xml version="1.0" encoding="utf-8"?>
<p:tagLst xmlns:a="http://schemas.openxmlformats.org/drawingml/2006/main" xmlns:r="http://schemas.openxmlformats.org/officeDocument/2006/relationships" xmlns:p="http://schemas.openxmlformats.org/presentationml/2006/main">
  <p:tag name="ISPRING_SLIDE_ID_2" val="{5D5260BC-73D2-4224-A2A5-B444A4C7C11D}"/>
  <p:tag name="GENSWF_ADVANCE_TIME" val="71.996"/>
  <p:tag name="TIMING" val="|2.778"/>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C3A3D77B-62BC-4C37-AB54-539DDE69A8A8}"/>
  <p:tag name="GENSWF_ADVANCE_TIME" val="280.609"/>
  <p:tag name="TIMING" val="|34.027|95.654|110.483|1.439"/>
  <p:tag name="ISPRING_CUSTOM_TIMING_USED" val="1"/>
</p:tagLst>
</file>

<file path=ppt/tags/tag110.xml><?xml version="1.0" encoding="utf-8"?>
<p:tagLst xmlns:a="http://schemas.openxmlformats.org/drawingml/2006/main" xmlns:r="http://schemas.openxmlformats.org/officeDocument/2006/relationships" xmlns:p="http://schemas.openxmlformats.org/presentationml/2006/main">
  <p:tag name="ISPRING_SLIDE_ID_2" val="{2EFCC585-7AEB-4976-9794-466DAE386EEC}"/>
  <p:tag name="GENSWF_ADVANCE_TIME" val="33.834"/>
  <p:tag name="TIMING" val="|2"/>
  <p:tag name="ISPRING_CUSTOM_TIMING_USED" val="1"/>
</p:tagLst>
</file>

<file path=ppt/tags/tag111.xml><?xml version="1.0" encoding="utf-8"?>
<p:tagLst xmlns:a="http://schemas.openxmlformats.org/drawingml/2006/main" xmlns:r="http://schemas.openxmlformats.org/officeDocument/2006/relationships" xmlns:p="http://schemas.openxmlformats.org/presentationml/2006/main">
  <p:tag name="ISPRING_SLIDE_ID_2" val="{AE21E2F5-E25C-4B06-8527-73DF1988F9B2}"/>
  <p:tag name="GENSWF_ADVANCE_TIME" val="39.927"/>
  <p:tag name="ISPRING_CUSTOM_TIMING_USED" val="1"/>
</p:tagLst>
</file>

<file path=ppt/tags/tag112.xml><?xml version="1.0" encoding="utf-8"?>
<p:tagLst xmlns:a="http://schemas.openxmlformats.org/drawingml/2006/main" xmlns:r="http://schemas.openxmlformats.org/officeDocument/2006/relationships" xmlns:p="http://schemas.openxmlformats.org/presentationml/2006/main">
  <p:tag name="ISPRING_SLIDE_ID_2" val="{17585146-E95D-4CD0-B940-C805119EC725}"/>
  <p:tag name="GENSWF_ADVANCE_TIME" val="70.002"/>
  <p:tag name="TIMING" val="|5.91|26.74|18.7"/>
  <p:tag name="ISPRING_CUSTOM_TIMING_USED" val="1"/>
</p:tagLst>
</file>

<file path=ppt/tags/tag113.xml><?xml version="1.0" encoding="utf-8"?>
<p:tagLst xmlns:a="http://schemas.openxmlformats.org/drawingml/2006/main" xmlns:r="http://schemas.openxmlformats.org/officeDocument/2006/relationships" xmlns:p="http://schemas.openxmlformats.org/presentationml/2006/main">
  <p:tag name="ISPRING_SLIDE_ID_2" val="{C5A0214A-731B-4A8D-9453-5A24F9FD7FBE}"/>
  <p:tag name="GENSWF_ADVANCE_TIME" val="125.004"/>
  <p:tag name="TIMING" val="|3.843|22.434"/>
  <p:tag name="ISPRING_CUSTOM_TIMING_USED" val="1"/>
</p:tagLst>
</file>

<file path=ppt/tags/tag114.xml><?xml version="1.0" encoding="utf-8"?>
<p:tagLst xmlns:a="http://schemas.openxmlformats.org/drawingml/2006/main" xmlns:r="http://schemas.openxmlformats.org/officeDocument/2006/relationships" xmlns:p="http://schemas.openxmlformats.org/presentationml/2006/main">
  <p:tag name="ISPRING_SLIDE_ID_2" val="{359A8244-AE97-4169-9049-445222AA6F81}"/>
  <p:tag name="GENSWF_ADVANCE_TIME" val="5.546"/>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29936455-C8C9-4CD4-904D-DBB0B041584C}"/>
  <p:tag name="GENSWF_ADVANCE_TIME" val="46.813"/>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585C519E-0F83-4818-9579-C3CF79034B64}"/>
  <p:tag name="GENSWF_ADVANCE_TIME" val="360.882"/>
  <p:tag name="TIMING" val="|3.072|138.035|20.834|15.173|2.841|86.518|40.852|17.931"/>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55CB4EB7-E2DC-4D0D-B07C-7187B99FDB12}"/>
  <p:tag name="GENSWF_ADVANCE_TIME" val="258.210"/>
  <p:tag name="TIMING" val="|20.481|38.677|15.591|30.162|9.749|15.765|14.231|6.951"/>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94541A75-C33A-411B-B205-7096B8077D56}"/>
  <p:tag name="GENSWF_ADVANCE_TIME" val="212.322"/>
  <p:tag name="TIMING" val="|5.539|6.162|2.768|33.601|16.015|2.849|31.545|45.771|2.507|37.939"/>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62C0DCC7-5988-4704-9635-63EE69202E69}"/>
  <p:tag name="GENSWF_ADVANCE_TIME" val="87.518"/>
  <p:tag name="TIMING" val="|7.442|23.279|16.901|31.753"/>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BE971456-1422-4F01-8FF8-A4108C0A626F}"/>
  <p:tag name="GENSWF_ADVANCE_TIME" val="228.247"/>
  <p:tag name="TIMING" val="|14.275|19.862|30.057|39.01|31.29|29.158"/>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0948C8E3-1969-487A-8B12-8FCB1CF6DD80}"/>
  <p:tag name="GENSWF_ADVANCE_TIME" val="104.393"/>
  <p:tag name="TIMING" val="|41.581|34.871|4.769"/>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D8A5BB88-EDB3-4829-BC6B-32834C5A0CEA}"/>
  <p:tag name="GENSWF_ADVANCE_TIME" val="244.406"/>
  <p:tag name="TIMING" val="|165.467"/>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E5A803A9-53DC-4928-8BD0-4F9A0A3B6F16}"/>
  <p:tag name="GENSWF_ADVANCE_TIME" val="306.816"/>
  <p:tag name="TIMING" val="|12.79|56.356|51.082|18.459|25.848|34.436|30.962"/>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_2" val="{67301A66-3E83-4391-8D57-147AF04B20D4}"/>
  <p:tag name="GENSWF_ADVANCE_TIME" val="42.547"/>
  <p:tag name="TIMING" val="|24.109|5.611"/>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95DA43F1-B564-45CB-B4EE-FC84617BAAFF}"/>
  <p:tag name="GENSWF_ADVANCE_TIME" val="30.482"/>
  <p:tag name="TIMING" val="|11.39"/>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4DB7D2DE-78DE-459D-B33C-55454CFF45B4}"/>
  <p:tag name="GENSWF_ADVANCE_TIME" val="28.828"/>
  <p:tag name="TIMING" val="|20.393"/>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E57E12BD-5008-4BE4-B722-DBF6AA7390E1}"/>
  <p:tag name="GENSWF_ADVANCE_TIME" val="38.687"/>
  <p:tag name="TIMING" val="|27.58"/>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5A47DF13-0B90-4118-A081-2D92A77F4850}"/>
  <p:tag name="GENSWF_ADVANCE_TIME" val="59.280"/>
  <p:tag name="TIMING" val="|13.924|6.967"/>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596E9BB9-08F9-4A1F-8D84-130125F6D81D}"/>
  <p:tag name="GENSWF_ADVANCE_TIME" val="115.413"/>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0F85843D-899A-481C-9EBD-61AD46F314F3}"/>
  <p:tag name="GENSWF_ADVANCE_TIME" val="169.061"/>
  <p:tag name="TIMING" val="|107.336|15.111"/>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E92B295F-21DA-4CFF-B40A-94ABE4FCC765}"/>
  <p:tag name="GENSWF_ADVANCE_TIME" val="67.905"/>
  <p:tag name="TIMING" val="|6.819|44.353"/>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3E1AE791-6A92-4017-A94B-A49EE5D4B043}"/>
  <p:tag name="GENSWF_ADVANCE_TIME" val="8.491"/>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E372B8D3-4B51-4B2B-9FB3-51A6EB5AB3FA}"/>
  <p:tag name="GENSWF_ADVANCE_TIME" val="9.429"/>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2B5D797E-0BA2-4651-B00A-EF542D4AF7FD}"/>
  <p:tag name="GENSWF_ADVANCE_TIME" val="329.406"/>
  <p:tag name="TIMING" val="|32.946|57.616|62.914|22.579|75.949|4.851"/>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0F1D8D6A-8627-4844-B7F4-CE6E83A144BE}"/>
  <p:tag name="GENSWF_ADVANCE_TIME" val="40.034"/>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668CD349-9A36-41D5-B861-86A8E2A11F92}"/>
  <p:tag name="GENSWF_ADVANCE_TIME" val="40.956"/>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1C4D016D-0B81-4150-B842-5DDE65415F6D}"/>
  <p:tag name="GENSWF_ADVANCE_TIME" val="30.195"/>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0FA7507D-E2B2-43B3-A316-9B0A6D38DAD4}"/>
  <p:tag name="GENSWF_ADVANCE_TIME" val="34.593"/>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4B289398-29FC-4E45-B7BF-BB69768251D3}"/>
  <p:tag name="GENSWF_ADVANCE_TIME" val="13.960"/>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57532119-45A5-4B07-82C9-9D5C315DD783}"/>
  <p:tag name="GENSWF_ADVANCE_TIME" val="64.945"/>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_2" val="{DECB77FD-1DDB-4571-8F24-CE0109932629}"/>
  <p:tag name="GENSWF_ADVANCE_TIME" val="15.407"/>
  <p:tag name="ISPRING_CUSTOM_TIMING_USED" val="1"/>
</p:tagLst>
</file>

<file path=ppt/tags/tag37.xml><?xml version="1.0" encoding="utf-8"?>
<p:tagLst xmlns:a="http://schemas.openxmlformats.org/drawingml/2006/main" xmlns:r="http://schemas.openxmlformats.org/officeDocument/2006/relationships" xmlns:p="http://schemas.openxmlformats.org/presentationml/2006/main">
  <p:tag name="ISPRING_SLIDE_ID_2" val="{822992C0-A3E7-4031-A9B5-1DB34CE038C2}"/>
  <p:tag name="GENSWF_ADVANCE_TIME" val="60.869"/>
  <p:tag name="TIMING" val="|10.816|12.728|12.366"/>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SLIDE_ID_2" val="{F5C1D247-3D13-4911-865F-D0573811EC4E}"/>
  <p:tag name="GENSWF_ADVANCE_TIME" val="49.533"/>
  <p:tag name="ISPRING_CUSTOM_TIMING_USED" val="1"/>
</p:tagLst>
</file>

<file path=ppt/tags/tag39.xml><?xml version="1.0" encoding="utf-8"?>
<p:tagLst xmlns:a="http://schemas.openxmlformats.org/drawingml/2006/main" xmlns:r="http://schemas.openxmlformats.org/officeDocument/2006/relationships" xmlns:p="http://schemas.openxmlformats.org/presentationml/2006/main">
  <p:tag name="ISPRING_SLIDE_ID_2" val="{F434E34B-70F8-4A94-9B7B-A9CE6B08EB94}"/>
  <p:tag name="GENSWF_ADVANCE_TIME" val="26.420"/>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FA20E3C1-5D3C-48A5-BC20-4440251DEB53}"/>
  <p:tag name="GENSWF_ADVANCE_TIME" val="518.145"/>
  <p:tag name="TIMING" val="|67.833|24.905|25.439|95.093|63.406|107.388"/>
  <p:tag name="ISPRING_CUSTOM_TIMING_USED" val="1"/>
</p:tagLst>
</file>

<file path=ppt/tags/tag40.xml><?xml version="1.0" encoding="utf-8"?>
<p:tagLst xmlns:a="http://schemas.openxmlformats.org/drawingml/2006/main" xmlns:r="http://schemas.openxmlformats.org/officeDocument/2006/relationships" xmlns:p="http://schemas.openxmlformats.org/presentationml/2006/main">
  <p:tag name="ISPRING_SLIDE_ID_2" val="{11332F49-9DC2-48BE-A9B7-31C4402BE5CF}"/>
  <p:tag name="GENSWF_ADVANCE_TIME" val="57.785"/>
  <p:tag name="TIMING" val="|1.397|16.356|13.072|13.287"/>
  <p:tag name="ISPRING_CUSTOM_TIMING_USED" val="1"/>
</p:tagLst>
</file>

<file path=ppt/tags/tag41.xml><?xml version="1.0" encoding="utf-8"?>
<p:tagLst xmlns:a="http://schemas.openxmlformats.org/drawingml/2006/main" xmlns:r="http://schemas.openxmlformats.org/officeDocument/2006/relationships" xmlns:p="http://schemas.openxmlformats.org/presentationml/2006/main">
  <p:tag name="ISPRING_SLIDE_ID_2" val="{8A0A7A58-2FCC-4FF5-B13B-C64DB458F048}"/>
  <p:tag name="GENSWF_ADVANCE_TIME" val="62.119"/>
  <p:tag name="TIMING" val="|34.335"/>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ISPRING_SLIDE_ID_2" val="{D94DDA0A-FC8E-41A1-A03D-9298B997E008}"/>
  <p:tag name="GENSWF_ADVANCE_TIME" val="64.680"/>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_2" val="{F599E2A1-1954-4004-B84D-6C87092F42C3}"/>
  <p:tag name="GENSWF_ADVANCE_TIME" val="49.369"/>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_2" val="{6595F601-6021-4B60-92E6-B0EE5E074ACA}"/>
  <p:tag name="GENSWF_ADVANCE_TIME" val="69.673"/>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_2" val="{8F2F76B5-F2A8-41F9-B19F-D0D693DE998A}"/>
  <p:tag name="GENSWF_ADVANCE_TIME" val="51.306"/>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_2" val="{2BA2BFF6-91E7-444C-B28A-903B0D31E926}"/>
  <p:tag name="GENSWF_ADVANCE_TIME" val="82.057"/>
  <p:tag name="TIMING" val="|24.786|15.801"/>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ISPRING_SLIDE_ID_2" val="{61207770-CCAA-4650-84E4-548198827ED7}"/>
  <p:tag name="GENSWF_ADVANCE_TIME" val="133.685"/>
  <p:tag name="TIMING" val="|6.687|48.959|63.135"/>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ISPRING_SLIDE_ID_2" val="{21809123-803C-4E06-B6A8-81DD7BFC7F10}"/>
  <p:tag name="GENSWF_ADVANCE_TIME" val="100.421"/>
  <p:tag name="TIMING" val="|8.616|17.902|2.987|25.164|12.793|11.618"/>
  <p:tag name="ISPRING_CUSTOM_TIMING_USED" val="1"/>
</p:tagLst>
</file>

<file path=ppt/tags/tag49.xml><?xml version="1.0" encoding="utf-8"?>
<p:tagLst xmlns:a="http://schemas.openxmlformats.org/drawingml/2006/main" xmlns:r="http://schemas.openxmlformats.org/officeDocument/2006/relationships" xmlns:p="http://schemas.openxmlformats.org/presentationml/2006/main">
  <p:tag name="ISPRING_SLIDE_ID_2" val="{5170674C-B0B0-46D2-894D-F8518D6C0C39}"/>
  <p:tag name="GENSWF_ADVANCE_TIME" val="99.918"/>
  <p:tag name="TIMING" val="|3.136|12.17|31.965|33.298"/>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B63331DC-1B38-4C40-A3B4-48CC30EF6F04}"/>
  <p:tag name="GENSWF_ADVANCE_TIME" val="265.199"/>
  <p:tag name="TIMING" val="|2.892|44.014|38.874|23.568|60.478|44.69|19.276|8.202|5.9"/>
  <p:tag name="ISPRING_CUSTOM_TIMING_USED" val="1"/>
</p:tagLst>
</file>

<file path=ppt/tags/tag50.xml><?xml version="1.0" encoding="utf-8"?>
<p:tagLst xmlns:a="http://schemas.openxmlformats.org/drawingml/2006/main" xmlns:r="http://schemas.openxmlformats.org/officeDocument/2006/relationships" xmlns:p="http://schemas.openxmlformats.org/presentationml/2006/main">
  <p:tag name="ISPRING_SLIDE_ID_2" val="{9EEF2EBA-2F02-4852-87F7-2A9AD4AC0E23}"/>
  <p:tag name="GENSWF_ADVANCE_TIME" val="289.961"/>
  <p:tag name="TIMING" val="|3.524|23.124|51.595|54.997|19.837|22.354|9.301|15.251"/>
  <p:tag name="ISPRING_CUSTOM_TIMING_USED" val="1"/>
</p:tagLst>
</file>

<file path=ppt/tags/tag51.xml><?xml version="1.0" encoding="utf-8"?>
<p:tagLst xmlns:a="http://schemas.openxmlformats.org/drawingml/2006/main" xmlns:r="http://schemas.openxmlformats.org/officeDocument/2006/relationships" xmlns:p="http://schemas.openxmlformats.org/presentationml/2006/main">
  <p:tag name="ISPRING_SLIDE_ID_2" val="{FE40DCCD-8A41-46CC-87C7-69A1CED80897}"/>
  <p:tag name="GENSWF_ADVANCE_TIME" val="345.654"/>
  <p:tag name="TIMING" val="|5.326|9.053|45.329|25.262|54.919|85.457|35.597|43.622|13.292|12.803"/>
  <p:tag name="ISPRING_CUSTOM_TIMING_USED" val="1"/>
</p:tagLst>
</file>

<file path=ppt/tags/tag52.xml><?xml version="1.0" encoding="utf-8"?>
<p:tagLst xmlns:a="http://schemas.openxmlformats.org/drawingml/2006/main" xmlns:r="http://schemas.openxmlformats.org/officeDocument/2006/relationships" xmlns:p="http://schemas.openxmlformats.org/presentationml/2006/main">
  <p:tag name="ISPRING_SLIDE_ID_2" val="{D3A9E9F7-9BE0-4076-9574-C7E04159AAE8}"/>
  <p:tag name="GENSWF_ADVANCE_TIME" val="19.955"/>
  <p:tag name="TIMING" val="|4.346|2.373"/>
  <p:tag name="ISPRING_CUSTOM_TIMING_USED" val="1"/>
</p:tagLst>
</file>

<file path=ppt/tags/tag53.xml><?xml version="1.0" encoding="utf-8"?>
<p:tagLst xmlns:a="http://schemas.openxmlformats.org/drawingml/2006/main" xmlns:r="http://schemas.openxmlformats.org/officeDocument/2006/relationships" xmlns:p="http://schemas.openxmlformats.org/presentationml/2006/main">
  <p:tag name="ISPRING_SLIDE_ID_2" val="{2F8D3F42-4859-4839-A359-59A404CAF578}"/>
  <p:tag name="GENSWF_ADVANCE_TIME" val="42.243"/>
  <p:tag name="TIMING" val="|4.208"/>
  <p:tag name="ISPRING_CUSTOM_TIMING_USED" val="1"/>
</p:tagLst>
</file>

<file path=ppt/tags/tag54.xml><?xml version="1.0" encoding="utf-8"?>
<p:tagLst xmlns:a="http://schemas.openxmlformats.org/drawingml/2006/main" xmlns:r="http://schemas.openxmlformats.org/officeDocument/2006/relationships" xmlns:p="http://schemas.openxmlformats.org/presentationml/2006/main">
  <p:tag name="ISPRING_SLIDE_ID_2" val="{C3B038B8-F5BE-422C-A489-90DF188ACBFE}"/>
  <p:tag name="GENSWF_ADVANCE_TIME" val="328.845"/>
  <p:tag name="TIMING" val="|9.374|45.644|7.54|172.751|3.554|4.258|9.191|18.221|4.639|20.925|18.978|9.993"/>
  <p:tag name="ISPRING_CUSTOM_TIMING_USED" val="1"/>
</p:tagLst>
</file>

<file path=ppt/tags/tag55.xml><?xml version="1.0" encoding="utf-8"?>
<p:tagLst xmlns:a="http://schemas.openxmlformats.org/drawingml/2006/main" xmlns:r="http://schemas.openxmlformats.org/officeDocument/2006/relationships" xmlns:p="http://schemas.openxmlformats.org/presentationml/2006/main">
  <p:tag name="ISPRING_SLIDE_ID_2" val="{9BFD6A9D-6C07-4111-A036-A1341DD18508}"/>
  <p:tag name="GENSWF_ADVANCE_TIME" val="399.421"/>
  <p:tag name="TIMING" val="|75.42|68.782|26.966|46.218|15.287|37.183|55.77"/>
  <p:tag name="ISPRING_CUSTOM_TIMING_USED" val="1"/>
</p:tagLst>
</file>

<file path=ppt/tags/tag56.xml><?xml version="1.0" encoding="utf-8"?>
<p:tagLst xmlns:a="http://schemas.openxmlformats.org/drawingml/2006/main" xmlns:r="http://schemas.openxmlformats.org/officeDocument/2006/relationships" xmlns:p="http://schemas.openxmlformats.org/presentationml/2006/main">
  <p:tag name="ISPRING_SLIDE_ID_2" val="{8F3DD3AC-E031-4035-A834-A8436AD3FC7F}"/>
  <p:tag name="GENSWF_ADVANCE_TIME" val="170.015"/>
  <p:tag name="TIMING" val="|38.519|40.137|28.496"/>
  <p:tag name="ISPRING_CUSTOM_TIMING_USED" val="1"/>
</p:tagLst>
</file>

<file path=ppt/tags/tag57.xml><?xml version="1.0" encoding="utf-8"?>
<p:tagLst xmlns:a="http://schemas.openxmlformats.org/drawingml/2006/main" xmlns:r="http://schemas.openxmlformats.org/officeDocument/2006/relationships" xmlns:p="http://schemas.openxmlformats.org/presentationml/2006/main">
  <p:tag name="ISPRING_SLIDE_ID_2" val="{217DBE39-5BA7-4559-B762-5A06CDB7A2EE}"/>
  <p:tag name="GENSWF_ADVANCE_TIME" val="4.294"/>
  <p:tag name="ISPRING_CUSTOM_TIMING_USED" val="1"/>
</p:tagLst>
</file>

<file path=ppt/tags/tag58.xml><?xml version="1.0" encoding="utf-8"?>
<p:tagLst xmlns:a="http://schemas.openxmlformats.org/drawingml/2006/main" xmlns:r="http://schemas.openxmlformats.org/officeDocument/2006/relationships" xmlns:p="http://schemas.openxmlformats.org/presentationml/2006/main">
  <p:tag name="ISPRING_SLIDE_ID_2" val="{B3AAB1BA-97E3-484D-B9E9-883A7989C2E7}"/>
  <p:tag name="GENSWF_ADVANCE_TIME" val="174.899"/>
  <p:tag name="TIMING" val="|42.317|53.03|63.298"/>
  <p:tag name="ISPRING_CUSTOM_TIMING_USED" val="1"/>
</p:tagLst>
</file>

<file path=ppt/tags/tag59.xml><?xml version="1.0" encoding="utf-8"?>
<p:tagLst xmlns:a="http://schemas.openxmlformats.org/drawingml/2006/main" xmlns:r="http://schemas.openxmlformats.org/officeDocument/2006/relationships" xmlns:p="http://schemas.openxmlformats.org/presentationml/2006/main">
  <p:tag name="ISPRING_SLIDE_ID_2" val="{7894F249-07E6-4A13-9FDD-4BE3DBB53E9D}"/>
  <p:tag name="GENSWF_ADVANCE_TIME" val="55.321"/>
  <p:tag name="TIMING" val="|16.008"/>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D84F12A2-9ED8-48B9-90F8-E7F5144DCB72}"/>
  <p:tag name="GENSWF_ADVANCE_TIME" val="394.842"/>
  <p:tag name="TIMING" val="|13.942|54.732|29.442|89.45|8.436|44.545|13.096|34.481|42.482|15.69|7.562|22.72"/>
  <p:tag name="ISPRING_CUSTOM_TIMING_USED" val="1"/>
</p:tagLst>
</file>

<file path=ppt/tags/tag60.xml><?xml version="1.0" encoding="utf-8"?>
<p:tagLst xmlns:a="http://schemas.openxmlformats.org/drawingml/2006/main" xmlns:r="http://schemas.openxmlformats.org/officeDocument/2006/relationships" xmlns:p="http://schemas.openxmlformats.org/presentationml/2006/main">
  <p:tag name="ISPRING_SLIDE_ID_2" val="{63DB6B90-384B-4AD3-8104-83B65C8BA68B}"/>
  <p:tag name="GENSWF_ADVANCE_TIME" val="12.031"/>
  <p:tag name="ISPRING_CUSTOM_TIMING_USED" val="1"/>
</p:tagLst>
</file>

<file path=ppt/tags/tag61.xml><?xml version="1.0" encoding="utf-8"?>
<p:tagLst xmlns:a="http://schemas.openxmlformats.org/drawingml/2006/main" xmlns:r="http://schemas.openxmlformats.org/officeDocument/2006/relationships" xmlns:p="http://schemas.openxmlformats.org/presentationml/2006/main">
  <p:tag name="ISPRING_SLIDE_ID_2" val="{3E514A0C-9CC5-4575-8051-BB7740B412FD}"/>
  <p:tag name="GENSWF_ADVANCE_TIME" val="36.062"/>
  <p:tag name="ISPRING_CUSTOM_TIMING_USED" val="1"/>
</p:tagLst>
</file>

<file path=ppt/tags/tag62.xml><?xml version="1.0" encoding="utf-8"?>
<p:tagLst xmlns:a="http://schemas.openxmlformats.org/drawingml/2006/main" xmlns:r="http://schemas.openxmlformats.org/officeDocument/2006/relationships" xmlns:p="http://schemas.openxmlformats.org/presentationml/2006/main">
  <p:tag name="ISPRING_SLIDE_ID_2" val="{E66DBF30-9843-4003-9DEB-F16D0F9D70D6}"/>
  <p:tag name="GENSWF_ADVANCE_TIME" val="84.467"/>
  <p:tag name="TIMING" val="|7.797|16.222|16.434|32.339"/>
  <p:tag name="ISPRING_CUSTOM_TIMING_USED" val="1"/>
</p:tagLst>
</file>

<file path=ppt/tags/tag63.xml><?xml version="1.0" encoding="utf-8"?>
<p:tagLst xmlns:a="http://schemas.openxmlformats.org/drawingml/2006/main" xmlns:r="http://schemas.openxmlformats.org/officeDocument/2006/relationships" xmlns:p="http://schemas.openxmlformats.org/presentationml/2006/main">
  <p:tag name="ISPRING_SLIDE_ID_2" val="{62CCA302-7AE6-4DF6-AF09-D907969D2A14}"/>
  <p:tag name="GENSWF_ADVANCE_TIME" val="47.033"/>
  <p:tag name="TIMING" val="|2.143|12.481|4.411|2.261|7.302"/>
  <p:tag name="ISPRING_CUSTOM_TIMING_USED" val="1"/>
</p:tagLst>
</file>

<file path=ppt/tags/tag64.xml><?xml version="1.0" encoding="utf-8"?>
<p:tagLst xmlns:a="http://schemas.openxmlformats.org/drawingml/2006/main" xmlns:r="http://schemas.openxmlformats.org/officeDocument/2006/relationships" xmlns:p="http://schemas.openxmlformats.org/presentationml/2006/main">
  <p:tag name="ISPRING_SLIDE_ID_2" val="{6DF73143-17D2-43FA-8218-749F173AD355}"/>
  <p:tag name="GENSWF_ADVANCE_TIME" val="78.788"/>
  <p:tag name="TIMING" val="|5.213"/>
  <p:tag name="ISPRING_CUSTOM_TIMING_USED" val="1"/>
</p:tagLst>
</file>

<file path=ppt/tags/tag65.xml><?xml version="1.0" encoding="utf-8"?>
<p:tagLst xmlns:a="http://schemas.openxmlformats.org/drawingml/2006/main" xmlns:r="http://schemas.openxmlformats.org/officeDocument/2006/relationships" xmlns:p="http://schemas.openxmlformats.org/presentationml/2006/main">
  <p:tag name="ISPRING_SLIDE_ID_2" val="{8D563E1C-15F2-48FC-BD8A-A127AEED8655}"/>
  <p:tag name="GENSWF_ADVANCE_TIME" val="25.541"/>
  <p:tag name="ISPRING_CUSTOM_TIMING_USED" val="1"/>
</p:tagLst>
</file>

<file path=ppt/tags/tag66.xml><?xml version="1.0" encoding="utf-8"?>
<p:tagLst xmlns:a="http://schemas.openxmlformats.org/drawingml/2006/main" xmlns:r="http://schemas.openxmlformats.org/officeDocument/2006/relationships" xmlns:p="http://schemas.openxmlformats.org/presentationml/2006/main">
  <p:tag name="ISPRING_SLIDE_ID_2" val="{D81F11A9-6D61-4DBC-9802-2617DAB8D6FD}"/>
  <p:tag name="GENSWF_ADVANCE_TIME" val="28.788"/>
  <p:tag name="ISPRING_CUSTOM_TIMING_USED" val="1"/>
</p:tagLst>
</file>

<file path=ppt/tags/tag67.xml><?xml version="1.0" encoding="utf-8"?>
<p:tagLst xmlns:a="http://schemas.openxmlformats.org/drawingml/2006/main" xmlns:r="http://schemas.openxmlformats.org/officeDocument/2006/relationships" xmlns:p="http://schemas.openxmlformats.org/presentationml/2006/main">
  <p:tag name="ISPRING_SLIDE_ID_2" val="{DC8E8CAB-7016-4298-A504-6F1AF16AD732}"/>
  <p:tag name="GENSWF_ADVANCE_TIME" val="10.781"/>
  <p:tag name="ISPRING_CUSTOM_TIMING_USED" val="1"/>
</p:tagLst>
</file>

<file path=ppt/tags/tag68.xml><?xml version="1.0" encoding="utf-8"?>
<p:tagLst xmlns:a="http://schemas.openxmlformats.org/drawingml/2006/main" xmlns:r="http://schemas.openxmlformats.org/officeDocument/2006/relationships" xmlns:p="http://schemas.openxmlformats.org/presentationml/2006/main">
  <p:tag name="ISPRING_SLIDE_ID_2" val="{F9B80FF2-A651-40E6-887D-738B7F8216C2}"/>
  <p:tag name="GENSWF_ADVANCE_TIME" val="46.976"/>
  <p:tag name="ISPRING_CUSTOM_TIMING_USED" val="1"/>
</p:tagLst>
</file>

<file path=ppt/tags/tag69.xml><?xml version="1.0" encoding="utf-8"?>
<p:tagLst xmlns:a="http://schemas.openxmlformats.org/drawingml/2006/main" xmlns:r="http://schemas.openxmlformats.org/officeDocument/2006/relationships" xmlns:p="http://schemas.openxmlformats.org/presentationml/2006/main">
  <p:tag name="ISPRING_SLIDE_ID_2" val="{42307ABD-EC37-4814-86A0-C25D31D3E675}"/>
  <p:tag name="GENSWF_ADVANCE_TIME" val="40.849"/>
  <p:tag name="TIMING" val="|1.308|13.436"/>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D78AFB9C-F718-4EBF-A6A0-5505DC581EE6}"/>
  <p:tag name="GENSWF_ADVANCE_TIME" val="100.925"/>
  <p:tag name="TIMING" val="|1.087|5.854|24.249|21.55|18.845"/>
  <p:tag name="ISPRING_CUSTOM_TIMING_USED" val="1"/>
</p:tagLst>
</file>

<file path=ppt/tags/tag70.xml><?xml version="1.0" encoding="utf-8"?>
<p:tagLst xmlns:a="http://schemas.openxmlformats.org/drawingml/2006/main" xmlns:r="http://schemas.openxmlformats.org/officeDocument/2006/relationships" xmlns:p="http://schemas.openxmlformats.org/presentationml/2006/main">
  <p:tag name="ISPRING_SLIDE_ID_2" val="{50806BFC-6A30-40C1-9FDD-75F6BF11DC6F}"/>
  <p:tag name="GENSWF_ADVANCE_TIME" val="74.757"/>
  <p:tag name="ISPRING_CUSTOM_TIMING_USED" val="1"/>
</p:tagLst>
</file>

<file path=ppt/tags/tag71.xml><?xml version="1.0" encoding="utf-8"?>
<p:tagLst xmlns:a="http://schemas.openxmlformats.org/drawingml/2006/main" xmlns:r="http://schemas.openxmlformats.org/officeDocument/2006/relationships" xmlns:p="http://schemas.openxmlformats.org/presentationml/2006/main">
  <p:tag name="ISPRING_SLIDE_ID_2" val="{094E9BEF-BFCC-4873-9AED-2272C9490A34}"/>
  <p:tag name="GENSWF_ADVANCE_TIME" val="33.511"/>
  <p:tag name="ISPRING_CUSTOM_TIMING_USED" val="1"/>
</p:tagLst>
</file>

<file path=ppt/tags/tag72.xml><?xml version="1.0" encoding="utf-8"?>
<p:tagLst xmlns:a="http://schemas.openxmlformats.org/drawingml/2006/main" xmlns:r="http://schemas.openxmlformats.org/officeDocument/2006/relationships" xmlns:p="http://schemas.openxmlformats.org/presentationml/2006/main">
  <p:tag name="ISPRING_SLIDE_ID_2" val="{7951E70A-0C90-4B75-A119-9794B91F63FF}"/>
  <p:tag name="GENSWF_ADVANCE_TIME" val="25.189"/>
  <p:tag name="ISPRING_CUSTOM_TIMING_USED" val="1"/>
</p:tagLst>
</file>

<file path=ppt/tags/tag73.xml><?xml version="1.0" encoding="utf-8"?>
<p:tagLst xmlns:a="http://schemas.openxmlformats.org/drawingml/2006/main" xmlns:r="http://schemas.openxmlformats.org/officeDocument/2006/relationships" xmlns:p="http://schemas.openxmlformats.org/presentationml/2006/main">
  <p:tag name="ISPRING_SLIDE_ID_2" val="{15B1AF1B-62F5-4423-8FBC-FE2A0F6F2A53}"/>
  <p:tag name="GENSWF_ADVANCE_TIME" val="35.258"/>
  <p:tag name="ISPRING_CUSTOM_TIMING_USED" val="1"/>
</p:tagLst>
</file>

<file path=ppt/tags/tag74.xml><?xml version="1.0" encoding="utf-8"?>
<p:tagLst xmlns:a="http://schemas.openxmlformats.org/drawingml/2006/main" xmlns:r="http://schemas.openxmlformats.org/officeDocument/2006/relationships" xmlns:p="http://schemas.openxmlformats.org/presentationml/2006/main">
  <p:tag name="ISPRING_SLIDE_ID_2" val="{62E4A261-3C5B-43F5-A17B-8734475708DD}"/>
  <p:tag name="GENSWF_ADVANCE_TIME" val="84.847"/>
  <p:tag name="TIMING" val="|6.7|14.042|17.045|30.28"/>
  <p:tag name="ISPRING_CUSTOM_TIMING_USED" val="1"/>
</p:tagLst>
</file>

<file path=ppt/tags/tag75.xml><?xml version="1.0" encoding="utf-8"?>
<p:tagLst xmlns:a="http://schemas.openxmlformats.org/drawingml/2006/main" xmlns:r="http://schemas.openxmlformats.org/officeDocument/2006/relationships" xmlns:p="http://schemas.openxmlformats.org/presentationml/2006/main">
  <p:tag name="ISPRING_SLIDE_ID_2" val="{C0BD9BA0-1D87-4C97-8816-4516402C5EC4}"/>
  <p:tag name="GENSWF_ADVANCE_TIME" val="18.055"/>
  <p:tag name="ISPRING_CUSTOM_TIMING_USED" val="1"/>
</p:tagLst>
</file>

<file path=ppt/tags/tag76.xml><?xml version="1.0" encoding="utf-8"?>
<p:tagLst xmlns:a="http://schemas.openxmlformats.org/drawingml/2006/main" xmlns:r="http://schemas.openxmlformats.org/officeDocument/2006/relationships" xmlns:p="http://schemas.openxmlformats.org/presentationml/2006/main">
  <p:tag name="ISPRING_SLIDE_ID_2" val="{DEB3CC27-C1F7-4A21-A34C-937A80B55909}"/>
  <p:tag name="GENSWF_ADVANCE_TIME" val="50.497"/>
  <p:tag name="TIMING" val="|16.142"/>
  <p:tag name="ISPRING_CUSTOM_TIMING_USED" val="1"/>
</p:tagLst>
</file>

<file path=ppt/tags/tag77.xml><?xml version="1.0" encoding="utf-8"?>
<p:tagLst xmlns:a="http://schemas.openxmlformats.org/drawingml/2006/main" xmlns:r="http://schemas.openxmlformats.org/officeDocument/2006/relationships" xmlns:p="http://schemas.openxmlformats.org/presentationml/2006/main">
  <p:tag name="ISPRING_SLIDE_ID_2" val="{14CC5E3E-C4D4-40A8-9623-B9E70CF78799}"/>
  <p:tag name="GENSWF_ADVANCE_TIME" val="35.264"/>
  <p:tag name="ISPRING_CUSTOM_TIMING_USED" val="1"/>
</p:tagLst>
</file>

<file path=ppt/tags/tag78.xml><?xml version="1.0" encoding="utf-8"?>
<p:tagLst xmlns:a="http://schemas.openxmlformats.org/drawingml/2006/main" xmlns:r="http://schemas.openxmlformats.org/officeDocument/2006/relationships" xmlns:p="http://schemas.openxmlformats.org/presentationml/2006/main">
  <p:tag name="ISPRING_SLIDE_ID_2" val="{05A0FE90-89FF-4B68-8EDC-078E4EED9A21}"/>
  <p:tag name="GENSWF_ADVANCE_TIME" val="37.548"/>
  <p:tag name="TIMING" val="|22.39"/>
  <p:tag name="ISPRING_CUSTOM_TIMING_USED" val="1"/>
</p:tagLst>
</file>

<file path=ppt/tags/tag79.xml><?xml version="1.0" encoding="utf-8"?>
<p:tagLst xmlns:a="http://schemas.openxmlformats.org/drawingml/2006/main" xmlns:r="http://schemas.openxmlformats.org/officeDocument/2006/relationships" xmlns:p="http://schemas.openxmlformats.org/presentationml/2006/main">
  <p:tag name="ISPRING_SLIDE_ID_2" val="{23D5B8A6-FAAD-4B56-B202-E2FAC57F85C8}"/>
  <p:tag name="GENSWF_ADVANCE_TIME" val="94.363"/>
  <p:tag name="TIMING" val="|4.468|15.967|13.877|6.362|4.286|3.23"/>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4BFE9ABA-CAF4-4398-A23A-4D8A76E0752E}"/>
  <p:tag name="GENSWF_ADVANCE_TIME" val="19.688"/>
  <p:tag name="ISPRING_CUSTOM_TIMING_USED" val="1"/>
</p:tagLst>
</file>

<file path=ppt/tags/tag80.xml><?xml version="1.0" encoding="utf-8"?>
<p:tagLst xmlns:a="http://schemas.openxmlformats.org/drawingml/2006/main" xmlns:r="http://schemas.openxmlformats.org/officeDocument/2006/relationships" xmlns:p="http://schemas.openxmlformats.org/presentationml/2006/main">
  <p:tag name="ISPRING_SLIDE_ID_2" val="{7336A0CD-246F-4A48-9AB9-224C689D8AC6}"/>
  <p:tag name="GENSWF_ADVANCE_TIME" val="23.496"/>
  <p:tag name="TIMING" val="|8.823|6.205"/>
  <p:tag name="ISPRING_CUSTOM_TIMING_USED" val="1"/>
</p:tagLst>
</file>

<file path=ppt/tags/tag81.xml><?xml version="1.0" encoding="utf-8"?>
<p:tagLst xmlns:a="http://schemas.openxmlformats.org/drawingml/2006/main" xmlns:r="http://schemas.openxmlformats.org/officeDocument/2006/relationships" xmlns:p="http://schemas.openxmlformats.org/presentationml/2006/main">
  <p:tag name="ISPRING_SLIDE_ID_2" val="{EB30AF9F-B168-40C1-82B2-D351B3897E7B}"/>
  <p:tag name="GENSWF_ADVANCE_TIME" val="16.286"/>
  <p:tag name="ISPRING_CUSTOM_TIMING_USED" val="1"/>
</p:tagLst>
</file>

<file path=ppt/tags/tag82.xml><?xml version="1.0" encoding="utf-8"?>
<p:tagLst xmlns:a="http://schemas.openxmlformats.org/drawingml/2006/main" xmlns:r="http://schemas.openxmlformats.org/officeDocument/2006/relationships" xmlns:p="http://schemas.openxmlformats.org/presentationml/2006/main">
  <p:tag name="ISPRING_SLIDE_ID_2" val="{E8997475-FEF5-452C-B21B-38D069A7DDC7}"/>
  <p:tag name="GENSWF_ADVANCE_TIME" val="53.441"/>
  <p:tag name="TIMING" val="|5.065|11.95|16.32|3.335"/>
  <p:tag name="ISPRING_CUSTOM_TIMING_USED" val="1"/>
</p:tagLst>
</file>

<file path=ppt/tags/tag83.xml><?xml version="1.0" encoding="utf-8"?>
<p:tagLst xmlns:a="http://schemas.openxmlformats.org/drawingml/2006/main" xmlns:r="http://schemas.openxmlformats.org/officeDocument/2006/relationships" xmlns:p="http://schemas.openxmlformats.org/presentationml/2006/main">
  <p:tag name="ISPRING_SLIDE_ID_2" val="{AC6E62BE-8D9D-42BC-B440-107A7F840456}"/>
  <p:tag name="GENSWF_ADVANCE_TIME" val="51.998"/>
  <p:tag name="ISPRING_CUSTOM_TIMING_USED" val="1"/>
</p:tagLst>
</file>

<file path=ppt/tags/tag84.xml><?xml version="1.0" encoding="utf-8"?>
<p:tagLst xmlns:a="http://schemas.openxmlformats.org/drawingml/2006/main" xmlns:r="http://schemas.openxmlformats.org/officeDocument/2006/relationships" xmlns:p="http://schemas.openxmlformats.org/presentationml/2006/main">
  <p:tag name="ISPRING_SLIDE_ID_2" val="{E23C1D06-244D-43DB-8FB7-69A4A29BFD03}"/>
  <p:tag name="GENSWF_ADVANCE_TIME" val="17.394"/>
  <p:tag name="ISPRING_CUSTOM_TIMING_USED" val="1"/>
</p:tagLst>
</file>

<file path=ppt/tags/tag85.xml><?xml version="1.0" encoding="utf-8"?>
<p:tagLst xmlns:a="http://schemas.openxmlformats.org/drawingml/2006/main" xmlns:r="http://schemas.openxmlformats.org/officeDocument/2006/relationships" xmlns:p="http://schemas.openxmlformats.org/presentationml/2006/main">
  <p:tag name="ISPRING_SLIDE_ID_2" val="{3F535624-BE83-4C5A-B69C-AEA4B35E03D6}"/>
  <p:tag name="GENSWF_ADVANCE_TIME" val="21.800"/>
  <p:tag name="ISPRING_CUSTOM_TIMING_USED" val="1"/>
</p:tagLst>
</file>

<file path=ppt/tags/tag86.xml><?xml version="1.0" encoding="utf-8"?>
<p:tagLst xmlns:a="http://schemas.openxmlformats.org/drawingml/2006/main" xmlns:r="http://schemas.openxmlformats.org/officeDocument/2006/relationships" xmlns:p="http://schemas.openxmlformats.org/presentationml/2006/main">
  <p:tag name="ISPRING_SLIDE_ID_2" val="{AFE5A8E6-2E92-4C2B-B6AB-F28A4EB90B0E}"/>
  <p:tag name="GENSWF_ADVANCE_TIME" val="21.064"/>
  <p:tag name="ISPRING_CUSTOM_TIMING_USED" val="1"/>
</p:tagLst>
</file>

<file path=ppt/tags/tag87.xml><?xml version="1.0" encoding="utf-8"?>
<p:tagLst xmlns:a="http://schemas.openxmlformats.org/drawingml/2006/main" xmlns:r="http://schemas.openxmlformats.org/officeDocument/2006/relationships" xmlns:p="http://schemas.openxmlformats.org/presentationml/2006/main">
  <p:tag name="ISPRING_SLIDE_ID_2" val="{30E0BC63-267A-47D6-BAE9-791B62BB135F}"/>
  <p:tag name="GENSWF_ADVANCE_TIME" val="20.103"/>
  <p:tag name="TIMING" val="|10.138"/>
  <p:tag name="ISPRING_CUSTOM_TIMING_USED" val="1"/>
</p:tagLst>
</file>

<file path=ppt/tags/tag88.xml><?xml version="1.0" encoding="utf-8"?>
<p:tagLst xmlns:a="http://schemas.openxmlformats.org/drawingml/2006/main" xmlns:r="http://schemas.openxmlformats.org/officeDocument/2006/relationships" xmlns:p="http://schemas.openxmlformats.org/presentationml/2006/main">
  <p:tag name="ISPRING_SLIDE_ID_2" val="{16505275-69A3-43A0-B7CD-A0FBB7D5BDE5}"/>
  <p:tag name="GENSWF_ADVANCE_TIME" val="23.111"/>
  <p:tag name="ISPRING_CUSTOM_TIMING_USED" val="1"/>
</p:tagLst>
</file>

<file path=ppt/tags/tag89.xml><?xml version="1.0" encoding="utf-8"?>
<p:tagLst xmlns:a="http://schemas.openxmlformats.org/drawingml/2006/main" xmlns:r="http://schemas.openxmlformats.org/officeDocument/2006/relationships" xmlns:p="http://schemas.openxmlformats.org/presentationml/2006/main">
  <p:tag name="ISPRING_SLIDE_ID_2" val="{F61E6588-734C-4A60-9A07-A59421377BE1}"/>
  <p:tag name="GENSWF_ADVANCE_TIME" val="40.080"/>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D78AFB9C-F718-4EBF-A6A0-5505DC581EE6}"/>
  <p:tag name="GENSWF_ADVANCE_TIME" val="100.925"/>
  <p:tag name="TIMING" val="|1.087|5.854|24.249|21.55|18.845"/>
  <p:tag name="ISPRING_CUSTOM_TIMING_USED" val="1"/>
</p:tagLst>
</file>

<file path=ppt/tags/tag90.xml><?xml version="1.0" encoding="utf-8"?>
<p:tagLst xmlns:a="http://schemas.openxmlformats.org/drawingml/2006/main" xmlns:r="http://schemas.openxmlformats.org/officeDocument/2006/relationships" xmlns:p="http://schemas.openxmlformats.org/presentationml/2006/main">
  <p:tag name="ISPRING_SLIDE_ID_2" val="{CE74AC7F-FE00-4F31-85A4-A31E55C4B06E}"/>
  <p:tag name="GENSWF_ADVANCE_TIME" val="38.016"/>
  <p:tag name="ISPRING_CUSTOM_TIMING_USED" val="1"/>
</p:tagLst>
</file>

<file path=ppt/tags/tag91.xml><?xml version="1.0" encoding="utf-8"?>
<p:tagLst xmlns:a="http://schemas.openxmlformats.org/drawingml/2006/main" xmlns:r="http://schemas.openxmlformats.org/officeDocument/2006/relationships" xmlns:p="http://schemas.openxmlformats.org/presentationml/2006/main">
  <p:tag name="ISPRING_SLIDE_ID_2" val="{FAED6CA6-F874-4663-B087-43CD27BFB393}"/>
  <p:tag name="GENSWF_ADVANCE_TIME" val="17.395"/>
  <p:tag name="TIMING" val="|7.175"/>
  <p:tag name="ISPRING_CUSTOM_TIMING_USED" val="1"/>
</p:tagLst>
</file>

<file path=ppt/tags/tag92.xml><?xml version="1.0" encoding="utf-8"?>
<p:tagLst xmlns:a="http://schemas.openxmlformats.org/drawingml/2006/main" xmlns:r="http://schemas.openxmlformats.org/officeDocument/2006/relationships" xmlns:p="http://schemas.openxmlformats.org/presentationml/2006/main">
  <p:tag name="ISPRING_SLIDE_ID_2" val="{D0FC664B-E37E-4F34-BAE6-4CC7A2BD78BB}"/>
  <p:tag name="GENSWF_ADVANCE_TIME" val="66.155"/>
  <p:tag name="TIMING" val="|51.723"/>
  <p:tag name="ISPRING_CUSTOM_TIMING_USED" val="1"/>
</p:tagLst>
</file>

<file path=ppt/tags/tag93.xml><?xml version="1.0" encoding="utf-8"?>
<p:tagLst xmlns:a="http://schemas.openxmlformats.org/drawingml/2006/main" xmlns:r="http://schemas.openxmlformats.org/officeDocument/2006/relationships" xmlns:p="http://schemas.openxmlformats.org/presentationml/2006/main">
  <p:tag name="ISPRING_SLIDE_ID_2" val="{145028C4-972E-4905-B4C7-2A45370CB3CE}"/>
  <p:tag name="GENSWF_ADVANCE_TIME" val="30.051"/>
  <p:tag name="TIMING" val="|8.845"/>
  <p:tag name="ISPRING_CUSTOM_TIMING_USED" val="1"/>
</p:tagLst>
</file>

<file path=ppt/tags/tag94.xml><?xml version="1.0" encoding="utf-8"?>
<p:tagLst xmlns:a="http://schemas.openxmlformats.org/drawingml/2006/main" xmlns:r="http://schemas.openxmlformats.org/officeDocument/2006/relationships" xmlns:p="http://schemas.openxmlformats.org/presentationml/2006/main">
  <p:tag name="ISPRING_SLIDE_ID_2" val="{9EE5DE57-E572-4760-9EB6-364C9BF92D93}"/>
  <p:tag name="GENSWF_ADVANCE_TIME" val="88.673"/>
  <p:tag name="TIMING" val="|43.22|34.947"/>
  <p:tag name="ISPRING_CUSTOM_TIMING_USED" val="1"/>
</p:tagLst>
</file>

<file path=ppt/tags/tag95.xml><?xml version="1.0" encoding="utf-8"?>
<p:tagLst xmlns:a="http://schemas.openxmlformats.org/drawingml/2006/main" xmlns:r="http://schemas.openxmlformats.org/officeDocument/2006/relationships" xmlns:p="http://schemas.openxmlformats.org/presentationml/2006/main">
  <p:tag name="ISPRING_SLIDE_ID_2" val="{6EF117F2-913D-4B27-A8C1-D09FD5D7A08F}"/>
  <p:tag name="GENSWF_ADVANCE_TIME" val="12.690"/>
  <p:tag name="ISPRING_CUSTOM_TIMING_USED" val="1"/>
</p:tagLst>
</file>

<file path=ppt/tags/tag96.xml><?xml version="1.0" encoding="utf-8"?>
<p:tagLst xmlns:a="http://schemas.openxmlformats.org/drawingml/2006/main" xmlns:r="http://schemas.openxmlformats.org/officeDocument/2006/relationships" xmlns:p="http://schemas.openxmlformats.org/presentationml/2006/main">
  <p:tag name="ISPRING_SLIDE_ID_2" val="{5C430E7E-398E-4992-A62E-D880BC9C9DBB}"/>
  <p:tag name="GENSWF_ADVANCE_TIME" val="56.500"/>
  <p:tag name="ISPRING_CUSTOM_TIMING_USED" val="1"/>
</p:tagLst>
</file>

<file path=ppt/tags/tag97.xml><?xml version="1.0" encoding="utf-8"?>
<p:tagLst xmlns:a="http://schemas.openxmlformats.org/drawingml/2006/main" xmlns:r="http://schemas.openxmlformats.org/officeDocument/2006/relationships" xmlns:p="http://schemas.openxmlformats.org/presentationml/2006/main">
  <p:tag name="ISPRING_SLIDE_ID_2" val="{9B86A4EC-E541-48E8-A673-B215D72619A6}"/>
  <p:tag name="GENSWF_ADVANCE_TIME" val="45.870"/>
  <p:tag name="TIMING" val="|19.99"/>
  <p:tag name="ISPRING_CUSTOM_TIMING_USED" val="1"/>
</p:tagLst>
</file>

<file path=ppt/tags/tag98.xml><?xml version="1.0" encoding="utf-8"?>
<p:tagLst xmlns:a="http://schemas.openxmlformats.org/drawingml/2006/main" xmlns:r="http://schemas.openxmlformats.org/officeDocument/2006/relationships" xmlns:p="http://schemas.openxmlformats.org/presentationml/2006/main">
  <p:tag name="ISPRING_SLIDE_ID_2" val="{E59EF8D8-D86C-431B-968A-E5EE4EB26E99}"/>
  <p:tag name="GENSWF_ADVANCE_TIME" val="85.030"/>
  <p:tag name="TIMING" val="|31.406"/>
  <p:tag name="ISPRING_CUSTOM_TIMING_USED" val="1"/>
</p:tagLst>
</file>

<file path=ppt/tags/tag99.xml><?xml version="1.0" encoding="utf-8"?>
<p:tagLst xmlns:a="http://schemas.openxmlformats.org/drawingml/2006/main" xmlns:r="http://schemas.openxmlformats.org/officeDocument/2006/relationships" xmlns:p="http://schemas.openxmlformats.org/presentationml/2006/main">
  <p:tag name="ISPRING_SLIDE_ID_2" val="{4A609E20-DE8A-4ADA-8FFB-6898FD3FFFF4}"/>
  <p:tag name="GENSWF_ADVANCE_TIME" val="76.780"/>
  <p:tag name="TIMING" val="|10.046"/>
  <p:tag name="ISPRING_CUSTOM_TIMING_USED" val="1"/>
</p:tagLst>
</file>

<file path=ppt/theme/_rels/theme46.xml.rels><?xml version="1.0" encoding="UTF-8" standalone="yes"?>
<Relationships xmlns="http://schemas.openxmlformats.org/package/2006/relationships"><Relationship Id="rId1" Type="http://schemas.openxmlformats.org/officeDocument/2006/relationships/image" Target="../media/image26.jpeg"/></Relationships>
</file>

<file path=ppt/theme/_rels/theme50.xml.rels><?xml version="1.0" encoding="UTF-8" standalone="yes"?>
<Relationships xmlns="http://schemas.openxmlformats.org/package/2006/relationships"><Relationship Id="rId1" Type="http://schemas.openxmlformats.org/officeDocument/2006/relationships/image" Target="../media/image26.jpeg"/></Relationships>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47.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oposal">
  <a:themeElements>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Propos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Proposal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Proposal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Proposal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Proposal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Proposal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Proposal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Proposal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51.xml><?xml version="1.0" encoding="utf-8"?>
<a:theme xmlns:a="http://schemas.openxmlformats.org/drawingml/2006/main" name="2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19134</TotalTime>
  <Words>28267</Words>
  <Application>Microsoft Macintosh PowerPoint</Application>
  <PresentationFormat>On-screen Show (4:3)</PresentationFormat>
  <Paragraphs>2794</Paragraphs>
  <Slides>375</Slides>
  <Notes>361</Notes>
  <HiddenSlides>0</HiddenSlides>
  <MMClips>0</MMClips>
  <ScaleCrop>false</ScaleCrop>
  <HeadingPairs>
    <vt:vector size="6" baseType="variant">
      <vt:variant>
        <vt:lpstr>Fonts Used</vt:lpstr>
      </vt:variant>
      <vt:variant>
        <vt:i4>45</vt:i4>
      </vt:variant>
      <vt:variant>
        <vt:lpstr>Theme</vt:lpstr>
      </vt:variant>
      <vt:variant>
        <vt:i4>52</vt:i4>
      </vt:variant>
      <vt:variant>
        <vt:lpstr>Slide Titles</vt:lpstr>
      </vt:variant>
      <vt:variant>
        <vt:i4>375</vt:i4>
      </vt:variant>
    </vt:vector>
  </HeadingPairs>
  <TitlesOfParts>
    <vt:vector size="472" baseType="lpstr">
      <vt:lpstr>acme secret agent</vt:lpstr>
      <vt:lpstr>Firecat Medium</vt:lpstr>
      <vt:lpstr>Kosher-Normal</vt:lpstr>
      <vt:lpstr>Limon F1</vt:lpstr>
      <vt:lpstr>Microsoft YaHei UI</vt:lpstr>
      <vt:lpstr>ＭＳ Ｐゴシック</vt:lpstr>
      <vt:lpstr>MS Pゴシック</vt:lpstr>
      <vt:lpstr>Osaka</vt:lpstr>
      <vt:lpstr>Scholar</vt:lpstr>
      <vt:lpstr>Times</vt:lpstr>
      <vt:lpstr>ヒラギノ角ゴ Pro W3</vt:lpstr>
      <vt:lpstr>Abadi</vt:lpstr>
      <vt:lpstr>Apple Chancery</vt:lpstr>
      <vt:lpstr>Arial</vt:lpstr>
      <vt:lpstr>Arial Black</vt:lpstr>
      <vt:lpstr>Arial Narrow</vt:lpstr>
      <vt:lpstr>Avenir Black</vt:lpstr>
      <vt:lpstr>Bernard MT Condensed</vt:lpstr>
      <vt:lpstr>Calibri</vt:lpstr>
      <vt:lpstr>Calibri Light</vt:lpstr>
      <vt:lpstr>Calisto MT</vt:lpstr>
      <vt:lpstr>Century Schoolbook</vt:lpstr>
      <vt:lpstr>Chiller</vt:lpstr>
      <vt:lpstr>Comic Sans MS</vt:lpstr>
      <vt:lpstr>Copperplate Gothic Light</vt:lpstr>
      <vt:lpstr>Curlz MT</vt:lpstr>
      <vt:lpstr>Engravers MT</vt:lpstr>
      <vt:lpstr>Helvetica</vt:lpstr>
      <vt:lpstr>Helvetica Neue</vt:lpstr>
      <vt:lpstr>Helvetica Neue Black Condensed</vt:lpstr>
      <vt:lpstr>Impact</vt:lpstr>
      <vt:lpstr>Ink Free</vt:lpstr>
      <vt:lpstr>KeralaLite</vt:lpstr>
      <vt:lpstr>Lucida Grande</vt:lpstr>
      <vt:lpstr>Lucida Handwriting</vt:lpstr>
      <vt:lpstr>Monotype Corsiva</vt:lpstr>
      <vt:lpstr>Monotype Sorts</vt:lpstr>
      <vt:lpstr>Tahoma</vt:lpstr>
      <vt:lpstr>Tharmini Plain</vt:lpstr>
      <vt:lpstr>Times New Roman</vt:lpstr>
      <vt:lpstr>Trebuchet MS</vt:lpstr>
      <vt:lpstr>Verdana</vt:lpstr>
      <vt:lpstr>Wingdings</vt:lpstr>
      <vt:lpstr>Wingdings 2</vt:lpstr>
      <vt:lpstr>WwinBurmese</vt:lpstr>
      <vt:lpstr>Fireball</vt:lpstr>
      <vt:lpstr>Maple</vt:lpstr>
      <vt:lpstr>Kimono</vt:lpstr>
      <vt:lpstr>Desk Lamp</vt:lpstr>
      <vt:lpstr>Proposal</vt:lpstr>
      <vt:lpstr>2_Default Design</vt:lpstr>
      <vt:lpstr>Digital Dots</vt:lpstr>
      <vt:lpstr>Diagram</vt:lpstr>
      <vt:lpstr>Ocean</vt:lpstr>
      <vt:lpstr>Chalkboard</vt:lpstr>
      <vt:lpstr>Shopping</vt:lpstr>
      <vt:lpstr>Finance</vt:lpstr>
      <vt:lpstr>Blank Presentation</vt:lpstr>
      <vt:lpstr>Balance</vt:lpstr>
      <vt:lpstr>Curtain Call</vt:lpstr>
      <vt:lpstr>Shimmer</vt:lpstr>
      <vt:lpstr>Compass</vt:lpstr>
      <vt:lpstr>MEADOW</vt:lpstr>
      <vt:lpstr>1_Contemporary</vt:lpstr>
      <vt:lpstr>20_Blank Presentation</vt:lpstr>
      <vt:lpstr>1_Orbit</vt:lpstr>
      <vt:lpstr>4_Office Theme</vt:lpstr>
      <vt:lpstr>1_Blank Presentation</vt:lpstr>
      <vt:lpstr>2_Blank Presentation</vt:lpstr>
      <vt:lpstr>49_Blank Presentation</vt:lpstr>
      <vt:lpstr>1_Office Theme</vt:lpstr>
      <vt:lpstr>1_Fireball</vt:lpstr>
      <vt:lpstr>3_Contemporary</vt:lpstr>
      <vt:lpstr>1_Circuit</vt:lpstr>
      <vt:lpstr>4_Default Design</vt:lpstr>
      <vt:lpstr>2_Bar Code</vt:lpstr>
      <vt:lpstr>6_Blank Presentation</vt:lpstr>
      <vt:lpstr>50_Blank Presentation</vt:lpstr>
      <vt:lpstr>35_Office Theme</vt:lpstr>
      <vt:lpstr>3_Office Theme</vt:lpstr>
      <vt:lpstr>51_Blank Presentation</vt:lpstr>
      <vt:lpstr>1_Default Design</vt:lpstr>
      <vt:lpstr>52_Blank Presentation</vt:lpstr>
      <vt:lpstr>5_Office Theme</vt:lpstr>
      <vt:lpstr>3_Orbit</vt:lpstr>
      <vt:lpstr>Justice</vt:lpstr>
      <vt:lpstr>1_Leaf Veins</vt:lpstr>
      <vt:lpstr>Bright Balloons</vt:lpstr>
      <vt:lpstr>3_Default Design</vt:lpstr>
      <vt:lpstr>Crumple</vt:lpstr>
      <vt:lpstr>Slate</vt:lpstr>
      <vt:lpstr>View</vt:lpstr>
      <vt:lpstr>Office Theme</vt:lpstr>
      <vt:lpstr>2_Office Theme</vt:lpstr>
      <vt:lpstr>1_Slate</vt:lpstr>
      <vt:lpstr>2_Shimmer</vt:lpstr>
      <vt:lpstr>6_Orbit</vt:lpstr>
      <vt:lpstr>James 1–2</vt:lpstr>
      <vt:lpstr>Key Word</vt:lpstr>
      <vt:lpstr>Theme</vt:lpstr>
      <vt:lpstr>Key Verse</vt:lpstr>
      <vt:lpstr>Summary Statement</vt:lpstr>
      <vt:lpstr>Kingdom Statement</vt:lpstr>
      <vt:lpstr>Covenant</vt:lpstr>
      <vt:lpstr>Redemption</vt:lpstr>
      <vt:lpstr>Prophecy (Lord, Deity) </vt:lpstr>
      <vt:lpstr>Ways Faith is Seen</vt:lpstr>
      <vt:lpstr>James</vt:lpstr>
      <vt:lpstr>Be Working</vt:lpstr>
      <vt:lpstr>How will others know you are a Christian?</vt:lpstr>
      <vt:lpstr>How will others know you are a Christian?</vt:lpstr>
      <vt:lpstr>What are the characteristics of faith?</vt:lpstr>
      <vt:lpstr>Summary Statement</vt:lpstr>
      <vt:lpstr>Main Idea of James</vt:lpstr>
      <vt:lpstr>Commands in James</vt:lpstr>
      <vt:lpstr>Commands in James </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Sozo in James </vt:lpstr>
      <vt:lpstr>Sozo in James </vt:lpstr>
      <vt:lpstr>Sozo in James </vt:lpstr>
      <vt:lpstr>Sozo in James </vt:lpstr>
      <vt:lpstr>Sozo in James </vt:lpstr>
      <vt:lpstr>NT Overview (General + Key Words)</vt:lpstr>
      <vt:lpstr>Contrasting Galatians &amp; James</vt:lpstr>
      <vt:lpstr>Contrasting Galatians &amp; James</vt:lpstr>
      <vt:lpstr>Contrasting Galatians &amp; James</vt:lpstr>
      <vt:lpstr>Which is the Most Accurate?</vt:lpstr>
      <vt:lpstr>Salvation &amp; Sanctification</vt:lpstr>
      <vt:lpstr>Salvation in All Ages:</vt:lpstr>
      <vt:lpstr>Salvation in the Old Testament</vt:lpstr>
      <vt:lpstr>Leviticus Synthesis</vt:lpstr>
      <vt:lpstr>In Other Words…</vt:lpstr>
      <vt:lpstr>Do all true Christians die in fellowship with the Lord?</vt:lpstr>
      <vt:lpstr>Perseverance versus Free Grace</vt:lpstr>
      <vt:lpstr>James' References to the Sermon on the Mount</vt:lpstr>
      <vt:lpstr>Be Working</vt:lpstr>
      <vt:lpstr>Faith is internal and unseen.</vt:lpstr>
      <vt:lpstr>How will others know you are a Christian?</vt:lpstr>
      <vt:lpstr>How will others know you are a Christian?</vt:lpstr>
      <vt:lpstr>What are the characteristics of faith?</vt:lpstr>
      <vt:lpstr>Background   Early Jewish believers were not living out their faith.</vt:lpstr>
      <vt:lpstr>NT Overview (General + Key Words)</vt:lpstr>
      <vt:lpstr>The Title</vt:lpstr>
      <vt:lpstr>Huddleston Outline</vt:lpstr>
      <vt:lpstr>Authorship: James the son of Zebedee?</vt:lpstr>
      <vt:lpstr>Son of Thaddeus or Alphaeus</vt:lpstr>
      <vt:lpstr>Jesus' Family Persecuted Him</vt:lpstr>
      <vt:lpstr>Brother of Jesus</vt:lpstr>
      <vt:lpstr>Who were the original readers of James?</vt:lpstr>
      <vt:lpstr>Jewish Diaspora at Pentecost</vt:lpstr>
      <vt:lpstr>Why did James write?</vt:lpstr>
      <vt:lpstr>What are the characteristics of faith?</vt:lpstr>
      <vt:lpstr>Ways Faith is Seen</vt:lpstr>
      <vt:lpstr>Slides on  James 1</vt:lpstr>
      <vt:lpstr>Ways Faith is Seen</vt:lpstr>
      <vt:lpstr>Applying the Epistle of James</vt:lpstr>
      <vt:lpstr>Trials, Temptation and Sin (James 1:2-18)</vt:lpstr>
      <vt:lpstr>When Troubles Won't Go Away</vt:lpstr>
      <vt:lpstr>El Tablazo - 30 km NW of Bogota, Colombia, South America</vt:lpstr>
      <vt:lpstr>El Tablazo</vt:lpstr>
      <vt:lpstr>PowerPoint Presentation</vt:lpstr>
      <vt:lpstr>El Tablazo</vt:lpstr>
      <vt:lpstr>El Tablazo</vt:lpstr>
      <vt:lpstr>Mr. Glen Chambers </vt:lpstr>
      <vt:lpstr>El Tablazo</vt:lpstr>
      <vt:lpstr>El Tablazo</vt:lpstr>
      <vt:lpstr>My Trials.</vt:lpstr>
      <vt:lpstr>shin ʃɪn/ noun 1.  a device for finding furniture in the dark.</vt:lpstr>
      <vt:lpstr>Philippians 4:4 NLT</vt:lpstr>
      <vt:lpstr>"Blessed are you when people insult you, persecute you and falsely say all kinds of evil against you because of me"  (Matthew 5:11 NIV).</vt:lpstr>
      <vt:lpstr>How can you handle trials with joy?</vt:lpstr>
      <vt:lpstr>I. Realize that God's purpose is to build Christ in you (James 1:2-4). </vt:lpstr>
      <vt:lpstr>Faith accepts trials with joy because it believes that God allows testing to develop perseverance and maturity (2-4).</vt:lpstr>
      <vt:lpstr>What is the path from trials to joy? </vt:lpstr>
      <vt:lpstr>"Dear brothers and sisters, when troubles come your way, consider it an opportunity for great joy"  (James 1:2 NLT).</vt:lpstr>
      <vt:lpstr>PowerPoint Presentation</vt:lpstr>
      <vt:lpstr>PowerPoint Presentation</vt:lpstr>
      <vt:lpstr>PowerPoint Presentation</vt:lpstr>
      <vt:lpstr>Jewish Diaspora at Pentecost</vt:lpstr>
      <vt:lpstr>PowerPoint Presentation</vt:lpstr>
      <vt:lpstr>PowerPoint Presentation</vt:lpstr>
      <vt:lpstr>PowerPoint Presentation</vt:lpstr>
      <vt:lpstr>PowerPoint Presentation</vt:lpstr>
      <vt:lpstr>PowerPoint Presentation</vt:lpstr>
      <vt:lpstr>"For you know that when your faith is tested, your endurance has a chance to grow"  (James 1:3 NLT).</vt:lpstr>
      <vt:lpstr>PowerPoint Presentation</vt:lpstr>
      <vt:lpstr>PowerPoint Presentation</vt:lpstr>
      <vt:lpstr>PowerPoint Presentation</vt:lpstr>
      <vt:lpstr>PowerPoint Presentation</vt:lpstr>
      <vt:lpstr>PowerPoint Presentation</vt:lpstr>
      <vt:lpstr>"So let it grow, for when your endurance is fully developed, you will be perfect and complete, needing nothing"  (James 1:4 NLT).</vt:lpstr>
      <vt:lpstr>"Dear brothers, is your life full of difficulties and temptations?  Then be happy, for when the way is rough, your patience has a chance to grow.  So let it grow, and don’t try to squirm out of your problems.  For when your patience is finally in full bloom, then you will be ready for anything, strong in character, full and complete" (James 1:2-4 TLB).</vt:lpstr>
      <vt:lpstr>Which trait?</vt:lpstr>
      <vt:lpstr>Which trait?</vt:lpstr>
      <vt:lpstr>I. Realize that God's purpose is to build Christ in you (James 1:2-4). </vt:lpstr>
      <vt:lpstr>PowerPoint Presentation</vt:lpstr>
      <vt:lpstr>PowerPoint Presentation</vt:lpstr>
      <vt:lpstr>II. Pray for wisdom in faith (James 1:5-8). </vt:lpstr>
      <vt:lpstr>"If you need wisdom, ask our generous God, and he will give it to you. He will not rebuke you for asking.  6But when you ask him, be sure that your faith is in God alone. Do not waver, for a person with divided loyalty is as unsettled as a wave of the sea that is blown and tossed by the wind.  7Such people should not expect to receive anything from the Lord.  8Their loyalty is divided between God and the world, and they are unstable in everything they do" (James 1:5-8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Gaze-Glance Principle</vt:lpstr>
      <vt:lpstr>The Gaze-Glance Principle</vt:lpstr>
      <vt:lpstr>I. Realize that God's purpose is to build Christ in you (James 1:2-4). </vt:lpstr>
      <vt:lpstr>II. Pray for wisdom in faith (James 1:5-8). </vt:lpstr>
      <vt:lpstr>III. See your financial position as irrelevant (James 1:9-11). </vt:lpstr>
      <vt:lpstr>"Believers who are poor have something to boast about, for God has honored them" (James 1:9 NLT).</vt:lpstr>
      <vt:lpstr>"And those who are rich should boast that God has humbled them. They will fade away like a little flower in the field.  11The hot sun rises and the grass withers; the little flower droops and falls, and its beauty fades away. In the same way, the rich will fade away with all of their achievements"  (James 1:10-11 NLT).</vt:lpstr>
      <vt:lpstr>God honors poor Christians.</vt:lpstr>
      <vt:lpstr>VIP</vt:lpstr>
      <vt:lpstr>Commander</vt:lpstr>
      <vt:lpstr>Have we adopted God's values?</vt:lpstr>
      <vt:lpstr>Our social position during trials will either elevate or lower us before others and God.</vt:lpstr>
      <vt:lpstr>I. Realize that God's purpose is to build Christ in you (James 1:2-4). </vt:lpstr>
      <vt:lpstr>II. Pray for wisdom in faith (James 1:5-8). </vt:lpstr>
      <vt:lpstr>III. See your financial position as irrelevant (James 1:9-11). </vt:lpstr>
      <vt:lpstr>IV. Remember that God promises reward (James 1:12). </vt:lpstr>
      <vt:lpstr>"God blesses those who patiently endure testing and temptation. Afterward they will receive the crown of life that God has promised to those who love him"  (James 1:12 NLT).</vt:lpstr>
      <vt:lpstr>The Biblical Wreath</vt:lpstr>
      <vt:lpstr>Imitate OT saints that persevered (Hebrews 11:4-40).</vt:lpstr>
      <vt:lpstr>Martin Luther King Jr.</vt:lpstr>
      <vt:lpstr>I. Realize that God's purpose is to build Christ in you (James 1:2-4). </vt:lpstr>
      <vt:lpstr>II. Pray for wisdom in faith (James 1:5-8). </vt:lpstr>
      <vt:lpstr>III. See your financial position as irrelevant (James 1:9-11). </vt:lpstr>
      <vt:lpstr>IV. Remember that God promises reward (James 1:12). </vt:lpstr>
      <vt:lpstr>V. Praise God for His gifts since temptations come from us —not Him (James 1:13-18).  </vt:lpstr>
      <vt:lpstr>"And remember, when you are being tempted, do not say, 'God is tempting me.' God is never tempted to do wrong, and he never tempts anyone else.  14Temptation comes from our own desires, which entice us and drag us away.  15These desires give birth to sinful actions. And when sin is allowed to grow, it gives birth to death"  (James 1:13-15 NLT).</vt:lpstr>
      <vt:lpstr>“We don't experience our reality. We experience our perspective of reality.” —Steven Furtick—</vt:lpstr>
      <vt:lpstr>PowerPoint Presentation</vt:lpstr>
      <vt:lpstr>"So don’t be misled, my dear brothers and sisters.  17Whatever is good and perfect comes down to us from God our Father, who created all the lights in the heavens. He never changes or casts a shifting shadow"  (James 1:16-17 NLT).</vt:lpstr>
      <vt:lpstr>"He chose to give birth to us by giving us his true word. And we, out of all creation, became his prized possession"  (James 1:18 NLT).</vt:lpstr>
      <vt:lpstr>How can you handle trials with joy?</vt:lpstr>
      <vt:lpstr>Main Idea of James 1:2-18</vt:lpstr>
      <vt:lpstr>How can you handle trials with joy?</vt:lpstr>
      <vt:lpstr>Five "Ps" to Handle Trials</vt:lpstr>
      <vt:lpstr>PowerPoint Presentation</vt:lpstr>
      <vt:lpstr>Say, "Yes!"</vt:lpstr>
      <vt:lpstr>PowerPoint Presentation</vt:lpstr>
      <vt:lpstr>PowerPoint Presentation</vt:lpstr>
      <vt:lpstr>PowerPoint Presentation</vt:lpstr>
      <vt:lpstr>PowerPoint Presentation</vt:lpstr>
      <vt:lpstr>PowerPoint Presentation</vt:lpstr>
      <vt:lpstr>PowerPoint Presentation</vt:lpstr>
      <vt:lpstr>What is the path from trials to joy?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Faith is Seen</vt:lpstr>
      <vt:lpstr>The Danger of Listening to Sermons</vt:lpstr>
      <vt:lpstr>Annual Exposure to Scripture</vt:lpstr>
      <vt:lpstr>The Danger of Listening to Sermons</vt:lpstr>
      <vt:lpstr>Does the Bible really impact your life? </vt:lpstr>
      <vt:lpstr>How can you let God's Word take root in you? </vt:lpstr>
      <vt:lpstr>The Title</vt:lpstr>
      <vt:lpstr>Jewish Diaspora at Pentecost</vt:lpstr>
      <vt:lpstr>The readers of this letter by James knew the Word.</vt:lpstr>
      <vt:lpstr>But they had not made their faith practical.</vt:lpstr>
      <vt:lpstr>Listen to the Word</vt:lpstr>
      <vt:lpstr>How can you let God's Word take root in you? </vt:lpstr>
      <vt:lpstr>I. Prepare to accept what the Bible says (1:19-21). </vt:lpstr>
      <vt:lpstr>"Understand this, my dear brothers and sisters: You must all be quick to listen, slow to speak, and slow to get angry" (James 1:19 NLT).</vt:lpstr>
      <vt:lpstr>Be quick to listen…</vt:lpstr>
      <vt:lpstr>Daily words</vt:lpstr>
      <vt:lpstr>How can we listen rather than speak?</vt:lpstr>
      <vt:lpstr>11 Simple, Profound Ways to Be  Slow to Speak and Quick to Hear</vt:lpstr>
      <vt:lpstr>Listen to the Word</vt:lpstr>
      <vt:lpstr>Be quick to listen</vt:lpstr>
      <vt:lpstr>"Human anger does not produce the righteousness God desires"  (James 1:20 NLT).</vt:lpstr>
      <vt:lpstr>What is anger?</vt:lpstr>
      <vt:lpstr>PowerPoint Presentation</vt:lpstr>
      <vt:lpstr>Results of Sinful Anger</vt:lpstr>
      <vt:lpstr>"So get rid of all the filth and evil in your lives, and humbly accept the word God has planted in your hearts, for it has the power to save your souls"  (James 1:21 NLT).</vt:lpstr>
      <vt:lpstr>"I made a covenant with my eyes not to look with lust at a young woman."</vt:lpstr>
      <vt:lpstr>Jealousy</vt:lpstr>
      <vt:lpstr>How can you let God's Word take root in you? </vt:lpstr>
      <vt:lpstr>I. Prepare to accept what the Bible says (1:19-21). </vt:lpstr>
      <vt:lpstr>II. Don't just listen to the Word —obey it (1:22-25)!  </vt:lpstr>
      <vt:lpstr>"But don’t just listen to God’s word.  You must do what it says. Otherwise, you are only fooling yourselves"  (James 1:22 NLT).</vt:lpstr>
      <vt:lpstr>Resting on the Word</vt:lpstr>
      <vt:lpstr>James 1:22</vt:lpstr>
      <vt:lpstr>Don't just listen to the Bible because listening alone is deceptive. </vt:lpstr>
      <vt:lpstr>"But don’t just listen to God’s word. You must do what it says"  (James 1:22 NLT).</vt:lpstr>
      <vt:lpstr>Listening ≠ Obeying</vt:lpstr>
      <vt:lpstr>The Danger of Listening to Sermons</vt:lpstr>
      <vt:lpstr>"For if you listen to the word and don’t obey, it is like glancing at your face in a mirror. 24 You see yourself, walk away, and forget what you look like. 25 But if you look carefully into the perfect law that sets you free, and if you do what it says and don’t forget what you heard, then God will bless you for doing it" (1:23-25 NLT).</vt:lpstr>
      <vt:lpstr>Responses to Mirrors</vt:lpstr>
      <vt:lpstr>Options if you don't like what you see:</vt:lpstr>
      <vt:lpstr>Our Mirror</vt:lpstr>
      <vt:lpstr>"But the man who looks intently into the perfect law that gives freedom, and continues  to do this, not forgetting what he has heard, but doing it—he will be blessed in what he does"  (James 1:25 NIV).</vt:lpstr>
      <vt:lpstr>III. Obey the Word in speech, compassion, and purity (1:26-27). </vt:lpstr>
      <vt:lpstr>"If you claim to be religious but don’t control your tongue, you are fooling yourself, and your religion is worthless. 27 Pure and genuine religion in the sight of God the Father means caring for orphans and widows in their distress and refusing to let the world corrupt you" (James 1:26-27 NLT).</vt:lpstr>
      <vt:lpstr>Bad Speech</vt:lpstr>
      <vt:lpstr>To please God, you must care for widows, orphans, and other weak people  (James 1:27a). </vt:lpstr>
      <vt:lpstr>To please God you must keep yourself from getting stained by worldly values   (James 1:27b). </vt:lpstr>
      <vt:lpstr>How can you let God's Word take root in you? </vt:lpstr>
      <vt:lpstr>Main Idea of James 1:19-27</vt:lpstr>
      <vt:lpstr>Commit to Listen (James 1:19-20)</vt:lpstr>
      <vt:lpstr>Ephesians 4:29 NASB</vt:lpstr>
      <vt:lpstr>"If you claim to be religious but don’t control your tongue, you are fooling yourself, and your religion is worthless. 27 Pure and genuine religion in the sight of God the Father means caring for orphans and widows in their distress and refusing to let the world corrupt you" (James 1:26-27 NLT).</vt:lpstr>
      <vt:lpstr>Get Practical</vt:lpstr>
      <vt:lpstr>YouVersion</vt:lpstr>
      <vt:lpstr>PowerPoint Presentation</vt:lpstr>
      <vt:lpstr>PowerPoint Presentation</vt:lpstr>
      <vt:lpstr>PowerPoint Presentation</vt:lpstr>
      <vt:lpstr>PowerPoint Presentation</vt:lpstr>
      <vt:lpstr>PowerPoint Presentation</vt:lpstr>
      <vt:lpstr>Slides on  James 2</vt:lpstr>
      <vt:lpstr>Rich Man, Poor Man </vt:lpstr>
      <vt:lpstr>Church Retreat</vt:lpstr>
      <vt:lpstr>Mr. &amp; Mrs. Miles</vt:lpstr>
      <vt:lpstr>favor the rich?</vt:lpstr>
      <vt:lpstr>Not a new issue…</vt:lpstr>
      <vt:lpstr>Proverbs 19:4</vt:lpstr>
      <vt:lpstr>Ways Faith is Seen</vt:lpstr>
      <vt:lpstr>"My brothers, as believers in our Lord Jesus Christ, don't show favoritism."</vt:lpstr>
      <vt:lpstr>Do You Agree?</vt:lpstr>
      <vt:lpstr>Other Examples?</vt:lpstr>
      <vt:lpstr>Why not favor the rich?</vt:lpstr>
      <vt:lpstr>Favoring the rich…</vt:lpstr>
      <vt:lpstr>James 2:2-4 NIV</vt:lpstr>
      <vt:lpstr>My brothers, as believers in our glorious Lord Jesus Christ, don't show favoritism. —James 2:1</vt:lpstr>
      <vt:lpstr>Christ Church, Philadelphia</vt:lpstr>
      <vt:lpstr>Christ Church, Philadelphia</vt:lpstr>
      <vt:lpstr>Evil Thoughts</vt:lpstr>
      <vt:lpstr>What is favoritism?</vt:lpstr>
      <vt:lpstr>Favoring the rich…</vt:lpstr>
      <vt:lpstr>James 2:5-6a NIV</vt:lpstr>
      <vt:lpstr>Malayalam</vt:lpstr>
      <vt:lpstr>Burmese</vt:lpstr>
      <vt:lpstr>Tamil</vt:lpstr>
      <vt:lpstr>Cambodian</vt:lpstr>
      <vt:lpstr>Swahili</vt:lpstr>
      <vt:lpstr>Mongolian</vt:lpstr>
      <vt:lpstr>No Pum's Classroom (Myanmar)</vt:lpstr>
      <vt:lpstr>No Pum's Home (Myanmar)</vt:lpstr>
      <vt:lpstr>No Pum's Orphans (Myanmar)</vt:lpstr>
      <vt:lpstr>Most Admired Woman</vt:lpstr>
      <vt:lpstr>Favoring the rich…</vt:lpstr>
      <vt:lpstr>James 2:6b-7 NIV</vt:lpstr>
      <vt:lpstr>World's Richest Man = Putin</vt:lpstr>
      <vt:lpstr>Indulging oppressors</vt:lpstr>
      <vt:lpstr>Church Retreat</vt:lpstr>
      <vt:lpstr>How Do We Pick Leaders for the Local Church?</vt:lpstr>
      <vt:lpstr>Favoring the rich…</vt:lpstr>
      <vt:lpstr>James 2:8-11 NIV</vt:lpstr>
      <vt:lpstr>The Royal Law</vt:lpstr>
      <vt:lpstr>Red Behind You</vt:lpstr>
      <vt:lpstr>Favoring the rich…</vt:lpstr>
      <vt:lpstr>James 2:12-13 NIV</vt:lpstr>
      <vt:lpstr>Bill Gates</vt:lpstr>
      <vt:lpstr>Why not favor the rich?</vt:lpstr>
      <vt:lpstr>The Main Idea:</vt:lpstr>
      <vt:lpstr>Favoring the rich…</vt:lpstr>
      <vt:lpstr>"My brothers, as believers in our Lord Jesus Christ, don't show favoritism."</vt:lpstr>
      <vt:lpstr>Restarting</vt:lpstr>
      <vt:lpstr>Barefoot Bill</vt:lpstr>
      <vt:lpstr>May I probe?</vt:lpstr>
      <vt:lpstr>Your Action Plan:</vt:lpstr>
      <vt:lpstr>James 2:1-13</vt:lpstr>
      <vt:lpstr>Ways Faith is Seen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all true Christians die in fellowship with the Lord?</vt:lpstr>
      <vt:lpstr>What is meant by  “perseverance of the saints”? </vt:lpstr>
      <vt:lpstr>The Synod of Dort (1619) supported perseverance</vt:lpstr>
      <vt:lpstr>The Westminster Confession (1646) supported perseverance</vt:lpstr>
      <vt:lpstr>Reformed Theologian John Gerstner supports perseverance</vt:lpstr>
      <vt:lpstr>Perseverance versus Free Grace</vt:lpstr>
      <vt:lpstr>Theology of James</vt:lpstr>
      <vt:lpstr>Theology of James</vt:lpstr>
      <vt:lpstr>The Apparent Contradiction Between  Paul and James on Faith and Works</vt:lpstr>
      <vt:lpstr>Martin Luther and James</vt:lpstr>
      <vt:lpstr>Two Proposed Ways to Reconcile Romans 3 and James 2</vt:lpstr>
      <vt:lpstr>Overview of 2:14-26</vt:lpstr>
      <vt:lpstr>James 2:17</vt:lpstr>
      <vt:lpstr>The Lordship Salvation Debate</vt:lpstr>
      <vt:lpstr>If we are justified by faith alone, then what is the role of works?</vt:lpstr>
      <vt:lpstr>Romans Versus James</vt:lpstr>
      <vt:lpstr>The Main Idea of James 2:14-26</vt:lpstr>
      <vt:lpstr>Will each genuine Christian persevere  in faithfulness at death?</vt:lpstr>
      <vt:lpstr>Black</vt:lpstr>
      <vt:lpstr>NT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Epistle of James</dc:title>
  <dc:creator>Dr Rick Griffith</dc:creator>
  <cp:lastModifiedBy>Rick Griffith</cp:lastModifiedBy>
  <cp:revision>264</cp:revision>
  <dcterms:created xsi:type="dcterms:W3CDTF">2012-03-27T09:12:48Z</dcterms:created>
  <dcterms:modified xsi:type="dcterms:W3CDTF">2026-02-04T10:30:09Z</dcterms:modified>
</cp:coreProperties>
</file>