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26" r:id="rId1"/>
    <p:sldMasterId id="2147484288" r:id="rId2"/>
    <p:sldMasterId id="2147486234" r:id="rId3"/>
    <p:sldMasterId id="2147486282" r:id="rId4"/>
    <p:sldMasterId id="2147486460" r:id="rId5"/>
    <p:sldMasterId id="2147486534" r:id="rId6"/>
    <p:sldMasterId id="2147486536" r:id="rId7"/>
  </p:sldMasterIdLst>
  <p:notesMasterIdLst>
    <p:notesMasterId r:id="rId22"/>
  </p:notesMasterIdLst>
  <p:handoutMasterIdLst>
    <p:handoutMasterId r:id="rId23"/>
  </p:handoutMasterIdLst>
  <p:sldIdLst>
    <p:sldId id="322" r:id="rId8"/>
    <p:sldId id="498" r:id="rId9"/>
    <p:sldId id="811" r:id="rId10"/>
    <p:sldId id="812" r:id="rId11"/>
    <p:sldId id="813" r:id="rId12"/>
    <p:sldId id="814" r:id="rId13"/>
    <p:sldId id="323" r:id="rId14"/>
    <p:sldId id="324" r:id="rId15"/>
    <p:sldId id="325" r:id="rId16"/>
    <p:sldId id="326" r:id="rId17"/>
    <p:sldId id="327" r:id="rId18"/>
    <p:sldId id="321" r:id="rId19"/>
    <p:sldId id="723" r:id="rId20"/>
    <p:sldId id="724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177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35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53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706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5883" algn="l" defTabSz="457177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060" algn="l" defTabSz="457177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236" algn="l" defTabSz="457177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413" algn="l" defTabSz="457177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0000"/>
    <a:srgbClr val="000000"/>
    <a:srgbClr val="ED2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55523" autoAdjust="0"/>
  </p:normalViewPr>
  <p:slideViewPr>
    <p:cSldViewPr>
      <p:cViewPr varScale="1">
        <p:scale>
          <a:sx n="62" d="100"/>
          <a:sy n="62" d="100"/>
        </p:scale>
        <p:origin x="416" y="4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464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4A353F-EEC1-A04E-B700-446471691B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26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88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E4DE48-0630-E843-9A0A-AD2D8C0000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89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1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3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5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70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588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Why are these letters called "General"? In what sense are they general?</a:t>
            </a:r>
          </a:p>
          <a:p>
            <a:r>
              <a:rPr lang="en-US"/>
              <a:t>Do they only deal with general matters rather than specific ones?</a:t>
            </a:r>
          </a:p>
          <a:p>
            <a:r>
              <a:rPr lang="en-US"/>
              <a:t>Are they not written to specific audiences?</a:t>
            </a:r>
          </a:p>
          <a:p>
            <a:r>
              <a:rPr lang="en-US"/>
              <a:t>Why do you think Revelation is sometimes included but other times not?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4DE48-0630-E843-9A0A-AD2D8C0000D3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86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AA7C4E1-1F8E-814C-9AFB-47CD0E1205C3}" type="slidenum">
              <a:rPr lang="en-US" sz="1200">
                <a:solidFill>
                  <a:srgbClr val="000000"/>
                </a:solidFill>
              </a:rPr>
              <a:pPr eaLnBrk="1" hangingPunct="1"/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1050" dirty="0"/>
              <a:t>What overall observations on the NT can you make from this diagram?</a:t>
            </a:r>
          </a:p>
          <a:p>
            <a:pPr eaLnBrk="1" hangingPunct="1">
              <a:defRPr/>
            </a:pPr>
            <a:r>
              <a:rPr lang="en-US" sz="1050" dirty="0"/>
              <a:t>Gospels and Acts form the primary and secondary foundations of the NT. </a:t>
            </a:r>
          </a:p>
          <a:p>
            <a:pPr eaLnBrk="1" hangingPunct="1">
              <a:defRPr/>
            </a:pPr>
            <a:r>
              <a:rPr lang="en-US" sz="1050" dirty="0"/>
              <a:t>On the historical foundation are two pillars of 9 books each.</a:t>
            </a:r>
          </a:p>
          <a:p>
            <a:pPr eaLnBrk="1" hangingPunct="1">
              <a:defRPr/>
            </a:pPr>
            <a:r>
              <a:rPr lang="en-US" sz="1050" dirty="0"/>
              <a:t>Paul</a:t>
            </a:r>
            <a:r>
              <a:rPr lang="fr-FR" sz="1050" dirty="0"/>
              <a:t>'</a:t>
            </a:r>
            <a:r>
              <a:rPr lang="en-US" sz="1050" dirty="0"/>
              <a:t>s letters to churches in the left pillar all fit into Acts.</a:t>
            </a:r>
          </a:p>
          <a:p>
            <a:pPr eaLnBrk="1" hangingPunct="1">
              <a:defRPr/>
            </a:pPr>
            <a:r>
              <a:rPr lang="en-US" sz="1050" dirty="0"/>
              <a:t>Paul </a:t>
            </a:r>
            <a:r>
              <a:rPr lang="en-US" sz="1050" dirty="0" err="1"/>
              <a:t>didn</a:t>
            </a:r>
            <a:r>
              <a:rPr lang="fr-FR" sz="1050" dirty="0"/>
              <a:t>'</a:t>
            </a:r>
            <a:r>
              <a:rPr lang="en-US" sz="1050" dirty="0"/>
              <a:t>t write any inspired letters to churches after Acts.</a:t>
            </a:r>
          </a:p>
          <a:p>
            <a:pPr eaLnBrk="1" hangingPunct="1">
              <a:defRPr/>
            </a:pPr>
            <a:r>
              <a:rPr lang="en-US" sz="1050" dirty="0"/>
              <a:t>Pauline letters are named after recipients while General after authors (except Hebrews)</a:t>
            </a:r>
          </a:p>
          <a:p>
            <a:pPr eaLnBrk="1" hangingPunct="1">
              <a:defRPr/>
            </a:pPr>
            <a:r>
              <a:rPr lang="en-US" sz="1050" dirty="0"/>
              <a:t>The four gospels are named after their authors.</a:t>
            </a:r>
          </a:p>
          <a:p>
            <a:pPr eaLnBrk="1" hangingPunct="1">
              <a:defRPr/>
            </a:pPr>
            <a:r>
              <a:rPr lang="en-US" sz="1050" dirty="0"/>
              <a:t>Every book that ends in "ns" is Pauline</a:t>
            </a:r>
          </a:p>
          <a:p>
            <a:pPr eaLnBrk="1" hangingPunct="1">
              <a:defRPr/>
            </a:pPr>
            <a:r>
              <a:rPr lang="en-US" sz="1050" dirty="0"/>
              <a:t>All Pastoral Epistles begin with "T"</a:t>
            </a:r>
          </a:p>
          <a:p>
            <a:pPr eaLnBrk="1" hangingPunct="1">
              <a:defRPr/>
            </a:pPr>
            <a:r>
              <a:rPr lang="en-US" sz="1050" dirty="0"/>
              <a:t>All General Epistles were written after Acts except James.</a:t>
            </a:r>
          </a:p>
          <a:p>
            <a:pPr eaLnBrk="1" hangingPunct="1">
              <a:defRPr/>
            </a:pPr>
            <a:r>
              <a:rPr lang="en-US" sz="1050" dirty="0"/>
              <a:t>Each of the 2 pillars also have a foundational book: Romans &amp; Hebrews (also their longest)</a:t>
            </a:r>
          </a:p>
          <a:p>
            <a:pPr eaLnBrk="1" hangingPunct="1">
              <a:defRPr/>
            </a:pPr>
            <a:r>
              <a:rPr lang="en-US" sz="1050" dirty="0"/>
              <a:t>Both pillars also end up in books that primarily deal with eschatology</a:t>
            </a:r>
          </a:p>
          <a:p>
            <a:pPr eaLnBrk="1" hangingPunct="1">
              <a:defRPr/>
            </a:pPr>
            <a:r>
              <a:rPr lang="en-US" sz="1050" dirty="0"/>
              <a:t>Instruction to the leaders comprise only 4 books </a:t>
            </a:r>
          </a:p>
          <a:p>
            <a:pPr eaLnBrk="1" hangingPunct="1">
              <a:defRPr/>
            </a:pPr>
            <a:r>
              <a:rPr lang="en-US" sz="1050" dirty="0"/>
              <a:t>Only 4 NT books are written to an individual</a:t>
            </a:r>
          </a:p>
          <a:p>
            <a:pPr eaLnBrk="1" hangingPunct="1">
              <a:defRPr/>
            </a:pPr>
            <a:r>
              <a:rPr lang="en-US" sz="1050" dirty="0"/>
              <a:t>i.e., the NT is written not to leaders primarily but to the average Christian</a:t>
            </a:r>
          </a:p>
          <a:p>
            <a:pPr eaLnBrk="1" hangingPunct="1">
              <a:defRPr/>
            </a:pPr>
            <a:r>
              <a:rPr lang="en-US" sz="1050" dirty="0"/>
              <a:t>Each 1</a:t>
            </a:r>
            <a:r>
              <a:rPr lang="en-US" sz="1050" baseline="30000" dirty="0"/>
              <a:t>st</a:t>
            </a:r>
            <a:r>
              <a:rPr lang="en-US" sz="1050" dirty="0"/>
              <a:t> book of multiple (1-2 </a:t>
            </a:r>
            <a:r>
              <a:rPr lang="en-US" sz="1050" dirty="0" err="1"/>
              <a:t>Cor</a:t>
            </a:r>
            <a:r>
              <a:rPr lang="en-US" sz="1050" dirty="0"/>
              <a:t>, 1-2 </a:t>
            </a:r>
            <a:r>
              <a:rPr lang="en-US" sz="1050" dirty="0" err="1"/>
              <a:t>Thess</a:t>
            </a:r>
            <a:r>
              <a:rPr lang="en-US" sz="1050" dirty="0"/>
              <a:t>, etc.) is longer &amp; more significant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PAULINE:</a:t>
            </a:r>
          </a:p>
          <a:p>
            <a:pPr algn="l">
              <a:spcAft>
                <a:spcPts val="0"/>
              </a:spcAft>
            </a:pPr>
            <a:r>
              <a:rPr lang="en-US" sz="1200" b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cs typeface="Arial"/>
              </a:rPr>
              <a:t>Soteriology (2)—Romans, Galatians</a:t>
            </a:r>
            <a:endParaRPr lang="en-SG" sz="1400" b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Arial"/>
              <a:cs typeface="Arial"/>
            </a:endParaRPr>
          </a:p>
          <a:p>
            <a:pPr algn="l">
              <a:spcAft>
                <a:spcPts val="0"/>
              </a:spcAft>
            </a:pPr>
            <a:r>
              <a:rPr lang="en-US" sz="1200" b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cs typeface="Arial"/>
              </a:rPr>
              <a:t>Ecclesiology (5)—1&amp;2 Corinthians, 1&amp;2 Timothy, Titus</a:t>
            </a:r>
            <a:endParaRPr lang="en-SG" sz="1400" b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Arial"/>
              <a:cs typeface="Arial"/>
            </a:endParaRPr>
          </a:p>
          <a:p>
            <a:pPr algn="l">
              <a:spcAft>
                <a:spcPts val="0"/>
              </a:spcAft>
            </a:pPr>
            <a:r>
              <a:rPr lang="en-US" sz="1200" b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cs typeface="Arial"/>
              </a:rPr>
              <a:t>Eschatology (2)—1&amp;2 Thessalonians</a:t>
            </a:r>
            <a:endParaRPr lang="en-SG" sz="1400" b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Arial"/>
              <a:cs typeface="Arial"/>
            </a:endParaRPr>
          </a:p>
          <a:p>
            <a:pPr algn="l">
              <a:spcAft>
                <a:spcPts val="0"/>
              </a:spcAft>
            </a:pPr>
            <a:r>
              <a:rPr lang="en-US" sz="1200" b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cs typeface="Arial"/>
              </a:rPr>
              <a:t>Christology (4)—Prison: Eph, Phil, Col, Philemon</a:t>
            </a:r>
            <a:endParaRPr lang="en-SG" sz="1400" b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Arial"/>
              <a:cs typeface="Arial"/>
            </a:endParaRPr>
          </a:p>
          <a:p>
            <a:endParaRPr lang="en-US" b="0"/>
          </a:p>
          <a:p>
            <a:r>
              <a:rPr lang="en-US" b="1"/>
              <a:t>GENERAL:</a:t>
            </a:r>
          </a:p>
          <a:p>
            <a:pPr algn="l">
              <a:spcAft>
                <a:spcPts val="0"/>
              </a:spcAft>
            </a:pPr>
            <a:r>
              <a:rPr lang="en-US" sz="1200" b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cs typeface="Arial"/>
              </a:rPr>
              <a:t>Soteriology (2)—James, 1 John</a:t>
            </a:r>
            <a:endParaRPr lang="en-SG" sz="1400" b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Arial"/>
              <a:cs typeface="Arial"/>
            </a:endParaRPr>
          </a:p>
          <a:p>
            <a:pPr algn="l">
              <a:spcAft>
                <a:spcPts val="0"/>
              </a:spcAft>
            </a:pPr>
            <a:r>
              <a:rPr lang="en-US" sz="1200" b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cs typeface="Arial"/>
              </a:rPr>
              <a:t>Ecclesiology (0)</a:t>
            </a:r>
            <a:endParaRPr lang="en-SG" sz="1400" b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Arial"/>
              <a:cs typeface="Arial"/>
            </a:endParaRPr>
          </a:p>
          <a:p>
            <a:pPr algn="l">
              <a:spcAft>
                <a:spcPts val="0"/>
              </a:spcAft>
            </a:pPr>
            <a:r>
              <a:rPr lang="en-US" sz="1200" b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cs typeface="Arial"/>
              </a:rPr>
              <a:t>Eschatology (4)—1&amp;2 Peter, Jude, Revelation</a:t>
            </a:r>
            <a:endParaRPr lang="en-SG" sz="1400" b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Arial"/>
              <a:cs typeface="Arial"/>
            </a:endParaRPr>
          </a:p>
          <a:p>
            <a:pPr algn="l">
              <a:spcAft>
                <a:spcPts val="0"/>
              </a:spcAft>
            </a:pPr>
            <a:r>
              <a:rPr lang="en-US" sz="1200" b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cs typeface="Arial"/>
              </a:rPr>
              <a:t>Christology (1)—Hebrews</a:t>
            </a:r>
            <a:endParaRPr lang="en-SG" sz="1400" b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Arial"/>
              <a:cs typeface="Arial"/>
            </a:endParaRPr>
          </a:p>
          <a:p>
            <a:pPr algn="l">
              <a:spcAft>
                <a:spcPts val="0"/>
              </a:spcAft>
            </a:pPr>
            <a:r>
              <a:rPr lang="en-US" sz="1200" b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cs typeface="Arial"/>
              </a:rPr>
              <a:t>Missiology (2)—2&amp;3 John</a:t>
            </a:r>
          </a:p>
          <a:p>
            <a:pPr algn="l">
              <a:spcAft>
                <a:spcPts val="0"/>
              </a:spcAft>
            </a:pPr>
            <a:r>
              <a:rPr lang="en-US" sz="1200" b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ea typeface="Times New Roman"/>
                <a:cs typeface="Arial"/>
              </a:rPr>
              <a:t>——————————</a:t>
            </a:r>
          </a:p>
          <a:p>
            <a:pPr algn="l">
              <a:spcAft>
                <a:spcPts val="0"/>
              </a:spcAft>
            </a:pPr>
            <a:r>
              <a:rPr lang="en-US" sz="1200" b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ea typeface="Times New Roman"/>
                <a:cs typeface="Arial"/>
              </a:rPr>
              <a:t>00-NT Intro-48</a:t>
            </a:r>
          </a:p>
          <a:p>
            <a:pPr algn="l">
              <a:spcAft>
                <a:spcPts val="0"/>
              </a:spcAft>
            </a:pPr>
            <a:r>
              <a:rPr lang="en-US" sz="1200" b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ea typeface="Times New Roman"/>
                <a:cs typeface="Arial"/>
              </a:rPr>
              <a:t>19-General Epistles-3</a:t>
            </a:r>
            <a:endParaRPr lang="en-SG" sz="1400" b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Arial"/>
              <a:ea typeface="Times New Roman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4DE48-0630-E843-9A0A-AD2D8C0000D3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79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3F1B55-B33C-1C4E-96F3-5B3F67DC42E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• The early church taught that Matthew wrote the first gospel.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• James and Galatians were the earliest letters, and both focused on salvation, though they used the word "justification" in a different sense: horizontal before men (James) and vertical before God (Galatians).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• Paul's six Missionary Epistles were written over eight years, with no intervening Gospels or General Epistles.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• Typically, letters to the same church addressed the same key doctrine: 1&amp;2 Thess, 1&amp;2 Cor, 1&amp;2 Tim, and 1&amp;2 Peter. The exception is that 2&amp;3 John addressed missiology, while 1 John's theme is salvation.</a:t>
            </a:r>
          </a:p>
          <a:p>
            <a:pPr algn="l">
              <a:spcAft>
                <a:spcPts val="0"/>
              </a:spcAft>
            </a:pPr>
            <a:r>
              <a:rPr lang="en-US" sz="1200" b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ea typeface="Times New Roman"/>
                <a:cs typeface="Arial"/>
              </a:rPr>
              <a:t>——————————</a:t>
            </a:r>
          </a:p>
          <a:p>
            <a:pPr algn="l">
              <a:spcAft>
                <a:spcPts val="0"/>
              </a:spcAft>
            </a:pPr>
            <a:r>
              <a:rPr lang="en-US" sz="1200" b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ea typeface="Times New Roman"/>
                <a:cs typeface="Arial"/>
              </a:rPr>
              <a:t>00-NT Intro-49</a:t>
            </a:r>
          </a:p>
          <a:p>
            <a:pPr algn="l">
              <a:spcAft>
                <a:spcPts val="0"/>
              </a:spcAft>
            </a:pPr>
            <a:r>
              <a:rPr lang="en-US" sz="1200" b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ea typeface="Times New Roman"/>
                <a:cs typeface="Arial"/>
              </a:rPr>
              <a:t>19-General Epistles-4</a:t>
            </a:r>
            <a:endParaRPr lang="en-SG" sz="1400" b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Arial"/>
              <a:ea typeface="Times New Roman"/>
              <a:cs typeface="Arial"/>
            </a:endParaRP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8643EF-651C-8E44-969F-49D5D49F120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The four Prison Epistles have the same general theme centering around Jesus.</a:t>
            </a:r>
          </a:p>
          <a:p>
            <a:pPr algn="l">
              <a:spcAft>
                <a:spcPts val="0"/>
              </a:spcAft>
            </a:pPr>
            <a:r>
              <a:rPr lang="en-US" sz="1200" b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ea typeface="Times New Roman"/>
                <a:cs typeface="Arial"/>
              </a:rPr>
              <a:t>——————————</a:t>
            </a:r>
          </a:p>
          <a:p>
            <a:pPr algn="l">
              <a:spcAft>
                <a:spcPts val="0"/>
              </a:spcAft>
            </a:pPr>
            <a:r>
              <a:rPr lang="en-US" sz="1200" b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ea typeface="Times New Roman"/>
                <a:cs typeface="Arial"/>
              </a:rPr>
              <a:t>00-NT Intro-50</a:t>
            </a:r>
          </a:p>
          <a:p>
            <a:pPr algn="l">
              <a:spcAft>
                <a:spcPts val="0"/>
              </a:spcAft>
            </a:pPr>
            <a:r>
              <a:rPr lang="en-US" sz="1200" b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ea typeface="Times New Roman"/>
                <a:cs typeface="Arial"/>
              </a:rPr>
              <a:t>19-General Epistles-5</a:t>
            </a:r>
            <a:endParaRPr lang="en-SG" sz="1400" b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Arial"/>
              <a:ea typeface="Times New Roman"/>
              <a:cs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ED987F-4596-2C47-8ED3-4322224F379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Paul died in AD 68, so all epistles after this are the General Epistles.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The Gospels were composed over the first few decades, though many place John in the AD 90s.</a:t>
            </a:r>
          </a:p>
          <a:p>
            <a:pPr algn="l">
              <a:spcAft>
                <a:spcPts val="0"/>
              </a:spcAft>
            </a:pPr>
            <a:r>
              <a:rPr lang="en-US" sz="1200" b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ea typeface="Times New Roman"/>
                <a:cs typeface="Arial"/>
              </a:rPr>
              <a:t>——————————</a:t>
            </a:r>
          </a:p>
          <a:p>
            <a:pPr algn="l">
              <a:spcAft>
                <a:spcPts val="0"/>
              </a:spcAft>
            </a:pPr>
            <a:r>
              <a:rPr lang="en-US" sz="1200" b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ea typeface="Times New Roman"/>
                <a:cs typeface="Arial"/>
              </a:rPr>
              <a:t>00-NT Intro-51</a:t>
            </a:r>
          </a:p>
          <a:p>
            <a:pPr algn="l">
              <a:spcAft>
                <a:spcPts val="0"/>
              </a:spcAft>
            </a:pPr>
            <a:r>
              <a:rPr lang="en-US" sz="1200" b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ea typeface="Times New Roman"/>
                <a:cs typeface="Arial"/>
              </a:rPr>
              <a:t>19-General Epistles-6</a:t>
            </a:r>
            <a:endParaRPr lang="en-SG" sz="1400" b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Arial"/>
              <a:ea typeface="Times New Roman"/>
              <a:cs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D4544BB-BD86-9E48-94BD-2F964CE2D19F}" type="slidenum">
              <a:rPr lang="en-US" sz="1200" b="1">
                <a:solidFill>
                  <a:srgbClr val="000000"/>
                </a:solidFill>
                <a:latin typeface="Arial" charset="0"/>
              </a:rPr>
              <a:pPr eaLnBrk="1" hangingPunct="1"/>
              <a:t>13</a:t>
            </a:fld>
            <a:endParaRPr lang="en-US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58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Survey (ns)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ＭＳ Ｐゴシック" charset="0"/>
              </a:defRPr>
            </a:lvl1pPr>
          </a:lstStyle>
          <a:p>
            <a:fld id="{D33E1DD3-B305-2742-8D9D-79E7D04B0CF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369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727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005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15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0262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577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1485E568-7532-1C42-A5EA-12A9446C7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12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AE58C-07BB-4F46-94FB-C2529707EE8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3490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8B3BC4-6EB6-1346-9634-15F36F10C26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1704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B6B875-7A5B-D54E-9EA0-D2AD49F4567B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9348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FB4AAB-5C73-BC4D-952E-8F2251CDA62C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5736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ＭＳ Ｐゴシック" charset="0"/>
              </a:defRPr>
            </a:lvl1pPr>
          </a:lstStyle>
          <a:p>
            <a:fld id="{E39D9EE9-3EBA-154B-8DFE-2D41AF9427B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897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46A70-F3AC-8D40-A107-0062B80A0CE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5579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CFE7D-D536-3D48-9063-6311B52A336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2892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7FFEC-9E4F-594F-8901-96147C6CF60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8448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351ED-5D7A-BB43-B3F0-2D7994E676E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1631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89BE6C-2E82-AA45-A91F-C3B3CE573CAC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0634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8A43D7-A26D-DA40-B8C0-76ED9C937CF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1097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AABBA4-9487-D444-BE9D-E99DD34E903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5304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charset="0"/>
              </a:defRPr>
            </a:lvl1pPr>
          </a:lstStyle>
          <a:p>
            <a:pPr>
              <a:defRPr/>
            </a:pPr>
            <a:fld id="{912AB7AE-D34C-B849-99EC-1C5B44E5F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0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267C2-3D10-DF4D-B529-DCE5C86AE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0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ＭＳ Ｐゴシック" charset="0"/>
              </a:defRPr>
            </a:lvl1pPr>
          </a:lstStyle>
          <a:p>
            <a:fld id="{18F77D30-EC18-AB45-BB02-840500E5E1C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595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4311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4669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673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0942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0252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27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  <a:cs typeface="Times New Roman" charset="0"/>
              </a:defRPr>
            </a:lvl1pPr>
          </a:lstStyle>
          <a:p>
            <a:fld id="{2E4FBF9E-A88E-1B46-8255-4364D0E8D462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8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12" indent="-28573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+mn-ea"/>
          <a:cs typeface="Arial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+mn-ea"/>
          <a:cs typeface="Arial"/>
        </a:defRPr>
      </a:lvl3pPr>
      <a:lvl4pPr marL="1600118" indent="-2285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+mn-ea"/>
          <a:cs typeface="Arial"/>
        </a:defRPr>
      </a:lvl4pPr>
      <a:lvl5pPr marL="2057295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+mn-ea"/>
          <a:cs typeface="Arial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  <a:cs typeface="Times New Roman" charset="0"/>
              </a:defRPr>
            </a:lvl1pPr>
          </a:lstStyle>
          <a:p>
            <a:fld id="{F42D3B70-0E64-5745-9F0E-CBCA80A466A7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89" r:id="rId1"/>
    <p:sldLayoutId id="214748589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12" indent="-28573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6"/>
          <p:cNvSpPr txBox="1">
            <a:spLocks noChangeArrowheads="1"/>
          </p:cNvSpPr>
          <p:nvPr userDrawn="1"/>
        </p:nvSpPr>
        <p:spPr bwMode="auto">
          <a:xfrm>
            <a:off x="2514600" y="0"/>
            <a:ext cx="6172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3800" b="1">
                <a:solidFill>
                  <a:srgbClr val="8B999C"/>
                </a:solidFill>
                <a:latin typeface="Candara" charset="0"/>
                <a:cs typeface="Arial" charset="0"/>
              </a:rPr>
              <a:t>general books</a:t>
            </a:r>
          </a:p>
        </p:txBody>
      </p:sp>
      <p:pic>
        <p:nvPicPr>
          <p:cNvPr id="131075" name="Picture 8" descr="Product-General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38313"/>
            <a:ext cx="91440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6" name="Picture 9" descr="AiG 2007 URL Logo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6225" y="5672138"/>
            <a:ext cx="21256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7" name="Picture 9" descr="Product Scan Lines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10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1252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235" r:id="rId1"/>
    <p:sldLayoutId id="2147486236" r:id="rId2"/>
    <p:sldLayoutId id="2147486237" r:id="rId3"/>
    <p:sldLayoutId id="2147486238" r:id="rId4"/>
    <p:sldLayoutId id="2147486239" r:id="rId5"/>
    <p:sldLayoutId id="2147486240" r:id="rId6"/>
    <p:sldLayoutId id="2147486241" r:id="rId7"/>
    <p:sldLayoutId id="2147486242" r:id="rId8"/>
    <p:sldLayoutId id="2147486243" r:id="rId9"/>
    <p:sldLayoutId id="2147486244" r:id="rId10"/>
    <p:sldLayoutId id="21474862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eaLnBrk="1" hangingPunct="1">
              <a:defRPr/>
            </a:pPr>
            <a:fld id="{A5FF1BF4-DDC1-4C4B-A293-92B505E10C40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8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8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11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11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39B9D5D6-1BF3-DD4B-873D-4EA7FD745283}" type="slidenum">
              <a:rPr lang="en-US" smtClean="0">
                <a:solidFill>
                  <a:srgbClr val="000000"/>
                </a:solidFill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9" name="Picture 7" descr="living beyond myself_cb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80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61" r:id="rId1"/>
    <p:sldLayoutId id="2147486462" r:id="rId2"/>
    <p:sldLayoutId id="2147486463" r:id="rId3"/>
    <p:sldLayoutId id="2147486464" r:id="rId4"/>
    <p:sldLayoutId id="2147486465" r:id="rId5"/>
    <p:sldLayoutId id="2147486466" r:id="rId6"/>
    <p:sldLayoutId id="2147486467" r:id="rId7"/>
    <p:sldLayoutId id="2147486468" r:id="rId8"/>
    <p:sldLayoutId id="2147486469" r:id="rId9"/>
    <p:sldLayoutId id="2147486470" r:id="rId10"/>
    <p:sldLayoutId id="21474864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28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8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8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8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8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28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029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eaLnBrk="1" hangingPunct="1">
              <a:defRPr/>
            </a:pPr>
            <a:fld id="{8F9CF485-B5B5-1C4A-B2FB-D745284B4FB6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5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3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11" charset="-128"/>
          <a:cs typeface="ＭＳ Ｐゴシック" pitchFamily="-111" charset="-128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27656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0" tIns="46005" rIns="92010" bIns="460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FFFFFF"/>
                </a:solidFill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FFFFFF"/>
                </a:solidFill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F891283-1B31-FF4E-B177-E7A2DD278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41478"/>
            <a:ext cx="7772400" cy="4454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28548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53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  <a:ea typeface="ＭＳ Ｐゴシック" pitchFamily="-105" charset="-128"/>
          <a:cs typeface="ＭＳ Ｐゴシック" pitchFamily="-105" charset="-128"/>
        </a:defRPr>
      </a:lvl5pPr>
      <a:lvl6pPr marL="4568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6pPr>
      <a:lvl7pPr marL="9137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7pPr>
      <a:lvl8pPr marL="13706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8pPr>
      <a:lvl9pPr marL="18275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9pPr>
    </p:titleStyle>
    <p:bodyStyle>
      <a:lvl1pPr marL="342659" indent="-34265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  <a:cs typeface="ＭＳ Ｐゴシック" pitchFamily="-105" charset="-128"/>
        </a:defRPr>
      </a:lvl1pPr>
      <a:lvl2pPr marL="742428" indent="-28554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2pPr>
      <a:lvl3pPr marL="1142199" indent="-22843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3pPr>
      <a:lvl4pPr marL="1599077" indent="-22843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4pPr>
      <a:lvl5pPr marL="2055957" indent="-22843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5pPr>
      <a:lvl6pPr marL="251283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6pPr>
      <a:lvl7pPr marL="296971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7pPr>
      <a:lvl8pPr marL="3426595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8pPr>
      <a:lvl9pPr marL="3883472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ChangeArrowheads="1"/>
          </p:cNvSpPr>
          <p:nvPr/>
        </p:nvSpPr>
        <p:spPr bwMode="auto">
          <a:xfrm>
            <a:off x="1447801" y="152400"/>
            <a:ext cx="6248400" cy="990600"/>
          </a:xfrm>
          <a:prstGeom prst="rect">
            <a:avLst/>
          </a:prstGeom>
          <a:solidFill>
            <a:srgbClr val="E8B21A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 eaLnBrk="1" hangingPunct="1"/>
            <a:endParaRPr lang="en-US" sz="4400" b="1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800600" y="1600200"/>
            <a:ext cx="4343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marL="290498" indent="-29049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600" b="1" dirty="0">
                <a:solidFill>
                  <a:srgbClr val="000000"/>
                </a:solidFill>
                <a:cs typeface="Times New Roman" charset="0"/>
              </a:rPr>
              <a:t>Hebrews</a:t>
            </a:r>
          </a:p>
          <a:p>
            <a:pPr marL="290498" indent="-29049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600" b="1" dirty="0">
                <a:solidFill>
                  <a:srgbClr val="000000"/>
                </a:solidFill>
                <a:cs typeface="Times New Roman" charset="0"/>
              </a:rPr>
              <a:t>James</a:t>
            </a:r>
          </a:p>
          <a:p>
            <a:pPr marL="290498" indent="-29049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600" b="1" dirty="0">
                <a:solidFill>
                  <a:srgbClr val="000000"/>
                </a:solidFill>
                <a:cs typeface="Times New Roman" charset="0"/>
              </a:rPr>
              <a:t>1 &amp; 2 Peter</a:t>
            </a:r>
          </a:p>
          <a:p>
            <a:pPr marL="290498" indent="-29049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600" b="1" dirty="0">
                <a:solidFill>
                  <a:srgbClr val="000000"/>
                </a:solidFill>
                <a:cs typeface="Times New Roman" charset="0"/>
              </a:rPr>
              <a:t>1, 2, 3 John</a:t>
            </a:r>
          </a:p>
          <a:p>
            <a:pPr marL="290498" indent="-29049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600" b="1" dirty="0">
                <a:solidFill>
                  <a:srgbClr val="000000"/>
                </a:solidFill>
                <a:cs typeface="Times New Roman" charset="0"/>
              </a:rPr>
              <a:t>Jude</a:t>
            </a:r>
          </a:p>
          <a:p>
            <a:pPr marL="290498" indent="-29049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600" b="1" dirty="0">
                <a:solidFill>
                  <a:srgbClr val="000000"/>
                </a:solidFill>
                <a:cs typeface="Times New Roman" charset="0"/>
              </a:rPr>
              <a:t>(Revelation?)</a:t>
            </a:r>
          </a:p>
        </p:txBody>
      </p:sp>
      <p:pic>
        <p:nvPicPr>
          <p:cNvPr id="251908" name="Picture 4" descr="C:\Program Files\Microsoft Office\Clipart\Pub60Cor\sy01253_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3810000" cy="3810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09" name="Title 1"/>
          <p:cNvSpPr>
            <a:spLocks noGrp="1"/>
          </p:cNvSpPr>
          <p:nvPr>
            <p:ph type="title" idx="4294967295"/>
          </p:nvPr>
        </p:nvSpPr>
        <p:spPr>
          <a:xfrm>
            <a:off x="684213" y="53751"/>
            <a:ext cx="7772400" cy="1143001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00000"/>
                </a:solidFill>
                <a:latin typeface="Arial" charset="0"/>
              </a:rPr>
              <a:t>The General Epistles</a:t>
            </a:r>
            <a:endParaRPr lang="en-US" dirty="0">
              <a:latin typeface="Times New Roman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3F8839-4D79-C825-B705-A4F194999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17045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Dr. Rick Griffith •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Jordan Evangelical Theological Seminary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BibleStudyDownloads.org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28600" y="762001"/>
            <a:ext cx="8763000" cy="36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800" b="1" dirty="0">
                <a:solidFill>
                  <a:srgbClr val="000000"/>
                </a:solidFill>
                <a:cs typeface="Times New Roman" charset="0"/>
              </a:rPr>
              <a:t>Churches became more Gentile in membership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cs typeface="Times New Roman" charset="0"/>
              </a:rPr>
              <a:t>Separation between Jews &amp; Gentiles grew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cs typeface="Times New Roman" charset="0"/>
              </a:rPr>
              <a:t>Christians were no longer perceived as a sect of Judaism, which was protected, hence became a political target of Rome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cs typeface="Times New Roman" charset="0"/>
              </a:rPr>
              <a:t>Hence increase in persecution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n-US" sz="2800" b="1" dirty="0">
                <a:solidFill>
                  <a:srgbClr val="000000"/>
                </a:solidFill>
                <a:cs typeface="Times New Roman" charset="0"/>
              </a:rPr>
              <a:t>Churches became more Gentile in character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cs typeface="Times New Roman" charset="0"/>
              </a:rPr>
              <a:t>Hebrew thinking was slowly replaced by Greek thinking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" y="4610101"/>
            <a:ext cx="8763000" cy="196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cs typeface="Times New Roman" charset="0"/>
              </a:rPr>
              <a:t>Consequently…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  <a:cs typeface="Times New Roman" charset="0"/>
              </a:rPr>
              <a:t>Questions of church identity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  <a:cs typeface="Times New Roman" charset="0"/>
              </a:rPr>
              <a:t>Threats of syncretism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  <a:cs typeface="Times New Roman" charset="0"/>
              </a:rPr>
              <a:t>Threats of persecution</a:t>
            </a:r>
          </a:p>
        </p:txBody>
      </p:sp>
      <p:sp>
        <p:nvSpPr>
          <p:cNvPr id="256004" name="TextBox 4"/>
          <p:cNvSpPr txBox="1">
            <a:spLocks noChangeArrowheads="1"/>
          </p:cNvSpPr>
          <p:nvPr/>
        </p:nvSpPr>
        <p:spPr bwMode="auto">
          <a:xfrm>
            <a:off x="228600" y="6477000"/>
            <a:ext cx="8839200" cy="37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b="1" i="1">
                <a:solidFill>
                  <a:srgbClr val="000000"/>
                </a:solidFill>
                <a:cs typeface="Times New Roman" charset="0"/>
              </a:rPr>
              <a:t>Jeremy Chew, East Asia School of Theology, Singapore</a:t>
            </a:r>
          </a:p>
        </p:txBody>
      </p:sp>
      <p:sp>
        <p:nvSpPr>
          <p:cNvPr id="256005" name="Title 1"/>
          <p:cNvSpPr>
            <a:spLocks noGrp="1"/>
          </p:cNvSpPr>
          <p:nvPr>
            <p:ph type="title" idx="4294967295"/>
          </p:nvPr>
        </p:nvSpPr>
        <p:spPr>
          <a:xfrm>
            <a:off x="685800" y="44450"/>
            <a:ext cx="7414592" cy="647700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EAEAEA"/>
                </a:solidFill>
                <a:latin typeface="Arial" charset="0"/>
              </a:rPr>
              <a:t>Impact of Changes</a:t>
            </a:r>
            <a:endParaRPr lang="en-US">
              <a:latin typeface="Times New Roman" charset="0"/>
            </a:endParaRPr>
          </a:p>
        </p:txBody>
      </p:sp>
      <p:sp>
        <p:nvSpPr>
          <p:cNvPr id="6" name="TextBox 27"/>
          <p:cNvSpPr txBox="1">
            <a:spLocks noChangeArrowheads="1"/>
          </p:cNvSpPr>
          <p:nvPr/>
        </p:nvSpPr>
        <p:spPr bwMode="auto">
          <a:xfrm>
            <a:off x="8100392" y="-49832"/>
            <a:ext cx="980108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cs typeface="Arial" charset="0"/>
              </a:rPr>
              <a:t>253g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  <p:bldP spid="614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Text Box 3"/>
          <p:cNvSpPr txBox="1">
            <a:spLocks noChangeArrowheads="1"/>
          </p:cNvSpPr>
          <p:nvPr/>
        </p:nvSpPr>
        <p:spPr bwMode="auto">
          <a:xfrm>
            <a:off x="228600" y="1295400"/>
            <a:ext cx="8915400" cy="417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marL="457200" indent="-457200">
              <a:tabLst>
                <a:tab pos="2760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2760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2760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2760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2760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760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760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60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760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68288" indent="-268288" eaLnBrk="1" hangingPunct="1">
              <a:spcBef>
                <a:spcPct val="50000"/>
              </a:spcBef>
              <a:buFontTx/>
              <a:buChar char="•"/>
            </a:pPr>
            <a:r>
              <a:rPr lang="en-US" sz="3200" b="1" dirty="0">
                <a:solidFill>
                  <a:srgbClr val="000000"/>
                </a:solidFill>
                <a:cs typeface="Times New Roman" charset="0"/>
              </a:rPr>
              <a:t>James:	</a:t>
            </a:r>
            <a:r>
              <a:rPr lang="en-US" sz="3200" dirty="0">
                <a:solidFill>
                  <a:srgbClr val="000000"/>
                </a:solidFill>
                <a:cs typeface="Times New Roman" charset="0"/>
              </a:rPr>
              <a:t>Faith that works</a:t>
            </a:r>
            <a:endParaRPr lang="en-US" sz="3200" b="1" dirty="0">
              <a:solidFill>
                <a:srgbClr val="000000"/>
              </a:solidFill>
              <a:cs typeface="Times New Roman" charset="0"/>
            </a:endParaRPr>
          </a:p>
          <a:p>
            <a:pPr marL="268288" indent="-268288" eaLnBrk="1" hangingPunct="1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0000"/>
                </a:solidFill>
                <a:cs typeface="Times New Roman" charset="0"/>
              </a:rPr>
              <a:t>1 Peter:	</a:t>
            </a:r>
            <a:r>
              <a:rPr lang="en-US" sz="3200" dirty="0">
                <a:solidFill>
                  <a:srgbClr val="000000"/>
                </a:solidFill>
                <a:cs typeface="Times New Roman" charset="0"/>
              </a:rPr>
              <a:t>Faith in suffering</a:t>
            </a:r>
          </a:p>
          <a:p>
            <a:pPr marL="268288" indent="-268288" eaLnBrk="1" hangingPunct="1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0000"/>
                </a:solidFill>
                <a:cs typeface="Times New Roman" charset="0"/>
              </a:rPr>
              <a:t>2 Peter:	</a:t>
            </a:r>
            <a:r>
              <a:rPr lang="en-US" sz="3200" dirty="0">
                <a:solidFill>
                  <a:srgbClr val="000000"/>
                </a:solidFill>
                <a:cs typeface="Times New Roman" charset="0"/>
              </a:rPr>
              <a:t>Knowing the faith</a:t>
            </a:r>
          </a:p>
          <a:p>
            <a:pPr marL="268288" indent="-268288" eaLnBrk="1" hangingPunct="1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0000"/>
                </a:solidFill>
                <a:cs typeface="Times New Roman" charset="0"/>
              </a:rPr>
              <a:t>Hebrews:	</a:t>
            </a:r>
            <a:r>
              <a:rPr lang="en-US" sz="3200" dirty="0">
                <a:solidFill>
                  <a:srgbClr val="000000"/>
                </a:solidFill>
                <a:cs typeface="Times New Roman" charset="0"/>
              </a:rPr>
              <a:t>Faith that is superior</a:t>
            </a:r>
          </a:p>
          <a:p>
            <a:pPr marL="268288" indent="-268288" eaLnBrk="1" hangingPunct="1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0000"/>
                </a:solidFill>
                <a:cs typeface="Times New Roman" charset="0"/>
              </a:rPr>
              <a:t>1-3 John:	</a:t>
            </a:r>
            <a:r>
              <a:rPr lang="en-US" sz="3200" dirty="0">
                <a:solidFill>
                  <a:srgbClr val="000000"/>
                </a:solidFill>
                <a:cs typeface="Times New Roman" charset="0"/>
              </a:rPr>
              <a:t>Practicing the faith</a:t>
            </a:r>
          </a:p>
          <a:p>
            <a:pPr marL="268288" indent="-268288" eaLnBrk="1" hangingPunct="1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0000"/>
                </a:solidFill>
                <a:cs typeface="Times New Roman" charset="0"/>
              </a:rPr>
              <a:t>Jude:	</a:t>
            </a:r>
            <a:r>
              <a:rPr lang="en-US" sz="3200" dirty="0">
                <a:solidFill>
                  <a:srgbClr val="000000"/>
                </a:solidFill>
                <a:cs typeface="Times New Roman" charset="0"/>
              </a:rPr>
              <a:t>Fighting for the faith</a:t>
            </a:r>
          </a:p>
          <a:p>
            <a:pPr marL="268288" indent="-268288" eaLnBrk="1" hangingPunct="1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0000"/>
                </a:solidFill>
                <a:cs typeface="Times New Roman" charset="0"/>
              </a:rPr>
              <a:t>Revelation:	</a:t>
            </a:r>
            <a:r>
              <a:rPr lang="en-US" sz="3200" dirty="0">
                <a:solidFill>
                  <a:srgbClr val="000000"/>
                </a:solidFill>
                <a:cs typeface="Times New Roman" charset="0"/>
              </a:rPr>
              <a:t>Faith in God</a:t>
            </a:r>
            <a:r>
              <a:rPr lang="fr-FR" altLang="ja-JP" sz="3200" dirty="0">
                <a:solidFill>
                  <a:srgbClr val="000000"/>
                </a:solidFill>
                <a:cs typeface="Times New Roman" charset="0"/>
              </a:rPr>
              <a:t>'</a:t>
            </a:r>
            <a:r>
              <a:rPr lang="en-US" altLang="ja-JP" sz="3200" dirty="0">
                <a:solidFill>
                  <a:srgbClr val="000000"/>
                </a:solidFill>
                <a:cs typeface="Times New Roman" charset="0"/>
              </a:rPr>
              <a:t>s sovereignty &amp; rule</a:t>
            </a:r>
            <a:endParaRPr lang="en-US" sz="3200" b="1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257027" name="TextBox 3"/>
          <p:cNvSpPr txBox="1">
            <a:spLocks noChangeArrowheads="1"/>
          </p:cNvSpPr>
          <p:nvPr/>
        </p:nvSpPr>
        <p:spPr bwMode="auto">
          <a:xfrm>
            <a:off x="228600" y="6477000"/>
            <a:ext cx="8839200" cy="37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b="1" i="1">
                <a:solidFill>
                  <a:srgbClr val="000000"/>
                </a:solidFill>
                <a:cs typeface="Times New Roman" charset="0"/>
              </a:rPr>
              <a:t>Adapted from Jeremy Chew, East Asia School of Theology, Singapore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536" y="188913"/>
            <a:ext cx="7772400" cy="863600"/>
          </a:xfrm>
          <a:solidFill>
            <a:schemeClr val="tx1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4000" b="1" kern="1200" dirty="0">
                <a:solidFill>
                  <a:srgbClr val="EAEAEA"/>
                </a:solidFill>
                <a:latin typeface="Arial" charset="0"/>
              </a:rPr>
              <a:t>Faith—the issue of the day!</a:t>
            </a:r>
          </a:p>
        </p:txBody>
      </p:sp>
      <p:sp>
        <p:nvSpPr>
          <p:cNvPr id="5" name="TextBox 27"/>
          <p:cNvSpPr txBox="1">
            <a:spLocks noChangeArrowheads="1"/>
          </p:cNvSpPr>
          <p:nvPr/>
        </p:nvSpPr>
        <p:spPr bwMode="auto">
          <a:xfrm>
            <a:off x="8100392" y="-49832"/>
            <a:ext cx="980108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cs typeface="Arial" charset="0"/>
              </a:rPr>
              <a:t>253h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3" descr="EXPTEXTB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9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pPr eaLnBrk="1" hangingPunct="1"/>
            <a:endParaRPr lang="en-US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76201" y="1143001"/>
            <a:ext cx="6248400" cy="708025"/>
          </a:xfrm>
          <a:prstGeom prst="rect">
            <a:avLst/>
          </a:prstGeom>
          <a:gradFill flip="none" rotWithShape="1">
            <a:gsLst>
              <a:gs pos="64000">
                <a:schemeClr val="tx2">
                  <a:lumMod val="25000"/>
                  <a:lumOff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45718" rIns="0" bIns="45718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"To the remotest part of the earth" (Acts 1:8)</a:t>
            </a:r>
          </a:p>
          <a:p>
            <a:pPr eaLnBrk="1" hangingPunct="1">
              <a:defRPr/>
            </a:pPr>
            <a:r>
              <a:rPr lang="en-US" sz="1600" b="1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Acts </a:t>
            </a:r>
            <a:r>
              <a:rPr lang="en-US" sz="2000" b="1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9  13       14    15  16          18           21     27     28</a:t>
            </a:r>
          </a:p>
        </p:txBody>
      </p:sp>
      <p:sp>
        <p:nvSpPr>
          <p:cNvPr id="258052" name="Text Box 16"/>
          <p:cNvSpPr txBox="1">
            <a:spLocks noChangeArrowheads="1"/>
          </p:cNvSpPr>
          <p:nvPr/>
        </p:nvSpPr>
        <p:spPr bwMode="auto">
          <a:xfrm>
            <a:off x="1828800" y="2338388"/>
            <a:ext cx="838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Fall 49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The</a:t>
            </a:r>
          </a:p>
          <a:p>
            <a:pPr algn="ctr" eaLnBrk="1" hangingPunct="1"/>
            <a:r>
              <a:rPr lang="en-US" sz="16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Council</a:t>
            </a:r>
          </a:p>
        </p:txBody>
      </p:sp>
      <p:sp>
        <p:nvSpPr>
          <p:cNvPr id="258053" name="Text Box 17"/>
          <p:cNvSpPr txBox="1">
            <a:spLocks noChangeArrowheads="1"/>
          </p:cNvSpPr>
          <p:nvPr/>
        </p:nvSpPr>
        <p:spPr bwMode="auto">
          <a:xfrm>
            <a:off x="4724400" y="2133601"/>
            <a:ext cx="685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May 57-</a:t>
            </a:r>
            <a:br>
              <a:rPr lang="en-US" sz="1200" b="1">
                <a:solidFill>
                  <a:srgbClr val="FFFFFF"/>
                </a:solidFill>
                <a:latin typeface="Arial Narrow" charset="0"/>
                <a:cs typeface="Times New Roman" charset="0"/>
              </a:rPr>
            </a:br>
            <a:r>
              <a:rPr lang="en-US" sz="12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Aug 59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Trials</a:t>
            </a:r>
            <a:endParaRPr lang="en-US" sz="1800" b="1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258054" name="Line 19"/>
          <p:cNvSpPr>
            <a:spLocks noChangeShapeType="1"/>
          </p:cNvSpPr>
          <p:nvPr/>
        </p:nvSpPr>
        <p:spPr bwMode="auto">
          <a:xfrm>
            <a:off x="0" y="2590800"/>
            <a:ext cx="90678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58055" name="Text Box 20"/>
          <p:cNvSpPr txBox="1">
            <a:spLocks noChangeArrowheads="1"/>
          </p:cNvSpPr>
          <p:nvPr/>
        </p:nvSpPr>
        <p:spPr bwMode="auto">
          <a:xfrm>
            <a:off x="8296276" y="2324100"/>
            <a:ext cx="8477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Spring 68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Expansion</a:t>
            </a:r>
            <a:r>
              <a:rPr lang="en-US" sz="16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 of Church</a:t>
            </a:r>
          </a:p>
        </p:txBody>
      </p:sp>
      <p:sp>
        <p:nvSpPr>
          <p:cNvPr id="258056" name="Text Box 21"/>
          <p:cNvSpPr txBox="1">
            <a:spLocks noChangeArrowheads="1"/>
          </p:cNvSpPr>
          <p:nvPr/>
        </p:nvSpPr>
        <p:spPr bwMode="auto">
          <a:xfrm>
            <a:off x="0" y="32766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35           48          49          50          52  53          57        60             62              67           68     95</a:t>
            </a:r>
          </a:p>
        </p:txBody>
      </p:sp>
      <p:sp>
        <p:nvSpPr>
          <p:cNvPr id="258057" name="Text Box 7"/>
          <p:cNvSpPr txBox="1">
            <a:spLocks noChangeArrowheads="1"/>
          </p:cNvSpPr>
          <p:nvPr/>
        </p:nvSpPr>
        <p:spPr bwMode="auto">
          <a:xfrm>
            <a:off x="914400" y="2019593"/>
            <a:ext cx="990600" cy="131574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718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Apr 48-</a:t>
            </a:r>
            <a:br>
              <a:rPr lang="en-US" sz="1200" b="1">
                <a:solidFill>
                  <a:srgbClr val="000000"/>
                </a:solidFill>
                <a:latin typeface="Arial Narrow" charset="0"/>
                <a:cs typeface="Times New Roman" charset="0"/>
              </a:rPr>
            </a:br>
            <a:r>
              <a:rPr lang="en-US" sz="12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Sep 49</a:t>
            </a:r>
          </a:p>
          <a:p>
            <a:pPr algn="ctr" eaLnBrk="1" hangingPunct="1"/>
            <a:r>
              <a:rPr lang="en-US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1</a:t>
            </a:r>
            <a:br>
              <a:rPr lang="en-US" b="1">
                <a:solidFill>
                  <a:srgbClr val="000000"/>
                </a:solidFill>
                <a:latin typeface="Arial Narrow" charset="0"/>
                <a:cs typeface="Times New Roman" charset="0"/>
              </a:rPr>
            </a:br>
            <a:r>
              <a:rPr lang="en-US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Galatia</a:t>
            </a:r>
          </a:p>
          <a:p>
            <a:pPr algn="ctr" eaLnBrk="1" hangingPunct="1">
              <a:spcBef>
                <a:spcPct val="50000"/>
              </a:spcBef>
            </a:pPr>
            <a:endParaRPr lang="en-US" sz="900" b="1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258058" name="Text Box 9"/>
          <p:cNvSpPr txBox="1">
            <a:spLocks noChangeArrowheads="1"/>
          </p:cNvSpPr>
          <p:nvPr/>
        </p:nvSpPr>
        <p:spPr bwMode="auto">
          <a:xfrm>
            <a:off x="3743325" y="1996511"/>
            <a:ext cx="990600" cy="1338828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718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Spr 53-</a:t>
            </a:r>
            <a:br>
              <a:rPr lang="en-US" sz="1200" b="1">
                <a:solidFill>
                  <a:srgbClr val="000000"/>
                </a:solidFill>
                <a:latin typeface="Arial Narrow" charset="0"/>
                <a:cs typeface="Times New Roman" charset="0"/>
              </a:rPr>
            </a:br>
            <a:r>
              <a:rPr lang="en-US" sz="12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May 57</a:t>
            </a:r>
          </a:p>
          <a:p>
            <a:pPr algn="ctr" eaLnBrk="1" hangingPunct="1"/>
            <a:r>
              <a:rPr lang="en-US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3</a:t>
            </a:r>
            <a:br>
              <a:rPr lang="en-US" b="1">
                <a:solidFill>
                  <a:srgbClr val="000000"/>
                </a:solidFill>
                <a:latin typeface="Arial Narrow" charset="0"/>
                <a:cs typeface="Times New Roman" charset="0"/>
              </a:rPr>
            </a:br>
            <a:r>
              <a:rPr lang="en-US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Asia</a:t>
            </a:r>
          </a:p>
          <a:p>
            <a:pPr algn="ctr" eaLnBrk="1" hangingPunct="1">
              <a:spcBef>
                <a:spcPct val="50000"/>
              </a:spcBef>
            </a:pPr>
            <a:endParaRPr lang="en-US" sz="1000" b="1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5334000" y="1996511"/>
            <a:ext cx="990600" cy="1338828"/>
          </a:xfrm>
          <a:prstGeom prst="rect">
            <a:avLst/>
          </a:prstGeom>
          <a:solidFill>
            <a:schemeClr val="accent4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45718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Feb 60-</a:t>
            </a:r>
            <a:br>
              <a:rPr lang="en-US" sz="1200" b="1">
                <a:solidFill>
                  <a:srgbClr val="FFFFFF"/>
                </a:solidFill>
                <a:latin typeface="Arial Narrow" charset="0"/>
                <a:cs typeface="Times New Roman" charset="0"/>
              </a:rPr>
            </a:br>
            <a:r>
              <a:rPr lang="en-US" sz="12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Mar 62</a:t>
            </a:r>
          </a:p>
          <a:p>
            <a:pPr algn="ctr" eaLnBrk="1" hangingPunct="1"/>
            <a:r>
              <a:rPr lang="en-US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1</a:t>
            </a:r>
            <a:br>
              <a:rPr lang="en-US" b="1">
                <a:solidFill>
                  <a:srgbClr val="FFFFFF"/>
                </a:solidFill>
                <a:latin typeface="Arial Narrow" charset="0"/>
                <a:cs typeface="Times New Roman" charset="0"/>
              </a:rPr>
            </a:br>
            <a:r>
              <a:rPr lang="en-US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Rome</a:t>
            </a:r>
          </a:p>
          <a:p>
            <a:pPr algn="ctr" eaLnBrk="1" hangingPunct="1">
              <a:spcBef>
                <a:spcPct val="50000"/>
              </a:spcBef>
            </a:pPr>
            <a:endParaRPr lang="en-US" sz="1000" b="1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7315200" y="1996511"/>
            <a:ext cx="990600" cy="1338828"/>
          </a:xfrm>
          <a:prstGeom prst="rect">
            <a:avLst/>
          </a:prstGeom>
          <a:solidFill>
            <a:schemeClr val="accent4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45718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Aut 67-</a:t>
            </a:r>
            <a:br>
              <a:rPr lang="en-US" sz="1200" b="1">
                <a:solidFill>
                  <a:srgbClr val="FFFFFF"/>
                </a:solidFill>
                <a:latin typeface="Arial Narrow" charset="0"/>
                <a:cs typeface="Times New Roman" charset="0"/>
              </a:rPr>
            </a:br>
            <a:r>
              <a:rPr lang="en-US" sz="12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Spr 68</a:t>
            </a:r>
          </a:p>
          <a:p>
            <a:pPr algn="ctr" eaLnBrk="1" hangingPunct="1"/>
            <a:r>
              <a:rPr lang="en-US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2</a:t>
            </a:r>
            <a:br>
              <a:rPr lang="en-US" b="1">
                <a:solidFill>
                  <a:srgbClr val="FFFFFF"/>
                </a:solidFill>
                <a:latin typeface="Arial Narrow" charset="0"/>
                <a:cs typeface="Times New Roman" charset="0"/>
              </a:rPr>
            </a:br>
            <a:r>
              <a:rPr lang="en-US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Rome</a:t>
            </a:r>
          </a:p>
          <a:p>
            <a:pPr algn="ctr" eaLnBrk="1" hangingPunct="1">
              <a:spcBef>
                <a:spcPct val="50000"/>
              </a:spcBef>
            </a:pPr>
            <a:endParaRPr lang="en-US" sz="1000" b="1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258061" name="Text Box 17"/>
          <p:cNvSpPr txBox="1">
            <a:spLocks noChangeArrowheads="1"/>
          </p:cNvSpPr>
          <p:nvPr/>
        </p:nvSpPr>
        <p:spPr bwMode="auto">
          <a:xfrm>
            <a:off x="-76200" y="2133600"/>
            <a:ext cx="990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May 57-</a:t>
            </a:r>
            <a:br>
              <a:rPr lang="en-US" sz="1200" b="1">
                <a:solidFill>
                  <a:srgbClr val="FFFFFF"/>
                </a:solidFill>
                <a:latin typeface="Arial Narrow" charset="0"/>
                <a:cs typeface="Times New Roman" charset="0"/>
              </a:rPr>
            </a:br>
            <a:r>
              <a:rPr lang="en-US" sz="12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Aug 59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Damascus</a:t>
            </a:r>
            <a:br>
              <a:rPr lang="en-US" sz="1600" b="1">
                <a:solidFill>
                  <a:srgbClr val="FFFFFF"/>
                </a:solidFill>
                <a:latin typeface="Arial Narrow" charset="0"/>
                <a:cs typeface="Times New Roman" charset="0"/>
              </a:rPr>
            </a:br>
            <a:r>
              <a:rPr lang="en-US" sz="16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Antioch</a:t>
            </a:r>
          </a:p>
        </p:txBody>
      </p:sp>
      <p:sp>
        <p:nvSpPr>
          <p:cNvPr id="258062" name="TextBox 27"/>
          <p:cNvSpPr txBox="1">
            <a:spLocks noChangeArrowheads="1"/>
          </p:cNvSpPr>
          <p:nvPr/>
        </p:nvSpPr>
        <p:spPr bwMode="auto">
          <a:xfrm>
            <a:off x="7924800" y="71438"/>
            <a:ext cx="1155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FFFF"/>
                </a:solidFill>
                <a:cs typeface="Arial" charset="0"/>
              </a:rPr>
              <a:t>38</a:t>
            </a:r>
            <a:br>
              <a:rPr lang="en-US" sz="2000" b="1">
                <a:solidFill>
                  <a:srgbClr val="FFFFFF"/>
                </a:solidFill>
                <a:cs typeface="Arial" charset="0"/>
              </a:rPr>
            </a:br>
            <a:r>
              <a:rPr lang="en-US" sz="2000" b="1">
                <a:solidFill>
                  <a:srgbClr val="FFFFFF"/>
                </a:solidFill>
                <a:cs typeface="Arial" charset="0"/>
              </a:rPr>
              <a:t>124</a:t>
            </a:r>
            <a:br>
              <a:rPr lang="en-US" sz="2000" b="1">
                <a:solidFill>
                  <a:srgbClr val="FFFFFF"/>
                </a:solidFill>
                <a:cs typeface="Arial" charset="0"/>
              </a:rPr>
            </a:br>
            <a:r>
              <a:rPr lang="en-US" sz="2000" b="1">
                <a:solidFill>
                  <a:srgbClr val="FFFFFF"/>
                </a:solidFill>
                <a:cs typeface="Arial" charset="0"/>
              </a:rPr>
              <a:t>39-41</a:t>
            </a:r>
          </a:p>
        </p:txBody>
      </p:sp>
      <p:sp>
        <p:nvSpPr>
          <p:cNvPr id="258063" name="Text Box 9"/>
          <p:cNvSpPr txBox="1">
            <a:spLocks noChangeArrowheads="1"/>
          </p:cNvSpPr>
          <p:nvPr/>
        </p:nvSpPr>
        <p:spPr bwMode="auto">
          <a:xfrm>
            <a:off x="6324600" y="1996511"/>
            <a:ext cx="990600" cy="1338828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718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Spr 62-</a:t>
            </a:r>
            <a:br>
              <a:rPr lang="en-US" sz="1200" b="1">
                <a:solidFill>
                  <a:srgbClr val="000000"/>
                </a:solidFill>
                <a:latin typeface="Arial Narrow" charset="0"/>
                <a:cs typeface="Times New Roman" charset="0"/>
              </a:rPr>
            </a:br>
            <a:r>
              <a:rPr lang="en-US" sz="12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Fall 67</a:t>
            </a:r>
          </a:p>
          <a:p>
            <a:pPr algn="ctr" eaLnBrk="1" hangingPunct="1"/>
            <a:r>
              <a:rPr lang="en-US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4</a:t>
            </a:r>
            <a:br>
              <a:rPr lang="en-US" b="1">
                <a:solidFill>
                  <a:srgbClr val="000000"/>
                </a:solidFill>
                <a:latin typeface="Arial Narrow" charset="0"/>
                <a:cs typeface="Times New Roman" charset="0"/>
              </a:rPr>
            </a:br>
            <a:r>
              <a:rPr lang="en-US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Spain</a:t>
            </a:r>
          </a:p>
          <a:p>
            <a:pPr algn="ctr" eaLnBrk="1" hangingPunct="1">
              <a:spcBef>
                <a:spcPct val="50000"/>
              </a:spcBef>
            </a:pPr>
            <a:endParaRPr lang="en-US" sz="1000" b="1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34" name="Title 33"/>
          <p:cNvSpPr>
            <a:spLocks noGrp="1"/>
          </p:cNvSpPr>
          <p:nvPr>
            <p:ph type="title" idx="4294967295"/>
          </p:nvPr>
        </p:nvSpPr>
        <p:spPr>
          <a:xfrm>
            <a:off x="152400" y="268069"/>
            <a:ext cx="7772400" cy="584776"/>
          </a:xfrm>
          <a:gradFill flip="none" rotWithShape="1">
            <a:gsLst>
              <a:gs pos="0">
                <a:srgbClr val="0080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  <a:tileRect/>
          </a:gradFill>
          <a:ln>
            <a:miter lim="800000"/>
            <a:headEnd/>
            <a:tailEnd/>
          </a:ln>
          <a:effectLst>
            <a:glow rad="101600">
              <a:srgbClr val="008000">
                <a:alpha val="75000"/>
              </a:srgbClr>
            </a:glow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FFFF"/>
                </a:solidFill>
                <a:cs typeface="Times New Roman" charset="0"/>
              </a:rPr>
              <a:t>NT Overview (General + Key Words)</a:t>
            </a:r>
          </a:p>
        </p:txBody>
      </p:sp>
      <p:sp>
        <p:nvSpPr>
          <p:cNvPr id="258067" name="Text Box 20"/>
          <p:cNvSpPr txBox="1">
            <a:spLocks noChangeArrowheads="1"/>
          </p:cNvSpPr>
          <p:nvPr/>
        </p:nvSpPr>
        <p:spPr bwMode="auto">
          <a:xfrm>
            <a:off x="6477001" y="6553200"/>
            <a:ext cx="24479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2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General Epistles + Key Words </a:t>
            </a:r>
            <a:endParaRPr lang="en-US" sz="1600" b="1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258068" name="Text Box 7"/>
          <p:cNvSpPr txBox="1">
            <a:spLocks noChangeArrowheads="1"/>
          </p:cNvSpPr>
          <p:nvPr/>
        </p:nvSpPr>
        <p:spPr bwMode="auto">
          <a:xfrm>
            <a:off x="2667000" y="1987843"/>
            <a:ext cx="990600" cy="131574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718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Apr 50-</a:t>
            </a:r>
            <a:br>
              <a:rPr lang="en-US" sz="1200" b="1">
                <a:solidFill>
                  <a:srgbClr val="000000"/>
                </a:solidFill>
                <a:latin typeface="Arial Narrow" charset="0"/>
                <a:cs typeface="Times New Roman" charset="0"/>
              </a:rPr>
            </a:br>
            <a:r>
              <a:rPr lang="en-US" sz="12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Sep 52</a:t>
            </a:r>
          </a:p>
          <a:p>
            <a:pPr algn="ctr" eaLnBrk="1" hangingPunct="1"/>
            <a:r>
              <a:rPr lang="en-US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2</a:t>
            </a:r>
            <a:br>
              <a:rPr lang="en-US" b="1">
                <a:solidFill>
                  <a:srgbClr val="000000"/>
                </a:solidFill>
                <a:latin typeface="Arial Narrow" charset="0"/>
                <a:cs typeface="Times New Roman" charset="0"/>
              </a:rPr>
            </a:br>
            <a:r>
              <a:rPr lang="en-US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Aegean</a:t>
            </a:r>
          </a:p>
          <a:p>
            <a:pPr algn="ctr" eaLnBrk="1" hangingPunct="1">
              <a:spcBef>
                <a:spcPct val="50000"/>
              </a:spcBef>
            </a:pPr>
            <a:endParaRPr lang="en-US" sz="900" b="1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49" name="Text Box 19"/>
          <p:cNvSpPr txBox="1">
            <a:spLocks noChangeArrowheads="1"/>
          </p:cNvSpPr>
          <p:nvPr/>
        </p:nvSpPr>
        <p:spPr bwMode="auto">
          <a:xfrm>
            <a:off x="990601" y="4114800"/>
            <a:ext cx="792163" cy="373659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Gal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2713038" y="4114800"/>
            <a:ext cx="792162" cy="373659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1 Thess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54" name="Text Box 21"/>
          <p:cNvSpPr txBox="1">
            <a:spLocks noChangeArrowheads="1"/>
          </p:cNvSpPr>
          <p:nvPr/>
        </p:nvSpPr>
        <p:spPr bwMode="auto">
          <a:xfrm>
            <a:off x="2713038" y="4572000"/>
            <a:ext cx="792162" cy="373659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2 Thess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3810000" y="4114800"/>
            <a:ext cx="792163" cy="373659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1 Cor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56" name="Text Box 23"/>
          <p:cNvSpPr txBox="1">
            <a:spLocks noChangeArrowheads="1"/>
          </p:cNvSpPr>
          <p:nvPr/>
        </p:nvSpPr>
        <p:spPr bwMode="auto">
          <a:xfrm>
            <a:off x="3810000" y="4572000"/>
            <a:ext cx="792163" cy="373659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2 Cor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57" name="Text Box 24"/>
          <p:cNvSpPr txBox="1">
            <a:spLocks noChangeArrowheads="1"/>
          </p:cNvSpPr>
          <p:nvPr/>
        </p:nvSpPr>
        <p:spPr bwMode="auto">
          <a:xfrm>
            <a:off x="3810000" y="5029200"/>
            <a:ext cx="792163" cy="373659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Romans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5486401" y="4114800"/>
            <a:ext cx="792163" cy="373659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Eph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59" name="Text Box 26"/>
          <p:cNvSpPr txBox="1">
            <a:spLocks noChangeArrowheads="1"/>
          </p:cNvSpPr>
          <p:nvPr/>
        </p:nvSpPr>
        <p:spPr bwMode="auto">
          <a:xfrm>
            <a:off x="5486401" y="4572000"/>
            <a:ext cx="792163" cy="373659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Col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60" name="Text Box 27"/>
          <p:cNvSpPr txBox="1">
            <a:spLocks noChangeArrowheads="1"/>
          </p:cNvSpPr>
          <p:nvPr/>
        </p:nvSpPr>
        <p:spPr bwMode="auto">
          <a:xfrm>
            <a:off x="5486401" y="5029200"/>
            <a:ext cx="792163" cy="373659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Philem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61" name="Text Box 28"/>
          <p:cNvSpPr txBox="1">
            <a:spLocks noChangeArrowheads="1"/>
          </p:cNvSpPr>
          <p:nvPr/>
        </p:nvSpPr>
        <p:spPr bwMode="auto">
          <a:xfrm>
            <a:off x="5486401" y="5486400"/>
            <a:ext cx="792163" cy="373659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Phil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62" name="Text Box 29"/>
          <p:cNvSpPr txBox="1">
            <a:spLocks noChangeArrowheads="1"/>
          </p:cNvSpPr>
          <p:nvPr/>
        </p:nvSpPr>
        <p:spPr bwMode="auto">
          <a:xfrm>
            <a:off x="6446838" y="4114800"/>
            <a:ext cx="792162" cy="373659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1 Tim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63" name="Text Box 30"/>
          <p:cNvSpPr txBox="1">
            <a:spLocks noChangeArrowheads="1"/>
          </p:cNvSpPr>
          <p:nvPr/>
        </p:nvSpPr>
        <p:spPr bwMode="auto">
          <a:xfrm>
            <a:off x="6446838" y="4572000"/>
            <a:ext cx="792162" cy="373659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Titus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7391401" y="4114800"/>
            <a:ext cx="792163" cy="373659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2 Tim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65" name="Text Box 19"/>
          <p:cNvSpPr txBox="1">
            <a:spLocks noChangeArrowheads="1"/>
          </p:cNvSpPr>
          <p:nvPr/>
        </p:nvSpPr>
        <p:spPr bwMode="auto">
          <a:xfrm>
            <a:off x="990601" y="3657600"/>
            <a:ext cx="792163" cy="373659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Matt</a:t>
            </a:r>
            <a:endParaRPr lang="en-US" sz="1600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66" name="Text Box 22"/>
          <p:cNvSpPr txBox="1">
            <a:spLocks noChangeArrowheads="1"/>
          </p:cNvSpPr>
          <p:nvPr/>
        </p:nvSpPr>
        <p:spPr bwMode="auto">
          <a:xfrm>
            <a:off x="4572001" y="3657600"/>
            <a:ext cx="792163" cy="373659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Luke</a:t>
            </a:r>
            <a:endParaRPr lang="en-US" sz="1600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7391401" y="3657600"/>
            <a:ext cx="792163" cy="373659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John</a:t>
            </a:r>
            <a:endParaRPr lang="en-US" sz="1600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68" name="Text Box 29"/>
          <p:cNvSpPr txBox="1">
            <a:spLocks noChangeArrowheads="1"/>
          </p:cNvSpPr>
          <p:nvPr/>
        </p:nvSpPr>
        <p:spPr bwMode="auto">
          <a:xfrm>
            <a:off x="6446838" y="3657600"/>
            <a:ext cx="792162" cy="373659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Mark</a:t>
            </a:r>
            <a:endParaRPr lang="en-US" sz="1600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990601" y="4572000"/>
            <a:ext cx="792163" cy="373659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James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6446838" y="5029200"/>
            <a:ext cx="792162" cy="373659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1 Pet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71" name="Text Box 19"/>
          <p:cNvSpPr txBox="1">
            <a:spLocks noChangeArrowheads="1"/>
          </p:cNvSpPr>
          <p:nvPr/>
        </p:nvSpPr>
        <p:spPr bwMode="auto">
          <a:xfrm>
            <a:off x="6446838" y="5486400"/>
            <a:ext cx="792162" cy="373659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2 Pet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72" name="Text Box 19"/>
          <p:cNvSpPr txBox="1">
            <a:spLocks noChangeArrowheads="1"/>
          </p:cNvSpPr>
          <p:nvPr/>
        </p:nvSpPr>
        <p:spPr bwMode="auto">
          <a:xfrm>
            <a:off x="7391401" y="4572000"/>
            <a:ext cx="792163" cy="373659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Heb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78" name="Text Box 22"/>
          <p:cNvSpPr txBox="1">
            <a:spLocks noChangeArrowheads="1"/>
          </p:cNvSpPr>
          <p:nvPr/>
        </p:nvSpPr>
        <p:spPr bwMode="auto">
          <a:xfrm>
            <a:off x="5486401" y="3657600"/>
            <a:ext cx="792163" cy="373659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Acts</a:t>
            </a:r>
            <a:endParaRPr lang="en-US" sz="1600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79" name="Text Box 19"/>
          <p:cNvSpPr txBox="1">
            <a:spLocks noChangeArrowheads="1"/>
          </p:cNvSpPr>
          <p:nvPr/>
        </p:nvSpPr>
        <p:spPr bwMode="auto">
          <a:xfrm>
            <a:off x="152400" y="5486400"/>
            <a:ext cx="1800225" cy="373659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Gospels &amp; Acts</a:t>
            </a:r>
            <a:endParaRPr lang="en-US" sz="1600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80" name="Text Box 19"/>
          <p:cNvSpPr txBox="1">
            <a:spLocks noChangeArrowheads="1"/>
          </p:cNvSpPr>
          <p:nvPr/>
        </p:nvSpPr>
        <p:spPr bwMode="auto">
          <a:xfrm>
            <a:off x="152400" y="5954713"/>
            <a:ext cx="1800225" cy="373659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Pauline Epistles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81" name="Text Box 19"/>
          <p:cNvSpPr txBox="1">
            <a:spLocks noChangeArrowheads="1"/>
          </p:cNvSpPr>
          <p:nvPr/>
        </p:nvSpPr>
        <p:spPr bwMode="auto">
          <a:xfrm>
            <a:off x="152400" y="6421438"/>
            <a:ext cx="1800225" cy="373659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General Epistles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258094" name="Text Box 19"/>
          <p:cNvSpPr txBox="1">
            <a:spLocks noChangeArrowheads="1"/>
          </p:cNvSpPr>
          <p:nvPr/>
        </p:nvSpPr>
        <p:spPr bwMode="auto">
          <a:xfrm>
            <a:off x="990601" y="4114800"/>
            <a:ext cx="792163" cy="373659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Justify</a:t>
            </a:r>
            <a:endParaRPr lang="en-US" sz="12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83" name="Text Box 20"/>
          <p:cNvSpPr txBox="1">
            <a:spLocks noChangeArrowheads="1"/>
          </p:cNvSpPr>
          <p:nvPr/>
        </p:nvSpPr>
        <p:spPr bwMode="auto">
          <a:xfrm>
            <a:off x="2713038" y="4114800"/>
            <a:ext cx="792162" cy="373659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Rapture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258096" name="Text Box 21"/>
          <p:cNvSpPr txBox="1">
            <a:spLocks noChangeArrowheads="1"/>
          </p:cNvSpPr>
          <p:nvPr/>
        </p:nvSpPr>
        <p:spPr bwMode="auto">
          <a:xfrm>
            <a:off x="2713038" y="4572001"/>
            <a:ext cx="792162" cy="3079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Tribulation</a:t>
            </a:r>
            <a:endParaRPr lang="en-US" sz="12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258097" name="Text Box 22"/>
          <p:cNvSpPr txBox="1">
            <a:spLocks noChangeArrowheads="1"/>
          </p:cNvSpPr>
          <p:nvPr/>
        </p:nvSpPr>
        <p:spPr bwMode="auto">
          <a:xfrm>
            <a:off x="3810000" y="4157663"/>
            <a:ext cx="792163" cy="338137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Sanctify</a:t>
            </a:r>
            <a:endParaRPr lang="en-US" sz="14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258098" name="Text Box 23"/>
          <p:cNvSpPr txBox="1">
            <a:spLocks noChangeArrowheads="1"/>
          </p:cNvSpPr>
          <p:nvPr/>
        </p:nvSpPr>
        <p:spPr bwMode="auto">
          <a:xfrm>
            <a:off x="3810000" y="4600575"/>
            <a:ext cx="792163" cy="373659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Apostle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258099" name="Text Box 24"/>
          <p:cNvSpPr txBox="1">
            <a:spLocks noChangeArrowheads="1"/>
          </p:cNvSpPr>
          <p:nvPr/>
        </p:nvSpPr>
        <p:spPr bwMode="auto">
          <a:xfrm>
            <a:off x="3810000" y="5080001"/>
            <a:ext cx="792163" cy="3079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Righteous</a:t>
            </a:r>
            <a:endParaRPr lang="en-US" sz="12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88" name="Text Box 25"/>
          <p:cNvSpPr txBox="1">
            <a:spLocks noChangeArrowheads="1"/>
          </p:cNvSpPr>
          <p:nvPr/>
        </p:nvSpPr>
        <p:spPr bwMode="auto">
          <a:xfrm>
            <a:off x="5486401" y="4114800"/>
            <a:ext cx="792163" cy="373659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Unity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89" name="Text Box 26"/>
          <p:cNvSpPr txBox="1">
            <a:spLocks noChangeArrowheads="1"/>
          </p:cNvSpPr>
          <p:nvPr/>
        </p:nvSpPr>
        <p:spPr bwMode="auto">
          <a:xfrm>
            <a:off x="5486401" y="4572000"/>
            <a:ext cx="792163" cy="373659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Deity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258102" name="Text Box 27"/>
          <p:cNvSpPr txBox="1">
            <a:spLocks noChangeArrowheads="1"/>
          </p:cNvSpPr>
          <p:nvPr/>
        </p:nvSpPr>
        <p:spPr bwMode="auto">
          <a:xfrm>
            <a:off x="5486401" y="5057775"/>
            <a:ext cx="792163" cy="33813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Forgive</a:t>
            </a:r>
            <a:endParaRPr lang="en-US" sz="14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91" name="Text Box 28"/>
          <p:cNvSpPr txBox="1">
            <a:spLocks noChangeArrowheads="1"/>
          </p:cNvSpPr>
          <p:nvPr/>
        </p:nvSpPr>
        <p:spPr bwMode="auto">
          <a:xfrm>
            <a:off x="5486401" y="5486400"/>
            <a:ext cx="792163" cy="373659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Attitude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92" name="Text Box 29"/>
          <p:cNvSpPr txBox="1">
            <a:spLocks noChangeArrowheads="1"/>
          </p:cNvSpPr>
          <p:nvPr/>
        </p:nvSpPr>
        <p:spPr bwMode="auto">
          <a:xfrm>
            <a:off x="6446838" y="4114800"/>
            <a:ext cx="792162" cy="373659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Order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258105" name="Text Box 30"/>
          <p:cNvSpPr txBox="1">
            <a:spLocks noChangeArrowheads="1"/>
          </p:cNvSpPr>
          <p:nvPr/>
        </p:nvSpPr>
        <p:spPr bwMode="auto">
          <a:xfrm>
            <a:off x="6446838" y="4572000"/>
            <a:ext cx="792162" cy="33813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Conduct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94" name="Text Box 31"/>
          <p:cNvSpPr txBox="1">
            <a:spLocks noChangeArrowheads="1"/>
          </p:cNvSpPr>
          <p:nvPr/>
        </p:nvSpPr>
        <p:spPr bwMode="auto">
          <a:xfrm>
            <a:off x="7391401" y="4114800"/>
            <a:ext cx="792163" cy="373659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Doctrine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258107" name="Text Box 19"/>
          <p:cNvSpPr txBox="1">
            <a:spLocks noChangeArrowheads="1"/>
          </p:cNvSpPr>
          <p:nvPr/>
        </p:nvSpPr>
        <p:spPr bwMode="auto">
          <a:xfrm>
            <a:off x="990601" y="3657600"/>
            <a:ext cx="792163" cy="338138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Kingdom</a:t>
            </a:r>
            <a:endParaRPr lang="en-US" sz="1400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258108" name="Text Box 22"/>
          <p:cNvSpPr txBox="1">
            <a:spLocks noChangeArrowheads="1"/>
          </p:cNvSpPr>
          <p:nvPr/>
        </p:nvSpPr>
        <p:spPr bwMode="auto">
          <a:xfrm>
            <a:off x="4572001" y="3657600"/>
            <a:ext cx="792163" cy="373659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Sov 1</a:t>
            </a:r>
            <a:endParaRPr lang="en-US" sz="1600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97" name="Text Box 31"/>
          <p:cNvSpPr txBox="1">
            <a:spLocks noChangeArrowheads="1"/>
          </p:cNvSpPr>
          <p:nvPr/>
        </p:nvSpPr>
        <p:spPr bwMode="auto">
          <a:xfrm>
            <a:off x="7391401" y="3657600"/>
            <a:ext cx="792163" cy="373659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Believe</a:t>
            </a:r>
            <a:endParaRPr lang="en-US" sz="1600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98" name="Text Box 29"/>
          <p:cNvSpPr txBox="1">
            <a:spLocks noChangeArrowheads="1"/>
          </p:cNvSpPr>
          <p:nvPr/>
        </p:nvSpPr>
        <p:spPr bwMode="auto">
          <a:xfrm>
            <a:off x="6446838" y="3657600"/>
            <a:ext cx="792162" cy="373659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Disciple</a:t>
            </a:r>
            <a:endParaRPr lang="en-US" sz="1600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99" name="Text Box 19"/>
          <p:cNvSpPr txBox="1">
            <a:spLocks noChangeArrowheads="1"/>
          </p:cNvSpPr>
          <p:nvPr/>
        </p:nvSpPr>
        <p:spPr bwMode="auto">
          <a:xfrm>
            <a:off x="990601" y="4572000"/>
            <a:ext cx="792163" cy="373659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Works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100" name="Text Box 19"/>
          <p:cNvSpPr txBox="1">
            <a:spLocks noChangeArrowheads="1"/>
          </p:cNvSpPr>
          <p:nvPr/>
        </p:nvSpPr>
        <p:spPr bwMode="auto">
          <a:xfrm>
            <a:off x="6446838" y="5029200"/>
            <a:ext cx="792162" cy="3381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Suffering</a:t>
            </a:r>
            <a:endParaRPr lang="en-US" sz="14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101" name="Text Box 19"/>
          <p:cNvSpPr txBox="1">
            <a:spLocks noChangeArrowheads="1"/>
          </p:cNvSpPr>
          <p:nvPr/>
        </p:nvSpPr>
        <p:spPr bwMode="auto">
          <a:xfrm>
            <a:off x="6446838" y="5486401"/>
            <a:ext cx="792162" cy="307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Knowledge</a:t>
            </a:r>
            <a:endParaRPr lang="en-US" sz="12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102" name="Text Box 19"/>
          <p:cNvSpPr txBox="1">
            <a:spLocks noChangeArrowheads="1"/>
          </p:cNvSpPr>
          <p:nvPr/>
        </p:nvSpPr>
        <p:spPr bwMode="auto">
          <a:xfrm>
            <a:off x="7391401" y="4572000"/>
            <a:ext cx="792163" cy="373659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Super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258115" name="Text Box 22"/>
          <p:cNvSpPr txBox="1">
            <a:spLocks noChangeArrowheads="1"/>
          </p:cNvSpPr>
          <p:nvPr/>
        </p:nvSpPr>
        <p:spPr bwMode="auto">
          <a:xfrm>
            <a:off x="5486401" y="3657600"/>
            <a:ext cx="792163" cy="373659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Sov 2</a:t>
            </a:r>
            <a:endParaRPr lang="en-US" sz="1600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81" grpId="0" animBg="1"/>
      <p:bldP spid="99" grpId="0" animBg="1"/>
      <p:bldP spid="100" grpId="0" animBg="1"/>
      <p:bldP spid="101" grpId="0" animBg="1"/>
      <p:bldP spid="10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</a:p>
        </p:txBody>
      </p:sp>
      <p:sp>
        <p:nvSpPr>
          <p:cNvPr id="374786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6" tIns="45709" rIns="91416" bIns="45709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554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Survey link at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8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84200"/>
          </a:xfrm>
          <a:gradFill flip="none" rotWithShape="1">
            <a:gsLst>
              <a:gs pos="0">
                <a:srgbClr val="333399"/>
              </a:gs>
              <a:gs pos="100000">
                <a:schemeClr val="tx2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anchor="t">
            <a:spAutoFit/>
          </a:bodyPr>
          <a:lstStyle/>
          <a:p>
            <a:pPr eaLnBrk="1" hangingPunct="1">
              <a:defRPr/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charset="0"/>
                <a:cs typeface="SimSun" charset="0"/>
              </a:rPr>
              <a:t>The New Testament "Building"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1314" name="Picture 5" descr="Column.jpg"/>
          <p:cNvPicPr>
            <a:picLocks noChangeAspect="1"/>
          </p:cNvPicPr>
          <p:nvPr/>
        </p:nvPicPr>
        <p:blipFill>
          <a:blip r:embed="rId3" cstate="screen">
            <a:lum brigh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362200"/>
            <a:ext cx="19812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5" name="Picture 6" descr="Column.jpg"/>
          <p:cNvPicPr>
            <a:picLocks noChangeAspect="1"/>
          </p:cNvPicPr>
          <p:nvPr/>
        </p:nvPicPr>
        <p:blipFill>
          <a:blip r:embed="rId3" cstate="screen">
            <a:lum brigh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19812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6CAC7AE-70CA-EC4E-A961-D49251F262B7}" type="slidenum">
              <a:rPr lang="en-US" sz="1400">
                <a:solidFill>
                  <a:srgbClr val="000000"/>
                </a:solidFill>
              </a:rPr>
              <a:pPr eaLnBrk="1" hangingPunct="1"/>
              <a:t>2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685800" y="762000"/>
            <a:ext cx="7848600" cy="1295400"/>
          </a:xfrm>
          <a:prstGeom prst="triangle">
            <a:avLst/>
          </a:prstGeom>
          <a:gradFill flip="none" rotWithShape="1">
            <a:gsLst>
              <a:gs pos="46000">
                <a:srgbClr val="D6B688"/>
              </a:gs>
              <a:gs pos="99000">
                <a:schemeClr val="tx2"/>
              </a:gs>
            </a:gsLst>
            <a:path path="shape">
              <a:fillToRect l="50000" t="50000" r="50000" b="50000"/>
            </a:path>
            <a:tileRect/>
          </a:gra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35854" y="1676400"/>
          <a:ext cx="9256054" cy="5191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36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3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7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66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73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93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Paul</a:t>
                      </a:r>
                      <a:r>
                        <a:rPr lang="fr-FR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'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 Letters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to Pastors</a:t>
                      </a:r>
                      <a:endParaRPr lang="en-US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Timothy</a:t>
                      </a: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Timothy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blipFill rotWithShape="1">
                      <a:blip r:embed="rId4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Titus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blipFill rotWithShape="1">
                      <a:blip r:embed="rId4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Philemon</a:t>
                      </a:r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9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Paul</a:t>
                      </a:r>
                      <a:r>
                        <a:rPr lang="fr-FR" b="1" dirty="0"/>
                        <a:t>'</a:t>
                      </a:r>
                      <a:r>
                        <a:rPr lang="en-US" b="1" dirty="0"/>
                        <a:t>s Letters</a:t>
                      </a:r>
                      <a:r>
                        <a:rPr lang="en-US" b="1" baseline="0" dirty="0"/>
                        <a:t> to Churches</a:t>
                      </a:r>
                      <a:endParaRPr lang="en-US" b="1" dirty="0"/>
                    </a:p>
                  </a:txBody>
                  <a:tcPr vert="vert27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Thessalonians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Revelation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General Letters</a:t>
                      </a:r>
                    </a:p>
                  </a:txBody>
                  <a:tcPr vert="vert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Thessalonians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Jude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Colossians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 John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Philippians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 John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Ephesians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 John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Galatians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 Peter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Corinthians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 Peter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Corinthians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James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Romans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Hebrews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5"/>
                      <a:tile tx="0" ty="0" sx="100000" sy="100000" flip="none" algn="tl"/>
                    </a:blip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Acts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6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Matthew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7">
                        <a:alphaModFix amt="52000"/>
                      </a:blip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Mark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7">
                        <a:alphaModFix amt="52000"/>
                      </a:blip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Luke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7">
                        <a:alphaModFix amt="52000"/>
                      </a:blip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John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7">
                        <a:alphaModFix amt="52000"/>
                      </a:blip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Historical Books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blipFill rotWithShape="1">
                      <a:blip r:embed="rId5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41319" name="Picture 8" descr="NTS21 Gra[phic with Map.tiff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1750" y="3122613"/>
            <a:ext cx="2482850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20" name="Text Box 5"/>
          <p:cNvSpPr txBox="1">
            <a:spLocks noChangeArrowheads="1"/>
          </p:cNvSpPr>
          <p:nvPr/>
        </p:nvSpPr>
        <p:spPr bwMode="auto">
          <a:xfrm>
            <a:off x="8578850" y="4445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21</a:t>
            </a:r>
          </a:p>
        </p:txBody>
      </p:sp>
      <p:sp>
        <p:nvSpPr>
          <p:cNvPr id="141321" name="TextBox 5"/>
          <p:cNvSpPr txBox="1">
            <a:spLocks noChangeArrowheads="1"/>
          </p:cNvSpPr>
          <p:nvPr/>
        </p:nvSpPr>
        <p:spPr bwMode="auto">
          <a:xfrm>
            <a:off x="5105400" y="6596063"/>
            <a:ext cx="4114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100" i="1">
                <a:solidFill>
                  <a:srgbClr val="FFFFFF"/>
                </a:solidFill>
                <a:latin typeface="Arial" charset="0"/>
                <a:cs typeface="Arial" charset="0"/>
              </a:rPr>
              <a:t>Adapted from Walk Thru the Bible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4572099" y="2852936"/>
            <a:ext cx="2016125" cy="2808288"/>
          </a:xfrm>
          <a:prstGeom prst="wedgeRoundRectCallout">
            <a:avLst>
              <a:gd name="adj1" fmla="val 73324"/>
              <a:gd name="adj2" fmla="val 48853"/>
              <a:gd name="adj3" fmla="val 16667"/>
            </a:avLst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Hebrews sets the foundation for the General Epistles</a:t>
            </a:r>
          </a:p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555776" y="2852936"/>
            <a:ext cx="2016125" cy="2808288"/>
          </a:xfrm>
          <a:prstGeom prst="wedgeRoundRectCallout">
            <a:avLst>
              <a:gd name="adj1" fmla="val -76893"/>
              <a:gd name="adj2" fmla="val 43055"/>
              <a:gd name="adj3" fmla="val 16667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Romans sets the foundation for Paul</a:t>
            </a:r>
            <a:r>
              <a:rPr lang="fr-FR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'</a:t>
            </a:r>
            <a:r>
              <a:rPr lang="en-US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 Epistles</a:t>
            </a:r>
          </a:p>
          <a:p>
            <a:pPr algn="ctr">
              <a:defRPr/>
            </a:pPr>
            <a:endParaRPr lang="en-US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437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3" descr="EXPTEXTB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wrap="none" lIns="91435" tIns="45718" rIns="91435" bIns="45718" anchor="ctr"/>
          <a:lstStyle/>
          <a:p>
            <a:pPr eaLnBrk="1" hangingPunct="1"/>
            <a:endParaRPr lang="en-US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252941" name="TextBox 27"/>
          <p:cNvSpPr txBox="1">
            <a:spLocks noChangeArrowheads="1"/>
          </p:cNvSpPr>
          <p:nvPr/>
        </p:nvSpPr>
        <p:spPr bwMode="auto">
          <a:xfrm>
            <a:off x="7924800" y="-54675"/>
            <a:ext cx="1155700" cy="132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FFFF"/>
                </a:solidFill>
                <a:cs typeface="Arial" charset="0"/>
              </a:rPr>
              <a:t>253h</a:t>
            </a:r>
            <a:br>
              <a:rPr lang="en-US" sz="2000" b="1">
                <a:solidFill>
                  <a:srgbClr val="FFFFFF"/>
                </a:solidFill>
                <a:cs typeface="Arial" charset="0"/>
              </a:rPr>
            </a:br>
            <a:r>
              <a:rPr lang="en-US" sz="2000" b="1">
                <a:solidFill>
                  <a:srgbClr val="FFFFFF"/>
                </a:solidFill>
                <a:cs typeface="Arial" charset="0"/>
              </a:rPr>
              <a:t>24</a:t>
            </a:r>
            <a:br>
              <a:rPr lang="en-US" sz="2000" b="1">
                <a:solidFill>
                  <a:srgbClr val="FFFFFF"/>
                </a:solidFill>
                <a:cs typeface="Arial" charset="0"/>
              </a:rPr>
            </a:br>
            <a:r>
              <a:rPr lang="en-US" sz="2000" b="1">
                <a:solidFill>
                  <a:srgbClr val="FFFFFF"/>
                </a:solidFill>
                <a:cs typeface="Arial" charset="0"/>
              </a:rPr>
              <a:t>38</a:t>
            </a:r>
            <a:br>
              <a:rPr lang="en-US" sz="2000" b="1">
                <a:solidFill>
                  <a:srgbClr val="FFFFFF"/>
                </a:solidFill>
                <a:cs typeface="Arial" charset="0"/>
              </a:rPr>
            </a:br>
            <a:r>
              <a:rPr lang="en-US" sz="2000" b="1">
                <a:solidFill>
                  <a:srgbClr val="FFFFFF"/>
                </a:solidFill>
                <a:cs typeface="Arial" charset="0"/>
              </a:rPr>
              <a:t>39-41</a:t>
            </a:r>
          </a:p>
        </p:txBody>
      </p:sp>
      <p:sp>
        <p:nvSpPr>
          <p:cNvPr id="34" name="Title 33"/>
          <p:cNvSpPr>
            <a:spLocks noGrp="1"/>
          </p:cNvSpPr>
          <p:nvPr>
            <p:ph type="title" idx="4294967295"/>
          </p:nvPr>
        </p:nvSpPr>
        <p:spPr>
          <a:xfrm>
            <a:off x="1043608" y="268071"/>
            <a:ext cx="6737176" cy="584771"/>
          </a:xfrm>
          <a:gradFill flip="none" rotWithShape="1">
            <a:gsLst>
              <a:gs pos="0">
                <a:srgbClr val="0080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  <a:tileRect/>
          </a:gradFill>
          <a:ln>
            <a:miter lim="800000"/>
            <a:headEnd/>
            <a:tailEnd/>
          </a:ln>
          <a:effectLst>
            <a:glow rad="101600">
              <a:srgbClr val="008000">
                <a:alpha val="75000"/>
              </a:srgbClr>
            </a:glow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NT Epistle Contrasts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473319"/>
              </p:ext>
            </p:extLst>
          </p:nvPr>
        </p:nvGraphicFramePr>
        <p:xfrm>
          <a:off x="2" y="1196752"/>
          <a:ext cx="9143999" cy="566124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005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9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9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36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 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Pauline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General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6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Named after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Recipients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Author (except Hebrews)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6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Authors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1 (Paul)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5 </a:t>
                      </a:r>
                      <a:r>
                        <a:rPr lang="en-US" sz="16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(anonymous</a:t>
                      </a:r>
                      <a:r>
                        <a:rPr lang="en-US" sz="1600" b="1" baseline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Hebrews, James, Peter, John, Jude)</a:t>
                      </a:r>
                      <a:endParaRPr lang="en-SG" sz="18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6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Date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Earlier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Later </a:t>
                      </a:r>
                      <a:r>
                        <a:rPr lang="en-US" sz="16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(except James)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2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Chronology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Missionary journeys &amp; Acts </a:t>
                      </a:r>
                      <a:r>
                        <a:rPr lang="en-US" sz="16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(except Pastorals)</a:t>
                      </a:r>
                      <a:endParaRPr lang="en-SG" sz="18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1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After missionary journeys &amp; Acts</a:t>
                      </a:r>
                      <a:r>
                        <a:rPr lang="en-US" sz="16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 </a:t>
                      </a: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rgbClr val="000000"/>
                            </a:glow>
                          </a:effectLst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(except James)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6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Number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13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9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Number of Letters in Theological Categories 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(cf. p. 24)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Soteriology (2)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Ecclesiology (5)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Eschatology (2)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Christology (4)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 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Soteriology (2)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Ecclesiology (0)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Eschatology (4) 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Christology (1)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Missiology (2)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880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573" name="Group 85"/>
          <p:cNvGraphicFramePr>
            <a:graphicFrameLocks noGrp="1"/>
          </p:cNvGraphicFramePr>
          <p:nvPr/>
        </p:nvGraphicFramePr>
        <p:xfrm>
          <a:off x="0" y="685806"/>
          <a:ext cx="9144000" cy="5527679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Date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Book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Key Word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Paul</a:t>
                      </a:r>
                      <a:r>
                        <a:rPr kumimoji="0" lang="uk-UA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'</a:t>
                      </a:r>
                      <a:r>
                        <a:rPr kumimoji="0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 Life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Key Doctrine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40s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Matthew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Kingdom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Ecclesiology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44-47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James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Works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Soteriology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49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Galatians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Justification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1st journey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Soteriology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51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 Thessalonians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Rapture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2nd journey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Eschatology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51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Thessalonians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Tribulation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2nd journey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Eschatology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56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 Corinthians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Sanctification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3rd journey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Ecclesiology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56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Corinthians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Apostleship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3rd journey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Ecclesiology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56-57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Romans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Righteousness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3rd journey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Soteriology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57-59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Luke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Sovereignty I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Missiology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18181" name="Rectangle 87"/>
          <p:cNvSpPr>
            <a:spLocks noGrp="1" noChangeArrowheads="1"/>
          </p:cNvSpPr>
          <p:nvPr>
            <p:ph type="title" idx="4294967295"/>
          </p:nvPr>
        </p:nvSpPr>
        <p:spPr>
          <a:xfrm>
            <a:off x="2832639" y="76201"/>
            <a:ext cx="3480311" cy="523156"/>
          </a:xfrm>
          <a:solidFill>
            <a:schemeClr val="bg2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 anchor="t">
            <a:spAutoFit/>
          </a:bodyPr>
          <a:lstStyle/>
          <a:p>
            <a:pPr eaLnBrk="1" hangingPunct="1"/>
            <a:r>
              <a:rPr lang="en-US" altLang="zh-CN" sz="2800" b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NT Book Keywords</a:t>
            </a:r>
            <a:endParaRPr lang="en-US" sz="2800" b="1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18182" name="Text Box 3"/>
          <p:cNvSpPr txBox="1">
            <a:spLocks noChangeArrowheads="1"/>
          </p:cNvSpPr>
          <p:nvPr/>
        </p:nvSpPr>
        <p:spPr bwMode="auto">
          <a:xfrm>
            <a:off x="8578854" y="44454"/>
            <a:ext cx="526878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95" name="Group 83"/>
          <p:cNvGraphicFramePr>
            <a:graphicFrameLocks noGrp="1"/>
          </p:cNvGraphicFramePr>
          <p:nvPr/>
        </p:nvGraphicFramePr>
        <p:xfrm>
          <a:off x="0" y="652466"/>
          <a:ext cx="9144000" cy="5985279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Date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Book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Key Word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Paul</a:t>
                      </a:r>
                      <a:r>
                        <a:rPr kumimoji="0" lang="uk-UA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'</a:t>
                      </a:r>
                      <a:r>
                        <a:rPr kumimoji="0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 Life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Key Doctrine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60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Ephesians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Unity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1st imprisonment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Christology (Head)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0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61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Colossians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Deity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1st imprisonment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Christology (God)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61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Philemon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Forgiveness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1st imprisonment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Christology (Reconciler)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4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62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Philippians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Attitude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1st imprisonment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Christology (Example)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62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Acts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Sovereignty II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Missiology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62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 Timothy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Order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4th journey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Ecclesiology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64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 Peter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Suffering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Eschatology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64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Peter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Knowledge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Eschatology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64-68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Mark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Discipleship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Eschatology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20229" name="Rectangle 84"/>
          <p:cNvSpPr>
            <a:spLocks noGrp="1" noChangeArrowheads="1"/>
          </p:cNvSpPr>
          <p:nvPr>
            <p:ph type="title" idx="4294967295"/>
          </p:nvPr>
        </p:nvSpPr>
        <p:spPr>
          <a:xfrm>
            <a:off x="2832638" y="1"/>
            <a:ext cx="3480311" cy="523156"/>
          </a:xfrm>
          <a:solidFill>
            <a:schemeClr val="bg2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 anchor="t">
            <a:spAutoFit/>
          </a:bodyPr>
          <a:lstStyle/>
          <a:p>
            <a:pPr eaLnBrk="1" hangingPunct="1"/>
            <a:r>
              <a:rPr lang="en-US" sz="2800" b="1">
                <a:solidFill>
                  <a:schemeClr val="tx1"/>
                </a:solidFill>
                <a:effectLst/>
                <a:latin typeface="Arial" charset="0"/>
                <a:ea typeface="SimSun" charset="0"/>
                <a:cs typeface="SimSun" charset="0"/>
              </a:rPr>
              <a:t>NT Book </a:t>
            </a:r>
            <a:r>
              <a:rPr lang="en-US" altLang="zh-CN" sz="2800" b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Keywords</a:t>
            </a:r>
            <a:endParaRPr lang="en-US" sz="2800" b="1">
              <a:solidFill>
                <a:schemeClr val="tx1"/>
              </a:solidFill>
              <a:effectLst/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220230" name="Text Box 3"/>
          <p:cNvSpPr txBox="1">
            <a:spLocks noChangeArrowheads="1"/>
          </p:cNvSpPr>
          <p:nvPr/>
        </p:nvSpPr>
        <p:spPr bwMode="auto">
          <a:xfrm>
            <a:off x="8578854" y="44454"/>
            <a:ext cx="526878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619" name="Group 83"/>
          <p:cNvGraphicFramePr>
            <a:graphicFrameLocks noGrp="1"/>
          </p:cNvGraphicFramePr>
          <p:nvPr/>
        </p:nvGraphicFramePr>
        <p:xfrm>
          <a:off x="0" y="757241"/>
          <a:ext cx="9144000" cy="5643563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Date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Book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Key Word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Paul</a:t>
                      </a:r>
                      <a:r>
                        <a:rPr kumimoji="0" lang="uk-UA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'</a:t>
                      </a:r>
                      <a:r>
                        <a:rPr kumimoji="0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 Life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Key Doctrine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66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Titus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Conduct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4th journey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Ecclesiology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9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67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Timothy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Doctrine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2nd imprisonment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Ecclesiology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67-68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Hebrews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Superiority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Christology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c. 69 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John 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Belief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Soteriology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75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Jude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Pretenders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Eschatology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85-95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 John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Love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Soteriology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85-95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John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Limits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Missiology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85-95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 John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Missionaries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Missiology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95-96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Revelation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Triumph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Eschatology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22277" name="Rectangle 84"/>
          <p:cNvSpPr>
            <a:spLocks noGrp="1" noChangeArrowheads="1"/>
          </p:cNvSpPr>
          <p:nvPr>
            <p:ph type="title" idx="4294967295"/>
          </p:nvPr>
        </p:nvSpPr>
        <p:spPr>
          <a:xfrm>
            <a:off x="2832638" y="76201"/>
            <a:ext cx="3480311" cy="523156"/>
          </a:xfrm>
          <a:solidFill>
            <a:schemeClr val="bg2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 anchor="t">
            <a:spAutoFit/>
          </a:bodyPr>
          <a:lstStyle/>
          <a:p>
            <a:pPr eaLnBrk="1" hangingPunct="1"/>
            <a:r>
              <a:rPr lang="en-US" sz="2800" b="1">
                <a:solidFill>
                  <a:schemeClr val="tx1"/>
                </a:solidFill>
                <a:effectLst/>
                <a:latin typeface="Arial" charset="0"/>
                <a:ea typeface="SimSun" charset="0"/>
                <a:cs typeface="SimSun" charset="0"/>
              </a:rPr>
              <a:t>NT Book </a:t>
            </a:r>
            <a:r>
              <a:rPr lang="en-US" altLang="zh-CN" sz="2800" b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Keywords</a:t>
            </a:r>
            <a:endParaRPr lang="en-US" sz="2800" b="1">
              <a:solidFill>
                <a:schemeClr val="tx1"/>
              </a:solidFill>
              <a:effectLst/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222278" name="Text Box 3"/>
          <p:cNvSpPr txBox="1">
            <a:spLocks noChangeArrowheads="1"/>
          </p:cNvSpPr>
          <p:nvPr/>
        </p:nvSpPr>
        <p:spPr bwMode="auto">
          <a:xfrm>
            <a:off x="8578854" y="44454"/>
            <a:ext cx="526878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3" descr="EXPTEXTB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9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pPr eaLnBrk="1" hangingPunct="1"/>
            <a:endParaRPr lang="en-US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76201" y="1143001"/>
            <a:ext cx="6248400" cy="708025"/>
          </a:xfrm>
          <a:prstGeom prst="rect">
            <a:avLst/>
          </a:prstGeom>
          <a:gradFill flip="none" rotWithShape="1">
            <a:gsLst>
              <a:gs pos="64000">
                <a:schemeClr val="tx2">
                  <a:lumMod val="25000"/>
                  <a:lumOff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45718" rIns="0" bIns="45718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"To the remotest part of the earth" (Acts 1:8)</a:t>
            </a:r>
          </a:p>
          <a:p>
            <a:pPr eaLnBrk="1" hangingPunct="1">
              <a:defRPr/>
            </a:pPr>
            <a:r>
              <a:rPr lang="en-US" sz="1600" b="1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Acts </a:t>
            </a:r>
            <a:r>
              <a:rPr lang="en-US" sz="2000" b="1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9  13       14    15  16          18           21     27     28</a:t>
            </a:r>
          </a:p>
        </p:txBody>
      </p:sp>
      <p:sp>
        <p:nvSpPr>
          <p:cNvPr id="252932" name="Text Box 16"/>
          <p:cNvSpPr txBox="1">
            <a:spLocks noChangeArrowheads="1"/>
          </p:cNvSpPr>
          <p:nvPr/>
        </p:nvSpPr>
        <p:spPr bwMode="auto">
          <a:xfrm>
            <a:off x="1828800" y="2338388"/>
            <a:ext cx="838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Fall 49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The</a:t>
            </a:r>
          </a:p>
          <a:p>
            <a:pPr algn="ctr" eaLnBrk="1" hangingPunct="1"/>
            <a:r>
              <a:rPr lang="en-US" sz="16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Council</a:t>
            </a:r>
          </a:p>
        </p:txBody>
      </p:sp>
      <p:sp>
        <p:nvSpPr>
          <p:cNvPr id="252933" name="Text Box 17"/>
          <p:cNvSpPr txBox="1">
            <a:spLocks noChangeArrowheads="1"/>
          </p:cNvSpPr>
          <p:nvPr/>
        </p:nvSpPr>
        <p:spPr bwMode="auto">
          <a:xfrm>
            <a:off x="4724400" y="2133601"/>
            <a:ext cx="685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May 57-</a:t>
            </a:r>
            <a:br>
              <a:rPr lang="en-US" sz="1200" b="1">
                <a:solidFill>
                  <a:srgbClr val="FFFFFF"/>
                </a:solidFill>
                <a:latin typeface="Arial Narrow" charset="0"/>
                <a:cs typeface="Times New Roman" charset="0"/>
              </a:rPr>
            </a:br>
            <a:r>
              <a:rPr lang="en-US" sz="12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Aug 59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Trials</a:t>
            </a:r>
            <a:endParaRPr lang="en-US" sz="1800" b="1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252934" name="Line 19"/>
          <p:cNvSpPr>
            <a:spLocks noChangeShapeType="1"/>
          </p:cNvSpPr>
          <p:nvPr/>
        </p:nvSpPr>
        <p:spPr bwMode="auto">
          <a:xfrm>
            <a:off x="0" y="2590800"/>
            <a:ext cx="90678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52935" name="Text Box 20"/>
          <p:cNvSpPr txBox="1">
            <a:spLocks noChangeArrowheads="1"/>
          </p:cNvSpPr>
          <p:nvPr/>
        </p:nvSpPr>
        <p:spPr bwMode="auto">
          <a:xfrm>
            <a:off x="8296276" y="2324100"/>
            <a:ext cx="8477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Spring 68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Expansion</a:t>
            </a:r>
            <a:r>
              <a:rPr lang="en-US" sz="16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 of Church</a:t>
            </a:r>
          </a:p>
        </p:txBody>
      </p:sp>
      <p:sp>
        <p:nvSpPr>
          <p:cNvPr id="252936" name="Text Box 21"/>
          <p:cNvSpPr txBox="1">
            <a:spLocks noChangeArrowheads="1"/>
          </p:cNvSpPr>
          <p:nvPr/>
        </p:nvSpPr>
        <p:spPr bwMode="auto">
          <a:xfrm>
            <a:off x="0" y="32766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35           48          49          50          52  53          57        60             62              67           68     95</a:t>
            </a:r>
          </a:p>
        </p:txBody>
      </p:sp>
      <p:sp>
        <p:nvSpPr>
          <p:cNvPr id="252937" name="Text Box 7"/>
          <p:cNvSpPr txBox="1">
            <a:spLocks noChangeArrowheads="1"/>
          </p:cNvSpPr>
          <p:nvPr/>
        </p:nvSpPr>
        <p:spPr bwMode="auto">
          <a:xfrm>
            <a:off x="914400" y="2019593"/>
            <a:ext cx="990600" cy="131574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718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Apr 48-</a:t>
            </a:r>
            <a:br>
              <a:rPr lang="en-US" sz="1200" b="1">
                <a:solidFill>
                  <a:srgbClr val="000000"/>
                </a:solidFill>
                <a:latin typeface="Arial Narrow" charset="0"/>
                <a:cs typeface="Times New Roman" charset="0"/>
              </a:rPr>
            </a:br>
            <a:r>
              <a:rPr lang="en-US" sz="12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Sep 49</a:t>
            </a:r>
          </a:p>
          <a:p>
            <a:pPr algn="ctr" eaLnBrk="1" hangingPunct="1"/>
            <a:r>
              <a:rPr lang="en-US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1</a:t>
            </a:r>
            <a:br>
              <a:rPr lang="en-US" b="1">
                <a:solidFill>
                  <a:srgbClr val="000000"/>
                </a:solidFill>
                <a:latin typeface="Arial Narrow" charset="0"/>
                <a:cs typeface="Times New Roman" charset="0"/>
              </a:rPr>
            </a:br>
            <a:r>
              <a:rPr lang="en-US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Galatia</a:t>
            </a:r>
          </a:p>
          <a:p>
            <a:pPr algn="ctr" eaLnBrk="1" hangingPunct="1">
              <a:spcBef>
                <a:spcPct val="50000"/>
              </a:spcBef>
            </a:pPr>
            <a:endParaRPr lang="en-US" sz="900" b="1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252938" name="Text Box 9"/>
          <p:cNvSpPr txBox="1">
            <a:spLocks noChangeArrowheads="1"/>
          </p:cNvSpPr>
          <p:nvPr/>
        </p:nvSpPr>
        <p:spPr bwMode="auto">
          <a:xfrm>
            <a:off x="3743325" y="1996511"/>
            <a:ext cx="990600" cy="1338828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718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Spr 53-</a:t>
            </a:r>
            <a:br>
              <a:rPr lang="en-US" sz="1200" b="1">
                <a:solidFill>
                  <a:srgbClr val="000000"/>
                </a:solidFill>
                <a:latin typeface="Arial Narrow" charset="0"/>
                <a:cs typeface="Times New Roman" charset="0"/>
              </a:rPr>
            </a:br>
            <a:r>
              <a:rPr lang="en-US" sz="12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May 57</a:t>
            </a:r>
          </a:p>
          <a:p>
            <a:pPr algn="ctr" eaLnBrk="1" hangingPunct="1"/>
            <a:r>
              <a:rPr lang="en-US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3</a:t>
            </a:r>
            <a:br>
              <a:rPr lang="en-US" b="1">
                <a:solidFill>
                  <a:srgbClr val="000000"/>
                </a:solidFill>
                <a:latin typeface="Arial Narrow" charset="0"/>
                <a:cs typeface="Times New Roman" charset="0"/>
              </a:rPr>
            </a:br>
            <a:r>
              <a:rPr lang="en-US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Asia</a:t>
            </a:r>
          </a:p>
          <a:p>
            <a:pPr algn="ctr" eaLnBrk="1" hangingPunct="1">
              <a:spcBef>
                <a:spcPct val="50000"/>
              </a:spcBef>
            </a:pPr>
            <a:endParaRPr lang="en-US" sz="1000" b="1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5334000" y="1996511"/>
            <a:ext cx="990600" cy="1338828"/>
          </a:xfrm>
          <a:prstGeom prst="rect">
            <a:avLst/>
          </a:prstGeom>
          <a:solidFill>
            <a:schemeClr val="accent4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45718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Feb 60-</a:t>
            </a:r>
            <a:br>
              <a:rPr lang="en-US" sz="1200" b="1">
                <a:solidFill>
                  <a:srgbClr val="FFFFFF"/>
                </a:solidFill>
                <a:latin typeface="Arial Narrow" charset="0"/>
                <a:cs typeface="Times New Roman" charset="0"/>
              </a:rPr>
            </a:br>
            <a:r>
              <a:rPr lang="en-US" sz="12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Mar 62</a:t>
            </a:r>
          </a:p>
          <a:p>
            <a:pPr algn="ctr" eaLnBrk="1" hangingPunct="1"/>
            <a:r>
              <a:rPr lang="en-US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1</a:t>
            </a:r>
            <a:br>
              <a:rPr lang="en-US" b="1">
                <a:solidFill>
                  <a:srgbClr val="FFFFFF"/>
                </a:solidFill>
                <a:latin typeface="Arial Narrow" charset="0"/>
                <a:cs typeface="Times New Roman" charset="0"/>
              </a:rPr>
            </a:br>
            <a:r>
              <a:rPr lang="en-US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Rome</a:t>
            </a:r>
          </a:p>
          <a:p>
            <a:pPr algn="ctr" eaLnBrk="1" hangingPunct="1">
              <a:spcBef>
                <a:spcPct val="50000"/>
              </a:spcBef>
            </a:pPr>
            <a:endParaRPr lang="en-US" sz="1000" b="1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7315200" y="1996511"/>
            <a:ext cx="990600" cy="1338828"/>
          </a:xfrm>
          <a:prstGeom prst="rect">
            <a:avLst/>
          </a:prstGeom>
          <a:solidFill>
            <a:schemeClr val="accent4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45718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Aut 67-</a:t>
            </a:r>
            <a:br>
              <a:rPr lang="en-US" sz="1200" b="1">
                <a:solidFill>
                  <a:srgbClr val="FFFFFF"/>
                </a:solidFill>
                <a:latin typeface="Arial Narrow" charset="0"/>
                <a:cs typeface="Times New Roman" charset="0"/>
              </a:rPr>
            </a:br>
            <a:r>
              <a:rPr lang="en-US" sz="12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Spr 68</a:t>
            </a:r>
          </a:p>
          <a:p>
            <a:pPr algn="ctr" eaLnBrk="1" hangingPunct="1"/>
            <a:r>
              <a:rPr lang="en-US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2</a:t>
            </a:r>
            <a:br>
              <a:rPr lang="en-US" b="1">
                <a:solidFill>
                  <a:srgbClr val="FFFFFF"/>
                </a:solidFill>
                <a:latin typeface="Arial Narrow" charset="0"/>
                <a:cs typeface="Times New Roman" charset="0"/>
              </a:rPr>
            </a:br>
            <a:r>
              <a:rPr lang="en-US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Rome</a:t>
            </a:r>
          </a:p>
          <a:p>
            <a:pPr algn="ctr" eaLnBrk="1" hangingPunct="1">
              <a:spcBef>
                <a:spcPct val="50000"/>
              </a:spcBef>
            </a:pPr>
            <a:endParaRPr lang="en-US" sz="1000" b="1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252941" name="TextBox 27"/>
          <p:cNvSpPr txBox="1">
            <a:spLocks noChangeArrowheads="1"/>
          </p:cNvSpPr>
          <p:nvPr/>
        </p:nvSpPr>
        <p:spPr bwMode="auto">
          <a:xfrm>
            <a:off x="7924800" y="71438"/>
            <a:ext cx="1155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FFFF"/>
                </a:solidFill>
                <a:cs typeface="Arial" charset="0"/>
              </a:rPr>
              <a:t>38</a:t>
            </a:r>
            <a:br>
              <a:rPr lang="en-US" sz="2000" b="1">
                <a:solidFill>
                  <a:srgbClr val="FFFFFF"/>
                </a:solidFill>
                <a:cs typeface="Arial" charset="0"/>
              </a:rPr>
            </a:br>
            <a:r>
              <a:rPr lang="en-US" sz="2000" b="1">
                <a:solidFill>
                  <a:srgbClr val="FFFFFF"/>
                </a:solidFill>
                <a:cs typeface="Arial" charset="0"/>
              </a:rPr>
              <a:t>124</a:t>
            </a:r>
            <a:br>
              <a:rPr lang="en-US" sz="2000" b="1">
                <a:solidFill>
                  <a:srgbClr val="FFFFFF"/>
                </a:solidFill>
                <a:cs typeface="Arial" charset="0"/>
              </a:rPr>
            </a:br>
            <a:r>
              <a:rPr lang="en-US" sz="2000" b="1">
                <a:solidFill>
                  <a:srgbClr val="FFFFFF"/>
                </a:solidFill>
                <a:cs typeface="Arial" charset="0"/>
              </a:rPr>
              <a:t>39-41</a:t>
            </a:r>
          </a:p>
        </p:txBody>
      </p:sp>
      <p:sp>
        <p:nvSpPr>
          <p:cNvPr id="252942" name="Text Box 9"/>
          <p:cNvSpPr txBox="1">
            <a:spLocks noChangeArrowheads="1"/>
          </p:cNvSpPr>
          <p:nvPr/>
        </p:nvSpPr>
        <p:spPr bwMode="auto">
          <a:xfrm>
            <a:off x="6324600" y="1996511"/>
            <a:ext cx="990600" cy="1338828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718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Spr 62-</a:t>
            </a:r>
            <a:br>
              <a:rPr lang="en-US" sz="1200" b="1">
                <a:solidFill>
                  <a:srgbClr val="000000"/>
                </a:solidFill>
                <a:latin typeface="Arial Narrow" charset="0"/>
                <a:cs typeface="Times New Roman" charset="0"/>
              </a:rPr>
            </a:br>
            <a:r>
              <a:rPr lang="en-US" sz="12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Fall 67</a:t>
            </a:r>
          </a:p>
          <a:p>
            <a:pPr algn="ctr" eaLnBrk="1" hangingPunct="1"/>
            <a:r>
              <a:rPr lang="en-US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4</a:t>
            </a:r>
            <a:br>
              <a:rPr lang="en-US" b="1">
                <a:solidFill>
                  <a:srgbClr val="000000"/>
                </a:solidFill>
                <a:latin typeface="Arial Narrow" charset="0"/>
                <a:cs typeface="Times New Roman" charset="0"/>
              </a:rPr>
            </a:br>
            <a:r>
              <a:rPr lang="en-US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Spain</a:t>
            </a:r>
          </a:p>
          <a:p>
            <a:pPr algn="ctr" eaLnBrk="1" hangingPunct="1">
              <a:spcBef>
                <a:spcPct val="50000"/>
              </a:spcBef>
            </a:pPr>
            <a:endParaRPr lang="en-US" sz="1000" b="1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34" name="Title 33"/>
          <p:cNvSpPr>
            <a:spLocks noGrp="1"/>
          </p:cNvSpPr>
          <p:nvPr>
            <p:ph type="title" idx="4294967295"/>
          </p:nvPr>
        </p:nvSpPr>
        <p:spPr>
          <a:xfrm>
            <a:off x="152400" y="268069"/>
            <a:ext cx="7772400" cy="584776"/>
          </a:xfrm>
          <a:gradFill flip="none" rotWithShape="1">
            <a:gsLst>
              <a:gs pos="0">
                <a:srgbClr val="0080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  <a:tileRect/>
          </a:gradFill>
          <a:ln>
            <a:miter lim="800000"/>
            <a:headEnd/>
            <a:tailEnd/>
          </a:ln>
          <a:effectLst>
            <a:glow rad="101600">
              <a:srgbClr val="008000">
                <a:alpha val="75000"/>
              </a:srgbClr>
            </a:glow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FFFF"/>
                </a:solidFill>
                <a:cs typeface="Times New Roman" charset="0"/>
              </a:rPr>
              <a:t>NT Overview (General + Key Words)</a:t>
            </a:r>
          </a:p>
        </p:txBody>
      </p:sp>
      <p:sp>
        <p:nvSpPr>
          <p:cNvPr id="252946" name="Text Box 20"/>
          <p:cNvSpPr txBox="1">
            <a:spLocks noChangeArrowheads="1"/>
          </p:cNvSpPr>
          <p:nvPr/>
        </p:nvSpPr>
        <p:spPr bwMode="auto">
          <a:xfrm>
            <a:off x="6477001" y="6553200"/>
            <a:ext cx="24479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2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General Epistles + Key Words </a:t>
            </a:r>
            <a:endParaRPr lang="en-US" sz="1600" b="1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252947" name="Text Box 7"/>
          <p:cNvSpPr txBox="1">
            <a:spLocks noChangeArrowheads="1"/>
          </p:cNvSpPr>
          <p:nvPr/>
        </p:nvSpPr>
        <p:spPr bwMode="auto">
          <a:xfrm>
            <a:off x="2667000" y="1987843"/>
            <a:ext cx="990600" cy="131574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718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Apr 50-</a:t>
            </a:r>
            <a:br>
              <a:rPr lang="en-US" sz="1200" b="1">
                <a:solidFill>
                  <a:srgbClr val="000000"/>
                </a:solidFill>
                <a:latin typeface="Arial Narrow" charset="0"/>
                <a:cs typeface="Times New Roman" charset="0"/>
              </a:rPr>
            </a:br>
            <a:r>
              <a:rPr lang="en-US" sz="12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Sep 52</a:t>
            </a:r>
          </a:p>
          <a:p>
            <a:pPr algn="ctr" eaLnBrk="1" hangingPunct="1"/>
            <a:r>
              <a:rPr lang="en-US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2</a:t>
            </a:r>
            <a:br>
              <a:rPr lang="en-US" b="1">
                <a:solidFill>
                  <a:srgbClr val="000000"/>
                </a:solidFill>
                <a:latin typeface="Arial Narrow" charset="0"/>
                <a:cs typeface="Times New Roman" charset="0"/>
              </a:rPr>
            </a:br>
            <a:r>
              <a:rPr lang="en-US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Aegean</a:t>
            </a:r>
          </a:p>
          <a:p>
            <a:pPr algn="ctr" eaLnBrk="1" hangingPunct="1">
              <a:spcBef>
                <a:spcPct val="50000"/>
              </a:spcBef>
            </a:pPr>
            <a:endParaRPr lang="en-US" sz="900" b="1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49" name="Text Box 19"/>
          <p:cNvSpPr txBox="1">
            <a:spLocks noChangeArrowheads="1"/>
          </p:cNvSpPr>
          <p:nvPr/>
        </p:nvSpPr>
        <p:spPr bwMode="auto">
          <a:xfrm>
            <a:off x="990601" y="4114800"/>
            <a:ext cx="792163" cy="373659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Gal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2713038" y="4114800"/>
            <a:ext cx="792162" cy="373659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1 Thess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54" name="Text Box 21"/>
          <p:cNvSpPr txBox="1">
            <a:spLocks noChangeArrowheads="1"/>
          </p:cNvSpPr>
          <p:nvPr/>
        </p:nvSpPr>
        <p:spPr bwMode="auto">
          <a:xfrm>
            <a:off x="2713038" y="4572000"/>
            <a:ext cx="792162" cy="373659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2 Thess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3810000" y="4114800"/>
            <a:ext cx="792163" cy="373659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1 Cor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56" name="Text Box 23"/>
          <p:cNvSpPr txBox="1">
            <a:spLocks noChangeArrowheads="1"/>
          </p:cNvSpPr>
          <p:nvPr/>
        </p:nvSpPr>
        <p:spPr bwMode="auto">
          <a:xfrm>
            <a:off x="3810000" y="4572000"/>
            <a:ext cx="792163" cy="373659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2 Cor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57" name="Text Box 24"/>
          <p:cNvSpPr txBox="1">
            <a:spLocks noChangeArrowheads="1"/>
          </p:cNvSpPr>
          <p:nvPr/>
        </p:nvSpPr>
        <p:spPr bwMode="auto">
          <a:xfrm>
            <a:off x="3810000" y="5029200"/>
            <a:ext cx="792163" cy="373659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Romans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5486401" y="4114800"/>
            <a:ext cx="792163" cy="373659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Eph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59" name="Text Box 26"/>
          <p:cNvSpPr txBox="1">
            <a:spLocks noChangeArrowheads="1"/>
          </p:cNvSpPr>
          <p:nvPr/>
        </p:nvSpPr>
        <p:spPr bwMode="auto">
          <a:xfrm>
            <a:off x="5486401" y="4572000"/>
            <a:ext cx="792163" cy="373659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Col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60" name="Text Box 27"/>
          <p:cNvSpPr txBox="1">
            <a:spLocks noChangeArrowheads="1"/>
          </p:cNvSpPr>
          <p:nvPr/>
        </p:nvSpPr>
        <p:spPr bwMode="auto">
          <a:xfrm>
            <a:off x="5486401" y="5029200"/>
            <a:ext cx="792163" cy="373659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Philem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61" name="Text Box 28"/>
          <p:cNvSpPr txBox="1">
            <a:spLocks noChangeArrowheads="1"/>
          </p:cNvSpPr>
          <p:nvPr/>
        </p:nvSpPr>
        <p:spPr bwMode="auto">
          <a:xfrm>
            <a:off x="5486401" y="5486400"/>
            <a:ext cx="792163" cy="373659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Phil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62" name="Text Box 29"/>
          <p:cNvSpPr txBox="1">
            <a:spLocks noChangeArrowheads="1"/>
          </p:cNvSpPr>
          <p:nvPr/>
        </p:nvSpPr>
        <p:spPr bwMode="auto">
          <a:xfrm>
            <a:off x="6446838" y="4114800"/>
            <a:ext cx="792162" cy="373659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1 Tim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63" name="Text Box 30"/>
          <p:cNvSpPr txBox="1">
            <a:spLocks noChangeArrowheads="1"/>
          </p:cNvSpPr>
          <p:nvPr/>
        </p:nvSpPr>
        <p:spPr bwMode="auto">
          <a:xfrm>
            <a:off x="6446838" y="4572000"/>
            <a:ext cx="792162" cy="373659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Titus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7391401" y="4114800"/>
            <a:ext cx="792163" cy="373659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2 Tim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65" name="Text Box 19"/>
          <p:cNvSpPr txBox="1">
            <a:spLocks noChangeArrowheads="1"/>
          </p:cNvSpPr>
          <p:nvPr/>
        </p:nvSpPr>
        <p:spPr bwMode="auto">
          <a:xfrm>
            <a:off x="990601" y="3657600"/>
            <a:ext cx="792163" cy="373659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Matt</a:t>
            </a:r>
            <a:endParaRPr lang="en-US" sz="1600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66" name="Text Box 22"/>
          <p:cNvSpPr txBox="1">
            <a:spLocks noChangeArrowheads="1"/>
          </p:cNvSpPr>
          <p:nvPr/>
        </p:nvSpPr>
        <p:spPr bwMode="auto">
          <a:xfrm>
            <a:off x="4572001" y="3657600"/>
            <a:ext cx="792163" cy="373659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Luke</a:t>
            </a:r>
            <a:endParaRPr lang="en-US" sz="1600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7391401" y="3657600"/>
            <a:ext cx="792163" cy="373659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John</a:t>
            </a:r>
            <a:endParaRPr lang="en-US" sz="1600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68" name="Text Box 29"/>
          <p:cNvSpPr txBox="1">
            <a:spLocks noChangeArrowheads="1"/>
          </p:cNvSpPr>
          <p:nvPr/>
        </p:nvSpPr>
        <p:spPr bwMode="auto">
          <a:xfrm>
            <a:off x="6446838" y="3657600"/>
            <a:ext cx="792162" cy="373659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Mark</a:t>
            </a:r>
            <a:endParaRPr lang="en-US" sz="1600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990601" y="4572000"/>
            <a:ext cx="792163" cy="373659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James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6446838" y="5029200"/>
            <a:ext cx="792162" cy="373659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1 Pet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71" name="Text Box 19"/>
          <p:cNvSpPr txBox="1">
            <a:spLocks noChangeArrowheads="1"/>
          </p:cNvSpPr>
          <p:nvPr/>
        </p:nvSpPr>
        <p:spPr bwMode="auto">
          <a:xfrm>
            <a:off x="6446838" y="5486400"/>
            <a:ext cx="792162" cy="373659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2 Pet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72" name="Text Box 19"/>
          <p:cNvSpPr txBox="1">
            <a:spLocks noChangeArrowheads="1"/>
          </p:cNvSpPr>
          <p:nvPr/>
        </p:nvSpPr>
        <p:spPr bwMode="auto">
          <a:xfrm>
            <a:off x="7391401" y="4572000"/>
            <a:ext cx="792163" cy="373659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Heb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73" name="Text Box 19"/>
          <p:cNvSpPr txBox="1">
            <a:spLocks noChangeArrowheads="1"/>
          </p:cNvSpPr>
          <p:nvPr/>
        </p:nvSpPr>
        <p:spPr bwMode="auto">
          <a:xfrm>
            <a:off x="8305801" y="4114800"/>
            <a:ext cx="792163" cy="373659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Jude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74" name="Text Box 19"/>
          <p:cNvSpPr txBox="1">
            <a:spLocks noChangeArrowheads="1"/>
          </p:cNvSpPr>
          <p:nvPr/>
        </p:nvSpPr>
        <p:spPr bwMode="auto">
          <a:xfrm>
            <a:off x="8305801" y="4572000"/>
            <a:ext cx="792163" cy="373659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1 John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75" name="Text Box 19"/>
          <p:cNvSpPr txBox="1">
            <a:spLocks noChangeArrowheads="1"/>
          </p:cNvSpPr>
          <p:nvPr/>
        </p:nvSpPr>
        <p:spPr bwMode="auto">
          <a:xfrm>
            <a:off x="8305801" y="5029200"/>
            <a:ext cx="792163" cy="373659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2 John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76" name="Text Box 19"/>
          <p:cNvSpPr txBox="1">
            <a:spLocks noChangeArrowheads="1"/>
          </p:cNvSpPr>
          <p:nvPr/>
        </p:nvSpPr>
        <p:spPr bwMode="auto">
          <a:xfrm>
            <a:off x="8305801" y="5486400"/>
            <a:ext cx="792163" cy="373659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3 John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77" name="Text Box 19"/>
          <p:cNvSpPr txBox="1">
            <a:spLocks noChangeArrowheads="1"/>
          </p:cNvSpPr>
          <p:nvPr/>
        </p:nvSpPr>
        <p:spPr bwMode="auto">
          <a:xfrm>
            <a:off x="8305801" y="5943600"/>
            <a:ext cx="792163" cy="373659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Rev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78" name="Text Box 22"/>
          <p:cNvSpPr txBox="1">
            <a:spLocks noChangeArrowheads="1"/>
          </p:cNvSpPr>
          <p:nvPr/>
        </p:nvSpPr>
        <p:spPr bwMode="auto">
          <a:xfrm>
            <a:off x="5486401" y="3657600"/>
            <a:ext cx="792163" cy="373659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Acts</a:t>
            </a:r>
            <a:endParaRPr lang="en-US" sz="1600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79" name="Text Box 19"/>
          <p:cNvSpPr txBox="1">
            <a:spLocks noChangeArrowheads="1"/>
          </p:cNvSpPr>
          <p:nvPr/>
        </p:nvSpPr>
        <p:spPr bwMode="auto">
          <a:xfrm>
            <a:off x="152400" y="5486400"/>
            <a:ext cx="1800225" cy="373659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Gospels &amp; Acts</a:t>
            </a:r>
            <a:endParaRPr lang="en-US" sz="1600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80" name="Text Box 19"/>
          <p:cNvSpPr txBox="1">
            <a:spLocks noChangeArrowheads="1"/>
          </p:cNvSpPr>
          <p:nvPr/>
        </p:nvSpPr>
        <p:spPr bwMode="auto">
          <a:xfrm>
            <a:off x="152400" y="5954713"/>
            <a:ext cx="1800225" cy="373659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Pauline Epistles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81" name="Text Box 19"/>
          <p:cNvSpPr txBox="1">
            <a:spLocks noChangeArrowheads="1"/>
          </p:cNvSpPr>
          <p:nvPr/>
        </p:nvSpPr>
        <p:spPr bwMode="auto">
          <a:xfrm>
            <a:off x="152400" y="6421438"/>
            <a:ext cx="1800225" cy="373659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General Epistles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252978" name="Text Box 19"/>
          <p:cNvSpPr txBox="1">
            <a:spLocks noChangeArrowheads="1"/>
          </p:cNvSpPr>
          <p:nvPr/>
        </p:nvSpPr>
        <p:spPr bwMode="auto">
          <a:xfrm>
            <a:off x="990601" y="4114800"/>
            <a:ext cx="792163" cy="373659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Justify</a:t>
            </a:r>
            <a:endParaRPr lang="en-US" sz="12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83" name="Text Box 20"/>
          <p:cNvSpPr txBox="1">
            <a:spLocks noChangeArrowheads="1"/>
          </p:cNvSpPr>
          <p:nvPr/>
        </p:nvSpPr>
        <p:spPr bwMode="auto">
          <a:xfrm>
            <a:off x="2713038" y="4114800"/>
            <a:ext cx="792162" cy="373659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Rapture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252980" name="Text Box 21"/>
          <p:cNvSpPr txBox="1">
            <a:spLocks noChangeArrowheads="1"/>
          </p:cNvSpPr>
          <p:nvPr/>
        </p:nvSpPr>
        <p:spPr bwMode="auto">
          <a:xfrm>
            <a:off x="2713038" y="4572001"/>
            <a:ext cx="792162" cy="3079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Tribulation</a:t>
            </a:r>
            <a:endParaRPr lang="en-US" sz="12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252981" name="Text Box 22"/>
          <p:cNvSpPr txBox="1">
            <a:spLocks noChangeArrowheads="1"/>
          </p:cNvSpPr>
          <p:nvPr/>
        </p:nvSpPr>
        <p:spPr bwMode="auto">
          <a:xfrm>
            <a:off x="3810000" y="4157663"/>
            <a:ext cx="792163" cy="338137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Sanctify</a:t>
            </a:r>
            <a:endParaRPr lang="en-US" sz="14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252982" name="Text Box 23"/>
          <p:cNvSpPr txBox="1">
            <a:spLocks noChangeArrowheads="1"/>
          </p:cNvSpPr>
          <p:nvPr/>
        </p:nvSpPr>
        <p:spPr bwMode="auto">
          <a:xfrm>
            <a:off x="3810000" y="4600575"/>
            <a:ext cx="792163" cy="373659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Apostle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252983" name="Text Box 24"/>
          <p:cNvSpPr txBox="1">
            <a:spLocks noChangeArrowheads="1"/>
          </p:cNvSpPr>
          <p:nvPr/>
        </p:nvSpPr>
        <p:spPr bwMode="auto">
          <a:xfrm>
            <a:off x="3810000" y="5080001"/>
            <a:ext cx="792163" cy="3079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Righteous</a:t>
            </a:r>
            <a:endParaRPr lang="en-US" sz="12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88" name="Text Box 25"/>
          <p:cNvSpPr txBox="1">
            <a:spLocks noChangeArrowheads="1"/>
          </p:cNvSpPr>
          <p:nvPr/>
        </p:nvSpPr>
        <p:spPr bwMode="auto">
          <a:xfrm>
            <a:off x="5486401" y="4114800"/>
            <a:ext cx="792163" cy="373659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Unity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89" name="Text Box 26"/>
          <p:cNvSpPr txBox="1">
            <a:spLocks noChangeArrowheads="1"/>
          </p:cNvSpPr>
          <p:nvPr/>
        </p:nvSpPr>
        <p:spPr bwMode="auto">
          <a:xfrm>
            <a:off x="5486401" y="4572000"/>
            <a:ext cx="792163" cy="373659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Deity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252986" name="Text Box 27"/>
          <p:cNvSpPr txBox="1">
            <a:spLocks noChangeArrowheads="1"/>
          </p:cNvSpPr>
          <p:nvPr/>
        </p:nvSpPr>
        <p:spPr bwMode="auto">
          <a:xfrm>
            <a:off x="5486401" y="5057775"/>
            <a:ext cx="792163" cy="33813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Forgive</a:t>
            </a:r>
            <a:endParaRPr lang="en-US" sz="14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91" name="Text Box 28"/>
          <p:cNvSpPr txBox="1">
            <a:spLocks noChangeArrowheads="1"/>
          </p:cNvSpPr>
          <p:nvPr/>
        </p:nvSpPr>
        <p:spPr bwMode="auto">
          <a:xfrm>
            <a:off x="5486401" y="5486400"/>
            <a:ext cx="792163" cy="373659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Attitude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92" name="Text Box 29"/>
          <p:cNvSpPr txBox="1">
            <a:spLocks noChangeArrowheads="1"/>
          </p:cNvSpPr>
          <p:nvPr/>
        </p:nvSpPr>
        <p:spPr bwMode="auto">
          <a:xfrm>
            <a:off x="6446838" y="4114800"/>
            <a:ext cx="792162" cy="373659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Order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252989" name="Text Box 30"/>
          <p:cNvSpPr txBox="1">
            <a:spLocks noChangeArrowheads="1"/>
          </p:cNvSpPr>
          <p:nvPr/>
        </p:nvSpPr>
        <p:spPr bwMode="auto">
          <a:xfrm>
            <a:off x="6446838" y="4572000"/>
            <a:ext cx="792162" cy="33813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Conduct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94" name="Text Box 31"/>
          <p:cNvSpPr txBox="1">
            <a:spLocks noChangeArrowheads="1"/>
          </p:cNvSpPr>
          <p:nvPr/>
        </p:nvSpPr>
        <p:spPr bwMode="auto">
          <a:xfrm>
            <a:off x="7391401" y="4114800"/>
            <a:ext cx="792163" cy="373659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Doctrine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252991" name="Text Box 19"/>
          <p:cNvSpPr txBox="1">
            <a:spLocks noChangeArrowheads="1"/>
          </p:cNvSpPr>
          <p:nvPr/>
        </p:nvSpPr>
        <p:spPr bwMode="auto">
          <a:xfrm>
            <a:off x="990601" y="3657600"/>
            <a:ext cx="792163" cy="338138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Kingdom</a:t>
            </a:r>
            <a:endParaRPr lang="en-US" sz="1400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252992" name="Text Box 22"/>
          <p:cNvSpPr txBox="1">
            <a:spLocks noChangeArrowheads="1"/>
          </p:cNvSpPr>
          <p:nvPr/>
        </p:nvSpPr>
        <p:spPr bwMode="auto">
          <a:xfrm>
            <a:off x="4572001" y="3657600"/>
            <a:ext cx="792163" cy="373659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Sov 1</a:t>
            </a:r>
            <a:endParaRPr lang="en-US" sz="1600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97" name="Text Box 31"/>
          <p:cNvSpPr txBox="1">
            <a:spLocks noChangeArrowheads="1"/>
          </p:cNvSpPr>
          <p:nvPr/>
        </p:nvSpPr>
        <p:spPr bwMode="auto">
          <a:xfrm>
            <a:off x="7391401" y="3657600"/>
            <a:ext cx="792163" cy="373659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Believe</a:t>
            </a:r>
            <a:endParaRPr lang="en-US" sz="1600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98" name="Text Box 29"/>
          <p:cNvSpPr txBox="1">
            <a:spLocks noChangeArrowheads="1"/>
          </p:cNvSpPr>
          <p:nvPr/>
        </p:nvSpPr>
        <p:spPr bwMode="auto">
          <a:xfrm>
            <a:off x="6446838" y="3657600"/>
            <a:ext cx="792162" cy="373659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Disciple</a:t>
            </a:r>
            <a:endParaRPr lang="en-US" sz="1600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99" name="Text Box 19"/>
          <p:cNvSpPr txBox="1">
            <a:spLocks noChangeArrowheads="1"/>
          </p:cNvSpPr>
          <p:nvPr/>
        </p:nvSpPr>
        <p:spPr bwMode="auto">
          <a:xfrm>
            <a:off x="990601" y="4572000"/>
            <a:ext cx="792163" cy="373659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Works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100" name="Text Box 19"/>
          <p:cNvSpPr txBox="1">
            <a:spLocks noChangeArrowheads="1"/>
          </p:cNvSpPr>
          <p:nvPr/>
        </p:nvSpPr>
        <p:spPr bwMode="auto">
          <a:xfrm>
            <a:off x="6446838" y="5029200"/>
            <a:ext cx="792162" cy="3381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Suffering</a:t>
            </a:r>
            <a:endParaRPr lang="en-US" sz="14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101" name="Text Box 19"/>
          <p:cNvSpPr txBox="1">
            <a:spLocks noChangeArrowheads="1"/>
          </p:cNvSpPr>
          <p:nvPr/>
        </p:nvSpPr>
        <p:spPr bwMode="auto">
          <a:xfrm>
            <a:off x="6446838" y="5486401"/>
            <a:ext cx="792162" cy="307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Knowledge</a:t>
            </a:r>
            <a:endParaRPr lang="en-US" sz="12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102" name="Text Box 19"/>
          <p:cNvSpPr txBox="1">
            <a:spLocks noChangeArrowheads="1"/>
          </p:cNvSpPr>
          <p:nvPr/>
        </p:nvSpPr>
        <p:spPr bwMode="auto">
          <a:xfrm>
            <a:off x="7391401" y="4572000"/>
            <a:ext cx="792163" cy="373659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Super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103" name="Text Box 19"/>
          <p:cNvSpPr txBox="1">
            <a:spLocks noChangeArrowheads="1"/>
          </p:cNvSpPr>
          <p:nvPr/>
        </p:nvSpPr>
        <p:spPr bwMode="auto">
          <a:xfrm>
            <a:off x="8305801" y="4114801"/>
            <a:ext cx="792163" cy="307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Pretenders</a:t>
            </a:r>
            <a:endParaRPr lang="en-US" sz="12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104" name="Text Box 19"/>
          <p:cNvSpPr txBox="1">
            <a:spLocks noChangeArrowheads="1"/>
          </p:cNvSpPr>
          <p:nvPr/>
        </p:nvSpPr>
        <p:spPr bwMode="auto">
          <a:xfrm>
            <a:off x="8305801" y="4572000"/>
            <a:ext cx="792163" cy="373659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Love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105" name="Text Box 19"/>
          <p:cNvSpPr txBox="1">
            <a:spLocks noChangeArrowheads="1"/>
          </p:cNvSpPr>
          <p:nvPr/>
        </p:nvSpPr>
        <p:spPr bwMode="auto">
          <a:xfrm>
            <a:off x="8305801" y="5029200"/>
            <a:ext cx="792163" cy="373659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Limits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106" name="Text Box 19"/>
          <p:cNvSpPr txBox="1">
            <a:spLocks noChangeArrowheads="1"/>
          </p:cNvSpPr>
          <p:nvPr/>
        </p:nvSpPr>
        <p:spPr bwMode="auto">
          <a:xfrm>
            <a:off x="8305801" y="5486400"/>
            <a:ext cx="792163" cy="373659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Mission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107" name="Text Box 19"/>
          <p:cNvSpPr txBox="1">
            <a:spLocks noChangeArrowheads="1"/>
          </p:cNvSpPr>
          <p:nvPr/>
        </p:nvSpPr>
        <p:spPr bwMode="auto">
          <a:xfrm>
            <a:off x="8305801" y="5943600"/>
            <a:ext cx="792163" cy="373659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Triumph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253004" name="Text Box 22"/>
          <p:cNvSpPr txBox="1">
            <a:spLocks noChangeArrowheads="1"/>
          </p:cNvSpPr>
          <p:nvPr/>
        </p:nvSpPr>
        <p:spPr bwMode="auto">
          <a:xfrm>
            <a:off x="5486401" y="3657600"/>
            <a:ext cx="792163" cy="373659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8" rIns="0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Sov 2</a:t>
            </a:r>
            <a:endParaRPr lang="en-US" sz="1600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grpSp>
        <p:nvGrpSpPr>
          <p:cNvPr id="2" name="Group 108"/>
          <p:cNvGrpSpPr>
            <a:grpSpLocks/>
          </p:cNvGrpSpPr>
          <p:nvPr/>
        </p:nvGrpSpPr>
        <p:grpSpPr bwMode="auto">
          <a:xfrm>
            <a:off x="5943600" y="2057401"/>
            <a:ext cx="990600" cy="4438710"/>
            <a:chOff x="5943600" y="2057400"/>
            <a:chExt cx="990600" cy="4438710"/>
          </a:xfrm>
        </p:grpSpPr>
        <p:sp>
          <p:nvSpPr>
            <p:cNvPr id="253014" name="Line 43"/>
            <p:cNvSpPr>
              <a:spLocks noChangeShapeType="1"/>
            </p:cNvSpPr>
            <p:nvPr/>
          </p:nvSpPr>
          <p:spPr bwMode="auto">
            <a:xfrm flipV="1">
              <a:off x="6781800" y="2057400"/>
              <a:ext cx="0" cy="4038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015" name="Text Box 44"/>
            <p:cNvSpPr txBox="1">
              <a:spLocks noChangeArrowheads="1"/>
            </p:cNvSpPr>
            <p:nvPr/>
          </p:nvSpPr>
          <p:spPr bwMode="auto">
            <a:xfrm>
              <a:off x="5943600" y="6096000"/>
              <a:ext cx="990600" cy="400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July 64</a:t>
              </a:r>
            </a:p>
          </p:txBody>
        </p:sp>
      </p:grpSp>
      <p:grpSp>
        <p:nvGrpSpPr>
          <p:cNvPr id="3" name="Group 111"/>
          <p:cNvGrpSpPr>
            <a:grpSpLocks/>
          </p:cNvGrpSpPr>
          <p:nvPr/>
        </p:nvGrpSpPr>
        <p:grpSpPr bwMode="auto">
          <a:xfrm>
            <a:off x="7467601" y="2057401"/>
            <a:ext cx="1066800" cy="4438710"/>
            <a:chOff x="7467600" y="2057400"/>
            <a:chExt cx="1066800" cy="4438710"/>
          </a:xfrm>
        </p:grpSpPr>
        <p:sp>
          <p:nvSpPr>
            <p:cNvPr id="253012" name="Text Box 45"/>
            <p:cNvSpPr txBox="1">
              <a:spLocks noChangeArrowheads="1"/>
            </p:cNvSpPr>
            <p:nvPr/>
          </p:nvSpPr>
          <p:spPr bwMode="auto">
            <a:xfrm>
              <a:off x="7467600" y="6096000"/>
              <a:ext cx="1066800" cy="400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2 Sep 70</a:t>
              </a:r>
            </a:p>
          </p:txBody>
        </p:sp>
        <p:sp>
          <p:nvSpPr>
            <p:cNvPr id="253013" name="Line 46"/>
            <p:cNvSpPr>
              <a:spLocks noChangeShapeType="1"/>
            </p:cNvSpPr>
            <p:nvPr/>
          </p:nvSpPr>
          <p:spPr bwMode="auto">
            <a:xfrm flipV="1">
              <a:off x="8382000" y="2057400"/>
              <a:ext cx="0" cy="4038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3007" name="Text Box 17"/>
          <p:cNvSpPr txBox="1">
            <a:spLocks noChangeArrowheads="1"/>
          </p:cNvSpPr>
          <p:nvPr/>
        </p:nvSpPr>
        <p:spPr bwMode="auto">
          <a:xfrm>
            <a:off x="-76200" y="2133600"/>
            <a:ext cx="990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Summer 35-</a:t>
            </a:r>
            <a:br>
              <a:rPr lang="en-US" sz="1200" b="1">
                <a:solidFill>
                  <a:srgbClr val="FFFFFF"/>
                </a:solidFill>
                <a:latin typeface="Arial Narrow" charset="0"/>
                <a:cs typeface="Times New Roman" charset="0"/>
              </a:rPr>
            </a:br>
            <a:r>
              <a:rPr lang="en-US" sz="12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37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Damascus</a:t>
            </a:r>
            <a:br>
              <a:rPr lang="en-US" sz="1600" b="1">
                <a:solidFill>
                  <a:srgbClr val="FFFFFF"/>
                </a:solidFill>
                <a:latin typeface="Arial Narrow" charset="0"/>
                <a:cs typeface="Times New Roman" charset="0"/>
              </a:rPr>
            </a:br>
            <a:r>
              <a:rPr lang="en-US" sz="16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Antioch</a:t>
            </a:r>
          </a:p>
        </p:txBody>
      </p:sp>
      <p:sp>
        <p:nvSpPr>
          <p:cNvPr id="84" name="Text Box 10"/>
          <p:cNvSpPr txBox="1">
            <a:spLocks noChangeArrowheads="1"/>
          </p:cNvSpPr>
          <p:nvPr/>
        </p:nvSpPr>
        <p:spPr bwMode="auto">
          <a:xfrm>
            <a:off x="2286000" y="6325157"/>
            <a:ext cx="990600" cy="369332"/>
          </a:xfrm>
          <a:prstGeom prst="rect">
            <a:avLst/>
          </a:prstGeom>
          <a:solidFill>
            <a:schemeClr val="accent4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45718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Rome</a:t>
            </a:r>
            <a:endParaRPr lang="en-US" sz="1000" b="1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253009" name="Text Box 20"/>
          <p:cNvSpPr txBox="1">
            <a:spLocks noChangeArrowheads="1"/>
          </p:cNvSpPr>
          <p:nvPr/>
        </p:nvSpPr>
        <p:spPr bwMode="auto">
          <a:xfrm>
            <a:off x="3352800" y="5907088"/>
            <a:ext cx="1600200" cy="28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Journeys</a:t>
            </a:r>
            <a:endParaRPr lang="en-US" b="1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253010" name="Text Box 9"/>
          <p:cNvSpPr txBox="1">
            <a:spLocks noChangeArrowheads="1"/>
          </p:cNvSpPr>
          <p:nvPr/>
        </p:nvSpPr>
        <p:spPr bwMode="auto">
          <a:xfrm>
            <a:off x="2286000" y="5861607"/>
            <a:ext cx="990600" cy="369332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718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1234</a:t>
            </a:r>
            <a:endParaRPr lang="en-US" sz="1000" b="1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253011" name="Text Box 20"/>
          <p:cNvSpPr txBox="1">
            <a:spLocks noChangeArrowheads="1"/>
          </p:cNvSpPr>
          <p:nvPr/>
        </p:nvSpPr>
        <p:spPr bwMode="auto">
          <a:xfrm>
            <a:off x="3352800" y="6370638"/>
            <a:ext cx="1600200" cy="28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Imprisonments</a:t>
            </a:r>
            <a:endParaRPr lang="en-US" b="1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81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54360"/>
            <a:ext cx="8458200" cy="914400"/>
          </a:xfrm>
          <a:solidFill>
            <a:srgbClr val="00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b="1">
                <a:solidFill>
                  <a:srgbClr val="EAEAEA"/>
                </a:solidFill>
                <a:latin typeface="Arial" charset="0"/>
              </a:rPr>
              <a:t>General Epistles Occasion</a:t>
            </a:r>
            <a:endParaRPr lang="en-US" sz="3600" b="1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253955" name="TextBox 3"/>
          <p:cNvSpPr txBox="1">
            <a:spLocks noChangeArrowheads="1"/>
          </p:cNvSpPr>
          <p:nvPr/>
        </p:nvSpPr>
        <p:spPr bwMode="auto">
          <a:xfrm>
            <a:off x="228600" y="6477000"/>
            <a:ext cx="8839200" cy="37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b="1" i="1">
                <a:solidFill>
                  <a:srgbClr val="000000"/>
                </a:solidFill>
                <a:cs typeface="Times New Roman" charset="0"/>
              </a:rPr>
              <a:t>Jeremy Chew, East Asia School of Theology, Singapore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389" y="1484313"/>
            <a:ext cx="8763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609600" indent="-609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800" b="1">
                <a:cs typeface="SimSun" charset="0"/>
              </a:rPr>
              <a:t>Addressed Christians under stress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800" b="1">
                <a:cs typeface="SimSun" charset="0"/>
              </a:rPr>
              <a:t>1</a:t>
            </a:r>
            <a:r>
              <a:rPr lang="en-US" altLang="zh-CN" sz="2800" b="1" baseline="30000">
                <a:cs typeface="SimSun" charset="0"/>
              </a:rPr>
              <a:t>st</a:t>
            </a:r>
            <a:r>
              <a:rPr lang="en-US" altLang="zh-CN" sz="2800" b="1">
                <a:cs typeface="SimSun" charset="0"/>
              </a:rPr>
              <a:t> generation leadership passing away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800" b="1">
                <a:cs typeface="SimSun" charset="0"/>
              </a:rPr>
              <a:t>Temple gone – change in Jewish system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800" b="1">
                <a:cs typeface="SimSun" charset="0"/>
              </a:rPr>
              <a:t>Increasing antagonism between Jewish and Gentile believers (Jewish-Roman War AD 66-73)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800" b="1">
                <a:cs typeface="SimSun" charset="0"/>
              </a:rPr>
              <a:t>Gentile believers become target for political blame (Jewish Christians suspected they had sided with their enemies)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800" b="1">
                <a:cs typeface="SimSun" charset="0"/>
              </a:rPr>
              <a:t>Great texts for preaching to encourage people</a:t>
            </a:r>
            <a:endParaRPr lang="en-US" sz="2800" b="1">
              <a:cs typeface="Times New Roman" charset="0"/>
            </a:endParaRPr>
          </a:p>
        </p:txBody>
      </p:sp>
      <p:sp>
        <p:nvSpPr>
          <p:cNvPr id="6" name="TextBox 27"/>
          <p:cNvSpPr txBox="1">
            <a:spLocks noChangeArrowheads="1"/>
          </p:cNvSpPr>
          <p:nvPr/>
        </p:nvSpPr>
        <p:spPr bwMode="auto">
          <a:xfrm>
            <a:off x="7924800" y="-49832"/>
            <a:ext cx="115570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cs typeface="Arial" charset="0"/>
              </a:rPr>
              <a:t>253g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52400" y="762000"/>
            <a:ext cx="9144000" cy="55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800" b="1" dirty="0">
                <a:solidFill>
                  <a:srgbClr val="000000"/>
                </a:solidFill>
                <a:cs typeface="Times New Roman" charset="0"/>
              </a:rPr>
              <a:t>Leadership changes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cs typeface="Times New Roman" charset="0"/>
              </a:rPr>
              <a:t>Original leaders passing away—James beheaded, James (brother of Jesus), Peter &amp; Paul killed, John exiled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n-US" sz="2800" b="1" dirty="0">
                <a:solidFill>
                  <a:srgbClr val="000000"/>
                </a:solidFill>
                <a:cs typeface="Times New Roman" charset="0"/>
              </a:rPr>
              <a:t>Change from oral to written tradition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cs typeface="Times New Roman" charset="0"/>
              </a:rPr>
              <a:t>Teachings from Jesus &amp; apostles becoming published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n-US" sz="2800" b="1" dirty="0">
                <a:solidFill>
                  <a:srgbClr val="000000"/>
                </a:solidFill>
                <a:cs typeface="Times New Roman" charset="0"/>
              </a:rPr>
              <a:t>Expectation of Christ</a:t>
            </a:r>
            <a:r>
              <a:rPr lang="fr-FR" altLang="ja-JP" sz="2800" b="1" dirty="0">
                <a:solidFill>
                  <a:srgbClr val="000000"/>
                </a:solidFill>
                <a:cs typeface="Times New Roman" charset="0"/>
              </a:rPr>
              <a:t>'</a:t>
            </a:r>
            <a:r>
              <a:rPr lang="en-US" altLang="ja-JP" sz="2800" b="1" dirty="0">
                <a:solidFill>
                  <a:srgbClr val="000000"/>
                </a:solidFill>
                <a:cs typeface="Times New Roman" charset="0"/>
              </a:rPr>
              <a:t>s return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cs typeface="Times New Roman" charset="0"/>
              </a:rPr>
              <a:t>Some expected Jesus to return at time of Jerusalem</a:t>
            </a:r>
            <a:r>
              <a:rPr lang="fr-FR" altLang="ja-JP" dirty="0">
                <a:solidFill>
                  <a:srgbClr val="000000"/>
                </a:solidFill>
                <a:cs typeface="Times New Roman" charset="0"/>
              </a:rPr>
              <a:t>'</a:t>
            </a:r>
            <a:r>
              <a:rPr lang="en-US" altLang="ja-JP" dirty="0">
                <a:solidFill>
                  <a:srgbClr val="000000"/>
                </a:solidFill>
                <a:cs typeface="Times New Roman" charset="0"/>
              </a:rPr>
              <a:t>s destruction, but nothing happened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cs typeface="Times New Roman" charset="0"/>
              </a:rPr>
              <a:t>People started to doubt &amp; reinterpret their traditions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n-US" sz="2800" b="1" dirty="0">
                <a:solidFill>
                  <a:srgbClr val="000000"/>
                </a:solidFill>
                <a:cs typeface="Times New Roman" charset="0"/>
              </a:rPr>
              <a:t>Reorientation of Jewish system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cs typeface="Times New Roman" charset="0"/>
              </a:rPr>
              <a:t>Temple gone, so Jews worshipped only in synagogues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cs typeface="Times New Roman" charset="0"/>
              </a:rPr>
              <a:t>Christians eventually forced out of synagogues</a:t>
            </a:r>
            <a:endParaRPr lang="en-GB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254979" name="TextBox 3"/>
          <p:cNvSpPr txBox="1">
            <a:spLocks noChangeArrowheads="1"/>
          </p:cNvSpPr>
          <p:nvPr/>
        </p:nvSpPr>
        <p:spPr bwMode="auto">
          <a:xfrm>
            <a:off x="228600" y="6477000"/>
            <a:ext cx="8839200" cy="37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b="1" i="1">
                <a:solidFill>
                  <a:srgbClr val="000000"/>
                </a:solidFill>
                <a:cs typeface="Times New Roman" charset="0"/>
              </a:rPr>
              <a:t>Jeremy Chew, East Asia School of Theology, Singapore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4213" y="1"/>
            <a:ext cx="7416179" cy="765175"/>
          </a:xfrm>
          <a:solidFill>
            <a:srgbClr val="000000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4000" b="1" kern="1200" dirty="0">
                <a:solidFill>
                  <a:srgbClr val="EAEAEA"/>
                </a:solidFill>
                <a:latin typeface="Arial" charset="0"/>
              </a:rPr>
              <a:t>A Time of Change</a:t>
            </a:r>
          </a:p>
        </p:txBody>
      </p:sp>
      <p:sp>
        <p:nvSpPr>
          <p:cNvPr id="5" name="TextBox 27"/>
          <p:cNvSpPr txBox="1">
            <a:spLocks noChangeArrowheads="1"/>
          </p:cNvSpPr>
          <p:nvPr/>
        </p:nvSpPr>
        <p:spPr bwMode="auto">
          <a:xfrm>
            <a:off x="8100392" y="-49832"/>
            <a:ext cx="980108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cs typeface="Arial" charset="0"/>
              </a:rPr>
              <a:t>253g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theme/theme1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6_Office Theme">
  <a:themeElements>
    <a:clrScheme name="66_Office Theme 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FD13B"/>
      </a:accent1>
      <a:accent2>
        <a:srgbClr val="EA157A"/>
      </a:accent2>
      <a:accent3>
        <a:srgbClr val="AAAAAA"/>
      </a:accent3>
      <a:accent4>
        <a:srgbClr val="DADADA"/>
      </a:accent4>
      <a:accent5>
        <a:srgbClr val="C0E5AF"/>
      </a:accent5>
      <a:accent6>
        <a:srgbClr val="D4126E"/>
      </a:accent6>
      <a:hlink>
        <a:srgbClr val="EB8803"/>
      </a:hlink>
      <a:folHlink>
        <a:srgbClr val="5F7791"/>
      </a:folHlink>
    </a:clrScheme>
    <a:fontScheme name="66_Office Theme">
      <a:majorFont>
        <a:latin typeface="Candara"/>
        <a:ea typeface="ＭＳ Ｐゴシック"/>
        <a:cs typeface="Arial"/>
      </a:majorFont>
      <a:minorFont>
        <a:latin typeface="Candara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66_Office Them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FD13B"/>
        </a:accent1>
        <a:accent2>
          <a:srgbClr val="EA157A"/>
        </a:accent2>
        <a:accent3>
          <a:srgbClr val="FFFFFF"/>
        </a:accent3>
        <a:accent4>
          <a:srgbClr val="000000"/>
        </a:accent4>
        <a:accent5>
          <a:srgbClr val="C0E5AF"/>
        </a:accent5>
        <a:accent6>
          <a:srgbClr val="D4126E"/>
        </a:accent6>
        <a:hlink>
          <a:srgbClr val="EB8803"/>
        </a:hlink>
        <a:folHlink>
          <a:srgbClr val="5F77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6_Office Theme 2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7FD13B"/>
        </a:accent1>
        <a:accent2>
          <a:srgbClr val="EA157A"/>
        </a:accent2>
        <a:accent3>
          <a:srgbClr val="FFFFFF"/>
        </a:accent3>
        <a:accent4>
          <a:srgbClr val="000000"/>
        </a:accent4>
        <a:accent5>
          <a:srgbClr val="C0E5AF"/>
        </a:accent5>
        <a:accent6>
          <a:srgbClr val="D4126E"/>
        </a:accent6>
        <a:hlink>
          <a:srgbClr val="EB8803"/>
        </a:hlink>
        <a:folHlink>
          <a:srgbClr val="5F77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6_Office Theme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7FD13B"/>
        </a:accent1>
        <a:accent2>
          <a:srgbClr val="EA157A"/>
        </a:accent2>
        <a:accent3>
          <a:srgbClr val="FFFFFF"/>
        </a:accent3>
        <a:accent4>
          <a:srgbClr val="000000"/>
        </a:accent4>
        <a:accent5>
          <a:srgbClr val="C0E5AF"/>
        </a:accent5>
        <a:accent6>
          <a:srgbClr val="D4126E"/>
        </a:accent6>
        <a:hlink>
          <a:srgbClr val="EB8803"/>
        </a:hlink>
        <a:folHlink>
          <a:srgbClr val="5F77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6_Office Theme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FD13B"/>
        </a:accent1>
        <a:accent2>
          <a:srgbClr val="EA157A"/>
        </a:accent2>
        <a:accent3>
          <a:srgbClr val="AAAAAA"/>
        </a:accent3>
        <a:accent4>
          <a:srgbClr val="DADADA"/>
        </a:accent4>
        <a:accent5>
          <a:srgbClr val="C0E5AF"/>
        </a:accent5>
        <a:accent6>
          <a:srgbClr val="D4126E"/>
        </a:accent6>
        <a:hlink>
          <a:srgbClr val="EB8803"/>
        </a:hlink>
        <a:folHlink>
          <a:srgbClr val="5F77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16047</TotalTime>
  <Words>1700</Words>
  <Application>Microsoft Macintosh PowerPoint</Application>
  <PresentationFormat>On-screen Show (4:3)</PresentationFormat>
  <Paragraphs>505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ＭＳ Ｐゴシック</vt:lpstr>
      <vt:lpstr>SimSun</vt:lpstr>
      <vt:lpstr>Arial</vt:lpstr>
      <vt:lpstr>Arial Narrow</vt:lpstr>
      <vt:lpstr>Candara</vt:lpstr>
      <vt:lpstr>Times New Roman</vt:lpstr>
      <vt:lpstr>Wingdings</vt:lpstr>
      <vt:lpstr>1_Default Design</vt:lpstr>
      <vt:lpstr>2_Default Design</vt:lpstr>
      <vt:lpstr>66_Office Theme</vt:lpstr>
      <vt:lpstr>7_Default Design</vt:lpstr>
      <vt:lpstr>1_Custom Design</vt:lpstr>
      <vt:lpstr>11_Default Design</vt:lpstr>
      <vt:lpstr>Blue Diagonal</vt:lpstr>
      <vt:lpstr>The General Epistles</vt:lpstr>
      <vt:lpstr>The New Testament "Building"</vt:lpstr>
      <vt:lpstr>NT Epistle Contrasts</vt:lpstr>
      <vt:lpstr>NT Book Keywords</vt:lpstr>
      <vt:lpstr>NT Book Keywords</vt:lpstr>
      <vt:lpstr>NT Book Keywords</vt:lpstr>
      <vt:lpstr>NT Overview (General + Key Words)</vt:lpstr>
      <vt:lpstr>General Epistles Occasion</vt:lpstr>
      <vt:lpstr>A Time of Change</vt:lpstr>
      <vt:lpstr>Impact of Changes</vt:lpstr>
      <vt:lpstr>Faith—the issue of the day!</vt:lpstr>
      <vt:lpstr>NT Overview (General + Key Words)</vt:lpstr>
      <vt:lpstr>Black</vt:lpstr>
      <vt:lpstr>NT Survey link at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Book of Hebrews</dc:title>
  <dc:creator>Rick Griffith</dc:creator>
  <cp:lastModifiedBy>Rick Griffith</cp:lastModifiedBy>
  <cp:revision>432</cp:revision>
  <cp:lastPrinted>2026-03-01T18:19:39Z</cp:lastPrinted>
  <dcterms:created xsi:type="dcterms:W3CDTF">2006-01-16T06:32:44Z</dcterms:created>
  <dcterms:modified xsi:type="dcterms:W3CDTF">2026-03-01T18:41:24Z</dcterms:modified>
</cp:coreProperties>
</file>