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35.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36.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notesSlides/notesSlide37.xml" ContentType="application/vnd.openxmlformats-officedocument.presentationml.notesSlide+xml"/>
  <Override PartName="/ppt/theme/themeOverride5.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6.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7.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8.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9.xml" ContentType="application/vnd.openxmlformats-officedocument.themeOverride+xml"/>
  <Override PartName="/ppt/notesSlides/notesSlide7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0.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1.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118.xml" ContentType="application/vnd.openxmlformats-officedocument.presentationml.notesSlide+xml"/>
  <Override PartName="/ppt/theme/themeOverride14.xml" ContentType="application/vnd.openxmlformats-officedocument.themeOverride+xml"/>
  <Override PartName="/ppt/notesSlides/notesSlide119.xml" ContentType="application/vnd.openxmlformats-officedocument.presentationml.notesSlide+xml"/>
  <Override PartName="/ppt/theme/themeOverride15.xml" ContentType="application/vnd.openxmlformats-officedocument.themeOverride+xml"/>
  <Override PartName="/ppt/notesSlides/notesSlide120.xml" ContentType="application/vnd.openxmlformats-officedocument.presentationml.notesSlide+xml"/>
  <Override PartName="/ppt/theme/themeOverride16.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5007" r:id="rId5"/>
    <p:sldMasterId id="2147485033" r:id="rId6"/>
    <p:sldMasterId id="2147485045" r:id="rId7"/>
    <p:sldMasterId id="2147485048" r:id="rId8"/>
    <p:sldMasterId id="2147485060" r:id="rId9"/>
    <p:sldMasterId id="2147485072" r:id="rId10"/>
    <p:sldMasterId id="2147485085" r:id="rId11"/>
    <p:sldMasterId id="2147485097" r:id="rId12"/>
    <p:sldMasterId id="2147485109" r:id="rId13"/>
    <p:sldMasterId id="2147485121" r:id="rId14"/>
    <p:sldMasterId id="2147485135" r:id="rId15"/>
    <p:sldMasterId id="2147485137" r:id="rId16"/>
  </p:sldMasterIdLst>
  <p:notesMasterIdLst>
    <p:notesMasterId r:id="rId170"/>
  </p:notesMasterIdLst>
  <p:sldIdLst>
    <p:sldId id="519" r:id="rId17"/>
    <p:sldId id="520" r:id="rId18"/>
    <p:sldId id="1141" r:id="rId19"/>
    <p:sldId id="521" r:id="rId20"/>
    <p:sldId id="4133" r:id="rId21"/>
    <p:sldId id="523" r:id="rId22"/>
    <p:sldId id="524" r:id="rId23"/>
    <p:sldId id="525" r:id="rId24"/>
    <p:sldId id="526" r:id="rId25"/>
    <p:sldId id="527" r:id="rId26"/>
    <p:sldId id="528" r:id="rId27"/>
    <p:sldId id="1159" r:id="rId28"/>
    <p:sldId id="2452" r:id="rId29"/>
    <p:sldId id="1160" r:id="rId30"/>
    <p:sldId id="1168" r:id="rId31"/>
    <p:sldId id="1169" r:id="rId32"/>
    <p:sldId id="1167" r:id="rId33"/>
    <p:sldId id="1174" r:id="rId34"/>
    <p:sldId id="4140" r:id="rId35"/>
    <p:sldId id="1171" r:id="rId36"/>
    <p:sldId id="306" r:id="rId37"/>
    <p:sldId id="307" r:id="rId38"/>
    <p:sldId id="308" r:id="rId39"/>
    <p:sldId id="370" r:id="rId40"/>
    <p:sldId id="297" r:id="rId41"/>
    <p:sldId id="298" r:id="rId42"/>
    <p:sldId id="299" r:id="rId43"/>
    <p:sldId id="300" r:id="rId44"/>
    <p:sldId id="407" r:id="rId45"/>
    <p:sldId id="302" r:id="rId46"/>
    <p:sldId id="1158" r:id="rId47"/>
    <p:sldId id="437" r:id="rId48"/>
    <p:sldId id="438" r:id="rId49"/>
    <p:sldId id="439" r:id="rId50"/>
    <p:sldId id="440" r:id="rId51"/>
    <p:sldId id="441" r:id="rId52"/>
    <p:sldId id="442" r:id="rId53"/>
    <p:sldId id="443" r:id="rId54"/>
    <p:sldId id="3770" r:id="rId55"/>
    <p:sldId id="3771" r:id="rId56"/>
    <p:sldId id="324" r:id="rId57"/>
    <p:sldId id="447" r:id="rId58"/>
    <p:sldId id="448" r:id="rId59"/>
    <p:sldId id="449" r:id="rId60"/>
    <p:sldId id="450" r:id="rId61"/>
    <p:sldId id="451" r:id="rId62"/>
    <p:sldId id="452" r:id="rId63"/>
    <p:sldId id="453" r:id="rId64"/>
    <p:sldId id="454" r:id="rId65"/>
    <p:sldId id="455" r:id="rId66"/>
    <p:sldId id="456" r:id="rId67"/>
    <p:sldId id="457" r:id="rId68"/>
    <p:sldId id="458" r:id="rId69"/>
    <p:sldId id="459" r:id="rId70"/>
    <p:sldId id="460" r:id="rId71"/>
    <p:sldId id="461" r:id="rId72"/>
    <p:sldId id="462" r:id="rId73"/>
    <p:sldId id="463" r:id="rId74"/>
    <p:sldId id="464" r:id="rId75"/>
    <p:sldId id="1154" r:id="rId76"/>
    <p:sldId id="4141" r:id="rId77"/>
    <p:sldId id="4135" r:id="rId78"/>
    <p:sldId id="466" r:id="rId79"/>
    <p:sldId id="467" r:id="rId80"/>
    <p:sldId id="468" r:id="rId81"/>
    <p:sldId id="469" r:id="rId82"/>
    <p:sldId id="470" r:id="rId83"/>
    <p:sldId id="471" r:id="rId84"/>
    <p:sldId id="472" r:id="rId85"/>
    <p:sldId id="473" r:id="rId86"/>
    <p:sldId id="474" r:id="rId87"/>
    <p:sldId id="1156" r:id="rId88"/>
    <p:sldId id="4136" r:id="rId89"/>
    <p:sldId id="1155" r:id="rId90"/>
    <p:sldId id="4137" r:id="rId91"/>
    <p:sldId id="476" r:id="rId92"/>
    <p:sldId id="477" r:id="rId93"/>
    <p:sldId id="478" r:id="rId94"/>
    <p:sldId id="479" r:id="rId95"/>
    <p:sldId id="480" r:id="rId96"/>
    <p:sldId id="481" r:id="rId97"/>
    <p:sldId id="482" r:id="rId98"/>
    <p:sldId id="483" r:id="rId99"/>
    <p:sldId id="484" r:id="rId100"/>
    <p:sldId id="485" r:id="rId101"/>
    <p:sldId id="486" r:id="rId102"/>
    <p:sldId id="487" r:id="rId103"/>
    <p:sldId id="488" r:id="rId104"/>
    <p:sldId id="489" r:id="rId105"/>
    <p:sldId id="490" r:id="rId106"/>
    <p:sldId id="426" r:id="rId107"/>
    <p:sldId id="1175" r:id="rId108"/>
    <p:sldId id="1176" r:id="rId109"/>
    <p:sldId id="1177" r:id="rId110"/>
    <p:sldId id="1178" r:id="rId111"/>
    <p:sldId id="492" r:id="rId112"/>
    <p:sldId id="493" r:id="rId113"/>
    <p:sldId id="494" r:id="rId114"/>
    <p:sldId id="495" r:id="rId115"/>
    <p:sldId id="496" r:id="rId116"/>
    <p:sldId id="497" r:id="rId117"/>
    <p:sldId id="498" r:id="rId118"/>
    <p:sldId id="499" r:id="rId119"/>
    <p:sldId id="500" r:id="rId120"/>
    <p:sldId id="501" r:id="rId121"/>
    <p:sldId id="4129" r:id="rId122"/>
    <p:sldId id="503" r:id="rId123"/>
    <p:sldId id="504" r:id="rId124"/>
    <p:sldId id="505" r:id="rId125"/>
    <p:sldId id="506" r:id="rId126"/>
    <p:sldId id="507" r:id="rId127"/>
    <p:sldId id="508" r:id="rId128"/>
    <p:sldId id="509" r:id="rId129"/>
    <p:sldId id="510" r:id="rId130"/>
    <p:sldId id="511" r:id="rId131"/>
    <p:sldId id="512" r:id="rId132"/>
    <p:sldId id="513" r:id="rId133"/>
    <p:sldId id="4138" r:id="rId134"/>
    <p:sldId id="4139" r:id="rId135"/>
    <p:sldId id="514" r:id="rId136"/>
    <p:sldId id="515" r:id="rId137"/>
    <p:sldId id="516" r:id="rId138"/>
    <p:sldId id="517" r:id="rId139"/>
    <p:sldId id="4130" r:id="rId140"/>
    <p:sldId id="435" r:id="rId141"/>
    <p:sldId id="1179" r:id="rId142"/>
    <p:sldId id="279" r:id="rId143"/>
    <p:sldId id="317" r:id="rId144"/>
    <p:sldId id="313" r:id="rId145"/>
    <p:sldId id="325" r:id="rId146"/>
    <p:sldId id="280" r:id="rId147"/>
    <p:sldId id="281" r:id="rId148"/>
    <p:sldId id="282" r:id="rId149"/>
    <p:sldId id="283" r:id="rId150"/>
    <p:sldId id="284" r:id="rId151"/>
    <p:sldId id="286" r:id="rId152"/>
    <p:sldId id="287" r:id="rId153"/>
    <p:sldId id="431" r:id="rId154"/>
    <p:sldId id="290" r:id="rId155"/>
    <p:sldId id="291" r:id="rId156"/>
    <p:sldId id="292" r:id="rId157"/>
    <p:sldId id="327" r:id="rId158"/>
    <p:sldId id="326" r:id="rId159"/>
    <p:sldId id="293" r:id="rId160"/>
    <p:sldId id="294" r:id="rId161"/>
    <p:sldId id="295" r:id="rId162"/>
    <p:sldId id="296" r:id="rId163"/>
    <p:sldId id="4134" r:id="rId164"/>
    <p:sldId id="303" r:id="rId165"/>
    <p:sldId id="305" r:id="rId166"/>
    <p:sldId id="311" r:id="rId167"/>
    <p:sldId id="304" r:id="rId168"/>
    <p:sldId id="338" r:id="rId1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06A6F792-D9BE-A446-A5E2-FF1F6D800F7C}">
          <p14:sldIdLst>
            <p14:sldId id="519"/>
            <p14:sldId id="520"/>
            <p14:sldId id="1141"/>
            <p14:sldId id="521"/>
            <p14:sldId id="4133"/>
            <p14:sldId id="523"/>
            <p14:sldId id="524"/>
            <p14:sldId id="525"/>
            <p14:sldId id="526"/>
            <p14:sldId id="527"/>
            <p14:sldId id="528"/>
            <p14:sldId id="1159"/>
            <p14:sldId id="2452"/>
            <p14:sldId id="1160"/>
            <p14:sldId id="1168"/>
            <p14:sldId id="1169"/>
            <p14:sldId id="1167"/>
            <p14:sldId id="1174"/>
            <p14:sldId id="4140"/>
            <p14:sldId id="1171"/>
          </p14:sldIdLst>
        </p14:section>
        <p14:section name="Introduction" id="{AD7D78F9-3C1F-6744-BB90-4478B1B2EBF0}">
          <p14:sldIdLst>
            <p14:sldId id="306"/>
            <p14:sldId id="307"/>
            <p14:sldId id="308"/>
            <p14:sldId id="370"/>
            <p14:sldId id="297"/>
            <p14:sldId id="298"/>
            <p14:sldId id="299"/>
            <p14:sldId id="300"/>
            <p14:sldId id="407"/>
            <p14:sldId id="302"/>
          </p14:sldIdLst>
        </p14:section>
        <p14:section name="Sermon" id="{F57FD7D4-DD90-124C-BAD1-5F665831F85A}">
          <p14:sldIdLst>
            <p14:sldId id="1158"/>
            <p14:sldId id="437"/>
            <p14:sldId id="438"/>
            <p14:sldId id="439"/>
            <p14:sldId id="440"/>
            <p14:sldId id="441"/>
            <p14:sldId id="442"/>
            <p14:sldId id="443"/>
            <p14:sldId id="3770"/>
            <p14:sldId id="3771"/>
            <p14:sldId id="324"/>
            <p14:sldId id="447"/>
            <p14:sldId id="448"/>
            <p14:sldId id="449"/>
            <p14:sldId id="450"/>
            <p14:sldId id="451"/>
            <p14:sldId id="452"/>
            <p14:sldId id="453"/>
            <p14:sldId id="454"/>
            <p14:sldId id="455"/>
            <p14:sldId id="456"/>
            <p14:sldId id="457"/>
            <p14:sldId id="458"/>
            <p14:sldId id="459"/>
            <p14:sldId id="460"/>
            <p14:sldId id="461"/>
            <p14:sldId id="462"/>
            <p14:sldId id="463"/>
            <p14:sldId id="464"/>
          </p14:sldIdLst>
        </p14:section>
        <p14:section name="Verses" id="{881885E1-DF63-7C4C-A090-45ABDE5F2CE8}">
          <p14:sldIdLst>
            <p14:sldId id="1154"/>
            <p14:sldId id="4141"/>
            <p14:sldId id="4135"/>
            <p14:sldId id="466"/>
            <p14:sldId id="467"/>
            <p14:sldId id="468"/>
            <p14:sldId id="469"/>
            <p14:sldId id="470"/>
            <p14:sldId id="471"/>
            <p14:sldId id="472"/>
            <p14:sldId id="473"/>
            <p14:sldId id="474"/>
            <p14:sldId id="1156"/>
            <p14:sldId id="4136"/>
            <p14:sldId id="1155"/>
            <p14:sldId id="4137"/>
            <p14:sldId id="476"/>
            <p14:sldId id="477"/>
            <p14:sldId id="478"/>
            <p14:sldId id="479"/>
            <p14:sldId id="480"/>
            <p14:sldId id="481"/>
            <p14:sldId id="482"/>
            <p14:sldId id="483"/>
            <p14:sldId id="484"/>
            <p14:sldId id="485"/>
            <p14:sldId id="486"/>
            <p14:sldId id="487"/>
            <p14:sldId id="488"/>
            <p14:sldId id="489"/>
            <p14:sldId id="490"/>
            <p14:sldId id="426"/>
            <p14:sldId id="1175"/>
            <p14:sldId id="1176"/>
            <p14:sldId id="1177"/>
            <p14:sldId id="1178"/>
            <p14:sldId id="492"/>
            <p14:sldId id="493"/>
            <p14:sldId id="494"/>
            <p14:sldId id="495"/>
            <p14:sldId id="496"/>
            <p14:sldId id="497"/>
            <p14:sldId id="498"/>
            <p14:sldId id="499"/>
            <p14:sldId id="500"/>
            <p14:sldId id="501"/>
            <p14:sldId id="4129"/>
            <p14:sldId id="503"/>
            <p14:sldId id="504"/>
            <p14:sldId id="505"/>
            <p14:sldId id="506"/>
            <p14:sldId id="507"/>
            <p14:sldId id="508"/>
            <p14:sldId id="509"/>
            <p14:sldId id="510"/>
            <p14:sldId id="511"/>
          </p14:sldIdLst>
        </p14:section>
        <p14:section name="Conclusion" id="{BB6CAC2A-1633-D54E-99F1-37199C981C4F}">
          <p14:sldIdLst>
            <p14:sldId id="512"/>
            <p14:sldId id="513"/>
            <p14:sldId id="4138"/>
            <p14:sldId id="4139"/>
            <p14:sldId id="514"/>
            <p14:sldId id="515"/>
            <p14:sldId id="516"/>
            <p14:sldId id="517"/>
            <p14:sldId id="4130"/>
            <p14:sldId id="435"/>
            <p14:sldId id="1179"/>
          </p14:sldIdLst>
        </p14:section>
        <p14:section name="Supplements" id="{48665F6F-5478-574C-B187-91E7AF6BBB35}">
          <p14:sldIdLst>
            <p14:sldId id="279"/>
            <p14:sldId id="317"/>
            <p14:sldId id="313"/>
            <p14:sldId id="325"/>
            <p14:sldId id="280"/>
            <p14:sldId id="281"/>
            <p14:sldId id="282"/>
            <p14:sldId id="283"/>
            <p14:sldId id="284"/>
            <p14:sldId id="286"/>
            <p14:sldId id="287"/>
            <p14:sldId id="431"/>
            <p14:sldId id="290"/>
            <p14:sldId id="291"/>
            <p14:sldId id="292"/>
            <p14:sldId id="327"/>
            <p14:sldId id="326"/>
            <p14:sldId id="293"/>
            <p14:sldId id="294"/>
            <p14:sldId id="295"/>
            <p14:sldId id="296"/>
            <p14:sldId id="4134"/>
            <p14:sldId id="303"/>
            <p14:sldId id="305"/>
            <p14:sldId id="311"/>
            <p14:sldId id="304"/>
            <p14:sldId id="33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BF1"/>
    <a:srgbClr val="F9F9F1"/>
    <a:srgbClr val="E2C877"/>
    <a:srgbClr val="D3ADFF"/>
    <a:srgbClr val="006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32" autoAdjust="0"/>
    <p:restoredTop sz="67737" autoAdjust="0"/>
  </p:normalViewPr>
  <p:slideViewPr>
    <p:cSldViewPr>
      <p:cViewPr>
        <p:scale>
          <a:sx n="104" d="100"/>
          <a:sy n="104" d="100"/>
        </p:scale>
        <p:origin x="144" y="272"/>
      </p:cViewPr>
      <p:guideLst>
        <p:guide orient="horz" pos="2160"/>
        <p:guide pos="2880"/>
      </p:guideLst>
    </p:cSldViewPr>
  </p:slideViewPr>
  <p:outlineViewPr>
    <p:cViewPr>
      <p:scale>
        <a:sx n="33" d="100"/>
        <a:sy n="33" d="100"/>
      </p:scale>
      <p:origin x="0" y="21720"/>
    </p:cViewPr>
  </p:outlineViewPr>
  <p:notesTextViewPr>
    <p:cViewPr>
      <p:scale>
        <a:sx n="170" d="100"/>
        <a:sy n="170" d="100"/>
      </p:scale>
      <p:origin x="0" y="-4480"/>
    </p:cViewPr>
  </p:notesTextViewPr>
  <p:sorterViewPr>
    <p:cViewPr varScale="1">
      <p:scale>
        <a:sx n="50" d="100"/>
        <a:sy n="50" d="100"/>
      </p:scale>
      <p:origin x="0" y="2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notesMaster" Target="notesMasters/notesMaster1.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8B2-C048-96F2-DFAA3AA9A44C}"/>
            </c:ext>
          </c:extLst>
        </c:ser>
        <c:dLbls>
          <c:showLegendKey val="0"/>
          <c:showVal val="0"/>
          <c:showCatName val="0"/>
          <c:showSerName val="0"/>
          <c:showPercent val="0"/>
          <c:showBubbleSize val="0"/>
        </c:dLbls>
        <c:gapWidth val="150"/>
        <c:shape val="box"/>
        <c:axId val="-729962200"/>
        <c:axId val="-847429512"/>
        <c:axId val="0"/>
      </c:bar3DChart>
      <c:catAx>
        <c:axId val="-729962200"/>
        <c:scaling>
          <c:orientation val="minMax"/>
        </c:scaling>
        <c:delete val="0"/>
        <c:axPos val="b"/>
        <c:numFmt formatCode="General" sourceLinked="0"/>
        <c:majorTickMark val="out"/>
        <c:minorTickMark val="none"/>
        <c:tickLblPos val="nextTo"/>
        <c:txPr>
          <a:bodyPr/>
          <a:lstStyle/>
          <a:p>
            <a:pPr>
              <a:defRPr sz="1600" b="1"/>
            </a:pPr>
            <a:endParaRPr lang="en-US"/>
          </a:p>
        </c:txPr>
        <c:crossAx val="-847429512"/>
        <c:crosses val="autoZero"/>
        <c:auto val="1"/>
        <c:lblAlgn val="ctr"/>
        <c:lblOffset val="100"/>
        <c:noMultiLvlLbl val="0"/>
      </c:catAx>
      <c:valAx>
        <c:axId val="-84742951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729962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D15A-F34F-B2BB-CC1B29BE0F4F}"/>
            </c:ext>
          </c:extLst>
        </c:ser>
        <c:dLbls>
          <c:showLegendKey val="0"/>
          <c:showVal val="0"/>
          <c:showCatName val="0"/>
          <c:showSerName val="0"/>
          <c:showPercent val="0"/>
          <c:showBubbleSize val="0"/>
        </c:dLbls>
        <c:gapWidth val="150"/>
        <c:shape val="box"/>
        <c:axId val="-847318552"/>
        <c:axId val="-847315528"/>
        <c:axId val="0"/>
      </c:bar3DChart>
      <c:catAx>
        <c:axId val="-847318552"/>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847315528"/>
        <c:crosses val="autoZero"/>
        <c:auto val="1"/>
        <c:lblAlgn val="ctr"/>
        <c:lblOffset val="100"/>
        <c:noMultiLvlLbl val="0"/>
      </c:catAx>
      <c:valAx>
        <c:axId val="-8473155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847318552"/>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5233-424C-8CE4-FCC7E4A95BFF}"/>
            </c:ext>
          </c:extLst>
        </c:ser>
        <c:dLbls>
          <c:showLegendKey val="0"/>
          <c:showVal val="0"/>
          <c:showCatName val="0"/>
          <c:showSerName val="0"/>
          <c:showPercent val="0"/>
          <c:showBubbleSize val="0"/>
        </c:dLbls>
        <c:gapWidth val="150"/>
        <c:shape val="box"/>
        <c:axId val="2129152200"/>
        <c:axId val="2129290760"/>
        <c:axId val="0"/>
      </c:bar3DChart>
      <c:catAx>
        <c:axId val="2129152200"/>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29290760"/>
        <c:crosses val="autoZero"/>
        <c:auto val="1"/>
        <c:lblAlgn val="ctr"/>
        <c:lblOffset val="100"/>
        <c:noMultiLvlLbl val="0"/>
      </c:catAx>
      <c:valAx>
        <c:axId val="21292907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129152200"/>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en-US" sz="2400" dirty="0">
                <a:solidFill>
                  <a:schemeClr val="bg2"/>
                </a:solidFill>
                <a:latin typeface="Arial" panose="020B0604020202020204" pitchFamily="34" charset="0"/>
                <a:cs typeface="Arial" panose="020B0604020202020204" pitchFamily="34" charset="0"/>
              </a:rPr>
              <a:t>Non-Citizens</a:t>
            </a: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5-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1BBE-3F4B-B613-D5ACF8F82621}"/>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1BBE-3F4B-B613-D5ACF8F82621}"/>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en-US" dirty="0">
                        <a:latin typeface="Arial" panose="020B0604020202020204" pitchFamily="34" charset="0"/>
                        <a:cs typeface="Arial" panose="020B0604020202020204" pitchFamily="34" charset="0"/>
                      </a:rPr>
                      <a:t>Citizens</a:t>
                    </a:r>
                    <a:r>
                      <a:rPr lang="en-US" baseline="0" dirty="0">
                        <a:latin typeface="Arial" panose="020B0604020202020204" pitchFamily="34" charset="0"/>
                        <a:cs typeface="Arial" panose="020B0604020202020204" pitchFamily="34" charset="0"/>
                      </a:rPr>
                      <a:t>
</a:t>
                    </a:r>
                    <a:fld id="{EED28D96-CC04-954B-825B-B0BFCA5199B6}" type="PERCENTAGE">
                      <a:rPr lang="en-US" baseline="0">
                        <a:latin typeface="Arial" panose="020B0604020202020204" pitchFamily="34" charset="0"/>
                        <a:cs typeface="Arial" panose="020B0604020202020204" pitchFamily="34" charset="0"/>
                      </a:rPr>
                      <a:pPr>
                        <a:defRPr>
                          <a:solidFill>
                            <a:schemeClr val="tx1"/>
                          </a:solidFill>
                          <a:latin typeface="Arial" panose="020B0604020202020204" pitchFamily="34" charset="0"/>
                          <a:cs typeface="Arial" panose="020B0604020202020204" pitchFamily="34" charset="0"/>
                        </a:defRPr>
                      </a:pPr>
                      <a:t>[PERCENTAGE]</a:t>
                    </a:fld>
                    <a:endParaRPr 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BC-FE4C-8483-4175CFA19B98}"/>
                </c:ext>
              </c:extLst>
            </c:dLbl>
            <c:dLbl>
              <c:idx val="1"/>
              <c:layout>
                <c:manualLayout>
                  <c:x val="0.15676878156187912"/>
                  <c:y val="-0.29764193508236958"/>
                </c:manualLayout>
              </c:layout>
              <c:tx>
                <c:rich>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fld id="{68045E8C-5E82-584D-A068-234CA33FAF14}" type="CATEGORYNAME">
                      <a:rPr lang="en-US"/>
                      <a:pPr>
                        <a:defRPr>
                          <a:solidFill>
                            <a:schemeClr val="bg2"/>
                          </a:solidFill>
                          <a:latin typeface="Arial" panose="020B0604020202020204" pitchFamily="34" charset="0"/>
                          <a:cs typeface="Arial" panose="020B0604020202020204" pitchFamily="34" charset="0"/>
                        </a:defRPr>
                      </a:pPr>
                      <a:t>[CATEGORY NAME]</a:t>
                    </a:fld>
                    <a:fld id="{24C68062-B30E-D341-A86D-A94CDEB97CCB}" type="PERCENTAGE">
                      <a:rPr lang="en-US" baseline="0" smtClean="0"/>
                      <a:pPr>
                        <a:defRPr>
                          <a:solidFill>
                            <a:schemeClr val="bg2"/>
                          </a:solidFill>
                          <a:latin typeface="Arial" panose="020B0604020202020204" pitchFamily="34" charset="0"/>
                          <a:cs typeface="Arial" panose="020B0604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0732522796352585"/>
                      <c:h val="7.7436041049895835E-2"/>
                    </c:manualLayout>
                  </c15:layout>
                  <c15:dlblFieldTable/>
                  <c15:showDataLabelsRange val="0"/>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7.0000000000000007E-2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B-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0D-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0F-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1-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13-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15-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17-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9-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xmlns:mc="http://schemas.openxmlformats.org/markup-compatibility/2006" xmlns:a14="http://schemas.microsoft.com/office/drawing/2010/main" val="000000" mc:Ignorable="a14" a14:legacySpreadsheetColorIndex="21">
                <a:gamma/>
                <a:shade val="46275"/>
                <a:invGamma/>
              </a:srgbClr>
            </a:gs>
            <a:gs pos="100000">
              <a:srgbClr xmlns:mc="http://schemas.openxmlformats.org/markup-compatibility/2006" xmlns:a14="http://schemas.microsoft.com/office/drawing/2010/main" val="008080" mc:Ignorable="a14" a14:legacySpreadsheetColorIndex="21"/>
            </a:gs>
          </a:gsLst>
          <a:lin ang="5400000" scaled="1"/>
        </a:gradFill>
        <a:ln w="12700">
          <a:solidFill>
            <a:srgbClr val="000000"/>
          </a:solidFill>
          <a:prstDash val="solid"/>
        </a:ln>
        <a:effectLst/>
      </c:spPr>
    </c:plotArea>
    <c:plotVisOnly val="1"/>
    <c:dispBlanksAs val="gap"/>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5240D20-2ADB-B249-9347-DAEFFA89E530}" type="slidenum">
              <a:rPr lang="en-US"/>
              <a:pPr>
                <a:defRPr/>
              </a:pPr>
              <a:t>‹#›</a:t>
            </a:fld>
            <a:endParaRPr lang="en-US"/>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1</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One of life's key decisions relates to how you respond when others hurt you.</a:t>
            </a:r>
          </a:p>
          <a:p>
            <a:pPr eaLnBrk="1" hangingPunct="1"/>
            <a:r>
              <a:rPr lang="en-US">
                <a:ea typeface="ＭＳ Ｐゴシック" charset="0"/>
                <a:cs typeface="ＭＳ Ｐゴシック" charset="0"/>
              </a:rPr>
              <a:t>Do you hold grudges easily? Some of us find it difficult to let it go, to forgive.</a:t>
            </a:r>
          </a:p>
          <a:p>
            <a:pPr eaLnBrk="1" hangingPunct="1"/>
            <a:r>
              <a:rPr lang="en-US">
                <a:ea typeface="ＭＳ Ｐゴシック" charset="0"/>
                <a:cs typeface="ＭＳ Ｐゴシック" charset="0"/>
              </a:rPr>
              <a:t>Do you just stuff it down, not wanting to think about the pain inflicted on you?</a:t>
            </a:r>
          </a:p>
          <a:p>
            <a:pPr eaLnBrk="1" hangingPunct="1"/>
            <a:r>
              <a:rPr lang="en-US">
                <a:ea typeface="ＭＳ Ｐゴシック" charset="0"/>
                <a:cs typeface="ＭＳ Ｐゴシック" charset="0"/>
              </a:rPr>
              <a:t>Or do you find that God grants you the ability to forgive?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10</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This is a masterful letter of appeal. Though it never uses the word "forgiveness" and Paul never directly commands Philemon to forgive, Philemon's need to forgive is clear. The heart of the letter is verses 17-21:</a:t>
            </a:r>
          </a:p>
          <a:p>
            <a:pPr eaLnBrk="1" hangingPunct="1"/>
            <a:endParaRPr lang="en-US">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a:solidFill>
                  <a:schemeClr val="tx1"/>
                </a:solidFill>
                <a:effectLst/>
                <a:latin typeface="Arial" charset="0"/>
                <a:ea typeface="ＭＳ Ｐゴシック" charset="-128"/>
                <a:cs typeface="ＭＳ Ｐゴシック" charset="-128"/>
              </a:rPr>
              <a:t>Philem. 17</a:t>
            </a:r>
            <a:r>
              <a:rPr lang="en-US" sz="1200" kern="1200">
                <a:solidFill>
                  <a:schemeClr val="tx1"/>
                </a:solidFill>
                <a:effectLst/>
                <a:latin typeface="Arial" charset="0"/>
                <a:ea typeface="ＭＳ Ｐゴシック" charset="-128"/>
                <a:cs typeface="ＭＳ Ｐゴシック" charset="-128"/>
              </a:rPr>
              <a:t>    So if you consider me your partner, welcome him as you would welcome me. </a:t>
            </a:r>
            <a:r>
              <a:rPr lang="en-US" sz="1200" b="1" kern="1200" baseline="30000">
                <a:solidFill>
                  <a:schemeClr val="tx1"/>
                </a:solidFill>
                <a:effectLst/>
                <a:latin typeface="Arial" charset="0"/>
                <a:ea typeface="ＭＳ Ｐゴシック" charset="-128"/>
                <a:cs typeface="ＭＳ Ｐゴシック" charset="-128"/>
              </a:rPr>
              <a:t>18</a:t>
            </a:r>
            <a:r>
              <a:rPr lang="en-US" sz="1200" kern="1200">
                <a:solidFill>
                  <a:schemeClr val="tx1"/>
                </a:solidFill>
                <a:effectLst/>
                <a:latin typeface="Arial" charset="0"/>
                <a:ea typeface="ＭＳ Ｐゴシック" charset="-128"/>
                <a:cs typeface="ＭＳ Ｐゴシック" charset="-128"/>
              </a:rPr>
              <a:t> If he has wronged you in any way or owes you anything, charge it to me. </a:t>
            </a:r>
            <a:r>
              <a:rPr lang="en-US" sz="1200" b="1" kern="1200" baseline="30000">
                <a:solidFill>
                  <a:schemeClr val="tx1"/>
                </a:solidFill>
                <a:effectLst/>
                <a:latin typeface="Arial" charset="0"/>
                <a:ea typeface="ＭＳ Ｐゴシック" charset="-128"/>
                <a:cs typeface="ＭＳ Ｐゴシック" charset="-128"/>
              </a:rPr>
              <a:t>19</a:t>
            </a:r>
            <a:r>
              <a:rPr lang="en-US" sz="1200" kern="1200">
                <a:solidFill>
                  <a:schemeClr val="tx1"/>
                </a:solidFill>
                <a:effectLst/>
                <a:latin typeface="Arial" charset="0"/>
                <a:ea typeface="ＭＳ Ｐゴシック" charset="-128"/>
                <a:cs typeface="ＭＳ Ｐゴシック" charset="-128"/>
              </a:rPr>
              <a:t> I, PAUL, WRITE THIS WITH MY OWN HAND: I WILL REPAY IT. AND I WON’T MENTION THAT YOU OWE ME YOUR VERY SOUL!</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may have had in mind here that Onesimus should be returned to Paul or be granted his freedom, perhaps indicated in verse 16 where Paul encourages Philemon to take him back "no longer as a slave."</a:t>
            </a:r>
            <a:r>
              <a:rPr lang="en-SG">
                <a:effectLst/>
              </a:rPr>
              <a:t> </a:t>
            </a:r>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The father of the prodigal son was deeply hurt</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6876588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a:t>…</a:t>
            </a:r>
            <a:r>
              <a:rPr lang="en-US" sz="1200" kern="1200">
                <a:solidFill>
                  <a:schemeClr val="tx1"/>
                </a:solidFill>
                <a:effectLst/>
                <a:latin typeface="Arial" charset="0"/>
                <a:ea typeface="ＭＳ Ｐゴシック" charset="-128"/>
                <a:cs typeface="ＭＳ Ｐゴシック" charset="-128"/>
              </a:rPr>
              <a:t>over his son squandering his wealth.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25044089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Yet, when the son got to his lowest point and then</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10174667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34006616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a:solidFill>
                  <a:schemeClr val="tx1"/>
                </a:solidFill>
                <a:effectLst/>
                <a:latin typeface="Arial" charset="0"/>
                <a:ea typeface="ＭＳ Ｐゴシック" charset="-128"/>
                <a:cs typeface="ＭＳ Ｐゴシック" charset="-128"/>
              </a:rPr>
              <a:t>!</a:t>
            </a:r>
          </a:p>
          <a:p>
            <a:r>
              <a:rPr lang="en-US" sz="1200" kern="120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8412298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charset="0"/>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male frog has just caught the fly off the lotus flower, and now he offers it to his beloved as a gift that he worked to obtain. </a:t>
            </a:r>
          </a:p>
          <a:p>
            <a:r>
              <a:rPr lang="en-US"/>
              <a:t>It leaves us with the question of what we also offer to those we love and those we don't.</a:t>
            </a:r>
          </a:p>
        </p:txBody>
      </p:sp>
      <p:sp>
        <p:nvSpPr>
          <p:cNvPr id="4" name="Slide Number Placeholder 3"/>
          <p:cNvSpPr>
            <a:spLocks noGrp="1"/>
          </p:cNvSpPr>
          <p:nvPr>
            <p:ph type="sldNum" sz="quarter" idx="5"/>
          </p:nvPr>
        </p:nvSpPr>
        <p:spPr/>
        <p:txBody>
          <a:bodyPr/>
          <a:lstStyle/>
          <a:p>
            <a:pPr>
              <a:defRPr/>
            </a:pPr>
            <a:fld id="{B5240D20-2ADB-B249-9347-DAEFFA89E530}" type="slidenum">
              <a:rPr lang="en-US"/>
              <a:pPr>
                <a:defRPr/>
              </a:pPr>
              <a:t>11</a:t>
            </a:fld>
            <a:endParaRPr lang="en-US"/>
          </a:p>
        </p:txBody>
      </p:sp>
    </p:spTree>
    <p:extLst>
      <p:ext uri="{BB962C8B-B14F-4D97-AF65-F5344CB8AC3E}">
        <p14:creationId xmlns:p14="http://schemas.microsoft.com/office/powerpoint/2010/main" val="899651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6195997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reconciliation fairly directly.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Previously I summed up verses 8-21 as "Paul appealed for Philemon's forgiveness of his returning runaway slave, Onesimus </a:t>
            </a:r>
            <a:br>
              <a:rPr lang="en-US" dirty="0"/>
            </a:br>
            <a:r>
              <a:rPr lang="en-US" dirty="0"/>
              <a:t>(8-21)."</a:t>
            </a:r>
          </a:p>
        </p:txBody>
      </p:sp>
    </p:spTree>
    <p:extLst>
      <p:ext uri="{BB962C8B-B14F-4D97-AF65-F5344CB8AC3E}">
        <p14:creationId xmlns:p14="http://schemas.microsoft.com/office/powerpoint/2010/main" val="23006101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letter ends without us knowing the result. </a:t>
            </a:r>
          </a:p>
          <a:p>
            <a:r>
              <a:rPr lang="en-US"/>
              <a:t>Did Onesimus deliver the letter?</a:t>
            </a:r>
          </a:p>
          <a:p>
            <a:r>
              <a:rPr lang="en-US"/>
              <a:t>Did Philemon forgive Onesimus?</a:t>
            </a:r>
          </a:p>
          <a:p>
            <a:r>
              <a:rPr lang="en-US"/>
              <a:t>Were they restored?</a:t>
            </a:r>
          </a:p>
        </p:txBody>
      </p:sp>
      <p:sp>
        <p:nvSpPr>
          <p:cNvPr id="4" name="Slide Number Placeholder 3"/>
          <p:cNvSpPr>
            <a:spLocks noGrp="1"/>
          </p:cNvSpPr>
          <p:nvPr>
            <p:ph type="sldNum" sz="quarter" idx="5"/>
          </p:nvPr>
        </p:nvSpPr>
        <p:spPr/>
        <p:txBody>
          <a:bodyPr/>
          <a:lstStyle/>
          <a:p>
            <a:pPr>
              <a:defRPr/>
            </a:pPr>
            <a:fld id="{B5240D20-2ADB-B249-9347-DAEFFA89E530}" type="slidenum">
              <a:rPr lang="en-US"/>
              <a:pPr>
                <a:defRPr/>
              </a:pPr>
              <a:t>120</a:t>
            </a:fld>
            <a:endParaRPr lang="en-US"/>
          </a:p>
        </p:txBody>
      </p:sp>
    </p:spTree>
    <p:extLst>
      <p:ext uri="{BB962C8B-B14F-4D97-AF65-F5344CB8AC3E}">
        <p14:creationId xmlns:p14="http://schemas.microsoft.com/office/powerpoint/2010/main" val="23607587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96C59A-CE63-784D-8534-2FE5380A3F40}" type="slidenum">
              <a:rPr lang="en-US" sz="1200">
                <a:solidFill>
                  <a:prstClr val="black"/>
                </a:solidFill>
              </a:rPr>
              <a:pPr/>
              <a:t>121</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a:solidFill>
                  <a:schemeClr val="tx1"/>
                </a:solidFill>
                <a:effectLst/>
                <a:latin typeface="Arial" charset="0"/>
                <a:ea typeface="ＭＳ Ｐゴシック" charset="-128"/>
                <a:cs typeface="ＭＳ Ｐゴシック" charset="-128"/>
              </a:rPr>
              <a:t>Scripture is silent here, but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Since Philemon preserved this epistle and it was included within the New Testament it's reasonable to assume that the letter accomplished its purpose.  Philemon did forgive Onesimus and accept him back.</a:t>
            </a:r>
            <a:r>
              <a:rPr lang="en-SG">
                <a:effectLst/>
              </a:rPr>
              <a: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Paul expressed confidence that Philemon would do even more than he asked (v. 21)—perhaps even free Onesimus?</a:t>
            </a:r>
            <a:r>
              <a:rPr lang="en-SG">
                <a:effectLst/>
              </a:rPr>
              <a:t> </a:t>
            </a:r>
          </a:p>
          <a:p>
            <a:pPr eaLnBrk="1" hangingPunct="1"/>
            <a:r>
              <a:rPr lang="en-SG">
                <a:effectLst/>
                <a:ea typeface="ＭＳ Ｐゴシック" charset="0"/>
                <a:cs typeface="ＭＳ Ｐゴシック" charset="0"/>
              </a:rPr>
              <a:t>3.</a:t>
            </a:r>
            <a:r>
              <a:rPr lang="en-SG" baseline="0">
                <a:effectLst/>
                <a:ea typeface="ＭＳ Ｐゴシック" charset="0"/>
                <a:cs typeface="ＭＳ Ｐゴシック" charset="0"/>
              </a:rPr>
              <a:t> </a:t>
            </a:r>
            <a:r>
              <a:rPr lang="en-US" sz="1200" kern="1200">
                <a:solidFill>
                  <a:schemeClr val="tx1"/>
                </a:solidFill>
                <a:effectLst/>
                <a:latin typeface="Arial" charset="0"/>
                <a:ea typeface="ＭＳ Ｐゴシック" charset="-128"/>
                <a:cs typeface="ＭＳ Ｐゴシック" charset="-128"/>
              </a:rPr>
              <a:t>Tradition holds that Philemon welcomed Onesimus home, but then sent him back to serve Paul.  And get this—over 50 years later the church father Ignatius records that a man named Onesimus was the first Bishop of the church at nearby Ephesus</a:t>
            </a:r>
            <a:r>
              <a:rPr lang="en-SG"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charset="0"/>
                <a:ea typeface="ＭＳ Ｐゴシック" charset="-128"/>
                <a:cs typeface="ＭＳ Ｐゴシック" charset="-128"/>
              </a:rPr>
              <a:t>Ephesus</a:t>
            </a:r>
            <a:r>
              <a:rPr lang="en-US" sz="1200" kern="1200" baseline="0">
                <a:solidFill>
                  <a:schemeClr val="tx1"/>
                </a:solidFill>
                <a:effectLst/>
                <a:latin typeface="Arial" charset="0"/>
                <a:ea typeface="ＭＳ Ｐゴシック" charset="-128"/>
                <a:cs typeface="ＭＳ Ｐゴシック" charset="-128"/>
              </a:rPr>
              <a:t> was</a:t>
            </a:r>
            <a:r>
              <a:rPr lang="en-US" sz="1200" kern="120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a:effectLst/>
              </a:rPr>
              <a:t> </a:t>
            </a:r>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56-57).</a:t>
            </a:r>
            <a:r>
              <a:rPr lang="en-SG">
                <a:effectLst/>
              </a:rPr>
              <a:t> </a:t>
            </a:r>
          </a:p>
          <a:p>
            <a:r>
              <a:rPr lang="en-SG">
                <a:effectLst/>
              </a:rPr>
              <a:t>• </a:t>
            </a:r>
            <a:r>
              <a:rPr lang="en-US" sz="1200" kern="120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a:effectLst/>
              </a:rPr>
              <a:t> </a:t>
            </a:r>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b="0" dirty="0">
                <a:ea typeface="ＭＳ Ｐゴシック" charset="0"/>
                <a:cs typeface="ＭＳ Ｐゴシック" charset="0"/>
              </a:rPr>
              <a:t>With which person in this letter do you best relate to now?</a:t>
            </a:r>
          </a:p>
          <a:p>
            <a:r>
              <a:rPr lang="en-US" sz="120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1)</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Philemon the offended? Whom do you need to forgive a wrong done to you? </a:t>
            </a:r>
            <a:r>
              <a:rPr lang="en-US" sz="1200" kern="1200" dirty="0">
                <a:solidFill>
                  <a:schemeClr val="tx1"/>
                </a:solidFill>
                <a:effectLst/>
                <a:latin typeface="Arial" charset="0"/>
                <a:ea typeface="ＭＳ Ｐゴシック" charset="-128"/>
                <a:cs typeface="ＭＳ Ｐゴシック" charset="-128"/>
              </a:rPr>
              <a:t>Would Paul request you to forgive a former friend who hurt you deeply? Will you, as an act of the will (not the emotions), grant forgiveness unconditionally even if your offender never requests it?</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2)</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Onesimus the offender? Whose forgiveness do you need to request? </a:t>
            </a:r>
            <a:r>
              <a:rPr lang="en-US" sz="1200" kern="1200" dirty="0">
                <a:solidFill>
                  <a:schemeClr val="tx1"/>
                </a:solidFill>
                <a:effectLst/>
                <a:latin typeface="Arial" charset="0"/>
                <a:ea typeface="ＭＳ Ｐゴシック" charset="-128"/>
                <a:cs typeface="ＭＳ Ｐゴシック" charset="-128"/>
              </a:rPr>
              <a:t>Maybe you're not in the position of Philemon, needing to </a:t>
            </a:r>
            <a:r>
              <a:rPr lang="en-US" sz="1200" b="1" kern="1200" dirty="0">
                <a:solidFill>
                  <a:schemeClr val="tx1"/>
                </a:solidFill>
                <a:effectLst/>
                <a:latin typeface="Arial" charset="0"/>
                <a:ea typeface="ＭＳ Ｐゴシック" charset="-128"/>
                <a:cs typeface="ＭＳ Ｐゴシック" charset="-128"/>
              </a:rPr>
              <a:t>grant</a:t>
            </a:r>
            <a:r>
              <a:rPr lang="en-US" sz="1200" kern="1200" dirty="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dirty="0">
                <a:solidFill>
                  <a:schemeClr val="tx1"/>
                </a:solidFill>
                <a:effectLst/>
                <a:latin typeface="Arial" charset="0"/>
                <a:ea typeface="ＭＳ Ｐゴシック" charset="-128"/>
                <a:cs typeface="ＭＳ Ｐゴシック" charset="-128"/>
              </a:rPr>
              <a:t>ask</a:t>
            </a:r>
            <a:r>
              <a:rPr lang="en-US" sz="1200" kern="1200" dirty="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p>
          <a:p>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charset="0"/>
                <a:ea typeface="ＭＳ Ｐゴシック" charset="-128"/>
                <a:cs typeface="ＭＳ Ｐゴシック" charset="-128"/>
              </a:rPr>
              <a:t>3</a:t>
            </a:r>
            <a:r>
              <a:rPr lang="en-US" sz="1200" kern="1200" dirty="0">
                <a:solidFill>
                  <a:schemeClr val="tx1"/>
                </a:solidFill>
                <a:effectLst/>
                <a:latin typeface="Arial" charset="0"/>
                <a:ea typeface="ＭＳ Ｐゴシック" charset="-128"/>
                <a:cs typeface="ＭＳ Ｐゴシック" charset="-128"/>
              </a:rPr>
              <a:t>)</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Paul the reconciler? How can you help two others reconcile? </a:t>
            </a:r>
            <a:r>
              <a:rPr lang="en-US" sz="1200" kern="1200" dirty="0">
                <a:solidFill>
                  <a:schemeClr val="tx1"/>
                </a:solidFill>
                <a:effectLst/>
                <a:latin typeface="Arial" charset="0"/>
                <a:ea typeface="ＭＳ Ｐゴシック" charset="-128"/>
                <a:cs typeface="ＭＳ Ｐゴシック" charset="-128"/>
              </a:rPr>
              <a:t>Would Paul ask you, plead with you, implore you to help someone forgive a spouse who has really blown it? Or some believers who really did wrong?</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4) </a:t>
            </a:r>
            <a:r>
              <a:rPr lang="en-US" b="0" dirty="0">
                <a:ea typeface="ＭＳ Ｐゴシック" charset="0"/>
                <a:cs typeface="ＭＳ Ｐゴシック" charset="0"/>
              </a:rPr>
              <a:t>The church as affirmers? How can you assist the reconciliation of others, even if you are not actively involved in the situation as an offended, an offender, or as a reconciler—but you know about a relationship that needs mending? How can you pray for them?</a:t>
            </a:r>
          </a:p>
          <a:p>
            <a:pPr marL="228600" indent="-228600" eaLnBrk="1" hangingPunct="1"/>
            <a:r>
              <a:rPr lang="en-SG"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23546079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5248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26CD67-163B-A342-98FA-9EDF13EFB2CF}" type="slidenum">
              <a:rPr lang="en-US" sz="1200"/>
              <a:pPr/>
              <a:t>132</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831D-12AF-9244-9654-FCA842CFEA28}" type="slidenum">
              <a:rPr lang="en-US" sz="1200"/>
              <a:pPr/>
              <a:t>133</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Notice the chain. When we speak of forgiveness, what do you think the chain symbolizes?</a:t>
            </a:r>
          </a:p>
          <a:p>
            <a:r>
              <a:rPr lang="en-US">
                <a:cs typeface="ＭＳ Ｐゴシック" charset="0"/>
              </a:rPr>
              <a:t>Does the chain point to the one not forgiven, so if you do not forgive a person, then that person remains chained?</a:t>
            </a:r>
          </a:p>
          <a:p>
            <a:r>
              <a:rPr lang="en-US">
                <a:cs typeface="ＭＳ Ｐゴシック" charset="0"/>
              </a:rPr>
              <a:t>Or does the chain remind us of our own chains that limit us when we refuse to forgive?</a:t>
            </a:r>
          </a:p>
        </p:txBody>
      </p:sp>
    </p:spTree>
    <p:extLst>
      <p:ext uri="{BB962C8B-B14F-4D97-AF65-F5344CB8AC3E}">
        <p14:creationId xmlns:p14="http://schemas.microsoft.com/office/powerpoint/2010/main" val="5632875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81A7AB-B93E-834B-862B-D4ABAAD5BAB3}" type="slidenum">
              <a:rPr lang="en-US" sz="1200"/>
              <a:pPr/>
              <a:t>134</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D47A-9626-8247-A01C-01A28ED572E8}" type="slidenum">
              <a:rPr lang="en-US" sz="1200"/>
              <a:pPr/>
              <a:t>136</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CA4006-0F64-AF4B-9938-7E4E642AA27A}" type="slidenum">
              <a:rPr lang="en-US" sz="1200"/>
              <a:pPr/>
              <a:t>137</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94637E-F27C-224F-9ECA-3C893806904E}" type="slidenum">
              <a:rPr lang="en-US" sz="1200"/>
              <a:pPr/>
              <a:t>139</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A301C6-8E0C-974B-AD90-57AAFAB86AE8}" type="slidenum">
              <a:rPr lang="en-US" sz="1200"/>
              <a:pPr/>
              <a:t>140</a:t>
            </a:fld>
            <a:endParaRPr lang="en-US" sz="1200"/>
          </a:p>
        </p:txBody>
      </p:sp>
      <p:sp>
        <p:nvSpPr>
          <p:cNvPr id="188418" name="Rectangle 2"/>
          <p:cNvSpPr>
            <a:spLocks noGrp="1" noRot="1" noChangeAspect="1" noChangeArrowheads="1" noTextEdit="1"/>
          </p:cNvSpPr>
          <p:nvPr>
            <p:ph type="sldImg"/>
          </p:nvPr>
        </p:nvSpPr>
        <p:spPr>
          <a:solidFill>
            <a:srgbClr val="FFFFFF"/>
          </a:solidFill>
          <a:ln/>
        </p:spPr>
      </p:sp>
      <p:sp>
        <p:nvSpPr>
          <p:cNvPr id="1884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183D01-8E2B-CA47-A6AC-4E0494E154CE}" type="slidenum">
              <a:rPr lang="en-US" sz="1200"/>
              <a:pPr/>
              <a:t>141</a:t>
            </a:fld>
            <a:endParaRPr lang="en-US" sz="1200"/>
          </a:p>
        </p:txBody>
      </p:sp>
      <p:sp>
        <p:nvSpPr>
          <p:cNvPr id="190466" name="Rectangle 2"/>
          <p:cNvSpPr>
            <a:spLocks noGrp="1" noRot="1" noChangeAspect="1" noChangeArrowheads="1" noTextEdit="1"/>
          </p:cNvSpPr>
          <p:nvPr>
            <p:ph type="sldImg"/>
          </p:nvPr>
        </p:nvSpPr>
        <p:spPr>
          <a:solidFill>
            <a:srgbClr val="FFFFFF"/>
          </a:solidFill>
          <a:ln/>
        </p:spPr>
      </p:sp>
      <p:sp>
        <p:nvSpPr>
          <p:cNvPr id="1904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E381F1-E6F0-A747-9208-AD500925FF98}" type="slidenum">
              <a:rPr lang="en-US" sz="1200"/>
              <a:pPr/>
              <a:t>142</a:t>
            </a:fld>
            <a:endParaRPr lang="en-US" sz="1200"/>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D128E-17CB-F347-AE3F-E35F189A829C}" type="slidenum">
              <a:rPr lang="en-US" sz="1200"/>
              <a:pPr/>
              <a:t>143</a:t>
            </a:fld>
            <a:endParaRPr lang="en-US" sz="120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57D303-B05E-6948-92A1-3703382E6F05}" type="slidenum">
              <a:rPr lang="en-US" sz="1200"/>
              <a:pPr/>
              <a:t>144</a:t>
            </a:fld>
            <a:endParaRPr lang="en-US" sz="1200"/>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896856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A57B71-199B-C646-AEDF-33C61D7399A0}" type="slidenum">
              <a:rPr lang="en-US" sz="1200"/>
              <a:pPr/>
              <a:t>145</a:t>
            </a:fld>
            <a:endParaRPr lang="en-US" sz="1200"/>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DF1299-7607-E940-A7D3-BE573BA4DD8F}" type="slidenum">
              <a:rPr lang="en-US" sz="1200"/>
              <a:pPr/>
              <a:t>146</a:t>
            </a:fld>
            <a:endParaRPr lang="en-US" sz="1200"/>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50E7EE-CA92-6941-AE2C-CF108F630BF5}" type="slidenum">
              <a:rPr lang="en-US" sz="1200"/>
              <a:pPr/>
              <a:t>147</a:t>
            </a:fld>
            <a:endParaRPr lang="en-US" sz="1200"/>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What does the Bible have to say….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E17BE4-BFA2-4149-9AD5-97580EFB8B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What does the Bible have to say…. </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CE6CF2-9ED5-A44D-9C68-635300F2A21F}" type="slidenum">
              <a:rPr lang="en-US" sz="1200"/>
              <a:pPr/>
              <a:t>149</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ED2FF3-4306-5549-A6E1-F8D9D0EE6A98}" type="slidenum">
              <a:rPr lang="en-US" sz="1200"/>
              <a:pPr/>
              <a:t>151</a:t>
            </a:fld>
            <a:endParaRPr 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Today, we will take a very active step: </a:t>
            </a:r>
            <a:r>
              <a:rPr lang="en-US" sz="1200" b="1" i="1" kern="1200" dirty="0">
                <a:solidFill>
                  <a:schemeClr val="tx1"/>
                </a:solidFill>
                <a:effectLst/>
                <a:latin typeface="Arial" charset="0"/>
                <a:ea typeface="ＭＳ Ｐゴシック" charset="-128"/>
                <a:cs typeface="ＭＳ Ｐゴシック" charset="-128"/>
              </a:rPr>
              <a:t>how to forgive those who offend us</a:t>
            </a:r>
            <a:r>
              <a:rPr lang="en-US" sz="1200" kern="1200" dirty="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dirty="0">
                <a:solidFill>
                  <a:schemeClr val="tx1"/>
                </a:solidFill>
                <a:effectLst/>
                <a:latin typeface="Arial"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148008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472085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reconciliation fairly directly.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Previously I summed up verses 8-21 as "Paul appealed for Philemon's forgiveness of his returning runaway slave, Onesimus </a:t>
            </a:r>
            <a:br>
              <a:rPr lang="en-US" dirty="0"/>
            </a:br>
            <a:r>
              <a:rPr lang="en-US" dirty="0"/>
              <a:t>(8-21)."</a:t>
            </a:r>
          </a:p>
        </p:txBody>
      </p:sp>
    </p:spTree>
    <p:extLst>
      <p:ext uri="{BB962C8B-B14F-4D97-AF65-F5344CB8AC3E}">
        <p14:creationId xmlns:p14="http://schemas.microsoft.com/office/powerpoint/2010/main" val="365192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extLst>
      <p:ext uri="{BB962C8B-B14F-4D97-AF65-F5344CB8AC3E}">
        <p14:creationId xmlns:p14="http://schemas.microsoft.com/office/powerpoint/2010/main" val="290909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question is good for small groups to discern these principles themselves.</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18</a:t>
            </a:fld>
            <a:endParaRPr lang="en-US"/>
          </a:p>
        </p:txBody>
      </p:sp>
    </p:spTree>
    <p:extLst>
      <p:ext uri="{BB962C8B-B14F-4D97-AF65-F5344CB8AC3E}">
        <p14:creationId xmlns:p14="http://schemas.microsoft.com/office/powerpoint/2010/main" val="419568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b="0" dirty="0">
                <a:ea typeface="ＭＳ Ｐゴシック" charset="0"/>
                <a:cs typeface="ＭＳ Ｐゴシック" charset="0"/>
              </a:rPr>
              <a:t>With which person in this letter do you best relate to now?</a:t>
            </a:r>
          </a:p>
          <a:p>
            <a:r>
              <a:rPr lang="en-US" sz="120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1)</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Philemon, the offended? Whom do you need to forgive a wrong done to you? </a:t>
            </a:r>
            <a:r>
              <a:rPr lang="en-US" sz="1200" kern="1200" dirty="0">
                <a:solidFill>
                  <a:schemeClr val="tx1"/>
                </a:solidFill>
                <a:effectLst/>
                <a:latin typeface="Arial" charset="0"/>
                <a:ea typeface="ＭＳ Ｐゴシック" charset="-128"/>
                <a:cs typeface="ＭＳ Ｐゴシック" charset="-128"/>
              </a:rPr>
              <a:t>Would Paul request you to forgive a former friend who hurt you deeply? Will you, as an act of the will (not the emotions), grant forgiveness unconditionally even if your offender never requests it?</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2)</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Onesimus the offender? Whose forgiveness do you need to request? </a:t>
            </a:r>
            <a:r>
              <a:rPr lang="en-US" sz="1200" kern="1200" dirty="0">
                <a:solidFill>
                  <a:schemeClr val="tx1"/>
                </a:solidFill>
                <a:effectLst/>
                <a:latin typeface="Arial" charset="0"/>
                <a:ea typeface="ＭＳ Ｐゴシック" charset="-128"/>
                <a:cs typeface="ＭＳ Ｐゴシック" charset="-128"/>
              </a:rPr>
              <a:t>Maybe you're not in the position of Philemon, needing to </a:t>
            </a:r>
            <a:r>
              <a:rPr lang="en-US" sz="1200" b="1" kern="1200" dirty="0">
                <a:solidFill>
                  <a:schemeClr val="tx1"/>
                </a:solidFill>
                <a:effectLst/>
                <a:latin typeface="Arial" charset="0"/>
                <a:ea typeface="ＭＳ Ｐゴシック" charset="-128"/>
                <a:cs typeface="ＭＳ Ｐゴシック" charset="-128"/>
              </a:rPr>
              <a:t>grant</a:t>
            </a:r>
            <a:r>
              <a:rPr lang="en-US" sz="1200" kern="1200" dirty="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dirty="0">
                <a:solidFill>
                  <a:schemeClr val="tx1"/>
                </a:solidFill>
                <a:effectLst/>
                <a:latin typeface="Arial" charset="0"/>
                <a:ea typeface="ＭＳ Ｐゴシック" charset="-128"/>
                <a:cs typeface="ＭＳ Ｐゴシック" charset="-128"/>
              </a:rPr>
              <a:t>ask</a:t>
            </a:r>
            <a:r>
              <a:rPr lang="en-US" sz="1200" kern="1200" dirty="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p>
          <a:p>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charset="0"/>
                <a:ea typeface="ＭＳ Ｐゴシック" charset="-128"/>
                <a:cs typeface="ＭＳ Ｐゴシック" charset="-128"/>
              </a:rPr>
              <a:t>3</a:t>
            </a:r>
            <a:r>
              <a:rPr lang="en-US" sz="1200" kern="1200" dirty="0">
                <a:solidFill>
                  <a:schemeClr val="tx1"/>
                </a:solidFill>
                <a:effectLst/>
                <a:latin typeface="Arial" charset="0"/>
                <a:ea typeface="ＭＳ Ｐゴシック" charset="-128"/>
                <a:cs typeface="ＭＳ Ｐゴシック" charset="-128"/>
              </a:rPr>
              <a:t>)</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Paul the reconciler? How can you help two others reconcile? </a:t>
            </a:r>
            <a:r>
              <a:rPr lang="en-US" sz="1200" kern="1200" dirty="0">
                <a:solidFill>
                  <a:schemeClr val="tx1"/>
                </a:solidFill>
                <a:effectLst/>
                <a:latin typeface="Arial" charset="0"/>
                <a:ea typeface="ＭＳ Ｐゴシック" charset="-128"/>
                <a:cs typeface="ＭＳ Ｐゴシック" charset="-128"/>
              </a:rPr>
              <a:t>Would Paul ask you, plead with you, implore you to help someone forgive a spouse who has really blown it? Or some believers who really did wrong?</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4) </a:t>
            </a:r>
            <a:r>
              <a:rPr lang="en-US" b="0" dirty="0">
                <a:ea typeface="ＭＳ Ｐゴシック" charset="0"/>
                <a:cs typeface="ＭＳ Ｐゴシック" charset="0"/>
              </a:rPr>
              <a:t>The church as affirmers? How can you assist the reconciliation of others, even if you are not actively involved in the situation as an offended, an offender, or as a reconciler—but you know about a relationship that needs mending? How can you pray for them?</a:t>
            </a:r>
          </a:p>
          <a:p>
            <a:pPr marL="228600" indent="-228600" eaLnBrk="1" hangingPunct="1"/>
            <a:r>
              <a:rPr lang="en-SG"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16126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This keyword for Philemon is never used in the short letter, but the concept is certainly there.</a:t>
            </a:r>
          </a:p>
          <a:p>
            <a:r>
              <a:rPr lang="en-US"/>
              <a:t>The Greek word for "forgive" (</a:t>
            </a:r>
            <a:r>
              <a:rPr lang="en-US" i="1"/>
              <a:t>luo</a:t>
            </a:r>
            <a:r>
              <a:rPr lang="en-US" i="0"/>
              <a:t>) can also be translated "to loose." Do you see the connection between forgiving and loosening?</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97157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B47AA-165C-E145-9089-80D1C388E0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3143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C4F3B6-F51C-F647-BBE1-80D7B6828B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4880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BAA5D9-AA29-2D4D-BEF2-B6F9862FD1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162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F9A520-D0D7-4842-A8CB-5C1910F4D86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51853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D96608-0740-004A-8C8D-5460F06F97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1231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83731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She hid Jews in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 Hiding Place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For this she was sent to a concentration camp with her sister Betsy.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Forgiveness is a two-sided coin.</a:t>
            </a:r>
          </a:p>
          <a:p>
            <a:r>
              <a:rPr lang="en-US"/>
              <a:t>One side says FORGIVE.</a:t>
            </a:r>
          </a:p>
          <a:p>
            <a:r>
              <a:rPr lang="en-US"/>
              <a:t>The other side says BE FORGIVEN.</a:t>
            </a:r>
          </a:p>
          <a:p>
            <a:r>
              <a:rPr lang="en-US"/>
              <a:t>Philemon addresses both sides.</a:t>
            </a:r>
          </a:p>
        </p:txBody>
      </p:sp>
      <p:sp>
        <p:nvSpPr>
          <p:cNvPr id="4" name="Slide Number Placeholder 3"/>
          <p:cNvSpPr>
            <a:spLocks noGrp="1"/>
          </p:cNvSpPr>
          <p:nvPr>
            <p:ph type="sldNum" sz="quarter" idx="5"/>
          </p:nvPr>
        </p:nvSpPr>
        <p:spPr/>
        <p:txBody>
          <a:bodyPr/>
          <a:lstStyle/>
          <a:p>
            <a:pPr>
              <a:defRPr/>
            </a:pPr>
            <a:fld id="{B5240D20-2ADB-B249-9347-DAEFFA89E530}" type="slidenum">
              <a:rPr lang="en-US"/>
              <a:pPr>
                <a:defRPr/>
              </a:pPr>
              <a:t>3</a:t>
            </a:fld>
            <a:endParaRPr lang="en-US"/>
          </a:p>
        </p:txBody>
      </p:sp>
    </p:spTree>
    <p:extLst>
      <p:ext uri="{BB962C8B-B14F-4D97-AF65-F5344CB8AC3E}">
        <p14:creationId xmlns:p14="http://schemas.microsoft.com/office/powerpoint/2010/main" val="4141168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“Nice sermon, Frauline,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stuck out his hand for her to shake, but she froze (</a:t>
            </a:r>
            <a:r>
              <a:rPr lang="en-US" sz="1200" i="1" kern="1200" dirty="0">
                <a:solidFill>
                  <a:schemeClr val="tx1"/>
                </a:solidFill>
                <a:effectLst/>
                <a:latin typeface="Arial" charset="0"/>
                <a:ea typeface="ＭＳ Ｐゴシック" charset="-128"/>
                <a:cs typeface="ＭＳ Ｐゴシック" charset="-128"/>
              </a:rPr>
              <a:t>Tramp for the Lord</a:t>
            </a:r>
            <a:r>
              <a:rPr lang="en-US" sz="1200" kern="1200" dirty="0">
                <a:solidFill>
                  <a:schemeClr val="tx1"/>
                </a:solidFill>
                <a:effectLst/>
                <a:latin typeface="Arial" charset="0"/>
                <a:ea typeface="ＭＳ Ｐゴシック" charset="-128"/>
                <a:cs typeface="ＭＳ Ｐゴシック" charset="-128"/>
              </a:rPr>
              <a:t>, 55-56).</a:t>
            </a:r>
            <a:r>
              <a:rPr lang="en-SG" dirty="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Today we will see a very active step, that of </a:t>
            </a:r>
            <a:r>
              <a:rPr lang="en-US" sz="1200" b="1" i="1" kern="1200" dirty="0">
                <a:solidFill>
                  <a:schemeClr val="tx1"/>
                </a:solidFill>
                <a:effectLst/>
                <a:latin typeface="Arial" charset="0"/>
                <a:ea typeface="ＭＳ Ｐゴシック" charset="-128"/>
                <a:cs typeface="ＭＳ Ｐゴシック" charset="-128"/>
              </a:rPr>
              <a:t>how to forgive those who offend us</a:t>
            </a:r>
            <a:r>
              <a:rPr lang="en-US" sz="1200" kern="1200" dirty="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dirty="0">
                <a:solidFill>
                  <a:schemeClr val="tx1"/>
                </a:solidFill>
                <a:effectLst/>
                <a:latin typeface="Arial" charset="0"/>
                <a:ea typeface="ＭＳ Ｐゴシック" charset="-128"/>
                <a:cs typeface="ＭＳ Ｐゴシック" charset="-128"/>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 </a:t>
            </a:r>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a:t>
            </a:r>
            <a:r>
              <a:rPr lang="en-US" sz="1200" kern="1200">
                <a:solidFill>
                  <a:schemeClr val="tx1"/>
                </a:solidFill>
                <a:effectLst/>
                <a:latin typeface="Arial" charset="0"/>
                <a:ea typeface="ＭＳ Ｐゴシック" charset="-128"/>
                <a:cs typeface="ＭＳ Ｐゴシック" charset="-128"/>
              </a:rPr>
              <a:t>, but these </a:t>
            </a:r>
            <a:r>
              <a:rPr lang="en-US" sz="1200" kern="1200" dirty="0">
                <a:solidFill>
                  <a:schemeClr val="tx1"/>
                </a:solidFill>
                <a:effectLst/>
                <a:latin typeface="Arial" charset="0"/>
                <a:ea typeface="ＭＳ Ｐゴシック" charset="-128"/>
                <a:cs typeface="ＭＳ Ｐゴシック" charset="-128"/>
              </a:rPr>
              <a:t>four shortest ones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736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a:latin typeface="Arial" panose="020B0604020202020204" pitchFamily="34" charset="0"/>
                <a:cs typeface="Arial" panose="020B0604020202020204" pitchFamily="34" charset="0"/>
              </a:rPr>
              <a:t>NS-25-3 John-46</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562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Please turn in your Bible to the book of Philemon.  It's just before Hebrews near the back of your New Testament.  The book of Philemon is between Titus and Hebrews. It’s about the length of a postcard.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2601110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892526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Onesimus probably had stolen money or items from Philemon, so Paul addresses this in practical terms.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t>
            </a:r>
            <a:r>
              <a:rPr lang="en-US" sz="1200" kern="1200">
                <a:solidFill>
                  <a:schemeClr val="tx1"/>
                </a:solidFill>
                <a:effectLst/>
                <a:latin typeface="Arial" charset="0"/>
                <a:ea typeface="ＭＳ Ｐゴシック" charset="-128"/>
                <a:cs typeface="ＭＳ Ｐゴシック" charset="-128"/>
              </a:rPr>
              <a:t>Paul asked Philemon to charge (ἐ</a:t>
            </a:r>
            <a:r>
              <a:rPr lang="el-GR" sz="1200" kern="1200">
                <a:solidFill>
                  <a:schemeClr val="tx1"/>
                </a:solidFill>
                <a:effectLst/>
                <a:latin typeface="Arial" charset="0"/>
                <a:ea typeface="ＭＳ Ｐゴシック" charset="-128"/>
                <a:cs typeface="ＭＳ Ｐゴシック" charset="-128"/>
              </a:rPr>
              <a:t>λλόγα</a:t>
            </a:r>
            <a:r>
              <a:rPr lang="en-US" sz="1200" kern="1200">
                <a:solidFill>
                  <a:schemeClr val="tx1"/>
                </a:solidFill>
                <a:effectLst/>
                <a:latin typeface="Arial" charset="0"/>
                <a:ea typeface="ＭＳ Ｐゴシック" charset="-128"/>
                <a:cs typeface="ＭＳ Ｐゴシック" charset="-128"/>
              </a:rPr>
              <a:t>, an accounting term) Onesimus’ financial obligation to Paul. This generous act compares in a small way with Christ’s substitutionary work on the cross. As Onesimus was in debt to Philemon, so sinners are in debt; they must pay for their sins against God. As Paul was not involved in any way with Onesimus’ guilt, so Christ was sinless, separate from sinners (Heb. 4:15; 7:25). And as Paul assumed Onesimus’ debt, so Christ took on Himself the sins of the world (Isa. 53:6; John 1:29; Heb. 7:27; 9:26, 28)."</a:t>
            </a:r>
            <a:br>
              <a:rPr lang="en-US" sz="1200" kern="1200">
                <a:solidFill>
                  <a:schemeClr val="tx1"/>
                </a:solidFill>
                <a:effectLst/>
                <a:latin typeface="Arial" charset="0"/>
                <a:ea typeface="ＭＳ Ｐゴシック" charset="-128"/>
                <a:cs typeface="ＭＳ Ｐゴシック" charset="-128"/>
              </a:rPr>
            </a:br>
            <a:endParaRPr lang="en-US" sz="1200" kern="1200">
              <a:solidFill>
                <a:schemeClr val="tx1"/>
              </a:solidFill>
              <a:effectLst/>
              <a:latin typeface="Arial" charset="0"/>
              <a:ea typeface="ＭＳ Ｐゴシック" charset="-128"/>
              <a:cs typeface="ＭＳ Ｐゴシック" charset="-128"/>
            </a:endParaRPr>
          </a:p>
          <a:p>
            <a:r>
              <a:rPr lang="en-US"/>
              <a:t>—</a:t>
            </a:r>
            <a:r>
              <a:rPr lang="en-US" sz="1200" kern="1200">
                <a:solidFill>
                  <a:schemeClr val="tx1"/>
                </a:solidFill>
                <a:effectLst/>
                <a:latin typeface="Arial" charset="0"/>
                <a:ea typeface="ＭＳ Ｐゴシック" charset="-128"/>
                <a:cs typeface="ＭＳ Ｐゴシック" charset="-128"/>
              </a:rPr>
              <a:t>Edwin C. Deibler, </a:t>
            </a:r>
            <a:r>
              <a:rPr lang="en-US" sz="1200" i="1" kern="1200">
                <a:solidFill>
                  <a:schemeClr val="tx1"/>
                </a:solidFill>
                <a:effectLst/>
                <a:latin typeface="Arial" charset="0"/>
                <a:ea typeface="ＭＳ Ｐゴシック" charset="-128"/>
                <a:cs typeface="ＭＳ Ｐゴシック" charset="-128"/>
              </a:rPr>
              <a:t>Philemon</a:t>
            </a:r>
            <a:r>
              <a:rPr lang="en-US" sz="1200" kern="1200">
                <a:solidFill>
                  <a:schemeClr val="tx1"/>
                </a:solidFill>
                <a:effectLst/>
                <a:latin typeface="Arial" charset="0"/>
                <a:ea typeface="ＭＳ Ｐゴシック" charset="-128"/>
                <a:cs typeface="ＭＳ Ｐゴシック" charset="-128"/>
              </a:rPr>
              <a:t> *(The Bible Knowledge Commentary; eds. John F. Walvoord and Roy B. Zuck; Accordance electronic ed. 2 vols.; Wheaton: Victor Books, 1983), 2:774.</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aim of this short letter is for us to treat other believers as God treats them, not as enemies deserving retribution, but as members of the same family where we overlook their faults.</a:t>
            </a:r>
          </a:p>
        </p:txBody>
      </p:sp>
      <p:sp>
        <p:nvSpPr>
          <p:cNvPr id="4" name="Slide Number Placeholder 3"/>
          <p:cNvSpPr>
            <a:spLocks noGrp="1"/>
          </p:cNvSpPr>
          <p:nvPr>
            <p:ph type="sldNum" sz="quarter" idx="5"/>
          </p:nvPr>
        </p:nvSpPr>
        <p:spPr/>
        <p:txBody>
          <a:bodyPr/>
          <a:lstStyle/>
          <a:p>
            <a:pPr>
              <a:defRPr/>
            </a:pPr>
            <a:fld id="{B5240D20-2ADB-B249-9347-DAEFFA89E530}" type="slidenum">
              <a:rPr lang="en-US"/>
              <a:pPr>
                <a:defRPr/>
              </a:pPr>
              <a:t>5</a:t>
            </a:fld>
            <a:endParaRPr lang="en-US"/>
          </a:p>
        </p:txBody>
      </p:sp>
    </p:spTree>
    <p:extLst>
      <p:ext uri="{BB962C8B-B14F-4D97-AF65-F5344CB8AC3E}">
        <p14:creationId xmlns:p14="http://schemas.microsoft.com/office/powerpoint/2010/main" val="1002403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81448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5E401-A11A-7E4C-939E-68FB5CFC31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How do we apply this short letter in its context? And what does it mean for us today in terms of authority structures?</a:t>
            </a:r>
          </a:p>
          <a:p>
            <a:pPr eaLnBrk="1" hangingPunct="1"/>
            <a:r>
              <a:rPr lang="en-US" dirty="0">
                <a:latin typeface="Arial" charset="0"/>
                <a:ea typeface="ＭＳ Ｐゴシック" charset="0"/>
                <a:cs typeface="ＭＳ Ｐゴシック" charset="0"/>
              </a:rPr>
              <a:t>_________</a:t>
            </a:r>
          </a:p>
          <a:p>
            <a:pPr eaLnBrk="1" hangingPunct="1"/>
            <a:r>
              <a:rPr lang="en-US" dirty="0">
                <a:latin typeface="Arial" charset="0"/>
                <a:ea typeface="ＭＳ Ｐゴシック" charset="0"/>
                <a:cs typeface="ＭＳ Ｐゴシック" charset="0"/>
              </a:rPr>
              <a:t>NB-09-Soc-Econ 2- Jew-Gentile Prejudice-54</a:t>
            </a:r>
          </a:p>
          <a:p>
            <a:pPr eaLnBrk="1" hangingPunct="1"/>
            <a:r>
              <a:rPr lang="en-US" dirty="0">
                <a:latin typeface="Arial" charset="0"/>
                <a:ea typeface="ＭＳ Ｐゴシック" charset="0"/>
                <a:cs typeface="ＭＳ Ｐゴシック" charset="0"/>
              </a:rPr>
              <a:t>NS-18-Philemon-61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918763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himself in a good light as imprisoned for Christ (1a).</a:t>
            </a:r>
            <a:r>
              <a:rPr lang="en-SG">
                <a:effectLst/>
              </a:rPr>
              <a:t> </a:t>
            </a:r>
          </a:p>
          <a:p>
            <a:r>
              <a:rPr lang="en-US" sz="1200" kern="1200">
                <a:solidFill>
                  <a:schemeClr val="tx1"/>
                </a:solidFill>
                <a:effectLst/>
                <a:latin typeface="Arial" charset="0"/>
                <a:ea typeface="ＭＳ Ｐゴシック" charset="-128"/>
                <a:cs typeface="ＭＳ Ｐゴシック" charset="-128"/>
              </a:rPr>
              <a:t>He is mentioned three times as the sender of the letter (1a, 9, 19).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3184216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He wrote this personal letter from prison in Rome in AD 61.</a:t>
            </a:r>
            <a:r>
              <a:rPr lang="en-SG">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23541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"kingdom" does not appear in the letter. But both Paul and Onesimus ended up in a Roman prison, for different reasons. There they learned about God's kingdom purposes when they discovered that they both knew Philemon in far-away Colosse!</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6</a:t>
            </a:fld>
            <a:endParaRPr lang="en-US"/>
          </a:p>
        </p:txBody>
      </p:sp>
    </p:spTree>
    <p:extLst>
      <p:ext uri="{BB962C8B-B14F-4D97-AF65-F5344CB8AC3E}">
        <p14:creationId xmlns:p14="http://schemas.microsoft.com/office/powerpoint/2010/main" val="1908343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Philemon in a good light with many good virtues (1b-7).</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4204531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a:effectLst/>
                <a:latin typeface="Times New Roman"/>
                <a:ea typeface="Times New Roman"/>
              </a:rPr>
              <a:t>He was a Christian who had been involved in ministry with Paul (1b).</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He was a wealthy convert of the Apostle Paul (19b), probably during Paul's third missionary journey almost ten years earlier.</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a:effectLst/>
              <a:latin typeface="Times New Roman"/>
              <a:ea typeface="Times New Roman"/>
            </a:endParaRPr>
          </a:p>
          <a:p>
            <a:pPr>
              <a:spcAft>
                <a:spcPts val="0"/>
              </a:spcAft>
            </a:pPr>
            <a:r>
              <a:rPr lang="en-US" sz="1200" kern="1200">
                <a:solidFill>
                  <a:schemeClr val="tx1"/>
                </a:solidFill>
                <a:effectLst/>
                <a:latin typeface="Arial" charset="0"/>
                <a:ea typeface="ＭＳ Ｐゴシック" charset="-128"/>
                <a:cs typeface="ＭＳ Ｐゴシック" charset="-128"/>
              </a:rPr>
              <a:t>Apphia (his wife?) is “our sister” and Archippus (his son?) is “our fellows soldier” (2a)—probably a leader in the church, possibly the pastor (Col 4:17).</a:t>
            </a:r>
            <a:r>
              <a:rPr lang="en-SG">
                <a:effectLst/>
              </a:rPr>
              <a:t> </a:t>
            </a:r>
            <a:endParaRPr lang="en-SG" sz="12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365012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wished Philemon God’s grace and peace (3).</a:t>
            </a:r>
            <a:r>
              <a:rPr lang="en-SG">
                <a:effectLst/>
              </a:rPr>
              <a:t> </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Paul called Philemon a man of love and faith (5).</a:t>
            </a:r>
            <a:r>
              <a:rPr lang="en-SG">
                <a:effectLst/>
              </a:rPr>
              <a:t> </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Philemon greatly encouraged people's faith in Christ (7).</a:t>
            </a:r>
            <a:r>
              <a:rPr lang="en-SG">
                <a:effectLst/>
              </a:rPr>
              <a:t> </a:t>
            </a: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Verses 1-7 have introduced us to two very important people—Paul and Philemon.  Now in verses 8-21 we'll see the third important character in the story, the runaway slave, Onesimus. At this point the story really gets interesting because…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2562221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668601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3936102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18515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reconciliation fairly directly.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Previously I summed up verses 8-21 as "Paul appealed for Philemon's forgiveness of his returning runaway slave, Onesimus </a:t>
            </a:r>
            <a:br>
              <a:rPr lang="en-US" dirty="0"/>
            </a:br>
            <a:r>
              <a:rPr lang="en-US" dirty="0"/>
              <a:t>(8-21)."</a:t>
            </a:r>
          </a:p>
        </p:txBody>
      </p:sp>
    </p:spTree>
    <p:extLst>
      <p:ext uri="{BB962C8B-B14F-4D97-AF65-F5344CB8AC3E}">
        <p14:creationId xmlns:p14="http://schemas.microsoft.com/office/powerpoint/2010/main" val="328166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Apphia was Philemon's wife since the church met in the home of both Philemon and Apphia (verse 2).</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7</a:t>
            </a:fld>
            <a:endParaRPr lang="en-US"/>
          </a:p>
        </p:txBody>
      </p:sp>
    </p:spTree>
    <p:extLst>
      <p:ext uri="{BB962C8B-B14F-4D97-AF65-F5344CB8AC3E}">
        <p14:creationId xmlns:p14="http://schemas.microsoft.com/office/powerpoint/2010/main" val="32962282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O</a:t>
            </a:r>
            <a:r>
              <a:rPr lang="en-US" sz="1200" kern="1200">
                <a:solidFill>
                  <a:schemeClr val="tx1"/>
                </a:solidFill>
                <a:effectLst/>
                <a:latin typeface="Arial" charset="0"/>
                <a:ea typeface="ＭＳ Ｐゴシック" charset="-128"/>
                <a:cs typeface="ＭＳ Ｐゴシック" charset="-128"/>
              </a:rPr>
              <a:t>nesimus was Philemon's slave that ran away from his master in Colossae to Rome.</a:t>
            </a:r>
            <a:r>
              <a:rPr lang="en-SG">
                <a:effectLst/>
              </a:rPr>
              <a:t> </a:t>
            </a:r>
            <a:endParaRPr lang="en-US"/>
          </a:p>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He had wronged his master Philemon, possibly robbed him (18).</a:t>
            </a:r>
            <a:r>
              <a:rPr lang="en-SG">
                <a:effectLst/>
              </a:rPr>
              <a:t> </a:t>
            </a:r>
          </a:p>
          <a:p>
            <a:r>
              <a:rPr lang="en-US" sz="1200" kern="1200">
                <a:solidFill>
                  <a:schemeClr val="tx1"/>
                </a:solidFill>
                <a:effectLst/>
                <a:latin typeface="Arial" charset="0"/>
                <a:ea typeface="ＭＳ Ｐゴシック" charset="-128"/>
                <a:cs typeface="ＭＳ Ｐゴシック" charset="-128"/>
              </a:rPr>
              <a:t>He then ran away to avoid punishment (15).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2675457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Slaves were considered property in the Roman world and had no rights.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4853347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33441-C4C7-5E47-87EE-08F1614C25A8}" type="slidenum">
              <a:rPr lang="en-US" sz="1200">
                <a:solidFill>
                  <a:srgbClr val="000000"/>
                </a:solidFill>
                <a:latin typeface="Garamond" charset="0"/>
              </a:rPr>
              <a:pPr/>
              <a:t>80</a:t>
            </a:fld>
            <a:endParaRPr lang="en-US" sz="1200">
              <a:solidFill>
                <a:srgbClr val="000000"/>
              </a:solidFill>
              <a:latin typeface="Garamond"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5A4436-7912-2643-A438-E19FC7C5B396}" type="slidenum">
              <a:rPr lang="en-US" sz="1200">
                <a:solidFill>
                  <a:srgbClr val="000000"/>
                </a:solidFill>
                <a:latin typeface="Garamond" charset="0"/>
              </a:rPr>
              <a:pPr/>
              <a:t>82</a:t>
            </a:fld>
            <a:endParaRPr lang="en-US" sz="1200">
              <a:solidFill>
                <a:srgbClr val="000000"/>
              </a:solidFill>
              <a:latin typeface="Garamond"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128"/>
                <a:cs typeface="ＭＳ Ｐゴシック" charset="-128"/>
              </a:rPr>
              <a:t>At Rome Paul met Onesimus by God's design and led him to faith in Christ.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This is why Paul referred to him as his "my child whom I have begotten in my imprisonment"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1817458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Notice that Onesimus' name is mentioned here in verse 10 for the first time when Paul is almost halfway through the letter!  He's using a little tact here by having prepared Philemon in the preceding comments before he mentions the name of his unfaithful servant.  In the Greek "Onesimus" is the last word in the sentence.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2206339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Onesimus served Paul effectively and they became good friends.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a:t>The name "Onesimus" means "useful," and perhaps caused Philemon to say, "Sure, some useful worker he is!  The guy takes my money and splits!”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2.</a:t>
            </a:r>
            <a:r>
              <a:rPr lang="en-US" baseline="0"/>
              <a:t> </a:t>
            </a:r>
            <a:r>
              <a:rPr lang="en-US"/>
              <a:t>Paul uses a clever play on words here by saying that although he was formerly useless, he now is living up to his name (11).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3. I have a feeling</a:t>
            </a:r>
            <a:r>
              <a:rPr lang="en-US" baseline="0"/>
              <a:t> that Philemon had only seen Tychicus up to this point in the letter. Then, just when Tychicus reads the word “Onesimus,” Onesiumus made his appearance from around the corner!</a:t>
            </a:r>
            <a:endParaRPr lang="en-US"/>
          </a:p>
          <a:p>
            <a:r>
              <a:rPr lang="en-US"/>
              <a:t>• </a:t>
            </a:r>
            <a:r>
              <a:rPr lang="en-US" sz="1200" kern="1200">
                <a:solidFill>
                  <a:schemeClr val="tx1"/>
                </a:solidFill>
                <a:effectLst/>
                <a:latin typeface="Arial" charset="0"/>
                <a:ea typeface="ＭＳ Ｐゴシック" charset="-128"/>
                <a:cs typeface="ＭＳ Ｐゴシック" charset="-128"/>
              </a:rPr>
              <a:t>Paul desired to keep Onesimus but knew that restitution was the right thing to do (12).</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Retaining a slave could legally be done only with the owner's consent.</a:t>
            </a:r>
            <a:r>
              <a:rPr lang="en-SG">
                <a:effectLst/>
              </a:rPr>
              <a:t> </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probably could have convinced Philemon into keeping Onesimus in Rome but didn't want to take advantage of their friendship.</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When Tychicus was dispatched to Colossae with the epistle to the church, Paul felt that this was time for Onesimus to return to his master to make things right.</a:t>
            </a:r>
            <a:r>
              <a:rPr lang="en-SG">
                <a:effectLst/>
              </a:rPr>
              <a:t> </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also called the doctrine of imputation, where our sins are applied to Jesus. Paul speaks of imputation in Romans 5:12-13…</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charset="0"/>
                <a:ea typeface="ＭＳ Ｐゴシック" charset="-128"/>
                <a:cs typeface="ＭＳ Ｐゴシック" charset="-128"/>
              </a:rPr>
              <a:t>Rom. 5:12 NASB</a:t>
            </a:r>
            <a:r>
              <a:rPr lang="en-US" sz="1200" kern="1200">
                <a:solidFill>
                  <a:schemeClr val="tx1"/>
                </a:solidFill>
                <a:effectLst/>
                <a:latin typeface="Arial" charset="0"/>
                <a:ea typeface="ＭＳ Ｐゴシック" charset="-128"/>
                <a:cs typeface="ＭＳ Ｐゴシック" charset="-128"/>
              </a:rPr>
              <a:t>   Therefore, just as through one man sin entered into the world, and death through sin, and so death spread to all men, because all sinned — </a:t>
            </a:r>
            <a:r>
              <a:rPr lang="en-US" sz="1200" b="1" kern="1200" baseline="30000">
                <a:solidFill>
                  <a:schemeClr val="tx1"/>
                </a:solidFill>
                <a:effectLst/>
                <a:latin typeface="Arial" charset="0"/>
                <a:ea typeface="ＭＳ Ｐゴシック" charset="-128"/>
                <a:cs typeface="ＭＳ Ｐゴシック" charset="-128"/>
              </a:rPr>
              <a:t>13</a:t>
            </a:r>
            <a:r>
              <a:rPr lang="en-US" sz="1200" kern="1200">
                <a:solidFill>
                  <a:schemeClr val="tx1"/>
                </a:solidFill>
                <a:effectLst/>
                <a:latin typeface="Arial" charset="0"/>
                <a:ea typeface="ＭＳ Ｐゴシック" charset="-128"/>
                <a:cs typeface="ＭＳ Ｐゴシック" charset="-128"/>
              </a:rPr>
              <a:t> for until the Law sin was in the world, but sin is not </a:t>
            </a:r>
            <a:r>
              <a:rPr lang="en-US" sz="1200" b="1" i="1" kern="1200">
                <a:solidFill>
                  <a:schemeClr val="tx1"/>
                </a:solidFill>
                <a:effectLst/>
                <a:latin typeface="Arial" charset="0"/>
                <a:ea typeface="ＭＳ Ｐゴシック" charset="-128"/>
                <a:cs typeface="ＭＳ Ｐゴシック" charset="-128"/>
              </a:rPr>
              <a:t>imputed</a:t>
            </a:r>
            <a:r>
              <a:rPr lang="en-US" sz="1200" kern="1200">
                <a:solidFill>
                  <a:schemeClr val="tx1"/>
                </a:solidFill>
                <a:effectLst/>
                <a:latin typeface="Arial" charset="0"/>
                <a:ea typeface="ＭＳ Ｐゴシック" charset="-128"/>
                <a:cs typeface="ＭＳ Ｐゴシック" charset="-128"/>
              </a:rPr>
              <a:t> when there is no law.</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charset="0"/>
                <a:ea typeface="ＭＳ Ｐゴシック" charset="-128"/>
                <a:cs typeface="ＭＳ Ｐゴシック" charset="-128"/>
              </a:rPr>
              <a:t>Rom. 5:12 NLT</a:t>
            </a:r>
            <a:r>
              <a:rPr lang="en-US" sz="1200" kern="1200">
                <a:solidFill>
                  <a:schemeClr val="tx1"/>
                </a:solidFill>
                <a:effectLst/>
                <a:latin typeface="Arial" charset="0"/>
                <a:ea typeface="ＭＳ Ｐゴシック" charset="-128"/>
                <a:cs typeface="ＭＳ Ｐゴシック" charset="-128"/>
              </a:rPr>
              <a:t>    When Adam sinned, sin entered the world. Adam’s sin brought death, so death spread to everyone, for everyone sinned.  </a:t>
            </a:r>
            <a:r>
              <a:rPr lang="en-US" sz="1200" b="1" kern="1200" baseline="30000">
                <a:solidFill>
                  <a:schemeClr val="tx1"/>
                </a:solidFill>
                <a:effectLst/>
                <a:latin typeface="Arial" charset="0"/>
                <a:ea typeface="ＭＳ Ｐゴシック" charset="-128"/>
                <a:cs typeface="ＭＳ Ｐゴシック" charset="-128"/>
              </a:rPr>
              <a:t>13</a:t>
            </a:r>
            <a:r>
              <a:rPr lang="en-US" sz="1200" kern="1200">
                <a:solidFill>
                  <a:schemeClr val="tx1"/>
                </a:solidFill>
                <a:effectLst/>
                <a:latin typeface="Arial" charset="0"/>
                <a:ea typeface="ＭＳ Ｐゴシック" charset="-128"/>
                <a:cs typeface="ＭＳ Ｐゴシック" charset="-128"/>
              </a:rPr>
              <a:t> Yes, people sinned even before the law was given. But it was not counted as sin because there was not yet any law to break.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8</a:t>
            </a:fld>
            <a:endParaRPr lang="en-US"/>
          </a:p>
        </p:txBody>
      </p:sp>
    </p:spTree>
    <p:extLst>
      <p:ext uri="{BB962C8B-B14F-4D97-AF65-F5344CB8AC3E}">
        <p14:creationId xmlns:p14="http://schemas.microsoft.com/office/powerpoint/2010/main" val="8609821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wrote the epistle to Philemon explaining the situation and urging Philemon to take Onesimus back as a brother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87</a:t>
            </a:fld>
            <a:endParaRPr lang="en-US">
              <a:solidFill>
                <a:prstClr val="black"/>
              </a:solidFill>
            </a:endParaRPr>
          </a:p>
        </p:txBody>
      </p:sp>
    </p:spTree>
    <p:extLst>
      <p:ext uri="{BB962C8B-B14F-4D97-AF65-F5344CB8AC3E}">
        <p14:creationId xmlns:p14="http://schemas.microsoft.com/office/powerpoint/2010/main" val="29937449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a:effectLst/>
              </a:rPr>
              <a:t> </a:t>
            </a: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asked that Philemon accept Onesimus back without any debts (17-19a).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89</a:t>
            </a:fld>
            <a:endParaRPr lang="en-US">
              <a:solidFill>
                <a:prstClr val="black"/>
              </a:solidFill>
            </a:endParaRPr>
          </a:p>
        </p:txBody>
      </p:sp>
    </p:spTree>
    <p:extLst>
      <p:ext uri="{BB962C8B-B14F-4D97-AF65-F5344CB8AC3E}">
        <p14:creationId xmlns:p14="http://schemas.microsoft.com/office/powerpoint/2010/main" val="35569451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a:effectLst/>
              </a:rPr>
              <a:t> </a:t>
            </a: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reminds Philemon that he was responsible for his salvation (19b).</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that we're introduced to the key people and the basic idea of the book of Philemon, let's take a closer look at some principles about forgiveness found in the book.  I've discovered four key truths from the book that will help us know the real character of true forgiveness…)</a:t>
            </a:r>
            <a:r>
              <a:rPr lang="en-SG">
                <a:effectLst/>
              </a:rPr>
              <a:t> </a:t>
            </a:r>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46599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172143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979273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679492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can gain four insights about true forgiveness here—what are its traits?</a:t>
            </a:r>
            <a:r>
              <a:rPr lang="en-SG">
                <a:effectLst/>
              </a:rPr>
              <a:t> </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noted as both Lord (God) and Messiah.</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9</a:t>
            </a:fld>
            <a:endParaRPr lang="en-US"/>
          </a:p>
        </p:txBody>
      </p:sp>
    </p:spTree>
    <p:extLst>
      <p:ext uri="{BB962C8B-B14F-4D97-AF65-F5344CB8AC3E}">
        <p14:creationId xmlns:p14="http://schemas.microsoft.com/office/powerpoint/2010/main" val="12818050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if Philemon responded out of free will it would be best.</a:t>
            </a:r>
            <a:r>
              <a:rPr lang="en-SG">
                <a:effectLst/>
              </a:rPr>
              <a:t> </a:t>
            </a:r>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freely has God forgiven us?  Totally!  And He wants us to imitate His example!  Her is the clearest example of the need to show forgiveness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99</a:t>
            </a:fld>
            <a:endParaRPr lang="en-US">
              <a:solidFill>
                <a:prstClr val="black"/>
              </a:solidFill>
            </a:endParaRPr>
          </a:p>
        </p:txBody>
      </p:sp>
    </p:spTree>
    <p:extLst>
      <p:ext uri="{BB962C8B-B14F-4D97-AF65-F5344CB8AC3E}">
        <p14:creationId xmlns:p14="http://schemas.microsoft.com/office/powerpoint/2010/main" val="17868838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  that's over 1,000 sins each year!  </a:t>
            </a:r>
          </a:p>
          <a:p>
            <a:r>
              <a:rPr lang="en-US" sz="1200" kern="120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a:effectLst/>
              </a:rPr>
              <a:t> </a:t>
            </a: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101</a:t>
            </a:fld>
            <a:endParaRPr lang="en-US">
              <a:solidFill>
                <a:prstClr val="black"/>
              </a:solidFill>
            </a:endParaRPr>
          </a:p>
        </p:txBody>
      </p:sp>
    </p:spTree>
    <p:extLst>
      <p:ext uri="{BB962C8B-B14F-4D97-AF65-F5344CB8AC3E}">
        <p14:creationId xmlns:p14="http://schemas.microsoft.com/office/powerpoint/2010/main" val="27085749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 22 has the word "your" in the plural, showing this letter would be read publicly.</a:t>
            </a:r>
            <a:r>
              <a:rPr lang="en-SG">
                <a:effectLst/>
              </a:rPr>
              <a:t> </a:t>
            </a: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25 also has the word "your" in the plural, further emphasizing how forgiveness was a church-wide issue.</a:t>
            </a:r>
            <a:r>
              <a:rPr lang="en-SG">
                <a:effectLst/>
              </a:rPr>
              <a:t> </a:t>
            </a: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says to charge the debts of Onesimus to him! Just forgive—with no strings attached—like God does for us. Conditional “forgiveness” is not true forgiveness.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105</a:t>
            </a:fld>
            <a:endParaRPr lang="en-US">
              <a:solidFill>
                <a:prstClr val="black"/>
              </a:solidFill>
            </a:endParaRPr>
          </a:p>
        </p:txBody>
      </p:sp>
    </p:spTree>
    <p:extLst>
      <p:ext uri="{BB962C8B-B14F-4D97-AF65-F5344CB8AC3E}">
        <p14:creationId xmlns:p14="http://schemas.microsoft.com/office/powerpoint/2010/main" val="12345546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5037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pPr>
                <a:defRPr/>
              </a:pPr>
              <a:t>‹#›</a:t>
            </a:fld>
            <a:endParaRPr lang="en-US"/>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pPr>
                <a:defRPr/>
              </a:pPr>
              <a:t>‹#›</a:t>
            </a:fld>
            <a:endParaRPr lang="en-US"/>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144023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598765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593326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158406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499568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798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0120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89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11863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23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pPr>
                <a:defRPr/>
              </a:pPr>
              <a:t>‹#›</a:t>
            </a:fld>
            <a:endParaRPr lang="en-US"/>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232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0881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82685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7727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7464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5357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990328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35760142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13322743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892292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2229600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9631134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5474016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9559296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7186989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29813005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1866707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3970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74808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3783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25750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3/26/26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844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3/26/26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5437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3/26/26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69200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3/26/26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920669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3/26/26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150268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3/26/26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32918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63233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9462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225807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5215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11177124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947174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4274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768205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311937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02753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773242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53788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335496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88416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16865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51648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146188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36431918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3284048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9165894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2249789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6974040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1233404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38220581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710275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1261319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39664139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7327476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7750573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58627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258120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2595771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pPr>
                <a:defRPr/>
              </a:pPr>
              <a:t>‹#›</a:t>
            </a:fld>
            <a:endParaRPr lang="en-US"/>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pPr>
                <a:defRPr/>
              </a:pPr>
              <a:t>‹#›</a:t>
            </a:fld>
            <a:endParaRPr lang="en-US"/>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pPr>
                <a:defRPr/>
              </a:pPr>
              <a:t>‹#›</a:t>
            </a:fld>
            <a:endParaRPr lang="en-US"/>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pPr>
                <a:defRPr/>
              </a:pPr>
              <a:t>‹#›</a:t>
            </a:fld>
            <a:endParaRPr lang="en-US"/>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pPr>
                <a:defRPr/>
              </a:pPr>
              <a:t>‹#›</a:t>
            </a:fld>
            <a:endParaRPr lang="en-US"/>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pPr>
                <a:defRPr/>
              </a:pPr>
              <a:t>‹#›</a:t>
            </a:fld>
            <a:endParaRPr lang="en-US"/>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pPr>
                <a:defRPr/>
              </a:pPr>
              <a:t>‹#›</a:t>
            </a:fld>
            <a:endParaRPr lang="en-US"/>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pPr>
                <a:defRPr/>
              </a:pPr>
              <a:t>‹#›</a:t>
            </a:fld>
            <a:endParaRPr lang="en-US"/>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pPr>
                <a:defRPr/>
              </a:pPr>
              <a:t>‹#›</a:t>
            </a:fld>
            <a:endParaRPr lang="en-US"/>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pPr>
                <a:defRPr/>
              </a:pPr>
              <a:t>‹#›</a:t>
            </a:fld>
            <a:endParaRPr lang="en-US"/>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pPr>
                <a:defRPr/>
              </a:pPr>
              <a:t>‹#›</a:t>
            </a:fld>
            <a:endParaRPr lang="en-US"/>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pPr>
                <a:defRPr/>
              </a:pPr>
              <a:t>‹#›</a:t>
            </a:fld>
            <a:endParaRPr lang="en-US"/>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pPr>
                <a:defRPr/>
              </a:pPr>
              <a:t>‹#›</a:t>
            </a:fld>
            <a:endParaRPr lang="en-US"/>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pPr>
                <a:defRPr/>
              </a:pPr>
              <a:t>‹#›</a:t>
            </a:fld>
            <a:endParaRPr lang="en-US"/>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3049990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23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pPr>
                <a:defRPr/>
              </a:pPr>
              <a:t>‹#›</a:t>
            </a:fld>
            <a:endParaRPr lang="en-US"/>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24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243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717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525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165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714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4180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786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285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52497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pPr>
                <a:defRPr/>
              </a:pPr>
              <a:t>‹#›</a:t>
            </a:fld>
            <a:endParaRPr lang="en-US"/>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527433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35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068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8015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133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202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007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916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222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200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pPr>
                <a:defRPr/>
              </a:pPr>
              <a:t>‹#›</a:t>
            </a:fld>
            <a:endParaRPr lang="en-US"/>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279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610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400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851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37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2310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6155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584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3916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87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pPr>
                <a:defRPr/>
              </a:pPr>
              <a:t>‹#›</a:t>
            </a:fld>
            <a:endParaRPr lang="en-US"/>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2749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9393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7083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1312931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5478950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817444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606023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55895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490347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32431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379830"/>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 id="214748508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608121864"/>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974443905"/>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3/26/26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755757111"/>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5120408"/>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3691943874"/>
      </p:ext>
    </p:extLst>
  </p:cSld>
  <p:clrMap bg1="lt1" tx1="dk1" bg2="lt2" tx2="dk2" accent1="accent1" accent2="accent2" accent3="accent3" accent4="accent4" accent5="accent5" accent6="accent6" hlink="hlink" folHlink="folHlink"/>
  <p:sldLayoutIdLst>
    <p:sldLayoutId id="214748513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2268096989"/>
      </p:ext>
    </p:extLst>
  </p:cSld>
  <p:clrMap bg1="dk2" tx1="lt1" bg2="dk1" tx2="lt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9823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4149325598"/>
      </p:ext>
    </p:extLst>
  </p:cSld>
  <p:clrMap bg1="lt1" tx1="dk1" bg2="lt2" tx2="dk2" accent1="accent1" accent2="accent2" accent3="accent3" accent4="accent4" accent5="accent5" accent6="accent6" hlink="hlink" folHlink="folHlink"/>
  <p:sldLayoutIdLst>
    <p:sldLayoutId id="2147485046" r:id="rId1"/>
    <p:sldLayoutId id="214748504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085571"/>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502251"/>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4.xml"/><Relationship Id="rId1" Type="http://schemas.openxmlformats.org/officeDocument/2006/relationships/slideLayout" Target="../slideLayouts/slideLayout72.xml"/></Relationships>
</file>

<file path=ppt/slides/_rels/slide10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5.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10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72.xml"/></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9.xml"/><Relationship Id="rId1" Type="http://schemas.openxmlformats.org/officeDocument/2006/relationships/slideLayout" Target="../slideLayouts/slideLayout105.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1.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2.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3.xml"/><Relationship Id="rId1" Type="http://schemas.openxmlformats.org/officeDocument/2006/relationships/slideLayout" Target="../slideLayouts/slideLayout122.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4.xml"/><Relationship Id="rId1" Type="http://schemas.openxmlformats.org/officeDocument/2006/relationships/slideLayout" Target="../slideLayouts/slideLayout12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5.xml"/><Relationship Id="rId1" Type="http://schemas.openxmlformats.org/officeDocument/2006/relationships/slideLayout" Target="../slideLayouts/slideLayout122.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6.xml"/><Relationship Id="rId1" Type="http://schemas.openxmlformats.org/officeDocument/2006/relationships/slideLayout" Target="../slideLayouts/slideLayout122.xml"/></Relationships>
</file>

<file path=ppt/slides/_rels/slide1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7.xml"/><Relationship Id="rId1" Type="http://schemas.openxmlformats.org/officeDocument/2006/relationships/slideLayout" Target="../slideLayouts/slideLayout122.xml"/></Relationships>
</file>

<file path=ppt/slides/_rels/slide11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8.xml"/><Relationship Id="rId1" Type="http://schemas.openxmlformats.org/officeDocument/2006/relationships/slideLayout" Target="../slideLayouts/slideLayout4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9.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0.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38.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6.xml"/><Relationship Id="rId1" Type="http://schemas.openxmlformats.org/officeDocument/2006/relationships/themeOverride" Target="../theme/themeOverride11.xml"/><Relationship Id="rId4" Type="http://schemas.openxmlformats.org/officeDocument/2006/relationships/image" Target="../media/image4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5.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6.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44.xml"/><Relationship Id="rId4" Type="http://schemas.openxmlformats.org/officeDocument/2006/relationships/image" Target="../media/image79.png"/></Relationships>
</file>

<file path=ppt/slides/_rels/slide1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hankinsphotography.com/detail/45/index.php?PHPSESSID=83d5186105535c3c971e44b1951fe87e"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1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34.xml"/><Relationship Id="rId1" Type="http://schemas.openxmlformats.org/officeDocument/2006/relationships/themeOverride" Target="../theme/themeOverride1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9.xml"/><Relationship Id="rId1" Type="http://schemas.openxmlformats.org/officeDocument/2006/relationships/themeOverride" Target="../theme/themeOverride13.xml"/><Relationship Id="rId4" Type="http://schemas.openxmlformats.org/officeDocument/2006/relationships/image" Target="../media/image84.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9.xml"/><Relationship Id="rId1" Type="http://schemas.openxmlformats.org/officeDocument/2006/relationships/themeOverride" Target="../theme/themeOverride14.xml"/><Relationship Id="rId4" Type="http://schemas.openxmlformats.org/officeDocument/2006/relationships/image" Target="../media/image84.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8.xml"/><Relationship Id="rId1" Type="http://schemas.openxmlformats.org/officeDocument/2006/relationships/themeOverride" Target="../theme/themeOverride1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hemeOverride" Target="../theme/themeOverride1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2.xml"/><Relationship Id="rId1" Type="http://schemas.openxmlformats.org/officeDocument/2006/relationships/slideLayout" Target="../slideLayouts/slideLayout29.xml"/><Relationship Id="rId4" Type="http://schemas.openxmlformats.org/officeDocument/2006/relationships/image" Target="../media/image89.jpeg"/></Relationships>
</file>

<file path=ppt/slides/_rels/slide1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3.xml"/><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4.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93.jpeg"/></Relationships>
</file>

<file path=ppt/slides/_rels/slide1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9.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1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5.xml"/><Relationship Id="rId1" Type="http://schemas.openxmlformats.org/officeDocument/2006/relationships/slideLayout" Target="../slideLayouts/slideLayout18.xml"/><Relationship Id="rId5" Type="http://schemas.openxmlformats.org/officeDocument/2006/relationships/image" Target="../media/image106.gif"/><Relationship Id="rId4" Type="http://schemas.openxmlformats.org/officeDocument/2006/relationships/image" Target="../media/image10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6.xml"/><Relationship Id="rId1" Type="http://schemas.openxmlformats.org/officeDocument/2006/relationships/slideLayout" Target="../slideLayouts/slideLayout44.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www.hankinsphotography.com/detail/45/index.php?PHPSESSID=83d5186105535c3c971e44b1951fe87e"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51.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0.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3.xml"/><Relationship Id="rId1" Type="http://schemas.openxmlformats.org/officeDocument/2006/relationships/themeOverride" Target="../theme/themeOverride5.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5.xml"/><Relationship Id="rId1" Type="http://schemas.openxmlformats.org/officeDocument/2006/relationships/themeOverride" Target="../theme/themeOverride6.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153.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8.xml"/><Relationship Id="rId1" Type="http://schemas.openxmlformats.org/officeDocument/2006/relationships/slideLayout" Target="../slideLayouts/slideLayout72.xml"/><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2.xml"/><Relationship Id="rId1" Type="http://schemas.openxmlformats.org/officeDocument/2006/relationships/themeOverride" Target="../theme/themeOverride7.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xml"/><Relationship Id="rId1" Type="http://schemas.openxmlformats.org/officeDocument/2006/relationships/themeOverride" Target="../theme/themeOverride8.xml"/><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7.xml"/><Relationship Id="rId5" Type="http://schemas.microsoft.com/office/2007/relationships/hdphoto" Target="../media/hdphoto1.wdp"/><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6.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0.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7.xml"/><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94.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8.xml"/><Relationship Id="rId1" Type="http://schemas.openxmlformats.org/officeDocument/2006/relationships/themeOverride" Target="../theme/themeOverride9.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104.xml"/><Relationship Id="rId4" Type="http://schemas.openxmlformats.org/officeDocument/2006/relationships/chart" Target="../charts/chart4.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72.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7.xml"/><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8.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82.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27.xml"/><Relationship Id="rId4" Type="http://schemas.openxmlformats.org/officeDocument/2006/relationships/image" Target="../media/image6.jpg"/></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hemeOverride" Target="../theme/themeOverride10.xml"/><Relationship Id="rId5" Type="http://schemas.openxmlformats.org/officeDocument/2006/relationships/image" Target="../media/image62.emf"/><Relationship Id="rId4" Type="http://schemas.openxmlformats.org/officeDocument/2006/relationships/image" Target="../media/image6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6" name="Rectangle 7"/>
          <p:cNvSpPr>
            <a:spLocks noGrp="1" noChangeArrowheads="1"/>
          </p:cNvSpPr>
          <p:nvPr>
            <p:ph type="title" idx="4294967295"/>
          </p:nvPr>
        </p:nvSpPr>
        <p:spPr>
          <a:xfrm>
            <a:off x="5364088" y="3068960"/>
            <a:ext cx="3573091" cy="2757264"/>
          </a:xfrm>
        </p:spPr>
        <p:txBody>
          <a:bodyPr/>
          <a:lstStyle/>
          <a:p>
            <a:pPr algn="r" eaLnBrk="1" hangingPunct="1"/>
            <a:r>
              <a:rPr lang="en-US" sz="4800" b="1" dirty="0">
                <a:solidFill>
                  <a:schemeClr val="bg1"/>
                </a:solidFill>
                <a:latin typeface="Arial" charset="0"/>
                <a:ea typeface="ＭＳ Ｐゴシック" charset="0"/>
                <a:cs typeface="Arial" charset="0"/>
              </a:rPr>
              <a:t>To Forgive or Not to Forgive</a:t>
            </a:r>
            <a:endParaRPr lang="en-US" sz="3200" b="1" dirty="0">
              <a:solidFill>
                <a:schemeClr val="bg1"/>
              </a:solidFill>
              <a:latin typeface="Arial" charset="0"/>
              <a:ea typeface="ＭＳ Ｐゴシック" charset="0"/>
              <a:cs typeface="Arial" charset="0"/>
            </a:endParaRPr>
          </a:p>
        </p:txBody>
      </p:sp>
      <p:sp>
        <p:nvSpPr>
          <p:cNvPr id="113667" name="WordArt 5"/>
          <p:cNvSpPr>
            <a:spLocks noChangeArrowheads="1" noChangeShapeType="1" noTextEdit="1"/>
          </p:cNvSpPr>
          <p:nvPr/>
        </p:nvSpPr>
        <p:spPr bwMode="auto">
          <a:xfrm>
            <a:off x="152400" y="76200"/>
            <a:ext cx="4203576" cy="1840632"/>
          </a:xfrm>
          <a:prstGeom prst="rect">
            <a:avLst/>
          </a:prstGeom>
        </p:spPr>
        <p:txBody>
          <a:bodyPr wrap="none" fromWordArt="1">
            <a:prstTxWarp prst="textPlain">
              <a:avLst>
                <a:gd name="adj" fmla="val 50000"/>
              </a:avLst>
            </a:prstTxWarp>
          </a:bodyPr>
          <a:lstStyle/>
          <a:p>
            <a:pPr algn="ctr"/>
            <a:r>
              <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Philemon</a:t>
            </a:r>
          </a:p>
        </p:txBody>
      </p:sp>
      <p:sp>
        <p:nvSpPr>
          <p:cNvPr id="7" name="Rectangle 6">
            <a:extLst>
              <a:ext uri="{FF2B5EF4-FFF2-40B4-BE49-F238E27FC236}">
                <a16:creationId xmlns:a16="http://schemas.microsoft.com/office/drawing/2014/main" id="{53F93F99-80AF-954F-B22C-E7064ADC326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80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linds(horizontal)">
                                      <p:cBhvr>
                                        <p:cTn id="7"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52399" y="76200"/>
            <a:ext cx="3139273" cy="542127"/>
          </a:xfrm>
          <a:prstGeom prst="rect">
            <a:avLst/>
          </a:prstGeom>
        </p:spPr>
        <p:txBody>
          <a:bodyPr wrap="none" fromWordArt="1">
            <a:prstTxWarp prst="textPlain">
              <a:avLst>
                <a:gd name="adj" fmla="val 50000"/>
              </a:avLst>
            </a:prstTxWarp>
          </a:bodyPr>
          <a:lstStyle/>
          <a:p>
            <a:pPr algn="ctr"/>
            <a:r>
              <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OUTLINE</a:t>
            </a: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graphicFrame>
        <p:nvGraphicFramePr>
          <p:cNvPr id="2" name="Table 1"/>
          <p:cNvGraphicFramePr>
            <a:graphicFrameLocks noGrp="1"/>
          </p:cNvGraphicFramePr>
          <p:nvPr>
            <p:extLst>
              <p:ext uri="{D42A27DB-BD31-4B8C-83A1-F6EECF244321}">
                <p14:modId xmlns:p14="http://schemas.microsoft.com/office/powerpoint/2010/main" val="911155923"/>
              </p:ext>
            </p:extLst>
          </p:nvPr>
        </p:nvGraphicFramePr>
        <p:xfrm>
          <a:off x="152399" y="798957"/>
          <a:ext cx="8870461" cy="5880608"/>
        </p:xfrm>
        <a:graphic>
          <a:graphicData uri="http://schemas.openxmlformats.org/drawingml/2006/table">
            <a:tbl>
              <a:tblPr firstRow="1" bandRow="1">
                <a:tableStyleId>{35758FB7-9AC5-4552-8A53-C91805E547FA}</a:tableStyleId>
              </a:tblPr>
              <a:tblGrid>
                <a:gridCol w="892923">
                  <a:extLst>
                    <a:ext uri="{9D8B030D-6E8A-4147-A177-3AD203B41FA5}">
                      <a16:colId xmlns:a16="http://schemas.microsoft.com/office/drawing/2014/main" val="20000"/>
                    </a:ext>
                  </a:extLst>
                </a:gridCol>
                <a:gridCol w="892923">
                  <a:extLst>
                    <a:ext uri="{9D8B030D-6E8A-4147-A177-3AD203B41FA5}">
                      <a16:colId xmlns:a16="http://schemas.microsoft.com/office/drawing/2014/main" val="20001"/>
                    </a:ext>
                  </a:extLst>
                </a:gridCol>
                <a:gridCol w="1069376">
                  <a:extLst>
                    <a:ext uri="{9D8B030D-6E8A-4147-A177-3AD203B41FA5}">
                      <a16:colId xmlns:a16="http://schemas.microsoft.com/office/drawing/2014/main" val="20002"/>
                    </a:ext>
                  </a:extLst>
                </a:gridCol>
                <a:gridCol w="1069376">
                  <a:extLst>
                    <a:ext uri="{9D8B030D-6E8A-4147-A177-3AD203B41FA5}">
                      <a16:colId xmlns:a16="http://schemas.microsoft.com/office/drawing/2014/main" val="20003"/>
                    </a:ext>
                  </a:extLst>
                </a:gridCol>
                <a:gridCol w="1102794">
                  <a:extLst>
                    <a:ext uri="{9D8B030D-6E8A-4147-A177-3AD203B41FA5}">
                      <a16:colId xmlns:a16="http://schemas.microsoft.com/office/drawing/2014/main" val="20004"/>
                    </a:ext>
                  </a:extLst>
                </a:gridCol>
                <a:gridCol w="1102794">
                  <a:extLst>
                    <a:ext uri="{9D8B030D-6E8A-4147-A177-3AD203B41FA5}">
                      <a16:colId xmlns:a16="http://schemas.microsoft.com/office/drawing/2014/main" val="20005"/>
                    </a:ext>
                  </a:extLst>
                </a:gridCol>
                <a:gridCol w="1102794">
                  <a:extLst>
                    <a:ext uri="{9D8B030D-6E8A-4147-A177-3AD203B41FA5}">
                      <a16:colId xmlns:a16="http://schemas.microsoft.com/office/drawing/2014/main" val="20006"/>
                    </a:ext>
                  </a:extLst>
                </a:gridCol>
                <a:gridCol w="1637481">
                  <a:extLst>
                    <a:ext uri="{9D8B030D-6E8A-4147-A177-3AD203B41FA5}">
                      <a16:colId xmlns:a16="http://schemas.microsoft.com/office/drawing/2014/main" val="20007"/>
                    </a:ext>
                  </a:extLst>
                </a:gridCol>
              </a:tblGrid>
              <a:tr h="370840">
                <a:tc gridSpan="8">
                  <a:txBody>
                    <a:bodyPr/>
                    <a:lstStyle/>
                    <a:p>
                      <a:pPr algn="ctr">
                        <a:lnSpc>
                          <a:spcPct val="90000"/>
                        </a:lnSpc>
                      </a:pPr>
                      <a:r>
                        <a:rPr lang="en-US" sz="3200" dirty="0">
                          <a:solidFill>
                            <a:schemeClr val="tx1"/>
                          </a:solidFill>
                          <a:latin typeface="Arial"/>
                          <a:cs typeface="Arial"/>
                        </a:rPr>
                        <a:t>Forgive Others and Seek Forgiveness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Greeting</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1-3</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Prayer &amp; Commendation</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4-7</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Appeal for Onesimus</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8-21</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Conclusion</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22-25</a:t>
                      </a:r>
                      <a:endParaRPr lang="en-US" sz="200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1"/>
                  </a:ext>
                </a:extLst>
              </a:tr>
              <a:tr h="370840">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Preface</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Praise</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Petition</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Postscript</a:t>
                      </a:r>
                      <a:endParaRPr lang="en-US" sz="200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2"/>
                  </a:ext>
                </a:extLst>
              </a:tr>
              <a:tr h="370840">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People</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Concerned</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Philemon’s</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Character</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Onesimus’</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Conversion</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Paul’s</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Co-Workers</a:t>
                      </a:r>
                      <a:endParaRPr lang="en-US" sz="20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3"/>
                  </a:ext>
                </a:extLst>
              </a:tr>
              <a:tr h="370840">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Authors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1a-b</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Recipi-ents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1c-3</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a:solidFill>
                            <a:schemeClr val="tx1"/>
                          </a:solidFill>
                          <a:effectLst/>
                          <a:latin typeface="Arial"/>
                          <a:ea typeface="Times New Roman"/>
                          <a:cs typeface="Arial"/>
                        </a:rPr>
                        <a:t> </a:t>
                      </a:r>
                      <a:endParaRPr lang="en-US" sz="3200">
                        <a:solidFill>
                          <a:schemeClr val="tx1"/>
                        </a:solidFill>
                        <a:effectLst/>
                        <a:latin typeface="Arial"/>
                        <a:ea typeface="Times New Roman"/>
                        <a:cs typeface="Arial"/>
                      </a:endParaRPr>
                    </a:p>
                    <a:p>
                      <a:pPr algn="ctr">
                        <a:spcAft>
                          <a:spcPts val="0"/>
                        </a:spcAft>
                      </a:pPr>
                      <a:r>
                        <a:rPr lang="en-US" sz="1800">
                          <a:solidFill>
                            <a:schemeClr val="tx1"/>
                          </a:solidFill>
                          <a:effectLst/>
                          <a:latin typeface="Arial"/>
                          <a:ea typeface="Times New Roman"/>
                          <a:cs typeface="Arial"/>
                        </a:rPr>
                        <a:t>Thanks</a:t>
                      </a:r>
                      <a:endParaRPr lang="en-US" sz="3200">
                        <a:solidFill>
                          <a:schemeClr val="tx1"/>
                        </a:solidFill>
                        <a:effectLst/>
                        <a:latin typeface="Arial"/>
                        <a:ea typeface="Times New Roman"/>
                        <a:cs typeface="Arial"/>
                      </a:endParaRPr>
                    </a:p>
                    <a:p>
                      <a:pPr algn="ctr">
                        <a:spcAft>
                          <a:spcPts val="0"/>
                        </a:spcAft>
                      </a:pPr>
                      <a:r>
                        <a:rPr lang="en-US" sz="1800">
                          <a:solidFill>
                            <a:schemeClr val="tx1"/>
                          </a:solidFill>
                          <a:effectLst/>
                          <a:latin typeface="Arial"/>
                          <a:ea typeface="Times New Roman"/>
                          <a:cs typeface="Arial"/>
                        </a:rPr>
                        <a:t>4-5</a:t>
                      </a:r>
                      <a:endParaRPr lang="en-US" sz="320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Relation-ships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6-7</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General Appeal</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8-11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Reasons for Return</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12-16</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Specific Appeal</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17-21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Preparations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Greetings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Blessing</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22-25</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4"/>
                  </a:ext>
                </a:extLst>
              </a:tr>
              <a:tr h="370840">
                <a:tc gridSpan="8">
                  <a:txBody>
                    <a:bodyPr/>
                    <a:lstStyle/>
                    <a:p>
                      <a:pPr algn="ctr">
                        <a:spcAft>
                          <a:spcPts val="0"/>
                        </a:spcAft>
                      </a:pPr>
                      <a:r>
                        <a:rPr lang="en-US" sz="1800" b="1" dirty="0">
                          <a:solidFill>
                            <a:schemeClr val="tx1"/>
                          </a:solidFill>
                          <a:effectLst/>
                          <a:latin typeface="Arial"/>
                          <a:ea typeface="Times New Roman"/>
                          <a:cs typeface="Arial"/>
                        </a:rPr>
                        <a:t>Rome</a:t>
                      </a:r>
                      <a:r>
                        <a:rPr lang="en-US" sz="1800" b="1" baseline="0" dirty="0">
                          <a:solidFill>
                            <a:schemeClr val="tx1"/>
                          </a:solidFill>
                          <a:effectLst/>
                          <a:latin typeface="Arial"/>
                          <a:ea typeface="Times New Roman"/>
                          <a:cs typeface="Arial"/>
                        </a:rPr>
                        <a:t> to Colosse</a:t>
                      </a:r>
                      <a:endParaRPr lang="en-US" sz="1800" b="1" dirty="0">
                        <a:solidFill>
                          <a:schemeClr val="tx1"/>
                        </a:solidFill>
                        <a:effectLst/>
                        <a:latin typeface="Arial"/>
                        <a:ea typeface="Times New Roman"/>
                        <a:cs typeface="Arial"/>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370840">
                <a:tc gridSpan="8">
                  <a:txBody>
                    <a:bodyPr/>
                    <a:lstStyle/>
                    <a:p>
                      <a:pPr algn="ctr">
                        <a:spcAft>
                          <a:spcPts val="0"/>
                        </a:spcAft>
                      </a:pPr>
                      <a:r>
                        <a:rPr lang="en-US" sz="1800" b="1" dirty="0">
                          <a:solidFill>
                            <a:schemeClr val="tx1"/>
                          </a:solidFill>
                          <a:effectLst/>
                          <a:latin typeface="Arial"/>
                          <a:ea typeface="Times New Roman"/>
                          <a:cs typeface="Arial"/>
                        </a:rPr>
                        <a:t>Fall AD 61</a:t>
                      </a: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
        <p:nvSpPr>
          <p:cNvPr id="8" name="Rectangle 2">
            <a:extLst>
              <a:ext uri="{FF2B5EF4-FFF2-40B4-BE49-F238E27FC236}">
                <a16:creationId xmlns:a16="http://schemas.microsoft.com/office/drawing/2014/main" id="{63CCA64B-0A3A-8246-B64E-3F8DBCE5671D}"/>
              </a:ext>
            </a:extLst>
          </p:cNvPr>
          <p:cNvSpPr txBox="1">
            <a:spLocks noChangeArrowheads="1"/>
          </p:cNvSpPr>
          <p:nvPr/>
        </p:nvSpPr>
        <p:spPr bwMode="auto">
          <a:xfrm>
            <a:off x="5364088" y="5920006"/>
            <a:ext cx="3427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48925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If you sinned 3 times a day</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 1000 sins each year</a:t>
            </a: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X 40 number of years</a:t>
            </a: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 40,000 sins so far!</a:t>
            </a: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2904519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en-US" sz="3200" dirty="0">
                <a:solidFill>
                  <a:schemeClr val="bg1"/>
                </a:solidFill>
                <a:latin typeface="Arial"/>
                <a:cs typeface="Arial"/>
              </a:rPr>
              <a:t>B. True forgiveness is the </a:t>
            </a:r>
            <a:r>
              <a:rPr lang="en-US" sz="3200" dirty="0">
                <a:solidFill>
                  <a:srgbClr val="FFFF00"/>
                </a:solidFill>
                <a:latin typeface="Arial"/>
                <a:cs typeface="Arial"/>
              </a:rPr>
              <a:t>natural</a:t>
            </a:r>
            <a:r>
              <a:rPr lang="en-US" sz="3200" dirty="0">
                <a:solidFill>
                  <a:schemeClr val="bg1"/>
                </a:solidFill>
                <a:latin typeface="Arial"/>
                <a:cs typeface="Arial"/>
              </a:rPr>
              <a:t> demonstration of our partnership in the gospel (17). </a:t>
            </a:r>
          </a:p>
        </p:txBody>
      </p:sp>
      <p:sp>
        <p:nvSpPr>
          <p:cNvPr id="41988" name="Text Box 4"/>
          <p:cNvSpPr txBox="1">
            <a:spLocks noChangeArrowheads="1"/>
          </p:cNvSpPr>
          <p:nvPr/>
        </p:nvSpPr>
        <p:spPr bwMode="auto">
          <a:xfrm>
            <a:off x="395536" y="3645024"/>
            <a:ext cx="6797675" cy="2227262"/>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000000"/>
                </a:solidFill>
                <a:cs typeface="Arial" charset="0"/>
              </a:rPr>
              <a:t>Verses 17-18</a:t>
            </a:r>
          </a:p>
          <a:p>
            <a:pPr eaLnBrk="1" hangingPunct="1"/>
            <a:r>
              <a:rPr lang="ru-RU" altLang="zh-CN" sz="2800" b="1" dirty="0">
                <a:solidFill>
                  <a:srgbClr val="000000"/>
                </a:solidFill>
                <a:cs typeface="Arial" charset="0"/>
              </a:rPr>
              <a:t>"</a:t>
            </a:r>
            <a:r>
              <a:rPr lang="en-US" altLang="zh-CN" sz="2800" b="1" dirty="0">
                <a:solidFill>
                  <a:srgbClr val="000000"/>
                </a:solidFill>
                <a:cs typeface="Arial" charset="0"/>
              </a:rPr>
              <a:t>So if you consider me a </a:t>
            </a:r>
            <a:r>
              <a:rPr lang="en-US" altLang="zh-CN" sz="2800" b="1" dirty="0">
                <a:solidFill>
                  <a:srgbClr val="0000FF"/>
                </a:solidFill>
                <a:cs typeface="Arial" charset="0"/>
              </a:rPr>
              <a:t>partner</a:t>
            </a:r>
            <a:r>
              <a:rPr lang="en-US" altLang="zh-CN" sz="2800" b="1" dirty="0">
                <a:solidFill>
                  <a:srgbClr val="000000"/>
                </a:solidFill>
                <a:cs typeface="Arial" charset="0"/>
              </a:rPr>
              <a:t>, welcome him as you would welcome me. If he has done you any wrong or owes you anything, charge it to me.</a:t>
            </a:r>
            <a:r>
              <a:rPr lang="ru-RU" altLang="zh-CN" sz="2800" b="1" dirty="0">
                <a:solidFill>
                  <a:srgbClr val="000000"/>
                </a:solidFill>
                <a:cs typeface="Arial" charset="0"/>
              </a:rPr>
              <a:t>"</a:t>
            </a:r>
            <a:r>
              <a:rPr lang="en-US" altLang="zh-CN" sz="2800" b="1" dirty="0">
                <a:solidFill>
                  <a:srgbClr val="000000"/>
                </a:solidFill>
                <a:cs typeface="Arial" charset="0"/>
              </a:rPr>
              <a:t> </a:t>
            </a:r>
            <a:endParaRPr lang="en-US" sz="28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en-US" dirty="0">
                <a:solidFill>
                  <a:srgbClr val="FFFFFF"/>
                </a:solidFill>
                <a:latin typeface="Arial"/>
                <a:cs typeface="Arial"/>
              </a:rPr>
              <a:t>KEY VERSE</a:t>
            </a:r>
          </a:p>
        </p:txBody>
      </p:sp>
    </p:spTree>
    <p:extLst>
      <p:ext uri="{BB962C8B-B14F-4D97-AF65-F5344CB8AC3E}">
        <p14:creationId xmlns:p14="http://schemas.microsoft.com/office/powerpoint/2010/main" val="4005762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a:t>
            </a:r>
            <a:r>
              <a:rPr lang="is-IS" sz="3600" b="1" dirty="0">
                <a:effectLst>
                  <a:glow rad="127000">
                    <a:schemeClr val="tx1"/>
                  </a:glow>
                </a:effectLst>
                <a:latin typeface="Arial" charset="0"/>
                <a:ea typeface="ＭＳ Ｐゴシック" charset="0"/>
                <a:cs typeface="ＭＳ Ｐゴシック" charset="0"/>
              </a:rPr>
              <a:t>…</a:t>
            </a:r>
            <a:br>
              <a:rPr lang="is-I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writing to </a:t>
            </a:r>
            <a:r>
              <a:rPr lang="en-US" sz="3600" b="1" dirty="0">
                <a:solidFill>
                  <a:srgbClr val="FFFF00"/>
                </a:solidFill>
                <a:effectLst>
                  <a:glow rad="127000">
                    <a:schemeClr val="tx1"/>
                  </a:glow>
                </a:effectLst>
                <a:latin typeface="Arial" charset="0"/>
                <a:ea typeface="ＭＳ Ｐゴシック" charset="0"/>
                <a:cs typeface="ＭＳ Ｐゴシック" charset="0"/>
              </a:rPr>
              <a:t>Philemon</a:t>
            </a:r>
            <a:r>
              <a:rPr lang="en-US" sz="3600" b="1" dirty="0">
                <a:effectLst>
                  <a:glow rad="127000">
                    <a:schemeClr val="tx1"/>
                  </a:glow>
                </a:effectLst>
                <a:latin typeface="Arial" charset="0"/>
                <a:ea typeface="ＭＳ Ｐゴシック" charset="0"/>
                <a:cs typeface="ＭＳ Ｐゴシック" charset="0"/>
              </a:rPr>
              <a:t>,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t>
            </a:r>
            <a:r>
              <a:rPr lang="en-US" sz="3600" b="1" dirty="0">
                <a:solidFill>
                  <a:srgbClr val="FFFF00"/>
                </a:solidFill>
                <a:effectLst>
                  <a:glow rad="127000">
                    <a:schemeClr val="tx1"/>
                  </a:glow>
                </a:effectLst>
                <a:latin typeface="Arial" charset="0"/>
                <a:ea typeface="ＭＳ Ｐゴシック" charset="0"/>
                <a:cs typeface="ＭＳ Ｐゴシック" charset="0"/>
              </a:rPr>
              <a:t>Apphia</a:t>
            </a:r>
            <a:r>
              <a:rPr lang="en-US" sz="3600" b="1" dirty="0">
                <a:effectLst>
                  <a:glow rad="127000">
                    <a:schemeClr val="tx1"/>
                  </a:glow>
                </a:effectLst>
                <a:latin typeface="Arial" charset="0"/>
                <a:ea typeface="ＭＳ Ｐゴシック" charset="0"/>
                <a:cs typeface="ＭＳ Ｐゴシック" charset="0"/>
              </a:rPr>
              <a:t>, and to our fellow soldier </a:t>
            </a:r>
            <a:r>
              <a:rPr lang="en-US" sz="3600" b="1" dirty="0">
                <a:solidFill>
                  <a:srgbClr val="FFFF00"/>
                </a:solidFill>
                <a:effectLst>
                  <a:glow rad="127000">
                    <a:schemeClr val="tx1"/>
                  </a:glow>
                </a:effectLst>
                <a:latin typeface="Arial" charset="0"/>
                <a:ea typeface="ＭＳ Ｐゴシック" charset="0"/>
                <a:cs typeface="ＭＳ Ｐゴシック" charset="0"/>
              </a:rPr>
              <a:t>Archippus</a:t>
            </a:r>
            <a:r>
              <a:rPr lang="en-US" sz="3600" b="1" dirty="0">
                <a:effectLst>
                  <a:glow rad="127000">
                    <a:schemeClr val="tx1"/>
                  </a:glow>
                </a:effectLst>
                <a:latin typeface="Arial" charset="0"/>
                <a:ea typeface="ＭＳ Ｐゴシック" charset="0"/>
                <a:cs typeface="ＭＳ Ｐゴシック" charset="0"/>
              </a:rPr>
              <a:t>, and to the </a:t>
            </a:r>
            <a:r>
              <a:rPr lang="en-US" sz="3600" b="1" dirty="0">
                <a:solidFill>
                  <a:srgbClr val="FFFF00"/>
                </a:solidFill>
                <a:effectLst>
                  <a:glow rad="127000">
                    <a:schemeClr val="tx1"/>
                  </a:glow>
                </a:effectLst>
                <a:latin typeface="Arial" charset="0"/>
                <a:ea typeface="ＭＳ Ｐゴシック" charset="0"/>
                <a:cs typeface="ＭＳ Ｐゴシック" charset="0"/>
              </a:rPr>
              <a:t>church</a:t>
            </a:r>
            <a:r>
              <a:rPr lang="en-US" sz="3600" b="1" dirty="0">
                <a:effectLst>
                  <a:glow rad="127000">
                    <a:schemeClr val="tx1"/>
                  </a:glow>
                </a:effectLst>
                <a:latin typeface="Arial" charset="0"/>
                <a:ea typeface="ＭＳ Ｐゴシック" charset="0"/>
                <a:cs typeface="ＭＳ Ｐゴシック" charset="0"/>
              </a:rPr>
              <a:t> that meets in your house</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2492170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a:t>
            </a:r>
            <a:r>
              <a:rPr lang="en-US" sz="3600" b="1" dirty="0">
                <a:solidFill>
                  <a:srgbClr val="FFFF00"/>
                </a:solidFill>
                <a:effectLst>
                  <a:glow rad="127000">
                    <a:schemeClr val="tx1"/>
                  </a:glow>
                </a:effectLst>
                <a:latin typeface="Arial" charset="0"/>
                <a:ea typeface="ＭＳ Ｐゴシック" charset="0"/>
                <a:cs typeface="ＭＳ Ｐゴシック" charset="0"/>
              </a:rPr>
              <a:t>your (plural)</a:t>
            </a:r>
            <a:r>
              <a:rPr lang="en-US" sz="3600" b="1" dirty="0">
                <a:effectLst>
                  <a:glow rad="127000">
                    <a:schemeClr val="tx1"/>
                  </a:glow>
                </a:effectLst>
                <a:latin typeface="Arial" charset="0"/>
                <a:ea typeface="ＭＳ Ｐゴシック" charset="0"/>
                <a:cs typeface="ＭＳ Ｐゴシック" charset="0"/>
              </a:rPr>
              <a:t> prayers and let me return to </a:t>
            </a:r>
            <a:r>
              <a:rPr lang="en-US" sz="3600" b="1" dirty="0">
                <a:solidFill>
                  <a:srgbClr val="FFFF00"/>
                </a:solidFill>
                <a:effectLst>
                  <a:glow rad="127000">
                    <a:schemeClr val="tx1"/>
                  </a:glow>
                </a:effectLst>
                <a:latin typeface="Arial" charset="0"/>
                <a:ea typeface="ＭＳ Ｐゴシック" charset="0"/>
                <a:cs typeface="ＭＳ Ｐゴシック" charset="0"/>
              </a:rPr>
              <a:t>you (plural)</a:t>
            </a:r>
            <a:r>
              <a:rPr lang="en-US" sz="3600" b="1" dirty="0">
                <a:effectLst>
                  <a:glow rad="127000">
                    <a:schemeClr val="tx1"/>
                  </a:glow>
                </a:effectLst>
                <a:latin typeface="Arial" charset="0"/>
                <a:ea typeface="ＭＳ Ｐゴシック" charset="0"/>
                <a:cs typeface="ＭＳ Ｐゴシック" charset="0"/>
              </a:rPr>
              <a:t>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591624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a:t>
            </a:r>
            <a:r>
              <a:rPr lang="en-US" sz="3600" b="1" dirty="0">
                <a:solidFill>
                  <a:srgbClr val="FFFF00"/>
                </a:solidFill>
                <a:effectLst>
                  <a:glow rad="127000">
                    <a:schemeClr val="tx1"/>
                  </a:glow>
                </a:effectLst>
                <a:latin typeface="Arial" charset="0"/>
                <a:ea typeface="ＭＳ Ｐゴシック" charset="0"/>
                <a:cs typeface="ＭＳ Ｐゴシック" charset="0"/>
              </a:rPr>
              <a:t>your</a:t>
            </a:r>
            <a:r>
              <a:rPr lang="en-US" sz="3600" b="1" dirty="0">
                <a:effectLst>
                  <a:glow rad="127000">
                    <a:schemeClr val="tx1"/>
                  </a:glow>
                </a:effectLst>
                <a:latin typeface="Arial" charset="0"/>
                <a:ea typeface="ＭＳ Ｐゴシック" charset="0"/>
                <a:cs typeface="ＭＳ Ｐゴシック" charset="0"/>
              </a:rPr>
              <a:t> </a:t>
            </a:r>
            <a:r>
              <a:rPr lang="en-US" sz="3600" b="1" dirty="0">
                <a:solidFill>
                  <a:srgbClr val="FFFF00"/>
                </a:solidFill>
                <a:effectLst>
                  <a:glow rad="127000">
                    <a:schemeClr val="tx1"/>
                  </a:glow>
                </a:effectLst>
                <a:latin typeface="Arial" charset="0"/>
                <a:ea typeface="ＭＳ Ｐゴシック" charset="0"/>
                <a:cs typeface="ＭＳ Ｐゴシック" charset="0"/>
              </a:rPr>
              <a:t>(plural) </a:t>
            </a:r>
            <a:r>
              <a:rPr lang="en-US" sz="3600" b="1" dirty="0">
                <a:effectLst>
                  <a:glow rad="127000">
                    <a:schemeClr val="tx1"/>
                  </a:glow>
                </a:effectLst>
                <a:latin typeface="Arial" charset="0"/>
                <a:ea typeface="ＭＳ Ｐゴシック" charset="0"/>
                <a:cs typeface="ＭＳ Ｐゴシック" charset="0"/>
              </a:rPr>
              <a:t>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130082559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dirty="0">
                <a:solidFill>
                  <a:schemeClr val="bg1"/>
                </a:solidFill>
                <a:latin typeface="Arial"/>
              </a:rPr>
              <a:t>C.	True forgiveness is </a:t>
            </a:r>
            <a:r>
              <a:rPr lang="en-US" sz="3200" dirty="0">
                <a:solidFill>
                  <a:srgbClr val="FFFF00"/>
                </a:solidFill>
                <a:latin typeface="Arial"/>
              </a:rPr>
              <a:t>unconditional</a:t>
            </a:r>
            <a:r>
              <a:rPr lang="en-US" sz="3200" dirty="0">
                <a:solidFill>
                  <a:schemeClr val="bg1"/>
                </a:solidFill>
                <a:latin typeface="Arial"/>
              </a:rPr>
              <a:t> without putting requirements on the other person (18-19).</a:t>
            </a:r>
            <a:endParaRPr lang="en-US" sz="3200" dirty="0">
              <a:solidFill>
                <a:schemeClr val="bg1"/>
              </a:solidFill>
              <a:latin typeface="Arial"/>
              <a:cs typeface="Arial"/>
            </a:endParaRPr>
          </a:p>
        </p:txBody>
      </p:sp>
      <p:sp>
        <p:nvSpPr>
          <p:cNvPr id="164866" name="Text Box 3"/>
          <p:cNvSpPr txBox="1">
            <a:spLocks noChangeArrowheads="1"/>
          </p:cNvSpPr>
          <p:nvPr/>
        </p:nvSpPr>
        <p:spPr bwMode="auto">
          <a:xfrm>
            <a:off x="0" y="1609636"/>
            <a:ext cx="572412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i="1" dirty="0">
                <a:solidFill>
                  <a:srgbClr val="000000"/>
                </a:solidFill>
                <a:latin typeface="Verdana" charset="0"/>
                <a:cs typeface="Arial" charset="0"/>
              </a:rPr>
              <a:t>Illustrates imputation:</a:t>
            </a:r>
          </a:p>
        </p:txBody>
      </p:sp>
      <p:sp>
        <p:nvSpPr>
          <p:cNvPr id="164868" name="Text Box 5"/>
          <p:cNvSpPr txBox="1">
            <a:spLocks noChangeArrowheads="1"/>
          </p:cNvSpPr>
          <p:nvPr/>
        </p:nvSpPr>
        <p:spPr bwMode="auto">
          <a:xfrm>
            <a:off x="755576" y="4955684"/>
            <a:ext cx="806489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FFFFFF"/>
                </a:solidFill>
                <a:latin typeface="Garamond" charset="0"/>
                <a:cs typeface="Arial" charset="0"/>
              </a:rPr>
              <a:t>Verse 18:</a:t>
            </a:r>
            <a:endParaRPr lang="en-US" altLang="zh-CN" sz="3200" b="1" dirty="0">
              <a:solidFill>
                <a:srgbClr val="FFFFFF"/>
              </a:solidFill>
              <a:latin typeface="Garamond" charset="0"/>
              <a:ea typeface="宋体" charset="0"/>
              <a:cs typeface="宋体" charset="0"/>
            </a:endParaRPr>
          </a:p>
          <a:p>
            <a:pPr eaLnBrk="1" hangingPunct="1"/>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If he has done you any wrong or owes you anything, charge it to me.</a:t>
            </a:r>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 </a:t>
            </a:r>
            <a:endParaRPr lang="en-US" sz="3200" b="1" dirty="0">
              <a:solidFill>
                <a:srgbClr val="FFFFFF"/>
              </a:solidFill>
              <a:latin typeface="Garamond" charset="0"/>
              <a:cs typeface="Arial" charset="0"/>
            </a:endParaRPr>
          </a:p>
        </p:txBody>
      </p:sp>
      <p:sp>
        <p:nvSpPr>
          <p:cNvPr id="164869" name="Text Box 6"/>
          <p:cNvSpPr txBox="1">
            <a:spLocks noChangeArrowheads="1"/>
          </p:cNvSpPr>
          <p:nvPr/>
        </p:nvSpPr>
        <p:spPr bwMode="auto">
          <a:xfrm>
            <a:off x="8273479"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latin typeface="Verdana" charset="0"/>
                <a:cs typeface="Arial" charset="0"/>
              </a:rPr>
              <a:t>246</a:t>
            </a:r>
          </a:p>
        </p:txBody>
      </p:sp>
      <p:sp>
        <p:nvSpPr>
          <p:cNvPr id="7" name="Text Box 3"/>
          <p:cNvSpPr txBox="1">
            <a:spLocks noChangeArrowheads="1"/>
          </p:cNvSpPr>
          <p:nvPr/>
        </p:nvSpPr>
        <p:spPr bwMode="auto">
          <a:xfrm>
            <a:off x="27515" y="2060848"/>
            <a:ext cx="3995936"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dirty="0">
                <a:solidFill>
                  <a:srgbClr val="000000"/>
                </a:solidFill>
                <a:latin typeface="Verdana" charset="0"/>
                <a:cs typeface="Arial" charset="0"/>
              </a:rPr>
              <a:t>Paul requests that all of Onesimus</a:t>
            </a:r>
            <a:r>
              <a:rPr lang="uk-UA" altLang="ja-JP" sz="2800" b="1" dirty="0">
                <a:solidFill>
                  <a:srgbClr val="000000"/>
                </a:solidFill>
                <a:latin typeface="Verdana" charset="0"/>
                <a:cs typeface="Arial" charset="0"/>
              </a:rPr>
              <a:t>'</a:t>
            </a:r>
            <a:r>
              <a:rPr lang="en-US" altLang="ja-JP" sz="2800" b="1" dirty="0">
                <a:solidFill>
                  <a:srgbClr val="000000"/>
                </a:solidFill>
                <a:latin typeface="Verdana" charset="0"/>
                <a:cs typeface="Arial" charset="0"/>
              </a:rPr>
              <a:t> sin be placed</a:t>
            </a:r>
          </a:p>
          <a:p>
            <a:pPr marL="0" indent="0" eaLnBrk="1" hangingPunct="1"/>
            <a:r>
              <a:rPr lang="en-US" sz="2800" b="1" dirty="0">
                <a:solidFill>
                  <a:srgbClr val="000000"/>
                </a:solidFill>
                <a:latin typeface="Verdana" charset="0"/>
                <a:cs typeface="Arial" charset="0"/>
              </a:rPr>
              <a:t>upon himself.</a:t>
            </a:r>
          </a:p>
        </p:txBody>
      </p:sp>
    </p:spTree>
    <p:extLst>
      <p:ext uri="{BB962C8B-B14F-4D97-AF65-F5344CB8AC3E}">
        <p14:creationId xmlns:p14="http://schemas.microsoft.com/office/powerpoint/2010/main" val="10796413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en-US" b="1" dirty="0"/>
              <a:t>Conditional Forgiveness:</a:t>
            </a:r>
          </a:p>
        </p:txBody>
      </p:sp>
      <p:sp>
        <p:nvSpPr>
          <p:cNvPr id="3" name="Title 1"/>
          <p:cNvSpPr txBox="1">
            <a:spLocks/>
          </p:cNvSpPr>
          <p:nvPr/>
        </p:nvSpPr>
        <p:spPr bwMode="auto">
          <a:xfrm rot="21419376">
            <a:off x="389989" y="1734650"/>
            <a:ext cx="8659505" cy="426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 you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if</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b.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forgive—but 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never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forget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c.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 forgive you but don</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 expect me </a:t>
            </a:r>
            <a:b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b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to change my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attitude</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p:txBody>
      </p:sp>
      <p:sp>
        <p:nvSpPr>
          <p:cNvPr id="4" name="Rectangle 2">
            <a:extLst>
              <a:ext uri="{FF2B5EF4-FFF2-40B4-BE49-F238E27FC236}">
                <a16:creationId xmlns:a16="http://schemas.microsoft.com/office/drawing/2014/main" id="{B23BC9D8-C5F3-8645-A139-68240A6654D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97700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Forgiveness is</a:t>
            </a:r>
            <a:r>
              <a:rPr lang="is-IS"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surrendering my right to hurt you for hurting me</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—psychologist Archibald Hunt </a:t>
            </a:r>
          </a:p>
        </p:txBody>
      </p:sp>
    </p:spTree>
    <p:extLst>
      <p:ext uri="{BB962C8B-B14F-4D97-AF65-F5344CB8AC3E}">
        <p14:creationId xmlns:p14="http://schemas.microsoft.com/office/powerpoint/2010/main" val="349488023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D.	True forgiveness </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goes the second mile</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a:t>
            </a:r>
          </a:p>
        </p:txBody>
      </p:sp>
    </p:spTree>
    <p:extLst>
      <p:ext uri="{BB962C8B-B14F-4D97-AF65-F5344CB8AC3E}">
        <p14:creationId xmlns:p14="http://schemas.microsoft.com/office/powerpoint/2010/main" val="3549683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a:t>
            </a:r>
            <a:r>
              <a:rPr lang="en-US" sz="3600" b="1" dirty="0">
                <a:solidFill>
                  <a:srgbClr val="FFFF00"/>
                </a:solidFill>
                <a:effectLst>
                  <a:glow rad="127000">
                    <a:schemeClr val="tx1"/>
                  </a:glow>
                </a:effectLst>
                <a:latin typeface="Arial" charset="0"/>
                <a:ea typeface="ＭＳ Ｐゴシック" charset="0"/>
                <a:cs typeface="ＭＳ Ｐゴシック" charset="0"/>
              </a:rPr>
              <a:t>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62452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t="32481" r="23968" b="6256"/>
          <a:stretch/>
        </p:blipFill>
        <p:spPr bwMode="auto">
          <a:xfrm>
            <a:off x="3396288" y="524325"/>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ext Box 6"/>
          <p:cNvSpPr txBox="1">
            <a:spLocks noChangeArrowheads="1"/>
          </p:cNvSpPr>
          <p:nvPr/>
        </p:nvSpPr>
        <p:spPr bwMode="auto">
          <a:xfrm>
            <a:off x="969580" y="638425"/>
            <a:ext cx="5724030"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0000"/>
                </a:solidFill>
                <a:latin typeface="Arial" charset="0"/>
                <a:cs typeface="Arial" charset="0"/>
              </a:rPr>
              <a:t>L</a:t>
            </a:r>
            <a:r>
              <a:rPr lang="en-US" sz="2000" b="1" dirty="0">
                <a:solidFill>
                  <a:srgbClr val="000000"/>
                </a:solidFill>
                <a:latin typeface="Arial" charset="0"/>
                <a:cs typeface="Arial" charset="0"/>
              </a:rPr>
              <a:t>etter of Philemon's love</a:t>
            </a:r>
          </a:p>
          <a:p>
            <a:pPr eaLnBrk="1" hangingPunct="1"/>
            <a:r>
              <a:rPr lang="en-US" sz="2000" b="1" dirty="0">
                <a:solidFill>
                  <a:srgbClr val="FF0000"/>
                </a:solidFill>
                <a:latin typeface="Arial" charset="0"/>
                <a:cs typeface="Arial" charset="0"/>
              </a:rPr>
              <a:t>O</a:t>
            </a:r>
            <a:r>
              <a:rPr lang="en-US" sz="2000" b="1" dirty="0">
                <a:solidFill>
                  <a:srgbClr val="000000"/>
                </a:solidFill>
                <a:latin typeface="Arial" charset="0"/>
                <a:cs typeface="Arial" charset="0"/>
              </a:rPr>
              <a:t>nesimus becomes a Christian</a:t>
            </a:r>
          </a:p>
          <a:p>
            <a:pPr eaLnBrk="1" hangingPunct="1"/>
            <a:r>
              <a:rPr lang="en-US" sz="2000" b="1" dirty="0">
                <a:solidFill>
                  <a:srgbClr val="FF0000"/>
                </a:solidFill>
                <a:latin typeface="Arial" charset="0"/>
                <a:cs typeface="Arial" charset="0"/>
              </a:rPr>
              <a:t>V</a:t>
            </a:r>
            <a:r>
              <a:rPr lang="en-US" sz="2000" b="1" dirty="0">
                <a:solidFill>
                  <a:srgbClr val="070000"/>
                </a:solidFill>
                <a:latin typeface="Arial" charset="0"/>
                <a:cs typeface="Arial" charset="0"/>
              </a:rPr>
              <a:t>indication requested for Onesimus</a:t>
            </a:r>
          </a:p>
          <a:p>
            <a:pPr eaLnBrk="1" hangingPunct="1"/>
            <a:r>
              <a:rPr lang="en-US" sz="2000" b="1" dirty="0">
                <a:solidFill>
                  <a:srgbClr val="FF0000"/>
                </a:solidFill>
                <a:latin typeface="Arial" charset="0"/>
                <a:cs typeface="Arial" charset="0"/>
              </a:rPr>
              <a:t>E</a:t>
            </a:r>
            <a:r>
              <a:rPr lang="en-US" sz="2000" b="1" dirty="0">
                <a:solidFill>
                  <a:srgbClr val="070000"/>
                </a:solidFill>
                <a:latin typeface="Arial" charset="0"/>
                <a:cs typeface="Arial" charset="0"/>
              </a:rPr>
              <a:t>xpectation cited by Paul</a:t>
            </a:r>
          </a:p>
        </p:txBody>
      </p:sp>
      <p:sp>
        <p:nvSpPr>
          <p:cNvPr id="7" name="Title 1"/>
          <p:cNvSpPr txBox="1">
            <a:spLocks/>
          </p:cNvSpPr>
          <p:nvPr/>
        </p:nvSpPr>
        <p:spPr bwMode="auto">
          <a:xfrm>
            <a:off x="107466" y="3155719"/>
            <a:ext cx="4300538" cy="187166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en-US" sz="4800" dirty="0">
                <a:solidFill>
                  <a:srgbClr val="070000"/>
                </a:solidFill>
                <a:latin typeface="Arial"/>
                <a:ea typeface="ＭＳ Ｐゴシック"/>
                <a:cs typeface="Arial"/>
              </a:rPr>
              <a:t>PHILEMON</a:t>
            </a:r>
            <a:endParaRPr lang="en-US" sz="8800" kern="0" dirty="0">
              <a:solidFill>
                <a:srgbClr val="070000"/>
              </a:solidFill>
              <a:latin typeface="Arial"/>
            </a:endParaRPr>
          </a:p>
        </p:txBody>
      </p:sp>
      <p:sp>
        <p:nvSpPr>
          <p:cNvPr id="8" name="Text Box 6"/>
          <p:cNvSpPr txBox="1">
            <a:spLocks noChangeArrowheads="1"/>
          </p:cNvSpPr>
          <p:nvPr/>
        </p:nvSpPr>
        <p:spPr bwMode="auto">
          <a:xfrm>
            <a:off x="107466" y="638425"/>
            <a:ext cx="836576"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70000"/>
                </a:solidFill>
                <a:latin typeface="Arial" charset="0"/>
                <a:cs typeface="Arial" charset="0"/>
              </a:rPr>
              <a:t>1-7</a:t>
            </a:r>
          </a:p>
          <a:p>
            <a:pPr eaLnBrk="1" hangingPunct="1"/>
            <a:r>
              <a:rPr lang="en-US" sz="2000" b="1">
                <a:solidFill>
                  <a:srgbClr val="070000"/>
                </a:solidFill>
                <a:latin typeface="Arial" charset="0"/>
                <a:cs typeface="Arial" charset="0"/>
              </a:rPr>
              <a:t>8-14</a:t>
            </a:r>
          </a:p>
          <a:p>
            <a:pPr eaLnBrk="1" hangingPunct="1"/>
            <a:r>
              <a:rPr lang="en-US" sz="2000" b="1">
                <a:solidFill>
                  <a:srgbClr val="070000"/>
                </a:solidFill>
                <a:latin typeface="Arial" charset="0"/>
                <a:cs typeface="Arial" charset="0"/>
              </a:rPr>
              <a:t>15-20</a:t>
            </a:r>
          </a:p>
          <a:p>
            <a:pPr eaLnBrk="1" hangingPunct="1"/>
            <a:r>
              <a:rPr lang="en-US" sz="2000" b="1">
                <a:solidFill>
                  <a:srgbClr val="070000"/>
                </a:solidFill>
                <a:latin typeface="Arial" charset="0"/>
                <a:cs typeface="Arial" charset="0"/>
              </a:rPr>
              <a:t>21-25</a:t>
            </a:r>
          </a:p>
        </p:txBody>
      </p:sp>
      <p:sp>
        <p:nvSpPr>
          <p:cNvPr id="9" name="Text Box 6"/>
          <p:cNvSpPr txBox="1">
            <a:spLocks noChangeArrowheads="1"/>
          </p:cNvSpPr>
          <p:nvPr/>
        </p:nvSpPr>
        <p:spPr bwMode="auto">
          <a:xfrm>
            <a:off x="51271" y="278808"/>
            <a:ext cx="1522130" cy="337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i="1">
                <a:solidFill>
                  <a:srgbClr val="070000"/>
                </a:solidFill>
                <a:latin typeface="Arial" charset="0"/>
                <a:cs typeface="Arial" charset="0"/>
              </a:rPr>
              <a:t>Verses</a:t>
            </a:r>
          </a:p>
        </p:txBody>
      </p:sp>
    </p:spTree>
    <p:extLst>
      <p:ext uri="{BB962C8B-B14F-4D97-AF65-F5344CB8AC3E}">
        <p14:creationId xmlns:p14="http://schemas.microsoft.com/office/powerpoint/2010/main" val="1467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4490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4453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8062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1180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8302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descr="11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7764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forgive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8711401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254000">
                    <a:srgbClr val="000000"/>
                  </a:glow>
                </a:effectLst>
                <a:latin typeface="Arial" charset="0"/>
                <a:ea typeface="ＭＳ Ｐゴシック" charset="0"/>
                <a:cs typeface="ＭＳ Ｐゴシック" charset="0"/>
              </a:rPr>
              <a:t>We can forgive </a:t>
            </a:r>
            <a:r>
              <a:rPr lang="en-US" sz="4800" b="1" dirty="0">
                <a:solidFill>
                  <a:srgbClr val="FFFF00"/>
                </a:solidFill>
                <a:effectLst>
                  <a:glow rad="254000">
                    <a:srgbClr val="000000"/>
                  </a:glow>
                </a:effectLst>
                <a:latin typeface="Arial" charset="0"/>
                <a:ea typeface="ＭＳ Ｐゴシック" charset="0"/>
                <a:cs typeface="ＭＳ Ｐゴシック" charset="0"/>
              </a:rPr>
              <a:t>others</a:t>
            </a:r>
            <a:r>
              <a:rPr lang="en-US" sz="4800" b="1" dirty="0">
                <a:solidFill>
                  <a:srgbClr val="FFFFFF"/>
                </a:solidFill>
                <a:effectLst>
                  <a:glow rad="254000">
                    <a:srgbClr val="000000"/>
                  </a:glow>
                </a:effectLst>
                <a:latin typeface="Arial" charset="0"/>
                <a:ea typeface="ＭＳ Ｐゴシック" charset="0"/>
                <a:cs typeface="ＭＳ Ｐゴシック" charset="0"/>
              </a:rPr>
              <a:t> when we see how God has forgiven </a:t>
            </a:r>
            <a:r>
              <a:rPr lang="en-US" sz="4800" b="1" dirty="0">
                <a:solidFill>
                  <a:srgbClr val="FFFF00"/>
                </a:solidFill>
                <a:effectLst>
                  <a:glow rad="254000">
                    <a:srgbClr val="000000"/>
                  </a:glow>
                </a:effectLst>
                <a:latin typeface="Arial" charset="0"/>
                <a:ea typeface="ＭＳ Ｐゴシック" charset="0"/>
                <a:cs typeface="ＭＳ Ｐゴシック" charset="0"/>
              </a:rPr>
              <a:t>us</a:t>
            </a:r>
            <a:r>
              <a:rPr lang="en-US" sz="4800" b="1" dirty="0">
                <a:solidFill>
                  <a:srgbClr val="FFFFFF"/>
                </a:solidFill>
                <a:effectLst>
                  <a:glow rad="254000">
                    <a:srgbClr val="000000"/>
                  </a:glow>
                </a:effectLst>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167089231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282946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44624"/>
            <a:ext cx="3995935"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a:t>
            </a:r>
            <a:r>
              <a:rPr lang="en-US" b="1" i="1" dirty="0">
                <a:solidFill>
                  <a:srgbClr val="008000"/>
                </a:solidFill>
                <a:effectLst>
                  <a:glow rad="127000">
                    <a:schemeClr val="bg1"/>
                  </a:glow>
                </a:effectLst>
                <a:latin typeface="Arial" charset="0"/>
                <a:ea typeface="ＭＳ Ｐゴシック" charset="0"/>
                <a:cs typeface="ＭＳ Ｐゴシック" charset="0"/>
              </a:rPr>
              <a:t>Forgive</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so reconciliation transcends social barriers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
        <p:nvSpPr>
          <p:cNvPr id="5" name="Rectangle 2">
            <a:extLst>
              <a:ext uri="{FF2B5EF4-FFF2-40B4-BE49-F238E27FC236}">
                <a16:creationId xmlns:a16="http://schemas.microsoft.com/office/drawing/2014/main" id="{47680B5D-3532-294F-B193-2ABCC5F0A81C}"/>
              </a:ext>
            </a:extLst>
          </p:cNvPr>
          <p:cNvSpPr txBox="1">
            <a:spLocks noChangeArrowheads="1"/>
          </p:cNvSpPr>
          <p:nvPr/>
        </p:nvSpPr>
        <p:spPr bwMode="auto">
          <a:xfrm>
            <a:off x="0" y="5991152"/>
            <a:ext cx="5726910"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4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Philemon</a:t>
            </a:r>
          </a:p>
        </p:txBody>
      </p:sp>
    </p:spTree>
    <p:extLst>
      <p:ext uri="{BB962C8B-B14F-4D97-AF65-F5344CB8AC3E}">
        <p14:creationId xmlns:p14="http://schemas.microsoft.com/office/powerpoint/2010/main" val="898844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Forgiving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12751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pic>
        <p:nvPicPr>
          <p:cNvPr id="6" name="Picture 5"/>
          <p:cNvPicPr>
            <a:picLocks noChangeAspect="1"/>
          </p:cNvPicPr>
          <p:nvPr/>
        </p:nvPicPr>
        <p:blipFill>
          <a:blip r:embed="rId4"/>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en-US" sz="4800" b="1" dirty="0">
                <a:effectLst/>
                <a:latin typeface="Arial" charset="0"/>
              </a:rPr>
              <a:t>Whatever happened to Onesimus? </a:t>
            </a:r>
          </a:p>
        </p:txBody>
      </p:sp>
    </p:spTree>
    <p:extLst>
      <p:ext uri="{BB962C8B-B14F-4D97-AF65-F5344CB8AC3E}">
        <p14:creationId xmlns:p14="http://schemas.microsoft.com/office/powerpoint/2010/main" val="224596248"/>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7641" y="152400"/>
            <a:ext cx="612593" cy="40011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latin typeface="Arial"/>
                <a:cs typeface="Arial"/>
              </a:rPr>
              <a:t>247</a:t>
            </a:r>
          </a:p>
        </p:txBody>
      </p:sp>
      <p:sp>
        <p:nvSpPr>
          <p:cNvPr id="66563" name="Text Box 3"/>
          <p:cNvSpPr txBox="1">
            <a:spLocks noChangeArrowheads="1"/>
          </p:cNvSpPr>
          <p:nvPr/>
        </p:nvSpPr>
        <p:spPr bwMode="auto">
          <a:xfrm>
            <a:off x="380999" y="1225550"/>
            <a:ext cx="8289987"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000000"/>
                </a:solidFill>
                <a:latin typeface="Arial"/>
                <a:ea typeface="SimSun" charset="0"/>
                <a:cs typeface="Arial"/>
              </a:rPr>
              <a:t>1.	Philemon preserved this epistle &amp; allowed it to be circulated &amp; copied—this would be highly unlikely if he didn’t forgive Onesimus!</a:t>
            </a:r>
          </a:p>
        </p:txBody>
      </p:sp>
      <p:sp>
        <p:nvSpPr>
          <p:cNvPr id="66564" name="Text Box 4"/>
          <p:cNvSpPr txBox="1">
            <a:spLocks noChangeArrowheads="1"/>
          </p:cNvSpPr>
          <p:nvPr/>
        </p:nvSpPr>
        <p:spPr bwMode="auto">
          <a:xfrm>
            <a:off x="381000" y="3146945"/>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000000"/>
                </a:solidFill>
                <a:latin typeface="Arial"/>
                <a:ea typeface="SimSun" charset="0"/>
                <a:cs typeface="Arial"/>
              </a:rPr>
              <a:t>2.  Paul expressed great confidence that Philemon would do more than even forgive Onesimus (v. 21)—perhaps free him?</a:t>
            </a:r>
          </a:p>
        </p:txBody>
      </p:sp>
      <p:sp>
        <p:nvSpPr>
          <p:cNvPr id="66565" name="Text Box 5"/>
          <p:cNvSpPr txBox="1">
            <a:spLocks noChangeArrowheads="1"/>
          </p:cNvSpPr>
          <p:nvPr/>
        </p:nvSpPr>
        <p:spPr bwMode="auto">
          <a:xfrm>
            <a:off x="381000" y="5068341"/>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a:solidFill>
                  <a:srgbClr val="000000"/>
                </a:solidFill>
                <a:latin typeface="Arial"/>
                <a:ea typeface="SimSun" charset="0"/>
                <a:cs typeface="Arial"/>
              </a:rPr>
              <a:t>3.	Ignatius addressed the bishop in the nearby church in Ephesus about AD 115—and his name was Onesimus!  </a:t>
            </a: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en-US" altLang="zh-CN" sz="3200" b="1">
                <a:solidFill>
                  <a:srgbClr val="FFFFFF"/>
                </a:solidFill>
                <a:latin typeface="Arial"/>
                <a:ea typeface="SimSun" charset="0"/>
                <a:cs typeface="Arial"/>
              </a:rPr>
              <a:t>Did Philemon Forgive Onesimus?</a:t>
            </a:r>
            <a:endParaRPr lang="en-US" sz="3200" b="1">
              <a:solidFill>
                <a:srgbClr val="FFFFFF"/>
              </a:solidFill>
              <a:latin typeface="Arial"/>
              <a:ea typeface="SimSun" charset="0"/>
              <a:cs typeface="Arial"/>
            </a:endParaRPr>
          </a:p>
        </p:txBody>
      </p:sp>
    </p:spTree>
    <p:extLst>
      <p:ext uri="{BB962C8B-B14F-4D97-AF65-F5344CB8AC3E}">
        <p14:creationId xmlns:p14="http://schemas.microsoft.com/office/powerpoint/2010/main" val="1285373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Bishop Onesimus (AD 115)</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44888"/>
            <a:ext cx="9144000" cy="4948408"/>
          </a:xfrm>
          <a:prstGeom prst="rect">
            <a:avLst/>
          </a:prstGeom>
        </p:spPr>
      </p:pic>
    </p:spTree>
    <p:extLst>
      <p:ext uri="{BB962C8B-B14F-4D97-AF65-F5344CB8AC3E}">
        <p14:creationId xmlns:p14="http://schemas.microsoft.com/office/powerpoint/2010/main" val="230945706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Forgiveness is setting the prisoner free, only to find out that the prisoner was me.</a:t>
            </a:r>
            <a:r>
              <a:rPr lang="ru-RU"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8061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00" name="Group 4"/>
          <p:cNvGrpSpPr>
            <a:grpSpLocks noChangeAspect="1"/>
          </p:cNvGrpSpPr>
          <p:nvPr/>
        </p:nvGrpSpPr>
        <p:grpSpPr bwMode="auto">
          <a:xfrm>
            <a:off x="3992137" y="1679575"/>
            <a:ext cx="4558138"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pic>
        <p:nvPicPr>
          <p:cNvPr id="1832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atin typeface="Arial"/>
                <a:cs typeface="Arial"/>
              </a:rPr>
              <a:t>• Application •</a:t>
            </a:r>
          </a:p>
        </p:txBody>
      </p:sp>
      <p:sp>
        <p:nvSpPr>
          <p:cNvPr id="46083" name="Text Box 3"/>
          <p:cNvSpPr txBox="1">
            <a:spLocks noChangeArrowheads="1"/>
          </p:cNvSpPr>
          <p:nvPr/>
        </p:nvSpPr>
        <p:spPr bwMode="auto">
          <a:xfrm>
            <a:off x="625475" y="1022350"/>
            <a:ext cx="8915400" cy="3555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l" defTabSz="62865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To whom do you best relate now?</a:t>
            </a: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Philemon the offended?</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Onesimus the offender?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Paul the reconciler?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The church as affirmers?</a:t>
            </a:r>
          </a:p>
        </p:txBody>
      </p:sp>
      <p:sp>
        <p:nvSpPr>
          <p:cNvPr id="183301" name="Text Box 22"/>
          <p:cNvSpPr txBox="1">
            <a:spLocks noChangeArrowheads="1"/>
          </p:cNvSpPr>
          <p:nvPr/>
        </p:nvSpPr>
        <p:spPr bwMode="auto">
          <a:xfrm>
            <a:off x="8337711" y="11285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245</a:t>
            </a:r>
          </a:p>
        </p:txBody>
      </p:sp>
      <p:pic>
        <p:nvPicPr>
          <p:cNvPr id="183302"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
            <a:extLst>
              <a:ext uri="{FF2B5EF4-FFF2-40B4-BE49-F238E27FC236}">
                <a16:creationId xmlns:a16="http://schemas.microsoft.com/office/drawing/2014/main" id="{F8F0852A-6DE6-514B-A195-7719415D09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565666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anim calcmode="lin" valueType="num">
                                      <p:cBhvr additive="base">
                                        <p:cTn id="7"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6083">
                                            <p:txEl>
                                              <p:pRg st="4" end="4"/>
                                            </p:txEl>
                                          </p:spTgt>
                                        </p:tgtEl>
                                        <p:attrNameLst>
                                          <p:attrName>style.visibility</p:attrName>
                                        </p:attrNameLst>
                                      </p:cBhvr>
                                      <p:to>
                                        <p:strVal val="visible"/>
                                      </p:to>
                                    </p:set>
                                    <p:anim calcmode="lin" valueType="num">
                                      <p:cBhvr additive="base">
                                        <p:cTn id="13" dur="500" fill="hold"/>
                                        <p:tgtEl>
                                          <p:spTgt spid="4608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anim calcmode="lin" valueType="num">
                                      <p:cBhvr additive="base">
                                        <p:cTn id="19" dur="500" fill="hold"/>
                                        <p:tgtEl>
                                          <p:spTgt spid="46083">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46083">
                                            <p:txEl>
                                              <p:pRg st="8" end="8"/>
                                            </p:txEl>
                                          </p:spTgt>
                                        </p:tgtEl>
                                        <p:attrNameLst>
                                          <p:attrName>style.visibility</p:attrName>
                                        </p:attrNameLst>
                                      </p:cBhvr>
                                      <p:to>
                                        <p:strVal val="visible"/>
                                      </p:to>
                                    </p:set>
                                    <p:anim calcmode="lin" valueType="num">
                                      <p:cBhvr additive="base">
                                        <p:cTn id="25" dur="500" fill="hold"/>
                                        <p:tgtEl>
                                          <p:spTgt spid="46083">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08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28655281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Preaching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14024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577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000" eaLnBrk="1" hangingPunct="1">
              <a:defRPr/>
            </a:pPr>
            <a:endParaRPr lang="en-US" sz="1800" b="1" dirty="0">
              <a:cs typeface="Arial" charset="0"/>
            </a:endParaRPr>
          </a:p>
          <a:p>
            <a:pPr indent="-342000" eaLnBrk="1" hangingPunct="1">
              <a:defRPr/>
            </a:pPr>
            <a:r>
              <a:rPr lang="en-US" sz="2000" b="1" dirty="0">
                <a:latin typeface="Verdana" charset="0"/>
                <a:cs typeface="Arial" charset="0"/>
              </a:rPr>
              <a:t>Paul provides several reasons why forgiveness is important:</a:t>
            </a:r>
          </a:p>
          <a:p>
            <a:pPr indent="-342000" eaLnBrk="1" hangingPunct="1">
              <a:defRPr/>
            </a:pPr>
            <a:endParaRPr lang="en-US" sz="200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solidifies friendships (vv. 8-11, 17-20).</a:t>
            </a:r>
          </a:p>
          <a:p>
            <a:pPr indent="-342000" eaLnBrk="1" hangingPunct="1">
              <a:buFontTx/>
              <a:buAutoNum type="arabicPeriod"/>
              <a:defRPr/>
            </a:pPr>
            <a:endParaRPr lang="en-US" sz="110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Restored relationships make people more helpful to us (v.11).</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involves one</a:t>
            </a:r>
            <a:r>
              <a:rPr lang="uk-UA" altLang="ja-JP" sz="2000" b="1" dirty="0">
                <a:latin typeface="Verdana" charset="0"/>
                <a:cs typeface="Arial" charset="0"/>
              </a:rPr>
              <a:t>'</a:t>
            </a:r>
            <a:r>
              <a:rPr lang="en-US" altLang="ja-JP" sz="2000" b="1" dirty="0">
                <a:latin typeface="Verdana" charset="0"/>
                <a:cs typeface="Arial" charset="0"/>
              </a:rPr>
              <a:t>s heart (v. 12).</a:t>
            </a:r>
          </a:p>
          <a:p>
            <a:pPr indent="-342000" eaLnBrk="1" hangingPunct="1">
              <a:buFontTx/>
              <a:buAutoNum type="arabicPeriod"/>
              <a:defRPr/>
            </a:pPr>
            <a:endParaRPr lang="en-US" altLang="ja-JP"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The sacrifice that forgiveness requires is painful but good for us (vv. 13,18-19a).</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shows humility since it must be voluntary not forced (vv. 14-,21).</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reminds one that God is in control of painful events (vv. 15, 16).</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Forgiving others reminds us of how God forgave us (v.19b)</a:t>
            </a:r>
          </a:p>
          <a:p>
            <a:pPr indent="-342000" eaLnBrk="1" hangingPunct="1">
              <a:buFontTx/>
              <a:buChar char="•"/>
              <a:defRPr/>
            </a:pPr>
            <a:endParaRPr lang="en-US" sz="1800" b="1" dirty="0">
              <a:cs typeface="Arial" charset="0"/>
            </a:endParaRPr>
          </a:p>
        </p:txBody>
      </p:sp>
      <p:pic>
        <p:nvPicPr>
          <p:cNvPr id="35843" name="Picture 3" descr=", pair,dual,two,hyacinth,violet,floral, Purple Hyacinth, Taken, at, the, Botanical, Gardens, in, Norfolk,, Virginia.">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925" y="1557338"/>
            <a:ext cx="6477000"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en-US">
                <a:latin typeface="Verdana" charset="0"/>
              </a:rPr>
              <a:t>. Characteristics .</a:t>
            </a:r>
          </a:p>
        </p:txBody>
      </p:sp>
      <p:sp>
        <p:nvSpPr>
          <p:cNvPr id="165894"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Verdana" charset="0"/>
                <a:cs typeface="Arial" charset="0"/>
              </a:rPr>
              <a:t>246</a:t>
            </a: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sz="2000" b="1" dirty="0">
                <a:latin typeface="Verdana" charset="0"/>
                <a:cs typeface="Arial" charset="0"/>
              </a:rPr>
              <a:t>Meaning of purple hyacinth:</a:t>
            </a:r>
          </a:p>
          <a:p>
            <a:pPr algn="ctr" eaLnBrk="1" hangingPunct="1"/>
            <a:r>
              <a:rPr lang="ru-RU" sz="2000" b="1" dirty="0">
                <a:latin typeface="Verdana" charset="0"/>
                <a:cs typeface="Arial" charset="0"/>
              </a:rPr>
              <a:t>"</a:t>
            </a:r>
            <a:r>
              <a:rPr lang="en-US" sz="2000" b="1" dirty="0">
                <a:latin typeface="Verdana" charset="0"/>
                <a:cs typeface="Arial" charset="0"/>
              </a:rPr>
              <a:t>I am sorry, please forgive me, sorrow</a:t>
            </a:r>
            <a:r>
              <a:rPr lang="ru-RU" sz="2000" b="1" dirty="0">
                <a:latin typeface="Verdana" charset="0"/>
                <a:cs typeface="Arial" charset="0"/>
              </a:rPr>
              <a:t>"</a:t>
            </a:r>
            <a:endParaRPr lang="en-US" sz="2000" b="1" dirty="0">
              <a:latin typeface="Verdana"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par>
                          <p:cTn id="23" fill="hold" nodeType="afterGroup">
                            <p:stCondLst>
                              <p:cond delay="2500"/>
                            </p:stCondLst>
                            <p:childTnLst>
                              <p:par>
                                <p:cTn id="24" presetID="2" presetClass="entr" presetSubtype="4" fill="hold" nodeType="afterEffect">
                                  <p:stCondLst>
                                    <p:cond delay="0"/>
                                  </p:stCondLst>
                                  <p:childTnLst>
                                    <p:set>
                                      <p:cBhvr>
                                        <p:cTn id="25" dur="1" fill="hold">
                                          <p:stCondLst>
                                            <p:cond delay="0"/>
                                          </p:stCondLst>
                                        </p:cTn>
                                        <p:tgtEl>
                                          <p:spTgt spid="35842">
                                            <p:txEl>
                                              <p:pRg st="1" end="1"/>
                                            </p:txEl>
                                          </p:spTgt>
                                        </p:tgtEl>
                                        <p:attrNameLst>
                                          <p:attrName>style.visibility</p:attrName>
                                        </p:attrNameLst>
                                      </p:cBhvr>
                                      <p:to>
                                        <p:strVal val="visible"/>
                                      </p:to>
                                    </p:set>
                                    <p:anim calcmode="lin" valueType="num">
                                      <p:cBhvr additive="base">
                                        <p:cTn id="26"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35842">
                                            <p:txEl>
                                              <p:pRg st="3" end="3"/>
                                            </p:txEl>
                                          </p:spTgt>
                                        </p:tgtEl>
                                        <p:attrNameLst>
                                          <p:attrName>style.visibility</p:attrName>
                                        </p:attrNameLst>
                                      </p:cBhvr>
                                      <p:to>
                                        <p:strVal val="visible"/>
                                      </p:to>
                                    </p:set>
                                    <p:anim calcmode="lin" valueType="num">
                                      <p:cBhvr additive="base">
                                        <p:cTn id="32"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35842">
                                            <p:txEl>
                                              <p:pRg st="5" end="5"/>
                                            </p:txEl>
                                          </p:spTgt>
                                        </p:tgtEl>
                                        <p:attrNameLst>
                                          <p:attrName>style.visibility</p:attrName>
                                        </p:attrNameLst>
                                      </p:cBhvr>
                                      <p:to>
                                        <p:strVal val="visible"/>
                                      </p:to>
                                    </p:set>
                                    <p:anim calcmode="lin" valueType="num">
                                      <p:cBhvr additive="base">
                                        <p:cTn id="38"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35842">
                                            <p:txEl>
                                              <p:pRg st="7" end="7"/>
                                            </p:txEl>
                                          </p:spTgt>
                                        </p:tgtEl>
                                        <p:attrNameLst>
                                          <p:attrName>style.visibility</p:attrName>
                                        </p:attrNameLst>
                                      </p:cBhvr>
                                      <p:to>
                                        <p:strVal val="visible"/>
                                      </p:to>
                                    </p:set>
                                    <p:anim calcmode="lin" valueType="num">
                                      <p:cBhvr additive="base">
                                        <p:cTn id="44"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2" fill="hold" nodeType="clickEffect">
                                  <p:stCondLst>
                                    <p:cond delay="0"/>
                                  </p:stCondLst>
                                  <p:childTnLst>
                                    <p:set>
                                      <p:cBhvr>
                                        <p:cTn id="49" dur="1" fill="hold">
                                          <p:stCondLst>
                                            <p:cond delay="0"/>
                                          </p:stCondLst>
                                        </p:cTn>
                                        <p:tgtEl>
                                          <p:spTgt spid="35842">
                                            <p:txEl>
                                              <p:pRg st="9" end="9"/>
                                            </p:txEl>
                                          </p:spTgt>
                                        </p:tgtEl>
                                        <p:attrNameLst>
                                          <p:attrName>style.visibility</p:attrName>
                                        </p:attrNameLst>
                                      </p:cBhvr>
                                      <p:to>
                                        <p:strVal val="visible"/>
                                      </p:to>
                                    </p:set>
                                    <p:anim calcmode="lin" valueType="num">
                                      <p:cBhvr additive="base">
                                        <p:cTn id="50"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nodeType="clickEffect">
                                  <p:stCondLst>
                                    <p:cond delay="0"/>
                                  </p:stCondLst>
                                  <p:childTnLst>
                                    <p:set>
                                      <p:cBhvr>
                                        <p:cTn id="55" dur="1" fill="hold">
                                          <p:stCondLst>
                                            <p:cond delay="0"/>
                                          </p:stCondLst>
                                        </p:cTn>
                                        <p:tgtEl>
                                          <p:spTgt spid="35842">
                                            <p:txEl>
                                              <p:pRg st="11" end="11"/>
                                            </p:txEl>
                                          </p:spTgt>
                                        </p:tgtEl>
                                        <p:attrNameLst>
                                          <p:attrName>style.visibility</p:attrName>
                                        </p:attrNameLst>
                                      </p:cBhvr>
                                      <p:to>
                                        <p:strVal val="visible"/>
                                      </p:to>
                                    </p:set>
                                    <p:anim calcmode="lin" valueType="num">
                                      <p:cBhvr additive="base">
                                        <p:cTn id="56" dur="500" fill="hold"/>
                                        <p:tgtEl>
                                          <p:spTgt spid="35842">
                                            <p:txEl>
                                              <p:pRg st="11" end="11"/>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84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nodeType="clickEffect">
                                  <p:stCondLst>
                                    <p:cond delay="0"/>
                                  </p:stCondLst>
                                  <p:childTnLst>
                                    <p:set>
                                      <p:cBhvr>
                                        <p:cTn id="61" dur="1" fill="hold">
                                          <p:stCondLst>
                                            <p:cond delay="0"/>
                                          </p:stCondLst>
                                        </p:cTn>
                                        <p:tgtEl>
                                          <p:spTgt spid="35842">
                                            <p:txEl>
                                              <p:pRg st="13" end="13"/>
                                            </p:txEl>
                                          </p:spTgt>
                                        </p:tgtEl>
                                        <p:attrNameLst>
                                          <p:attrName>style.visibility</p:attrName>
                                        </p:attrNameLst>
                                      </p:cBhvr>
                                      <p:to>
                                        <p:strVal val="visible"/>
                                      </p:to>
                                    </p:set>
                                    <p:anim calcmode="lin" valueType="num">
                                      <p:cBhvr additive="base">
                                        <p:cTn id="62" dur="500" fill="hold"/>
                                        <p:tgtEl>
                                          <p:spTgt spid="35842">
                                            <p:txEl>
                                              <p:pRg st="13" end="13"/>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3584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nodeType="clickEffect">
                                  <p:stCondLst>
                                    <p:cond delay="0"/>
                                  </p:stCondLst>
                                  <p:childTnLst>
                                    <p:set>
                                      <p:cBhvr>
                                        <p:cTn id="67" dur="1" fill="hold">
                                          <p:stCondLst>
                                            <p:cond delay="0"/>
                                          </p:stCondLst>
                                        </p:cTn>
                                        <p:tgtEl>
                                          <p:spTgt spid="35842">
                                            <p:txEl>
                                              <p:pRg st="15" end="15"/>
                                            </p:txEl>
                                          </p:spTgt>
                                        </p:tgtEl>
                                        <p:attrNameLst>
                                          <p:attrName>style.visibility</p:attrName>
                                        </p:attrNameLst>
                                      </p:cBhvr>
                                      <p:to>
                                        <p:strVal val="visible"/>
                                      </p:to>
                                    </p:set>
                                    <p:anim calcmode="lin" valueType="num">
                                      <p:cBhvr additive="base">
                                        <p:cTn id="68" dur="500" fill="hold"/>
                                        <p:tgtEl>
                                          <p:spTgt spid="35842">
                                            <p:txEl>
                                              <p:pRg st="15" end="15"/>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5842">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en-US" dirty="0">
                <a:solidFill>
                  <a:srgbClr val="FFFFFF"/>
                </a:solidFill>
                <a:latin typeface="Arial"/>
                <a:cs typeface="Arial"/>
              </a:rPr>
              <a:t>Summary Statement</a:t>
            </a:r>
          </a:p>
        </p:txBody>
      </p:sp>
      <p:sp>
        <p:nvSpPr>
          <p:cNvPr id="45060" name="Text Box 4"/>
          <p:cNvSpPr txBox="1">
            <a:spLocks noChangeArrowheads="1"/>
          </p:cNvSpPr>
          <p:nvPr/>
        </p:nvSpPr>
        <p:spPr bwMode="auto">
          <a:xfrm>
            <a:off x="152400" y="3962400"/>
            <a:ext cx="8915400" cy="2246769"/>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a:cs typeface="Arial"/>
              </a:rPr>
              <a:t>Paul requests the Christian slave owner, Philemon, to forgive his runaway but repentant slave, Onesimus, whom Paul led to Christ and sent back to Philemon to be received as a Christian brother and to teach forgiveness.</a:t>
            </a:r>
          </a:p>
        </p:txBody>
      </p:sp>
      <p:sp>
        <p:nvSpPr>
          <p:cNvPr id="182276" name="Text Box 5"/>
          <p:cNvSpPr txBox="1">
            <a:spLocks noChangeArrowheads="1"/>
          </p:cNvSpPr>
          <p:nvPr/>
        </p:nvSpPr>
        <p:spPr bwMode="auto">
          <a:xfrm>
            <a:off x="8410326" y="-27384"/>
            <a:ext cx="698178"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latin typeface="Arial"/>
                <a:cs typeface="Arial"/>
              </a:rPr>
              <a:t>245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3" descr="chains on onesim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3113"/>
            <a:ext cx="9148763"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phileomn onesim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89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5735638" cy="1368426"/>
          </a:xfrm>
          <a:solidFill>
            <a:srgbClr val="000514"/>
          </a:solidFill>
        </p:spPr>
        <p:txBody>
          <a:bodyPr/>
          <a:lstStyle/>
          <a:p>
            <a:pPr>
              <a:defRPr/>
            </a:pPr>
            <a:r>
              <a:rPr lang="en-US" b="1" dirty="0">
                <a:solidFill>
                  <a:srgbClr val="FFFFFF"/>
                </a:solidFill>
                <a:effectLst>
                  <a:outerShdw blurRad="38100" dist="38100" dir="2700000" algn="tl">
                    <a:srgbClr val="000000">
                      <a:alpha val="43137"/>
                    </a:srgbClr>
                  </a:outerShdw>
                </a:effectLst>
              </a:rPr>
              <a:t>Does Christ break social chains?</a:t>
            </a:r>
          </a:p>
        </p:txBody>
      </p:sp>
      <p:sp>
        <p:nvSpPr>
          <p:cNvPr id="5" name="Rectangle 4"/>
          <p:cNvSpPr/>
          <p:nvPr/>
        </p:nvSpPr>
        <p:spPr>
          <a:xfrm rot="20533725">
            <a:off x="5985811" y="4141755"/>
            <a:ext cx="3009229" cy="1446550"/>
          </a:xfrm>
          <a:prstGeom prst="rect">
            <a:avLst/>
          </a:prstGeom>
          <a:noFill/>
        </p:spPr>
        <p:txBody>
          <a:bodyPr>
            <a:spAutoFit/>
          </a:bodyPr>
          <a:lstStyle/>
          <a:p>
            <a:pPr algn="ctr">
              <a:defRPr/>
            </a:pPr>
            <a:r>
              <a:rPr lang="en-US"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Yes!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en-US" b="1" dirty="0"/>
              <a:t>Conditional Forgiveness:</a:t>
            </a:r>
          </a:p>
        </p:txBody>
      </p:sp>
      <p:sp>
        <p:nvSpPr>
          <p:cNvPr id="3" name="Title 1"/>
          <p:cNvSpPr txBox="1">
            <a:spLocks/>
          </p:cNvSpPr>
          <p:nvPr/>
        </p:nvSpPr>
        <p:spPr bwMode="auto">
          <a:xfrm rot="21419376">
            <a:off x="389989" y="1734650"/>
            <a:ext cx="8659505" cy="426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 you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if</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b.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forgive—but 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never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forget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c.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 forgive you but don</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 expect me </a:t>
            </a:r>
            <a:b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b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to change my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attitude</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p:txBody>
      </p:sp>
      <p:sp>
        <p:nvSpPr>
          <p:cNvPr id="4" name="Rectangle 2">
            <a:extLst>
              <a:ext uri="{FF2B5EF4-FFF2-40B4-BE49-F238E27FC236}">
                <a16:creationId xmlns:a16="http://schemas.microsoft.com/office/drawing/2014/main" id="{B23BC9D8-C5F3-8645-A139-68240A6654D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7005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59875"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368426"/>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Does this letter teach slaves to overthrow their owners?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168961" name="Rectangle 2"/>
          <p:cNvSpPr>
            <a:spLocks noGrp="1" noChangeArrowheads="1"/>
          </p:cNvSpPr>
          <p:nvPr>
            <p:ph type="title"/>
          </p:nvPr>
        </p:nvSpPr>
        <p:spPr>
          <a:xfrm>
            <a:off x="0" y="277813"/>
            <a:ext cx="9144000" cy="846931"/>
          </a:xfrm>
          <a:noFill/>
        </p:spPr>
        <p:txBody>
          <a:bodyPr/>
          <a:lstStyle/>
          <a:p>
            <a:pPr eaLnBrk="1" hangingPunct="1"/>
            <a:r>
              <a:rPr lang="en-US" b="1" dirty="0">
                <a:latin typeface="Verdana" charset="0"/>
              </a:rPr>
              <a:t>The Usual Application</a:t>
            </a:r>
          </a:p>
        </p:txBody>
      </p:sp>
      <p:sp>
        <p:nvSpPr>
          <p:cNvPr id="36867" name="Rectangle 3"/>
          <p:cNvSpPr>
            <a:spLocks noChangeArrowheads="1"/>
          </p:cNvSpPr>
          <p:nvPr/>
        </p:nvSpPr>
        <p:spPr bwMode="auto">
          <a:xfrm>
            <a:off x="4267200" y="1524000"/>
            <a:ext cx="4419600" cy="2743200"/>
          </a:xfrm>
          <a:prstGeom prst="rect">
            <a:avLst/>
          </a:prstGeom>
          <a:solidFill>
            <a:srgbClr val="000080"/>
          </a:solidFill>
          <a:ln w="9525">
            <a:solidFill>
              <a:schemeClr val="tx1"/>
            </a:solidFill>
            <a:miter lim="800000"/>
            <a:headEnd/>
            <a:tailEnd/>
          </a:ln>
        </p:spPr>
        <p:txBody>
          <a:bodyPr wrap="none" anchor="ctr"/>
          <a:lstStyle/>
          <a:p>
            <a:pPr lvl="1" algn="ctr" eaLnBrk="1" hangingPunct="1"/>
            <a:r>
              <a:rPr lang="en-US" altLang="zh-CN" sz="3200" dirty="0">
                <a:latin typeface="Eras Demi ITC" charset="0"/>
                <a:ea typeface="宋体" charset="0"/>
                <a:cs typeface="宋体" charset="0"/>
              </a:rPr>
              <a:t>It teaches </a:t>
            </a:r>
          </a:p>
          <a:p>
            <a:pPr lvl="1" algn="ctr" eaLnBrk="1" hangingPunct="1"/>
            <a:r>
              <a:rPr lang="en-US" altLang="zh-CN" sz="3200" dirty="0">
                <a:latin typeface="Eras Demi ITC" charset="0"/>
                <a:ea typeface="宋体" charset="0"/>
                <a:cs typeface="宋体" charset="0"/>
              </a:rPr>
              <a:t>the duty of slaves </a:t>
            </a:r>
          </a:p>
          <a:p>
            <a:pPr lvl="1" algn="ctr" eaLnBrk="1" hangingPunct="1"/>
            <a:r>
              <a:rPr lang="en-US" altLang="zh-CN" sz="3200" dirty="0">
                <a:latin typeface="Eras Demi ITC" charset="0"/>
                <a:ea typeface="宋体" charset="0"/>
                <a:cs typeface="宋体" charset="0"/>
              </a:rPr>
              <a:t>to their masters </a:t>
            </a:r>
          </a:p>
          <a:p>
            <a:pPr lvl="1" algn="ctr" eaLnBrk="1" hangingPunct="1"/>
            <a:r>
              <a:rPr lang="en-US" altLang="zh-CN" sz="3200" dirty="0">
                <a:latin typeface="Eras Demi ITC" charset="0"/>
                <a:ea typeface="宋体" charset="0"/>
                <a:cs typeface="宋体" charset="0"/>
              </a:rPr>
              <a:t>and of masters </a:t>
            </a:r>
          </a:p>
          <a:p>
            <a:pPr lvl="1" algn="ctr" eaLnBrk="1" hangingPunct="1"/>
            <a:r>
              <a:rPr lang="en-US" altLang="zh-CN" sz="3200" dirty="0">
                <a:latin typeface="Eras Demi ITC" charset="0"/>
                <a:ea typeface="宋体" charset="0"/>
                <a:cs typeface="宋体" charset="0"/>
              </a:rPr>
              <a:t>to their slaves.</a:t>
            </a:r>
            <a:r>
              <a:rPr lang="en-US" altLang="zh-CN" sz="2000" dirty="0">
                <a:latin typeface="Franklin Gothic Book" charset="0"/>
                <a:ea typeface="宋体" charset="0"/>
                <a:cs typeface="宋体" charset="0"/>
              </a:rPr>
              <a:t> </a:t>
            </a:r>
            <a:endParaRPr lang="en-US" sz="2000" dirty="0">
              <a:latin typeface="Franklin Gothic Book" charset="0"/>
              <a:ea typeface="宋体" charset="0"/>
              <a:cs typeface="宋体" charset="0"/>
            </a:endParaRPr>
          </a:p>
        </p:txBody>
      </p:sp>
      <p:sp>
        <p:nvSpPr>
          <p:cNvPr id="36868" name="AutoShape 4"/>
          <p:cNvSpPr>
            <a:spLocks noChangeArrowheads="1"/>
          </p:cNvSpPr>
          <p:nvPr/>
        </p:nvSpPr>
        <p:spPr bwMode="auto">
          <a:xfrm rot="-1500000">
            <a:off x="836613" y="3692525"/>
            <a:ext cx="4567237" cy="2895600"/>
          </a:xfrm>
          <a:prstGeom prst="rightArrow">
            <a:avLst>
              <a:gd name="adj1" fmla="val 56120"/>
              <a:gd name="adj2" fmla="val 70599"/>
            </a:avLst>
          </a:prstGeom>
          <a:solidFill>
            <a:srgbClr val="CCFFFF"/>
          </a:solidFill>
          <a:ln w="9525">
            <a:solidFill>
              <a:schemeClr val="tx1"/>
            </a:solidFill>
            <a:miter lim="800000"/>
            <a:headEnd/>
            <a:tailEnd/>
          </a:ln>
        </p:spPr>
        <p:txBody>
          <a:bodyPr wrap="none" anchor="ctr"/>
          <a:lstStyle/>
          <a:p>
            <a:pPr algn="ctr" eaLnBrk="1" hangingPunct="1"/>
            <a:r>
              <a:rPr lang="en-US" sz="3200" b="1" dirty="0">
                <a:solidFill>
                  <a:schemeClr val="bg2"/>
                </a:solidFill>
                <a:latin typeface="Franklin Gothic Demi" charset="0"/>
                <a:cs typeface="Arial" charset="0"/>
              </a:rPr>
              <a:t>THE </a:t>
            </a:r>
          </a:p>
          <a:p>
            <a:pPr algn="ctr" eaLnBrk="1" hangingPunct="1"/>
            <a:r>
              <a:rPr lang="en-US" sz="3200" b="1" dirty="0">
                <a:solidFill>
                  <a:schemeClr val="bg2"/>
                </a:solidFill>
                <a:latin typeface="Franklin Gothic Demi" charset="0"/>
                <a:cs typeface="Arial" charset="0"/>
              </a:rPr>
              <a:t>HISTORICAL</a:t>
            </a:r>
          </a:p>
          <a:p>
            <a:pPr algn="ctr" eaLnBrk="1" hangingPunct="1"/>
            <a:r>
              <a:rPr lang="en-US" sz="3200" b="1" dirty="0">
                <a:solidFill>
                  <a:schemeClr val="bg2"/>
                </a:solidFill>
                <a:latin typeface="Franklin Gothic Demi" charset="0"/>
                <a:cs typeface="Arial" charset="0"/>
              </a:rPr>
              <a:t>VIEW</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grpId="1" nodeType="after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blinds(horizontal)">
                                      <p:cBhvr>
                                        <p:cTn id="12"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1" animBg="1"/>
      <p:bldP spid="36868"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87500"/>
            <a:ext cx="9144000" cy="3681351"/>
          </a:xfrm>
          <a:prstGeom prst="rect">
            <a:avLst/>
          </a:prstGeom>
        </p:spPr>
      </p:pic>
      <p:sp>
        <p:nvSpPr>
          <p:cNvPr id="169985" name="Rectangle 2"/>
          <p:cNvSpPr>
            <a:spLocks noGrp="1" noChangeArrowheads="1"/>
          </p:cNvSpPr>
          <p:nvPr>
            <p:ph type="title" idx="4294967295"/>
          </p:nvPr>
        </p:nvSpPr>
        <p:spPr>
          <a:xfrm>
            <a:off x="0" y="274638"/>
            <a:ext cx="8229600" cy="1143000"/>
          </a:xfrm>
        </p:spPr>
        <p:txBody>
          <a:bodyPr/>
          <a:lstStyle/>
          <a:p>
            <a:pPr eaLnBrk="1" hangingPunct="1"/>
            <a:r>
              <a:rPr lang="en-US" b="1" dirty="0">
                <a:latin typeface="Arial"/>
                <a:cs typeface="Arial"/>
              </a:rPr>
              <a:t>A New Approach</a:t>
            </a:r>
          </a:p>
        </p:txBody>
      </p:sp>
      <p:sp>
        <p:nvSpPr>
          <p:cNvPr id="37891" name="AutoShape 3"/>
          <p:cNvSpPr>
            <a:spLocks noChangeArrowheads="1"/>
          </p:cNvSpPr>
          <p:nvPr/>
        </p:nvSpPr>
        <p:spPr bwMode="auto">
          <a:xfrm>
            <a:off x="2195736" y="1412776"/>
            <a:ext cx="6455296" cy="1512168"/>
          </a:xfrm>
          <a:prstGeom prst="flowChartPreparation">
            <a:avLst/>
          </a:prstGeom>
          <a:noFill/>
          <a:ln w="9525">
            <a:noFill/>
            <a:miter lim="800000"/>
            <a:headEnd/>
            <a:tailEnd/>
          </a:ln>
        </p:spPr>
        <p:txBody>
          <a:bodyPr wrap="none" anchor="ctr"/>
          <a:lstStyle/>
          <a:p>
            <a:pPr algn="ctr" eaLnBrk="1" hangingPunct="1"/>
            <a:r>
              <a:rPr lang="en-US" altLang="zh-CN" sz="4000" b="1" dirty="0">
                <a:solidFill>
                  <a:schemeClr val="bg1"/>
                </a:solidFill>
                <a:latin typeface="Arial"/>
                <a:ea typeface="宋体" charset="0"/>
                <a:cs typeface="Arial"/>
              </a:rPr>
              <a:t>It </a:t>
            </a:r>
            <a:r>
              <a:rPr lang="ru-RU" altLang="zh-CN" sz="4000" b="1" dirty="0">
                <a:solidFill>
                  <a:schemeClr val="bg1"/>
                </a:solidFill>
                <a:latin typeface="Arial"/>
                <a:ea typeface="宋体" charset="0"/>
                <a:cs typeface="Arial"/>
              </a:rPr>
              <a:t>"</a:t>
            </a:r>
            <a:r>
              <a:rPr lang="en-US" altLang="zh-CN" sz="4000" b="1" dirty="0">
                <a:solidFill>
                  <a:schemeClr val="bg1"/>
                </a:solidFill>
                <a:latin typeface="Arial"/>
                <a:ea typeface="宋体" charset="0"/>
                <a:cs typeface="Arial"/>
              </a:rPr>
              <a:t>destroys slavery</a:t>
            </a:r>
            <a:r>
              <a:rPr lang="ru-RU" altLang="zh-CN" sz="4000" b="1" dirty="0">
                <a:solidFill>
                  <a:schemeClr val="bg1"/>
                </a:solidFill>
                <a:latin typeface="Arial"/>
                <a:ea typeface="宋体" charset="0"/>
                <a:cs typeface="Arial"/>
              </a:rPr>
              <a:t>"</a:t>
            </a:r>
            <a:endParaRPr lang="en-US" sz="4000" b="1" dirty="0">
              <a:solidFill>
                <a:schemeClr val="bg1"/>
              </a:solidFill>
              <a:latin typeface="Arial"/>
              <a:ea typeface="宋体" charset="0"/>
              <a:cs typeface="Arial"/>
            </a:endParaRPr>
          </a:p>
        </p:txBody>
      </p:sp>
      <p:grpSp>
        <p:nvGrpSpPr>
          <p:cNvPr id="4" name="Group 3"/>
          <p:cNvGrpSpPr/>
          <p:nvPr/>
        </p:nvGrpSpPr>
        <p:grpSpPr>
          <a:xfrm>
            <a:off x="1475656" y="3501008"/>
            <a:ext cx="7543800" cy="2903984"/>
            <a:chOff x="1600200" y="3501008"/>
            <a:chExt cx="7543800" cy="2903984"/>
          </a:xfrm>
        </p:grpSpPr>
        <p:sp>
          <p:nvSpPr>
            <p:cNvPr id="37893" name="Oval 5"/>
            <p:cNvSpPr>
              <a:spLocks noChangeArrowheads="1"/>
            </p:cNvSpPr>
            <p:nvPr/>
          </p:nvSpPr>
          <p:spPr bwMode="auto">
            <a:xfrm>
              <a:off x="1600200" y="3501008"/>
              <a:ext cx="7543800" cy="2903984"/>
            </a:xfrm>
            <a:prstGeom prst="ellipse">
              <a:avLst/>
            </a:prstGeom>
            <a:solidFill>
              <a:srgbClr val="660066"/>
            </a:solidFill>
            <a:ln w="9525">
              <a:solidFill>
                <a:schemeClr val="tx1"/>
              </a:solidFill>
              <a:round/>
              <a:headEnd/>
              <a:tailEnd/>
            </a:ln>
          </p:spPr>
          <p:txBody>
            <a:bodyPr wrap="none" anchor="ctr"/>
            <a:lstStyle/>
            <a:p>
              <a:pPr algn="ctr" eaLnBrk="1" hangingPunct="1"/>
              <a:endParaRPr lang="en-US" sz="3200" b="1" dirty="0">
                <a:solidFill>
                  <a:srgbClr val="FFFFFF"/>
                </a:solidFill>
                <a:latin typeface="Arial"/>
                <a:ea typeface="宋体" charset="0"/>
                <a:cs typeface="Arial"/>
              </a:endParaRPr>
            </a:p>
          </p:txBody>
        </p:sp>
        <p:sp>
          <p:nvSpPr>
            <p:cNvPr id="3" name="TextBox 2"/>
            <p:cNvSpPr txBox="1"/>
            <p:nvPr/>
          </p:nvSpPr>
          <p:spPr>
            <a:xfrm>
              <a:off x="1997724" y="3933056"/>
              <a:ext cx="6678732" cy="2246769"/>
            </a:xfrm>
            <a:prstGeom prst="rect">
              <a:avLst/>
            </a:prstGeom>
            <a:noFill/>
          </p:spPr>
          <p:txBody>
            <a:bodyPr wrap="square" rtlCol="0">
              <a:spAutoFit/>
            </a:bodyPr>
            <a:lstStyle/>
            <a:p>
              <a:pPr algn="ctr" eaLnBrk="1" hangingPunct="1"/>
              <a:r>
                <a:rPr lang="en-US" altLang="zh-CN" sz="2800" b="1" dirty="0">
                  <a:solidFill>
                    <a:srgbClr val="FFFFFF"/>
                  </a:solidFill>
                  <a:latin typeface="Arial"/>
                  <a:ea typeface="宋体" charset="0"/>
                  <a:cs typeface="Arial"/>
                </a:rPr>
                <a:t>But Paul taught masters to treat slaves in a godly manner rather than him seeking to overthrow slavery. This is consistent with his teachings in his other epistles. </a:t>
              </a:r>
              <a:endParaRPr lang="en-US" sz="2800" b="1" dirty="0">
                <a:solidFill>
                  <a:srgbClr val="FFFFFF"/>
                </a:solidFill>
                <a:latin typeface="Arial"/>
                <a:ea typeface="宋体" charset="0"/>
                <a:cs typeface="Arial"/>
              </a:endParaRPr>
            </a:p>
          </p:txBody>
        </p:sp>
      </p:gr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1+#ppt_w/2"/>
                                          </p:val>
                                        </p:tav>
                                        <p:tav tm="100000">
                                          <p:val>
                                            <p:strVal val="#ppt_x"/>
                                          </p:val>
                                        </p:tav>
                                      </p:tavLst>
                                    </p:anim>
                                    <p:anim calcmode="lin" valueType="num">
                                      <p:cBhvr additive="base">
                                        <p:cTn id="8" dur="500" fill="hold"/>
                                        <p:tgtEl>
                                          <p:spTgt spid="378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38915" name="Rectangle 3"/>
          <p:cNvSpPr>
            <a:spLocks noChangeArrowheads="1"/>
          </p:cNvSpPr>
          <p:nvPr/>
        </p:nvSpPr>
        <p:spPr bwMode="auto">
          <a:xfrm>
            <a:off x="2483768" y="3573016"/>
            <a:ext cx="6408712" cy="3581400"/>
          </a:xfrm>
          <a:prstGeom prst="rect">
            <a:avLst/>
          </a:prstGeom>
          <a:noFill/>
          <a:ln w="9525">
            <a:noFill/>
            <a:miter lim="800000"/>
            <a:headEnd/>
            <a:tailEnd/>
          </a:ln>
        </p:spPr>
        <p:txBody>
          <a:bodyPr wrap="none" anchor="ctr"/>
          <a:lstStyle/>
          <a:p>
            <a:pPr eaLnBrk="1" hangingPunct="1"/>
            <a:r>
              <a:rPr lang="en-US" b="1" dirty="0">
                <a:solidFill>
                  <a:srgbClr val="000000"/>
                </a:solidFill>
                <a:latin typeface="Verdana" charset="0"/>
                <a:cs typeface="Arial" charset="0"/>
              </a:rPr>
              <a:t>Paul</a:t>
            </a:r>
            <a:r>
              <a:rPr lang="uk-UA" altLang="ja-JP" b="1" dirty="0">
                <a:solidFill>
                  <a:srgbClr val="000000"/>
                </a:solidFill>
                <a:latin typeface="Verdana" charset="0"/>
                <a:cs typeface="Arial" charset="0"/>
              </a:rPr>
              <a:t>'</a:t>
            </a:r>
            <a:r>
              <a:rPr lang="en-US" altLang="ja-JP" b="1" dirty="0">
                <a:solidFill>
                  <a:srgbClr val="000000"/>
                </a:solidFill>
                <a:latin typeface="Verdana" charset="0"/>
                <a:cs typeface="Arial" charset="0"/>
              </a:rPr>
              <a:t>s advice to slaves</a:t>
            </a:r>
          </a:p>
          <a:p>
            <a:pPr eaLnBrk="1" hangingPunct="1">
              <a:buFont typeface="Wingdings" charset="0"/>
              <a:buChar char="ü"/>
            </a:pPr>
            <a:r>
              <a:rPr lang="en-US" b="1" dirty="0">
                <a:solidFill>
                  <a:srgbClr val="000000"/>
                </a:solidFill>
                <a:latin typeface="Verdana" charset="0"/>
                <a:cs typeface="Arial" charset="0"/>
              </a:rPr>
              <a:t> Eph. 6:5-8   </a:t>
            </a:r>
          </a:p>
          <a:p>
            <a:pPr eaLnBrk="1" hangingPunct="1">
              <a:buFont typeface="Wingdings" charset="0"/>
              <a:buChar char="ü"/>
            </a:pPr>
            <a:r>
              <a:rPr lang="en-US" b="1" dirty="0">
                <a:solidFill>
                  <a:srgbClr val="000000"/>
                </a:solidFill>
                <a:latin typeface="Verdana" charset="0"/>
                <a:cs typeface="Arial" charset="0"/>
              </a:rPr>
              <a:t> Col. 3:22-25</a:t>
            </a:r>
          </a:p>
          <a:p>
            <a:pPr eaLnBrk="1" hangingPunct="1">
              <a:buFont typeface="Wingdings" charset="0"/>
              <a:buChar char="ü"/>
            </a:pPr>
            <a:r>
              <a:rPr lang="en-US" b="1" dirty="0">
                <a:solidFill>
                  <a:srgbClr val="000000"/>
                </a:solidFill>
                <a:latin typeface="Verdana" charset="0"/>
                <a:cs typeface="Arial" charset="0"/>
              </a:rPr>
              <a:t> 1 Tim. 6:1-2</a:t>
            </a:r>
          </a:p>
          <a:p>
            <a:pPr eaLnBrk="1" hangingPunct="1">
              <a:buFont typeface="Wingdings" charset="0"/>
              <a:buChar char="ü"/>
            </a:pPr>
            <a:endParaRPr lang="en-US" b="1" dirty="0">
              <a:solidFill>
                <a:srgbClr val="000000"/>
              </a:solidFill>
              <a:latin typeface="Verdana" charset="0"/>
              <a:cs typeface="Arial" charset="0"/>
            </a:endParaRPr>
          </a:p>
          <a:p>
            <a:pPr eaLnBrk="1" hangingPunct="1">
              <a:buFont typeface="Wingdings" charset="0"/>
              <a:buNone/>
            </a:pPr>
            <a:r>
              <a:rPr lang="en-US" b="1" dirty="0">
                <a:solidFill>
                  <a:srgbClr val="000000"/>
                </a:solidFill>
                <a:latin typeface="Verdana" charset="0"/>
                <a:cs typeface="Arial" charset="0"/>
              </a:rPr>
              <a:t>Paul</a:t>
            </a:r>
            <a:r>
              <a:rPr lang="uk-UA" altLang="ja-JP" b="1" dirty="0">
                <a:solidFill>
                  <a:srgbClr val="000000"/>
                </a:solidFill>
                <a:latin typeface="Verdana" charset="0"/>
                <a:cs typeface="Arial" charset="0"/>
              </a:rPr>
              <a:t>'</a:t>
            </a:r>
            <a:r>
              <a:rPr lang="en-US" altLang="ja-JP" b="1" dirty="0">
                <a:solidFill>
                  <a:srgbClr val="000000"/>
                </a:solidFill>
                <a:latin typeface="Verdana" charset="0"/>
                <a:cs typeface="Arial" charset="0"/>
              </a:rPr>
              <a:t>s advice to slave owners</a:t>
            </a:r>
          </a:p>
          <a:p>
            <a:pPr eaLnBrk="1" hangingPunct="1">
              <a:buFont typeface="Wingdings" charset="0"/>
              <a:buChar char="ü"/>
            </a:pPr>
            <a:r>
              <a:rPr lang="en-US" b="1" dirty="0">
                <a:solidFill>
                  <a:srgbClr val="000000"/>
                </a:solidFill>
                <a:latin typeface="Verdana" charset="0"/>
                <a:cs typeface="Arial" charset="0"/>
              </a:rPr>
              <a:t> Eph. 6:19</a:t>
            </a:r>
          </a:p>
          <a:p>
            <a:pPr eaLnBrk="1" hangingPunct="1">
              <a:buFont typeface="Wingdings" charset="0"/>
              <a:buChar char="ü"/>
            </a:pPr>
            <a:r>
              <a:rPr lang="en-US" b="1" dirty="0">
                <a:solidFill>
                  <a:srgbClr val="000000"/>
                </a:solidFill>
                <a:latin typeface="Verdana" charset="0"/>
                <a:cs typeface="Arial" charset="0"/>
              </a:rPr>
              <a:t> Col. 4:1</a:t>
            </a:r>
          </a:p>
        </p:txBody>
      </p:sp>
      <p:sp>
        <p:nvSpPr>
          <p:cNvPr id="38916" name="Rectangle 4"/>
          <p:cNvSpPr>
            <a:spLocks noChangeArrowheads="1"/>
          </p:cNvSpPr>
          <p:nvPr/>
        </p:nvSpPr>
        <p:spPr bwMode="auto">
          <a:xfrm>
            <a:off x="3419872" y="2492896"/>
            <a:ext cx="4752528" cy="1296144"/>
          </a:xfrm>
          <a:prstGeom prst="rect">
            <a:avLst/>
          </a:prstGeom>
          <a:noFill/>
          <a:ln w="9525">
            <a:noFill/>
            <a:miter lim="800000"/>
            <a:headEnd/>
            <a:tailEnd/>
          </a:ln>
        </p:spPr>
        <p:txBody>
          <a:bodyPr wrap="none" anchor="ctr"/>
          <a:lstStyle/>
          <a:p>
            <a:pPr eaLnBrk="1" hangingPunct="1"/>
            <a:r>
              <a:rPr lang="en-US" b="1" dirty="0">
                <a:solidFill>
                  <a:srgbClr val="000000"/>
                </a:solidFill>
                <a:latin typeface="Verdana" charset="0"/>
                <a:cs typeface="Arial" charset="0"/>
              </a:rPr>
              <a:t>Peter</a:t>
            </a:r>
            <a:r>
              <a:rPr lang="uk-UA" altLang="ja-JP" b="1" dirty="0">
                <a:solidFill>
                  <a:srgbClr val="000000"/>
                </a:solidFill>
                <a:latin typeface="Verdana" charset="0"/>
                <a:cs typeface="Arial" charset="0"/>
              </a:rPr>
              <a:t>'</a:t>
            </a:r>
            <a:r>
              <a:rPr lang="en-US" altLang="ja-JP" b="1" dirty="0">
                <a:solidFill>
                  <a:srgbClr val="000000"/>
                </a:solidFill>
                <a:latin typeface="Verdana" charset="0"/>
                <a:cs typeface="Arial" charset="0"/>
              </a:rPr>
              <a:t>s advice on slavery</a:t>
            </a:r>
          </a:p>
          <a:p>
            <a:pPr eaLnBrk="1" hangingPunct="1">
              <a:buFont typeface="Wingdings" charset="0"/>
              <a:buChar char="ü"/>
            </a:pPr>
            <a:r>
              <a:rPr lang="en-US" b="1" dirty="0">
                <a:solidFill>
                  <a:srgbClr val="000000"/>
                </a:solidFill>
                <a:latin typeface="Verdana" charset="0"/>
                <a:cs typeface="Arial" charset="0"/>
              </a:rPr>
              <a:t>  1 Peter 2:18-25</a:t>
            </a:r>
          </a:p>
        </p:txBody>
      </p:sp>
      <p:sp>
        <p:nvSpPr>
          <p:cNvPr id="172038" name="Rectangle 7"/>
          <p:cNvSpPr>
            <a:spLocks noGrp="1" noChangeArrowheads="1"/>
          </p:cNvSpPr>
          <p:nvPr>
            <p:ph type="title" idx="4294967295"/>
          </p:nvPr>
        </p:nvSpPr>
        <p:spPr>
          <a:xfrm>
            <a:off x="1763688" y="0"/>
            <a:ext cx="6465912" cy="1143000"/>
          </a:xfrm>
        </p:spPr>
        <p:txBody>
          <a:bodyPr/>
          <a:lstStyle/>
          <a:p>
            <a:pPr algn="l" eaLnBrk="1" hangingPunct="1"/>
            <a:r>
              <a:rPr lang="en-US" b="1" dirty="0">
                <a:solidFill>
                  <a:srgbClr val="000000"/>
                </a:solidFill>
                <a:latin typeface="Verdana" charset="0"/>
              </a:rPr>
              <a:t>Characteristics</a:t>
            </a:r>
          </a:p>
        </p:txBody>
      </p:sp>
      <p:sp>
        <p:nvSpPr>
          <p:cNvPr id="2" name="TextBox 1"/>
          <p:cNvSpPr txBox="1"/>
          <p:nvPr/>
        </p:nvSpPr>
        <p:spPr>
          <a:xfrm>
            <a:off x="3203848" y="1052736"/>
            <a:ext cx="4658218" cy="1569660"/>
          </a:xfrm>
          <a:prstGeom prst="rect">
            <a:avLst/>
          </a:prstGeom>
          <a:noFill/>
        </p:spPr>
        <p:txBody>
          <a:bodyPr wrap="square" rtlCol="0">
            <a:spAutoFit/>
          </a:bodyPr>
          <a:lstStyle/>
          <a:p>
            <a:pPr algn="ctr" eaLnBrk="1" hangingPunct="1"/>
            <a:r>
              <a:rPr lang="en-US" b="1" dirty="0">
                <a:solidFill>
                  <a:srgbClr val="000000"/>
                </a:solidFill>
                <a:latin typeface="Verdana" charset="0"/>
                <a:cs typeface="Arial" charset="0"/>
              </a:rPr>
              <a:t>Paul and other NT writers recognize the existence </a:t>
            </a:r>
          </a:p>
          <a:p>
            <a:pPr algn="ctr" eaLnBrk="1" hangingPunct="1"/>
            <a:r>
              <a:rPr lang="en-US" b="1" dirty="0">
                <a:solidFill>
                  <a:srgbClr val="000000"/>
                </a:solidFill>
                <a:latin typeface="Verdana" charset="0"/>
                <a:cs typeface="Arial" charset="0"/>
              </a:rPr>
              <a:t>of the slave and master relationship</a:t>
            </a:r>
            <a:endParaRPr lang="en-US" dirty="0"/>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anim calcmode="lin" valueType="num">
                                      <p:cBhvr>
                                        <p:cTn id="15" dur="1000" fill="hold"/>
                                        <p:tgtEl>
                                          <p:spTgt spid="38916"/>
                                        </p:tgtEl>
                                        <p:attrNameLst>
                                          <p:attrName>ppt_w</p:attrName>
                                        </p:attrNameLst>
                                      </p:cBhvr>
                                      <p:tavLst>
                                        <p:tav tm="0">
                                          <p:val>
                                            <p:fltVal val="0"/>
                                          </p:val>
                                        </p:tav>
                                        <p:tav tm="100000">
                                          <p:val>
                                            <p:strVal val="#ppt_w"/>
                                          </p:val>
                                        </p:tav>
                                      </p:tavLst>
                                    </p:anim>
                                    <p:anim calcmode="lin" valueType="num">
                                      <p:cBhvr>
                                        <p:cTn id="16" dur="1000" fill="hold"/>
                                        <p:tgtEl>
                                          <p:spTgt spid="38916"/>
                                        </p:tgtEl>
                                        <p:attrNameLst>
                                          <p:attrName>ppt_h</p:attrName>
                                        </p:attrNameLst>
                                      </p:cBhvr>
                                      <p:tavLst>
                                        <p:tav tm="0">
                                          <p:val>
                                            <p:fltVal val="0"/>
                                          </p:val>
                                        </p:tav>
                                        <p:tav tm="100000">
                                          <p:val>
                                            <p:strVal val="#ppt_h"/>
                                          </p:val>
                                        </p:tav>
                                      </p:tavLst>
                                    </p:anim>
                                    <p:anim calcmode="lin" valueType="num">
                                      <p:cBhvr>
                                        <p:cTn id="17"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4081" name="Rectangle 2"/>
          <p:cNvSpPr>
            <a:spLocks noGrp="1" noChangeArrowheads="1"/>
          </p:cNvSpPr>
          <p:nvPr>
            <p:ph type="title" idx="4294967295"/>
          </p:nvPr>
        </p:nvSpPr>
        <p:spPr>
          <a:xfrm>
            <a:off x="0" y="-76200"/>
            <a:ext cx="8229600" cy="1143000"/>
          </a:xfrm>
        </p:spPr>
        <p:txBody>
          <a:bodyPr/>
          <a:lstStyle/>
          <a:p>
            <a:pPr algn="l" eaLnBrk="1" hangingPunct="1"/>
            <a:r>
              <a:rPr lang="en-US" dirty="0">
                <a:solidFill>
                  <a:schemeClr val="bg1"/>
                </a:solidFill>
                <a:latin typeface="Verdana" charset="0"/>
              </a:rPr>
              <a:t>. Characteristics .</a:t>
            </a:r>
          </a:p>
        </p:txBody>
      </p:sp>
      <p:pic>
        <p:nvPicPr>
          <p:cNvPr id="39939" name="Picture 3" descr="slav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362200"/>
            <a:ext cx="2819400" cy="2052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4" descr="Paul%20writing%20an%20epist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2362200"/>
            <a:ext cx="26670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AutoShape 5"/>
          <p:cNvSpPr>
            <a:spLocks noChangeArrowheads="1"/>
          </p:cNvSpPr>
          <p:nvPr/>
        </p:nvSpPr>
        <p:spPr bwMode="auto">
          <a:xfrm>
            <a:off x="2483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p>
        </p:txBody>
      </p:sp>
      <p:pic>
        <p:nvPicPr>
          <p:cNvPr id="39942" name="Picture 6" descr="Epistleread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2362200"/>
            <a:ext cx="2819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3" name="AutoShape 7"/>
          <p:cNvSpPr>
            <a:spLocks noChangeArrowheads="1"/>
          </p:cNvSpPr>
          <p:nvPr/>
        </p:nvSpPr>
        <p:spPr bwMode="auto">
          <a:xfrm>
            <a:off x="5531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p>
        </p:txBody>
      </p:sp>
      <p:sp>
        <p:nvSpPr>
          <p:cNvPr id="39944" name="Rectangle 8"/>
          <p:cNvSpPr>
            <a:spLocks noChangeArrowheads="1"/>
          </p:cNvSpPr>
          <p:nvPr/>
        </p:nvSpPr>
        <p:spPr bwMode="auto">
          <a:xfrm>
            <a:off x="179512" y="1628800"/>
            <a:ext cx="8964488" cy="41544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b="1" dirty="0">
                <a:solidFill>
                  <a:schemeClr val="bg1"/>
                </a:solidFill>
                <a:ea typeface="Arial" charset="0"/>
                <a:cs typeface="Arial" charset="0"/>
              </a:rPr>
              <a:t>Christians must show love as the basis of all their relationships:</a:t>
            </a:r>
          </a:p>
          <a:p>
            <a:pPr marL="452438" indent="-452438" eaLnBrk="1" hangingPunct="1"/>
            <a:endParaRPr lang="en-US" altLang="zh-CN" b="1" dirty="0">
              <a:solidFill>
                <a:schemeClr val="bg1"/>
              </a:solidFill>
              <a:ea typeface="Arial" charset="0"/>
              <a:cs typeface="Arial" charset="0"/>
            </a:endParaRPr>
          </a:p>
          <a:p>
            <a:pPr marL="452438" indent="-452438" eaLnBrk="1" hangingPunct="1">
              <a:buFont typeface="Wingdings" charset="0"/>
              <a:buChar char="ü"/>
            </a:pPr>
            <a:r>
              <a:rPr lang="en-US" altLang="zh-CN" b="1" dirty="0">
                <a:solidFill>
                  <a:schemeClr val="bg1"/>
                </a:solidFill>
                <a:ea typeface="Arial" charset="0"/>
                <a:cs typeface="Arial" charset="0"/>
              </a:rPr>
              <a:t>Love regardless of the Christian status or otherwise of the other party. </a:t>
            </a:r>
          </a:p>
          <a:p>
            <a:pPr marL="452438" indent="-452438" eaLnBrk="1" hangingPunct="1">
              <a:buFont typeface="Wingdings" charset="0"/>
              <a:buChar char="ü"/>
            </a:pPr>
            <a:endParaRPr lang="en-US" altLang="zh-CN" b="1" dirty="0">
              <a:solidFill>
                <a:schemeClr val="bg1"/>
              </a:solidFill>
              <a:ea typeface="Arial" charset="0"/>
              <a:cs typeface="Arial" charset="0"/>
            </a:endParaRPr>
          </a:p>
          <a:p>
            <a:pPr marL="452438" indent="-452438" eaLnBrk="1" hangingPunct="1">
              <a:buFont typeface="Wingdings" charset="0"/>
              <a:buChar char="ü"/>
            </a:pPr>
            <a:r>
              <a:rPr lang="en-US" altLang="zh-CN" b="1" dirty="0">
                <a:solidFill>
                  <a:schemeClr val="bg1"/>
                </a:solidFill>
                <a:ea typeface="Arial" charset="0"/>
                <a:cs typeface="Arial" charset="0"/>
              </a:rPr>
              <a:t>In the church all believers are sons and daughters of God and therefore brothers and sisters to one another.</a:t>
            </a:r>
          </a:p>
          <a:p>
            <a:pPr marL="452438" indent="-452438" eaLnBrk="1" hangingPunct="1">
              <a:buFont typeface="Wingdings" charset="0"/>
              <a:buNone/>
            </a:pPr>
            <a:endParaRPr lang="en-US" altLang="zh-CN" b="1" dirty="0">
              <a:solidFill>
                <a:schemeClr val="bg1"/>
              </a:solidFill>
              <a:ea typeface="Arial" charset="0"/>
              <a:cs typeface="Arial" charset="0"/>
            </a:endParaRPr>
          </a:p>
          <a:p>
            <a:pPr marL="452438" indent="-452438" eaLnBrk="1" hangingPunct="1">
              <a:buFont typeface="Wingdings" charset="0"/>
              <a:buChar char="ü"/>
            </a:pPr>
            <a:r>
              <a:rPr lang="en-US" altLang="zh-CN" b="1" dirty="0">
                <a:solidFill>
                  <a:schemeClr val="bg1"/>
                </a:solidFill>
                <a:ea typeface="Arial" charset="0"/>
                <a:cs typeface="Arial" charset="0"/>
              </a:rPr>
              <a:t>A slave is lifted from being a slave to being </a:t>
            </a:r>
            <a:r>
              <a:rPr lang="ru-RU" altLang="zh-CN" b="1" dirty="0">
                <a:solidFill>
                  <a:schemeClr val="bg1"/>
                </a:solidFill>
                <a:ea typeface="Arial" charset="0"/>
                <a:cs typeface="Arial" charset="0"/>
              </a:rPr>
              <a:t>"</a:t>
            </a:r>
            <a:r>
              <a:rPr lang="en-US" altLang="zh-CN" b="1" dirty="0">
                <a:solidFill>
                  <a:schemeClr val="bg1"/>
                </a:solidFill>
                <a:ea typeface="Arial" charset="0"/>
                <a:cs typeface="Arial" charset="0"/>
              </a:rPr>
              <a:t>more than a slave</a:t>
            </a:r>
            <a:r>
              <a:rPr lang="ru-RU" altLang="zh-CN" b="1" dirty="0">
                <a:solidFill>
                  <a:schemeClr val="bg1"/>
                </a:solidFill>
                <a:ea typeface="Arial" charset="0"/>
                <a:cs typeface="Arial" charset="0"/>
              </a:rPr>
              <a:t>"</a:t>
            </a:r>
            <a:r>
              <a:rPr lang="en-US" altLang="zh-CN" b="1" dirty="0">
                <a:solidFill>
                  <a:schemeClr val="bg1"/>
                </a:solidFill>
                <a:ea typeface="Arial" charset="0"/>
                <a:cs typeface="Arial" charset="0"/>
              </a:rPr>
              <a:t> — a brother who is loved.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0-#ppt_w/2"/>
                                          </p:val>
                                        </p:tav>
                                        <p:tav tm="100000">
                                          <p:val>
                                            <p:strVal val="#ppt_x"/>
                                          </p:val>
                                        </p:tav>
                                      </p:tavLst>
                                    </p:anim>
                                    <p:anim calcmode="lin" valueType="num">
                                      <p:cBhvr additive="base">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1"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0" fill="hold"/>
                                        <p:tgtEl>
                                          <p:spTgt spid="39940"/>
                                        </p:tgtEl>
                                        <p:attrNameLst>
                                          <p:attrName>ppt_x</p:attrName>
                                        </p:attrNameLst>
                                      </p:cBhvr>
                                      <p:tavLst>
                                        <p:tav tm="0">
                                          <p:val>
                                            <p:strVal val="#ppt_x"/>
                                          </p:val>
                                        </p:tav>
                                        <p:tav tm="100000">
                                          <p:val>
                                            <p:strVal val="#ppt_x"/>
                                          </p:val>
                                        </p:tav>
                                      </p:tavLst>
                                    </p:anim>
                                    <p:anim calcmode="lin" valueType="num">
                                      <p:cBhvr additive="base">
                                        <p:cTn id="14" dur="50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2"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0" fill="hold"/>
                                        <p:tgtEl>
                                          <p:spTgt spid="39942"/>
                                        </p:tgtEl>
                                        <p:attrNameLst>
                                          <p:attrName>ppt_x</p:attrName>
                                        </p:attrNameLst>
                                      </p:cBhvr>
                                      <p:tavLst>
                                        <p:tav tm="0">
                                          <p:val>
                                            <p:strVal val="1+#ppt_w/2"/>
                                          </p:val>
                                        </p:tav>
                                        <p:tav tm="100000">
                                          <p:val>
                                            <p:strVal val="#ppt_x"/>
                                          </p:val>
                                        </p:tav>
                                      </p:tavLst>
                                    </p:anim>
                                    <p:anim calcmode="lin" valueType="num">
                                      <p:cBhvr additive="base">
                                        <p:cTn id="20" dur="50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0-#ppt_w/2"/>
                                          </p:val>
                                        </p:tav>
                                        <p:tav tm="100000">
                                          <p:val>
                                            <p:strVal val="#ppt_x"/>
                                          </p:val>
                                        </p:tav>
                                      </p:tavLst>
                                    </p:anim>
                                    <p:anim calcmode="lin" valueType="num">
                                      <p:cBhvr additive="base">
                                        <p:cTn id="26" dur="500" fill="hold"/>
                                        <p:tgtEl>
                                          <p:spTgt spid="399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9944"/>
                                        </p:tgtEl>
                                        <p:attrNameLst>
                                          <p:attrName>style.visibility</p:attrName>
                                        </p:attrNameLst>
                                      </p:cBhvr>
                                      <p:to>
                                        <p:strVal val="visible"/>
                                      </p:to>
                                    </p:set>
                                    <p:anim calcmode="lin" valueType="num">
                                      <p:cBhvr>
                                        <p:cTn id="37" dur="500" fill="hold"/>
                                        <p:tgtEl>
                                          <p:spTgt spid="39944"/>
                                        </p:tgtEl>
                                        <p:attrNameLst>
                                          <p:attrName>ppt_w</p:attrName>
                                        </p:attrNameLst>
                                      </p:cBhvr>
                                      <p:tavLst>
                                        <p:tav tm="0">
                                          <p:val>
                                            <p:fltVal val="0"/>
                                          </p:val>
                                        </p:tav>
                                        <p:tav tm="100000">
                                          <p:val>
                                            <p:strVal val="#ppt_w"/>
                                          </p:val>
                                        </p:tav>
                                      </p:tavLst>
                                    </p:anim>
                                    <p:anim calcmode="lin" valueType="num">
                                      <p:cBhvr>
                                        <p:cTn id="38" dur="500" fill="hold"/>
                                        <p:tgtEl>
                                          <p:spTgt spid="399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4800" y="152400"/>
            <a:ext cx="8229600" cy="1143000"/>
          </a:xfrm>
        </p:spPr>
        <p:txBody>
          <a:bodyPr/>
          <a:lstStyle/>
          <a:p>
            <a:pPr eaLnBrk="1" hangingPunct="1"/>
            <a:r>
              <a:rPr lang="en-US">
                <a:latin typeface="Verdana" charset="0"/>
              </a:rPr>
              <a:t>. Keyword .</a:t>
            </a:r>
          </a:p>
        </p:txBody>
      </p:sp>
      <p:sp>
        <p:nvSpPr>
          <p:cNvPr id="40963" name="Text Box 3"/>
          <p:cNvSpPr txBox="1">
            <a:spLocks noChangeArrowheads="1"/>
          </p:cNvSpPr>
          <p:nvPr/>
        </p:nvSpPr>
        <p:spPr bwMode="auto">
          <a:xfrm>
            <a:off x="2035175" y="2819400"/>
            <a:ext cx="5122863"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cs typeface="Arial" charset="0"/>
              </a:rPr>
              <a:t>Forgiveness</a:t>
            </a:r>
          </a:p>
        </p:txBody>
      </p:sp>
      <p:pic>
        <p:nvPicPr>
          <p:cNvPr id="40964" name="Picture 4" descr=", pair,dual,two,hyacinth,violet,floral, Purple Hyacinth, Taken, at, the, Botanical, Gardens, in, Norfolk,, Virgi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625600"/>
            <a:ext cx="5334000" cy="340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Rectangle 5"/>
          <p:cNvSpPr>
            <a:spLocks noChangeArrowheads="1"/>
          </p:cNvSpPr>
          <p:nvPr/>
        </p:nvSpPr>
        <p:spPr bwMode="auto">
          <a:xfrm>
            <a:off x="2362200" y="5562600"/>
            <a:ext cx="43767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3600" b="1">
                <a:latin typeface="Verdana" charset="0"/>
                <a:cs typeface="Arial" charset="0"/>
              </a:rPr>
              <a:t>purple hyacinth</a:t>
            </a:r>
          </a:p>
        </p:txBody>
      </p:sp>
      <p:sp>
        <p:nvSpPr>
          <p:cNvPr id="176134"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245</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fade">
                                      <p:cBhvr>
                                        <p:cTn id="10" dur="2000"/>
                                        <p:tgtEl>
                                          <p:spTgt spid="409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096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fade">
                                      <p:cBhvr>
                                        <p:cTn id="19"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5" grpId="0"/>
      <p:bldP spid="40965" grpId="1"/>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8178" name="Rectangle 144"/>
          <p:cNvSpPr>
            <a:spLocks noGrp="1" noChangeArrowheads="1"/>
          </p:cNvSpPr>
          <p:nvPr>
            <p:ph type="title" idx="4294967295"/>
          </p:nvPr>
        </p:nvSpPr>
        <p:spPr>
          <a:xfrm>
            <a:off x="-762000" y="990600"/>
            <a:ext cx="7772400" cy="685800"/>
          </a:xfrm>
        </p:spPr>
        <p:txBody>
          <a:bodyPr/>
          <a:lstStyle/>
          <a:p>
            <a:pPr algn="ctr" eaLnBrk="1" hangingPunct="1"/>
            <a:r>
              <a:rPr lang="en-US" b="1">
                <a:latin typeface="Times New Roman" charset="0"/>
                <a:ea typeface="ＭＳ Ｐゴシック" charset="0"/>
                <a:cs typeface="ＭＳ Ｐゴシック" charset="0"/>
              </a:rPr>
              <a:t>Book Chart</a:t>
            </a:r>
          </a:p>
        </p:txBody>
      </p:sp>
      <p:grpSp>
        <p:nvGrpSpPr>
          <p:cNvPr id="178179" name="Group 2"/>
          <p:cNvGrpSpPr>
            <a:grpSpLocks/>
          </p:cNvGrpSpPr>
          <p:nvPr/>
        </p:nvGrpSpPr>
        <p:grpSpPr bwMode="auto">
          <a:xfrm>
            <a:off x="-36512" y="838200"/>
            <a:ext cx="9289032" cy="6019800"/>
            <a:chOff x="-70" y="-270"/>
            <a:chExt cx="4390" cy="4861"/>
          </a:xfrm>
        </p:grpSpPr>
        <p:grpSp>
          <p:nvGrpSpPr>
            <p:cNvPr id="178252" name="Group 3"/>
            <p:cNvGrpSpPr>
              <a:grpSpLocks/>
            </p:cNvGrpSpPr>
            <p:nvPr/>
          </p:nvGrpSpPr>
          <p:grpSpPr bwMode="auto">
            <a:xfrm>
              <a:off x="-70" y="-270"/>
              <a:ext cx="4389" cy="653"/>
              <a:chOff x="0" y="0"/>
              <a:chExt cx="4389" cy="653"/>
            </a:xfrm>
          </p:grpSpPr>
          <p:sp>
            <p:nvSpPr>
              <p:cNvPr id="43012" name="Rectangle 4"/>
              <p:cNvSpPr>
                <a:spLocks noChangeArrowheads="1"/>
              </p:cNvSpPr>
              <p:nvPr/>
            </p:nvSpPr>
            <p:spPr bwMode="auto">
              <a:xfrm>
                <a:off x="32" y="0"/>
                <a:ext cx="4326" cy="65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Forgive Others and Seek Forgiveness</a:t>
                </a:r>
                <a:endParaRPr lang="en-US" altLang="zh-CN">
                  <a:solidFill>
                    <a:schemeClr val="bg1"/>
                  </a:solidFill>
                  <a:ea typeface="SimSun" charset="0"/>
                  <a:cs typeface="SimSun" charset="0"/>
                </a:endParaRPr>
              </a:p>
            </p:txBody>
          </p:sp>
          <p:sp>
            <p:nvSpPr>
              <p:cNvPr id="43013" name="Rectangle 5"/>
              <p:cNvSpPr>
                <a:spLocks noChangeArrowheads="1"/>
              </p:cNvSpPr>
              <p:nvPr/>
            </p:nvSpPr>
            <p:spPr bwMode="auto">
              <a:xfrm>
                <a:off x="0" y="0"/>
                <a:ext cx="4389" cy="65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3" name="Group 6"/>
            <p:cNvGrpSpPr>
              <a:grpSpLocks/>
            </p:cNvGrpSpPr>
            <p:nvPr/>
          </p:nvGrpSpPr>
          <p:grpSpPr bwMode="auto">
            <a:xfrm>
              <a:off x="-70" y="383"/>
              <a:ext cx="916" cy="827"/>
              <a:chOff x="0" y="653"/>
              <a:chExt cx="916" cy="827"/>
            </a:xfrm>
          </p:grpSpPr>
          <p:sp>
            <p:nvSpPr>
              <p:cNvPr id="43015" name="Rectangle 7"/>
              <p:cNvSpPr>
                <a:spLocks noChangeArrowheads="1"/>
              </p:cNvSpPr>
              <p:nvPr/>
            </p:nvSpPr>
            <p:spPr bwMode="auto">
              <a:xfrm>
                <a:off x="32" y="650"/>
                <a:ext cx="8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Greeting</a:t>
                </a:r>
                <a:endParaRPr lang="en-US" altLang="zh-CN">
                  <a:solidFill>
                    <a:schemeClr val="bg1"/>
                  </a:solidFill>
                  <a:ea typeface="SimSun" charset="0"/>
                  <a:cs typeface="SimSun" charset="0"/>
                </a:endParaRPr>
              </a:p>
              <a:p>
                <a:pPr algn="ctr">
                  <a:defRPr/>
                </a:pPr>
                <a:r>
                  <a:rPr lang="en-US" altLang="zh-CN" b="1">
                    <a:solidFill>
                      <a:schemeClr val="bg1"/>
                    </a:solidFill>
                    <a:ea typeface="SimSun" charset="0"/>
                    <a:cs typeface="SimSun" charset="0"/>
                  </a:rPr>
                  <a:t>1-3</a:t>
                </a:r>
                <a:endParaRPr lang="en-US" altLang="zh-CN">
                  <a:solidFill>
                    <a:schemeClr val="bg1"/>
                  </a:solidFill>
                  <a:ea typeface="SimSun" charset="0"/>
                  <a:cs typeface="SimSun" charset="0"/>
                </a:endParaRPr>
              </a:p>
            </p:txBody>
          </p:sp>
          <p:sp>
            <p:nvSpPr>
              <p:cNvPr id="43016" name="Rectangle 8"/>
              <p:cNvSpPr>
                <a:spLocks noChangeArrowheads="1"/>
              </p:cNvSpPr>
              <p:nvPr/>
            </p:nvSpPr>
            <p:spPr bwMode="auto">
              <a:xfrm>
                <a:off x="0" y="650"/>
                <a:ext cx="91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4" name="Group 9"/>
            <p:cNvGrpSpPr>
              <a:grpSpLocks/>
            </p:cNvGrpSpPr>
            <p:nvPr/>
          </p:nvGrpSpPr>
          <p:grpSpPr bwMode="auto">
            <a:xfrm>
              <a:off x="846" y="383"/>
              <a:ext cx="956" cy="827"/>
              <a:chOff x="916" y="653"/>
              <a:chExt cx="956" cy="827"/>
            </a:xfrm>
          </p:grpSpPr>
          <p:sp>
            <p:nvSpPr>
              <p:cNvPr id="43018" name="Rectangle 10"/>
              <p:cNvSpPr>
                <a:spLocks noChangeArrowheads="1"/>
              </p:cNvSpPr>
              <p:nvPr/>
            </p:nvSpPr>
            <p:spPr bwMode="auto">
              <a:xfrm>
                <a:off x="948" y="650"/>
                <a:ext cx="892"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sz="2300" b="1">
                    <a:solidFill>
                      <a:schemeClr val="bg1"/>
                    </a:solidFill>
                    <a:latin typeface="Arial Narrow" charset="0"/>
                    <a:ea typeface="SimSun" charset="0"/>
                    <a:cs typeface="SimSun" charset="0"/>
                  </a:rPr>
                  <a:t> Prayer &amp; Commendation</a:t>
                </a:r>
                <a:endParaRPr lang="en-US" altLang="zh-CN" sz="2300">
                  <a:solidFill>
                    <a:schemeClr val="bg1"/>
                  </a:solidFill>
                  <a:latin typeface="Arial Narrow" charset="0"/>
                  <a:ea typeface="SimSun" charset="0"/>
                  <a:cs typeface="SimSun" charset="0"/>
                </a:endParaRPr>
              </a:p>
              <a:p>
                <a:pPr algn="ctr">
                  <a:defRPr/>
                </a:pPr>
                <a:r>
                  <a:rPr lang="en-US" altLang="zh-CN" sz="2300" b="1">
                    <a:solidFill>
                      <a:schemeClr val="bg1"/>
                    </a:solidFill>
                    <a:latin typeface="Arial Narrow" charset="0"/>
                    <a:ea typeface="SimSun" charset="0"/>
                    <a:cs typeface="SimSun" charset="0"/>
                  </a:rPr>
                  <a:t>4-7</a:t>
                </a:r>
                <a:endParaRPr lang="en-US" altLang="zh-CN" sz="2300">
                  <a:solidFill>
                    <a:schemeClr val="bg1"/>
                  </a:solidFill>
                  <a:latin typeface="Arial Narrow" charset="0"/>
                  <a:ea typeface="SimSun" charset="0"/>
                  <a:cs typeface="SimSun" charset="0"/>
                </a:endParaRPr>
              </a:p>
            </p:txBody>
          </p:sp>
          <p:sp>
            <p:nvSpPr>
              <p:cNvPr id="43019" name="Rectangle 11"/>
              <p:cNvSpPr>
                <a:spLocks noChangeArrowheads="1"/>
              </p:cNvSpPr>
              <p:nvPr/>
            </p:nvSpPr>
            <p:spPr bwMode="auto">
              <a:xfrm>
                <a:off x="916" y="650"/>
                <a:ext cx="95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5" name="Group 12"/>
            <p:cNvGrpSpPr>
              <a:grpSpLocks/>
            </p:cNvGrpSpPr>
            <p:nvPr/>
          </p:nvGrpSpPr>
          <p:grpSpPr bwMode="auto">
            <a:xfrm>
              <a:off x="1802" y="383"/>
              <a:ext cx="1800" cy="827"/>
              <a:chOff x="1872" y="653"/>
              <a:chExt cx="1800" cy="827"/>
            </a:xfrm>
          </p:grpSpPr>
          <p:sp>
            <p:nvSpPr>
              <p:cNvPr id="43021" name="Rectangle 13"/>
              <p:cNvSpPr>
                <a:spLocks noChangeArrowheads="1"/>
              </p:cNvSpPr>
              <p:nvPr/>
            </p:nvSpPr>
            <p:spPr bwMode="auto">
              <a:xfrm>
                <a:off x="1904" y="650"/>
                <a:ext cx="1738"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Appeal for Onesimus</a:t>
                </a:r>
                <a:endParaRPr lang="en-US" altLang="zh-CN" dirty="0">
                  <a:solidFill>
                    <a:schemeClr val="bg1"/>
                  </a:solidFill>
                  <a:ea typeface="SimSun" charset="0"/>
                  <a:cs typeface="SimSun" charset="0"/>
                </a:endParaRPr>
              </a:p>
              <a:p>
                <a:pPr algn="ctr">
                  <a:defRPr/>
                </a:pPr>
                <a:r>
                  <a:rPr lang="en-US" altLang="zh-CN" b="1" dirty="0">
                    <a:solidFill>
                      <a:schemeClr val="bg1"/>
                    </a:solidFill>
                    <a:ea typeface="SimSun" charset="0"/>
                    <a:cs typeface="SimSun" charset="0"/>
                  </a:rPr>
                  <a:t>8-21</a:t>
                </a:r>
                <a:endParaRPr lang="en-US" altLang="zh-CN" dirty="0">
                  <a:solidFill>
                    <a:schemeClr val="bg1"/>
                  </a:solidFill>
                  <a:ea typeface="SimSun" charset="0"/>
                  <a:cs typeface="SimSun" charset="0"/>
                </a:endParaRPr>
              </a:p>
            </p:txBody>
          </p:sp>
          <p:sp>
            <p:nvSpPr>
              <p:cNvPr id="43022" name="Rectangle 14"/>
              <p:cNvSpPr>
                <a:spLocks noChangeArrowheads="1"/>
              </p:cNvSpPr>
              <p:nvPr/>
            </p:nvSpPr>
            <p:spPr bwMode="auto">
              <a:xfrm>
                <a:off x="1872" y="650"/>
                <a:ext cx="1800"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6" name="Group 15"/>
            <p:cNvGrpSpPr>
              <a:grpSpLocks/>
            </p:cNvGrpSpPr>
            <p:nvPr/>
          </p:nvGrpSpPr>
          <p:grpSpPr bwMode="auto">
            <a:xfrm>
              <a:off x="3602" y="383"/>
              <a:ext cx="717" cy="827"/>
              <a:chOff x="3672" y="653"/>
              <a:chExt cx="717" cy="827"/>
            </a:xfrm>
          </p:grpSpPr>
          <p:sp>
            <p:nvSpPr>
              <p:cNvPr id="43024" name="Rectangle 16"/>
              <p:cNvSpPr>
                <a:spLocks noChangeArrowheads="1"/>
              </p:cNvSpPr>
              <p:nvPr/>
            </p:nvSpPr>
            <p:spPr bwMode="auto">
              <a:xfrm>
                <a:off x="3704" y="650"/>
                <a:ext cx="6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sz="2200" b="1">
                    <a:solidFill>
                      <a:schemeClr val="bg1"/>
                    </a:solidFill>
                    <a:latin typeface="Arial Narrow" charset="0"/>
                    <a:ea typeface="SimSun" charset="0"/>
                    <a:cs typeface="SimSun" charset="0"/>
                  </a:rPr>
                  <a:t> Conclusion</a:t>
                </a:r>
                <a:endParaRPr lang="en-US" altLang="zh-CN" sz="2200">
                  <a:solidFill>
                    <a:schemeClr val="bg1"/>
                  </a:solidFill>
                  <a:latin typeface="Arial Narrow" charset="0"/>
                  <a:ea typeface="SimSun" charset="0"/>
                  <a:cs typeface="SimSun" charset="0"/>
                </a:endParaRPr>
              </a:p>
              <a:p>
                <a:pPr algn="ctr">
                  <a:defRPr/>
                </a:pPr>
                <a:r>
                  <a:rPr lang="en-US" altLang="zh-CN" sz="2200" b="1">
                    <a:solidFill>
                      <a:schemeClr val="bg1"/>
                    </a:solidFill>
                    <a:latin typeface="Arial Narrow" charset="0"/>
                    <a:ea typeface="SimSun" charset="0"/>
                    <a:cs typeface="SimSun" charset="0"/>
                  </a:rPr>
                  <a:t>22-25</a:t>
                </a:r>
                <a:endParaRPr lang="en-US" altLang="zh-CN" sz="2200">
                  <a:solidFill>
                    <a:schemeClr val="bg1"/>
                  </a:solidFill>
                  <a:latin typeface="Arial Narrow" charset="0"/>
                  <a:ea typeface="SimSun" charset="0"/>
                  <a:cs typeface="SimSun" charset="0"/>
                </a:endParaRPr>
              </a:p>
            </p:txBody>
          </p:sp>
          <p:sp>
            <p:nvSpPr>
              <p:cNvPr id="43025" name="Rectangle 17"/>
              <p:cNvSpPr>
                <a:spLocks noChangeArrowheads="1"/>
              </p:cNvSpPr>
              <p:nvPr/>
            </p:nvSpPr>
            <p:spPr bwMode="auto">
              <a:xfrm>
                <a:off x="3672" y="650"/>
                <a:ext cx="717"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7" name="Group 18"/>
            <p:cNvGrpSpPr>
              <a:grpSpLocks/>
            </p:cNvGrpSpPr>
            <p:nvPr/>
          </p:nvGrpSpPr>
          <p:grpSpPr bwMode="auto">
            <a:xfrm>
              <a:off x="-70" y="1210"/>
              <a:ext cx="916" cy="606"/>
              <a:chOff x="0" y="1480"/>
              <a:chExt cx="916" cy="606"/>
            </a:xfrm>
          </p:grpSpPr>
          <p:sp>
            <p:nvSpPr>
              <p:cNvPr id="43027" name="Rectangle 19"/>
              <p:cNvSpPr>
                <a:spLocks noChangeArrowheads="1"/>
              </p:cNvSpPr>
              <p:nvPr/>
            </p:nvSpPr>
            <p:spPr bwMode="auto">
              <a:xfrm>
                <a:off x="32" y="1483"/>
                <a:ext cx="8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Preface</a:t>
                </a:r>
                <a:endParaRPr lang="en-US" altLang="zh-CN">
                  <a:solidFill>
                    <a:schemeClr val="bg1"/>
                  </a:solidFill>
                  <a:ea typeface="SimSun" charset="0"/>
                  <a:cs typeface="SimSun" charset="0"/>
                </a:endParaRPr>
              </a:p>
            </p:txBody>
          </p:sp>
          <p:sp>
            <p:nvSpPr>
              <p:cNvPr id="43028" name="Rectangle 20"/>
              <p:cNvSpPr>
                <a:spLocks noChangeArrowheads="1"/>
              </p:cNvSpPr>
              <p:nvPr/>
            </p:nvSpPr>
            <p:spPr bwMode="auto">
              <a:xfrm>
                <a:off x="0" y="1483"/>
                <a:ext cx="91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8" name="Group 21"/>
            <p:cNvGrpSpPr>
              <a:grpSpLocks/>
            </p:cNvGrpSpPr>
            <p:nvPr/>
          </p:nvGrpSpPr>
          <p:grpSpPr bwMode="auto">
            <a:xfrm>
              <a:off x="846" y="1210"/>
              <a:ext cx="956" cy="606"/>
              <a:chOff x="916" y="1480"/>
              <a:chExt cx="956" cy="606"/>
            </a:xfrm>
          </p:grpSpPr>
          <p:sp>
            <p:nvSpPr>
              <p:cNvPr id="43030" name="Rectangle 22"/>
              <p:cNvSpPr>
                <a:spLocks noChangeArrowheads="1"/>
              </p:cNvSpPr>
              <p:nvPr/>
            </p:nvSpPr>
            <p:spPr bwMode="auto">
              <a:xfrm>
                <a:off x="948" y="1483"/>
                <a:ext cx="892"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Praise</a:t>
                </a:r>
                <a:endParaRPr lang="en-US" altLang="zh-CN">
                  <a:solidFill>
                    <a:schemeClr val="bg1"/>
                  </a:solidFill>
                  <a:ea typeface="SimSun" charset="0"/>
                  <a:cs typeface="SimSun" charset="0"/>
                </a:endParaRPr>
              </a:p>
            </p:txBody>
          </p:sp>
          <p:sp>
            <p:nvSpPr>
              <p:cNvPr id="43031" name="Rectangle 23"/>
              <p:cNvSpPr>
                <a:spLocks noChangeArrowheads="1"/>
              </p:cNvSpPr>
              <p:nvPr/>
            </p:nvSpPr>
            <p:spPr bwMode="auto">
              <a:xfrm>
                <a:off x="916" y="1483"/>
                <a:ext cx="95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9" name="Group 24"/>
            <p:cNvGrpSpPr>
              <a:grpSpLocks/>
            </p:cNvGrpSpPr>
            <p:nvPr/>
          </p:nvGrpSpPr>
          <p:grpSpPr bwMode="auto">
            <a:xfrm>
              <a:off x="1802" y="1210"/>
              <a:ext cx="1800" cy="606"/>
              <a:chOff x="1872" y="1480"/>
              <a:chExt cx="1800" cy="606"/>
            </a:xfrm>
          </p:grpSpPr>
          <p:sp>
            <p:nvSpPr>
              <p:cNvPr id="43033" name="Rectangle 25"/>
              <p:cNvSpPr>
                <a:spLocks noChangeArrowheads="1"/>
              </p:cNvSpPr>
              <p:nvPr/>
            </p:nvSpPr>
            <p:spPr bwMode="auto">
              <a:xfrm>
                <a:off x="1904" y="1483"/>
                <a:ext cx="1738"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Petition</a:t>
                </a:r>
                <a:endParaRPr lang="en-US" altLang="zh-CN">
                  <a:solidFill>
                    <a:schemeClr val="bg1"/>
                  </a:solidFill>
                  <a:ea typeface="SimSun" charset="0"/>
                  <a:cs typeface="SimSun" charset="0"/>
                </a:endParaRPr>
              </a:p>
            </p:txBody>
          </p:sp>
          <p:sp>
            <p:nvSpPr>
              <p:cNvPr id="43034" name="Rectangle 26"/>
              <p:cNvSpPr>
                <a:spLocks noChangeArrowheads="1"/>
              </p:cNvSpPr>
              <p:nvPr/>
            </p:nvSpPr>
            <p:spPr bwMode="auto">
              <a:xfrm>
                <a:off x="1872" y="1483"/>
                <a:ext cx="1800"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0" name="Group 27"/>
            <p:cNvGrpSpPr>
              <a:grpSpLocks/>
            </p:cNvGrpSpPr>
            <p:nvPr/>
          </p:nvGrpSpPr>
          <p:grpSpPr bwMode="auto">
            <a:xfrm>
              <a:off x="3602" y="1210"/>
              <a:ext cx="717" cy="606"/>
              <a:chOff x="3672" y="1480"/>
              <a:chExt cx="717" cy="606"/>
            </a:xfrm>
          </p:grpSpPr>
          <p:sp>
            <p:nvSpPr>
              <p:cNvPr id="43036" name="Rectangle 28"/>
              <p:cNvSpPr>
                <a:spLocks noChangeArrowheads="1"/>
              </p:cNvSpPr>
              <p:nvPr/>
            </p:nvSpPr>
            <p:spPr bwMode="auto">
              <a:xfrm>
                <a:off x="3704" y="1483"/>
                <a:ext cx="6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a:t>
                </a:r>
                <a:r>
                  <a:rPr lang="en-US" altLang="zh-CN" b="1">
                    <a:solidFill>
                      <a:schemeClr val="bg1"/>
                    </a:solidFill>
                    <a:latin typeface="Arial Narrow" charset="0"/>
                    <a:ea typeface="SimSun" charset="0"/>
                    <a:cs typeface="SimSun" charset="0"/>
                  </a:rPr>
                  <a:t>Postscript</a:t>
                </a:r>
                <a:endParaRPr lang="en-US" altLang="zh-CN">
                  <a:solidFill>
                    <a:schemeClr val="bg1"/>
                  </a:solidFill>
                  <a:latin typeface="Arial Narrow" charset="0"/>
                  <a:ea typeface="SimSun" charset="0"/>
                  <a:cs typeface="SimSun" charset="0"/>
                </a:endParaRPr>
              </a:p>
            </p:txBody>
          </p:sp>
          <p:sp>
            <p:nvSpPr>
              <p:cNvPr id="43037" name="Rectangle 29"/>
              <p:cNvSpPr>
                <a:spLocks noChangeArrowheads="1"/>
              </p:cNvSpPr>
              <p:nvPr/>
            </p:nvSpPr>
            <p:spPr bwMode="auto">
              <a:xfrm>
                <a:off x="3672" y="1483"/>
                <a:ext cx="717"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1" name="Group 30"/>
            <p:cNvGrpSpPr>
              <a:grpSpLocks/>
            </p:cNvGrpSpPr>
            <p:nvPr/>
          </p:nvGrpSpPr>
          <p:grpSpPr bwMode="auto">
            <a:xfrm>
              <a:off x="-70" y="1816"/>
              <a:ext cx="916" cy="712"/>
              <a:chOff x="0" y="2086"/>
              <a:chExt cx="916" cy="712"/>
            </a:xfrm>
          </p:grpSpPr>
          <p:sp>
            <p:nvSpPr>
              <p:cNvPr id="43039" name="Rectangle 31"/>
              <p:cNvSpPr>
                <a:spLocks noChangeArrowheads="1"/>
              </p:cNvSpPr>
              <p:nvPr/>
            </p:nvSpPr>
            <p:spPr bwMode="auto">
              <a:xfrm>
                <a:off x="32" y="2086"/>
                <a:ext cx="8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People</a:t>
                </a:r>
                <a:endParaRPr lang="en-US" altLang="zh-CN">
                  <a:solidFill>
                    <a:schemeClr val="bg1"/>
                  </a:solidFill>
                  <a:ea typeface="SimSun" charset="0"/>
                  <a:cs typeface="SimSun" charset="0"/>
                </a:endParaRPr>
              </a:p>
              <a:p>
                <a:pPr algn="ctr">
                  <a:defRPr/>
                </a:pPr>
                <a:r>
                  <a:rPr lang="en-US" altLang="zh-CN" b="1">
                    <a:solidFill>
                      <a:schemeClr val="bg1"/>
                    </a:solidFill>
                    <a:ea typeface="SimSun" charset="0"/>
                    <a:cs typeface="SimSun" charset="0"/>
                  </a:rPr>
                  <a:t>Concerned</a:t>
                </a:r>
                <a:endParaRPr lang="en-US" altLang="zh-CN">
                  <a:solidFill>
                    <a:schemeClr val="bg1"/>
                  </a:solidFill>
                  <a:ea typeface="SimSun" charset="0"/>
                  <a:cs typeface="SimSun" charset="0"/>
                </a:endParaRPr>
              </a:p>
            </p:txBody>
          </p:sp>
          <p:sp>
            <p:nvSpPr>
              <p:cNvPr id="43040" name="Rectangle 32"/>
              <p:cNvSpPr>
                <a:spLocks noChangeArrowheads="1"/>
              </p:cNvSpPr>
              <p:nvPr/>
            </p:nvSpPr>
            <p:spPr bwMode="auto">
              <a:xfrm>
                <a:off x="0" y="2086"/>
                <a:ext cx="91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2" name="Group 33"/>
            <p:cNvGrpSpPr>
              <a:grpSpLocks/>
            </p:cNvGrpSpPr>
            <p:nvPr/>
          </p:nvGrpSpPr>
          <p:grpSpPr bwMode="auto">
            <a:xfrm>
              <a:off x="846" y="1816"/>
              <a:ext cx="956" cy="712"/>
              <a:chOff x="916" y="2086"/>
              <a:chExt cx="956" cy="712"/>
            </a:xfrm>
          </p:grpSpPr>
          <p:sp>
            <p:nvSpPr>
              <p:cNvPr id="43042" name="Rectangle 34"/>
              <p:cNvSpPr>
                <a:spLocks noChangeArrowheads="1"/>
              </p:cNvSpPr>
              <p:nvPr/>
            </p:nvSpPr>
            <p:spPr bwMode="auto">
              <a:xfrm>
                <a:off x="948" y="2086"/>
                <a:ext cx="892"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Philemon</a:t>
                </a:r>
                <a:r>
                  <a:rPr lang="uk-UA" altLang="zh-CN" b="1" dirty="0">
                    <a:solidFill>
                      <a:schemeClr val="bg1"/>
                    </a:solidFill>
                    <a:ea typeface="SimSun" charset="0"/>
                    <a:cs typeface="SimSun" charset="0"/>
                  </a:rPr>
                  <a:t>'</a:t>
                </a:r>
                <a:r>
                  <a:rPr lang="en-US" altLang="zh-CN" b="1" dirty="0">
                    <a:solidFill>
                      <a:schemeClr val="bg1"/>
                    </a:solidFill>
                    <a:ea typeface="SimSun" charset="0"/>
                    <a:cs typeface="SimSun" charset="0"/>
                  </a:rPr>
                  <a:t>s</a:t>
                </a:r>
                <a:endParaRPr lang="en-US" altLang="zh-CN" dirty="0">
                  <a:solidFill>
                    <a:schemeClr val="bg1"/>
                  </a:solidFill>
                  <a:ea typeface="SimSun" charset="0"/>
                  <a:cs typeface="SimSun" charset="0"/>
                </a:endParaRPr>
              </a:p>
              <a:p>
                <a:pPr algn="ctr">
                  <a:defRPr/>
                </a:pPr>
                <a:r>
                  <a:rPr lang="en-US" altLang="zh-CN" b="1" dirty="0">
                    <a:solidFill>
                      <a:schemeClr val="bg1"/>
                    </a:solidFill>
                    <a:ea typeface="SimSun" charset="0"/>
                    <a:cs typeface="SimSun" charset="0"/>
                  </a:rPr>
                  <a:t>Character</a:t>
                </a:r>
                <a:endParaRPr lang="en-US" altLang="zh-CN" dirty="0">
                  <a:solidFill>
                    <a:schemeClr val="bg1"/>
                  </a:solidFill>
                  <a:ea typeface="SimSun" charset="0"/>
                  <a:cs typeface="SimSun" charset="0"/>
                </a:endParaRPr>
              </a:p>
            </p:txBody>
          </p:sp>
          <p:sp>
            <p:nvSpPr>
              <p:cNvPr id="43043" name="Rectangle 35"/>
              <p:cNvSpPr>
                <a:spLocks noChangeArrowheads="1"/>
              </p:cNvSpPr>
              <p:nvPr/>
            </p:nvSpPr>
            <p:spPr bwMode="auto">
              <a:xfrm>
                <a:off x="916" y="2086"/>
                <a:ext cx="95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3" name="Group 36"/>
            <p:cNvGrpSpPr>
              <a:grpSpLocks/>
            </p:cNvGrpSpPr>
            <p:nvPr/>
          </p:nvGrpSpPr>
          <p:grpSpPr bwMode="auto">
            <a:xfrm>
              <a:off x="1802" y="1816"/>
              <a:ext cx="1800" cy="712"/>
              <a:chOff x="1872" y="2086"/>
              <a:chExt cx="1800" cy="712"/>
            </a:xfrm>
          </p:grpSpPr>
          <p:sp>
            <p:nvSpPr>
              <p:cNvPr id="43045" name="Rectangle 37"/>
              <p:cNvSpPr>
                <a:spLocks noChangeArrowheads="1"/>
              </p:cNvSpPr>
              <p:nvPr/>
            </p:nvSpPr>
            <p:spPr bwMode="auto">
              <a:xfrm>
                <a:off x="1904" y="2086"/>
                <a:ext cx="1738"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Onesimus</a:t>
                </a:r>
                <a:r>
                  <a:rPr lang="uk-UA" altLang="zh-CN" b="1" dirty="0">
                    <a:solidFill>
                      <a:schemeClr val="bg1"/>
                    </a:solidFill>
                    <a:ea typeface="SimSun" charset="0"/>
                    <a:cs typeface="SimSun" charset="0"/>
                  </a:rPr>
                  <a:t>'</a:t>
                </a:r>
                <a:endParaRPr lang="en-US" altLang="zh-CN" dirty="0">
                  <a:solidFill>
                    <a:schemeClr val="bg1"/>
                  </a:solidFill>
                  <a:ea typeface="SimSun" charset="0"/>
                  <a:cs typeface="SimSun" charset="0"/>
                </a:endParaRPr>
              </a:p>
              <a:p>
                <a:pPr algn="ctr">
                  <a:defRPr/>
                </a:pPr>
                <a:r>
                  <a:rPr lang="en-US" altLang="zh-CN" b="1" dirty="0">
                    <a:solidFill>
                      <a:schemeClr val="bg1"/>
                    </a:solidFill>
                    <a:ea typeface="SimSun" charset="0"/>
                    <a:cs typeface="SimSun" charset="0"/>
                  </a:rPr>
                  <a:t>Conversion</a:t>
                </a:r>
                <a:endParaRPr lang="en-US" altLang="zh-CN" dirty="0">
                  <a:solidFill>
                    <a:schemeClr val="bg1"/>
                  </a:solidFill>
                  <a:ea typeface="SimSun" charset="0"/>
                  <a:cs typeface="SimSun" charset="0"/>
                </a:endParaRPr>
              </a:p>
            </p:txBody>
          </p:sp>
          <p:sp>
            <p:nvSpPr>
              <p:cNvPr id="43046" name="Rectangle 38"/>
              <p:cNvSpPr>
                <a:spLocks noChangeArrowheads="1"/>
              </p:cNvSpPr>
              <p:nvPr/>
            </p:nvSpPr>
            <p:spPr bwMode="auto">
              <a:xfrm>
                <a:off x="1872" y="2086"/>
                <a:ext cx="1800"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eaLnBrk="1" hangingPunct="1">
                  <a:defRPr/>
                </a:pPr>
                <a:endParaRPr lang="en-US">
                  <a:solidFill>
                    <a:schemeClr val="bg1"/>
                  </a:solidFill>
                  <a:latin typeface="Times New Roman" charset="0"/>
                  <a:ea typeface="ＭＳ Ｐゴシック" charset="-128"/>
                  <a:cs typeface="ＭＳ Ｐゴシック" charset="-128"/>
                </a:endParaRPr>
              </a:p>
            </p:txBody>
          </p:sp>
        </p:grpSp>
        <p:grpSp>
          <p:nvGrpSpPr>
            <p:cNvPr id="178264" name="Group 39"/>
            <p:cNvGrpSpPr>
              <a:grpSpLocks/>
            </p:cNvGrpSpPr>
            <p:nvPr/>
          </p:nvGrpSpPr>
          <p:grpSpPr bwMode="auto">
            <a:xfrm>
              <a:off x="3602" y="1816"/>
              <a:ext cx="717" cy="712"/>
              <a:chOff x="3672" y="2086"/>
              <a:chExt cx="717" cy="712"/>
            </a:xfrm>
          </p:grpSpPr>
          <p:sp>
            <p:nvSpPr>
              <p:cNvPr id="43048" name="Rectangle 40"/>
              <p:cNvSpPr>
                <a:spLocks noChangeArrowheads="1"/>
              </p:cNvSpPr>
              <p:nvPr/>
            </p:nvSpPr>
            <p:spPr bwMode="auto">
              <a:xfrm>
                <a:off x="3704" y="2086"/>
                <a:ext cx="6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a:t>
                </a:r>
                <a:r>
                  <a:rPr lang="en-US" altLang="zh-CN" sz="2200" b="1" dirty="0">
                    <a:solidFill>
                      <a:schemeClr val="bg1"/>
                    </a:solidFill>
                    <a:latin typeface="Arial Narrow" charset="0"/>
                    <a:ea typeface="SimSun" charset="0"/>
                    <a:cs typeface="SimSun" charset="0"/>
                  </a:rPr>
                  <a:t>Paul</a:t>
                </a:r>
                <a:r>
                  <a:rPr lang="uk-UA" altLang="zh-CN" sz="2200" b="1" dirty="0">
                    <a:solidFill>
                      <a:schemeClr val="bg1"/>
                    </a:solidFill>
                    <a:latin typeface="Arial Narrow" charset="0"/>
                    <a:ea typeface="SimSun" charset="0"/>
                    <a:cs typeface="SimSun" charset="0"/>
                  </a:rPr>
                  <a:t>'</a:t>
                </a:r>
                <a:r>
                  <a:rPr lang="en-US" altLang="zh-CN" sz="2200" b="1" dirty="0">
                    <a:solidFill>
                      <a:schemeClr val="bg1"/>
                    </a:solidFill>
                    <a:latin typeface="Arial Narrow" charset="0"/>
                    <a:ea typeface="SimSun" charset="0"/>
                    <a:cs typeface="SimSun" charset="0"/>
                  </a:rPr>
                  <a:t>s</a:t>
                </a:r>
                <a:endParaRPr lang="en-US" altLang="zh-CN" sz="2200" dirty="0">
                  <a:solidFill>
                    <a:schemeClr val="bg1"/>
                  </a:solidFill>
                  <a:latin typeface="Arial Narrow" charset="0"/>
                  <a:ea typeface="SimSun" charset="0"/>
                  <a:cs typeface="SimSun" charset="0"/>
                </a:endParaRPr>
              </a:p>
              <a:p>
                <a:pPr algn="ctr">
                  <a:defRPr/>
                </a:pPr>
                <a:r>
                  <a:rPr lang="en-US" altLang="zh-CN" sz="2200" b="1" dirty="0">
                    <a:solidFill>
                      <a:schemeClr val="bg1"/>
                    </a:solidFill>
                    <a:latin typeface="Arial Narrow" charset="0"/>
                    <a:ea typeface="SimSun" charset="0"/>
                    <a:cs typeface="SimSun" charset="0"/>
                  </a:rPr>
                  <a:t>Co-Workers</a:t>
                </a:r>
                <a:endParaRPr lang="en-US" altLang="zh-CN" sz="2200" dirty="0">
                  <a:solidFill>
                    <a:schemeClr val="bg1"/>
                  </a:solidFill>
                  <a:latin typeface="Arial Narrow" charset="0"/>
                  <a:ea typeface="SimSun" charset="0"/>
                  <a:cs typeface="SimSun" charset="0"/>
                </a:endParaRPr>
              </a:p>
            </p:txBody>
          </p:sp>
          <p:sp>
            <p:nvSpPr>
              <p:cNvPr id="43049" name="Rectangle 41"/>
              <p:cNvSpPr>
                <a:spLocks noChangeArrowheads="1"/>
              </p:cNvSpPr>
              <p:nvPr/>
            </p:nvSpPr>
            <p:spPr bwMode="auto">
              <a:xfrm>
                <a:off x="3672" y="2086"/>
                <a:ext cx="717"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5" name="Group 42"/>
            <p:cNvGrpSpPr>
              <a:grpSpLocks/>
            </p:cNvGrpSpPr>
            <p:nvPr/>
          </p:nvGrpSpPr>
          <p:grpSpPr bwMode="auto">
            <a:xfrm>
              <a:off x="-70" y="2528"/>
              <a:ext cx="420" cy="833"/>
              <a:chOff x="0" y="2798"/>
              <a:chExt cx="420" cy="833"/>
            </a:xfrm>
          </p:grpSpPr>
          <p:sp>
            <p:nvSpPr>
              <p:cNvPr id="43051" name="Rectangle 43"/>
              <p:cNvSpPr>
                <a:spLocks noChangeArrowheads="1"/>
              </p:cNvSpPr>
              <p:nvPr/>
            </p:nvSpPr>
            <p:spPr bwMode="auto">
              <a:xfrm>
                <a:off x="32" y="2798"/>
                <a:ext cx="357"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700">
                    <a:solidFill>
                      <a:schemeClr val="bg1"/>
                    </a:solidFill>
                    <a:latin typeface="Arial Narrow" charset="0"/>
                    <a:ea typeface="SimSun" charset="-122"/>
                    <a:cs typeface="SimSun" charset="-122"/>
                  </a:rPr>
                  <a:t>Authors</a:t>
                </a:r>
              </a:p>
              <a:p>
                <a:pPr algn="ctr" eaLnBrk="1" hangingPunct="1">
                  <a:defRPr/>
                </a:pPr>
                <a:r>
                  <a:rPr lang="en-US" altLang="zh-CN" sz="1700">
                    <a:solidFill>
                      <a:schemeClr val="bg1"/>
                    </a:solidFill>
                    <a:latin typeface="Arial Narrow" charset="0"/>
                    <a:ea typeface="SimSun" charset="-122"/>
                    <a:cs typeface="SimSun" charset="-122"/>
                  </a:rPr>
                  <a:t>1a-b</a:t>
                </a:r>
              </a:p>
            </p:txBody>
          </p:sp>
          <p:sp>
            <p:nvSpPr>
              <p:cNvPr id="43052" name="Rectangle 44"/>
              <p:cNvSpPr>
                <a:spLocks noChangeArrowheads="1"/>
              </p:cNvSpPr>
              <p:nvPr/>
            </p:nvSpPr>
            <p:spPr bwMode="auto">
              <a:xfrm>
                <a:off x="0" y="2798"/>
                <a:ext cx="420"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6" name="Group 45"/>
            <p:cNvGrpSpPr>
              <a:grpSpLocks/>
            </p:cNvGrpSpPr>
            <p:nvPr/>
          </p:nvGrpSpPr>
          <p:grpSpPr bwMode="auto">
            <a:xfrm>
              <a:off x="350" y="2528"/>
              <a:ext cx="496" cy="833"/>
              <a:chOff x="420" y="2798"/>
              <a:chExt cx="496" cy="833"/>
            </a:xfrm>
          </p:grpSpPr>
          <p:sp>
            <p:nvSpPr>
              <p:cNvPr id="43054" name="Rectangle 46"/>
              <p:cNvSpPr>
                <a:spLocks noChangeArrowheads="1"/>
              </p:cNvSpPr>
              <p:nvPr/>
            </p:nvSpPr>
            <p:spPr bwMode="auto">
              <a:xfrm>
                <a:off x="452" y="2798"/>
                <a:ext cx="432"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sz="1800">
                    <a:solidFill>
                      <a:schemeClr val="bg1"/>
                    </a:solidFill>
                    <a:latin typeface="Arial Narrow" charset="0"/>
                    <a:ea typeface="SimSun" charset="-122"/>
                    <a:cs typeface="SimSun" charset="-122"/>
                  </a:rPr>
                  <a:t> </a:t>
                </a:r>
                <a:r>
                  <a:rPr lang="en-US" altLang="zh-CN" sz="1600">
                    <a:solidFill>
                      <a:schemeClr val="bg1"/>
                    </a:solidFill>
                    <a:latin typeface="Arial Narrow" charset="0"/>
                    <a:ea typeface="SimSun" charset="-122"/>
                    <a:cs typeface="SimSun" charset="-122"/>
                  </a:rPr>
                  <a:t>Recipients</a:t>
                </a:r>
              </a:p>
              <a:p>
                <a:pPr algn="ctr">
                  <a:defRPr/>
                </a:pPr>
                <a:r>
                  <a:rPr lang="en-US" altLang="zh-CN" sz="1600">
                    <a:solidFill>
                      <a:schemeClr val="bg1"/>
                    </a:solidFill>
                    <a:latin typeface="Arial Narrow" charset="0"/>
                    <a:ea typeface="SimSun" charset="-122"/>
                    <a:cs typeface="SimSun" charset="-122"/>
                  </a:rPr>
                  <a:t>1c-3</a:t>
                </a:r>
              </a:p>
            </p:txBody>
          </p:sp>
          <p:sp>
            <p:nvSpPr>
              <p:cNvPr id="43055" name="Rectangle 47"/>
              <p:cNvSpPr>
                <a:spLocks noChangeArrowheads="1"/>
              </p:cNvSpPr>
              <p:nvPr/>
            </p:nvSpPr>
            <p:spPr bwMode="auto">
              <a:xfrm>
                <a:off x="420" y="2798"/>
                <a:ext cx="496"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7" name="Group 48"/>
            <p:cNvGrpSpPr>
              <a:grpSpLocks/>
            </p:cNvGrpSpPr>
            <p:nvPr/>
          </p:nvGrpSpPr>
          <p:grpSpPr bwMode="auto">
            <a:xfrm>
              <a:off x="846" y="2528"/>
              <a:ext cx="388" cy="833"/>
              <a:chOff x="916" y="2798"/>
              <a:chExt cx="388" cy="833"/>
            </a:xfrm>
          </p:grpSpPr>
          <p:sp>
            <p:nvSpPr>
              <p:cNvPr id="43057" name="Rectangle 49"/>
              <p:cNvSpPr>
                <a:spLocks noChangeArrowheads="1"/>
              </p:cNvSpPr>
              <p:nvPr/>
            </p:nvSpPr>
            <p:spPr bwMode="auto">
              <a:xfrm>
                <a:off x="948" y="2798"/>
                <a:ext cx="324"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600">
                    <a:solidFill>
                      <a:schemeClr val="bg1"/>
                    </a:solidFill>
                    <a:latin typeface="Arial Narrow" charset="0"/>
                    <a:ea typeface="SimSun" charset="-122"/>
                    <a:cs typeface="SimSun" charset="-122"/>
                  </a:rPr>
                  <a:t>Thanks</a:t>
                </a:r>
              </a:p>
              <a:p>
                <a:pPr algn="ctr">
                  <a:defRPr/>
                </a:pPr>
                <a:r>
                  <a:rPr lang="en-US" altLang="zh-CN" sz="1600">
                    <a:solidFill>
                      <a:schemeClr val="bg1"/>
                    </a:solidFill>
                    <a:latin typeface="Arial Narrow" charset="0"/>
                    <a:ea typeface="SimSun" charset="-122"/>
                    <a:cs typeface="SimSun" charset="-122"/>
                  </a:rPr>
                  <a:t>4-5</a:t>
                </a:r>
              </a:p>
            </p:txBody>
          </p:sp>
          <p:sp>
            <p:nvSpPr>
              <p:cNvPr id="43058" name="Rectangle 50"/>
              <p:cNvSpPr>
                <a:spLocks noChangeArrowheads="1"/>
              </p:cNvSpPr>
              <p:nvPr/>
            </p:nvSpPr>
            <p:spPr bwMode="auto">
              <a:xfrm>
                <a:off x="916" y="2798"/>
                <a:ext cx="388"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8" name="Group 51"/>
            <p:cNvGrpSpPr>
              <a:grpSpLocks/>
            </p:cNvGrpSpPr>
            <p:nvPr/>
          </p:nvGrpSpPr>
          <p:grpSpPr bwMode="auto">
            <a:xfrm>
              <a:off x="1234" y="2528"/>
              <a:ext cx="568" cy="833"/>
              <a:chOff x="1304" y="2798"/>
              <a:chExt cx="568" cy="833"/>
            </a:xfrm>
          </p:grpSpPr>
          <p:sp>
            <p:nvSpPr>
              <p:cNvPr id="43060" name="Rectangle 52"/>
              <p:cNvSpPr>
                <a:spLocks noChangeArrowheads="1"/>
              </p:cNvSpPr>
              <p:nvPr/>
            </p:nvSpPr>
            <p:spPr bwMode="auto">
              <a:xfrm>
                <a:off x="1335" y="2798"/>
                <a:ext cx="505"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400">
                    <a:solidFill>
                      <a:schemeClr val="bg1"/>
                    </a:solidFill>
                    <a:latin typeface="Arial Narrow" charset="0"/>
                    <a:ea typeface="SimSun" charset="-122"/>
                    <a:cs typeface="SimSun" charset="-122"/>
                  </a:rPr>
                  <a:t>Relationships</a:t>
                </a:r>
              </a:p>
              <a:p>
                <a:pPr algn="ctr">
                  <a:defRPr/>
                </a:pPr>
                <a:r>
                  <a:rPr lang="en-US" altLang="zh-CN" sz="1400">
                    <a:solidFill>
                      <a:schemeClr val="bg1"/>
                    </a:solidFill>
                    <a:latin typeface="Arial Narrow" charset="0"/>
                    <a:ea typeface="SimSun" charset="-122"/>
                    <a:cs typeface="SimSun" charset="-122"/>
                  </a:rPr>
                  <a:t>6-7</a:t>
                </a:r>
              </a:p>
            </p:txBody>
          </p:sp>
          <p:sp>
            <p:nvSpPr>
              <p:cNvPr id="43061" name="Rectangle 53"/>
              <p:cNvSpPr>
                <a:spLocks noChangeArrowheads="1"/>
              </p:cNvSpPr>
              <p:nvPr/>
            </p:nvSpPr>
            <p:spPr bwMode="auto">
              <a:xfrm>
                <a:off x="1304" y="2798"/>
                <a:ext cx="568"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9" name="Group 54"/>
            <p:cNvGrpSpPr>
              <a:grpSpLocks/>
            </p:cNvGrpSpPr>
            <p:nvPr/>
          </p:nvGrpSpPr>
          <p:grpSpPr bwMode="auto">
            <a:xfrm>
              <a:off x="1802" y="2528"/>
              <a:ext cx="460" cy="833"/>
              <a:chOff x="1872" y="2798"/>
              <a:chExt cx="460" cy="833"/>
            </a:xfrm>
          </p:grpSpPr>
          <p:sp>
            <p:nvSpPr>
              <p:cNvPr id="43063" name="Rectangle 55"/>
              <p:cNvSpPr>
                <a:spLocks noChangeArrowheads="1"/>
              </p:cNvSpPr>
              <p:nvPr/>
            </p:nvSpPr>
            <p:spPr bwMode="auto">
              <a:xfrm>
                <a:off x="1904" y="2798"/>
                <a:ext cx="398"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General Appeal</a:t>
                </a:r>
              </a:p>
              <a:p>
                <a:pPr algn="ctr">
                  <a:defRPr/>
                </a:pPr>
                <a:r>
                  <a:rPr lang="en-US" altLang="zh-CN" sz="1800">
                    <a:solidFill>
                      <a:schemeClr val="bg1"/>
                    </a:solidFill>
                    <a:latin typeface="Arial Narrow" charset="0"/>
                    <a:ea typeface="SimSun" charset="-122"/>
                    <a:cs typeface="SimSun" charset="-122"/>
                  </a:rPr>
                  <a:t>8-11</a:t>
                </a:r>
              </a:p>
            </p:txBody>
          </p:sp>
          <p:sp>
            <p:nvSpPr>
              <p:cNvPr id="43064" name="Rectangle 56"/>
              <p:cNvSpPr>
                <a:spLocks noChangeArrowheads="1"/>
              </p:cNvSpPr>
              <p:nvPr/>
            </p:nvSpPr>
            <p:spPr bwMode="auto">
              <a:xfrm>
                <a:off x="1872" y="2798"/>
                <a:ext cx="460"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0" name="Group 57"/>
            <p:cNvGrpSpPr>
              <a:grpSpLocks/>
            </p:cNvGrpSpPr>
            <p:nvPr/>
          </p:nvGrpSpPr>
          <p:grpSpPr bwMode="auto">
            <a:xfrm>
              <a:off x="2262" y="2528"/>
              <a:ext cx="722" cy="833"/>
              <a:chOff x="2332" y="2798"/>
              <a:chExt cx="722" cy="833"/>
            </a:xfrm>
          </p:grpSpPr>
          <p:sp>
            <p:nvSpPr>
              <p:cNvPr id="43066" name="Rectangle 58"/>
              <p:cNvSpPr>
                <a:spLocks noChangeArrowheads="1"/>
              </p:cNvSpPr>
              <p:nvPr/>
            </p:nvSpPr>
            <p:spPr bwMode="auto">
              <a:xfrm>
                <a:off x="2364" y="2798"/>
                <a:ext cx="658"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Reasons for Return</a:t>
                </a:r>
              </a:p>
              <a:p>
                <a:pPr algn="ctr">
                  <a:defRPr/>
                </a:pPr>
                <a:r>
                  <a:rPr lang="en-US" altLang="zh-CN" sz="1800">
                    <a:solidFill>
                      <a:schemeClr val="bg1"/>
                    </a:solidFill>
                    <a:latin typeface="Arial Narrow" charset="0"/>
                    <a:ea typeface="SimSun" charset="-122"/>
                    <a:cs typeface="SimSun" charset="-122"/>
                  </a:rPr>
                  <a:t>12-16</a:t>
                </a:r>
              </a:p>
            </p:txBody>
          </p:sp>
          <p:sp>
            <p:nvSpPr>
              <p:cNvPr id="43067" name="Rectangle 59"/>
              <p:cNvSpPr>
                <a:spLocks noChangeArrowheads="1"/>
              </p:cNvSpPr>
              <p:nvPr/>
            </p:nvSpPr>
            <p:spPr bwMode="auto">
              <a:xfrm>
                <a:off x="2332" y="2798"/>
                <a:ext cx="722"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1" name="Group 60"/>
            <p:cNvGrpSpPr>
              <a:grpSpLocks/>
            </p:cNvGrpSpPr>
            <p:nvPr/>
          </p:nvGrpSpPr>
          <p:grpSpPr bwMode="auto">
            <a:xfrm>
              <a:off x="2984" y="2528"/>
              <a:ext cx="618" cy="833"/>
              <a:chOff x="3054" y="2798"/>
              <a:chExt cx="618" cy="833"/>
            </a:xfrm>
          </p:grpSpPr>
          <p:sp>
            <p:nvSpPr>
              <p:cNvPr id="43069" name="Rectangle 61"/>
              <p:cNvSpPr>
                <a:spLocks noChangeArrowheads="1"/>
              </p:cNvSpPr>
              <p:nvPr/>
            </p:nvSpPr>
            <p:spPr bwMode="auto">
              <a:xfrm>
                <a:off x="3086" y="2798"/>
                <a:ext cx="560"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Specific Appeal</a:t>
                </a:r>
              </a:p>
              <a:p>
                <a:pPr algn="ctr">
                  <a:defRPr/>
                </a:pPr>
                <a:r>
                  <a:rPr lang="en-US" altLang="zh-CN" sz="1800">
                    <a:solidFill>
                      <a:schemeClr val="bg1"/>
                    </a:solidFill>
                    <a:latin typeface="Arial Narrow" charset="0"/>
                    <a:ea typeface="SimSun" charset="-122"/>
                    <a:cs typeface="SimSun" charset="-122"/>
                  </a:rPr>
                  <a:t>17-21</a:t>
                </a:r>
              </a:p>
            </p:txBody>
          </p:sp>
          <p:sp>
            <p:nvSpPr>
              <p:cNvPr id="43070" name="Rectangle 62"/>
              <p:cNvSpPr>
                <a:spLocks noChangeArrowheads="1"/>
              </p:cNvSpPr>
              <p:nvPr/>
            </p:nvSpPr>
            <p:spPr bwMode="auto">
              <a:xfrm>
                <a:off x="3054" y="2798"/>
                <a:ext cx="619"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2" name="Group 63"/>
            <p:cNvGrpSpPr>
              <a:grpSpLocks/>
            </p:cNvGrpSpPr>
            <p:nvPr/>
          </p:nvGrpSpPr>
          <p:grpSpPr bwMode="auto">
            <a:xfrm>
              <a:off x="3602" y="2528"/>
              <a:ext cx="716" cy="833"/>
              <a:chOff x="3672" y="2798"/>
              <a:chExt cx="716" cy="833"/>
            </a:xfrm>
          </p:grpSpPr>
          <p:sp>
            <p:nvSpPr>
              <p:cNvPr id="43072" name="Rectangle 64"/>
              <p:cNvSpPr>
                <a:spLocks noChangeArrowheads="1"/>
              </p:cNvSpPr>
              <p:nvPr/>
            </p:nvSpPr>
            <p:spPr bwMode="auto">
              <a:xfrm>
                <a:off x="3704" y="2798"/>
                <a:ext cx="652"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Preparations</a:t>
                </a:r>
              </a:p>
              <a:p>
                <a:pPr algn="ctr">
                  <a:defRPr/>
                </a:pPr>
                <a:r>
                  <a:rPr lang="en-US" altLang="zh-CN" sz="1800">
                    <a:solidFill>
                      <a:schemeClr val="bg1"/>
                    </a:solidFill>
                    <a:latin typeface="Arial Narrow" charset="0"/>
                    <a:ea typeface="SimSun" charset="-122"/>
                    <a:cs typeface="SimSun" charset="-122"/>
                  </a:rPr>
                  <a:t>Greetings</a:t>
                </a:r>
              </a:p>
              <a:p>
                <a:pPr algn="ctr">
                  <a:defRPr/>
                </a:pPr>
                <a:r>
                  <a:rPr lang="en-US" altLang="zh-CN" sz="1800">
                    <a:solidFill>
                      <a:schemeClr val="bg1"/>
                    </a:solidFill>
                    <a:latin typeface="Arial Narrow" charset="0"/>
                    <a:ea typeface="SimSun" charset="-122"/>
                    <a:cs typeface="SimSun" charset="-122"/>
                  </a:rPr>
                  <a:t>Blessing</a:t>
                </a:r>
              </a:p>
              <a:p>
                <a:pPr algn="ctr">
                  <a:defRPr/>
                </a:pPr>
                <a:r>
                  <a:rPr lang="en-US" altLang="zh-CN" sz="1800">
                    <a:solidFill>
                      <a:schemeClr val="bg1"/>
                    </a:solidFill>
                    <a:latin typeface="Arial Narrow" charset="0"/>
                    <a:ea typeface="SimSun" charset="-122"/>
                    <a:cs typeface="SimSun" charset="-122"/>
                  </a:rPr>
                  <a:t>22-25</a:t>
                </a:r>
              </a:p>
            </p:txBody>
          </p:sp>
          <p:sp>
            <p:nvSpPr>
              <p:cNvPr id="43073" name="Rectangle 65"/>
              <p:cNvSpPr>
                <a:spLocks noChangeArrowheads="1"/>
              </p:cNvSpPr>
              <p:nvPr/>
            </p:nvSpPr>
            <p:spPr bwMode="auto">
              <a:xfrm>
                <a:off x="3672" y="2798"/>
                <a:ext cx="715"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3" name="Group 66"/>
            <p:cNvGrpSpPr>
              <a:grpSpLocks/>
            </p:cNvGrpSpPr>
            <p:nvPr/>
          </p:nvGrpSpPr>
          <p:grpSpPr bwMode="auto">
            <a:xfrm>
              <a:off x="-70" y="3361"/>
              <a:ext cx="4390" cy="615"/>
              <a:chOff x="0" y="3631"/>
              <a:chExt cx="5901" cy="615"/>
            </a:xfrm>
          </p:grpSpPr>
          <p:sp>
            <p:nvSpPr>
              <p:cNvPr id="43075" name="Rectangle 67"/>
              <p:cNvSpPr>
                <a:spLocks noChangeArrowheads="1"/>
              </p:cNvSpPr>
              <p:nvPr/>
            </p:nvSpPr>
            <p:spPr bwMode="auto">
              <a:xfrm>
                <a:off x="32" y="3628"/>
                <a:ext cx="5831"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Rome to Colosse</a:t>
                </a:r>
                <a:endParaRPr lang="en-US" altLang="zh-CN" dirty="0">
                  <a:solidFill>
                    <a:schemeClr val="bg1"/>
                  </a:solidFill>
                  <a:ea typeface="SimSun" charset="0"/>
                  <a:cs typeface="SimSun" charset="0"/>
                </a:endParaRPr>
              </a:p>
            </p:txBody>
          </p:sp>
          <p:sp>
            <p:nvSpPr>
              <p:cNvPr id="43076" name="Rectangle 68"/>
              <p:cNvSpPr>
                <a:spLocks noChangeArrowheads="1"/>
              </p:cNvSpPr>
              <p:nvPr/>
            </p:nvSpPr>
            <p:spPr bwMode="auto">
              <a:xfrm>
                <a:off x="0" y="3628"/>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4" name="Group 69"/>
            <p:cNvGrpSpPr>
              <a:grpSpLocks/>
            </p:cNvGrpSpPr>
            <p:nvPr/>
          </p:nvGrpSpPr>
          <p:grpSpPr bwMode="auto">
            <a:xfrm>
              <a:off x="-70" y="3976"/>
              <a:ext cx="4390" cy="615"/>
              <a:chOff x="0" y="4246"/>
              <a:chExt cx="5901" cy="615"/>
            </a:xfrm>
          </p:grpSpPr>
          <p:sp>
            <p:nvSpPr>
              <p:cNvPr id="43078" name="Rectangle 70"/>
              <p:cNvSpPr>
                <a:spLocks noChangeArrowheads="1"/>
              </p:cNvSpPr>
              <p:nvPr/>
            </p:nvSpPr>
            <p:spPr bwMode="auto">
              <a:xfrm>
                <a:off x="32" y="4246"/>
                <a:ext cx="5831"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Fall AD 61</a:t>
                </a:r>
                <a:endParaRPr lang="en-US" altLang="zh-CN">
                  <a:solidFill>
                    <a:schemeClr val="bg1"/>
                  </a:solidFill>
                  <a:ea typeface="SimSun" charset="0"/>
                  <a:cs typeface="SimSun" charset="0"/>
                </a:endParaRPr>
              </a:p>
            </p:txBody>
          </p:sp>
          <p:sp>
            <p:nvSpPr>
              <p:cNvPr id="43079" name="Rectangle 71"/>
              <p:cNvSpPr>
                <a:spLocks noChangeArrowheads="1"/>
              </p:cNvSpPr>
              <p:nvPr/>
            </p:nvSpPr>
            <p:spPr bwMode="auto">
              <a:xfrm>
                <a:off x="0" y="4246"/>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sp>
        <p:nvSpPr>
          <p:cNvPr id="178180" name="Text Box 72"/>
          <p:cNvSpPr txBox="1">
            <a:spLocks noChangeArrowheads="1"/>
          </p:cNvSpPr>
          <p:nvPr/>
        </p:nvSpPr>
        <p:spPr bwMode="auto">
          <a:xfrm>
            <a:off x="8305800" y="152400"/>
            <a:ext cx="692150" cy="457200"/>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chemeClr val="bg1"/>
                </a:solidFill>
              </a:rPr>
              <a:t>245</a:t>
            </a:r>
          </a:p>
        </p:txBody>
      </p:sp>
      <p:grpSp>
        <p:nvGrpSpPr>
          <p:cNvPr id="178181" name="Group 73"/>
          <p:cNvGrpSpPr>
            <a:grpSpLocks/>
          </p:cNvGrpSpPr>
          <p:nvPr/>
        </p:nvGrpSpPr>
        <p:grpSpPr bwMode="auto">
          <a:xfrm>
            <a:off x="417" y="838200"/>
            <a:ext cx="9251721" cy="6019800"/>
            <a:chOff x="-107" y="-270"/>
            <a:chExt cx="4517" cy="4861"/>
          </a:xfrm>
        </p:grpSpPr>
        <p:grpSp>
          <p:nvGrpSpPr>
            <p:cNvPr id="178183" name="Group 74"/>
            <p:cNvGrpSpPr>
              <a:grpSpLocks/>
            </p:cNvGrpSpPr>
            <p:nvPr/>
          </p:nvGrpSpPr>
          <p:grpSpPr bwMode="auto">
            <a:xfrm>
              <a:off x="-107" y="-270"/>
              <a:ext cx="4464" cy="653"/>
              <a:chOff x="-37" y="0"/>
              <a:chExt cx="4464" cy="653"/>
            </a:xfrm>
          </p:grpSpPr>
          <p:sp>
            <p:nvSpPr>
              <p:cNvPr id="178250" name="Rectangle 75"/>
              <p:cNvSpPr>
                <a:spLocks noChangeArrowheads="1"/>
              </p:cNvSpPr>
              <p:nvPr/>
            </p:nvSpPr>
            <p:spPr bwMode="auto">
              <a:xfrm>
                <a:off x="-37" y="0"/>
                <a:ext cx="4464"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Forgive Others and Seek Forgiveness</a:t>
                </a:r>
                <a:endParaRPr lang="en-US" altLang="zh-CN" dirty="0">
                  <a:solidFill>
                    <a:schemeClr val="bg1"/>
                  </a:solidFill>
                  <a:ea typeface="SimSun" charset="0"/>
                  <a:cs typeface="SimSun" charset="0"/>
                </a:endParaRPr>
              </a:p>
            </p:txBody>
          </p:sp>
          <p:sp>
            <p:nvSpPr>
              <p:cNvPr id="178251" name="Rectangle 76"/>
              <p:cNvSpPr>
                <a:spLocks noChangeArrowheads="1"/>
              </p:cNvSpPr>
              <p:nvPr/>
            </p:nvSpPr>
            <p:spPr bwMode="auto">
              <a:xfrm>
                <a:off x="0" y="0"/>
                <a:ext cx="4389"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4" name="Group 77"/>
            <p:cNvGrpSpPr>
              <a:grpSpLocks/>
            </p:cNvGrpSpPr>
            <p:nvPr/>
          </p:nvGrpSpPr>
          <p:grpSpPr bwMode="auto">
            <a:xfrm>
              <a:off x="-107" y="383"/>
              <a:ext cx="953" cy="827"/>
              <a:chOff x="-37" y="653"/>
              <a:chExt cx="953" cy="827"/>
            </a:xfrm>
          </p:grpSpPr>
          <p:sp>
            <p:nvSpPr>
              <p:cNvPr id="178248" name="Rectangle 78"/>
              <p:cNvSpPr>
                <a:spLocks noChangeArrowheads="1"/>
              </p:cNvSpPr>
              <p:nvPr/>
            </p:nvSpPr>
            <p:spPr bwMode="auto">
              <a:xfrm>
                <a:off x="-37" y="653"/>
                <a:ext cx="921" cy="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Greeting</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1-3</a:t>
                </a:r>
                <a:endParaRPr lang="en-US" altLang="zh-CN" dirty="0">
                  <a:solidFill>
                    <a:schemeClr val="bg1"/>
                  </a:solidFill>
                  <a:ea typeface="SimSun" charset="0"/>
                  <a:cs typeface="SimSun" charset="0"/>
                </a:endParaRPr>
              </a:p>
            </p:txBody>
          </p:sp>
          <p:sp>
            <p:nvSpPr>
              <p:cNvPr id="178249" name="Rectangle 79"/>
              <p:cNvSpPr>
                <a:spLocks noChangeArrowheads="1"/>
              </p:cNvSpPr>
              <p:nvPr/>
            </p:nvSpPr>
            <p:spPr bwMode="auto">
              <a:xfrm>
                <a:off x="0" y="653"/>
                <a:ext cx="916" cy="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5" name="Group 80"/>
            <p:cNvGrpSpPr>
              <a:grpSpLocks/>
            </p:cNvGrpSpPr>
            <p:nvPr/>
          </p:nvGrpSpPr>
          <p:grpSpPr bwMode="auto">
            <a:xfrm>
              <a:off x="824" y="383"/>
              <a:ext cx="985" cy="827"/>
              <a:chOff x="894" y="653"/>
              <a:chExt cx="985" cy="827"/>
            </a:xfrm>
          </p:grpSpPr>
          <p:sp>
            <p:nvSpPr>
              <p:cNvPr id="178246" name="Rectangle 81"/>
              <p:cNvSpPr>
                <a:spLocks noChangeArrowheads="1"/>
              </p:cNvSpPr>
              <p:nvPr/>
            </p:nvSpPr>
            <p:spPr bwMode="auto">
              <a:xfrm>
                <a:off x="894" y="653"/>
                <a:ext cx="985" cy="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300" b="1" dirty="0">
                    <a:solidFill>
                      <a:schemeClr val="bg1"/>
                    </a:solidFill>
                    <a:latin typeface="Arial Narrow" charset="0"/>
                    <a:ea typeface="SimSun" charset="0"/>
                    <a:cs typeface="SimSun" charset="0"/>
                  </a:rPr>
                  <a:t> Prayer &amp; Commendation</a:t>
                </a:r>
                <a:endParaRPr lang="en-US" altLang="zh-CN" sz="2300" dirty="0">
                  <a:solidFill>
                    <a:schemeClr val="bg1"/>
                  </a:solidFill>
                  <a:latin typeface="Arial Narrow" charset="0"/>
                  <a:ea typeface="SimSun" charset="0"/>
                  <a:cs typeface="SimSun" charset="0"/>
                </a:endParaRPr>
              </a:p>
              <a:p>
                <a:pPr algn="ctr"/>
                <a:r>
                  <a:rPr lang="en-US" altLang="zh-CN" sz="2300" b="1" dirty="0">
                    <a:solidFill>
                      <a:schemeClr val="bg1"/>
                    </a:solidFill>
                    <a:latin typeface="Arial Narrow" charset="0"/>
                    <a:ea typeface="SimSun" charset="0"/>
                    <a:cs typeface="SimSun" charset="0"/>
                  </a:rPr>
                  <a:t>4-7</a:t>
                </a:r>
                <a:endParaRPr lang="en-US" altLang="zh-CN" sz="2300" dirty="0">
                  <a:solidFill>
                    <a:schemeClr val="bg1"/>
                  </a:solidFill>
                  <a:latin typeface="Arial Narrow" charset="0"/>
                  <a:ea typeface="SimSun" charset="0"/>
                  <a:cs typeface="SimSun" charset="0"/>
                </a:endParaRPr>
              </a:p>
            </p:txBody>
          </p:sp>
          <p:sp>
            <p:nvSpPr>
              <p:cNvPr id="178247" name="Rectangle 82"/>
              <p:cNvSpPr>
                <a:spLocks noChangeArrowheads="1"/>
              </p:cNvSpPr>
              <p:nvPr/>
            </p:nvSpPr>
            <p:spPr bwMode="auto">
              <a:xfrm>
                <a:off x="916" y="653"/>
                <a:ext cx="956" cy="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6" name="Group 83"/>
            <p:cNvGrpSpPr>
              <a:grpSpLocks/>
            </p:cNvGrpSpPr>
            <p:nvPr/>
          </p:nvGrpSpPr>
          <p:grpSpPr bwMode="auto">
            <a:xfrm>
              <a:off x="1802" y="383"/>
              <a:ext cx="1835" cy="827"/>
              <a:chOff x="1872" y="653"/>
              <a:chExt cx="1835" cy="827"/>
            </a:xfrm>
          </p:grpSpPr>
          <p:sp>
            <p:nvSpPr>
              <p:cNvPr id="178244" name="Rectangle 84"/>
              <p:cNvSpPr>
                <a:spLocks noChangeArrowheads="1"/>
              </p:cNvSpPr>
              <p:nvPr/>
            </p:nvSpPr>
            <p:spPr bwMode="auto">
              <a:xfrm>
                <a:off x="1904" y="653"/>
                <a:ext cx="1803" cy="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Appeal for Onesimus</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8-21</a:t>
                </a:r>
                <a:endParaRPr lang="en-US" altLang="zh-CN" dirty="0">
                  <a:solidFill>
                    <a:schemeClr val="bg1"/>
                  </a:solidFill>
                  <a:ea typeface="SimSun" charset="0"/>
                  <a:cs typeface="SimSun" charset="0"/>
                </a:endParaRPr>
              </a:p>
            </p:txBody>
          </p:sp>
          <p:sp>
            <p:nvSpPr>
              <p:cNvPr id="178245" name="Rectangle 85"/>
              <p:cNvSpPr>
                <a:spLocks noChangeArrowheads="1"/>
              </p:cNvSpPr>
              <p:nvPr/>
            </p:nvSpPr>
            <p:spPr bwMode="auto">
              <a:xfrm>
                <a:off x="1872" y="653"/>
                <a:ext cx="1800" cy="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7" name="Group 86"/>
            <p:cNvGrpSpPr>
              <a:grpSpLocks/>
            </p:cNvGrpSpPr>
            <p:nvPr/>
          </p:nvGrpSpPr>
          <p:grpSpPr bwMode="auto">
            <a:xfrm>
              <a:off x="3602" y="383"/>
              <a:ext cx="808" cy="827"/>
              <a:chOff x="3672" y="653"/>
              <a:chExt cx="808" cy="827"/>
            </a:xfrm>
          </p:grpSpPr>
          <p:sp>
            <p:nvSpPr>
              <p:cNvPr id="178242" name="Rectangle 87"/>
              <p:cNvSpPr>
                <a:spLocks noChangeArrowheads="1"/>
              </p:cNvSpPr>
              <p:nvPr/>
            </p:nvSpPr>
            <p:spPr bwMode="auto">
              <a:xfrm>
                <a:off x="3704" y="653"/>
                <a:ext cx="776" cy="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200" b="1" dirty="0">
                    <a:solidFill>
                      <a:schemeClr val="bg1"/>
                    </a:solidFill>
                    <a:latin typeface="Arial Narrow" charset="0"/>
                    <a:ea typeface="SimSun" charset="0"/>
                    <a:cs typeface="SimSun" charset="0"/>
                  </a:rPr>
                  <a:t> </a:t>
                </a:r>
                <a:r>
                  <a:rPr lang="en-US" altLang="zh-CN" sz="2000" b="1" dirty="0">
                    <a:solidFill>
                      <a:schemeClr val="bg1"/>
                    </a:solidFill>
                    <a:latin typeface="Arial Narrow" charset="0"/>
                    <a:ea typeface="SimSun" charset="0"/>
                    <a:cs typeface="SimSun" charset="0"/>
                  </a:rPr>
                  <a:t>Conclusion</a:t>
                </a:r>
                <a:endParaRPr lang="en-US" altLang="zh-CN" sz="2200" dirty="0">
                  <a:solidFill>
                    <a:schemeClr val="bg1"/>
                  </a:solidFill>
                  <a:latin typeface="Arial Narrow" charset="0"/>
                  <a:ea typeface="SimSun" charset="0"/>
                  <a:cs typeface="SimSun" charset="0"/>
                </a:endParaRPr>
              </a:p>
              <a:p>
                <a:pPr algn="ctr"/>
                <a:r>
                  <a:rPr lang="en-US" altLang="zh-CN" sz="2200" b="1" dirty="0">
                    <a:solidFill>
                      <a:schemeClr val="bg1"/>
                    </a:solidFill>
                    <a:latin typeface="Arial Narrow" charset="0"/>
                    <a:ea typeface="SimSun" charset="0"/>
                    <a:cs typeface="SimSun" charset="0"/>
                  </a:rPr>
                  <a:t>22-25</a:t>
                </a:r>
                <a:endParaRPr lang="en-US" altLang="zh-CN" sz="2200" dirty="0">
                  <a:solidFill>
                    <a:schemeClr val="bg1"/>
                  </a:solidFill>
                  <a:latin typeface="Arial Narrow" charset="0"/>
                  <a:ea typeface="SimSun" charset="0"/>
                  <a:cs typeface="SimSun" charset="0"/>
                </a:endParaRPr>
              </a:p>
            </p:txBody>
          </p:sp>
          <p:sp>
            <p:nvSpPr>
              <p:cNvPr id="178243" name="Rectangle 88"/>
              <p:cNvSpPr>
                <a:spLocks noChangeArrowheads="1"/>
              </p:cNvSpPr>
              <p:nvPr/>
            </p:nvSpPr>
            <p:spPr bwMode="auto">
              <a:xfrm>
                <a:off x="3672" y="653"/>
                <a:ext cx="717" cy="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8" name="Group 89"/>
            <p:cNvGrpSpPr>
              <a:grpSpLocks/>
            </p:cNvGrpSpPr>
            <p:nvPr/>
          </p:nvGrpSpPr>
          <p:grpSpPr bwMode="auto">
            <a:xfrm>
              <a:off x="-107" y="1210"/>
              <a:ext cx="953" cy="606"/>
              <a:chOff x="-37" y="1480"/>
              <a:chExt cx="953" cy="606"/>
            </a:xfrm>
          </p:grpSpPr>
          <p:sp>
            <p:nvSpPr>
              <p:cNvPr id="178240" name="Rectangle 90"/>
              <p:cNvSpPr>
                <a:spLocks noChangeArrowheads="1"/>
              </p:cNvSpPr>
              <p:nvPr/>
            </p:nvSpPr>
            <p:spPr bwMode="auto">
              <a:xfrm>
                <a:off x="-37" y="1480"/>
                <a:ext cx="921" cy="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Preface</a:t>
                </a:r>
                <a:endParaRPr lang="en-US" altLang="zh-CN" dirty="0">
                  <a:solidFill>
                    <a:schemeClr val="bg1"/>
                  </a:solidFill>
                  <a:ea typeface="SimSun" charset="0"/>
                  <a:cs typeface="SimSun" charset="0"/>
                </a:endParaRPr>
              </a:p>
            </p:txBody>
          </p:sp>
          <p:sp>
            <p:nvSpPr>
              <p:cNvPr id="178241" name="Rectangle 91"/>
              <p:cNvSpPr>
                <a:spLocks noChangeArrowheads="1"/>
              </p:cNvSpPr>
              <p:nvPr/>
            </p:nvSpPr>
            <p:spPr bwMode="auto">
              <a:xfrm>
                <a:off x="0" y="1480"/>
                <a:ext cx="916" cy="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9" name="Group 92"/>
            <p:cNvGrpSpPr>
              <a:grpSpLocks/>
            </p:cNvGrpSpPr>
            <p:nvPr/>
          </p:nvGrpSpPr>
          <p:grpSpPr bwMode="auto">
            <a:xfrm>
              <a:off x="824" y="1210"/>
              <a:ext cx="985" cy="606"/>
              <a:chOff x="894" y="1480"/>
              <a:chExt cx="985" cy="606"/>
            </a:xfrm>
          </p:grpSpPr>
          <p:sp>
            <p:nvSpPr>
              <p:cNvPr id="178238" name="Rectangle 93"/>
              <p:cNvSpPr>
                <a:spLocks noChangeArrowheads="1"/>
              </p:cNvSpPr>
              <p:nvPr/>
            </p:nvSpPr>
            <p:spPr bwMode="auto">
              <a:xfrm>
                <a:off x="894" y="1480"/>
                <a:ext cx="985" cy="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Praise</a:t>
                </a:r>
                <a:endParaRPr lang="en-US" altLang="zh-CN" dirty="0">
                  <a:solidFill>
                    <a:schemeClr val="bg1"/>
                  </a:solidFill>
                  <a:ea typeface="SimSun" charset="0"/>
                  <a:cs typeface="SimSun" charset="0"/>
                </a:endParaRPr>
              </a:p>
            </p:txBody>
          </p:sp>
          <p:sp>
            <p:nvSpPr>
              <p:cNvPr id="178239" name="Rectangle 94"/>
              <p:cNvSpPr>
                <a:spLocks noChangeArrowheads="1"/>
              </p:cNvSpPr>
              <p:nvPr/>
            </p:nvSpPr>
            <p:spPr bwMode="auto">
              <a:xfrm>
                <a:off x="916" y="1480"/>
                <a:ext cx="956" cy="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0" name="Group 95"/>
            <p:cNvGrpSpPr>
              <a:grpSpLocks/>
            </p:cNvGrpSpPr>
            <p:nvPr/>
          </p:nvGrpSpPr>
          <p:grpSpPr bwMode="auto">
            <a:xfrm>
              <a:off x="1802" y="1210"/>
              <a:ext cx="1870" cy="606"/>
              <a:chOff x="1872" y="1480"/>
              <a:chExt cx="1870" cy="606"/>
            </a:xfrm>
          </p:grpSpPr>
          <p:sp>
            <p:nvSpPr>
              <p:cNvPr id="178236" name="Rectangle 96"/>
              <p:cNvSpPr>
                <a:spLocks noChangeArrowheads="1"/>
              </p:cNvSpPr>
              <p:nvPr/>
            </p:nvSpPr>
            <p:spPr bwMode="auto">
              <a:xfrm>
                <a:off x="1904" y="1480"/>
                <a:ext cx="1838" cy="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Petition</a:t>
                </a:r>
                <a:endParaRPr lang="en-US" altLang="zh-CN" dirty="0">
                  <a:solidFill>
                    <a:schemeClr val="bg1"/>
                  </a:solidFill>
                  <a:ea typeface="SimSun" charset="0"/>
                  <a:cs typeface="SimSun" charset="0"/>
                </a:endParaRPr>
              </a:p>
            </p:txBody>
          </p:sp>
          <p:sp>
            <p:nvSpPr>
              <p:cNvPr id="178237" name="Rectangle 97"/>
              <p:cNvSpPr>
                <a:spLocks noChangeArrowheads="1"/>
              </p:cNvSpPr>
              <p:nvPr/>
            </p:nvSpPr>
            <p:spPr bwMode="auto">
              <a:xfrm>
                <a:off x="1872" y="1480"/>
                <a:ext cx="1800" cy="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1" name="Group 98"/>
            <p:cNvGrpSpPr>
              <a:grpSpLocks/>
            </p:cNvGrpSpPr>
            <p:nvPr/>
          </p:nvGrpSpPr>
          <p:grpSpPr bwMode="auto">
            <a:xfrm>
              <a:off x="3602" y="1210"/>
              <a:ext cx="808" cy="606"/>
              <a:chOff x="3672" y="1480"/>
              <a:chExt cx="808" cy="606"/>
            </a:xfrm>
          </p:grpSpPr>
          <p:sp>
            <p:nvSpPr>
              <p:cNvPr id="178234" name="Rectangle 99"/>
              <p:cNvSpPr>
                <a:spLocks noChangeArrowheads="1"/>
              </p:cNvSpPr>
              <p:nvPr/>
            </p:nvSpPr>
            <p:spPr bwMode="auto">
              <a:xfrm>
                <a:off x="3704" y="1480"/>
                <a:ext cx="776" cy="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t>
                </a:r>
                <a:r>
                  <a:rPr lang="en-US" altLang="zh-CN" b="1" dirty="0">
                    <a:solidFill>
                      <a:schemeClr val="bg1"/>
                    </a:solidFill>
                    <a:latin typeface="Arial Narrow" charset="0"/>
                    <a:ea typeface="SimSun" charset="0"/>
                    <a:cs typeface="SimSun" charset="0"/>
                  </a:rPr>
                  <a:t>Postscript</a:t>
                </a:r>
                <a:endParaRPr lang="en-US" altLang="zh-CN" dirty="0">
                  <a:solidFill>
                    <a:schemeClr val="bg1"/>
                  </a:solidFill>
                  <a:latin typeface="Arial Narrow" charset="0"/>
                  <a:ea typeface="SimSun" charset="0"/>
                  <a:cs typeface="SimSun" charset="0"/>
                </a:endParaRPr>
              </a:p>
            </p:txBody>
          </p:sp>
          <p:sp>
            <p:nvSpPr>
              <p:cNvPr id="178235" name="Rectangle 100"/>
              <p:cNvSpPr>
                <a:spLocks noChangeArrowheads="1"/>
              </p:cNvSpPr>
              <p:nvPr/>
            </p:nvSpPr>
            <p:spPr bwMode="auto">
              <a:xfrm>
                <a:off x="3672" y="1480"/>
                <a:ext cx="717" cy="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2" name="Group 101"/>
            <p:cNvGrpSpPr>
              <a:grpSpLocks/>
            </p:cNvGrpSpPr>
            <p:nvPr/>
          </p:nvGrpSpPr>
          <p:grpSpPr bwMode="auto">
            <a:xfrm>
              <a:off x="-107" y="1816"/>
              <a:ext cx="953" cy="712"/>
              <a:chOff x="-37" y="2086"/>
              <a:chExt cx="953" cy="712"/>
            </a:xfrm>
          </p:grpSpPr>
          <p:sp>
            <p:nvSpPr>
              <p:cNvPr id="178232" name="Rectangle 102"/>
              <p:cNvSpPr>
                <a:spLocks noChangeArrowheads="1"/>
              </p:cNvSpPr>
              <p:nvPr/>
            </p:nvSpPr>
            <p:spPr bwMode="auto">
              <a:xfrm>
                <a:off x="-37" y="2086"/>
                <a:ext cx="921" cy="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People</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Concerned</a:t>
                </a:r>
                <a:endParaRPr lang="en-US" altLang="zh-CN" dirty="0">
                  <a:solidFill>
                    <a:schemeClr val="bg1"/>
                  </a:solidFill>
                  <a:ea typeface="SimSun" charset="0"/>
                  <a:cs typeface="SimSun" charset="0"/>
                </a:endParaRPr>
              </a:p>
            </p:txBody>
          </p:sp>
          <p:sp>
            <p:nvSpPr>
              <p:cNvPr id="178233" name="Rectangle 103"/>
              <p:cNvSpPr>
                <a:spLocks noChangeArrowheads="1"/>
              </p:cNvSpPr>
              <p:nvPr/>
            </p:nvSpPr>
            <p:spPr bwMode="auto">
              <a:xfrm>
                <a:off x="0" y="2086"/>
                <a:ext cx="916" cy="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3" name="Group 104"/>
            <p:cNvGrpSpPr>
              <a:grpSpLocks/>
            </p:cNvGrpSpPr>
            <p:nvPr/>
          </p:nvGrpSpPr>
          <p:grpSpPr bwMode="auto">
            <a:xfrm>
              <a:off x="824" y="1816"/>
              <a:ext cx="985" cy="712"/>
              <a:chOff x="894" y="2086"/>
              <a:chExt cx="985" cy="712"/>
            </a:xfrm>
          </p:grpSpPr>
          <p:sp>
            <p:nvSpPr>
              <p:cNvPr id="178230" name="Rectangle 105"/>
              <p:cNvSpPr>
                <a:spLocks noChangeArrowheads="1"/>
              </p:cNvSpPr>
              <p:nvPr/>
            </p:nvSpPr>
            <p:spPr bwMode="auto">
              <a:xfrm>
                <a:off x="894" y="2086"/>
                <a:ext cx="985" cy="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Philemon</a:t>
                </a:r>
                <a:r>
                  <a:rPr lang="uk-UA" altLang="zh-CN" b="1" dirty="0">
                    <a:solidFill>
                      <a:schemeClr val="bg1"/>
                    </a:solidFill>
                    <a:ea typeface="SimSun" charset="0"/>
                    <a:cs typeface="SimSun" charset="0"/>
                  </a:rPr>
                  <a:t>'</a:t>
                </a:r>
                <a:r>
                  <a:rPr lang="en-US" altLang="zh-CN" b="1" dirty="0">
                    <a:solidFill>
                      <a:schemeClr val="bg1"/>
                    </a:solidFill>
                    <a:ea typeface="SimSun" charset="0"/>
                    <a:cs typeface="SimSun" charset="0"/>
                  </a:rPr>
                  <a:t>s</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Character</a:t>
                </a:r>
                <a:endParaRPr lang="en-US" altLang="zh-CN" dirty="0">
                  <a:solidFill>
                    <a:schemeClr val="bg1"/>
                  </a:solidFill>
                  <a:ea typeface="SimSun" charset="0"/>
                  <a:cs typeface="SimSun" charset="0"/>
                </a:endParaRPr>
              </a:p>
            </p:txBody>
          </p:sp>
          <p:sp>
            <p:nvSpPr>
              <p:cNvPr id="178231" name="Rectangle 106"/>
              <p:cNvSpPr>
                <a:spLocks noChangeArrowheads="1"/>
              </p:cNvSpPr>
              <p:nvPr/>
            </p:nvSpPr>
            <p:spPr bwMode="auto">
              <a:xfrm>
                <a:off x="916" y="2086"/>
                <a:ext cx="956" cy="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4" name="Group 107"/>
            <p:cNvGrpSpPr>
              <a:grpSpLocks/>
            </p:cNvGrpSpPr>
            <p:nvPr/>
          </p:nvGrpSpPr>
          <p:grpSpPr bwMode="auto">
            <a:xfrm>
              <a:off x="1802" y="1816"/>
              <a:ext cx="1835" cy="712"/>
              <a:chOff x="1872" y="2086"/>
              <a:chExt cx="1835" cy="712"/>
            </a:xfrm>
          </p:grpSpPr>
          <p:sp>
            <p:nvSpPr>
              <p:cNvPr id="178228" name="Rectangle 108"/>
              <p:cNvSpPr>
                <a:spLocks noChangeArrowheads="1"/>
              </p:cNvSpPr>
              <p:nvPr/>
            </p:nvSpPr>
            <p:spPr bwMode="auto">
              <a:xfrm>
                <a:off x="1904" y="2086"/>
                <a:ext cx="1803" cy="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Onesimus</a:t>
                </a:r>
                <a:r>
                  <a:rPr lang="uk-UA" altLang="zh-CN" b="1" dirty="0">
                    <a:solidFill>
                      <a:schemeClr val="bg1"/>
                    </a:solidFill>
                    <a:ea typeface="SimSun" charset="0"/>
                    <a:cs typeface="SimSun" charset="0"/>
                  </a:rPr>
                  <a:t>'</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Conversion</a:t>
                </a:r>
                <a:endParaRPr lang="en-US" altLang="zh-CN" dirty="0">
                  <a:solidFill>
                    <a:schemeClr val="bg1"/>
                  </a:solidFill>
                  <a:ea typeface="SimSun" charset="0"/>
                  <a:cs typeface="SimSun" charset="0"/>
                </a:endParaRPr>
              </a:p>
            </p:txBody>
          </p:sp>
          <p:sp>
            <p:nvSpPr>
              <p:cNvPr id="178229" name="Rectangle 109"/>
              <p:cNvSpPr>
                <a:spLocks noChangeArrowheads="1"/>
              </p:cNvSpPr>
              <p:nvPr/>
            </p:nvSpPr>
            <p:spPr bwMode="auto">
              <a:xfrm>
                <a:off x="1872" y="2086"/>
                <a:ext cx="1800" cy="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eaLnBrk="1" hangingPunct="1"/>
                <a:endParaRPr lang="en-US">
                  <a:solidFill>
                    <a:schemeClr val="bg1"/>
                  </a:solidFill>
                  <a:latin typeface="Times New Roman" charset="0"/>
                </a:endParaRPr>
              </a:p>
            </p:txBody>
          </p:sp>
        </p:grpSp>
        <p:grpSp>
          <p:nvGrpSpPr>
            <p:cNvPr id="178195" name="Group 110"/>
            <p:cNvGrpSpPr>
              <a:grpSpLocks/>
            </p:cNvGrpSpPr>
            <p:nvPr/>
          </p:nvGrpSpPr>
          <p:grpSpPr bwMode="auto">
            <a:xfrm>
              <a:off x="3602" y="1816"/>
              <a:ext cx="808" cy="712"/>
              <a:chOff x="3672" y="2086"/>
              <a:chExt cx="808" cy="712"/>
            </a:xfrm>
          </p:grpSpPr>
          <p:sp>
            <p:nvSpPr>
              <p:cNvPr id="178226" name="Rectangle 111"/>
              <p:cNvSpPr>
                <a:spLocks noChangeArrowheads="1"/>
              </p:cNvSpPr>
              <p:nvPr/>
            </p:nvSpPr>
            <p:spPr bwMode="auto">
              <a:xfrm>
                <a:off x="3704" y="2086"/>
                <a:ext cx="776" cy="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t>
                </a:r>
                <a:r>
                  <a:rPr lang="en-US" altLang="zh-CN" sz="2200" b="1" dirty="0">
                    <a:solidFill>
                      <a:schemeClr val="bg1"/>
                    </a:solidFill>
                    <a:latin typeface="Arial Narrow" charset="0"/>
                    <a:ea typeface="SimSun" charset="0"/>
                    <a:cs typeface="SimSun" charset="0"/>
                  </a:rPr>
                  <a:t>Paul</a:t>
                </a:r>
                <a:r>
                  <a:rPr lang="uk-UA" altLang="zh-CN" sz="2200" b="1" dirty="0">
                    <a:solidFill>
                      <a:schemeClr val="bg1"/>
                    </a:solidFill>
                    <a:latin typeface="Arial Narrow" charset="0"/>
                    <a:ea typeface="SimSun" charset="0"/>
                    <a:cs typeface="SimSun" charset="0"/>
                  </a:rPr>
                  <a:t>'</a:t>
                </a:r>
                <a:r>
                  <a:rPr lang="en-US" altLang="zh-CN" sz="2200" b="1" dirty="0">
                    <a:solidFill>
                      <a:schemeClr val="bg1"/>
                    </a:solidFill>
                    <a:latin typeface="Arial Narrow" charset="0"/>
                    <a:ea typeface="SimSun" charset="0"/>
                    <a:cs typeface="SimSun" charset="0"/>
                  </a:rPr>
                  <a:t>s</a:t>
                </a:r>
                <a:endParaRPr lang="en-US" altLang="zh-CN" sz="2200" dirty="0">
                  <a:solidFill>
                    <a:schemeClr val="bg1"/>
                  </a:solidFill>
                  <a:latin typeface="Arial Narrow" charset="0"/>
                  <a:ea typeface="SimSun" charset="0"/>
                  <a:cs typeface="SimSun" charset="0"/>
                </a:endParaRPr>
              </a:p>
              <a:p>
                <a:pPr algn="ctr"/>
                <a:r>
                  <a:rPr lang="en-US" altLang="zh-CN" sz="2200" b="1" dirty="0">
                    <a:solidFill>
                      <a:schemeClr val="bg1"/>
                    </a:solidFill>
                    <a:latin typeface="Arial Narrow" charset="0"/>
                    <a:ea typeface="SimSun" charset="0"/>
                    <a:cs typeface="SimSun" charset="0"/>
                  </a:rPr>
                  <a:t>Co-Workers</a:t>
                </a:r>
                <a:endParaRPr lang="en-US" altLang="zh-CN" sz="2200" dirty="0">
                  <a:solidFill>
                    <a:schemeClr val="bg1"/>
                  </a:solidFill>
                  <a:latin typeface="Arial Narrow" charset="0"/>
                  <a:ea typeface="SimSun" charset="0"/>
                  <a:cs typeface="SimSun" charset="0"/>
                </a:endParaRPr>
              </a:p>
            </p:txBody>
          </p:sp>
          <p:sp>
            <p:nvSpPr>
              <p:cNvPr id="178227" name="Rectangle 112"/>
              <p:cNvSpPr>
                <a:spLocks noChangeArrowheads="1"/>
              </p:cNvSpPr>
              <p:nvPr/>
            </p:nvSpPr>
            <p:spPr bwMode="auto">
              <a:xfrm>
                <a:off x="3672" y="2086"/>
                <a:ext cx="717" cy="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6" name="Group 113"/>
            <p:cNvGrpSpPr>
              <a:grpSpLocks/>
            </p:cNvGrpSpPr>
            <p:nvPr/>
          </p:nvGrpSpPr>
          <p:grpSpPr bwMode="auto">
            <a:xfrm>
              <a:off x="-107" y="2528"/>
              <a:ext cx="457" cy="833"/>
              <a:chOff x="-37" y="2798"/>
              <a:chExt cx="457" cy="833"/>
            </a:xfrm>
          </p:grpSpPr>
          <p:sp>
            <p:nvSpPr>
              <p:cNvPr id="178224" name="Rectangle 114"/>
              <p:cNvSpPr>
                <a:spLocks noChangeArrowheads="1"/>
              </p:cNvSpPr>
              <p:nvPr/>
            </p:nvSpPr>
            <p:spPr bwMode="auto">
              <a:xfrm>
                <a:off x="-37" y="2798"/>
                <a:ext cx="425"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Authors</a:t>
                </a:r>
              </a:p>
              <a:p>
                <a:pPr algn="ctr" eaLnBrk="1" hangingPunct="1"/>
                <a:r>
                  <a:rPr lang="en-US" altLang="zh-CN" sz="1600" b="1" dirty="0">
                    <a:solidFill>
                      <a:schemeClr val="bg1"/>
                    </a:solidFill>
                    <a:latin typeface="Arial Narrow" charset="0"/>
                    <a:ea typeface="SimSun" charset="0"/>
                    <a:cs typeface="SimSun" charset="0"/>
                  </a:rPr>
                  <a:t>1a-b</a:t>
                </a:r>
              </a:p>
            </p:txBody>
          </p:sp>
          <p:sp>
            <p:nvSpPr>
              <p:cNvPr id="178225" name="Rectangle 115"/>
              <p:cNvSpPr>
                <a:spLocks noChangeArrowheads="1"/>
              </p:cNvSpPr>
              <p:nvPr/>
            </p:nvSpPr>
            <p:spPr bwMode="auto">
              <a:xfrm>
                <a:off x="0" y="2798"/>
                <a:ext cx="420"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7" name="Group 116"/>
            <p:cNvGrpSpPr>
              <a:grpSpLocks/>
            </p:cNvGrpSpPr>
            <p:nvPr/>
          </p:nvGrpSpPr>
          <p:grpSpPr bwMode="auto">
            <a:xfrm>
              <a:off x="297" y="2528"/>
              <a:ext cx="549" cy="833"/>
              <a:chOff x="367" y="2798"/>
              <a:chExt cx="549" cy="833"/>
            </a:xfrm>
          </p:grpSpPr>
          <p:sp>
            <p:nvSpPr>
              <p:cNvPr id="178222" name="Rectangle 117"/>
              <p:cNvSpPr>
                <a:spLocks noChangeArrowheads="1"/>
              </p:cNvSpPr>
              <p:nvPr/>
            </p:nvSpPr>
            <p:spPr bwMode="auto">
              <a:xfrm>
                <a:off x="367" y="2798"/>
                <a:ext cx="517"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b="1" dirty="0">
                    <a:solidFill>
                      <a:schemeClr val="bg1"/>
                    </a:solidFill>
                    <a:latin typeface="Arial Narrow" charset="0"/>
                    <a:ea typeface="SimSun" charset="0"/>
                    <a:cs typeface="SimSun" charset="0"/>
                  </a:rPr>
                  <a:t> </a:t>
                </a:r>
                <a:r>
                  <a:rPr lang="en-US" altLang="zh-CN" sz="1400" b="1" dirty="0">
                    <a:solidFill>
                      <a:schemeClr val="bg1"/>
                    </a:solidFill>
                    <a:latin typeface="Arial Narrow" charset="0"/>
                    <a:ea typeface="SimSun" charset="0"/>
                    <a:cs typeface="SimSun" charset="0"/>
                  </a:rPr>
                  <a:t>Recipients</a:t>
                </a:r>
              </a:p>
              <a:p>
                <a:pPr algn="ctr"/>
                <a:r>
                  <a:rPr lang="en-US" altLang="zh-CN" sz="1400" b="1" dirty="0">
                    <a:solidFill>
                      <a:schemeClr val="bg1"/>
                    </a:solidFill>
                    <a:latin typeface="Arial Narrow" charset="0"/>
                    <a:ea typeface="SimSun" charset="0"/>
                    <a:cs typeface="SimSun" charset="0"/>
                  </a:rPr>
                  <a:t>1c-3</a:t>
                </a:r>
              </a:p>
            </p:txBody>
          </p:sp>
          <p:sp>
            <p:nvSpPr>
              <p:cNvPr id="178223" name="Rectangle 118"/>
              <p:cNvSpPr>
                <a:spLocks noChangeArrowheads="1"/>
              </p:cNvSpPr>
              <p:nvPr/>
            </p:nvSpPr>
            <p:spPr bwMode="auto">
              <a:xfrm>
                <a:off x="420" y="2798"/>
                <a:ext cx="496"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8" name="Group 119"/>
            <p:cNvGrpSpPr>
              <a:grpSpLocks/>
            </p:cNvGrpSpPr>
            <p:nvPr/>
          </p:nvGrpSpPr>
          <p:grpSpPr bwMode="auto">
            <a:xfrm>
              <a:off x="824" y="2528"/>
              <a:ext cx="410" cy="833"/>
              <a:chOff x="894" y="2798"/>
              <a:chExt cx="410" cy="833"/>
            </a:xfrm>
          </p:grpSpPr>
          <p:sp>
            <p:nvSpPr>
              <p:cNvPr id="178220" name="Rectangle 120"/>
              <p:cNvSpPr>
                <a:spLocks noChangeArrowheads="1"/>
              </p:cNvSpPr>
              <p:nvPr/>
            </p:nvSpPr>
            <p:spPr bwMode="auto">
              <a:xfrm>
                <a:off x="894" y="2798"/>
                <a:ext cx="378"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400" b="1" dirty="0">
                    <a:solidFill>
                      <a:schemeClr val="bg1"/>
                    </a:solidFill>
                    <a:latin typeface="Arial Narrow" charset="0"/>
                    <a:ea typeface="SimSun" charset="0"/>
                    <a:cs typeface="SimSun" charset="0"/>
                  </a:rPr>
                  <a:t>Thanks</a:t>
                </a:r>
              </a:p>
              <a:p>
                <a:pPr algn="ctr"/>
                <a:r>
                  <a:rPr lang="en-US" altLang="zh-CN" sz="1400" b="1" dirty="0">
                    <a:solidFill>
                      <a:schemeClr val="bg1"/>
                    </a:solidFill>
                    <a:latin typeface="Arial Narrow" charset="0"/>
                    <a:ea typeface="SimSun" charset="0"/>
                    <a:cs typeface="SimSun" charset="0"/>
                  </a:rPr>
                  <a:t>4-5</a:t>
                </a:r>
              </a:p>
            </p:txBody>
          </p:sp>
          <p:sp>
            <p:nvSpPr>
              <p:cNvPr id="178221" name="Rectangle 121"/>
              <p:cNvSpPr>
                <a:spLocks noChangeArrowheads="1"/>
              </p:cNvSpPr>
              <p:nvPr/>
            </p:nvSpPr>
            <p:spPr bwMode="auto">
              <a:xfrm>
                <a:off x="916" y="2798"/>
                <a:ext cx="388"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9" name="Group 122"/>
            <p:cNvGrpSpPr>
              <a:grpSpLocks/>
            </p:cNvGrpSpPr>
            <p:nvPr/>
          </p:nvGrpSpPr>
          <p:grpSpPr bwMode="auto">
            <a:xfrm>
              <a:off x="1211" y="2528"/>
              <a:ext cx="591" cy="833"/>
              <a:chOff x="1281" y="2798"/>
              <a:chExt cx="591" cy="833"/>
            </a:xfrm>
          </p:grpSpPr>
          <p:sp>
            <p:nvSpPr>
              <p:cNvPr id="178218" name="Rectangle 123"/>
              <p:cNvSpPr>
                <a:spLocks noChangeArrowheads="1"/>
              </p:cNvSpPr>
              <p:nvPr/>
            </p:nvSpPr>
            <p:spPr bwMode="auto">
              <a:xfrm>
                <a:off x="1281" y="2798"/>
                <a:ext cx="559"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t>
                </a:r>
                <a:r>
                  <a:rPr lang="en-US" altLang="zh-CN" sz="1400" b="1" dirty="0">
                    <a:solidFill>
                      <a:schemeClr val="bg1"/>
                    </a:solidFill>
                    <a:latin typeface="Arial Narrow" charset="0"/>
                    <a:ea typeface="SimSun" charset="0"/>
                    <a:cs typeface="SimSun" charset="0"/>
                  </a:rPr>
                  <a:t>Relationships</a:t>
                </a:r>
              </a:p>
              <a:p>
                <a:pPr algn="ctr"/>
                <a:r>
                  <a:rPr lang="en-US" altLang="zh-CN" sz="1400" b="1" dirty="0">
                    <a:solidFill>
                      <a:schemeClr val="bg1"/>
                    </a:solidFill>
                    <a:latin typeface="Arial Narrow" charset="0"/>
                    <a:ea typeface="SimSun" charset="0"/>
                    <a:cs typeface="SimSun" charset="0"/>
                  </a:rPr>
                  <a:t>6-7</a:t>
                </a:r>
              </a:p>
            </p:txBody>
          </p:sp>
          <p:sp>
            <p:nvSpPr>
              <p:cNvPr id="178219" name="Rectangle 124"/>
              <p:cNvSpPr>
                <a:spLocks noChangeArrowheads="1"/>
              </p:cNvSpPr>
              <p:nvPr/>
            </p:nvSpPr>
            <p:spPr bwMode="auto">
              <a:xfrm>
                <a:off x="1304" y="2798"/>
                <a:ext cx="568"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0" name="Group 125"/>
            <p:cNvGrpSpPr>
              <a:grpSpLocks/>
            </p:cNvGrpSpPr>
            <p:nvPr/>
          </p:nvGrpSpPr>
          <p:grpSpPr bwMode="auto">
            <a:xfrm>
              <a:off x="1802" y="2528"/>
              <a:ext cx="499" cy="833"/>
              <a:chOff x="1872" y="2798"/>
              <a:chExt cx="499" cy="833"/>
            </a:xfrm>
          </p:grpSpPr>
          <p:sp>
            <p:nvSpPr>
              <p:cNvPr id="178216" name="Rectangle 126"/>
              <p:cNvSpPr>
                <a:spLocks noChangeArrowheads="1"/>
              </p:cNvSpPr>
              <p:nvPr/>
            </p:nvSpPr>
            <p:spPr bwMode="auto">
              <a:xfrm>
                <a:off x="1904" y="2798"/>
                <a:ext cx="467"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General Appeal</a:t>
                </a:r>
              </a:p>
              <a:p>
                <a:pPr algn="ctr"/>
                <a:r>
                  <a:rPr lang="en-US" altLang="zh-CN" sz="1600" b="1" dirty="0">
                    <a:solidFill>
                      <a:schemeClr val="bg1"/>
                    </a:solidFill>
                    <a:latin typeface="Arial Narrow" charset="0"/>
                    <a:ea typeface="SimSun" charset="0"/>
                    <a:cs typeface="SimSun" charset="0"/>
                  </a:rPr>
                  <a:t>8-11</a:t>
                </a:r>
              </a:p>
            </p:txBody>
          </p:sp>
          <p:sp>
            <p:nvSpPr>
              <p:cNvPr id="178217" name="Rectangle 127"/>
              <p:cNvSpPr>
                <a:spLocks noChangeArrowheads="1"/>
              </p:cNvSpPr>
              <p:nvPr/>
            </p:nvSpPr>
            <p:spPr bwMode="auto">
              <a:xfrm>
                <a:off x="1872" y="2798"/>
                <a:ext cx="460"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1" name="Group 128"/>
            <p:cNvGrpSpPr>
              <a:grpSpLocks/>
            </p:cNvGrpSpPr>
            <p:nvPr/>
          </p:nvGrpSpPr>
          <p:grpSpPr bwMode="auto">
            <a:xfrm>
              <a:off x="2262" y="2528"/>
              <a:ext cx="777" cy="833"/>
              <a:chOff x="2332" y="2798"/>
              <a:chExt cx="777" cy="833"/>
            </a:xfrm>
          </p:grpSpPr>
          <p:sp>
            <p:nvSpPr>
              <p:cNvPr id="178214" name="Rectangle 129"/>
              <p:cNvSpPr>
                <a:spLocks noChangeArrowheads="1"/>
              </p:cNvSpPr>
              <p:nvPr/>
            </p:nvSpPr>
            <p:spPr bwMode="auto">
              <a:xfrm>
                <a:off x="2364" y="2798"/>
                <a:ext cx="745"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Reasons for Return</a:t>
                </a:r>
              </a:p>
              <a:p>
                <a:pPr algn="ctr"/>
                <a:r>
                  <a:rPr lang="en-US" altLang="zh-CN" sz="1600" b="1" dirty="0">
                    <a:solidFill>
                      <a:schemeClr val="bg1"/>
                    </a:solidFill>
                    <a:latin typeface="Arial Narrow" charset="0"/>
                    <a:ea typeface="SimSun" charset="0"/>
                    <a:cs typeface="SimSun" charset="0"/>
                  </a:rPr>
                  <a:t>12-16</a:t>
                </a:r>
              </a:p>
            </p:txBody>
          </p:sp>
          <p:sp>
            <p:nvSpPr>
              <p:cNvPr id="178215" name="Rectangle 130"/>
              <p:cNvSpPr>
                <a:spLocks noChangeArrowheads="1"/>
              </p:cNvSpPr>
              <p:nvPr/>
            </p:nvSpPr>
            <p:spPr bwMode="auto">
              <a:xfrm>
                <a:off x="2332" y="2798"/>
                <a:ext cx="722"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2" name="Group 131"/>
            <p:cNvGrpSpPr>
              <a:grpSpLocks/>
            </p:cNvGrpSpPr>
            <p:nvPr/>
          </p:nvGrpSpPr>
          <p:grpSpPr bwMode="auto">
            <a:xfrm>
              <a:off x="2984" y="2528"/>
              <a:ext cx="653" cy="833"/>
              <a:chOff x="3054" y="2798"/>
              <a:chExt cx="653" cy="833"/>
            </a:xfrm>
          </p:grpSpPr>
          <p:sp>
            <p:nvSpPr>
              <p:cNvPr id="178212" name="Rectangle 132"/>
              <p:cNvSpPr>
                <a:spLocks noChangeArrowheads="1"/>
              </p:cNvSpPr>
              <p:nvPr/>
            </p:nvSpPr>
            <p:spPr bwMode="auto">
              <a:xfrm>
                <a:off x="3086" y="2798"/>
                <a:ext cx="621"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Specific Appeal</a:t>
                </a:r>
              </a:p>
              <a:p>
                <a:pPr algn="ctr"/>
                <a:r>
                  <a:rPr lang="en-US" altLang="zh-CN" sz="1600" b="1" dirty="0">
                    <a:solidFill>
                      <a:schemeClr val="bg1"/>
                    </a:solidFill>
                    <a:latin typeface="Arial Narrow" charset="0"/>
                    <a:ea typeface="SimSun" charset="0"/>
                    <a:cs typeface="SimSun" charset="0"/>
                  </a:rPr>
                  <a:t>17-21</a:t>
                </a:r>
              </a:p>
            </p:txBody>
          </p:sp>
          <p:sp>
            <p:nvSpPr>
              <p:cNvPr id="178213" name="Rectangle 133"/>
              <p:cNvSpPr>
                <a:spLocks noChangeArrowheads="1"/>
              </p:cNvSpPr>
              <p:nvPr/>
            </p:nvSpPr>
            <p:spPr bwMode="auto">
              <a:xfrm>
                <a:off x="3054" y="2798"/>
                <a:ext cx="618"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3" name="Group 134"/>
            <p:cNvGrpSpPr>
              <a:grpSpLocks/>
            </p:cNvGrpSpPr>
            <p:nvPr/>
          </p:nvGrpSpPr>
          <p:grpSpPr bwMode="auto">
            <a:xfrm>
              <a:off x="3602" y="2528"/>
              <a:ext cx="755" cy="833"/>
              <a:chOff x="3672" y="2798"/>
              <a:chExt cx="755" cy="833"/>
            </a:xfrm>
          </p:grpSpPr>
          <p:sp>
            <p:nvSpPr>
              <p:cNvPr id="178210" name="Rectangle 135"/>
              <p:cNvSpPr>
                <a:spLocks noChangeArrowheads="1"/>
              </p:cNvSpPr>
              <p:nvPr/>
            </p:nvSpPr>
            <p:spPr bwMode="auto">
              <a:xfrm>
                <a:off x="3704" y="2798"/>
                <a:ext cx="723"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Preparations</a:t>
                </a:r>
              </a:p>
              <a:p>
                <a:pPr algn="ctr"/>
                <a:r>
                  <a:rPr lang="en-US" altLang="zh-CN" sz="1600" b="1" dirty="0">
                    <a:solidFill>
                      <a:schemeClr val="bg1"/>
                    </a:solidFill>
                    <a:latin typeface="Arial Narrow" charset="0"/>
                    <a:ea typeface="SimSun" charset="0"/>
                    <a:cs typeface="SimSun" charset="0"/>
                  </a:rPr>
                  <a:t>Greetings</a:t>
                </a:r>
              </a:p>
              <a:p>
                <a:pPr algn="ctr"/>
                <a:r>
                  <a:rPr lang="en-US" altLang="zh-CN" sz="1600" b="1" dirty="0">
                    <a:solidFill>
                      <a:schemeClr val="bg1"/>
                    </a:solidFill>
                    <a:latin typeface="Arial Narrow" charset="0"/>
                    <a:ea typeface="SimSun" charset="0"/>
                    <a:cs typeface="SimSun" charset="0"/>
                  </a:rPr>
                  <a:t>Blessing</a:t>
                </a:r>
              </a:p>
              <a:p>
                <a:pPr algn="ctr"/>
                <a:r>
                  <a:rPr lang="en-US" altLang="zh-CN" sz="1600" b="1" dirty="0">
                    <a:solidFill>
                      <a:schemeClr val="bg1"/>
                    </a:solidFill>
                    <a:latin typeface="Arial Narrow" charset="0"/>
                    <a:ea typeface="SimSun" charset="0"/>
                    <a:cs typeface="SimSun" charset="0"/>
                  </a:rPr>
                  <a:t>22-25</a:t>
                </a:r>
              </a:p>
            </p:txBody>
          </p:sp>
          <p:sp>
            <p:nvSpPr>
              <p:cNvPr id="178211" name="Rectangle 136"/>
              <p:cNvSpPr>
                <a:spLocks noChangeArrowheads="1"/>
              </p:cNvSpPr>
              <p:nvPr/>
            </p:nvSpPr>
            <p:spPr bwMode="auto">
              <a:xfrm>
                <a:off x="3672" y="2798"/>
                <a:ext cx="716" cy="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4" name="Group 137"/>
            <p:cNvGrpSpPr>
              <a:grpSpLocks/>
            </p:cNvGrpSpPr>
            <p:nvPr/>
          </p:nvGrpSpPr>
          <p:grpSpPr bwMode="auto">
            <a:xfrm>
              <a:off x="-70" y="3361"/>
              <a:ext cx="4390" cy="615"/>
              <a:chOff x="0" y="3631"/>
              <a:chExt cx="5901" cy="615"/>
            </a:xfrm>
          </p:grpSpPr>
          <p:sp>
            <p:nvSpPr>
              <p:cNvPr id="178208" name="Rectangle 138"/>
              <p:cNvSpPr>
                <a:spLocks noChangeArrowheads="1"/>
              </p:cNvSpPr>
              <p:nvPr/>
            </p:nvSpPr>
            <p:spPr bwMode="auto">
              <a:xfrm>
                <a:off x="32" y="3631"/>
                <a:ext cx="583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chemeClr val="bg1"/>
                    </a:solidFill>
                    <a:ea typeface="SimSun" charset="0"/>
                    <a:cs typeface="SimSun" charset="0"/>
                  </a:rPr>
                  <a:t> Rome to Colosse</a:t>
                </a:r>
                <a:endParaRPr lang="en-US" altLang="zh-CN">
                  <a:solidFill>
                    <a:schemeClr val="bg1"/>
                  </a:solidFill>
                  <a:ea typeface="SimSun" charset="0"/>
                  <a:cs typeface="SimSun" charset="0"/>
                </a:endParaRPr>
              </a:p>
            </p:txBody>
          </p:sp>
          <p:sp>
            <p:nvSpPr>
              <p:cNvPr id="178209" name="Rectangle 139"/>
              <p:cNvSpPr>
                <a:spLocks noChangeArrowheads="1"/>
              </p:cNvSpPr>
              <p:nvPr/>
            </p:nvSpPr>
            <p:spPr bwMode="auto">
              <a:xfrm>
                <a:off x="0" y="3631"/>
                <a:ext cx="590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5" name="Group 140"/>
            <p:cNvGrpSpPr>
              <a:grpSpLocks/>
            </p:cNvGrpSpPr>
            <p:nvPr/>
          </p:nvGrpSpPr>
          <p:grpSpPr bwMode="auto">
            <a:xfrm>
              <a:off x="-70" y="3976"/>
              <a:ext cx="4390" cy="615"/>
              <a:chOff x="0" y="4246"/>
              <a:chExt cx="5901" cy="615"/>
            </a:xfrm>
          </p:grpSpPr>
          <p:sp>
            <p:nvSpPr>
              <p:cNvPr id="178206" name="Rectangle 141"/>
              <p:cNvSpPr>
                <a:spLocks noChangeArrowheads="1"/>
              </p:cNvSpPr>
              <p:nvPr/>
            </p:nvSpPr>
            <p:spPr bwMode="auto">
              <a:xfrm>
                <a:off x="32" y="4246"/>
                <a:ext cx="583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chemeClr val="bg1"/>
                    </a:solidFill>
                    <a:ea typeface="SimSun" charset="0"/>
                    <a:cs typeface="SimSun" charset="0"/>
                  </a:rPr>
                  <a:t> Fall AD 61</a:t>
                </a:r>
                <a:endParaRPr lang="en-US" altLang="zh-CN">
                  <a:solidFill>
                    <a:schemeClr val="bg1"/>
                  </a:solidFill>
                  <a:ea typeface="SimSun" charset="0"/>
                  <a:cs typeface="SimSun" charset="0"/>
                </a:endParaRPr>
              </a:p>
            </p:txBody>
          </p:sp>
          <p:sp>
            <p:nvSpPr>
              <p:cNvPr id="178207" name="Rectangle 142"/>
              <p:cNvSpPr>
                <a:spLocks noChangeArrowheads="1"/>
              </p:cNvSpPr>
              <p:nvPr/>
            </p:nvSpPr>
            <p:spPr bwMode="auto">
              <a:xfrm>
                <a:off x="0" y="4246"/>
                <a:ext cx="590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178182" name="WordArt 143"/>
          <p:cNvSpPr>
            <a:spLocks noChangeArrowheads="1" noChangeShapeType="1" noTextEdit="1"/>
          </p:cNvSpPr>
          <p:nvPr/>
        </p:nvSpPr>
        <p:spPr bwMode="auto">
          <a:xfrm>
            <a:off x="152400" y="76200"/>
            <a:ext cx="3627512" cy="990600"/>
          </a:xfrm>
          <a:prstGeom prst="rect">
            <a:avLst/>
          </a:prstGeom>
        </p:spPr>
        <p:txBody>
          <a:bodyPr wrap="none" fromWordArt="1">
            <a:prstTxWarp prst="textPlain">
              <a:avLst>
                <a:gd name="adj" fmla="val 50000"/>
              </a:avLst>
            </a:prstTxWarp>
          </a:bodyPr>
          <a:lstStyle/>
          <a:p>
            <a:pPr algn="ctr"/>
            <a:r>
              <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Philemon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4034" name="Picture 2" descr="j02849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2395538"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Text Box 3"/>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chemeClr val="bg1"/>
                </a:solidFill>
              </a:rPr>
              <a:t>247</a:t>
            </a:r>
          </a:p>
        </p:txBody>
      </p:sp>
      <p:sp>
        <p:nvSpPr>
          <p:cNvPr id="44036" name="Text Box 4"/>
          <p:cNvSpPr txBox="1">
            <a:spLocks noChangeArrowheads="1"/>
          </p:cNvSpPr>
          <p:nvPr/>
        </p:nvSpPr>
        <p:spPr bwMode="auto">
          <a:xfrm>
            <a:off x="906463" y="2697163"/>
            <a:ext cx="5045075"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dirty="0">
                <a:ea typeface="SimSun" charset="0"/>
                <a:cs typeface="SimSun" charset="0"/>
              </a:rPr>
              <a:t>4-7	Prayer / commendation</a:t>
            </a:r>
          </a:p>
        </p:txBody>
      </p:sp>
      <p:sp>
        <p:nvSpPr>
          <p:cNvPr id="44037" name="Text Box 5"/>
          <p:cNvSpPr txBox="1">
            <a:spLocks noChangeArrowheads="1"/>
          </p:cNvSpPr>
          <p:nvPr/>
        </p:nvSpPr>
        <p:spPr bwMode="auto">
          <a:xfrm>
            <a:off x="228600" y="995363"/>
            <a:ext cx="2743200"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a:ea typeface="SimSun" charset="0"/>
                <a:cs typeface="SimSun" charset="0"/>
              </a:rPr>
              <a:t>1-3	Greeting</a:t>
            </a:r>
          </a:p>
        </p:txBody>
      </p:sp>
      <p:sp>
        <p:nvSpPr>
          <p:cNvPr id="44038" name="Text Box 6"/>
          <p:cNvSpPr txBox="1">
            <a:spLocks noChangeArrowheads="1"/>
          </p:cNvSpPr>
          <p:nvPr/>
        </p:nvSpPr>
        <p:spPr bwMode="auto">
          <a:xfrm>
            <a:off x="3319463" y="4398963"/>
            <a:ext cx="4833937"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a:ea typeface="SimSun" charset="0"/>
                <a:cs typeface="SimSun" charset="0"/>
              </a:rPr>
              <a:t>8-21	Appeal for Onesimus</a:t>
            </a:r>
          </a:p>
        </p:txBody>
      </p:sp>
      <p:sp>
        <p:nvSpPr>
          <p:cNvPr id="44039" name="Text Box 7"/>
          <p:cNvSpPr txBox="1">
            <a:spLocks noChangeArrowheads="1"/>
          </p:cNvSpPr>
          <p:nvPr/>
        </p:nvSpPr>
        <p:spPr bwMode="auto">
          <a:xfrm>
            <a:off x="4953000" y="6100763"/>
            <a:ext cx="3962400"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a:ea typeface="SimSun" charset="0"/>
                <a:cs typeface="SimSun" charset="0"/>
              </a:rPr>
              <a:t>22-25		Conclusion</a:t>
            </a:r>
          </a:p>
        </p:txBody>
      </p:sp>
      <p:pic>
        <p:nvPicPr>
          <p:cNvPr id="44040" name="Picture 8" descr="j01778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1225" y="914400"/>
            <a:ext cx="16764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3" name="Rectangle 9"/>
          <p:cNvSpPr>
            <a:spLocks noGrp="1" noChangeArrowheads="1"/>
          </p:cNvSpPr>
          <p:nvPr>
            <p:ph type="title" idx="4294967295"/>
          </p:nvPr>
        </p:nvSpPr>
        <p:spPr>
          <a:xfrm>
            <a:off x="2971800" y="228600"/>
            <a:ext cx="2486025"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par>
                                <p:cTn id="9" presetID="15" presetClass="entr" presetSubtype="0" fill="hold" nodeType="withEffect">
                                  <p:stCondLst>
                                    <p:cond delay="0"/>
                                  </p:stCondLst>
                                  <p:childTnLst>
                                    <p:set>
                                      <p:cBhvr>
                                        <p:cTn id="10" dur="1" fill="hold">
                                          <p:stCondLst>
                                            <p:cond delay="0"/>
                                          </p:stCondLst>
                                        </p:cTn>
                                        <p:tgtEl>
                                          <p:spTgt spid="44034"/>
                                        </p:tgtEl>
                                        <p:attrNameLst>
                                          <p:attrName>style.visibility</p:attrName>
                                        </p:attrNameLst>
                                      </p:cBhvr>
                                      <p:to>
                                        <p:strVal val="visible"/>
                                      </p:to>
                                    </p:set>
                                    <p:anim calcmode="lin" valueType="num">
                                      <p:cBhvr>
                                        <p:cTn id="11" dur="1000" fill="hold"/>
                                        <p:tgtEl>
                                          <p:spTgt spid="44034"/>
                                        </p:tgtEl>
                                        <p:attrNameLst>
                                          <p:attrName>ppt_w</p:attrName>
                                        </p:attrNameLst>
                                      </p:cBhvr>
                                      <p:tavLst>
                                        <p:tav tm="0">
                                          <p:val>
                                            <p:fltVal val="0"/>
                                          </p:val>
                                        </p:tav>
                                        <p:tav tm="100000">
                                          <p:val>
                                            <p:strVal val="#ppt_w"/>
                                          </p:val>
                                        </p:tav>
                                      </p:tavLst>
                                    </p:anim>
                                    <p:anim calcmode="lin" valueType="num">
                                      <p:cBhvr>
                                        <p:cTn id="12" dur="1000" fill="hold"/>
                                        <p:tgtEl>
                                          <p:spTgt spid="44034"/>
                                        </p:tgtEl>
                                        <p:attrNameLst>
                                          <p:attrName>ppt_h</p:attrName>
                                        </p:attrNameLst>
                                      </p:cBhvr>
                                      <p:tavLst>
                                        <p:tav tm="0">
                                          <p:val>
                                            <p:fltVal val="0"/>
                                          </p:val>
                                        </p:tav>
                                        <p:tav tm="100000">
                                          <p:val>
                                            <p:strVal val="#ppt_h"/>
                                          </p:val>
                                        </p:tav>
                                      </p:tavLst>
                                    </p:anim>
                                    <p:anim calcmode="lin" valueType="num">
                                      <p:cBhvr>
                                        <p:cTn id="1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0-#ppt_w/2"/>
                                          </p:val>
                                        </p:tav>
                                        <p:tav tm="100000">
                                          <p:val>
                                            <p:strVal val="#ppt_x"/>
                                          </p:val>
                                        </p:tav>
                                      </p:tavLst>
                                    </p:anim>
                                    <p:anim calcmode="lin" valueType="num">
                                      <p:cBhvr additive="base">
                                        <p:cTn id="20" dur="500" fill="hold"/>
                                        <p:tgtEl>
                                          <p:spTgt spid="44036"/>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p:cTn id="23" dur="1000" fill="hold"/>
                                        <p:tgtEl>
                                          <p:spTgt spid="44040"/>
                                        </p:tgtEl>
                                        <p:attrNameLst>
                                          <p:attrName>ppt_w</p:attrName>
                                        </p:attrNameLst>
                                      </p:cBhvr>
                                      <p:tavLst>
                                        <p:tav tm="0">
                                          <p:val>
                                            <p:fltVal val="0"/>
                                          </p:val>
                                        </p:tav>
                                        <p:tav tm="100000">
                                          <p:val>
                                            <p:strVal val="#ppt_w"/>
                                          </p:val>
                                        </p:tav>
                                      </p:tavLst>
                                    </p:anim>
                                    <p:anim calcmode="lin" valueType="num">
                                      <p:cBhvr>
                                        <p:cTn id="24" dur="1000" fill="hold"/>
                                        <p:tgtEl>
                                          <p:spTgt spid="44040"/>
                                        </p:tgtEl>
                                        <p:attrNameLst>
                                          <p:attrName>ppt_h</p:attrName>
                                        </p:attrNameLst>
                                      </p:cBhvr>
                                      <p:tavLst>
                                        <p:tav tm="0">
                                          <p:val>
                                            <p:fltVal val="0"/>
                                          </p:val>
                                        </p:tav>
                                        <p:tav tm="100000">
                                          <p:val>
                                            <p:strVal val="#ppt_h"/>
                                          </p:val>
                                        </p:tav>
                                      </p:tavLst>
                                    </p:anim>
                                    <p:anim calcmode="lin" valueType="num">
                                      <p:cBhvr>
                                        <p:cTn id="25" dur="1000" fill="hold"/>
                                        <p:tgtEl>
                                          <p:spTgt spid="440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0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0-#ppt_w/2"/>
                                          </p:val>
                                        </p:tav>
                                        <p:tav tm="100000">
                                          <p:val>
                                            <p:strVal val="#ppt_x"/>
                                          </p:val>
                                        </p:tav>
                                      </p:tavLst>
                                    </p:anim>
                                    <p:anim calcmode="lin" valueType="num">
                                      <p:cBhvr additive="base">
                                        <p:cTn id="32" dur="5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039"/>
                                        </p:tgtEl>
                                        <p:attrNameLst>
                                          <p:attrName>style.visibility</p:attrName>
                                        </p:attrNameLst>
                                      </p:cBhvr>
                                      <p:to>
                                        <p:strVal val="visible"/>
                                      </p:to>
                                    </p:set>
                                    <p:anim calcmode="lin" valueType="num">
                                      <p:cBhvr additive="base">
                                        <p:cTn id="37" dur="500" fill="hold"/>
                                        <p:tgtEl>
                                          <p:spTgt spid="44039"/>
                                        </p:tgtEl>
                                        <p:attrNameLst>
                                          <p:attrName>ppt_x</p:attrName>
                                        </p:attrNameLst>
                                      </p:cBhvr>
                                      <p:tavLst>
                                        <p:tav tm="0">
                                          <p:val>
                                            <p:strVal val="0-#ppt_w/2"/>
                                          </p:val>
                                        </p:tav>
                                        <p:tav tm="100000">
                                          <p:val>
                                            <p:strVal val="#ppt_x"/>
                                          </p:val>
                                        </p:tav>
                                      </p:tavLst>
                                    </p:anim>
                                    <p:anim calcmode="lin" valueType="num">
                                      <p:cBhvr additive="base">
                                        <p:cTn id="38" dur="500" fill="hold"/>
                                        <p:tgtEl>
                                          <p:spTgt spid="44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P spid="44038" grpId="0" animBg="1" autoUpdateAnimBg="0"/>
      <p:bldP spid="44039"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915816" y="29469"/>
            <a:ext cx="6228184" cy="2319411"/>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Paul helped Onesimus see his responsibility to Philemon</a:t>
            </a:r>
          </a:p>
        </p:txBody>
      </p:sp>
    </p:spTree>
    <p:extLst>
      <p:ext uri="{BB962C8B-B14F-4D97-AF65-F5344CB8AC3E}">
        <p14:creationId xmlns:p14="http://schemas.microsoft.com/office/powerpoint/2010/main" val="12127469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8350250" y="152400"/>
            <a:ext cx="698500" cy="4619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252</a:t>
            </a:r>
          </a:p>
        </p:txBody>
      </p:sp>
      <p:sp>
        <p:nvSpPr>
          <p:cNvPr id="49155" name="Text Box 3"/>
          <p:cNvSpPr txBox="1">
            <a:spLocks noChangeArrowheads="1"/>
          </p:cNvSpPr>
          <p:nvPr/>
        </p:nvSpPr>
        <p:spPr bwMode="auto">
          <a:xfrm>
            <a:off x="4235450" y="1133475"/>
            <a:ext cx="4756150" cy="1196975"/>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a:solidFill>
                  <a:srgbClr val="000000"/>
                </a:solidFill>
                <a:cs typeface="Arial" charset="0"/>
              </a:rPr>
              <a:t>1. Realize that God is working through the actions of your offender </a:t>
            </a:r>
          </a:p>
        </p:txBody>
      </p:sp>
      <p:sp>
        <p:nvSpPr>
          <p:cNvPr id="49156" name="Text Box 4"/>
          <p:cNvSpPr txBox="1">
            <a:spLocks noChangeArrowheads="1"/>
          </p:cNvSpPr>
          <p:nvPr/>
        </p:nvSpPr>
        <p:spPr bwMode="auto">
          <a:xfrm>
            <a:off x="4235450" y="2459038"/>
            <a:ext cx="480060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cs typeface="Arial" charset="0"/>
              </a:rPr>
              <a:t>2. Thank God for the benefit He plans through each offense</a:t>
            </a:r>
          </a:p>
        </p:txBody>
      </p:sp>
      <p:sp>
        <p:nvSpPr>
          <p:cNvPr id="49157" name="Text Box 5"/>
          <p:cNvSpPr txBox="1">
            <a:spLocks noChangeArrowheads="1"/>
          </p:cNvSpPr>
          <p:nvPr/>
        </p:nvSpPr>
        <p:spPr bwMode="auto">
          <a:xfrm>
            <a:off x="4235450" y="3419475"/>
            <a:ext cx="4800600" cy="1196975"/>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cs typeface="Arial" charset="0"/>
              </a:rPr>
              <a:t>3. Discern what character qualities God wants to develop in you through the offense</a:t>
            </a:r>
          </a:p>
        </p:txBody>
      </p:sp>
      <p:sp>
        <p:nvSpPr>
          <p:cNvPr id="49158" name="Text Box 6"/>
          <p:cNvSpPr txBox="1">
            <a:spLocks noChangeArrowheads="1"/>
          </p:cNvSpPr>
          <p:nvPr/>
        </p:nvSpPr>
        <p:spPr bwMode="auto">
          <a:xfrm>
            <a:off x="4235450" y="4746625"/>
            <a:ext cx="4800600" cy="12001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a:solidFill>
                  <a:srgbClr val="000000"/>
                </a:solidFill>
                <a:cs typeface="Arial" charset="0"/>
              </a:rPr>
              <a:t>4. Expect to suffer for doing right as a normal part of Christian living</a:t>
            </a:r>
          </a:p>
        </p:txBody>
      </p:sp>
      <p:pic>
        <p:nvPicPr>
          <p:cNvPr id="185351" name="Picture 7" descr="Via Ap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151313" cy="451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52" name="Text Box 8"/>
          <p:cNvSpPr txBox="1">
            <a:spLocks noChangeArrowheads="1"/>
          </p:cNvSpPr>
          <p:nvPr/>
        </p:nvSpPr>
        <p:spPr bwMode="auto">
          <a:xfrm>
            <a:off x="0" y="5105400"/>
            <a:ext cx="4191000" cy="163195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chemeClr val="bg1"/>
                </a:solidFill>
                <a:cs typeface="Arial" charset="0"/>
              </a:rPr>
              <a:t>The Via </a:t>
            </a:r>
            <a:r>
              <a:rPr lang="en-US" sz="2000" b="1" dirty="0" err="1">
                <a:solidFill>
                  <a:schemeClr val="bg1"/>
                </a:solidFill>
                <a:cs typeface="Arial" charset="0"/>
              </a:rPr>
              <a:t>Appia</a:t>
            </a:r>
            <a:r>
              <a:rPr lang="en-US" sz="2000" b="1" dirty="0">
                <a:solidFill>
                  <a:schemeClr val="bg1"/>
                </a:solidFill>
                <a:cs typeface="Arial" charset="0"/>
              </a:rPr>
              <a:t>, </a:t>
            </a:r>
            <a:r>
              <a:rPr lang="ru-RU" altLang="ja-JP" sz="2000" b="1" dirty="0">
                <a:solidFill>
                  <a:schemeClr val="bg1"/>
                </a:solidFill>
                <a:cs typeface="Arial" charset="0"/>
              </a:rPr>
              <a:t>"</a:t>
            </a:r>
            <a:r>
              <a:rPr lang="en-US" altLang="ja-JP" sz="2000" b="1" dirty="0">
                <a:solidFill>
                  <a:schemeClr val="bg1"/>
                </a:solidFill>
                <a:cs typeface="Arial" charset="0"/>
              </a:rPr>
              <a:t>Queen of Roman roads,</a:t>
            </a:r>
            <a:r>
              <a:rPr lang="ru-RU" altLang="ja-JP" sz="2000" b="1" dirty="0">
                <a:solidFill>
                  <a:schemeClr val="bg1"/>
                </a:solidFill>
                <a:cs typeface="Arial" charset="0"/>
              </a:rPr>
              <a:t>"</a:t>
            </a:r>
            <a:r>
              <a:rPr lang="en-US" altLang="ja-JP" sz="2000" b="1" dirty="0">
                <a:solidFill>
                  <a:schemeClr val="bg1"/>
                </a:solidFill>
                <a:cs typeface="Arial" charset="0"/>
              </a:rPr>
              <a:t> which was the road from Rome that Onesimus took back to Colossae for Philemon</a:t>
            </a:r>
            <a:r>
              <a:rPr lang="uk-UA" altLang="ja-JP" sz="2000" b="1" dirty="0">
                <a:solidFill>
                  <a:schemeClr val="bg1"/>
                </a:solidFill>
                <a:cs typeface="Arial" charset="0"/>
              </a:rPr>
              <a:t>'</a:t>
            </a:r>
            <a:r>
              <a:rPr lang="en-US" altLang="ja-JP" sz="2000" b="1" dirty="0">
                <a:solidFill>
                  <a:schemeClr val="bg1"/>
                </a:solidFill>
                <a:cs typeface="Arial" charset="0"/>
              </a:rPr>
              <a:t>s forgiveness</a:t>
            </a:r>
            <a:endParaRPr lang="en-US" sz="2000" b="1" dirty="0">
              <a:solidFill>
                <a:schemeClr val="bg1"/>
              </a:solidFill>
              <a:cs typeface="Arial" charset="0"/>
            </a:endParaRPr>
          </a:p>
        </p:txBody>
      </p:sp>
      <p:sp>
        <p:nvSpPr>
          <p:cNvPr id="146441" name="Text Box 9"/>
          <p:cNvSpPr txBox="1">
            <a:spLocks noChangeArrowheads="1"/>
          </p:cNvSpPr>
          <p:nvPr/>
        </p:nvSpPr>
        <p:spPr bwMode="auto">
          <a:xfrm>
            <a:off x="5219700" y="6156325"/>
            <a:ext cx="3781425" cy="585788"/>
          </a:xfrm>
          <a:prstGeom prst="rect">
            <a:avLst/>
          </a:prstGeom>
          <a:solidFill>
            <a:schemeClr val="accent5">
              <a:lumMod val="60000"/>
              <a:lumOff val="40000"/>
            </a:schemeClr>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i="1" dirty="0">
                <a:solidFill>
                  <a:srgbClr val="000000"/>
                </a:solidFill>
                <a:latin typeface="Arial"/>
                <a:cs typeface="Arial"/>
              </a:rPr>
              <a:t>Bill </a:t>
            </a:r>
            <a:r>
              <a:rPr lang="en-US" sz="3200" b="1" i="1" dirty="0" err="1">
                <a:solidFill>
                  <a:srgbClr val="000000"/>
                </a:solidFill>
                <a:latin typeface="Arial"/>
                <a:cs typeface="Arial"/>
              </a:rPr>
              <a:t>Gothard</a:t>
            </a:r>
            <a:r>
              <a:rPr lang="en-US" sz="3200" b="1" i="1" dirty="0">
                <a:solidFill>
                  <a:srgbClr val="000000"/>
                </a:solidFill>
                <a:latin typeface="Arial"/>
                <a:cs typeface="Arial"/>
              </a:rPr>
              <a:t>, IBLP</a:t>
            </a:r>
          </a:p>
        </p:txBody>
      </p:sp>
      <p:sp>
        <p:nvSpPr>
          <p:cNvPr id="185354" name="Rectangle 10"/>
          <p:cNvSpPr>
            <a:spLocks noGrp="1" noChangeArrowheads="1"/>
          </p:cNvSpPr>
          <p:nvPr>
            <p:ph type="title" idx="4294967295"/>
          </p:nvPr>
        </p:nvSpPr>
        <p:spPr>
          <a:xfrm>
            <a:off x="685800" y="304800"/>
            <a:ext cx="7239000" cy="519113"/>
          </a:xfrm>
          <a:solidFill>
            <a:schemeClr val="tx1"/>
          </a:solidFill>
        </p:spPr>
        <p:txBody>
          <a:bodyPr anchor="t">
            <a:spAutoFit/>
          </a:bodyPr>
          <a:lstStyle/>
          <a:p>
            <a:pPr algn="ctr" eaLnBrk="1" hangingPunct="1"/>
            <a:r>
              <a:rPr lang="en-US" sz="2800" b="1">
                <a:solidFill>
                  <a:srgbClr val="FFFFFF"/>
                </a:solidFill>
                <a:latin typeface="Arial" charset="0"/>
                <a:ea typeface="ＭＳ Ｐゴシック" charset="0"/>
                <a:cs typeface="Arial" charset="0"/>
              </a:rPr>
              <a:t>Basic Steps to Gain a Forgiving Spirit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in)">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box(in)">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P spid="49156" grpId="0" animBg="1" autoUpdateAnimBg="0"/>
      <p:bldP spid="49157" grpId="0" animBg="1" autoUpdateAnimBg="0"/>
      <p:bldP spid="4915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2107984-24D2-764A-A3CB-F4F221A03A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4241297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457200" y="457200"/>
            <a:ext cx="8229600" cy="1143000"/>
          </a:xfrm>
        </p:spPr>
        <p:txBody>
          <a:bodyPr/>
          <a:lstStyle/>
          <a:p>
            <a:pPr eaLnBrk="1" hangingPunct="1"/>
            <a:r>
              <a:rPr lang="en-US">
                <a:latin typeface="Arial"/>
                <a:cs typeface="Arial"/>
              </a:rPr>
              <a:t>How do I ask forgiveness?</a:t>
            </a:r>
          </a:p>
        </p:txBody>
      </p:sp>
      <p:sp>
        <p:nvSpPr>
          <p:cNvPr id="50179" name="Text Box 3"/>
          <p:cNvSpPr txBox="1">
            <a:spLocks noChangeArrowheads="1"/>
          </p:cNvSpPr>
          <p:nvPr/>
        </p:nvSpPr>
        <p:spPr bwMode="auto">
          <a:xfrm>
            <a:off x="304800" y="1828800"/>
            <a:ext cx="52578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latin typeface="Arial"/>
                <a:cs typeface="Arial"/>
              </a:rPr>
              <a:t>Never say, </a:t>
            </a:r>
            <a:r>
              <a:rPr lang="ru-RU" altLang="ja-JP" sz="2800" b="1" dirty="0">
                <a:latin typeface="Arial"/>
                <a:cs typeface="Arial"/>
              </a:rPr>
              <a:t>"</a:t>
            </a:r>
            <a:r>
              <a:rPr lang="en-US" altLang="ja-JP" sz="2800" b="1" dirty="0">
                <a:latin typeface="Arial"/>
                <a:cs typeface="Arial"/>
              </a:rPr>
              <a:t>I</a:t>
            </a:r>
            <a:r>
              <a:rPr lang="uk-UA" altLang="ja-JP" sz="2800" b="1" dirty="0">
                <a:latin typeface="Arial"/>
                <a:cs typeface="Arial"/>
              </a:rPr>
              <a:t>'</a:t>
            </a:r>
            <a:r>
              <a:rPr lang="en-US" altLang="ja-JP" sz="2800" b="1" dirty="0">
                <a:latin typeface="Arial"/>
                <a:cs typeface="Arial"/>
              </a:rPr>
              <a:t>m sorry</a:t>
            </a:r>
            <a:r>
              <a:rPr lang="ru-RU" altLang="ja-JP" sz="2800" b="1" dirty="0">
                <a:latin typeface="Arial"/>
                <a:cs typeface="Arial"/>
              </a:rPr>
              <a:t>"</a:t>
            </a:r>
            <a:br>
              <a:rPr lang="en-US" altLang="ja-JP" sz="2800" b="1" dirty="0">
                <a:latin typeface="Arial"/>
                <a:cs typeface="Arial"/>
              </a:rPr>
            </a:br>
            <a:r>
              <a:rPr lang="en-US" altLang="ja-JP" sz="2800" b="1" dirty="0">
                <a:latin typeface="Arial"/>
                <a:cs typeface="Arial"/>
              </a:rPr>
              <a:t>(period/full stop).</a:t>
            </a:r>
          </a:p>
          <a:p>
            <a:pPr eaLnBrk="1" hangingPunct="1">
              <a:spcBef>
                <a:spcPct val="20000"/>
              </a:spcBef>
            </a:pPr>
            <a:endParaRPr lang="en-US" sz="2800" b="1" dirty="0">
              <a:latin typeface="Arial"/>
              <a:cs typeface="Arial"/>
            </a:endParaRPr>
          </a:p>
          <a:p>
            <a:pPr eaLnBrk="1" hangingPunct="1">
              <a:spcBef>
                <a:spcPct val="20000"/>
              </a:spcBef>
            </a:pPr>
            <a:r>
              <a:rPr lang="en-US" sz="2800" b="1" dirty="0">
                <a:latin typeface="Arial"/>
                <a:cs typeface="Arial"/>
              </a:rPr>
              <a:t>Say, </a:t>
            </a:r>
            <a:r>
              <a:rPr lang="ru-RU" altLang="ja-JP" sz="2800" b="1" dirty="0">
                <a:latin typeface="Arial"/>
                <a:cs typeface="Arial"/>
              </a:rPr>
              <a:t>"</a:t>
            </a:r>
            <a:r>
              <a:rPr lang="en-US" altLang="ja-JP" sz="2800" b="1" dirty="0">
                <a:latin typeface="Arial"/>
                <a:cs typeface="Arial"/>
              </a:rPr>
              <a:t>Will you forgive me for ___________</a:t>
            </a:r>
            <a:r>
              <a:rPr lang="ru-RU" altLang="ja-JP" sz="2800" b="1" dirty="0">
                <a:latin typeface="Arial"/>
                <a:cs typeface="Arial"/>
              </a:rPr>
              <a:t>"</a:t>
            </a:r>
            <a:r>
              <a:rPr lang="en-US" altLang="ja-JP" sz="2800" b="1" dirty="0">
                <a:latin typeface="Arial"/>
                <a:cs typeface="Arial"/>
              </a:rPr>
              <a:t> </a:t>
            </a:r>
          </a:p>
          <a:p>
            <a:pPr eaLnBrk="1" hangingPunct="1">
              <a:spcBef>
                <a:spcPct val="20000"/>
              </a:spcBef>
            </a:pPr>
            <a:r>
              <a:rPr lang="en-US" sz="2800" b="1" dirty="0">
                <a:latin typeface="Arial"/>
                <a:cs typeface="Arial"/>
              </a:rPr>
              <a:t>(specify your offense). </a:t>
            </a:r>
            <a:br>
              <a:rPr lang="en-US" sz="2800" b="1" dirty="0">
                <a:latin typeface="Arial"/>
                <a:cs typeface="Arial"/>
              </a:rPr>
            </a:br>
            <a:r>
              <a:rPr lang="en-US" sz="2800" b="1" dirty="0">
                <a:latin typeface="Arial"/>
                <a:cs typeface="Arial"/>
              </a:rPr>
              <a:t>Philemon 11, 18</a:t>
            </a:r>
          </a:p>
          <a:p>
            <a:pPr eaLnBrk="1" hangingPunct="1"/>
            <a:endParaRPr lang="en-US" sz="2800" b="1" dirty="0">
              <a:latin typeface="Arial"/>
              <a:cs typeface="Arial"/>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828800"/>
            <a:ext cx="3157538"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0075" y="1828800"/>
            <a:ext cx="3159125" cy="442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7"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1000"/>
                                        <p:tgtEl>
                                          <p:spTgt spid="50181"/>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2" end="2"/>
                                            </p:txEl>
                                          </p:spTgt>
                                        </p:tgtEl>
                                        <p:attrNameLst>
                                          <p:attrName>style.visibility</p:attrName>
                                        </p:attrNameLst>
                                      </p:cBhvr>
                                      <p:to>
                                        <p:strVal val="visible"/>
                                      </p:to>
                                    </p:set>
                                    <p:animEffect transition="in" filter="fade">
                                      <p:cBhvr>
                                        <p:cTn id="10" dur="1000"/>
                                        <p:tgtEl>
                                          <p:spTgt spid="5017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79">
                                            <p:txEl>
                                              <p:pRg st="3" end="3"/>
                                            </p:txEl>
                                          </p:spTgt>
                                        </p:tgtEl>
                                        <p:attrNameLst>
                                          <p:attrName>style.visibility</p:attrName>
                                        </p:attrNameLst>
                                      </p:cBhvr>
                                      <p:to>
                                        <p:strVal val="visible"/>
                                      </p:to>
                                    </p:set>
                                    <p:animEffect transition="in" filter="fade">
                                      <p:cBhvr>
                                        <p:cTn id="13" dur="20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1371600"/>
            <a:ext cx="369728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2" name="Rectangle 2"/>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52227" name="Text Box 3"/>
          <p:cNvSpPr txBox="1">
            <a:spLocks noChangeArrowheads="1"/>
          </p:cNvSpPr>
          <p:nvPr/>
        </p:nvSpPr>
        <p:spPr bwMode="auto">
          <a:xfrm>
            <a:off x="304800" y="1447800"/>
            <a:ext cx="4495800" cy="472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9388" indent="-1793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b="1">
                <a:latin typeface="Arial"/>
                <a:cs typeface="Arial"/>
              </a:rPr>
              <a:t>Not by phone </a:t>
            </a:r>
          </a:p>
          <a:p>
            <a:pPr eaLnBrk="1" hangingPunct="1">
              <a:spcBef>
                <a:spcPct val="20000"/>
              </a:spcBef>
              <a:buFont typeface="Arial" charset="0"/>
              <a:buChar char="•"/>
            </a:pPr>
            <a:r>
              <a:rPr lang="en-US" sz="3200" b="1">
                <a:latin typeface="Arial"/>
                <a:cs typeface="Arial"/>
              </a:rPr>
              <a:t>Not by letter </a:t>
            </a:r>
          </a:p>
          <a:p>
            <a:pPr eaLnBrk="1" hangingPunct="1">
              <a:spcBef>
                <a:spcPct val="20000"/>
              </a:spcBef>
              <a:buFont typeface="Arial" charset="0"/>
              <a:buChar char="•"/>
            </a:pPr>
            <a:r>
              <a:rPr lang="en-US" sz="3200" b="1">
                <a:latin typeface="Arial"/>
                <a:cs typeface="Arial"/>
              </a:rPr>
              <a:t>Not by fax </a:t>
            </a:r>
          </a:p>
          <a:p>
            <a:pPr eaLnBrk="1" hangingPunct="1">
              <a:spcBef>
                <a:spcPct val="20000"/>
              </a:spcBef>
              <a:buFont typeface="Arial" charset="0"/>
              <a:buChar char="•"/>
            </a:pPr>
            <a:r>
              <a:rPr lang="en-US" sz="3200" b="1">
                <a:latin typeface="Arial"/>
                <a:cs typeface="Arial"/>
              </a:rPr>
              <a:t>Not by text message</a:t>
            </a:r>
          </a:p>
          <a:p>
            <a:pPr eaLnBrk="1" hangingPunct="1">
              <a:spcBef>
                <a:spcPct val="20000"/>
              </a:spcBef>
              <a:buFont typeface="Arial" charset="0"/>
              <a:buChar char="•"/>
            </a:pPr>
            <a:r>
              <a:rPr lang="en-US" sz="3200" b="1">
                <a:latin typeface="Arial"/>
                <a:cs typeface="Arial"/>
              </a:rPr>
              <a:t>Not by facebook</a:t>
            </a:r>
          </a:p>
          <a:p>
            <a:pPr eaLnBrk="1" hangingPunct="1">
              <a:spcBef>
                <a:spcPct val="20000"/>
              </a:spcBef>
              <a:buFont typeface="Arial" charset="0"/>
              <a:buChar char="•"/>
            </a:pPr>
            <a:r>
              <a:rPr lang="en-US" sz="3200" b="1">
                <a:latin typeface="Arial"/>
                <a:cs typeface="Arial"/>
              </a:rPr>
              <a:t>Not by Twitter </a:t>
            </a:r>
          </a:p>
          <a:p>
            <a:pPr eaLnBrk="1" hangingPunct="1">
              <a:spcBef>
                <a:spcPct val="20000"/>
              </a:spcBef>
              <a:buFont typeface="Arial" charset="0"/>
              <a:buChar char="•"/>
            </a:pPr>
            <a:r>
              <a:rPr lang="en-US" sz="3200" b="1">
                <a:latin typeface="Arial"/>
                <a:cs typeface="Arial"/>
              </a:rPr>
              <a:t>Not by email </a:t>
            </a:r>
          </a:p>
          <a:p>
            <a:pPr eaLnBrk="1" hangingPunct="1">
              <a:spcBef>
                <a:spcPct val="20000"/>
              </a:spcBef>
              <a:buFont typeface="Arial" charset="0"/>
              <a:buChar char="•"/>
            </a:pPr>
            <a:r>
              <a:rPr lang="en-US" sz="3200" b="1">
                <a:latin typeface="Arial"/>
                <a:cs typeface="Arial"/>
              </a:rPr>
              <a:t>Not by mediators…</a:t>
            </a:r>
          </a:p>
        </p:txBody>
      </p:sp>
      <p:sp>
        <p:nvSpPr>
          <p:cNvPr id="189444"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52227" name="Text Box 3"/>
          <p:cNvSpPr txBox="1">
            <a:spLocks noChangeArrowheads="1"/>
          </p:cNvSpPr>
          <p:nvPr/>
        </p:nvSpPr>
        <p:spPr bwMode="auto">
          <a:xfrm>
            <a:off x="304800" y="1447800"/>
            <a:ext cx="44958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b="1">
                <a:latin typeface="Arial"/>
                <a:cs typeface="Arial"/>
              </a:rPr>
              <a:t>But by one simple word…</a:t>
            </a:r>
          </a:p>
          <a:p>
            <a:pPr algn="ctr" eaLnBrk="1" hangingPunct="1">
              <a:spcBef>
                <a:spcPct val="20000"/>
              </a:spcBef>
            </a:pPr>
            <a:r>
              <a:rPr lang="en-US" sz="8000" b="1">
                <a:latin typeface="Arial"/>
                <a:cs typeface="Arial"/>
              </a:rPr>
              <a:t>Go</a:t>
            </a:r>
            <a:endParaRPr lang="en-US" sz="6600" b="1">
              <a:latin typeface="Arial"/>
              <a:cs typeface="Arial"/>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0475" y="1447800"/>
            <a:ext cx="331152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341438"/>
            <a:ext cx="784860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r>
              <a:rPr lang="en-US" dirty="0">
                <a:latin typeface="Arial"/>
                <a:cs typeface="Arial"/>
              </a:rPr>
              <a:t>How do I ask forgiveness?</a:t>
            </a:r>
          </a:p>
        </p:txBody>
      </p:sp>
      <p:sp>
        <p:nvSpPr>
          <p:cNvPr id="52227" name="Text Box 3"/>
          <p:cNvSpPr txBox="1">
            <a:spLocks noChangeArrowheads="1"/>
          </p:cNvSpPr>
          <p:nvPr/>
        </p:nvSpPr>
        <p:spPr bwMode="auto">
          <a:xfrm>
            <a:off x="755576" y="4653136"/>
            <a:ext cx="44958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3200" b="1" dirty="0">
                <a:solidFill>
                  <a:srgbClr val="FFFFFF"/>
                </a:solidFill>
                <a:effectLst>
                  <a:glow rad="254000">
                    <a:schemeClr val="tx1"/>
                  </a:glow>
                </a:effectLst>
                <a:latin typeface="Arial"/>
                <a:cs typeface="Arial"/>
              </a:rPr>
              <a:t>Onesimus traveled 1400 km to speak to Philemon in person</a:t>
            </a:r>
          </a:p>
          <a:p>
            <a:pPr eaLnBrk="1" hangingPunct="1">
              <a:defRPr/>
            </a:pPr>
            <a:endParaRPr lang="en-US" sz="3200" b="1" dirty="0">
              <a:solidFill>
                <a:srgbClr val="FFFFFF"/>
              </a:solidFill>
              <a:effectLst>
                <a:glow rad="254000">
                  <a:schemeClr val="tx1"/>
                </a:glow>
              </a:effectLst>
              <a:latin typeface="Arial"/>
              <a:cs typeface="Arial"/>
            </a:endParaRPr>
          </a:p>
        </p:txBody>
      </p:sp>
      <p:sp>
        <p:nvSpPr>
          <p:cNvPr id="193540"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4938" y="2133600"/>
            <a:ext cx="3090862"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1905000"/>
            <a:ext cx="3570288" cy="437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Rectangle 4"/>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195588" name="Text Box 5"/>
          <p:cNvSpPr txBox="1">
            <a:spLocks noChangeArrowheads="1"/>
          </p:cNvSpPr>
          <p:nvPr/>
        </p:nvSpPr>
        <p:spPr bwMode="auto">
          <a:xfrm>
            <a:off x="533400" y="1828800"/>
            <a:ext cx="4114800" cy="328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a:latin typeface="Arial"/>
                <a:cs typeface="Arial"/>
              </a:rPr>
              <a:t>Demonstrate humility without concern for saving face.</a:t>
            </a:r>
          </a:p>
          <a:p>
            <a:pPr eaLnBrk="1" hangingPunct="1">
              <a:spcBef>
                <a:spcPct val="20000"/>
              </a:spcBef>
            </a:pPr>
            <a:endParaRPr lang="en-US" sz="2800" b="1">
              <a:latin typeface="Arial"/>
              <a:cs typeface="Arial"/>
            </a:endParaRPr>
          </a:p>
          <a:p>
            <a:pPr eaLnBrk="1" hangingPunct="1">
              <a:spcBef>
                <a:spcPct val="20000"/>
              </a:spcBef>
            </a:pPr>
            <a:r>
              <a:rPr lang="en-US" sz="2800" b="1">
                <a:latin typeface="Arial"/>
                <a:cs typeface="Arial"/>
              </a:rPr>
              <a:t>Philemon 1, 8-9, 14 (cf. Gal. 6:1b, 3-4)</a:t>
            </a:r>
          </a:p>
          <a:p>
            <a:pPr eaLnBrk="1" hangingPunct="1"/>
            <a:endParaRPr lang="en-US" sz="2800" b="1">
              <a:latin typeface="Arial"/>
              <a:cs typeface="Arial"/>
            </a:endParaRPr>
          </a:p>
        </p:txBody>
      </p:sp>
      <p:sp>
        <p:nvSpPr>
          <p:cNvPr id="195589"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4275"/>
                                        </p:tgtEl>
                                        <p:attrNameLst>
                                          <p:attrName>ppt_x</p:attrName>
                                        </p:attrNameLst>
                                      </p:cBhvr>
                                      <p:tavLst>
                                        <p:tav tm="0">
                                          <p:val>
                                            <p:strVal val="ppt_x"/>
                                          </p:val>
                                        </p:tav>
                                        <p:tav tm="100000">
                                          <p:val>
                                            <p:strVal val="ppt_x"/>
                                          </p:val>
                                        </p:tav>
                                      </p:tavLst>
                                    </p:anim>
                                    <p:anim calcmode="lin" valueType="num">
                                      <p:cBhvr additive="base">
                                        <p:cTn id="7" dur="500"/>
                                        <p:tgtEl>
                                          <p:spTgt spid="54275"/>
                                        </p:tgtEl>
                                        <p:attrNameLst>
                                          <p:attrName>ppt_y</p:attrName>
                                        </p:attrNameLst>
                                      </p:cBhvr>
                                      <p:tavLst>
                                        <p:tav tm="0">
                                          <p:val>
                                            <p:strVal val="ppt_y"/>
                                          </p:val>
                                        </p:tav>
                                        <p:tav tm="100000">
                                          <p:val>
                                            <p:strVal val="1+ppt_h/2"/>
                                          </p:val>
                                        </p:tav>
                                      </p:tavLst>
                                    </p:anim>
                                    <p:set>
                                      <p:cBhvr>
                                        <p:cTn id="8" dur="1" fill="hold">
                                          <p:stCondLst>
                                            <p:cond delay="499"/>
                                          </p:stCondLst>
                                        </p:cTn>
                                        <p:tgtEl>
                                          <p:spTgt spid="54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p:nvPr>
        </p:nvSpPr>
        <p:spPr/>
        <p:txBody>
          <a:bodyPr/>
          <a:lstStyle/>
          <a:p>
            <a:pPr eaLnBrk="1" hangingPunct="1"/>
            <a:r>
              <a:rPr lang="en-US">
                <a:solidFill>
                  <a:schemeClr val="bg1"/>
                </a:solidFill>
                <a:latin typeface="Verdana" charset="0"/>
              </a:rPr>
              <a:t>How do I ask forgiveness?</a:t>
            </a:r>
          </a:p>
        </p:txBody>
      </p:sp>
      <p:sp>
        <p:nvSpPr>
          <p:cNvPr id="56324" name="Text Box 4"/>
          <p:cNvSpPr txBox="1">
            <a:spLocks noChangeArrowheads="1"/>
          </p:cNvSpPr>
          <p:nvPr/>
        </p:nvSpPr>
        <p:spPr bwMode="auto">
          <a:xfrm>
            <a:off x="533400" y="4724400"/>
            <a:ext cx="8077200" cy="1905000"/>
          </a:xfrm>
          <a:prstGeom prst="rect">
            <a:avLst/>
          </a:prstGeom>
          <a:solidFill>
            <a:schemeClr val="accent2">
              <a:alpha val="70000"/>
            </a:scheme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2800" b="1">
                <a:solidFill>
                  <a:schemeClr val="bg1"/>
                </a:solidFill>
                <a:effectLst>
                  <a:outerShdw blurRad="38100" dist="38100" dir="2700000" algn="tl">
                    <a:srgbClr val="000000"/>
                  </a:outerShdw>
                </a:effectLst>
                <a:latin typeface="Verdana" charset="0"/>
                <a:cs typeface="Arial" charset="0"/>
              </a:rPr>
              <a:t>Remember that your response is not a private issue, but public, involving many people.</a:t>
            </a:r>
          </a:p>
          <a:p>
            <a:pPr eaLnBrk="1" hangingPunct="1">
              <a:spcBef>
                <a:spcPct val="20000"/>
              </a:spcBef>
              <a:defRPr/>
            </a:pPr>
            <a:r>
              <a:rPr lang="en-US" sz="2800" b="1">
                <a:solidFill>
                  <a:schemeClr val="bg1"/>
                </a:solidFill>
                <a:effectLst>
                  <a:outerShdw blurRad="38100" dist="38100" dir="2700000" algn="tl">
                    <a:srgbClr val="000000"/>
                  </a:outerShdw>
                </a:effectLst>
                <a:latin typeface="Verdana" charset="0"/>
                <a:cs typeface="Arial" charset="0"/>
              </a:rPr>
              <a:t>Philemon 1-2, 25 (plural)</a:t>
            </a:r>
          </a:p>
        </p:txBody>
      </p:sp>
      <p:sp>
        <p:nvSpPr>
          <p:cNvPr id="197636" name="Text Box 5"/>
          <p:cNvSpPr txBox="1">
            <a:spLocks noChangeArrowheads="1"/>
          </p:cNvSpPr>
          <p:nvPr/>
        </p:nvSpPr>
        <p:spPr bwMode="auto">
          <a:xfrm>
            <a:off x="8274050" y="4445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Verdana" charset="0"/>
                <a:cs typeface="Arial" charset="0"/>
              </a:rPr>
              <a:t>253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199682" name="Text Box 3"/>
          <p:cNvSpPr txBox="1">
            <a:spLocks noChangeArrowheads="1"/>
          </p:cNvSpPr>
          <p:nvPr/>
        </p:nvSpPr>
        <p:spPr bwMode="auto">
          <a:xfrm>
            <a:off x="304800" y="1600200"/>
            <a:ext cx="4800600" cy="483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latin typeface="Arial"/>
                <a:cs typeface="Arial"/>
              </a:rPr>
              <a:t>Make the request for</a:t>
            </a:r>
          </a:p>
          <a:p>
            <a:pPr eaLnBrk="1" hangingPunct="1">
              <a:spcBef>
                <a:spcPct val="20000"/>
              </a:spcBef>
            </a:pPr>
            <a:r>
              <a:rPr lang="en-US" sz="2800" b="1" dirty="0">
                <a:latin typeface="Arial"/>
                <a:cs typeface="Arial"/>
              </a:rPr>
              <a:t>forgiveness as public</a:t>
            </a:r>
          </a:p>
          <a:p>
            <a:pPr eaLnBrk="1" hangingPunct="1">
              <a:spcBef>
                <a:spcPct val="20000"/>
              </a:spcBef>
            </a:pPr>
            <a:r>
              <a:rPr lang="en-US" sz="2800" b="1" dirty="0">
                <a:latin typeface="Arial"/>
                <a:cs typeface="Arial"/>
              </a:rPr>
              <a:t>as the offense. </a:t>
            </a:r>
          </a:p>
          <a:p>
            <a:pPr eaLnBrk="1" hangingPunct="1">
              <a:spcBef>
                <a:spcPct val="20000"/>
              </a:spcBef>
            </a:pPr>
            <a:endParaRPr lang="en-US" sz="2800" b="1" dirty="0">
              <a:latin typeface="Arial"/>
              <a:cs typeface="Arial"/>
            </a:endParaRPr>
          </a:p>
          <a:p>
            <a:pPr eaLnBrk="1" hangingPunct="1">
              <a:spcBef>
                <a:spcPct val="20000"/>
              </a:spcBef>
              <a:buFontTx/>
              <a:buAutoNum type="alphaLcPeriod"/>
            </a:pPr>
            <a:r>
              <a:rPr lang="en-US" sz="2800" b="1" dirty="0">
                <a:latin typeface="Arial"/>
                <a:cs typeface="Arial"/>
              </a:rPr>
              <a:t>Public sins require public apology </a:t>
            </a:r>
            <a:br>
              <a:rPr lang="en-US" sz="2800" b="1" dirty="0">
                <a:latin typeface="Arial"/>
                <a:cs typeface="Arial"/>
              </a:rPr>
            </a:br>
            <a:r>
              <a:rPr lang="en-US" sz="2800" b="1" dirty="0">
                <a:latin typeface="Arial"/>
                <a:cs typeface="Arial"/>
              </a:rPr>
              <a:t>(1 Tim. 5:20)</a:t>
            </a:r>
          </a:p>
          <a:p>
            <a:pPr eaLnBrk="1" hangingPunct="1">
              <a:spcBef>
                <a:spcPct val="20000"/>
              </a:spcBef>
              <a:buFontTx/>
              <a:buAutoNum type="alphaLcPeriod"/>
            </a:pPr>
            <a:r>
              <a:rPr lang="en-US" sz="2800" b="1" dirty="0">
                <a:latin typeface="Arial"/>
                <a:cs typeface="Arial"/>
              </a:rPr>
              <a:t>Private sins require private apology (Matt. 18:15) </a:t>
            </a:r>
          </a:p>
        </p:txBody>
      </p:sp>
      <p:pic>
        <p:nvPicPr>
          <p:cNvPr id="199683" name="Picture 4" descr="j015644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2057400"/>
            <a:ext cx="4192588" cy="434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4" name="Text Box 5"/>
          <p:cNvSpPr txBox="1">
            <a:spLocks noChangeArrowheads="1"/>
          </p:cNvSpPr>
          <p:nvPr/>
        </p:nvSpPr>
        <p:spPr bwMode="auto">
          <a:xfrm>
            <a:off x="8274050"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en-US">
                <a:latin typeface="Verdana" charset="0"/>
              </a:rPr>
              <a:t>Restoring Relationships</a:t>
            </a:r>
          </a:p>
        </p:txBody>
      </p:sp>
      <p:sp>
        <p:nvSpPr>
          <p:cNvPr id="60419" name="Text Box 3"/>
          <p:cNvSpPr txBox="1">
            <a:spLocks noChangeArrowheads="1"/>
          </p:cNvSpPr>
          <p:nvPr/>
        </p:nvSpPr>
        <p:spPr bwMode="auto">
          <a:xfrm>
            <a:off x="681038" y="1393825"/>
            <a:ext cx="7812087" cy="1804988"/>
          </a:xfrm>
          <a:prstGeom prst="rect">
            <a:avLst/>
          </a:prstGeom>
          <a:solidFill>
            <a:srgbClr val="660066"/>
          </a:solid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u="sng" dirty="0">
                <a:solidFill>
                  <a:schemeClr val="bg1"/>
                </a:solidFill>
                <a:effectLst>
                  <a:outerShdw blurRad="38100" dist="38100" dir="2700000" algn="tl">
                    <a:srgbClr val="000000"/>
                  </a:outerShdw>
                </a:effectLst>
                <a:latin typeface="Verdana" charset="0"/>
                <a:cs typeface="Arial" charset="0"/>
              </a:rPr>
              <a:t>General Principle</a:t>
            </a:r>
          </a:p>
          <a:p>
            <a:pPr algn="ctr" eaLnBrk="1" hangingPunct="1">
              <a:defRPr/>
            </a:pPr>
            <a:r>
              <a:rPr lang="en-US" sz="2800" b="1" dirty="0">
                <a:solidFill>
                  <a:schemeClr val="bg1"/>
                </a:solidFill>
                <a:effectLst>
                  <a:outerShdw blurRad="38100" dist="38100" dir="2700000" algn="tl">
                    <a:srgbClr val="000000"/>
                  </a:outerShdw>
                </a:effectLst>
                <a:cs typeface="Arial" charset="0"/>
              </a:rPr>
              <a:t>Romans 12:18</a:t>
            </a:r>
          </a:p>
          <a:p>
            <a:pPr algn="ctr" eaLnBrk="1" hangingPunct="1">
              <a:defRPr/>
            </a:pPr>
            <a:r>
              <a:rPr lang="ru-RU" altLang="ja-JP" sz="2800" b="1" dirty="0">
                <a:solidFill>
                  <a:schemeClr val="bg1"/>
                </a:solidFill>
                <a:effectLst>
                  <a:outerShdw blurRad="38100" dist="38100" dir="2700000" algn="tl">
                    <a:srgbClr val="000000"/>
                  </a:outerShdw>
                </a:effectLst>
                <a:cs typeface="Arial" charset="0"/>
              </a:rPr>
              <a:t>"</a:t>
            </a:r>
            <a:r>
              <a:rPr lang="en-US" altLang="ja-JP" sz="2800" b="1" dirty="0">
                <a:solidFill>
                  <a:schemeClr val="bg1"/>
                </a:solidFill>
                <a:effectLst>
                  <a:outerShdw blurRad="38100" dist="38100" dir="2700000" algn="tl">
                    <a:srgbClr val="000000"/>
                  </a:outerShdw>
                </a:effectLst>
                <a:cs typeface="Arial" charset="0"/>
              </a:rPr>
              <a:t>If it is possible, as far as it depends on you, </a:t>
            </a:r>
          </a:p>
          <a:p>
            <a:pPr algn="ctr" eaLnBrk="1" hangingPunct="1">
              <a:defRPr/>
            </a:pPr>
            <a:r>
              <a:rPr lang="en-US" sz="2800" b="1" dirty="0">
                <a:solidFill>
                  <a:schemeClr val="bg1"/>
                </a:solidFill>
                <a:effectLst>
                  <a:outerShdw blurRad="38100" dist="38100" dir="2700000" algn="tl">
                    <a:srgbClr val="000000"/>
                  </a:outerShdw>
                </a:effectLst>
                <a:cs typeface="Arial" charset="0"/>
              </a:rPr>
              <a:t>live at peace with everyone.</a:t>
            </a:r>
            <a:r>
              <a:rPr lang="ru-RU" altLang="ja-JP" sz="2800" b="1" dirty="0">
                <a:solidFill>
                  <a:schemeClr val="bg1"/>
                </a:solidFill>
                <a:effectLst>
                  <a:outerShdw blurRad="38100" dist="38100" dir="2700000" algn="tl">
                    <a:srgbClr val="000000"/>
                  </a:outerShdw>
                </a:effectLst>
                <a:cs typeface="Arial" charset="0"/>
              </a:rPr>
              <a:t>"</a:t>
            </a:r>
            <a:endParaRPr lang="en-US" sz="2800" b="1" dirty="0">
              <a:solidFill>
                <a:schemeClr val="bg1"/>
              </a:solidFill>
              <a:effectLst>
                <a:outerShdw blurRad="38100" dist="38100" dir="2700000" algn="tl">
                  <a:srgbClr val="000000"/>
                </a:outerShdw>
              </a:effectLst>
              <a:latin typeface="Verdana" charset="0"/>
              <a:cs typeface="Arial" charset="0"/>
            </a:endParaRPr>
          </a:p>
        </p:txBody>
      </p:sp>
      <p:sp>
        <p:nvSpPr>
          <p:cNvPr id="60420" name="Text Box 4"/>
          <p:cNvSpPr txBox="1">
            <a:spLocks noChangeArrowheads="1"/>
          </p:cNvSpPr>
          <p:nvPr/>
        </p:nvSpPr>
        <p:spPr bwMode="auto">
          <a:xfrm>
            <a:off x="92075" y="3733800"/>
            <a:ext cx="3868738"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For the Offender: GO!</a:t>
            </a:r>
          </a:p>
          <a:p>
            <a:pPr eaLnBrk="1" hangingPunct="1"/>
            <a:endParaRPr lang="en-US" b="1">
              <a:latin typeface="Verdana" charset="0"/>
              <a:cs typeface="Arial" charset="0"/>
            </a:endParaRPr>
          </a:p>
          <a:p>
            <a:pPr eaLnBrk="1" hangingPunct="1"/>
            <a:r>
              <a:rPr lang="en-US" b="1">
                <a:latin typeface="Verdana" charset="0"/>
                <a:cs typeface="Arial" charset="0"/>
              </a:rPr>
              <a:t>Matthew 5:23-24</a:t>
            </a:r>
          </a:p>
          <a:p>
            <a:pPr eaLnBrk="1" hangingPunct="1"/>
            <a:r>
              <a:rPr lang="en-US" b="1">
                <a:latin typeface="Verdana" charset="0"/>
                <a:cs typeface="Arial" charset="0"/>
              </a:rPr>
              <a:t>James 5:16</a:t>
            </a:r>
          </a:p>
        </p:txBody>
      </p:sp>
      <p:sp>
        <p:nvSpPr>
          <p:cNvPr id="60421" name="Text Box 5"/>
          <p:cNvSpPr txBox="1">
            <a:spLocks noChangeArrowheads="1"/>
          </p:cNvSpPr>
          <p:nvPr/>
        </p:nvSpPr>
        <p:spPr bwMode="auto">
          <a:xfrm>
            <a:off x="5211763" y="3705225"/>
            <a:ext cx="3930650"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For the Offended: GO!</a:t>
            </a:r>
          </a:p>
          <a:p>
            <a:pPr eaLnBrk="1" hangingPunct="1"/>
            <a:endParaRPr lang="en-US" b="1">
              <a:latin typeface="Verdana" charset="0"/>
              <a:cs typeface="Arial" charset="0"/>
            </a:endParaRPr>
          </a:p>
          <a:p>
            <a:pPr eaLnBrk="1" hangingPunct="1"/>
            <a:r>
              <a:rPr lang="en-US" b="1">
                <a:latin typeface="Verdana" charset="0"/>
                <a:cs typeface="Arial" charset="0"/>
              </a:rPr>
              <a:t>Matthew 18:15</a:t>
            </a:r>
          </a:p>
          <a:p>
            <a:pPr eaLnBrk="1" hangingPunct="1"/>
            <a:r>
              <a:rPr lang="en-US" b="1">
                <a:latin typeface="Verdana" charset="0"/>
                <a:cs typeface="Arial" charset="0"/>
              </a:rPr>
              <a:t>Galatians 6:1</a:t>
            </a:r>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6525" y="3505200"/>
            <a:ext cx="1311275" cy="277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4" name="Text Box 7"/>
          <p:cNvSpPr txBox="1">
            <a:spLocks noChangeArrowheads="1"/>
          </p:cNvSpPr>
          <p:nvPr/>
        </p:nvSpPr>
        <p:spPr bwMode="auto">
          <a:xfrm>
            <a:off x="8201025" y="4445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fade">
                                      <p:cBhvr>
                                        <p:cTn id="7" dur="2000"/>
                                        <p:tgtEl>
                                          <p:spTgt spid="6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dissolve">
                                      <p:cBhvr>
                                        <p:cTn id="12" dur="5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dissolve">
                                      <p:cBhvr>
                                        <p:cTn id="17" dur="5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19"/>
                                        </p:tgtEl>
                                        <p:attrNameLst>
                                          <p:attrName>style.visibility</p:attrName>
                                        </p:attrNameLst>
                                      </p:cBhvr>
                                      <p:to>
                                        <p:strVal val="visible"/>
                                      </p:to>
                                    </p:set>
                                    <p:animEffect transition="in" filter="dissolve">
                                      <p:cBhvr>
                                        <p:cTn id="2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420" grpId="0"/>
      <p:bldP spid="6042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FBF3BB-4F86-514A-9F83-43F0D9D307DE}"/>
              </a:ext>
            </a:extLst>
          </p:cNvPr>
          <p:cNvGrpSpPr/>
          <p:nvPr/>
        </p:nvGrpSpPr>
        <p:grpSpPr>
          <a:xfrm>
            <a:off x="-26988" y="23813"/>
            <a:ext cx="6687220" cy="6834187"/>
            <a:chOff x="-26988" y="23813"/>
            <a:chExt cx="6687220" cy="6834187"/>
          </a:xfrm>
        </p:grpSpPr>
        <p:pic>
          <p:nvPicPr>
            <p:cNvPr id="203777" name="Picture 1" descr="Philemon Become like Those We Res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23813"/>
              <a:ext cx="6288088" cy="683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96819B10-0DA5-844D-8E58-AC0A1C6AAC58}"/>
                </a:ext>
              </a:extLst>
            </p:cNvPr>
            <p:cNvSpPr/>
            <p:nvPr/>
          </p:nvSpPr>
          <p:spPr bwMode="auto">
            <a:xfrm>
              <a:off x="4393022" y="475228"/>
              <a:ext cx="1619138" cy="577508"/>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0" name="Rounded Rectangle 19">
              <a:extLst>
                <a:ext uri="{FF2B5EF4-FFF2-40B4-BE49-F238E27FC236}">
                  <a16:creationId xmlns:a16="http://schemas.microsoft.com/office/drawing/2014/main" id="{60B602E4-F8BC-B24A-B07F-6E7F3866E74B}"/>
                </a:ext>
              </a:extLst>
            </p:cNvPr>
            <p:cNvSpPr/>
            <p:nvPr/>
          </p:nvSpPr>
          <p:spPr bwMode="auto">
            <a:xfrm>
              <a:off x="1680829" y="274394"/>
              <a:ext cx="1004376" cy="79149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1" name="Rounded Rectangle 20">
              <a:extLst>
                <a:ext uri="{FF2B5EF4-FFF2-40B4-BE49-F238E27FC236}">
                  <a16:creationId xmlns:a16="http://schemas.microsoft.com/office/drawing/2014/main" id="{8EEB48C0-0480-5B4E-B4C7-FFDCCA1A7981}"/>
                </a:ext>
              </a:extLst>
            </p:cNvPr>
            <p:cNvSpPr/>
            <p:nvPr/>
          </p:nvSpPr>
          <p:spPr bwMode="auto">
            <a:xfrm>
              <a:off x="58205" y="1433991"/>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2" name="Rounded Rectangle 21">
              <a:extLst>
                <a:ext uri="{FF2B5EF4-FFF2-40B4-BE49-F238E27FC236}">
                  <a16:creationId xmlns:a16="http://schemas.microsoft.com/office/drawing/2014/main" id="{C481C595-02AB-8345-86D8-3D7DD1FD7857}"/>
                </a:ext>
              </a:extLst>
            </p:cNvPr>
            <p:cNvSpPr/>
            <p:nvPr/>
          </p:nvSpPr>
          <p:spPr bwMode="auto">
            <a:xfrm>
              <a:off x="2451956" y="5025923"/>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3" name="Rounded Rectangle 22">
              <a:extLst>
                <a:ext uri="{FF2B5EF4-FFF2-40B4-BE49-F238E27FC236}">
                  <a16:creationId xmlns:a16="http://schemas.microsoft.com/office/drawing/2014/main" id="{E9FA61A4-CAFC-AB49-BB5A-FDD24DF24804}"/>
                </a:ext>
              </a:extLst>
            </p:cNvPr>
            <p:cNvSpPr/>
            <p:nvPr/>
          </p:nvSpPr>
          <p:spPr bwMode="auto">
            <a:xfrm>
              <a:off x="4630790" y="4509452"/>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4" name="Rounded Rectangle 23">
              <a:extLst>
                <a:ext uri="{FF2B5EF4-FFF2-40B4-BE49-F238E27FC236}">
                  <a16:creationId xmlns:a16="http://schemas.microsoft.com/office/drawing/2014/main" id="{537C871D-4323-9040-90E4-37E46DDC4A7A}"/>
                </a:ext>
              </a:extLst>
            </p:cNvPr>
            <p:cNvSpPr/>
            <p:nvPr/>
          </p:nvSpPr>
          <p:spPr bwMode="auto">
            <a:xfrm>
              <a:off x="2145642" y="1597957"/>
              <a:ext cx="2029442"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5" name="Rounded Rectangle 24">
              <a:extLst>
                <a:ext uri="{FF2B5EF4-FFF2-40B4-BE49-F238E27FC236}">
                  <a16:creationId xmlns:a16="http://schemas.microsoft.com/office/drawing/2014/main" id="{70FCB2F3-D69E-074B-A90F-1F9558FF04C6}"/>
                </a:ext>
              </a:extLst>
            </p:cNvPr>
            <p:cNvSpPr/>
            <p:nvPr/>
          </p:nvSpPr>
          <p:spPr bwMode="auto">
            <a:xfrm>
              <a:off x="479527" y="2181378"/>
              <a:ext cx="1323600"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7" name="Rounded Rectangle 26">
              <a:extLst>
                <a:ext uri="{FF2B5EF4-FFF2-40B4-BE49-F238E27FC236}">
                  <a16:creationId xmlns:a16="http://schemas.microsoft.com/office/drawing/2014/main" id="{100F4FDD-8DF4-6545-A9FA-ABEC94D0DD56}"/>
                </a:ext>
              </a:extLst>
            </p:cNvPr>
            <p:cNvSpPr/>
            <p:nvPr/>
          </p:nvSpPr>
          <p:spPr bwMode="auto">
            <a:xfrm rot="2736731">
              <a:off x="1951254" y="3727440"/>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8" name="Rounded Rectangle 27">
              <a:extLst>
                <a:ext uri="{FF2B5EF4-FFF2-40B4-BE49-F238E27FC236}">
                  <a16:creationId xmlns:a16="http://schemas.microsoft.com/office/drawing/2014/main" id="{69956A38-5572-964E-9812-D18C62C9ABC5}"/>
                </a:ext>
              </a:extLst>
            </p:cNvPr>
            <p:cNvSpPr/>
            <p:nvPr/>
          </p:nvSpPr>
          <p:spPr bwMode="auto">
            <a:xfrm rot="2736731">
              <a:off x="2601993" y="3295484"/>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9" name="Rounded Rectangle 28">
              <a:extLst>
                <a:ext uri="{FF2B5EF4-FFF2-40B4-BE49-F238E27FC236}">
                  <a16:creationId xmlns:a16="http://schemas.microsoft.com/office/drawing/2014/main" id="{EA6BA35D-7B0B-4246-B8D8-80144438D3DA}"/>
                </a:ext>
              </a:extLst>
            </p:cNvPr>
            <p:cNvSpPr/>
            <p:nvPr/>
          </p:nvSpPr>
          <p:spPr bwMode="auto">
            <a:xfrm rot="2787863">
              <a:off x="2866510" y="2930567"/>
              <a:ext cx="2990394"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0" name="Rounded Rectangle 29">
              <a:extLst>
                <a:ext uri="{FF2B5EF4-FFF2-40B4-BE49-F238E27FC236}">
                  <a16:creationId xmlns:a16="http://schemas.microsoft.com/office/drawing/2014/main" id="{31765E29-FFC9-6343-8CF4-795C9D2158ED}"/>
                </a:ext>
              </a:extLst>
            </p:cNvPr>
            <p:cNvSpPr/>
            <p:nvPr/>
          </p:nvSpPr>
          <p:spPr bwMode="auto">
            <a:xfrm>
              <a:off x="2097244" y="6237312"/>
              <a:ext cx="2690780" cy="32054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1" name="Rounded Rectangle 30">
              <a:extLst>
                <a:ext uri="{FF2B5EF4-FFF2-40B4-BE49-F238E27FC236}">
                  <a16:creationId xmlns:a16="http://schemas.microsoft.com/office/drawing/2014/main" id="{27D074F4-7E48-C840-BE31-EC5FF7CE5AC5}"/>
                </a:ext>
              </a:extLst>
            </p:cNvPr>
            <p:cNvSpPr/>
            <p:nvPr/>
          </p:nvSpPr>
          <p:spPr bwMode="auto">
            <a:xfrm>
              <a:off x="5078721" y="6126344"/>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6" name="Rounded Rectangle 25">
              <a:extLst>
                <a:ext uri="{FF2B5EF4-FFF2-40B4-BE49-F238E27FC236}">
                  <a16:creationId xmlns:a16="http://schemas.microsoft.com/office/drawing/2014/main" id="{72CAF0C5-F296-874B-A31C-62212608E2D2}"/>
                </a:ext>
              </a:extLst>
            </p:cNvPr>
            <p:cNvSpPr/>
            <p:nvPr/>
          </p:nvSpPr>
          <p:spPr bwMode="auto">
            <a:xfrm>
              <a:off x="1264315" y="2398879"/>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grpSp>
      <p:sp>
        <p:nvSpPr>
          <p:cNvPr id="203778" name="Text Box 7"/>
          <p:cNvSpPr txBox="1">
            <a:spLocks noChangeArrowheads="1"/>
          </p:cNvSpPr>
          <p:nvPr/>
        </p:nvSpPr>
        <p:spPr bwMode="auto">
          <a:xfrm>
            <a:off x="838835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251</a:t>
            </a:r>
          </a:p>
        </p:txBody>
      </p:sp>
      <p:sp>
        <p:nvSpPr>
          <p:cNvPr id="203779" name="Rectangle 2"/>
          <p:cNvSpPr>
            <a:spLocks noGrp="1" noChangeArrowheads="1"/>
          </p:cNvSpPr>
          <p:nvPr>
            <p:ph type="title"/>
          </p:nvPr>
        </p:nvSpPr>
        <p:spPr>
          <a:xfrm>
            <a:off x="5867400" y="404813"/>
            <a:ext cx="3276600" cy="3671887"/>
          </a:xfrm>
        </p:spPr>
        <p:txBody>
          <a:bodyPr/>
          <a:lstStyle/>
          <a:p>
            <a:pPr eaLnBrk="1" hangingPunct="1"/>
            <a:r>
              <a:rPr lang="en-US">
                <a:latin typeface="Arial" charset="0"/>
              </a:rPr>
              <a:t>How We Become Like Those We Resent</a:t>
            </a:r>
          </a:p>
        </p:txBody>
      </p:sp>
      <p:sp>
        <p:nvSpPr>
          <p:cNvPr id="203780" name="Rectangle 2"/>
          <p:cNvSpPr txBox="1">
            <a:spLocks noChangeArrowheads="1"/>
          </p:cNvSpPr>
          <p:nvPr/>
        </p:nvSpPr>
        <p:spPr bwMode="auto">
          <a:xfrm>
            <a:off x="5988050" y="5805488"/>
            <a:ext cx="315595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Bill Gothard, </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Institute in Basic Life Principles</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Rectangle 2">
            <a:extLst>
              <a:ext uri="{FF2B5EF4-FFF2-40B4-BE49-F238E27FC236}">
                <a16:creationId xmlns:a16="http://schemas.microsoft.com/office/drawing/2014/main" id="{7AB8ED53-153D-DE4A-9751-D4ECF23F009D}"/>
              </a:ext>
            </a:extLst>
          </p:cNvPr>
          <p:cNvSpPr txBox="1">
            <a:spLocks noChangeArrowheads="1"/>
          </p:cNvSpPr>
          <p:nvPr/>
        </p:nvSpPr>
        <p:spPr bwMode="auto">
          <a:xfrm rot="2796338">
            <a:off x="1918906" y="3442689"/>
            <a:ext cx="3382037"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VISIBLE ACTIONS</a:t>
            </a:r>
          </a:p>
        </p:txBody>
      </p:sp>
      <p:sp>
        <p:nvSpPr>
          <p:cNvPr id="8" name="Rectangle 2">
            <a:extLst>
              <a:ext uri="{FF2B5EF4-FFF2-40B4-BE49-F238E27FC236}">
                <a16:creationId xmlns:a16="http://schemas.microsoft.com/office/drawing/2014/main" id="{D650A8B5-DEA6-E64B-A451-612CF3FE27DA}"/>
              </a:ext>
            </a:extLst>
          </p:cNvPr>
          <p:cNvSpPr txBox="1">
            <a:spLocks noChangeArrowheads="1"/>
          </p:cNvSpPr>
          <p:nvPr/>
        </p:nvSpPr>
        <p:spPr bwMode="auto">
          <a:xfrm>
            <a:off x="-29641" y="1508940"/>
            <a:ext cx="1073250"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SON</a:t>
            </a:r>
          </a:p>
        </p:txBody>
      </p:sp>
      <p:sp>
        <p:nvSpPr>
          <p:cNvPr id="9" name="Rectangle 2">
            <a:extLst>
              <a:ext uri="{FF2B5EF4-FFF2-40B4-BE49-F238E27FC236}">
                <a16:creationId xmlns:a16="http://schemas.microsoft.com/office/drawing/2014/main" id="{615F0DBE-F545-DB43-9CD6-1E05731EAB2F}"/>
              </a:ext>
            </a:extLst>
          </p:cNvPr>
          <p:cNvSpPr txBox="1">
            <a:spLocks noChangeArrowheads="1"/>
          </p:cNvSpPr>
          <p:nvPr/>
        </p:nvSpPr>
        <p:spPr bwMode="auto">
          <a:xfrm>
            <a:off x="4481398" y="6211568"/>
            <a:ext cx="2013885"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FATHER</a:t>
            </a:r>
          </a:p>
        </p:txBody>
      </p:sp>
      <p:sp>
        <p:nvSpPr>
          <p:cNvPr id="10" name="Rectangle 2">
            <a:extLst>
              <a:ext uri="{FF2B5EF4-FFF2-40B4-BE49-F238E27FC236}">
                <a16:creationId xmlns:a16="http://schemas.microsoft.com/office/drawing/2014/main" id="{E40FD9D2-FCE3-F04A-9F54-4DF0FC6A51BB}"/>
              </a:ext>
            </a:extLst>
          </p:cNvPr>
          <p:cNvSpPr txBox="1">
            <a:spLocks noChangeArrowheads="1"/>
          </p:cNvSpPr>
          <p:nvPr/>
        </p:nvSpPr>
        <p:spPr bwMode="auto">
          <a:xfrm>
            <a:off x="4308460" y="407171"/>
            <a:ext cx="1877855" cy="7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You're just like your father! (in attitudes)</a:t>
            </a:r>
          </a:p>
        </p:txBody>
      </p:sp>
      <p:sp>
        <p:nvSpPr>
          <p:cNvPr id="11" name="Rectangle 2">
            <a:extLst>
              <a:ext uri="{FF2B5EF4-FFF2-40B4-BE49-F238E27FC236}">
                <a16:creationId xmlns:a16="http://schemas.microsoft.com/office/drawing/2014/main" id="{77D509B5-906D-FB42-862D-A7E184A4A186}"/>
              </a:ext>
            </a:extLst>
          </p:cNvPr>
          <p:cNvSpPr txBox="1">
            <a:spLocks noChangeArrowheads="1"/>
          </p:cNvSpPr>
          <p:nvPr/>
        </p:nvSpPr>
        <p:spPr bwMode="auto">
          <a:xfrm>
            <a:off x="1146015" y="281031"/>
            <a:ext cx="2013885" cy="864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I'll never</a:t>
            </a:r>
            <a:b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be like* my</a:t>
            </a:r>
            <a:b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father!</a:t>
            </a:r>
          </a:p>
        </p:txBody>
      </p:sp>
      <p:sp>
        <p:nvSpPr>
          <p:cNvPr id="12" name="Rectangle 2">
            <a:extLst>
              <a:ext uri="{FF2B5EF4-FFF2-40B4-BE49-F238E27FC236}">
                <a16:creationId xmlns:a16="http://schemas.microsoft.com/office/drawing/2014/main" id="{812C2FAD-2262-A142-A6E8-59D058768363}"/>
              </a:ext>
            </a:extLst>
          </p:cNvPr>
          <p:cNvSpPr txBox="1">
            <a:spLocks noChangeArrowheads="1"/>
          </p:cNvSpPr>
          <p:nvPr/>
        </p:nvSpPr>
        <p:spPr bwMode="auto">
          <a:xfrm>
            <a:off x="4629444" y="4443729"/>
            <a:ext cx="2282308" cy="864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(Drinking, neglect, unfaithfulness, etc.)</a:t>
            </a:r>
          </a:p>
        </p:txBody>
      </p:sp>
      <p:sp>
        <p:nvSpPr>
          <p:cNvPr id="13" name="Rectangle 2">
            <a:extLst>
              <a:ext uri="{FF2B5EF4-FFF2-40B4-BE49-F238E27FC236}">
                <a16:creationId xmlns:a16="http://schemas.microsoft.com/office/drawing/2014/main" id="{A1A54EB3-FBE1-AC46-AFB4-877D87A6C9C3}"/>
              </a:ext>
            </a:extLst>
          </p:cNvPr>
          <p:cNvSpPr txBox="1">
            <a:spLocks noChangeArrowheads="1"/>
          </p:cNvSpPr>
          <p:nvPr/>
        </p:nvSpPr>
        <p:spPr bwMode="auto">
          <a:xfrm>
            <a:off x="1979712" y="1268760"/>
            <a:ext cx="1830611" cy="1131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was focusing on one side of the emotional focus</a:t>
            </a:r>
          </a:p>
        </p:txBody>
      </p:sp>
      <p:sp>
        <p:nvSpPr>
          <p:cNvPr id="14" name="Rectangle 2">
            <a:extLst>
              <a:ext uri="{FF2B5EF4-FFF2-40B4-BE49-F238E27FC236}">
                <a16:creationId xmlns:a16="http://schemas.microsoft.com/office/drawing/2014/main" id="{57FEF238-1F43-3B47-BD9A-4112E66AF514}"/>
              </a:ext>
            </a:extLst>
          </p:cNvPr>
          <p:cNvSpPr txBox="1">
            <a:spLocks noChangeArrowheads="1"/>
          </p:cNvSpPr>
          <p:nvPr/>
        </p:nvSpPr>
        <p:spPr bwMode="auto">
          <a:xfrm>
            <a:off x="744134" y="1916832"/>
            <a:ext cx="1517889" cy="1131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didn't realize that there is another side also</a:t>
            </a:r>
          </a:p>
        </p:txBody>
      </p:sp>
      <p:sp>
        <p:nvSpPr>
          <p:cNvPr id="15" name="Rectangle 2">
            <a:extLst>
              <a:ext uri="{FF2B5EF4-FFF2-40B4-BE49-F238E27FC236}">
                <a16:creationId xmlns:a16="http://schemas.microsoft.com/office/drawing/2014/main" id="{E98CB925-DA83-4240-901B-3291911363F6}"/>
              </a:ext>
            </a:extLst>
          </p:cNvPr>
          <p:cNvSpPr txBox="1">
            <a:spLocks noChangeArrowheads="1"/>
          </p:cNvSpPr>
          <p:nvPr/>
        </p:nvSpPr>
        <p:spPr bwMode="auto">
          <a:xfrm>
            <a:off x="2232248" y="4875978"/>
            <a:ext cx="2339752" cy="1131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(Bitterness, selfishness, pride, self-centeredness, etc.)</a:t>
            </a:r>
          </a:p>
        </p:txBody>
      </p:sp>
      <p:sp>
        <p:nvSpPr>
          <p:cNvPr id="16" name="Rectangle 2">
            <a:extLst>
              <a:ext uri="{FF2B5EF4-FFF2-40B4-BE49-F238E27FC236}">
                <a16:creationId xmlns:a16="http://schemas.microsoft.com/office/drawing/2014/main" id="{CC20D9FB-2BA3-E848-986A-A253353A76C4}"/>
              </a:ext>
            </a:extLst>
          </p:cNvPr>
          <p:cNvSpPr txBox="1">
            <a:spLocks noChangeArrowheads="1"/>
          </p:cNvSpPr>
          <p:nvPr/>
        </p:nvSpPr>
        <p:spPr bwMode="auto">
          <a:xfrm>
            <a:off x="1895550" y="6111403"/>
            <a:ext cx="3077384" cy="480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*LIKE – Standard of comparison</a:t>
            </a:r>
          </a:p>
        </p:txBody>
      </p:sp>
      <p:sp>
        <p:nvSpPr>
          <p:cNvPr id="17" name="Rectangle 2">
            <a:extLst>
              <a:ext uri="{FF2B5EF4-FFF2-40B4-BE49-F238E27FC236}">
                <a16:creationId xmlns:a16="http://schemas.microsoft.com/office/drawing/2014/main" id="{063D62E7-11A5-0044-A4FD-DE27FD0C2B33}"/>
              </a:ext>
            </a:extLst>
          </p:cNvPr>
          <p:cNvSpPr txBox="1">
            <a:spLocks noChangeArrowheads="1"/>
          </p:cNvSpPr>
          <p:nvPr/>
        </p:nvSpPr>
        <p:spPr bwMode="auto">
          <a:xfrm rot="2796338">
            <a:off x="1396939" y="3826695"/>
            <a:ext cx="3382037"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ROOT ATTITUDES</a:t>
            </a:r>
          </a:p>
        </p:txBody>
      </p:sp>
      <p:sp>
        <p:nvSpPr>
          <p:cNvPr id="18" name="Rectangle 2">
            <a:extLst>
              <a:ext uri="{FF2B5EF4-FFF2-40B4-BE49-F238E27FC236}">
                <a16:creationId xmlns:a16="http://schemas.microsoft.com/office/drawing/2014/main" id="{8447610E-3AD7-0B4C-932A-A0FFCF8304F6}"/>
              </a:ext>
            </a:extLst>
          </p:cNvPr>
          <p:cNvSpPr txBox="1">
            <a:spLocks noChangeArrowheads="1"/>
          </p:cNvSpPr>
          <p:nvPr/>
        </p:nvSpPr>
        <p:spPr bwMode="auto">
          <a:xfrm rot="2796338">
            <a:off x="2371996" y="3234182"/>
            <a:ext cx="4123254"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EMOTIONAL FOCUS ON FATHER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7791450" y="152400"/>
            <a:ext cx="1314450" cy="4619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248-250</a:t>
            </a:r>
          </a:p>
        </p:txBody>
      </p:sp>
      <p:sp>
        <p:nvSpPr>
          <p:cNvPr id="68611" name="Text Box 3"/>
          <p:cNvSpPr txBox="1">
            <a:spLocks noChangeArrowheads="1"/>
          </p:cNvSpPr>
          <p:nvPr/>
        </p:nvSpPr>
        <p:spPr bwMode="auto">
          <a:xfrm>
            <a:off x="457200" y="927521"/>
            <a:ext cx="8153400" cy="11064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dirty="0">
                <a:solidFill>
                  <a:srgbClr val="000000"/>
                </a:solidFill>
                <a:latin typeface="Arial Narrow" charset="0"/>
                <a:ea typeface="SimSun" charset="0"/>
                <a:cs typeface="SimSun" charset="0"/>
              </a:rPr>
              <a:t>(1-3)  Paul introduces himself as author with Timothy, addresses Philemon, his wife, his son &amp; his house church, &amp; wishes them God</a:t>
            </a:r>
            <a:r>
              <a:rPr lang="uk-UA" altLang="zh-CN" sz="2200" b="1" dirty="0">
                <a:solidFill>
                  <a:srgbClr val="000000"/>
                </a:solidFill>
                <a:latin typeface="Arial Narrow" charset="0"/>
                <a:ea typeface="SimSun" charset="0"/>
                <a:cs typeface="SimSun" charset="0"/>
              </a:rPr>
              <a:t>'</a:t>
            </a:r>
            <a:r>
              <a:rPr lang="en-US" altLang="zh-CN" sz="2200" b="1" dirty="0">
                <a:solidFill>
                  <a:srgbClr val="000000"/>
                </a:solidFill>
                <a:latin typeface="Arial Narrow" charset="0"/>
                <a:ea typeface="SimSun" charset="0"/>
                <a:cs typeface="SimSun" charset="0"/>
              </a:rPr>
              <a:t>s grace &amp; peace to set the tone for his following appeal for Onesimus.</a:t>
            </a:r>
          </a:p>
        </p:txBody>
      </p:sp>
      <p:sp>
        <p:nvSpPr>
          <p:cNvPr id="68612" name="Text Box 4"/>
          <p:cNvSpPr txBox="1">
            <a:spLocks noChangeArrowheads="1"/>
          </p:cNvSpPr>
          <p:nvPr/>
        </p:nvSpPr>
        <p:spPr bwMode="auto">
          <a:xfrm>
            <a:off x="457200" y="2373064"/>
            <a:ext cx="8229600" cy="1106487"/>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a:solidFill>
                  <a:srgbClr val="000000"/>
                </a:solidFill>
                <a:latin typeface="Arial Narrow" charset="0"/>
                <a:ea typeface="SimSun" charset="0"/>
                <a:cs typeface="SimSun" charset="0"/>
              </a:rPr>
              <a:t>(4-7) Paul prays for &amp; commends the love &amp; faith of Philemon in genuine thanksgiving to encourage Philemon to demonstrate these same qualities towards Onesimus, his runaway but repentant slave.</a:t>
            </a:r>
            <a:endParaRPr lang="en-US" sz="2200">
              <a:solidFill>
                <a:srgbClr val="000000"/>
              </a:solidFill>
              <a:latin typeface="Arial Narrow" charset="0"/>
              <a:ea typeface="SimSun" charset="0"/>
              <a:cs typeface="SimSun" charset="0"/>
            </a:endParaRPr>
          </a:p>
        </p:txBody>
      </p:sp>
      <p:sp>
        <p:nvSpPr>
          <p:cNvPr id="68613" name="Text Box 5"/>
          <p:cNvSpPr txBox="1">
            <a:spLocks noChangeArrowheads="1"/>
          </p:cNvSpPr>
          <p:nvPr/>
        </p:nvSpPr>
        <p:spPr bwMode="auto">
          <a:xfrm>
            <a:off x="457200" y="3818606"/>
            <a:ext cx="8229600" cy="11064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dirty="0">
                <a:solidFill>
                  <a:srgbClr val="000000"/>
                </a:solidFill>
                <a:latin typeface="Arial Narrow" charset="0"/>
                <a:ea typeface="SimSun" charset="0"/>
                <a:cs typeface="SimSun" charset="0"/>
              </a:rPr>
              <a:t>(8-21) Paul makes a general appeal to Philemon for mercy to be granted to Onesimus, cites reasons for sending him back to Philemon &amp; makes a specific request that Onesimus be fully pardoned for his wrongdoing.</a:t>
            </a:r>
            <a:endParaRPr lang="en-US" sz="2200" dirty="0">
              <a:solidFill>
                <a:srgbClr val="000000"/>
              </a:solidFill>
              <a:latin typeface="Arial Narrow" charset="0"/>
              <a:ea typeface="SimSun" charset="0"/>
              <a:cs typeface="SimSun" charset="0"/>
            </a:endParaRPr>
          </a:p>
        </p:txBody>
      </p:sp>
      <p:sp>
        <p:nvSpPr>
          <p:cNvPr id="68614" name="Text Box 6"/>
          <p:cNvSpPr txBox="1">
            <a:spLocks noChangeArrowheads="1"/>
          </p:cNvSpPr>
          <p:nvPr/>
        </p:nvSpPr>
        <p:spPr bwMode="auto">
          <a:xfrm>
            <a:off x="457200" y="5264150"/>
            <a:ext cx="8229600" cy="144145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dirty="0">
                <a:solidFill>
                  <a:srgbClr val="000000"/>
                </a:solidFill>
                <a:latin typeface="Arial Narrow" charset="0"/>
                <a:ea typeface="SimSun" charset="0"/>
                <a:cs typeface="SimSun" charset="0"/>
              </a:rPr>
              <a:t>(22-25) Paul requests preparations for his anticipated visit, </a:t>
            </a:r>
          </a:p>
          <a:p>
            <a:pPr algn="ctr" eaLnBrk="1" hangingPunct="1"/>
            <a:r>
              <a:rPr lang="en-US" altLang="zh-CN" sz="2200" b="1" dirty="0">
                <a:solidFill>
                  <a:srgbClr val="000000"/>
                </a:solidFill>
                <a:latin typeface="Arial Narrow" charset="0"/>
                <a:ea typeface="SimSun" charset="0"/>
                <a:cs typeface="SimSun" charset="0"/>
              </a:rPr>
              <a:t>sends greetings from co-workers &amp; blesses the church to reinforce the public nature of Philemon</a:t>
            </a:r>
            <a:r>
              <a:rPr lang="uk-UA" altLang="zh-CN" sz="2200" b="1" dirty="0">
                <a:solidFill>
                  <a:srgbClr val="000000"/>
                </a:solidFill>
                <a:latin typeface="Arial Narrow" charset="0"/>
                <a:ea typeface="SimSun" charset="0"/>
                <a:cs typeface="SimSun" charset="0"/>
              </a:rPr>
              <a:t>'</a:t>
            </a:r>
            <a:r>
              <a:rPr lang="en-US" altLang="zh-CN" sz="2200" b="1" dirty="0">
                <a:solidFill>
                  <a:srgbClr val="000000"/>
                </a:solidFill>
                <a:latin typeface="Arial Narrow" charset="0"/>
                <a:ea typeface="SimSun" charset="0"/>
                <a:cs typeface="SimSun" charset="0"/>
              </a:rPr>
              <a:t>s decision &amp; to remind of God</a:t>
            </a:r>
            <a:r>
              <a:rPr lang="uk-UA" altLang="zh-CN" sz="2200" b="1" dirty="0">
                <a:solidFill>
                  <a:srgbClr val="000000"/>
                </a:solidFill>
                <a:latin typeface="Arial Narrow" charset="0"/>
                <a:ea typeface="SimSun" charset="0"/>
                <a:cs typeface="SimSun" charset="0"/>
              </a:rPr>
              <a:t>'</a:t>
            </a:r>
            <a:r>
              <a:rPr lang="en-US" altLang="zh-CN" sz="2200" b="1" dirty="0">
                <a:solidFill>
                  <a:srgbClr val="000000"/>
                </a:solidFill>
                <a:latin typeface="Arial Narrow" charset="0"/>
                <a:ea typeface="SimSun" charset="0"/>
                <a:cs typeface="SimSun" charset="0"/>
              </a:rPr>
              <a:t>s power for fulfilling his appeal.</a:t>
            </a:r>
          </a:p>
        </p:txBody>
      </p:sp>
      <p:sp>
        <p:nvSpPr>
          <p:cNvPr id="220167" name="Rectangle 7"/>
          <p:cNvSpPr>
            <a:spLocks noGrp="1" noChangeArrowheads="1"/>
          </p:cNvSpPr>
          <p:nvPr>
            <p:ph type="title" idx="4294967295"/>
          </p:nvPr>
        </p:nvSpPr>
        <p:spPr>
          <a:xfrm>
            <a:off x="2971800" y="90488"/>
            <a:ext cx="2362200" cy="519112"/>
          </a:xfrm>
          <a:solidFill>
            <a:schemeClr val="tx1"/>
          </a:solidFill>
        </p:spPr>
        <p:txBody>
          <a:bodyPr anchor="t">
            <a:spAutoFit/>
          </a:bodyPr>
          <a:lstStyle/>
          <a:p>
            <a:pPr algn="ctr" eaLnBrk="1" hangingPunct="1"/>
            <a:r>
              <a:rPr lang="en-US" sz="2800" b="1">
                <a:solidFill>
                  <a:srgbClr val="FFFFFF"/>
                </a:solidFill>
                <a:latin typeface="Arial" charset="0"/>
                <a:ea typeface="SimSun" charset="0"/>
                <a:cs typeface="SimSun"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ppt_x"/>
                                          </p:val>
                                        </p:tav>
                                        <p:tav tm="100000">
                                          <p:val>
                                            <p:strVal val="#ppt_x"/>
                                          </p:val>
                                        </p:tav>
                                      </p:tavLst>
                                    </p:anim>
                                    <p:anim calcmode="lin" valueType="num">
                                      <p:cBhvr additive="base">
                                        <p:cTn id="1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3"/>
                                        </p:tgtEl>
                                        <p:attrNameLst>
                                          <p:attrName>style.visibility</p:attrName>
                                        </p:attrNameLst>
                                      </p:cBhvr>
                                      <p:to>
                                        <p:strVal val="visible"/>
                                      </p:to>
                                    </p:set>
                                    <p:anim calcmode="lin" valueType="num">
                                      <p:cBhvr additive="base">
                                        <p:cTn id="19" dur="500" fill="hold"/>
                                        <p:tgtEl>
                                          <p:spTgt spid="68613"/>
                                        </p:tgtEl>
                                        <p:attrNameLst>
                                          <p:attrName>ppt_x</p:attrName>
                                        </p:attrNameLst>
                                      </p:cBhvr>
                                      <p:tavLst>
                                        <p:tav tm="0">
                                          <p:val>
                                            <p:strVal val="#ppt_x"/>
                                          </p:val>
                                        </p:tav>
                                        <p:tav tm="100000">
                                          <p:val>
                                            <p:strVal val="#ppt_x"/>
                                          </p:val>
                                        </p:tav>
                                      </p:tavLst>
                                    </p:anim>
                                    <p:anim calcmode="lin" valueType="num">
                                      <p:cBhvr additive="base">
                                        <p:cTn id="20" dur="500" fill="hold"/>
                                        <p:tgtEl>
                                          <p:spTgt spid="6861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8614"/>
                                        </p:tgtEl>
                                        <p:attrNameLst>
                                          <p:attrName>style.visibility</p:attrName>
                                        </p:attrNameLst>
                                      </p:cBhvr>
                                      <p:to>
                                        <p:strVal val="visible"/>
                                      </p:to>
                                    </p:set>
                                    <p:anim calcmode="lin" valueType="num">
                                      <p:cBhvr additive="base">
                                        <p:cTn id="25" dur="500" fill="hold"/>
                                        <p:tgtEl>
                                          <p:spTgt spid="68614"/>
                                        </p:tgtEl>
                                        <p:attrNameLst>
                                          <p:attrName>ppt_x</p:attrName>
                                        </p:attrNameLst>
                                      </p:cBhvr>
                                      <p:tavLst>
                                        <p:tav tm="0">
                                          <p:val>
                                            <p:strVal val="#ppt_x"/>
                                          </p:val>
                                        </p:tav>
                                        <p:tav tm="100000">
                                          <p:val>
                                            <p:strVal val="#ppt_x"/>
                                          </p:val>
                                        </p:tav>
                                      </p:tavLst>
                                    </p:anim>
                                    <p:anim calcmode="lin" valueType="num">
                                      <p:cBhvr additive="base">
                                        <p:cTn id="26" dur="500" fill="hold"/>
                                        <p:tgtEl>
                                          <p:spTgt spid="68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P spid="68612" grpId="0" animBg="1" autoUpdateAnimBg="0"/>
      <p:bldP spid="68613" grpId="0" animBg="1" autoUpdateAnimBg="0"/>
      <p:bldP spid="6861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396999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511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0" name="Rectangle 2"/>
          <p:cNvSpPr>
            <a:spLocks noGrp="1" noChangeArrowheads="1"/>
          </p:cNvSpPr>
          <p:nvPr>
            <p:ph type="title"/>
          </p:nvPr>
        </p:nvSpPr>
        <p:spPr>
          <a:xfrm>
            <a:off x="0" y="0"/>
            <a:ext cx="9144000" cy="836613"/>
          </a:xfrm>
          <a:solidFill>
            <a:schemeClr val="tx1"/>
          </a:solidFill>
        </p:spPr>
        <p:txBody>
          <a:bodyPr/>
          <a:lstStyle/>
          <a:p>
            <a:pPr eaLnBrk="1" hangingPunct="1"/>
            <a:r>
              <a:rPr lang="en-US">
                <a:solidFill>
                  <a:srgbClr val="FFFFFF"/>
                </a:solidFill>
                <a:latin typeface="Verdana" charset="0"/>
              </a:rPr>
              <a:t>Philemon Group Members</a:t>
            </a:r>
          </a:p>
        </p:txBody>
      </p:sp>
      <p:sp>
        <p:nvSpPr>
          <p:cNvPr id="222211" name="Rectangle 3"/>
          <p:cNvSpPr>
            <a:spLocks noGrp="1" noChangeArrowheads="1"/>
          </p:cNvSpPr>
          <p:nvPr>
            <p:ph type="body" sz="half" idx="1"/>
          </p:nvPr>
        </p:nvSpPr>
        <p:spPr>
          <a:xfrm>
            <a:off x="914400" y="1600200"/>
            <a:ext cx="4038600" cy="4525963"/>
          </a:xfrm>
        </p:spPr>
        <p:txBody>
          <a:bodyPr/>
          <a:lstStyle/>
          <a:p>
            <a:pPr eaLnBrk="1" hangingPunct="1"/>
            <a:r>
              <a:rPr lang="en-US" b="1">
                <a:latin typeface="Verdana" charset="0"/>
              </a:rPr>
              <a:t>William Heng </a:t>
            </a:r>
          </a:p>
          <a:p>
            <a:pPr eaLnBrk="1" hangingPunct="1"/>
            <a:r>
              <a:rPr lang="en-US" b="1">
                <a:latin typeface="Verdana" charset="0"/>
              </a:rPr>
              <a:t>Priskali Achum</a:t>
            </a:r>
          </a:p>
          <a:p>
            <a:pPr eaLnBrk="1" hangingPunct="1"/>
            <a:r>
              <a:rPr lang="en-US" b="1">
                <a:latin typeface="Verdana" charset="0"/>
              </a:rPr>
              <a:t>Carolyn Chiew</a:t>
            </a:r>
          </a:p>
          <a:p>
            <a:pPr eaLnBrk="1" hangingPunct="1"/>
            <a:r>
              <a:rPr lang="en-US" b="1">
                <a:latin typeface="Verdana" charset="0"/>
              </a:rPr>
              <a:t>Vincent Lim</a:t>
            </a:r>
          </a:p>
          <a:p>
            <a:pPr eaLnBrk="1" hangingPunct="1"/>
            <a:r>
              <a:rPr lang="en-US" b="1">
                <a:latin typeface="Verdana" charset="0"/>
              </a:rPr>
              <a:t>Eric Chong</a:t>
            </a:r>
          </a:p>
          <a:p>
            <a:pPr eaLnBrk="1" hangingPunct="1"/>
            <a:r>
              <a:rPr lang="en-US" b="1">
                <a:latin typeface="Verdana" charset="0"/>
              </a:rPr>
              <a:t>Ng Wee Hua</a:t>
            </a:r>
          </a:p>
          <a:p>
            <a:pPr eaLnBrk="1" hangingPunct="1"/>
            <a:r>
              <a:rPr lang="en-US" b="1">
                <a:latin typeface="Verdana" charset="0"/>
              </a:rPr>
              <a:t>Victor</a:t>
            </a:r>
          </a:p>
          <a:p>
            <a:pPr eaLnBrk="1" hangingPunct="1"/>
            <a:r>
              <a:rPr lang="en-US" b="1">
                <a:latin typeface="Verdana" charset="0"/>
              </a:rPr>
              <a:t>Yeo Pin Pin</a:t>
            </a:r>
          </a:p>
          <a:p>
            <a:pPr eaLnBrk="1" hangingPunct="1"/>
            <a:r>
              <a:rPr lang="en-US" b="1">
                <a:latin typeface="Verdana" charset="0"/>
              </a:rPr>
              <a:t>Andrew Lim</a:t>
            </a:r>
          </a:p>
          <a:p>
            <a:pPr eaLnBrk="1" hangingPunct="1"/>
            <a:endParaRPr lang="en-US" b="1">
              <a:latin typeface="Verdana"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9675" y="228600"/>
            <a:ext cx="5267325" cy="613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t="29114" r="15567"/>
          <a:stretch>
            <a:fillRect/>
          </a:stretch>
        </p:blipFill>
        <p:spPr bwMode="auto">
          <a:xfrm>
            <a:off x="4114800" y="4876800"/>
            <a:ext cx="5029200" cy="176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AutoShape 4"/>
          <p:cNvSpPr>
            <a:spLocks noChangeArrowheads="1"/>
          </p:cNvSpPr>
          <p:nvPr/>
        </p:nvSpPr>
        <p:spPr bwMode="auto">
          <a:xfrm>
            <a:off x="2438400" y="1981200"/>
            <a:ext cx="1066800" cy="1143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noFill/>
          <a:ln w="76200" cap="sq">
            <a:solidFill>
              <a:srgbClr val="FF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3236"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en-US" sz="3600" kern="10" spc="720" normalizeH="1">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Philemon</a:t>
            </a:r>
          </a:p>
        </p:txBody>
      </p:sp>
      <p:sp>
        <p:nvSpPr>
          <p:cNvPr id="223238" name="Rectangle 7"/>
          <p:cNvSpPr>
            <a:spLocks noGrp="1" noChangeArrowheads="1"/>
          </p:cNvSpPr>
          <p:nvPr>
            <p:ph type="title" idx="4294967295"/>
          </p:nvPr>
        </p:nvSpPr>
        <p:spPr>
          <a:xfrm>
            <a:off x="5867400" y="0"/>
            <a:ext cx="3078163" cy="533400"/>
          </a:xfrm>
        </p:spPr>
        <p:txBody>
          <a:bodyPr/>
          <a:lstStyle/>
          <a:p>
            <a:pPr algn="r" eaLnBrk="1" hangingPunct="1"/>
            <a:r>
              <a:rPr lang="en-US" sz="1800">
                <a:solidFill>
                  <a:schemeClr val="bg1"/>
                </a:solidFill>
                <a:latin typeface="Verdana" charset="0"/>
              </a:rPr>
              <a:t>Philemon</a:t>
            </a:r>
          </a:p>
        </p:txBody>
      </p:sp>
      <p:pic>
        <p:nvPicPr>
          <p:cNvPr id="223239" name="Picture 8" descr="love_ring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76200"/>
            <a:ext cx="1676400"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770" decel="100000"/>
                                        <p:tgtEl>
                                          <p:spTgt spid="5124"/>
                                        </p:tgtEl>
                                      </p:cBhvr>
                                    </p:animEffect>
                                    <p:animScale>
                                      <p:cBhvr>
                                        <p:cTn id="8" dur="770" decel="100000"/>
                                        <p:tgtEl>
                                          <p:spTgt spid="5124"/>
                                        </p:tgtEl>
                                      </p:cBhvr>
                                      <p:from x="10000" y="10000"/>
                                      <p:to x="200000" y="450000"/>
                                    </p:animScale>
                                    <p:animScale>
                                      <p:cBhvr>
                                        <p:cTn id="9" dur="1230" accel="100000" fill="hold">
                                          <p:stCondLst>
                                            <p:cond delay="770"/>
                                          </p:stCondLst>
                                        </p:cTn>
                                        <p:tgtEl>
                                          <p:spTgt spid="5124"/>
                                        </p:tgtEl>
                                      </p:cBhvr>
                                      <p:from x="200000" y="450000"/>
                                      <p:to x="100000" y="100000"/>
                                    </p:animScale>
                                    <p:set>
                                      <p:cBhvr>
                                        <p:cTn id="10" dur="770" fill="hold"/>
                                        <p:tgtEl>
                                          <p:spTgt spid="5124"/>
                                        </p:tgtEl>
                                        <p:attrNameLst>
                                          <p:attrName>ppt_x</p:attrName>
                                        </p:attrNameLst>
                                      </p:cBhvr>
                                      <p:to>
                                        <p:strVal val="(0.5)"/>
                                      </p:to>
                                    </p:set>
                                    <p:anim from="(0.5)" to="(#ppt_x)" calcmode="lin" valueType="num">
                                      <p:cBhvr>
                                        <p:cTn id="11" dur="1230" accel="100000" fill="hold">
                                          <p:stCondLst>
                                            <p:cond delay="770"/>
                                          </p:stCondLst>
                                        </p:cTn>
                                        <p:tgtEl>
                                          <p:spTgt spid="5124"/>
                                        </p:tgtEl>
                                        <p:attrNameLst>
                                          <p:attrName>ppt_x</p:attrName>
                                        </p:attrNameLst>
                                      </p:cBhvr>
                                    </p:anim>
                                    <p:set>
                                      <p:cBhvr>
                                        <p:cTn id="12" dur="770" fill="hold"/>
                                        <p:tgtEl>
                                          <p:spTgt spid="5124"/>
                                        </p:tgtEl>
                                        <p:attrNameLst>
                                          <p:attrName>ppt_y</p:attrName>
                                        </p:attrNameLst>
                                      </p:cBhvr>
                                      <p:to>
                                        <p:strVal val="(#ppt_y+0.4)"/>
                                      </p:to>
                                    </p:set>
                                    <p:anim from="(#ppt_y+0.4)" to="(#ppt_y)" calcmode="lin" valueType="num">
                                      <p:cBhvr>
                                        <p:cTn id="13" dur="1230" accel="100000" fill="hold">
                                          <p:stCondLst>
                                            <p:cond delay="770"/>
                                          </p:stCondLst>
                                        </p:cTn>
                                        <p:tgtEl>
                                          <p:spTgt spid="5124"/>
                                        </p:tgtEl>
                                        <p:attrNameLst>
                                          <p:attrName>ppt_y</p:attrName>
                                        </p:attrNameLst>
                                      </p:cBhvr>
                                    </p:anim>
                                  </p:childTnLst>
                                </p:cTn>
                              </p:par>
                              <p:par>
                                <p:cTn id="14" presetID="6" presetClass="emph" presetSubtype="0" fill="hold" grpId="1" nodeType="withEffect">
                                  <p:stCondLst>
                                    <p:cond delay="0"/>
                                  </p:stCondLst>
                                  <p:childTnLst>
                                    <p:animScale>
                                      <p:cBhvr>
                                        <p:cTn id="15" dur="2000" fill="hold"/>
                                        <p:tgtEl>
                                          <p:spTgt spid="51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4"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48085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44624"/>
            <a:ext cx="3995935"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a:t>
            </a:r>
            <a:r>
              <a:rPr lang="en-US" b="1" i="1" dirty="0">
                <a:solidFill>
                  <a:srgbClr val="008000"/>
                </a:solidFill>
                <a:effectLst>
                  <a:glow rad="127000">
                    <a:schemeClr val="bg1"/>
                  </a:glow>
                </a:effectLst>
                <a:latin typeface="Arial" charset="0"/>
                <a:ea typeface="ＭＳ Ｐゴシック" charset="0"/>
                <a:cs typeface="ＭＳ Ｐゴシック" charset="0"/>
              </a:rPr>
              <a:t>Forgive</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so reconciliation transcends social barriers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
        <p:nvSpPr>
          <p:cNvPr id="5" name="Rectangle 2">
            <a:extLst>
              <a:ext uri="{FF2B5EF4-FFF2-40B4-BE49-F238E27FC236}">
                <a16:creationId xmlns:a16="http://schemas.microsoft.com/office/drawing/2014/main" id="{47680B5D-3532-294F-B193-2ABCC5F0A81C}"/>
              </a:ext>
            </a:extLst>
          </p:cNvPr>
          <p:cNvSpPr txBox="1">
            <a:spLocks noChangeArrowheads="1"/>
          </p:cNvSpPr>
          <p:nvPr/>
        </p:nvSpPr>
        <p:spPr bwMode="auto">
          <a:xfrm>
            <a:off x="0" y="5991152"/>
            <a:ext cx="5726910"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4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Philemon</a:t>
            </a:r>
          </a:p>
        </p:txBody>
      </p:sp>
    </p:spTree>
    <p:extLst>
      <p:ext uri="{BB962C8B-B14F-4D97-AF65-F5344CB8AC3E}">
        <p14:creationId xmlns:p14="http://schemas.microsoft.com/office/powerpoint/2010/main" val="3555258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We can forgive </a:t>
            </a:r>
            <a:r>
              <a:rPr kumimoji="0" 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others</a:t>
            </a: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 when we see how God has forgiven </a:t>
            </a:r>
            <a:r>
              <a:rPr kumimoji="0" 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us</a:t>
            </a: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6" name="Rectangle 2">
            <a:extLst>
              <a:ext uri="{FF2B5EF4-FFF2-40B4-BE49-F238E27FC236}">
                <a16:creationId xmlns:a16="http://schemas.microsoft.com/office/drawing/2014/main" id="{85F28D15-FCE5-F942-95D1-8C7E9837D58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166616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577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Paul provides several reasons why forgiveness is important:</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solidifies friendships (vv. 8-11, 17-20).</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10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Restored relationships make people more helpful to us (v.11).</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involves one</a:t>
            </a:r>
            <a:r>
              <a:rPr kumimoji="0" lang="uk-UA" altLang="ja-JP"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s heart (v. 12).</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ja-JP"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The sacrifice that forgiveness requires is painful but good for us (vv. 13,18-19a).</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shows humility since it must be voluntary not forced (vv. 14-,21).</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reminds one that God is in control of painful events (vv. 15, 16).</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Forgiving others reminds us of how God forgave us (v.19b)</a:t>
            </a:r>
          </a:p>
          <a:p>
            <a:pPr marL="342900" marR="0" lvl="0" indent="-342000" algn="l" defTabSz="914400" rtl="0" eaLnBrk="1" fontAlgn="base" latinLnBrk="0" hangingPunct="1">
              <a:lnSpc>
                <a:spcPct val="100000"/>
              </a:lnSpc>
              <a:spcBef>
                <a:spcPct val="0"/>
              </a:spcBef>
              <a:spcAft>
                <a:spcPct val="0"/>
              </a:spcAft>
              <a:buClrTx/>
              <a:buSzTx/>
              <a:buFontTx/>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5843" name="Picture 3" descr=", pair,dual,two,hyacinth,violet,floral, Purple Hyacinth, Taken, at, the, Botanical, Gardens, in, Norfolk,, Virgini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9925" y="1557338"/>
            <a:ext cx="6477000"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en-US">
                <a:latin typeface="Verdana" charset="0"/>
              </a:rPr>
              <a:t>. Characteristics .</a:t>
            </a:r>
          </a:p>
        </p:txBody>
      </p:sp>
      <p:sp>
        <p:nvSpPr>
          <p:cNvPr id="165894"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Verdana" charset="0"/>
                <a:ea typeface="ＭＳ Ｐゴシック" charset="0"/>
                <a:cs typeface="Arial" charset="0"/>
              </a:rPr>
              <a:t>246</a:t>
            </a: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Meaning of purple hyacinth: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I am sorry, please forgive me, sorrow</a:t>
            </a:r>
            <a:r>
              <a:rPr kumimoji="0" lang="ru-RU"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a:t>
            </a:r>
            <a:endPar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p:txBody>
      </p:sp>
      <p:sp>
        <p:nvSpPr>
          <p:cNvPr id="9" name="Rectangle 2">
            <a:extLst>
              <a:ext uri="{FF2B5EF4-FFF2-40B4-BE49-F238E27FC236}">
                <a16:creationId xmlns:a16="http://schemas.microsoft.com/office/drawing/2014/main" id="{20B8B01F-585D-DF4C-8AB0-48DBC1428D99}"/>
              </a:ext>
            </a:extLst>
          </p:cNvPr>
          <p:cNvSpPr txBox="1">
            <a:spLocks noChangeArrowheads="1"/>
          </p:cNvSpPr>
          <p:nvPr/>
        </p:nvSpPr>
        <p:spPr bwMode="auto">
          <a:xfrm rot="21222236">
            <a:off x="-701714" y="409983"/>
            <a:ext cx="437292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21405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par>
                          <p:cTn id="23" fill="hold" nodeType="afterGroup">
                            <p:stCondLst>
                              <p:cond delay="2500"/>
                            </p:stCondLst>
                            <p:childTnLst>
                              <p:par>
                                <p:cTn id="24" presetID="2" presetClass="entr" presetSubtype="4" fill="hold" nodeType="afterEffect">
                                  <p:stCondLst>
                                    <p:cond delay="0"/>
                                  </p:stCondLst>
                                  <p:childTnLst>
                                    <p:set>
                                      <p:cBhvr>
                                        <p:cTn id="25" dur="1" fill="hold">
                                          <p:stCondLst>
                                            <p:cond delay="0"/>
                                          </p:stCondLst>
                                        </p:cTn>
                                        <p:tgtEl>
                                          <p:spTgt spid="35842">
                                            <p:txEl>
                                              <p:pRg st="1" end="1"/>
                                            </p:txEl>
                                          </p:spTgt>
                                        </p:tgtEl>
                                        <p:attrNameLst>
                                          <p:attrName>style.visibility</p:attrName>
                                        </p:attrNameLst>
                                      </p:cBhvr>
                                      <p:to>
                                        <p:strVal val="visible"/>
                                      </p:to>
                                    </p:set>
                                    <p:anim calcmode="lin" valueType="num">
                                      <p:cBhvr additive="base">
                                        <p:cTn id="26"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35842">
                                            <p:txEl>
                                              <p:pRg st="3" end="3"/>
                                            </p:txEl>
                                          </p:spTgt>
                                        </p:tgtEl>
                                        <p:attrNameLst>
                                          <p:attrName>style.visibility</p:attrName>
                                        </p:attrNameLst>
                                      </p:cBhvr>
                                      <p:to>
                                        <p:strVal val="visible"/>
                                      </p:to>
                                    </p:set>
                                    <p:anim calcmode="lin" valueType="num">
                                      <p:cBhvr additive="base">
                                        <p:cTn id="32"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35842">
                                            <p:txEl>
                                              <p:pRg st="5" end="5"/>
                                            </p:txEl>
                                          </p:spTgt>
                                        </p:tgtEl>
                                        <p:attrNameLst>
                                          <p:attrName>style.visibility</p:attrName>
                                        </p:attrNameLst>
                                      </p:cBhvr>
                                      <p:to>
                                        <p:strVal val="visible"/>
                                      </p:to>
                                    </p:set>
                                    <p:anim calcmode="lin" valueType="num">
                                      <p:cBhvr additive="base">
                                        <p:cTn id="38"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35842">
                                            <p:txEl>
                                              <p:pRg st="7" end="7"/>
                                            </p:txEl>
                                          </p:spTgt>
                                        </p:tgtEl>
                                        <p:attrNameLst>
                                          <p:attrName>style.visibility</p:attrName>
                                        </p:attrNameLst>
                                      </p:cBhvr>
                                      <p:to>
                                        <p:strVal val="visible"/>
                                      </p:to>
                                    </p:set>
                                    <p:anim calcmode="lin" valueType="num">
                                      <p:cBhvr additive="base">
                                        <p:cTn id="44"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2" fill="hold" nodeType="clickEffect">
                                  <p:stCondLst>
                                    <p:cond delay="0"/>
                                  </p:stCondLst>
                                  <p:childTnLst>
                                    <p:set>
                                      <p:cBhvr>
                                        <p:cTn id="49" dur="1" fill="hold">
                                          <p:stCondLst>
                                            <p:cond delay="0"/>
                                          </p:stCondLst>
                                        </p:cTn>
                                        <p:tgtEl>
                                          <p:spTgt spid="35842">
                                            <p:txEl>
                                              <p:pRg st="9" end="9"/>
                                            </p:txEl>
                                          </p:spTgt>
                                        </p:tgtEl>
                                        <p:attrNameLst>
                                          <p:attrName>style.visibility</p:attrName>
                                        </p:attrNameLst>
                                      </p:cBhvr>
                                      <p:to>
                                        <p:strVal val="visible"/>
                                      </p:to>
                                    </p:set>
                                    <p:anim calcmode="lin" valueType="num">
                                      <p:cBhvr additive="base">
                                        <p:cTn id="50"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nodeType="clickEffect">
                                  <p:stCondLst>
                                    <p:cond delay="0"/>
                                  </p:stCondLst>
                                  <p:childTnLst>
                                    <p:set>
                                      <p:cBhvr>
                                        <p:cTn id="55" dur="1" fill="hold">
                                          <p:stCondLst>
                                            <p:cond delay="0"/>
                                          </p:stCondLst>
                                        </p:cTn>
                                        <p:tgtEl>
                                          <p:spTgt spid="35842">
                                            <p:txEl>
                                              <p:pRg st="11" end="11"/>
                                            </p:txEl>
                                          </p:spTgt>
                                        </p:tgtEl>
                                        <p:attrNameLst>
                                          <p:attrName>style.visibility</p:attrName>
                                        </p:attrNameLst>
                                      </p:cBhvr>
                                      <p:to>
                                        <p:strVal val="visible"/>
                                      </p:to>
                                    </p:set>
                                    <p:anim calcmode="lin" valueType="num">
                                      <p:cBhvr additive="base">
                                        <p:cTn id="56" dur="500" fill="hold"/>
                                        <p:tgtEl>
                                          <p:spTgt spid="35842">
                                            <p:txEl>
                                              <p:pRg st="11" end="11"/>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84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nodeType="clickEffect">
                                  <p:stCondLst>
                                    <p:cond delay="0"/>
                                  </p:stCondLst>
                                  <p:childTnLst>
                                    <p:set>
                                      <p:cBhvr>
                                        <p:cTn id="61" dur="1" fill="hold">
                                          <p:stCondLst>
                                            <p:cond delay="0"/>
                                          </p:stCondLst>
                                        </p:cTn>
                                        <p:tgtEl>
                                          <p:spTgt spid="35842">
                                            <p:txEl>
                                              <p:pRg st="13" end="13"/>
                                            </p:txEl>
                                          </p:spTgt>
                                        </p:tgtEl>
                                        <p:attrNameLst>
                                          <p:attrName>style.visibility</p:attrName>
                                        </p:attrNameLst>
                                      </p:cBhvr>
                                      <p:to>
                                        <p:strVal val="visible"/>
                                      </p:to>
                                    </p:set>
                                    <p:anim calcmode="lin" valueType="num">
                                      <p:cBhvr additive="base">
                                        <p:cTn id="62" dur="500" fill="hold"/>
                                        <p:tgtEl>
                                          <p:spTgt spid="35842">
                                            <p:txEl>
                                              <p:pRg st="13" end="13"/>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3584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nodeType="clickEffect">
                                  <p:stCondLst>
                                    <p:cond delay="0"/>
                                  </p:stCondLst>
                                  <p:childTnLst>
                                    <p:set>
                                      <p:cBhvr>
                                        <p:cTn id="67" dur="1" fill="hold">
                                          <p:stCondLst>
                                            <p:cond delay="0"/>
                                          </p:stCondLst>
                                        </p:cTn>
                                        <p:tgtEl>
                                          <p:spTgt spid="35842">
                                            <p:txEl>
                                              <p:pRg st="15" end="15"/>
                                            </p:txEl>
                                          </p:spTgt>
                                        </p:tgtEl>
                                        <p:attrNameLst>
                                          <p:attrName>style.visibility</p:attrName>
                                        </p:attrNameLst>
                                      </p:cBhvr>
                                      <p:to>
                                        <p:strVal val="visible"/>
                                      </p:to>
                                    </p:set>
                                    <p:anim calcmode="lin" valueType="num">
                                      <p:cBhvr additive="base">
                                        <p:cTn id="68" dur="500" fill="hold"/>
                                        <p:tgtEl>
                                          <p:spTgt spid="35842">
                                            <p:txEl>
                                              <p:pRg st="15" end="15"/>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5842">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additive="base">
                                        <p:cTn id="74" dur="500" fill="hold"/>
                                        <p:tgtEl>
                                          <p:spTgt spid="9"/>
                                        </p:tgtEl>
                                        <p:attrNameLst>
                                          <p:attrName>ppt_x</p:attrName>
                                        </p:attrNameLst>
                                      </p:cBhvr>
                                      <p:tavLst>
                                        <p:tav tm="0">
                                          <p:val>
                                            <p:strVal val="#ppt_x"/>
                                          </p:val>
                                        </p:tav>
                                        <p:tav tm="100000">
                                          <p:val>
                                            <p:strVal val="#ppt_x"/>
                                          </p:val>
                                        </p:tav>
                                      </p:tavLst>
                                    </p:anim>
                                    <p:anim calcmode="lin" valueType="num">
                                      <p:cBhvr additive="base">
                                        <p:cTn id="7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00" name="Group 4"/>
          <p:cNvGrpSpPr>
            <a:grpSpLocks noChangeAspect="1"/>
          </p:cNvGrpSpPr>
          <p:nvPr/>
        </p:nvGrpSpPr>
        <p:grpSpPr bwMode="auto">
          <a:xfrm>
            <a:off x="3992137" y="1679575"/>
            <a:ext cx="4558138"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pic>
        <p:nvPicPr>
          <p:cNvPr id="1832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atin typeface="Arial"/>
                <a:cs typeface="Arial"/>
              </a:rPr>
              <a:t>• Application •</a:t>
            </a:r>
          </a:p>
        </p:txBody>
      </p:sp>
      <p:sp>
        <p:nvSpPr>
          <p:cNvPr id="46083" name="Text Box 3"/>
          <p:cNvSpPr txBox="1">
            <a:spLocks noChangeArrowheads="1"/>
          </p:cNvSpPr>
          <p:nvPr/>
        </p:nvSpPr>
        <p:spPr bwMode="auto">
          <a:xfrm>
            <a:off x="625475" y="1022350"/>
            <a:ext cx="8915400" cy="3555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l" defTabSz="62865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To whom do you best relate now?</a:t>
            </a: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Philemon the offended?</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Onesimus the offender?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Paul the reconciler?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The church as affirmers?</a:t>
            </a:r>
          </a:p>
        </p:txBody>
      </p:sp>
      <p:sp>
        <p:nvSpPr>
          <p:cNvPr id="183301" name="Text Box 22"/>
          <p:cNvSpPr txBox="1">
            <a:spLocks noChangeArrowheads="1"/>
          </p:cNvSpPr>
          <p:nvPr/>
        </p:nvSpPr>
        <p:spPr bwMode="auto">
          <a:xfrm>
            <a:off x="8337711" y="11285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245</a:t>
            </a:r>
          </a:p>
        </p:txBody>
      </p:sp>
      <p:pic>
        <p:nvPicPr>
          <p:cNvPr id="183302"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
            <a:extLst>
              <a:ext uri="{FF2B5EF4-FFF2-40B4-BE49-F238E27FC236}">
                <a16:creationId xmlns:a16="http://schemas.microsoft.com/office/drawing/2014/main" id="{F8F0852A-6DE6-514B-A195-7719415D09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
        <p:nvSpPr>
          <p:cNvPr id="2" name="TextBox 1">
            <a:extLst>
              <a:ext uri="{FF2B5EF4-FFF2-40B4-BE49-F238E27FC236}">
                <a16:creationId xmlns:a16="http://schemas.microsoft.com/office/drawing/2014/main" id="{1B2EDBE3-5CAA-6F21-F048-DB0763D0080E}"/>
              </a:ext>
            </a:extLst>
          </p:cNvPr>
          <p:cNvSpPr txBox="1"/>
          <p:nvPr/>
        </p:nvSpPr>
        <p:spPr>
          <a:xfrm>
            <a:off x="1025611" y="-185351"/>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71537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anim calcmode="lin" valueType="num">
                                      <p:cBhvr additive="base">
                                        <p:cTn id="7"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6083">
                                            <p:txEl>
                                              <p:pRg st="4" end="4"/>
                                            </p:txEl>
                                          </p:spTgt>
                                        </p:tgtEl>
                                        <p:attrNameLst>
                                          <p:attrName>style.visibility</p:attrName>
                                        </p:attrNameLst>
                                      </p:cBhvr>
                                      <p:to>
                                        <p:strVal val="visible"/>
                                      </p:to>
                                    </p:set>
                                    <p:anim calcmode="lin" valueType="num">
                                      <p:cBhvr additive="base">
                                        <p:cTn id="13" dur="500" fill="hold"/>
                                        <p:tgtEl>
                                          <p:spTgt spid="4608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anim calcmode="lin" valueType="num">
                                      <p:cBhvr additive="base">
                                        <p:cTn id="19" dur="500" fill="hold"/>
                                        <p:tgtEl>
                                          <p:spTgt spid="46083">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46083">
                                            <p:txEl>
                                              <p:pRg st="8" end="8"/>
                                            </p:txEl>
                                          </p:spTgt>
                                        </p:tgtEl>
                                        <p:attrNameLst>
                                          <p:attrName>style.visibility</p:attrName>
                                        </p:attrNameLst>
                                      </p:cBhvr>
                                      <p:to>
                                        <p:strVal val="visible"/>
                                      </p:to>
                                    </p:set>
                                    <p:anim calcmode="lin" valueType="num">
                                      <p:cBhvr additive="base">
                                        <p:cTn id="25" dur="500" fill="hold"/>
                                        <p:tgtEl>
                                          <p:spTgt spid="46083">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08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Forgiveness</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Philemon</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4181291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877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True </a:t>
            </a:r>
            <a:r>
              <a:rPr kumimoji="0" lang="en-US" sz="36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Koinonia </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(Fellowship)</a:t>
            </a:r>
            <a:endPar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0179" name="Text Box 3"/>
          <p:cNvSpPr txBox="1">
            <a:spLocks noChangeArrowheads="1"/>
          </p:cNvSpPr>
          <p:nvPr/>
        </p:nvSpPr>
        <p:spPr bwMode="auto">
          <a:xfrm>
            <a:off x="838200" y="914400"/>
            <a:ext cx="830580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0" fontAlgn="base" latinLnBrk="0" hangingPunct="0">
              <a:lnSpc>
                <a:spcPct val="100000"/>
              </a:lnSpc>
              <a:spcBef>
                <a:spcPct val="50000"/>
              </a:spcBef>
              <a:spcAft>
                <a:spcPct val="0"/>
              </a:spcAft>
              <a:buClrTx/>
              <a:buSzTx/>
              <a:buFontTx/>
              <a:buChar char="•"/>
              <a:tabLst/>
              <a:defRPr/>
            </a:pP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Fellowship of your faith</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(v. 6)</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Fellowship involves participation</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Participation in Christ involves sharing and involvement with each other</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True fellowship means mutually participating in Christ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 forgiveness and reconciliation</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True fellowship promotes the good of everyone</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It involves changing perceptions and acting accordingly</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0180" name="Text Box 4"/>
          <p:cNvSpPr txBox="1">
            <a:spLocks noChangeArrowheads="1"/>
          </p:cNvSpPr>
          <p:nvPr/>
        </p:nvSpPr>
        <p:spPr bwMode="auto">
          <a:xfrm>
            <a:off x="838200" y="4803775"/>
            <a:ext cx="8382000" cy="190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This letter has a good example of:</a:t>
            </a:r>
          </a:p>
          <a:p>
            <a:pPr marL="273050" marR="0" lvl="0" indent="-273050" algn="l" defTabSz="914400" rtl="0" eaLnBrk="0" fontAlgn="base" latinLnBrk="0" hangingPunct="0">
              <a:lnSpc>
                <a:spcPct val="100000"/>
              </a:lnSpc>
              <a:spcBef>
                <a:spcPct val="5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 outstanding debts</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Powerful reversals</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Outcome</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5828"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Jeremy Chew, East Asia School of Theology, Singapore</a:t>
            </a:r>
          </a:p>
        </p:txBody>
      </p:sp>
      <p:pic>
        <p:nvPicPr>
          <p:cNvPr id="2058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4581525"/>
            <a:ext cx="2540000"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977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 calcmode="lin" valueType="num">
                                      <p:cBhvr additive="base">
                                        <p:cTn id="37"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0" end="0"/>
                                            </p:txEl>
                                          </p:spTgt>
                                        </p:tgtEl>
                                        <p:attrNameLst>
                                          <p:attrName>style.visibility</p:attrName>
                                        </p:attrNameLst>
                                      </p:cBhvr>
                                      <p:to>
                                        <p:strVal val="visible"/>
                                      </p:to>
                                    </p:set>
                                    <p:anim calcmode="lin" valueType="num">
                                      <p:cBhvr additive="base">
                                        <p:cTn id="43"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0180">
                                            <p:txEl>
                                              <p:pRg st="1" end="1"/>
                                            </p:txEl>
                                          </p:spTgt>
                                        </p:tgtEl>
                                        <p:attrNameLst>
                                          <p:attrName>style.visibility</p:attrName>
                                        </p:attrNameLst>
                                      </p:cBhvr>
                                      <p:to>
                                        <p:strVal val="visible"/>
                                      </p:to>
                                    </p:set>
                                    <p:anim calcmode="lin" valueType="num">
                                      <p:cBhvr additive="base">
                                        <p:cTn id="49"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0180">
                                            <p:txEl>
                                              <p:pRg st="2" end="2"/>
                                            </p:txEl>
                                          </p:spTgt>
                                        </p:tgtEl>
                                        <p:attrNameLst>
                                          <p:attrName>style.visibility</p:attrName>
                                        </p:attrNameLst>
                                      </p:cBhvr>
                                      <p:to>
                                        <p:strVal val="visible"/>
                                      </p:to>
                                    </p:set>
                                    <p:anim calcmode="lin" valueType="num">
                                      <p:cBhvr additive="base">
                                        <p:cTn id="55"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0180">
                                            <p:txEl>
                                              <p:pRg st="3" end="3"/>
                                            </p:txEl>
                                          </p:spTgt>
                                        </p:tgtEl>
                                        <p:attrNameLst>
                                          <p:attrName>style.visibility</p:attrName>
                                        </p:attrNameLst>
                                      </p:cBhvr>
                                      <p:to>
                                        <p:strVal val="visible"/>
                                      </p:to>
                                    </p:set>
                                    <p:anim calcmode="lin" valueType="num">
                                      <p:cBhvr additive="base">
                                        <p:cTn id="61"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P spid="501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331913" y="115888"/>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3 Outstanding Debts</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1203" name="Text Box 3"/>
          <p:cNvSpPr txBox="1">
            <a:spLocks noChangeArrowheads="1"/>
          </p:cNvSpPr>
          <p:nvPr/>
        </p:nvSpPr>
        <p:spPr bwMode="auto">
          <a:xfrm>
            <a:off x="1143000" y="765175"/>
            <a:ext cx="8001000" cy="190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Onesimus</a:t>
            </a:r>
            <a:r>
              <a:rPr kumimoji="0" lang="uk-UA" altLang="ja-JP" sz="2400" b="1" i="0" u="sng"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sng" strike="noStrike" kern="1200" cap="none" spc="0" normalizeH="0" baseline="0" noProof="0" dirty="0">
                <a:ln>
                  <a:noFill/>
                </a:ln>
                <a:solidFill>
                  <a:srgbClr val="000000"/>
                </a:solidFill>
                <a:effectLst/>
                <a:uLnTx/>
                <a:uFillTx/>
                <a:latin typeface="Arial" charset="0"/>
                <a:ea typeface="ＭＳ Ｐゴシック" charset="0"/>
              </a:rPr>
              <a:t> Debt:</a:t>
            </a:r>
          </a:p>
          <a:p>
            <a:pPr marL="385763" marR="0" lvl="0" indent="-385763"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Philemon whatever he stole</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Philemon his life</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rPr>
              <a:t>Advice: Return to owner for due punishment</a:t>
            </a:r>
            <a:endParaRPr kumimoji="0" lang="en-GB"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1204" name="Text Box 4"/>
          <p:cNvSpPr txBox="1">
            <a:spLocks noChangeArrowheads="1"/>
          </p:cNvSpPr>
          <p:nvPr/>
        </p:nvSpPr>
        <p:spPr bwMode="auto">
          <a:xfrm>
            <a:off x="1143000" y="2708275"/>
            <a:ext cx="8001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Paul</a:t>
            </a:r>
            <a:r>
              <a:rPr kumimoji="0" lang="uk-UA" altLang="ja-JP" sz="2400" b="1" i="0" u="sng"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sng" strike="noStrike" kern="1200" cap="none" spc="0" normalizeH="0" baseline="0" noProof="0" dirty="0">
                <a:ln>
                  <a:noFill/>
                </a:ln>
                <a:solidFill>
                  <a:srgbClr val="000000"/>
                </a:solidFill>
                <a:effectLst/>
                <a:uLnTx/>
                <a:uFillTx/>
                <a:latin typeface="Arial" charset="0"/>
                <a:ea typeface="ＭＳ Ｐゴシック" charset="0"/>
              </a:rPr>
              <a:t>s Debt:</a:t>
            </a:r>
          </a:p>
          <a:p>
            <a:pPr marL="385763" marR="0" lvl="0" indent="-385763"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Philemon the value of each day</a:t>
            </a:r>
            <a:r>
              <a:rPr kumimoji="0" lang="uk-UA" altLang="ja-JP" sz="24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0" i="0" u="none" strike="noStrike" kern="1200" cap="none" spc="0" normalizeH="0" baseline="0" noProof="0" dirty="0">
                <a:ln>
                  <a:noFill/>
                </a:ln>
                <a:solidFill>
                  <a:srgbClr val="000000"/>
                </a:solidFill>
                <a:effectLst/>
                <a:uLnTx/>
                <a:uFillTx/>
                <a:latin typeface="Arial" charset="0"/>
                <a:ea typeface="ＭＳ Ｐゴシック" charset="0"/>
              </a:rPr>
              <a:t>s work lost</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rPr>
              <a:t>Advice: Charge any debts Onesimus owed to my account; I will pay them</a:t>
            </a:r>
            <a:endParaRPr kumimoji="0" lang="en-GB"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1205" name="Text Box 5"/>
          <p:cNvSpPr txBox="1">
            <a:spLocks noChangeArrowheads="1"/>
          </p:cNvSpPr>
          <p:nvPr/>
        </p:nvSpPr>
        <p:spPr bwMode="auto">
          <a:xfrm>
            <a:off x="1143000" y="4572000"/>
            <a:ext cx="8001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Philemon</a:t>
            </a:r>
            <a:r>
              <a:rPr kumimoji="0" lang="uk-UA" altLang="ja-JP" sz="2400" b="1" i="0" u="sng"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sng" strike="noStrike" kern="1200" cap="none" spc="0" normalizeH="0" baseline="0" noProof="0" dirty="0">
                <a:ln>
                  <a:noFill/>
                </a:ln>
                <a:solidFill>
                  <a:srgbClr val="000000"/>
                </a:solidFill>
                <a:effectLst/>
                <a:uLnTx/>
                <a:uFillTx/>
                <a:latin typeface="Arial" charset="0"/>
                <a:ea typeface="ＭＳ Ｐゴシック" charset="0"/>
              </a:rPr>
              <a:t>s Debt:</a:t>
            </a:r>
          </a:p>
          <a:p>
            <a:pPr marL="385763" marR="0" lvl="0" indent="-385763"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Paul his new life in Christ (19)</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rPr>
              <a:t>Advice: Welcome the runaway slave as a brother; but do better than that—return him to me</a:t>
            </a:r>
            <a:endParaRPr kumimoji="0" lang="en-GB"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6853" name="TextBox 5"/>
          <p:cNvSpPr txBox="1">
            <a:spLocks noChangeArrowheads="1"/>
          </p:cNvSpPr>
          <p:nvPr/>
        </p:nvSpPr>
        <p:spPr bwMode="auto">
          <a:xfrm>
            <a:off x="2514600" y="6443663"/>
            <a:ext cx="6477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Jeremy Chew, East Asia School of Theology, Singapore</a:t>
            </a:r>
          </a:p>
        </p:txBody>
      </p:sp>
    </p:spTree>
    <p:extLst>
      <p:ext uri="{BB962C8B-B14F-4D97-AF65-F5344CB8AC3E}">
        <p14:creationId xmlns:p14="http://schemas.microsoft.com/office/powerpoint/2010/main" val="1819036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anim calcmode="lin" valueType="num">
                                      <p:cBhvr additive="base">
                                        <p:cTn id="19" dur="500" fill="hold"/>
                                        <p:tgtEl>
                                          <p:spTgt spid="51205"/>
                                        </p:tgtEl>
                                        <p:attrNameLst>
                                          <p:attrName>ppt_x</p:attrName>
                                        </p:attrNameLst>
                                      </p:cBhvr>
                                      <p:tavLst>
                                        <p:tav tm="0">
                                          <p:val>
                                            <p:strVal val="0-#ppt_w/2"/>
                                          </p:val>
                                        </p:tav>
                                        <p:tav tm="100000">
                                          <p:val>
                                            <p:strVal val="#ppt_x"/>
                                          </p:val>
                                        </p:tav>
                                      </p:tavLst>
                                    </p:anim>
                                    <p:anim calcmode="lin" valueType="num">
                                      <p:cBhvr additive="base">
                                        <p:cTn id="20" dur="500" fill="hold"/>
                                        <p:tgtEl>
                                          <p:spTgt spid="51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utoUpdateAnimBg="0"/>
      <p:bldP spid="512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95775" y="2740025"/>
            <a:ext cx="4852988" cy="364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Powerful Reversals</a:t>
            </a:r>
            <a:endParaRPr kumimoji="0" lang="en-GB" sz="36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2227" name="Text Box 3"/>
          <p:cNvSpPr txBox="1">
            <a:spLocks noChangeArrowheads="1"/>
          </p:cNvSpPr>
          <p:nvPr/>
        </p:nvSpPr>
        <p:spPr bwMode="auto">
          <a:xfrm>
            <a:off x="1331913" y="1341438"/>
            <a:ext cx="7620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Char char="•"/>
              <a:tabLst>
                <a:tab pos="1887538" algn="l"/>
                <a:tab pos="2516188"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Property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	beloved brother</a:t>
            </a:r>
          </a:p>
          <a:p>
            <a:pPr marL="385763" marR="0" lvl="0" indent="-385763" algn="l" defTabSz="914400" rtl="0" eaLnBrk="0" fontAlgn="base" latinLnBrk="0" hangingPunct="0">
              <a:lnSpc>
                <a:spcPct val="100000"/>
              </a:lnSpc>
              <a:spcBef>
                <a:spcPct val="50000"/>
              </a:spcBef>
              <a:spcAft>
                <a:spcPct val="0"/>
              </a:spcAft>
              <a:buClrTx/>
              <a:buSzTx/>
              <a:buFontTx/>
              <a:buChar char="•"/>
              <a:tabLst>
                <a:tab pos="1887538" algn="l"/>
                <a:tab pos="2516188"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Inferior 		equal</a:t>
            </a:r>
          </a:p>
          <a:p>
            <a:pPr marL="385763" marR="0" lvl="0" indent="-385763" algn="l" defTabSz="914400" rtl="0" eaLnBrk="0" fontAlgn="base" latinLnBrk="0" hangingPunct="0">
              <a:lnSpc>
                <a:spcPct val="100000"/>
              </a:lnSpc>
              <a:spcBef>
                <a:spcPct val="50000"/>
              </a:spcBef>
              <a:spcAft>
                <a:spcPct val="0"/>
              </a:spcAft>
              <a:buClrTx/>
              <a:buSzTx/>
              <a:buFontTx/>
              <a:buChar char="•"/>
              <a:tabLst>
                <a:tab pos="1887538" algn="l"/>
                <a:tab pos="2516188"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Useless		</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useful</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 (Onesimus, v. 11)</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2228" name="Text Box 4"/>
          <p:cNvSpPr txBox="1">
            <a:spLocks noChangeArrowheads="1"/>
          </p:cNvSpPr>
          <p:nvPr/>
        </p:nvSpPr>
        <p:spPr bwMode="auto">
          <a:xfrm>
            <a:off x="1116013" y="4133850"/>
            <a:ext cx="3240087" cy="22479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Fellowship in Christ overturns all distinctions created by social structures</a:t>
            </a:r>
            <a:endParaRPr kumimoji="0" lang="en-GB" sz="2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7877"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Jeremy Chew, East Asia School of Theology, Singapore</a:t>
            </a:r>
          </a:p>
        </p:txBody>
      </p:sp>
    </p:spTree>
    <p:extLst>
      <p:ext uri="{BB962C8B-B14F-4D97-AF65-F5344CB8AC3E}">
        <p14:creationId xmlns:p14="http://schemas.microsoft.com/office/powerpoint/2010/main" val="3704550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2228"/>
                                        </p:tgtEl>
                                        <p:attrNameLst>
                                          <p:attrName>style.visibility</p:attrName>
                                        </p:attrNameLst>
                                      </p:cBhvr>
                                      <p:to>
                                        <p:strVal val="visible"/>
                                      </p:to>
                                    </p:set>
                                    <p:anim calcmode="lin" valueType="num">
                                      <p:cBhvr>
                                        <p:cTn id="25" dur="500" fill="hold"/>
                                        <p:tgtEl>
                                          <p:spTgt spid="52228"/>
                                        </p:tgtEl>
                                        <p:attrNameLst>
                                          <p:attrName>ppt_w</p:attrName>
                                        </p:attrNameLst>
                                      </p:cBhvr>
                                      <p:tavLst>
                                        <p:tav tm="0">
                                          <p:val>
                                            <p:fltVal val="0"/>
                                          </p:val>
                                        </p:tav>
                                        <p:tav tm="100000">
                                          <p:val>
                                            <p:strVal val="#ppt_w"/>
                                          </p:val>
                                        </p:tav>
                                      </p:tavLst>
                                    </p:anim>
                                    <p:anim calcmode="lin" valueType="num">
                                      <p:cBhvr>
                                        <p:cTn id="26" dur="500" fill="hold"/>
                                        <p:tgtEl>
                                          <p:spTgt spid="52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P spid="5222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91219"/>
          </a:xfrm>
          <a:effectLst>
            <a:outerShdw blurRad="63500" dist="35921" dir="2700000" algn="ctr" rotWithShape="0">
              <a:schemeClr val="tx2">
                <a:alpha val="74998"/>
              </a:schemeClr>
            </a:outerShdw>
          </a:effectLst>
        </p:spPr>
        <p:txBody>
          <a:bodyPr anchor="t"/>
          <a:lstStyle/>
          <a:p>
            <a:pPr>
              <a:defRPr/>
            </a:pPr>
            <a:r>
              <a:rPr lang="en-US" sz="2800" b="1" dirty="0"/>
              <a:t>LES MISERABLES, Liam </a:t>
            </a:r>
            <a:r>
              <a:rPr lang="en-US" sz="2800" b="1" dirty="0" err="1"/>
              <a:t>Neeson</a:t>
            </a:r>
            <a:r>
              <a:rPr lang="en-US" sz="2800" b="1" dirty="0"/>
              <a:t>, 1998, was forgiven</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620688"/>
            <a:ext cx="9201870" cy="6237312"/>
          </a:xfrm>
          <a:prstGeom prst="rect">
            <a:avLst/>
          </a:prstGeom>
        </p:spPr>
      </p:pic>
    </p:spTree>
    <p:extLst>
      <p:ext uri="{BB962C8B-B14F-4D97-AF65-F5344CB8AC3E}">
        <p14:creationId xmlns:p14="http://schemas.microsoft.com/office/powerpoint/2010/main" val="9074404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88263" y="152400"/>
            <a:ext cx="1303337" cy="4572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246-247</a:t>
            </a:r>
          </a:p>
        </p:txBody>
      </p:sp>
      <p:sp>
        <p:nvSpPr>
          <p:cNvPr id="62467" name="Text Box 3"/>
          <p:cNvSpPr txBox="1">
            <a:spLocks noChangeArrowheads="1"/>
          </p:cNvSpPr>
          <p:nvPr/>
        </p:nvSpPr>
        <p:spPr bwMode="auto">
          <a:xfrm>
            <a:off x="76200" y="762000"/>
            <a:ext cx="9144000" cy="6137275"/>
          </a:xfrm>
          <a:prstGeom prst="rect">
            <a:avLst/>
          </a:prstGeom>
          <a:solidFill>
            <a:srgbClr val="000066"/>
          </a:solidFill>
          <a:ln w="9525">
            <a:solidFill>
              <a:schemeClr val="tx1"/>
            </a:solidFill>
            <a:miter lim="800000"/>
            <a:headEnd/>
            <a:tailEnd/>
          </a:ln>
        </p:spPr>
        <p:txBody>
          <a:bodyPr>
            <a:spAutoFit/>
          </a:bodyPr>
          <a:lstStyle>
            <a:lvl1pPr marL="914400" indent="-400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40005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                   What reasons does Paul give in this letter to show why forgiveness is important?</a:t>
            </a:r>
          </a:p>
          <a:p>
            <a:pPr marL="914400" marR="0" lvl="0" indent="-40005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1.	Forgiveness solidifies friendships (vv. 8-11, 17, 20).</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2.	Restored relationships make people more helpful to us (v. 11).</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3.	Forgiveness involves one</a:t>
            </a:r>
            <a:r>
              <a:rPr kumimoji="0" lang="uk-UA"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s heart (v. 12).</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4.	The sacrifice that forgiveness requires is painful but good for us (vv. 13, 18-19a).</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5.	Forgiveness shows humility since it must be voluntary not forced (vv. 14, 21).</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6.	It reminds us that God has His hand in the events which cause us pain (vv. 15, 16).</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r>
              <a:rPr kumimoji="0" lang="en-US" altLang="zh-CN" sz="14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7.	Forgiving others reminds us of how God forgave us (v. 19b).</a:t>
            </a:r>
          </a:p>
        </p:txBody>
      </p:sp>
      <p:sp>
        <p:nvSpPr>
          <p:cNvPr id="210948" name="WordArt 4"/>
          <p:cNvSpPr>
            <a:spLocks noChangeArrowheads="1" noChangeShapeType="1" noTextEdit="1"/>
          </p:cNvSpPr>
          <p:nvPr/>
        </p:nvSpPr>
        <p:spPr bwMode="auto">
          <a:xfrm>
            <a:off x="762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210949" name="Rectangle 5"/>
          <p:cNvSpPr>
            <a:spLocks noGrp="1" noChangeArrowheads="1"/>
          </p:cNvSpPr>
          <p:nvPr>
            <p:ph type="title" idx="4294967295"/>
          </p:nvPr>
        </p:nvSpPr>
        <p:spPr>
          <a:xfrm>
            <a:off x="2898775" y="152400"/>
            <a:ext cx="4492625" cy="519113"/>
          </a:xfrm>
          <a:solidFill>
            <a:srgbClr val="000000"/>
          </a:solidFill>
        </p:spPr>
        <p:txBody>
          <a:bodyPr wrap="none" anchor="t">
            <a:spAutoFit/>
          </a:bodyPr>
          <a:lstStyle/>
          <a:p>
            <a:pPr algn="ctr" eaLnBrk="1" hangingPunct="1"/>
            <a:r>
              <a:rPr lang="en-US" altLang="zh-CN" sz="2800" b="1">
                <a:solidFill>
                  <a:srgbClr val="FFFFFF"/>
                </a:solidFill>
                <a:latin typeface="Arial" charset="0"/>
                <a:ea typeface="SimSun" charset="0"/>
                <a:cs typeface="SimSun" charset="0"/>
              </a:rPr>
              <a:t>Why Forgiveness Matters</a:t>
            </a:r>
            <a:endParaRPr lang="en-US" sz="2800" b="1">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394157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7">
                                            <p:bg/>
                                          </p:spTgt>
                                        </p:tgtEl>
                                        <p:attrNameLst>
                                          <p:attrName>style.visibility</p:attrName>
                                        </p:attrNameLst>
                                      </p:cBhvr>
                                      <p:to>
                                        <p:strVal val="visible"/>
                                      </p:to>
                                    </p:set>
                                    <p:anim calcmode="lin" valueType="num">
                                      <p:cBhvr>
                                        <p:cTn id="7" dur="500" fill="hold"/>
                                        <p:tgtEl>
                                          <p:spTgt spid="62467">
                                            <p:bg/>
                                          </p:spTgt>
                                        </p:tgtEl>
                                        <p:attrNameLst>
                                          <p:attrName>ppt_w</p:attrName>
                                        </p:attrNameLst>
                                      </p:cBhvr>
                                      <p:tavLst>
                                        <p:tav tm="0">
                                          <p:val>
                                            <p:fltVal val="0"/>
                                          </p:val>
                                        </p:tav>
                                        <p:tav tm="100000">
                                          <p:val>
                                            <p:strVal val="#ppt_w"/>
                                          </p:val>
                                        </p:tav>
                                      </p:tavLst>
                                    </p:anim>
                                    <p:anim calcmode="lin" valueType="num">
                                      <p:cBhvr>
                                        <p:cTn id="8" dur="500" fill="hold"/>
                                        <p:tgtEl>
                                          <p:spTgt spid="62467">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62466"/>
                                        </p:tgtEl>
                                        <p:attrNameLst>
                                          <p:attrName>style.visibility</p:attrName>
                                        </p:attrNameLst>
                                      </p:cBhvr>
                                      <p:to>
                                        <p:strVal val="visible"/>
                                      </p:to>
                                    </p:set>
                                    <p:animEffect transition="in" filter="fade">
                                      <p:cBhvr>
                                        <p:cTn id="13" dur="770" decel="100000"/>
                                        <p:tgtEl>
                                          <p:spTgt spid="62466"/>
                                        </p:tgtEl>
                                      </p:cBhvr>
                                    </p:animEffect>
                                    <p:animScale>
                                      <p:cBhvr>
                                        <p:cTn id="14" dur="770" decel="100000"/>
                                        <p:tgtEl>
                                          <p:spTgt spid="62466"/>
                                        </p:tgtEl>
                                      </p:cBhvr>
                                      <p:from x="10000" y="10000"/>
                                      <p:to x="200000" y="450000"/>
                                    </p:animScale>
                                    <p:animScale>
                                      <p:cBhvr>
                                        <p:cTn id="15" dur="1230" accel="100000" fill="hold">
                                          <p:stCondLst>
                                            <p:cond delay="770"/>
                                          </p:stCondLst>
                                        </p:cTn>
                                        <p:tgtEl>
                                          <p:spTgt spid="62466"/>
                                        </p:tgtEl>
                                      </p:cBhvr>
                                      <p:from x="200000" y="450000"/>
                                      <p:to x="100000" y="100000"/>
                                    </p:animScale>
                                    <p:set>
                                      <p:cBhvr>
                                        <p:cTn id="16" dur="770" fill="hold"/>
                                        <p:tgtEl>
                                          <p:spTgt spid="62466"/>
                                        </p:tgtEl>
                                        <p:attrNameLst>
                                          <p:attrName>ppt_x</p:attrName>
                                        </p:attrNameLst>
                                      </p:cBhvr>
                                      <p:to>
                                        <p:strVal val="(0.5)"/>
                                      </p:to>
                                    </p:set>
                                    <p:anim from="(0.5)" to="(#ppt_x)" calcmode="lin" valueType="num">
                                      <p:cBhvr>
                                        <p:cTn id="17" dur="1230" accel="100000" fill="hold">
                                          <p:stCondLst>
                                            <p:cond delay="770"/>
                                          </p:stCondLst>
                                        </p:cTn>
                                        <p:tgtEl>
                                          <p:spTgt spid="62466"/>
                                        </p:tgtEl>
                                        <p:attrNameLst>
                                          <p:attrName>ppt_x</p:attrName>
                                        </p:attrNameLst>
                                      </p:cBhvr>
                                    </p:anim>
                                    <p:set>
                                      <p:cBhvr>
                                        <p:cTn id="18" dur="770" fill="hold"/>
                                        <p:tgtEl>
                                          <p:spTgt spid="62466"/>
                                        </p:tgtEl>
                                        <p:attrNameLst>
                                          <p:attrName>ppt_y</p:attrName>
                                        </p:attrNameLst>
                                      </p:cBhvr>
                                      <p:to>
                                        <p:strVal val="(#ppt_y+0.4)"/>
                                      </p:to>
                                    </p:set>
                                    <p:anim from="(#ppt_y+0.4)" to="(#ppt_y)" calcmode="lin" valueType="num">
                                      <p:cBhvr>
                                        <p:cTn id="19" dur="1230" accel="100000" fill="hold">
                                          <p:stCondLst>
                                            <p:cond delay="770"/>
                                          </p:stCondLst>
                                        </p:cTn>
                                        <p:tgtEl>
                                          <p:spTgt spid="62466"/>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62467">
                                            <p:txEl>
                                              <p:pRg st="2" end="2"/>
                                            </p:txEl>
                                          </p:spTgt>
                                        </p:tgtEl>
                                        <p:attrNameLst>
                                          <p:attrName>style.visibility</p:attrName>
                                        </p:attrNameLst>
                                      </p:cBhvr>
                                      <p:to>
                                        <p:strVal val="visible"/>
                                      </p:to>
                                    </p:set>
                                    <p:anim to="" calcmode="lin" valueType="num">
                                      <p:cBhvr>
                                        <p:cTn id="24" dur="1" fill="hold"/>
                                        <p:tgtEl>
                                          <p:spTgt spid="62467">
                                            <p:txEl>
                                              <p:pRg st="2" end="2"/>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62467">
                                            <p:txEl>
                                              <p:pRg st="3" end="3"/>
                                            </p:txEl>
                                          </p:spTgt>
                                        </p:tgtEl>
                                        <p:attrNameLst>
                                          <p:attrName>style.visibility</p:attrName>
                                        </p:attrNameLst>
                                      </p:cBhvr>
                                      <p:to>
                                        <p:strVal val="visible"/>
                                      </p:to>
                                    </p:set>
                                    <p:anim to="" calcmode="lin" valueType="num">
                                      <p:cBhvr>
                                        <p:cTn id="27" dur="1" fill="hold"/>
                                        <p:tgtEl>
                                          <p:spTgt spid="62467">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62467">
                                            <p:txEl>
                                              <p:pRg st="4" end="4"/>
                                            </p:txEl>
                                          </p:spTgt>
                                        </p:tgtEl>
                                        <p:attrNameLst>
                                          <p:attrName>style.visibility</p:attrName>
                                        </p:attrNameLst>
                                      </p:cBhvr>
                                      <p:to>
                                        <p:strVal val="visible"/>
                                      </p:to>
                                    </p:set>
                                    <p:anim to="" calcmode="lin" valueType="num">
                                      <p:cBhvr>
                                        <p:cTn id="32" dur="1" fill="hold"/>
                                        <p:tgtEl>
                                          <p:spTgt spid="62467">
                                            <p:txEl>
                                              <p:pRg st="4" end="4"/>
                                            </p:txEl>
                                          </p:spTgt>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62467">
                                            <p:txEl>
                                              <p:pRg st="5" end="5"/>
                                            </p:txEl>
                                          </p:spTgt>
                                        </p:tgtEl>
                                        <p:attrNameLst>
                                          <p:attrName>style.visibility</p:attrName>
                                        </p:attrNameLst>
                                      </p:cBhvr>
                                      <p:to>
                                        <p:strVal val="visible"/>
                                      </p:to>
                                    </p:set>
                                    <p:anim to="" calcmode="lin" valueType="num">
                                      <p:cBhvr>
                                        <p:cTn id="35" dur="1" fill="hold"/>
                                        <p:tgtEl>
                                          <p:spTgt spid="62467">
                                            <p:txEl>
                                              <p:pRg st="5" end="5"/>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nodeType="clickEffect">
                                  <p:stCondLst>
                                    <p:cond delay="0"/>
                                  </p:stCondLst>
                                  <p:childTnLst>
                                    <p:set>
                                      <p:cBhvr>
                                        <p:cTn id="39" dur="1" fill="hold">
                                          <p:stCondLst>
                                            <p:cond delay="0"/>
                                          </p:stCondLst>
                                        </p:cTn>
                                        <p:tgtEl>
                                          <p:spTgt spid="62467">
                                            <p:txEl>
                                              <p:pRg st="6" end="6"/>
                                            </p:txEl>
                                          </p:spTgt>
                                        </p:tgtEl>
                                        <p:attrNameLst>
                                          <p:attrName>style.visibility</p:attrName>
                                        </p:attrNameLst>
                                      </p:cBhvr>
                                      <p:to>
                                        <p:strVal val="visible"/>
                                      </p:to>
                                    </p:set>
                                    <p:anim to="" calcmode="lin" valueType="num">
                                      <p:cBhvr>
                                        <p:cTn id="40" dur="1" fill="hold"/>
                                        <p:tgtEl>
                                          <p:spTgt spid="62467">
                                            <p:txEl>
                                              <p:pRg st="6" end="6"/>
                                            </p:txEl>
                                          </p:spTgt>
                                        </p:tgtEl>
                                        <p:attrNameLst>
                                          <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62467">
                                            <p:txEl>
                                              <p:pRg st="7" end="7"/>
                                            </p:txEl>
                                          </p:spTgt>
                                        </p:tgtEl>
                                        <p:attrNameLst>
                                          <p:attrName>style.visibility</p:attrName>
                                        </p:attrNameLst>
                                      </p:cBhvr>
                                      <p:to>
                                        <p:strVal val="visible"/>
                                      </p:to>
                                    </p:set>
                                    <p:anim to="" calcmode="lin" valueType="num">
                                      <p:cBhvr>
                                        <p:cTn id="43" dur="1" fill="hold"/>
                                        <p:tgtEl>
                                          <p:spTgt spid="62467">
                                            <p:txEl>
                                              <p:pRg st="7" end="7"/>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nodeType="clickEffect">
                                  <p:stCondLst>
                                    <p:cond delay="0"/>
                                  </p:stCondLst>
                                  <p:childTnLst>
                                    <p:set>
                                      <p:cBhvr>
                                        <p:cTn id="47" dur="1" fill="hold">
                                          <p:stCondLst>
                                            <p:cond delay="0"/>
                                          </p:stCondLst>
                                        </p:cTn>
                                        <p:tgtEl>
                                          <p:spTgt spid="62467">
                                            <p:txEl>
                                              <p:pRg st="8" end="8"/>
                                            </p:txEl>
                                          </p:spTgt>
                                        </p:tgtEl>
                                        <p:attrNameLst>
                                          <p:attrName>style.visibility</p:attrName>
                                        </p:attrNameLst>
                                      </p:cBhvr>
                                      <p:to>
                                        <p:strVal val="visible"/>
                                      </p:to>
                                    </p:set>
                                    <p:anim to="" calcmode="lin" valueType="num">
                                      <p:cBhvr>
                                        <p:cTn id="48" dur="1" fill="hold"/>
                                        <p:tgtEl>
                                          <p:spTgt spid="62467">
                                            <p:txEl>
                                              <p:pRg st="8" end="8"/>
                                            </p:txEl>
                                          </p:spTgt>
                                        </p:tgtEl>
                                        <p:attrNameLst>
                                          <p:attrName/>
                                        </p:attrNameLst>
                                      </p:cBhvr>
                                    </p:anim>
                                  </p:childTnLst>
                                </p:cTn>
                              </p:par>
                              <p:par>
                                <p:cTn id="49" presetID="24" presetClass="entr" presetSubtype="0" fill="hold" nodeType="withEffect">
                                  <p:stCondLst>
                                    <p:cond delay="0"/>
                                  </p:stCondLst>
                                  <p:childTnLst>
                                    <p:set>
                                      <p:cBhvr>
                                        <p:cTn id="50" dur="1" fill="hold">
                                          <p:stCondLst>
                                            <p:cond delay="0"/>
                                          </p:stCondLst>
                                        </p:cTn>
                                        <p:tgtEl>
                                          <p:spTgt spid="62467">
                                            <p:txEl>
                                              <p:pRg st="9" end="9"/>
                                            </p:txEl>
                                          </p:spTgt>
                                        </p:tgtEl>
                                        <p:attrNameLst>
                                          <p:attrName>style.visibility</p:attrName>
                                        </p:attrNameLst>
                                      </p:cBhvr>
                                      <p:to>
                                        <p:strVal val="visible"/>
                                      </p:to>
                                    </p:set>
                                    <p:anim to="" calcmode="lin" valueType="num">
                                      <p:cBhvr>
                                        <p:cTn id="51" dur="1" fill="hold"/>
                                        <p:tgtEl>
                                          <p:spTgt spid="62467">
                                            <p:txEl>
                                              <p:pRg st="9" end="9"/>
                                            </p:txEl>
                                          </p:spTgt>
                                        </p:tgtEl>
                                        <p:attrNameLst>
                                          <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4" presetClass="entr" presetSubtype="0" fill="hold" nodeType="clickEffect">
                                  <p:stCondLst>
                                    <p:cond delay="0"/>
                                  </p:stCondLst>
                                  <p:childTnLst>
                                    <p:set>
                                      <p:cBhvr>
                                        <p:cTn id="55" dur="1" fill="hold">
                                          <p:stCondLst>
                                            <p:cond delay="0"/>
                                          </p:stCondLst>
                                        </p:cTn>
                                        <p:tgtEl>
                                          <p:spTgt spid="62467">
                                            <p:txEl>
                                              <p:pRg st="10" end="10"/>
                                            </p:txEl>
                                          </p:spTgt>
                                        </p:tgtEl>
                                        <p:attrNameLst>
                                          <p:attrName>style.visibility</p:attrName>
                                        </p:attrNameLst>
                                      </p:cBhvr>
                                      <p:to>
                                        <p:strVal val="visible"/>
                                      </p:to>
                                    </p:set>
                                    <p:anim to="" calcmode="lin" valueType="num">
                                      <p:cBhvr>
                                        <p:cTn id="56" dur="1" fill="hold"/>
                                        <p:tgtEl>
                                          <p:spTgt spid="62467">
                                            <p:txEl>
                                              <p:pRg st="10" end="10"/>
                                            </p:txEl>
                                          </p:spTgt>
                                        </p:tgtEl>
                                        <p:attrNameLst>
                                          <p:attrName/>
                                        </p:attrNameLst>
                                      </p:cBhvr>
                                    </p:anim>
                                  </p:childTnLst>
                                </p:cTn>
                              </p:par>
                              <p:par>
                                <p:cTn id="57" presetID="24" presetClass="entr" presetSubtype="0" fill="hold" nodeType="withEffect">
                                  <p:stCondLst>
                                    <p:cond delay="0"/>
                                  </p:stCondLst>
                                  <p:childTnLst>
                                    <p:set>
                                      <p:cBhvr>
                                        <p:cTn id="58" dur="1" fill="hold">
                                          <p:stCondLst>
                                            <p:cond delay="0"/>
                                          </p:stCondLst>
                                        </p:cTn>
                                        <p:tgtEl>
                                          <p:spTgt spid="62467">
                                            <p:txEl>
                                              <p:pRg st="11" end="11"/>
                                            </p:txEl>
                                          </p:spTgt>
                                        </p:tgtEl>
                                        <p:attrNameLst>
                                          <p:attrName>style.visibility</p:attrName>
                                        </p:attrNameLst>
                                      </p:cBhvr>
                                      <p:to>
                                        <p:strVal val="visible"/>
                                      </p:to>
                                    </p:set>
                                    <p:anim to="" calcmode="lin" valueType="num">
                                      <p:cBhvr>
                                        <p:cTn id="59" dur="1" fill="hold"/>
                                        <p:tgtEl>
                                          <p:spTgt spid="62467">
                                            <p:txEl>
                                              <p:pRg st="11" end="11"/>
                                            </p:txEl>
                                          </p:spTgt>
                                        </p:tgtEl>
                                        <p:attrNameLst>
                                          <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4" presetClass="entr" presetSubtype="0" fill="hold" nodeType="clickEffect">
                                  <p:stCondLst>
                                    <p:cond delay="0"/>
                                  </p:stCondLst>
                                  <p:childTnLst>
                                    <p:set>
                                      <p:cBhvr>
                                        <p:cTn id="63" dur="1" fill="hold">
                                          <p:stCondLst>
                                            <p:cond delay="0"/>
                                          </p:stCondLst>
                                        </p:cTn>
                                        <p:tgtEl>
                                          <p:spTgt spid="62467">
                                            <p:txEl>
                                              <p:pRg st="12" end="12"/>
                                            </p:txEl>
                                          </p:spTgt>
                                        </p:tgtEl>
                                        <p:attrNameLst>
                                          <p:attrName>style.visibility</p:attrName>
                                        </p:attrNameLst>
                                      </p:cBhvr>
                                      <p:to>
                                        <p:strVal val="visible"/>
                                      </p:to>
                                    </p:set>
                                    <p:anim to="" calcmode="lin" valueType="num">
                                      <p:cBhvr>
                                        <p:cTn id="64" dur="1" fill="hold"/>
                                        <p:tgtEl>
                                          <p:spTgt spid="62467">
                                            <p:txEl>
                                              <p:pRg st="12" end="12"/>
                                            </p:txEl>
                                          </p:spTgt>
                                        </p:tgtEl>
                                        <p:attrNameLst>
                                          <p:attrName/>
                                        </p:attrNameLst>
                                      </p:cBhvr>
                                    </p:anim>
                                  </p:childTnLst>
                                </p:cTn>
                              </p:par>
                              <p:par>
                                <p:cTn id="65" presetID="24" presetClass="entr" presetSubtype="0" fill="hold" nodeType="withEffect">
                                  <p:stCondLst>
                                    <p:cond delay="0"/>
                                  </p:stCondLst>
                                  <p:childTnLst>
                                    <p:set>
                                      <p:cBhvr>
                                        <p:cTn id="66" dur="1" fill="hold">
                                          <p:stCondLst>
                                            <p:cond delay="0"/>
                                          </p:stCondLst>
                                        </p:cTn>
                                        <p:tgtEl>
                                          <p:spTgt spid="62467">
                                            <p:txEl>
                                              <p:pRg st="13" end="13"/>
                                            </p:txEl>
                                          </p:spTgt>
                                        </p:tgtEl>
                                        <p:attrNameLst>
                                          <p:attrName>style.visibility</p:attrName>
                                        </p:attrNameLst>
                                      </p:cBhvr>
                                      <p:to>
                                        <p:strVal val="visible"/>
                                      </p:to>
                                    </p:set>
                                    <p:anim to="" calcmode="lin" valueType="num">
                                      <p:cBhvr>
                                        <p:cTn id="67" dur="1" fill="hold"/>
                                        <p:tgtEl>
                                          <p:spTgt spid="62467">
                                            <p:txEl>
                                              <p:pRg st="13" end="13"/>
                                            </p:txEl>
                                          </p:spTgt>
                                        </p:tgtEl>
                                        <p:attrNameLst>
                                          <p:attrName/>
                                        </p:attrNameLst>
                                      </p:cBhvr>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4" presetClass="entr" presetSubtype="0" fill="hold" nodeType="clickEffect">
                                  <p:stCondLst>
                                    <p:cond delay="0"/>
                                  </p:stCondLst>
                                  <p:childTnLst>
                                    <p:set>
                                      <p:cBhvr>
                                        <p:cTn id="71" dur="1" fill="hold">
                                          <p:stCondLst>
                                            <p:cond delay="0"/>
                                          </p:stCondLst>
                                        </p:cTn>
                                        <p:tgtEl>
                                          <p:spTgt spid="62467">
                                            <p:txEl>
                                              <p:pRg st="14" end="14"/>
                                            </p:txEl>
                                          </p:spTgt>
                                        </p:tgtEl>
                                        <p:attrNameLst>
                                          <p:attrName>style.visibility</p:attrName>
                                        </p:attrNameLst>
                                      </p:cBhvr>
                                      <p:to>
                                        <p:strVal val="visible"/>
                                      </p:to>
                                    </p:set>
                                    <p:anim to="" calcmode="lin" valueType="num">
                                      <p:cBhvr>
                                        <p:cTn id="72" dur="1" fill="hold"/>
                                        <p:tgtEl>
                                          <p:spTgt spid="62467">
                                            <p:txEl>
                                              <p:pRg st="14" end="1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build="allAtOnce"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 pair,dual,two,hyacinth,violet,floral, Purple Hyacinth, Taken, at, the, Botanical, Gardens, in, Norfolk,, Virgini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effectLst>
            <a:outerShdw blurRad="50800" dist="38100" dir="2700000">
              <a:srgbClr val="000000">
                <a:alpha val="43000"/>
              </a:srgbClr>
            </a:outerShdw>
          </a:effectLst>
        </p:spPr>
        <p:txBody>
          <a:bodyPr/>
          <a:lstStyle/>
          <a:p>
            <a:pPr algn="r" eaLnBrk="1" hangingPunct="1">
              <a:defRPr/>
            </a:pPr>
            <a:r>
              <a:rPr lang="en-US" dirty="0">
                <a:solidFill>
                  <a:schemeClr val="bg1"/>
                </a:solidFill>
                <a:latin typeface="Arial"/>
                <a:ea typeface="+mj-ea"/>
                <a:cs typeface="Arial"/>
              </a:rPr>
              <a:t>It</a:t>
            </a:r>
            <a:r>
              <a:rPr lang="uk-UA" dirty="0">
                <a:solidFill>
                  <a:schemeClr val="bg1"/>
                </a:solidFill>
                <a:latin typeface="Arial"/>
                <a:ea typeface="+mj-ea"/>
                <a:cs typeface="Arial"/>
              </a:rPr>
              <a:t>'</a:t>
            </a:r>
            <a:r>
              <a:rPr lang="en-US" dirty="0">
                <a:solidFill>
                  <a:schemeClr val="bg1"/>
                </a:solidFill>
                <a:latin typeface="Arial"/>
                <a:ea typeface="+mj-ea"/>
                <a:cs typeface="Arial"/>
              </a:rPr>
              <a:t>s Your Blood</a:t>
            </a:r>
          </a:p>
        </p:txBody>
      </p:sp>
      <p:sp>
        <p:nvSpPr>
          <p:cNvPr id="63492" name="Text Box 4"/>
          <p:cNvSpPr txBox="1">
            <a:spLocks noChangeArrowheads="1"/>
          </p:cNvSpPr>
          <p:nvPr/>
        </p:nvSpPr>
        <p:spPr bwMode="auto">
          <a:xfrm>
            <a:off x="301625" y="2638425"/>
            <a:ext cx="7305205" cy="4031873"/>
          </a:xfrm>
          <a:prstGeom prst="rect">
            <a:avLst/>
          </a:prstGeom>
          <a:solidFill>
            <a:srgbClr val="000066">
              <a:alpha val="70000"/>
            </a:srgbClr>
          </a:solid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It</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Your blood that cleanses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It</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Your blood that gives me life,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It</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Your blood that took my place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in redeeming sacrifice,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Washes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Whiter than the snow, than the snow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My Jesus,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God</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precious sacrifice.</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39904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246</a:t>
            </a:r>
          </a:p>
        </p:txBody>
      </p:sp>
      <p:sp>
        <p:nvSpPr>
          <p:cNvPr id="64515" name="Text Box 3"/>
          <p:cNvSpPr txBox="1">
            <a:spLocks noChangeArrowheads="1"/>
          </p:cNvSpPr>
          <p:nvPr/>
        </p:nvSpPr>
        <p:spPr bwMode="auto">
          <a:xfrm>
            <a:off x="306388" y="990600"/>
            <a:ext cx="4113212" cy="563880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00000"/>
                </a:solidFill>
                <a:effectLst/>
                <a:uLnTx/>
                <a:uFillTx/>
                <a:latin typeface="Arial" charset="0"/>
                <a:ea typeface="SimSun" charset="0"/>
                <a:cs typeface="SimSun" charset="0"/>
              </a:rPr>
              <a:t>External Evidence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The authenticity of Philemon was not questioned until objections were raised in the 4th century against its lack of doctrinal content.  However, Jerome &amp; Chrysostom vindicated the epistle &amp; Pauline authorship has been universally held until the 19th century radical critics.</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64516" name="Text Box 4"/>
          <p:cNvSpPr txBox="1">
            <a:spLocks noChangeArrowheads="1"/>
          </p:cNvSpPr>
          <p:nvPr/>
        </p:nvSpPr>
        <p:spPr bwMode="auto">
          <a:xfrm>
            <a:off x="4800600" y="2590800"/>
            <a:ext cx="4113213" cy="1716088"/>
          </a:xfrm>
          <a:prstGeom prst="rect">
            <a:avLst/>
          </a:prstGeom>
          <a:solidFill>
            <a:srgbClr val="FFFFFF"/>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00000"/>
                </a:solidFill>
                <a:effectLst/>
                <a:uLnTx/>
                <a:uFillTx/>
                <a:latin typeface="Arial" charset="0"/>
                <a:ea typeface="SimSun" charset="0"/>
                <a:cs typeface="SimSun" charset="0"/>
              </a:rPr>
              <a:t>Internal Evidence</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Paul refers to himself three times as author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(vv. 1, 9, 19). </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14021"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214022" name="Rectangle 6"/>
          <p:cNvSpPr>
            <a:spLocks noGrp="1" noChangeArrowheads="1"/>
          </p:cNvSpPr>
          <p:nvPr>
            <p:ph type="title" idx="4294967295"/>
          </p:nvPr>
        </p:nvSpPr>
        <p:spPr>
          <a:xfrm>
            <a:off x="3821113" y="152400"/>
            <a:ext cx="207962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Authorship</a:t>
            </a:r>
          </a:p>
        </p:txBody>
      </p:sp>
    </p:spTree>
    <p:extLst>
      <p:ext uri="{BB962C8B-B14F-4D97-AF65-F5344CB8AC3E}">
        <p14:creationId xmlns:p14="http://schemas.microsoft.com/office/powerpoint/2010/main" val="98821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500" fill="hold"/>
                                        <p:tgtEl>
                                          <p:spTgt spid="64515"/>
                                        </p:tgtEl>
                                        <p:attrNameLst>
                                          <p:attrName>ppt_x</p:attrName>
                                        </p:attrNameLst>
                                      </p:cBhvr>
                                      <p:tavLst>
                                        <p:tav tm="0">
                                          <p:val>
                                            <p:strVal val="0-#ppt_w/2"/>
                                          </p:val>
                                        </p:tav>
                                        <p:tav tm="100000">
                                          <p:val>
                                            <p:strVal val="#ppt_x"/>
                                          </p:val>
                                        </p:tav>
                                      </p:tavLst>
                                    </p:anim>
                                    <p:anim calcmode="lin" valueType="num">
                                      <p:cBhvr additive="base">
                                        <p:cTn id="8"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additive="base">
                                        <p:cTn id="13" dur="500" fill="hold"/>
                                        <p:tgtEl>
                                          <p:spTgt spid="64516"/>
                                        </p:tgtEl>
                                        <p:attrNameLst>
                                          <p:attrName>ppt_x</p:attrName>
                                        </p:attrNameLst>
                                      </p:cBhvr>
                                      <p:tavLst>
                                        <p:tav tm="0">
                                          <p:val>
                                            <p:strVal val="1+#ppt_w/2"/>
                                          </p:val>
                                        </p:tav>
                                        <p:tav tm="100000">
                                          <p:val>
                                            <p:strVal val="#ppt_x"/>
                                          </p:val>
                                        </p:tav>
                                      </p:tavLst>
                                    </p:anim>
                                    <p:anim calcmode="lin" valueType="num">
                                      <p:cBhvr additive="base">
                                        <p:cTn id="14"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7688263" y="152400"/>
            <a:ext cx="1303337"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246-247</a:t>
            </a:r>
          </a:p>
        </p:txBody>
      </p:sp>
      <p:sp>
        <p:nvSpPr>
          <p:cNvPr id="65539" name="Text Box 3"/>
          <p:cNvSpPr txBox="1">
            <a:spLocks noChangeArrowheads="1"/>
          </p:cNvSpPr>
          <p:nvPr/>
        </p:nvSpPr>
        <p:spPr bwMode="auto">
          <a:xfrm rot="-1200000">
            <a:off x="117475" y="1703388"/>
            <a:ext cx="5121275" cy="1196975"/>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New Testament postcard</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is the shortest letter of Paul</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s epistles. </a:t>
            </a:r>
          </a:p>
        </p:txBody>
      </p:sp>
      <p:sp>
        <p:nvSpPr>
          <p:cNvPr id="65540" name="Text Box 4"/>
          <p:cNvSpPr txBox="1">
            <a:spLocks noChangeArrowheads="1"/>
          </p:cNvSpPr>
          <p:nvPr/>
        </p:nvSpPr>
        <p:spPr bwMode="auto">
          <a:xfrm rot="1200000">
            <a:off x="3733800" y="2590800"/>
            <a:ext cx="4914900" cy="3387725"/>
          </a:xfrm>
          <a:prstGeom prst="rect">
            <a:avLst/>
          </a:prstGeom>
          <a:solidFill>
            <a:srgbClr val="E3EBF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The letter to Philemon probably provides the clearest example of the need to demonstrate forgiveness in the New Testament.  Onesimus</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commitment to return to his former master was in effect risking his life to ask forgiveness, yet he still did it.</a:t>
            </a:r>
          </a:p>
        </p:txBody>
      </p:sp>
      <p:sp>
        <p:nvSpPr>
          <p:cNvPr id="65541" name="Text Box 5"/>
          <p:cNvSpPr txBox="1">
            <a:spLocks noChangeArrowheads="1"/>
          </p:cNvSpPr>
          <p:nvPr/>
        </p:nvSpPr>
        <p:spPr bwMode="auto">
          <a:xfrm>
            <a:off x="609600" y="3962400"/>
            <a:ext cx="5181600" cy="2678113"/>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writing illustrates the nature of imputation better than any other.  Paul requests that all of Onesimus</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sin be placed not upon Onesimus but upon himself.  In like manner Christ took the sin of humanity upon Himself.</a:t>
            </a:r>
            <a:endParaRPr kumimoji="0" 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16070" name="WordArt 6"/>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216071" name="Rectangle 7"/>
          <p:cNvSpPr>
            <a:spLocks noGrp="1" noChangeArrowheads="1"/>
          </p:cNvSpPr>
          <p:nvPr>
            <p:ph type="title" idx="4294967295"/>
          </p:nvPr>
        </p:nvSpPr>
        <p:spPr>
          <a:xfrm>
            <a:off x="3200400" y="166688"/>
            <a:ext cx="2754313" cy="519112"/>
          </a:xfrm>
          <a:solidFill>
            <a:srgbClr val="000000"/>
          </a:solidFill>
        </p:spPr>
        <p:txBody>
          <a:bodyPr wrap="none" anchor="t">
            <a:spAutoFit/>
          </a:bodyPr>
          <a:lstStyle/>
          <a:p>
            <a:pPr algn="ctr" eaLnBrk="1" hangingPunct="1"/>
            <a:r>
              <a:rPr lang="en-US" altLang="zh-CN" sz="2800" b="1">
                <a:solidFill>
                  <a:srgbClr val="FFFFFF"/>
                </a:solidFill>
                <a:latin typeface="Arial" charset="0"/>
                <a:ea typeface="SimSun" charset="0"/>
                <a:cs typeface="SimSun" charset="0"/>
              </a:rPr>
              <a:t>Characteristics</a:t>
            </a:r>
            <a:endParaRPr lang="en-US" sz="2800" b="1">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181444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0-#ppt_w/2"/>
                                          </p:val>
                                        </p:tav>
                                        <p:tav tm="100000">
                                          <p:val>
                                            <p:strVal val="#ppt_x"/>
                                          </p:val>
                                        </p:tav>
                                      </p:tavLst>
                                    </p:anim>
                                    <p:anim calcmode="lin" valueType="num">
                                      <p:cBhvr additive="base">
                                        <p:cTn id="8"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additive="base">
                                        <p:cTn id="13" dur="500" fill="hold"/>
                                        <p:tgtEl>
                                          <p:spTgt spid="65540"/>
                                        </p:tgtEl>
                                        <p:attrNameLst>
                                          <p:attrName>ppt_x</p:attrName>
                                        </p:attrNameLst>
                                      </p:cBhvr>
                                      <p:tavLst>
                                        <p:tav tm="0">
                                          <p:val>
                                            <p:strVal val="1+#ppt_w/2"/>
                                          </p:val>
                                        </p:tav>
                                        <p:tav tm="100000">
                                          <p:val>
                                            <p:strVal val="#ppt_x"/>
                                          </p:val>
                                        </p:tav>
                                      </p:tavLst>
                                    </p:anim>
                                    <p:anim calcmode="lin" valueType="num">
                                      <p:cBhvr additive="base">
                                        <p:cTn id="14"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additive="base">
                                        <p:cTn id="19" dur="500" fill="hold"/>
                                        <p:tgtEl>
                                          <p:spTgt spid="65541"/>
                                        </p:tgtEl>
                                        <p:attrNameLst>
                                          <p:attrName>ppt_x</p:attrName>
                                        </p:attrNameLst>
                                      </p:cBhvr>
                                      <p:tavLst>
                                        <p:tav tm="0">
                                          <p:val>
                                            <p:strVal val="#ppt_x"/>
                                          </p:val>
                                        </p:tav>
                                        <p:tav tm="100000">
                                          <p:val>
                                            <p:strVal val="#ppt_x"/>
                                          </p:val>
                                        </p:tav>
                                      </p:tavLst>
                                    </p:anim>
                                    <p:anim calcmode="lin" valueType="num">
                                      <p:cBhvr additive="base">
                                        <p:cTn id="20"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autoUpdateAnimBg="0"/>
      <p:bldP spid="65540" grpId="0" animBg="1" autoUpdateAnimBg="0"/>
      <p:bldP spid="6554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4386" name="Picture 2"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6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8305800" y="1905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246</a:t>
            </a:r>
          </a:p>
        </p:txBody>
      </p:sp>
      <p:sp>
        <p:nvSpPr>
          <p:cNvPr id="28676" name="Text Box 4"/>
          <p:cNvSpPr txBox="1">
            <a:spLocks noChangeArrowheads="1"/>
          </p:cNvSpPr>
          <p:nvPr/>
        </p:nvSpPr>
        <p:spPr bwMode="auto">
          <a:xfrm rot="-1200000">
            <a:off x="-92075" y="1120775"/>
            <a:ext cx="5121275" cy="1927225"/>
          </a:xfrm>
          <a:prstGeom prst="rect">
            <a:avLst/>
          </a:prstGeom>
          <a:solidFill>
            <a:srgbClr val="99CCFF"/>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Date (fall AD 61)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Paul</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1st imprisonment in Rome</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is evident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parallels with the Colossian letter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(cf. v. 23 with Col. 4:7-10).  </a:t>
            </a:r>
          </a:p>
        </p:txBody>
      </p:sp>
      <p:sp>
        <p:nvSpPr>
          <p:cNvPr id="28677" name="Text Box 5"/>
          <p:cNvSpPr txBox="1">
            <a:spLocks noChangeArrowheads="1"/>
          </p:cNvSpPr>
          <p:nvPr/>
        </p:nvSpPr>
        <p:spPr bwMode="auto">
          <a:xfrm rot="1200000">
            <a:off x="4395788" y="827088"/>
            <a:ext cx="4991100" cy="2354262"/>
          </a:xfrm>
          <a:prstGeom prst="rect">
            <a:avLst/>
          </a:prstGeom>
          <a:solidFill>
            <a:schemeClr val="accent3"/>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Origin/Recipients</a:t>
            </a: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Philemon (v. 1b), a Christian slave owner in Colosse, is the main addressee, but others in his church are included too </a:t>
            </a:r>
            <a:b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b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(v. 2). </a:t>
            </a:r>
            <a:endParaRPr kumimoji="0" 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8678" name="Text Box 6"/>
          <p:cNvSpPr txBox="1">
            <a:spLocks noChangeArrowheads="1"/>
          </p:cNvSpPr>
          <p:nvPr/>
        </p:nvSpPr>
        <p:spPr bwMode="auto">
          <a:xfrm>
            <a:off x="152400" y="4579938"/>
            <a:ext cx="8763000" cy="2354262"/>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Occasion</a:t>
            </a: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During Paul</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s 1st imprisonment in Rome he led to Christ the fugitive slave of Philemon named Onesimus—who had done some injustices to &amp; stolen from Philemon before he ran away.  This letter to Philemon was sent with Onesimus to Colosse to convince Philemon to forgive Onesimus. </a:t>
            </a:r>
            <a:endParaRPr kumimoji="0" 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8679" name="AutoShape 7"/>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80" name="Text Box 8"/>
          <p:cNvSpPr txBox="1">
            <a:spLocks noChangeArrowheads="1"/>
          </p:cNvSpPr>
          <p:nvPr/>
        </p:nvSpPr>
        <p:spPr bwMode="auto">
          <a:xfrm>
            <a:off x="3048000" y="3505200"/>
            <a:ext cx="1039813" cy="46196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Rome</a:t>
            </a:r>
          </a:p>
        </p:txBody>
      </p:sp>
      <p:sp>
        <p:nvSpPr>
          <p:cNvPr id="28681" name="Text Box 9"/>
          <p:cNvSpPr txBox="1">
            <a:spLocks noChangeArrowheads="1"/>
          </p:cNvSpPr>
          <p:nvPr/>
        </p:nvSpPr>
        <p:spPr bwMode="auto">
          <a:xfrm>
            <a:off x="6629400" y="4038600"/>
            <a:ext cx="1382713" cy="46196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Colosse</a:t>
            </a:r>
          </a:p>
        </p:txBody>
      </p:sp>
      <p:sp>
        <p:nvSpPr>
          <p:cNvPr id="144394" name="WordArt 10"/>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144395" name="Rectangle 11"/>
          <p:cNvSpPr>
            <a:spLocks noGrp="1" noChangeArrowheads="1"/>
          </p:cNvSpPr>
          <p:nvPr>
            <p:ph type="title" idx="4294967295"/>
          </p:nvPr>
        </p:nvSpPr>
        <p:spPr>
          <a:xfrm>
            <a:off x="3276600" y="0"/>
            <a:ext cx="273367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Circumstances</a:t>
            </a:r>
          </a:p>
        </p:txBody>
      </p:sp>
    </p:spTree>
    <p:extLst>
      <p:ext uri="{BB962C8B-B14F-4D97-AF65-F5344CB8AC3E}">
        <p14:creationId xmlns:p14="http://schemas.microsoft.com/office/powerpoint/2010/main" val="2026909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wipe(left)">
                                      <p:cBhvr>
                                        <p:cTn id="7" dur="500"/>
                                        <p:tgtEl>
                                          <p:spTgt spid="286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79"/>
                                        </p:tgtEl>
                                        <p:attrNameLst>
                                          <p:attrName>style.visibility</p:attrName>
                                        </p:attrNameLst>
                                      </p:cBhvr>
                                      <p:to>
                                        <p:strVal val="visible"/>
                                      </p:to>
                                    </p:set>
                                    <p:animEffect transition="in" filter="wipe(left)">
                                      <p:cBhvr>
                                        <p:cTn id="11" dur="500"/>
                                        <p:tgtEl>
                                          <p:spTgt spid="2867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wipe(left)">
                                      <p:cBhvr>
                                        <p:cTn id="15" dur="500"/>
                                        <p:tgtEl>
                                          <p:spTgt spid="286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8677"/>
                                        </p:tgtEl>
                                        <p:attrNameLst>
                                          <p:attrName>style.visibility</p:attrName>
                                        </p:attrNameLst>
                                      </p:cBhvr>
                                      <p:to>
                                        <p:strVal val="visible"/>
                                      </p:to>
                                    </p:set>
                                    <p:anim calcmode="lin" valueType="num">
                                      <p:cBhvr additive="base">
                                        <p:cTn id="20" dur="500" fill="hold"/>
                                        <p:tgtEl>
                                          <p:spTgt spid="28677"/>
                                        </p:tgtEl>
                                        <p:attrNameLst>
                                          <p:attrName>ppt_x</p:attrName>
                                        </p:attrNameLst>
                                      </p:cBhvr>
                                      <p:tavLst>
                                        <p:tav tm="0">
                                          <p:val>
                                            <p:strVal val="1+#ppt_w/2"/>
                                          </p:val>
                                        </p:tav>
                                        <p:tav tm="100000">
                                          <p:val>
                                            <p:strVal val="#ppt_x"/>
                                          </p:val>
                                        </p:tav>
                                      </p:tavLst>
                                    </p:anim>
                                    <p:anim calcmode="lin" valueType="num">
                                      <p:cBhvr additive="base">
                                        <p:cTn id="21"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8676"/>
                                        </p:tgtEl>
                                        <p:attrNameLst>
                                          <p:attrName>style.visibility</p:attrName>
                                        </p:attrNameLst>
                                      </p:cBhvr>
                                      <p:to>
                                        <p:strVal val="visible"/>
                                      </p:to>
                                    </p:set>
                                    <p:anim calcmode="lin" valueType="num">
                                      <p:cBhvr additive="base">
                                        <p:cTn id="26" dur="500" fill="hold"/>
                                        <p:tgtEl>
                                          <p:spTgt spid="28676"/>
                                        </p:tgtEl>
                                        <p:attrNameLst>
                                          <p:attrName>ppt_x</p:attrName>
                                        </p:attrNameLst>
                                      </p:cBhvr>
                                      <p:tavLst>
                                        <p:tav tm="0">
                                          <p:val>
                                            <p:strVal val="0-#ppt_w/2"/>
                                          </p:val>
                                        </p:tav>
                                        <p:tav tm="100000">
                                          <p:val>
                                            <p:strVal val="#ppt_x"/>
                                          </p:val>
                                        </p:tav>
                                      </p:tavLst>
                                    </p:anim>
                                    <p:anim calcmode="lin" valueType="num">
                                      <p:cBhvr additive="base">
                                        <p:cTn id="2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678"/>
                                        </p:tgtEl>
                                        <p:attrNameLst>
                                          <p:attrName>style.visibility</p:attrName>
                                        </p:attrNameLst>
                                      </p:cBhvr>
                                      <p:to>
                                        <p:strVal val="visible"/>
                                      </p:to>
                                    </p:set>
                                    <p:anim calcmode="lin" valueType="num">
                                      <p:cBhvr additive="base">
                                        <p:cTn id="32" dur="500" fill="hold"/>
                                        <p:tgtEl>
                                          <p:spTgt spid="28678"/>
                                        </p:tgtEl>
                                        <p:attrNameLst>
                                          <p:attrName>ppt_x</p:attrName>
                                        </p:attrNameLst>
                                      </p:cBhvr>
                                      <p:tavLst>
                                        <p:tav tm="0">
                                          <p:val>
                                            <p:strVal val="#ppt_x"/>
                                          </p:val>
                                        </p:tav>
                                        <p:tav tm="100000">
                                          <p:val>
                                            <p:strVal val="#ppt_x"/>
                                          </p:val>
                                        </p:tav>
                                      </p:tavLst>
                                    </p:anim>
                                    <p:anim calcmode="lin" valueType="num">
                                      <p:cBhvr additive="base">
                                        <p:cTn id="33"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P spid="28679" grpId="0" animBg="1"/>
      <p:bldP spid="28680" grpId="0" animBg="1"/>
      <p:bldP spid="286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Forgive Others and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Seek Forgiveness</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9239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8297863" y="15240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247</a:t>
            </a:r>
          </a:p>
        </p:txBody>
      </p:sp>
      <p:sp>
        <p:nvSpPr>
          <p:cNvPr id="67587" name="Text Box 3"/>
          <p:cNvSpPr txBox="1">
            <a:spLocks noChangeArrowheads="1"/>
          </p:cNvSpPr>
          <p:nvPr/>
        </p:nvSpPr>
        <p:spPr bwMode="auto">
          <a:xfrm>
            <a:off x="152400" y="1368425"/>
            <a:ext cx="8801100" cy="3752850"/>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Paul</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s short letter to Philemon demonstrates both the importance of forgiving offenders &amp; also being forgiven as necessary decisions for walking with God.</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views the letter from the perspective of both Onesimus and Philemon.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The letter was not simply a personal correspondence to Philemon alone.  It addresses others in the church and the uses the plural </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you</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in verse 25. </a:t>
            </a:r>
          </a:p>
        </p:txBody>
      </p:sp>
      <p:sp>
        <p:nvSpPr>
          <p:cNvPr id="218116" name="Rectangle 4"/>
          <p:cNvSpPr>
            <a:spLocks noGrp="1" noChangeArrowheads="1"/>
          </p:cNvSpPr>
          <p:nvPr>
            <p:ph type="title" idx="4294967295"/>
          </p:nvPr>
        </p:nvSpPr>
        <p:spPr>
          <a:xfrm>
            <a:off x="2535238" y="333375"/>
            <a:ext cx="3836987" cy="768350"/>
          </a:xfrm>
          <a:solidFill>
            <a:srgbClr val="000000"/>
          </a:solidFill>
        </p:spPr>
        <p:txBody>
          <a:bodyPr>
            <a:spAutoFit/>
          </a:bodyPr>
          <a:lstStyle/>
          <a:p>
            <a:pPr algn="ctr" eaLnBrk="1" hangingPunct="1"/>
            <a:r>
              <a:rPr lang="en-US" b="1">
                <a:solidFill>
                  <a:srgbClr val="FFFFFF"/>
                </a:solidFill>
                <a:latin typeface="Arial Narrow" charset="0"/>
                <a:ea typeface="SimSun" charset="0"/>
                <a:cs typeface="SimSun" charset="0"/>
              </a:rPr>
              <a:t>Perspectives</a:t>
            </a:r>
          </a:p>
        </p:txBody>
      </p:sp>
    </p:spTree>
    <p:extLst>
      <p:ext uri="{BB962C8B-B14F-4D97-AF65-F5344CB8AC3E}">
        <p14:creationId xmlns:p14="http://schemas.microsoft.com/office/powerpoint/2010/main" val="1936907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Forgiving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9030821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Tree>
    <p:extLst>
      <p:ext uri="{BB962C8B-B14F-4D97-AF65-F5344CB8AC3E}">
        <p14:creationId xmlns:p14="http://schemas.microsoft.com/office/powerpoint/2010/main" val="279134401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Hiding Place</a:t>
            </a:r>
          </a:p>
        </p:txBody>
      </p:sp>
    </p:spTree>
    <p:extLst>
      <p:ext uri="{BB962C8B-B14F-4D97-AF65-F5344CB8AC3E}">
        <p14:creationId xmlns:p14="http://schemas.microsoft.com/office/powerpoint/2010/main" val="36431340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7410668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Guards</a:t>
            </a: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Jews</a:t>
            </a:r>
          </a:p>
        </p:txBody>
      </p:sp>
    </p:spTree>
    <p:extLst>
      <p:ext uri="{BB962C8B-B14F-4D97-AF65-F5344CB8AC3E}">
        <p14:creationId xmlns:p14="http://schemas.microsoft.com/office/powerpoint/2010/main" val="91606311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German Guards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533" y="598843"/>
            <a:ext cx="7281334" cy="6214533"/>
          </a:xfrm>
          <a:prstGeom prst="rect">
            <a:avLst/>
          </a:prstGeom>
        </p:spPr>
      </p:pic>
    </p:spTree>
    <p:extLst>
      <p:ext uri="{BB962C8B-B14F-4D97-AF65-F5344CB8AC3E}">
        <p14:creationId xmlns:p14="http://schemas.microsoft.com/office/powerpoint/2010/main" val="5325996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29095285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4240578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264134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251520" y="1602008"/>
            <a:ext cx="8604448"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a:solidFill>
                  <a:srgbClr val="FFFFFF"/>
                </a:solidFill>
              </a:rPr>
              <a:t>“So if you consider me a partner, welcome him [</a:t>
            </a:r>
            <a:r>
              <a:rPr lang="en-US" sz="3600" b="1" dirty="0" err="1">
                <a:solidFill>
                  <a:srgbClr val="FFFFFF"/>
                </a:solidFill>
              </a:rPr>
              <a:t>Onesimus</a:t>
            </a:r>
            <a:r>
              <a:rPr lang="en-US" sz="3600" b="1" dirty="0">
                <a:solidFill>
                  <a:srgbClr val="FFFFFF"/>
                </a:solidFill>
              </a:rPr>
              <a:t>] as you would welcome me.  If he has done you any wrong or owes you anything, charge it to me” (verses 17-18). </a:t>
            </a:r>
            <a:endParaRPr lang="en-US" sz="36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Philemon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3484219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237400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New Testament Emails</a:t>
            </a: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3738EB25-3A71-C946-8928-DD3E7844C5DF}"/>
              </a:ext>
            </a:extLst>
          </p:cNvPr>
          <p:cNvGrpSpPr/>
          <p:nvPr/>
        </p:nvGrpSpPr>
        <p:grpSpPr>
          <a:xfrm>
            <a:off x="1547664" y="5987421"/>
            <a:ext cx="6552727" cy="461665"/>
            <a:chOff x="1547664" y="5987421"/>
            <a:chExt cx="6552727" cy="461665"/>
          </a:xfrm>
        </p:grpSpPr>
        <p:sp>
          <p:nvSpPr>
            <p:cNvPr id="7" name="TextBox 6">
              <a:extLst>
                <a:ext uri="{FF2B5EF4-FFF2-40B4-BE49-F238E27FC236}">
                  <a16:creationId xmlns:a16="http://schemas.microsoft.com/office/drawing/2014/main" id="{16453B1F-74D5-0245-9526-ED1BDB16D624}"/>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Philemon</a:t>
              </a:r>
            </a:p>
          </p:txBody>
        </p:sp>
        <p:sp>
          <p:nvSpPr>
            <p:cNvPr id="8" name="TextBox 7">
              <a:extLst>
                <a:ext uri="{FF2B5EF4-FFF2-40B4-BE49-F238E27FC236}">
                  <a16:creationId xmlns:a16="http://schemas.microsoft.com/office/drawing/2014/main" id="{313F6994-6363-C64F-B221-D0645F0E1CE7}"/>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 John</a:t>
              </a:r>
            </a:p>
          </p:txBody>
        </p:sp>
        <p:sp>
          <p:nvSpPr>
            <p:cNvPr id="9" name="TextBox 8">
              <a:extLst>
                <a:ext uri="{FF2B5EF4-FFF2-40B4-BE49-F238E27FC236}">
                  <a16:creationId xmlns:a16="http://schemas.microsoft.com/office/drawing/2014/main" id="{106C51A4-5D75-EA42-BCA3-7835EEC91F89}"/>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John</a:t>
              </a:r>
            </a:p>
          </p:txBody>
        </p:sp>
        <p:sp>
          <p:nvSpPr>
            <p:cNvPr id="10" name="TextBox 9">
              <a:extLst>
                <a:ext uri="{FF2B5EF4-FFF2-40B4-BE49-F238E27FC236}">
                  <a16:creationId xmlns:a16="http://schemas.microsoft.com/office/drawing/2014/main" id="{020E5455-BBFE-D54D-B15B-525F1ADF35AF}"/>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Jude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685800" y="28575"/>
            <a:ext cx="9829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a:latin typeface="Verdana" charset="0"/>
              </a:rPr>
              <a:t>Postcard to Philemon</a:t>
            </a: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0000"/>
                </a:solidFill>
                <a:latin typeface="UBS Galatia" charset="0"/>
                <a:cs typeface="Arial" charset="0"/>
              </a:rPr>
              <a:t>Πα</a:t>
            </a:r>
            <a:r>
              <a:rPr lang="en-US" sz="2000">
                <a:solidFill>
                  <a:srgbClr val="000000"/>
                </a:solidFill>
                <a:latin typeface="UBS Galatia" charset="0"/>
              </a:rPr>
              <a:t>ῦ</a:t>
            </a:r>
            <a:r>
              <a:rPr lang="en-US" sz="2000">
                <a:solidFill>
                  <a:srgbClr val="000000"/>
                </a:solidFill>
                <a:latin typeface="UBS Galatia" charset="0"/>
                <a:cs typeface="Arial" charset="0"/>
              </a:rPr>
              <a:t>λος δ</a:t>
            </a:r>
            <a:r>
              <a:rPr lang="en-US" sz="2000">
                <a:solidFill>
                  <a:srgbClr val="000000"/>
                </a:solidFill>
                <a:latin typeface="UBS Galatia" charset="0"/>
              </a:rPr>
              <a:t>έ</a:t>
            </a:r>
            <a:r>
              <a:rPr lang="en-US" sz="2000">
                <a:solidFill>
                  <a:srgbClr val="000000"/>
                </a:solidFill>
                <a:latin typeface="UBS Galatia" charset="0"/>
                <a:cs typeface="Arial" charset="0"/>
              </a:rPr>
              <a:t>σµιος Χριστο</a:t>
            </a:r>
            <a:r>
              <a:rPr lang="en-US" sz="2000">
                <a:solidFill>
                  <a:srgbClr val="000000"/>
                </a:solidFill>
                <a:latin typeface="UBS Galatia" charset="0"/>
              </a:rPr>
              <a:t>ῦ</a:t>
            </a:r>
            <a:r>
              <a:rPr lang="en-US" sz="2000">
                <a:solidFill>
                  <a:srgbClr val="000000"/>
                </a:solidFill>
                <a:latin typeface="UBS Galatia" charset="0"/>
                <a:cs typeface="Arial" charset="0"/>
              </a:rPr>
              <a:t> </a:t>
            </a:r>
            <a:r>
              <a:rPr lang="en-US" sz="2000">
                <a:solidFill>
                  <a:srgbClr val="000000"/>
                </a:solidFill>
                <a:latin typeface="UBS Galatia" charset="0"/>
              </a:rPr>
              <a:t>Ἰ</a:t>
            </a:r>
            <a:r>
              <a:rPr lang="en-US" sz="2000">
                <a:solidFill>
                  <a:srgbClr val="000000"/>
                </a:solidFill>
                <a:latin typeface="UBS Galatia" charset="0"/>
                <a:cs typeface="Arial" charset="0"/>
              </a:rPr>
              <a:t>ησο</a:t>
            </a:r>
            <a:r>
              <a:rPr lang="en-US" sz="2000">
                <a:solidFill>
                  <a:srgbClr val="000000"/>
                </a:solidFill>
                <a:latin typeface="UBS Galatia" charset="0"/>
              </a:rPr>
              <a:t>ῦ</a:t>
            </a:r>
            <a:r>
              <a:rPr lang="en-US" sz="2000">
                <a:solidFill>
                  <a:srgbClr val="000000"/>
                </a:solidFill>
                <a:latin typeface="UBS Galatia" charset="0"/>
                <a:cs typeface="Arial" charset="0"/>
              </a:rPr>
              <a:t> κα</a:t>
            </a:r>
            <a:r>
              <a:rPr lang="en-US" sz="2000">
                <a:solidFill>
                  <a:srgbClr val="000000"/>
                </a:solidFill>
                <a:latin typeface="UBS Galatia" charset="0"/>
              </a:rPr>
              <a:t>ὶ</a:t>
            </a:r>
            <a:r>
              <a:rPr lang="en-US" sz="2000">
                <a:solidFill>
                  <a:srgbClr val="000000"/>
                </a:solidFill>
                <a:latin typeface="UBS Galatia" charset="0"/>
                <a:cs typeface="Arial" charset="0"/>
              </a:rPr>
              <a:t> Τιµ</a:t>
            </a:r>
            <a:r>
              <a:rPr lang="en-US" sz="2000">
                <a:solidFill>
                  <a:srgbClr val="000000"/>
                </a:solidFill>
                <a:latin typeface="UBS Galatia" charset="0"/>
              </a:rPr>
              <a:t>ό</a:t>
            </a:r>
            <a:r>
              <a:rPr lang="en-US" sz="2000">
                <a:solidFill>
                  <a:srgbClr val="000000"/>
                </a:solidFill>
                <a:latin typeface="UBS Galatia" charset="0"/>
                <a:cs typeface="Arial" charset="0"/>
              </a:rPr>
              <a:t>θεος </a:t>
            </a:r>
            <a:r>
              <a:rPr lang="en-US" sz="2000">
                <a:solidFill>
                  <a:srgbClr val="000000"/>
                </a:solidFill>
                <a:latin typeface="UBS Galatia" charset="0"/>
              </a:rPr>
              <a:t>ὁ</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δελφ</a:t>
            </a:r>
            <a:r>
              <a:rPr lang="en-US" sz="2000">
                <a:solidFill>
                  <a:srgbClr val="000000"/>
                </a:solidFill>
                <a:latin typeface="UBS Galatia" charset="0"/>
              </a:rPr>
              <a:t>ὸ</a:t>
            </a:r>
            <a:r>
              <a:rPr lang="en-US" sz="2000">
                <a:solidFill>
                  <a:srgbClr val="000000"/>
                </a:solidFill>
                <a:latin typeface="UBS Galatia" charset="0"/>
                <a:cs typeface="Arial" charset="0"/>
              </a:rPr>
              <a:t>ς Φιλ</a:t>
            </a:r>
            <a:r>
              <a:rPr lang="en-US" sz="2000">
                <a:solidFill>
                  <a:srgbClr val="000000"/>
                </a:solidFill>
                <a:latin typeface="UBS Galatia" charset="0"/>
              </a:rPr>
              <a:t>ή</a:t>
            </a:r>
            <a:r>
              <a:rPr lang="en-US" sz="2000">
                <a:solidFill>
                  <a:srgbClr val="000000"/>
                </a:solidFill>
                <a:latin typeface="UBS Galatia" charset="0"/>
                <a:cs typeface="Arial" charset="0"/>
              </a:rPr>
              <a:t>µονι τ</a:t>
            </a:r>
            <a:r>
              <a:rPr lang="en-US" sz="2000">
                <a:solidFill>
                  <a:srgbClr val="000000"/>
                </a:solidFill>
                <a:latin typeface="UBS Galatia" charset="0"/>
              </a:rPr>
              <a:t>ῷ</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γαπητ</a:t>
            </a:r>
            <a:r>
              <a:rPr lang="en-US" sz="2000">
                <a:solidFill>
                  <a:srgbClr val="000000"/>
                </a:solidFill>
                <a:latin typeface="UBS Galatia" charset="0"/>
              </a:rPr>
              <a:t>ῷ</a:t>
            </a:r>
            <a:r>
              <a:rPr lang="en-US" sz="2000">
                <a:solidFill>
                  <a:srgbClr val="000000"/>
                </a:solidFill>
                <a:latin typeface="UBS Galatia" charset="0"/>
                <a:cs typeface="Arial" charset="0"/>
              </a:rPr>
              <a:t> κα</a:t>
            </a:r>
            <a:r>
              <a:rPr lang="en-US" sz="2000">
                <a:solidFill>
                  <a:srgbClr val="000000"/>
                </a:solidFill>
                <a:latin typeface="UBS Galatia" charset="0"/>
              </a:rPr>
              <a:t>ὶ</a:t>
            </a:r>
            <a:r>
              <a:rPr lang="en-US" sz="2000">
                <a:solidFill>
                  <a:srgbClr val="000000"/>
                </a:solidFill>
                <a:latin typeface="UBS Galatia" charset="0"/>
                <a:cs typeface="Arial" charset="0"/>
              </a:rPr>
              <a:t> συνεργ</a:t>
            </a:r>
            <a:r>
              <a:rPr lang="en-US" sz="2000">
                <a:solidFill>
                  <a:srgbClr val="000000"/>
                </a:solidFill>
                <a:latin typeface="UBS Galatia" charset="0"/>
              </a:rPr>
              <a:t>ῷ</a:t>
            </a:r>
            <a:r>
              <a:rPr lang="en-US" sz="2000">
                <a:solidFill>
                  <a:srgbClr val="000000"/>
                </a:solidFill>
                <a:latin typeface="UBS Galatia" charset="0"/>
                <a:cs typeface="Arial" charset="0"/>
              </a:rPr>
              <a:t> </a:t>
            </a:r>
            <a:r>
              <a:rPr lang="en-US" sz="2000">
                <a:solidFill>
                  <a:srgbClr val="000000"/>
                </a:solidFill>
                <a:latin typeface="UBS Galatia" charset="0"/>
              </a:rPr>
              <a:t>ἡ</a:t>
            </a:r>
            <a:r>
              <a:rPr lang="en-US" sz="2000">
                <a:solidFill>
                  <a:srgbClr val="000000"/>
                </a:solidFill>
                <a:latin typeface="UBS Galatia" charset="0"/>
                <a:cs typeface="Arial" charset="0"/>
              </a:rPr>
              <a:t>µ</a:t>
            </a:r>
            <a:r>
              <a:rPr lang="en-US" sz="2000">
                <a:solidFill>
                  <a:srgbClr val="000000"/>
                </a:solidFill>
                <a:latin typeface="UBS Galatia" charset="0"/>
              </a:rPr>
              <a:t>ῶ</a:t>
            </a:r>
            <a:r>
              <a:rPr lang="en-US" sz="2000">
                <a:solidFill>
                  <a:srgbClr val="000000"/>
                </a:solidFill>
                <a:latin typeface="UBS Galatia" charset="0"/>
                <a:cs typeface="Arial" charset="0"/>
              </a:rPr>
              <a:t>ν</a:t>
            </a:r>
            <a:r>
              <a:rPr lang="en-US">
                <a:solidFill>
                  <a:srgbClr val="000000"/>
                </a:solidFill>
                <a:latin typeface="UBS Galatia" charset="0"/>
                <a:cs typeface="Arial" charset="0"/>
              </a:rPr>
              <a:t> </a:t>
            </a:r>
            <a:r>
              <a:rPr lang="en-US" sz="2000">
                <a:solidFill>
                  <a:srgbClr val="000000"/>
                </a:solidFill>
                <a:latin typeface="UBS Galatia" charset="0"/>
                <a:cs typeface="Arial" charset="0"/>
              </a:rPr>
              <a:t>κα</a:t>
            </a:r>
            <a:r>
              <a:rPr lang="en-US" sz="2000">
                <a:solidFill>
                  <a:srgbClr val="000000"/>
                </a:solidFill>
                <a:latin typeface="UBS Galatia" charset="0"/>
              </a:rPr>
              <a:t>ὶ</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πφ</a:t>
            </a:r>
            <a:r>
              <a:rPr lang="en-US" sz="2000">
                <a:solidFill>
                  <a:srgbClr val="000000"/>
                </a:solidFill>
                <a:latin typeface="UBS Galatia" charset="0"/>
              </a:rPr>
              <a:t>ίᾳ</a:t>
            </a:r>
            <a:r>
              <a:rPr lang="en-US" sz="2000">
                <a:solidFill>
                  <a:srgbClr val="000000"/>
                </a:solidFill>
                <a:latin typeface="UBS Galatia" charset="0"/>
                <a:cs typeface="Arial" charset="0"/>
              </a:rPr>
              <a:t> τ</a:t>
            </a:r>
            <a:r>
              <a:rPr lang="en-US" sz="2000">
                <a:solidFill>
                  <a:srgbClr val="000000"/>
                </a:solidFill>
                <a:latin typeface="UBS Galatia" charset="0"/>
              </a:rPr>
              <a:t>ῇ</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δελφ</a:t>
            </a:r>
            <a:r>
              <a:rPr lang="en-US" sz="2000">
                <a:solidFill>
                  <a:srgbClr val="000000"/>
                </a:solidFill>
                <a:latin typeface="UBS Galatia" charset="0"/>
              </a:rPr>
              <a:t>ῇ</a:t>
            </a:r>
            <a:r>
              <a:rPr lang="en-US" sz="2000">
                <a:solidFill>
                  <a:srgbClr val="000000"/>
                </a:solidFill>
                <a:latin typeface="UBS Galatia" charset="0"/>
                <a:cs typeface="Arial" charset="0"/>
              </a:rPr>
              <a:t> κα</a:t>
            </a:r>
            <a:r>
              <a:rPr lang="en-US" sz="2000">
                <a:solidFill>
                  <a:srgbClr val="000000"/>
                </a:solidFill>
                <a:latin typeface="UBS Galatia" charset="0"/>
              </a:rPr>
              <a:t>ὶ</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ρχ</a:t>
            </a:r>
            <a:r>
              <a:rPr lang="en-US" sz="2000">
                <a:solidFill>
                  <a:srgbClr val="000000"/>
                </a:solidFill>
                <a:latin typeface="UBS Galatia" charset="0"/>
              </a:rPr>
              <a:t>ί</a:t>
            </a:r>
            <a:r>
              <a:rPr lang="en-US" sz="2000">
                <a:solidFill>
                  <a:srgbClr val="000000"/>
                </a:solidFill>
                <a:latin typeface="UBS Galatia" charset="0"/>
                <a:cs typeface="Arial" charset="0"/>
              </a:rPr>
              <a:t>ππ</a:t>
            </a:r>
            <a:r>
              <a:rPr lang="en-US" sz="2000">
                <a:solidFill>
                  <a:srgbClr val="000000"/>
                </a:solidFill>
                <a:latin typeface="UBS Galatia" charset="0"/>
              </a:rPr>
              <a:t>ῳ</a:t>
            </a:r>
            <a:r>
              <a:rPr lang="en-US" sz="2000">
                <a:solidFill>
                  <a:srgbClr val="000000"/>
                </a:solidFill>
                <a:latin typeface="UBS Galatia" charset="0"/>
                <a:cs typeface="Arial" charset="0"/>
              </a:rPr>
              <a:t> τ</a:t>
            </a:r>
            <a:r>
              <a:rPr lang="en-US" sz="2000">
                <a:solidFill>
                  <a:srgbClr val="000000"/>
                </a:solidFill>
                <a:latin typeface="UBS Galatia" charset="0"/>
              </a:rPr>
              <a:t>ῷ</a:t>
            </a:r>
            <a:endParaRPr lang="en-US" sz="2000">
              <a:solidFill>
                <a:srgbClr val="000000"/>
              </a:solidFill>
              <a:latin typeface="UBS Galatia" charset="0"/>
              <a:cs typeface="Arial" charset="0"/>
            </a:endParaRPr>
          </a:p>
          <a:p>
            <a:pPr eaLnBrk="1" hangingPunct="1"/>
            <a:r>
              <a:rPr lang="en-US" sz="2000">
                <a:solidFill>
                  <a:srgbClr val="000000"/>
                </a:solidFill>
                <a:latin typeface="UBS Galatia" charset="0"/>
                <a:cs typeface="Arial" charset="0"/>
              </a:rPr>
              <a:t>συστρατιωτ</a:t>
            </a:r>
            <a:r>
              <a:rPr lang="en-US" sz="2000">
                <a:solidFill>
                  <a:srgbClr val="000000"/>
                </a:solidFill>
                <a:latin typeface="UBS Galatia" charset="0"/>
              </a:rPr>
              <a:t>ῃ</a:t>
            </a:r>
            <a:r>
              <a:rPr lang="en-US" sz="2000">
                <a:solidFill>
                  <a:srgbClr val="000000"/>
                </a:solidFill>
                <a:latin typeface="UBS Galatia" charset="0"/>
                <a:cs typeface="Arial" charset="0"/>
              </a:rPr>
              <a:t> </a:t>
            </a:r>
            <a:r>
              <a:rPr lang="en-US" sz="2000">
                <a:solidFill>
                  <a:srgbClr val="000000"/>
                </a:solidFill>
                <a:latin typeface="UBS Galatia" charset="0"/>
              </a:rPr>
              <a:t>ἡ</a:t>
            </a:r>
            <a:r>
              <a:rPr lang="en-US" sz="2000">
                <a:solidFill>
                  <a:srgbClr val="000000"/>
                </a:solidFill>
                <a:latin typeface="UBS Galatia" charset="0"/>
                <a:cs typeface="Arial" charset="0"/>
              </a:rPr>
              <a:t>µ</a:t>
            </a:r>
            <a:r>
              <a:rPr lang="en-US" sz="2000">
                <a:solidFill>
                  <a:srgbClr val="000000"/>
                </a:solidFill>
                <a:latin typeface="UBS Galatia" charset="0"/>
              </a:rPr>
              <a:t>ῶ</a:t>
            </a:r>
            <a:r>
              <a:rPr lang="en-US" sz="2000">
                <a:solidFill>
                  <a:srgbClr val="000000"/>
                </a:solidFill>
                <a:latin typeface="UBS Galatia" charset="0"/>
                <a:cs typeface="Arial" charset="0"/>
              </a:rPr>
              <a:t>ν κα</a:t>
            </a:r>
            <a:r>
              <a:rPr lang="en-US" sz="2000">
                <a:solidFill>
                  <a:srgbClr val="000000"/>
                </a:solidFill>
                <a:latin typeface="UBS Galatia" charset="0"/>
              </a:rPr>
              <a:t>ὶ</a:t>
            </a:r>
            <a:r>
              <a:rPr lang="en-US" sz="2000">
                <a:solidFill>
                  <a:srgbClr val="000000"/>
                </a:solidFill>
                <a:latin typeface="UBS Galatia" charset="0"/>
                <a:cs typeface="Arial" charset="0"/>
              </a:rPr>
              <a:t> τ</a:t>
            </a:r>
            <a:r>
              <a:rPr lang="en-US" sz="2000">
                <a:solidFill>
                  <a:srgbClr val="000000"/>
                </a:solidFill>
                <a:latin typeface="UBS Galatia" charset="0"/>
              </a:rPr>
              <a:t>ῇ</a:t>
            </a:r>
            <a:r>
              <a:rPr lang="en-US" sz="2000">
                <a:solidFill>
                  <a:srgbClr val="000000"/>
                </a:solidFill>
                <a:latin typeface="UBS Galatia" charset="0"/>
                <a:cs typeface="Arial" charset="0"/>
              </a:rPr>
              <a:t> κατ· ο</a:t>
            </a:r>
            <a:r>
              <a:rPr lang="en-US" sz="2000">
                <a:solidFill>
                  <a:srgbClr val="000000"/>
                </a:solidFill>
                <a:latin typeface="UBS Galatia" charset="0"/>
              </a:rPr>
              <a:t>ἶ</a:t>
            </a:r>
            <a:r>
              <a:rPr lang="en-US" sz="2000">
                <a:solidFill>
                  <a:srgbClr val="000000"/>
                </a:solidFill>
                <a:latin typeface="UBS Galatia" charset="0"/>
                <a:cs typeface="Arial" charset="0"/>
              </a:rPr>
              <a:t>κ</a:t>
            </a:r>
            <a:r>
              <a:rPr lang="en-US" sz="2000">
                <a:solidFill>
                  <a:srgbClr val="000000"/>
                </a:solidFill>
                <a:latin typeface="UBS Galatia" charset="0"/>
              </a:rPr>
              <a:t>ό</a:t>
            </a:r>
            <a:r>
              <a:rPr lang="en-US" sz="2000">
                <a:solidFill>
                  <a:srgbClr val="000000"/>
                </a:solidFill>
                <a:latin typeface="UBS Galatia" charset="0"/>
                <a:cs typeface="Arial" charset="0"/>
              </a:rPr>
              <a:t>ν σου</a:t>
            </a:r>
          </a:p>
          <a:p>
            <a:pPr eaLnBrk="1" hangingPunct="1"/>
            <a:r>
              <a:rPr lang="en-US" sz="2000">
                <a:solidFill>
                  <a:srgbClr val="000000"/>
                </a:solidFill>
                <a:latin typeface="UBS Galatia" charset="0"/>
              </a:rPr>
              <a:t>ἐ</a:t>
            </a:r>
            <a:r>
              <a:rPr lang="en-US" sz="2000">
                <a:solidFill>
                  <a:srgbClr val="000000"/>
                </a:solidFill>
                <a:latin typeface="UBS Galatia" charset="0"/>
                <a:cs typeface="Arial" charset="0"/>
              </a:rPr>
              <a:t>κκλησ</a:t>
            </a:r>
            <a:r>
              <a:rPr lang="en-US" sz="2000">
                <a:solidFill>
                  <a:srgbClr val="000000"/>
                </a:solidFill>
                <a:latin typeface="UBS Galatia" charset="0"/>
              </a:rPr>
              <a:t>ίᾳ</a:t>
            </a:r>
            <a:endParaRPr lang="en-US" sz="2000">
              <a:solidFill>
                <a:srgbClr val="000000"/>
              </a:solidFill>
              <a:latin typeface="UBS Galatia" charset="0"/>
              <a:cs typeface="Arial" charset="0"/>
            </a:endParaRPr>
          </a:p>
          <a:p>
            <a:pPr eaLnBrk="1" hangingPunct="1"/>
            <a:r>
              <a:rPr lang="en-US" sz="2000">
                <a:solidFill>
                  <a:srgbClr val="000000"/>
                </a:solidFill>
                <a:latin typeface="UBS Galatia" charset="0"/>
                <a:cs typeface="Arial" charset="0"/>
              </a:rPr>
              <a:t>χ</a:t>
            </a:r>
            <a:r>
              <a:rPr lang="en-US" sz="2000">
                <a:solidFill>
                  <a:srgbClr val="000000"/>
                </a:solidFill>
                <a:latin typeface="UBS Galatia" charset="0"/>
              </a:rPr>
              <a:t>ά</a:t>
            </a:r>
            <a:r>
              <a:rPr lang="en-US" sz="2000">
                <a:solidFill>
                  <a:srgbClr val="000000"/>
                </a:solidFill>
                <a:latin typeface="UBS Galatia" charset="0"/>
                <a:cs typeface="Arial" charset="0"/>
              </a:rPr>
              <a:t>ρις </a:t>
            </a:r>
            <a:r>
              <a:rPr lang="en-US" sz="2000">
                <a:solidFill>
                  <a:srgbClr val="000000"/>
                </a:solidFill>
                <a:latin typeface="UBS Galatia" charset="0"/>
              </a:rPr>
              <a:t>ὑ</a:t>
            </a:r>
            <a:r>
              <a:rPr lang="en-US" sz="2000">
                <a:solidFill>
                  <a:srgbClr val="000000"/>
                </a:solidFill>
                <a:latin typeface="UBS Galatia" charset="0"/>
                <a:cs typeface="Arial" charset="0"/>
              </a:rPr>
              <a:t>µ</a:t>
            </a:r>
            <a:r>
              <a:rPr lang="en-US" sz="2000">
                <a:solidFill>
                  <a:srgbClr val="000000"/>
                </a:solidFill>
                <a:latin typeface="UBS Galatia" charset="0"/>
              </a:rPr>
              <a:t>ῖ</a:t>
            </a:r>
            <a:r>
              <a:rPr lang="en-US" sz="2000">
                <a:solidFill>
                  <a:srgbClr val="000000"/>
                </a:solidFill>
                <a:latin typeface="UBS Galatia" charset="0"/>
                <a:cs typeface="Arial" charset="0"/>
              </a:rPr>
              <a:t>ν κα</a:t>
            </a:r>
            <a:r>
              <a:rPr lang="en-US" sz="2000">
                <a:solidFill>
                  <a:srgbClr val="000000"/>
                </a:solidFill>
                <a:latin typeface="UBS Galatia" charset="0"/>
              </a:rPr>
              <a:t>ὶ</a:t>
            </a:r>
            <a:r>
              <a:rPr lang="en-US" sz="2000">
                <a:solidFill>
                  <a:srgbClr val="000000"/>
                </a:solidFill>
                <a:latin typeface="UBS Galatia" charset="0"/>
                <a:cs typeface="Arial" charset="0"/>
              </a:rPr>
              <a:t> ε</a:t>
            </a:r>
            <a:r>
              <a:rPr lang="en-US" sz="2000">
                <a:solidFill>
                  <a:srgbClr val="000000"/>
                </a:solidFill>
                <a:latin typeface="UBS Galatia" charset="0"/>
              </a:rPr>
              <a:t>ἰ</a:t>
            </a:r>
            <a:r>
              <a:rPr lang="en-US" sz="2000">
                <a:solidFill>
                  <a:srgbClr val="000000"/>
                </a:solidFill>
                <a:latin typeface="UBS Galatia" charset="0"/>
                <a:cs typeface="Arial" charset="0"/>
              </a:rPr>
              <a:t>ρ</a:t>
            </a:r>
            <a:r>
              <a:rPr lang="en-US" sz="2000">
                <a:solidFill>
                  <a:srgbClr val="000000"/>
                </a:solidFill>
                <a:latin typeface="UBS Galatia" charset="0"/>
              </a:rPr>
              <a:t>ή</a:t>
            </a:r>
            <a:r>
              <a:rPr lang="en-US" sz="2000">
                <a:solidFill>
                  <a:srgbClr val="000000"/>
                </a:solidFill>
                <a:latin typeface="UBS Galatia" charset="0"/>
                <a:cs typeface="Arial" charset="0"/>
              </a:rPr>
              <a:t>νη </a:t>
            </a:r>
            <a:r>
              <a:rPr lang="en-US" sz="2000">
                <a:solidFill>
                  <a:srgbClr val="000000"/>
                </a:solidFill>
                <a:latin typeface="UBS Galatia" charset="0"/>
              </a:rPr>
              <a:t>ἀ</a:t>
            </a:r>
            <a:r>
              <a:rPr lang="en-US" sz="2000">
                <a:solidFill>
                  <a:srgbClr val="000000"/>
                </a:solidFill>
                <a:latin typeface="UBS Galatia" charset="0"/>
                <a:cs typeface="Arial" charset="0"/>
              </a:rPr>
              <a:t>π</a:t>
            </a:r>
            <a:r>
              <a:rPr lang="en-US" sz="2000">
                <a:solidFill>
                  <a:srgbClr val="000000"/>
                </a:solidFill>
                <a:latin typeface="UBS Galatia" charset="0"/>
              </a:rPr>
              <a:t>ὸ</a:t>
            </a:r>
            <a:r>
              <a:rPr lang="en-US" sz="2000">
                <a:solidFill>
                  <a:srgbClr val="000000"/>
                </a:solidFill>
                <a:latin typeface="UBS Galatia" charset="0"/>
                <a:cs typeface="Arial" charset="0"/>
              </a:rPr>
              <a:t> θεο</a:t>
            </a:r>
            <a:r>
              <a:rPr lang="en-US" sz="2000">
                <a:solidFill>
                  <a:srgbClr val="000000"/>
                </a:solidFill>
                <a:latin typeface="UBS Galatia" charset="0"/>
              </a:rPr>
              <a:t>ῦ</a:t>
            </a:r>
            <a:r>
              <a:rPr lang="en-US" sz="2000">
                <a:solidFill>
                  <a:srgbClr val="000000"/>
                </a:solidFill>
                <a:latin typeface="UBS Galatia" charset="0"/>
                <a:cs typeface="Arial" charset="0"/>
              </a:rPr>
              <a:t> πατρ</a:t>
            </a:r>
            <a:r>
              <a:rPr lang="en-US" sz="2000">
                <a:solidFill>
                  <a:srgbClr val="000000"/>
                </a:solidFill>
                <a:latin typeface="UBS Galatia" charset="0"/>
              </a:rPr>
              <a:t>ὸ</a:t>
            </a:r>
            <a:r>
              <a:rPr lang="en-US" sz="2000">
                <a:solidFill>
                  <a:srgbClr val="000000"/>
                </a:solidFill>
                <a:latin typeface="UBS Galatia" charset="0"/>
                <a:cs typeface="Arial" charset="0"/>
              </a:rPr>
              <a:t>ς</a:t>
            </a:r>
          </a:p>
          <a:p>
            <a:pPr eaLnBrk="1" hangingPunct="1"/>
            <a:r>
              <a:rPr lang="en-US" sz="2000">
                <a:solidFill>
                  <a:srgbClr val="000000"/>
                </a:solidFill>
                <a:latin typeface="UBS Galatia" charset="0"/>
              </a:rPr>
              <a:t>ἡ</a:t>
            </a:r>
            <a:r>
              <a:rPr lang="en-US" sz="2000">
                <a:solidFill>
                  <a:srgbClr val="000000"/>
                </a:solidFill>
                <a:latin typeface="UBS Galatia" charset="0"/>
                <a:cs typeface="Arial" charset="0"/>
              </a:rPr>
              <a:t>µ</a:t>
            </a:r>
            <a:r>
              <a:rPr lang="en-US" sz="2000">
                <a:solidFill>
                  <a:srgbClr val="000000"/>
                </a:solidFill>
                <a:latin typeface="UBS Galatia" charset="0"/>
              </a:rPr>
              <a:t>ῶ</a:t>
            </a:r>
            <a:r>
              <a:rPr lang="en-US" sz="2000">
                <a:solidFill>
                  <a:srgbClr val="000000"/>
                </a:solidFill>
                <a:latin typeface="UBS Galatia" charset="0"/>
                <a:cs typeface="Arial" charset="0"/>
              </a:rPr>
              <a:t>ν κα</a:t>
            </a:r>
            <a:r>
              <a:rPr lang="en-US" sz="2000">
                <a:solidFill>
                  <a:srgbClr val="000000"/>
                </a:solidFill>
                <a:latin typeface="UBS Galatia" charset="0"/>
              </a:rPr>
              <a:t>ὶ</a:t>
            </a:r>
            <a:r>
              <a:rPr lang="en-US" sz="2000">
                <a:solidFill>
                  <a:srgbClr val="000000"/>
                </a:solidFill>
                <a:latin typeface="UBS Galatia" charset="0"/>
                <a:cs typeface="Arial" charset="0"/>
              </a:rPr>
              <a:t> κυρ</a:t>
            </a:r>
            <a:r>
              <a:rPr lang="en-US" sz="2000">
                <a:solidFill>
                  <a:srgbClr val="000000"/>
                </a:solidFill>
                <a:latin typeface="UBS Galatia" charset="0"/>
              </a:rPr>
              <a:t>ί</a:t>
            </a:r>
            <a:r>
              <a:rPr lang="en-US" sz="2000">
                <a:solidFill>
                  <a:srgbClr val="000000"/>
                </a:solidFill>
                <a:latin typeface="UBS Galatia" charset="0"/>
                <a:cs typeface="Arial" charset="0"/>
              </a:rPr>
              <a:t>ου </a:t>
            </a:r>
            <a:r>
              <a:rPr lang="en-US" sz="2000">
                <a:solidFill>
                  <a:srgbClr val="000000"/>
                </a:solidFill>
                <a:latin typeface="UBS Galatia" charset="0"/>
              </a:rPr>
              <a:t>Ἰ</a:t>
            </a:r>
            <a:r>
              <a:rPr lang="en-US" sz="2000">
                <a:solidFill>
                  <a:srgbClr val="000000"/>
                </a:solidFill>
                <a:latin typeface="UBS Galatia" charset="0"/>
                <a:cs typeface="Arial" charset="0"/>
              </a:rPr>
              <a:t>ησο</a:t>
            </a:r>
            <a:r>
              <a:rPr lang="en-US" sz="2000">
                <a:solidFill>
                  <a:srgbClr val="000000"/>
                </a:solidFill>
                <a:latin typeface="UBS Galatia" charset="0"/>
              </a:rPr>
              <a:t>ῦ</a:t>
            </a:r>
            <a:r>
              <a:rPr lang="en-US" sz="2000">
                <a:solidFill>
                  <a:srgbClr val="000000"/>
                </a:solidFill>
                <a:latin typeface="UBS Galatia" charset="0"/>
                <a:cs typeface="Arial" charset="0"/>
              </a:rPr>
              <a:t> Χριστο</a:t>
            </a:r>
            <a:r>
              <a:rPr lang="en-US" sz="2000">
                <a:solidFill>
                  <a:srgbClr val="000000"/>
                </a:solidFill>
                <a:latin typeface="UBS Galatia" charset="0"/>
              </a:rPr>
              <a:t>ῦ</a:t>
            </a:r>
            <a:r>
              <a:rPr lang="en-US" sz="2000">
                <a:solidFill>
                  <a:srgbClr val="000000"/>
                </a:solidFill>
                <a:latin typeface="UBS Galatia" charset="0"/>
                <a:cs typeface="Arial" charset="0"/>
              </a:rPr>
              <a:t>.</a:t>
            </a:r>
          </a:p>
        </p:txBody>
      </p:sp>
      <p:sp>
        <p:nvSpPr>
          <p:cNvPr id="23557" name="Text Box 5"/>
          <p:cNvSpPr txBox="1">
            <a:spLocks noChangeArrowheads="1"/>
          </p:cNvSpPr>
          <p:nvPr/>
        </p:nvSpPr>
        <p:spPr bwMode="auto">
          <a:xfrm rot="639179">
            <a:off x="2452688" y="541338"/>
            <a:ext cx="16081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00"/>
                </a:solidFill>
                <a:latin typeface="Garamond" charset="0"/>
                <a:cs typeface="Arial" charset="0"/>
              </a:rPr>
              <a:t>ROME</a:t>
            </a:r>
          </a:p>
        </p:txBody>
      </p:sp>
      <p:sp>
        <p:nvSpPr>
          <p:cNvPr id="23558" name="Text Box 6"/>
          <p:cNvSpPr txBox="1">
            <a:spLocks noChangeArrowheads="1"/>
          </p:cNvSpPr>
          <p:nvPr/>
        </p:nvSpPr>
        <p:spPr bwMode="auto">
          <a:xfrm>
            <a:off x="228600" y="5181600"/>
            <a:ext cx="40386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rgbClr val="FFFFFF"/>
                </a:solidFill>
                <a:cs typeface="Arial" charset="0"/>
              </a:rPr>
              <a:t>Postcard to Philemon</a:t>
            </a:r>
          </a:p>
        </p:txBody>
      </p:sp>
    </p:spTree>
    <p:extLst>
      <p:ext uri="{BB962C8B-B14F-4D97-AF65-F5344CB8AC3E}">
        <p14:creationId xmlns:p14="http://schemas.microsoft.com/office/powerpoint/2010/main" val="3449242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1379676"/>
            <a:ext cx="9144000" cy="4893646"/>
          </a:xfrm>
          <a:prstGeom prst="rect">
            <a:avLst/>
          </a:prstGeom>
          <a:solidFill>
            <a:srgbClr val="E2C877"/>
          </a:solidFill>
          <a:ln w="9525">
            <a:solidFill>
              <a:schemeClr val="tx1"/>
            </a:solidFill>
            <a:miter lim="800000"/>
            <a:headEnd/>
            <a:tailEnd/>
          </a:ln>
        </p:spPr>
        <p:txBody>
          <a:bodyPr lIns="0" rIns="0" anchor="ctr">
            <a:spAutoFit/>
          </a:bodyPr>
          <a:lstStyle/>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a:t>
            </a:r>
            <a:r>
              <a:rPr lang="en-US" sz="1200" b="1" dirty="0">
                <a:solidFill>
                  <a:srgbClr val="000000"/>
                </a:solidFill>
                <a:latin typeface="Arial"/>
                <a:cs typeface="Arial"/>
              </a:rPr>
              <a:t>Paul, a prisoner of Christ Jesus, and Timothy our brother, </a:t>
            </a:r>
          </a:p>
          <a:p>
            <a:pPr eaLnBrk="1" hangingPunct="1"/>
            <a:r>
              <a:rPr lang="en-US" sz="1200" b="1" dirty="0">
                <a:solidFill>
                  <a:srgbClr val="000000"/>
                </a:solidFill>
                <a:latin typeface="Arial"/>
                <a:cs typeface="Arial"/>
              </a:rPr>
              <a:t>   To Philemon our dear friend and fellow worker, </a:t>
            </a:r>
            <a:r>
              <a:rPr lang="en-US" sz="1200" b="1" baseline="30000" dirty="0">
                <a:solidFill>
                  <a:srgbClr val="000000"/>
                </a:solidFill>
                <a:latin typeface="Arial"/>
                <a:cs typeface="Arial"/>
              </a:rPr>
              <a:t>2</a:t>
            </a:r>
            <a:r>
              <a:rPr lang="en-US" sz="1200" b="1" dirty="0">
                <a:solidFill>
                  <a:srgbClr val="000000"/>
                </a:solidFill>
                <a:latin typeface="Arial"/>
                <a:cs typeface="Arial"/>
              </a:rPr>
              <a:t>to Apphia our sister, to Archippus our fellow soldier and to the church that meets in your home: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3</a:t>
            </a:r>
            <a:r>
              <a:rPr lang="en-US" sz="1200" b="1" dirty="0">
                <a:solidFill>
                  <a:srgbClr val="000000"/>
                </a:solidFill>
                <a:latin typeface="Arial"/>
                <a:cs typeface="Arial"/>
              </a:rPr>
              <a:t>Grace to you and peace from God our Father and the Lord Jesus Christ. </a:t>
            </a:r>
          </a:p>
          <a:p>
            <a:pPr eaLnBrk="1" hangingPunct="1"/>
            <a:r>
              <a:rPr lang="en-US" sz="1200" b="1" dirty="0">
                <a:solidFill>
                  <a:srgbClr val="000000"/>
                </a:solidFill>
                <a:latin typeface="Arial"/>
                <a:cs typeface="Arial"/>
              </a:rPr>
              <a:t>Thanksgiving and Prayer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4</a:t>
            </a:r>
            <a:r>
              <a:rPr lang="en-US" sz="1200" b="1" dirty="0">
                <a:solidFill>
                  <a:srgbClr val="000000"/>
                </a:solidFill>
                <a:latin typeface="Arial"/>
                <a:cs typeface="Arial"/>
              </a:rPr>
              <a:t>I always thank my God as I remember you in my prayers, </a:t>
            </a:r>
            <a:r>
              <a:rPr lang="en-US" sz="1200" b="1" baseline="30000" dirty="0">
                <a:solidFill>
                  <a:srgbClr val="000000"/>
                </a:solidFill>
                <a:latin typeface="Arial"/>
                <a:cs typeface="Arial"/>
              </a:rPr>
              <a:t>5</a:t>
            </a:r>
            <a:r>
              <a:rPr lang="en-US" sz="1200" b="1" dirty="0">
                <a:solidFill>
                  <a:srgbClr val="000000"/>
                </a:solidFill>
                <a:latin typeface="Arial"/>
                <a:cs typeface="Arial"/>
              </a:rPr>
              <a:t>because I hear about your faith in the Lord Jesus and your love for all the saints. </a:t>
            </a:r>
            <a:r>
              <a:rPr lang="en-US" sz="1200" b="1" baseline="30000" dirty="0">
                <a:solidFill>
                  <a:srgbClr val="000000"/>
                </a:solidFill>
                <a:latin typeface="Arial"/>
                <a:cs typeface="Arial"/>
              </a:rPr>
              <a:t>6</a:t>
            </a:r>
            <a:r>
              <a:rPr lang="en-US" sz="1200" b="1" dirty="0">
                <a:solidFill>
                  <a:srgbClr val="000000"/>
                </a:solidFill>
                <a:latin typeface="Arial"/>
                <a:cs typeface="Arial"/>
              </a:rPr>
              <a:t>I pray that you may be active in sharing your faith, so that you will have a full understanding of every good thing we have in Christ. </a:t>
            </a:r>
            <a:r>
              <a:rPr lang="en-US" sz="1200" b="1" baseline="30000" dirty="0">
                <a:solidFill>
                  <a:srgbClr val="000000"/>
                </a:solidFill>
                <a:latin typeface="Arial"/>
                <a:cs typeface="Arial"/>
              </a:rPr>
              <a:t>7</a:t>
            </a:r>
            <a:r>
              <a:rPr lang="en-US" sz="1200" b="1" dirty="0">
                <a:solidFill>
                  <a:srgbClr val="000000"/>
                </a:solidFill>
                <a:latin typeface="Arial"/>
                <a:cs typeface="Arial"/>
              </a:rPr>
              <a:t>Your love has given me great joy and encouragement, because you, brother, have refreshed the hearts of the saints. </a:t>
            </a:r>
          </a:p>
          <a:p>
            <a:pPr eaLnBrk="1" hangingPunct="1"/>
            <a:r>
              <a:rPr lang="en-US" sz="1200" b="1" dirty="0">
                <a:solidFill>
                  <a:srgbClr val="000000"/>
                </a:solidFill>
                <a:latin typeface="Arial"/>
                <a:cs typeface="Arial"/>
              </a:rPr>
              <a:t>Paul</a:t>
            </a:r>
            <a:r>
              <a:rPr lang="uk-UA" sz="1200" b="1" dirty="0">
                <a:solidFill>
                  <a:srgbClr val="000000"/>
                </a:solidFill>
                <a:latin typeface="Arial"/>
                <a:cs typeface="Arial"/>
              </a:rPr>
              <a:t>'</a:t>
            </a:r>
            <a:r>
              <a:rPr lang="en-US" sz="1200" b="1" dirty="0">
                <a:solidFill>
                  <a:srgbClr val="000000"/>
                </a:solidFill>
                <a:latin typeface="Arial"/>
                <a:cs typeface="Arial"/>
              </a:rPr>
              <a:t>s Plea for Onesimus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8</a:t>
            </a:r>
            <a:r>
              <a:rPr lang="en-US" sz="1200" b="1" dirty="0">
                <a:solidFill>
                  <a:srgbClr val="000000"/>
                </a:solidFill>
                <a:latin typeface="Arial"/>
                <a:cs typeface="Arial"/>
              </a:rPr>
              <a:t>Therefore, although in Christ I could be bold and order you to do what you ought to do, </a:t>
            </a:r>
            <a:r>
              <a:rPr lang="en-US" sz="1200" b="1" baseline="30000" dirty="0">
                <a:solidFill>
                  <a:srgbClr val="000000"/>
                </a:solidFill>
                <a:latin typeface="Arial"/>
                <a:cs typeface="Arial"/>
              </a:rPr>
              <a:t>9</a:t>
            </a:r>
            <a:r>
              <a:rPr lang="en-US" sz="1200" b="1" dirty="0">
                <a:solidFill>
                  <a:srgbClr val="000000"/>
                </a:solidFill>
                <a:latin typeface="Arial"/>
                <a:cs typeface="Arial"/>
              </a:rPr>
              <a:t>yet I appeal to you on the basis of love. I then, as Paul–an old man and now also a prisoner of Christ Jesus– </a:t>
            </a:r>
            <a:r>
              <a:rPr lang="en-US" sz="1200" b="1" baseline="30000" dirty="0">
                <a:solidFill>
                  <a:srgbClr val="000000"/>
                </a:solidFill>
                <a:latin typeface="Arial"/>
                <a:cs typeface="Arial"/>
              </a:rPr>
              <a:t>10</a:t>
            </a:r>
            <a:r>
              <a:rPr lang="en-US" sz="1200" b="1" dirty="0">
                <a:solidFill>
                  <a:srgbClr val="000000"/>
                </a:solidFill>
                <a:latin typeface="Arial"/>
                <a:cs typeface="Arial"/>
              </a:rPr>
              <a:t>I appeal to you for my son Onesimus, who became my son while I was in chains. </a:t>
            </a:r>
            <a:r>
              <a:rPr lang="en-US" sz="1200" b="1" baseline="30000" dirty="0">
                <a:solidFill>
                  <a:srgbClr val="000000"/>
                </a:solidFill>
                <a:latin typeface="Arial"/>
                <a:cs typeface="Arial"/>
              </a:rPr>
              <a:t>11</a:t>
            </a:r>
            <a:r>
              <a:rPr lang="en-US" sz="1200" b="1" dirty="0">
                <a:solidFill>
                  <a:srgbClr val="000000"/>
                </a:solidFill>
                <a:latin typeface="Arial"/>
                <a:cs typeface="Arial"/>
              </a:rPr>
              <a:t>Formerly he was useless to you, but now he has become useful both to you and to 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12</a:t>
            </a:r>
            <a:r>
              <a:rPr lang="en-US" sz="1200" b="1" dirty="0">
                <a:solidFill>
                  <a:srgbClr val="000000"/>
                </a:solidFill>
                <a:latin typeface="Arial"/>
                <a:cs typeface="Arial"/>
              </a:rPr>
              <a:t>I am sending him–who is my very heart–back to you. </a:t>
            </a:r>
            <a:r>
              <a:rPr lang="en-US" sz="1200" b="1" baseline="30000" dirty="0">
                <a:solidFill>
                  <a:srgbClr val="000000"/>
                </a:solidFill>
                <a:latin typeface="Arial"/>
                <a:cs typeface="Arial"/>
              </a:rPr>
              <a:t>13</a:t>
            </a:r>
            <a:r>
              <a:rPr lang="en-US" sz="1200" b="1" dirty="0">
                <a:solidFill>
                  <a:srgbClr val="000000"/>
                </a:solidFill>
                <a:latin typeface="Arial"/>
                <a:cs typeface="Arial"/>
              </a:rPr>
              <a:t>I would have liked to keep him with me so that he could take your place in helping me while I am in chains for the gospel. </a:t>
            </a:r>
            <a:r>
              <a:rPr lang="en-US" sz="1200" b="1" baseline="30000" dirty="0">
                <a:solidFill>
                  <a:srgbClr val="000000"/>
                </a:solidFill>
                <a:latin typeface="Arial"/>
                <a:cs typeface="Arial"/>
              </a:rPr>
              <a:t>14</a:t>
            </a:r>
            <a:r>
              <a:rPr lang="en-US" sz="1200" b="1" dirty="0">
                <a:solidFill>
                  <a:srgbClr val="000000"/>
                </a:solidFill>
                <a:latin typeface="Arial"/>
                <a:cs typeface="Arial"/>
              </a:rPr>
              <a:t>But I did not want to do anything without your consent, so that any favor you do will be spontaneous and not forced. </a:t>
            </a:r>
            <a:r>
              <a:rPr lang="en-US" sz="1200" b="1" baseline="30000" dirty="0">
                <a:solidFill>
                  <a:srgbClr val="000000"/>
                </a:solidFill>
                <a:latin typeface="Arial"/>
                <a:cs typeface="Arial"/>
              </a:rPr>
              <a:t>15</a:t>
            </a:r>
            <a:r>
              <a:rPr lang="en-US" sz="1200" b="1" dirty="0">
                <a:solidFill>
                  <a:srgbClr val="000000"/>
                </a:solidFill>
                <a:latin typeface="Arial"/>
                <a:cs typeface="Arial"/>
              </a:rPr>
              <a:t>Perhaps the reason he was separated from you for a little while was that you might have him back for good– </a:t>
            </a:r>
            <a:r>
              <a:rPr lang="en-US" sz="1200" b="1" baseline="30000" dirty="0">
                <a:solidFill>
                  <a:srgbClr val="000000"/>
                </a:solidFill>
                <a:latin typeface="Arial"/>
                <a:cs typeface="Arial"/>
              </a:rPr>
              <a:t>16</a:t>
            </a:r>
            <a:r>
              <a:rPr lang="en-US" sz="1200" b="1" dirty="0">
                <a:solidFill>
                  <a:srgbClr val="000000"/>
                </a:solidFill>
                <a:latin typeface="Arial"/>
                <a:cs typeface="Arial"/>
              </a:rPr>
              <a:t>no longer as a slave, but better than a slave, as a dear brother. He is very dear to me but even dearer to you, both as a man and as a brother in the Lord.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17</a:t>
            </a:r>
            <a:r>
              <a:rPr lang="en-US" sz="1200" b="1" dirty="0">
                <a:solidFill>
                  <a:srgbClr val="000000"/>
                </a:solidFill>
                <a:latin typeface="Arial"/>
                <a:cs typeface="Arial"/>
              </a:rPr>
              <a:t>So if you consider me a partner, welcome him as you would welcome me. </a:t>
            </a:r>
            <a:r>
              <a:rPr lang="en-US" sz="1200" b="1" baseline="30000" dirty="0">
                <a:solidFill>
                  <a:srgbClr val="000000"/>
                </a:solidFill>
                <a:latin typeface="Arial"/>
                <a:cs typeface="Arial"/>
              </a:rPr>
              <a:t>18</a:t>
            </a:r>
            <a:r>
              <a:rPr lang="en-US" sz="1200" b="1" dirty="0">
                <a:solidFill>
                  <a:srgbClr val="000000"/>
                </a:solidFill>
                <a:latin typeface="Arial"/>
                <a:cs typeface="Arial"/>
              </a:rPr>
              <a:t>If he has done you any wrong or owes you anything, charge it to me. </a:t>
            </a:r>
            <a:r>
              <a:rPr lang="en-US" sz="1200" b="1" baseline="30000" dirty="0">
                <a:solidFill>
                  <a:srgbClr val="000000"/>
                </a:solidFill>
                <a:latin typeface="Arial"/>
                <a:cs typeface="Arial"/>
              </a:rPr>
              <a:t>19</a:t>
            </a:r>
            <a:r>
              <a:rPr lang="en-US" sz="1200" b="1" dirty="0">
                <a:solidFill>
                  <a:srgbClr val="000000"/>
                </a:solidFill>
                <a:latin typeface="Arial"/>
                <a:cs typeface="Arial"/>
              </a:rPr>
              <a:t>I, Paul, am writing this with my own hand. I will pay it back–not to mention that you owe me your very self. </a:t>
            </a:r>
            <a:r>
              <a:rPr lang="en-US" sz="1200" b="1" baseline="30000" dirty="0">
                <a:solidFill>
                  <a:srgbClr val="000000"/>
                </a:solidFill>
                <a:latin typeface="Arial"/>
                <a:cs typeface="Arial"/>
              </a:rPr>
              <a:t>20</a:t>
            </a:r>
            <a:r>
              <a:rPr lang="en-US" sz="1200" b="1" dirty="0">
                <a:solidFill>
                  <a:srgbClr val="000000"/>
                </a:solidFill>
                <a:latin typeface="Arial"/>
                <a:cs typeface="Arial"/>
              </a:rPr>
              <a:t>I do wish, brother, that I may have some benefit from you in the Lord; refresh my heart in Christ. </a:t>
            </a:r>
            <a:r>
              <a:rPr lang="en-US" sz="1200" b="1" baseline="30000" dirty="0">
                <a:solidFill>
                  <a:srgbClr val="000000"/>
                </a:solidFill>
                <a:latin typeface="Arial"/>
                <a:cs typeface="Arial"/>
              </a:rPr>
              <a:t>21</a:t>
            </a:r>
            <a:r>
              <a:rPr lang="en-US" sz="1200" b="1" dirty="0">
                <a:solidFill>
                  <a:srgbClr val="000000"/>
                </a:solidFill>
                <a:latin typeface="Arial"/>
                <a:cs typeface="Arial"/>
              </a:rPr>
              <a:t>Confident of your obedience, I write to you, knowing that you will do even more than I ask.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22</a:t>
            </a:r>
            <a:r>
              <a:rPr lang="en-US" sz="1200" b="1" dirty="0">
                <a:solidFill>
                  <a:srgbClr val="000000"/>
                </a:solidFill>
                <a:latin typeface="Arial"/>
                <a:cs typeface="Arial"/>
              </a:rPr>
              <a:t>And one thing more: Prepare a guest room for me, because I hope to be restored to you in answer to your prayers.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23</a:t>
            </a:r>
            <a:r>
              <a:rPr lang="en-US" sz="1200" b="1" dirty="0">
                <a:solidFill>
                  <a:srgbClr val="000000"/>
                </a:solidFill>
                <a:latin typeface="Arial"/>
                <a:cs typeface="Arial"/>
              </a:rPr>
              <a:t>Epaphras, my fellow prisoner in Christ Jesus, sends you greetings. </a:t>
            </a:r>
            <a:r>
              <a:rPr lang="en-US" sz="1200" b="1" baseline="30000" dirty="0">
                <a:solidFill>
                  <a:srgbClr val="000000"/>
                </a:solidFill>
                <a:latin typeface="Arial"/>
                <a:cs typeface="Arial"/>
              </a:rPr>
              <a:t>24</a:t>
            </a:r>
            <a:r>
              <a:rPr lang="en-US" sz="1200" b="1" dirty="0">
                <a:solidFill>
                  <a:srgbClr val="000000"/>
                </a:solidFill>
                <a:latin typeface="Arial"/>
                <a:cs typeface="Arial"/>
              </a:rPr>
              <a:t>And so do Mark, Aristarchus, Demas and Luke, my fellow workers.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25</a:t>
            </a:r>
            <a:r>
              <a:rPr lang="en-US" sz="1200" b="1" dirty="0">
                <a:solidFill>
                  <a:srgbClr val="000000"/>
                </a:solidFill>
                <a:latin typeface="Arial"/>
                <a:cs typeface="Arial"/>
              </a:rPr>
              <a:t>The grace of the Lord Jesus Christ be with your spirit. </a:t>
            </a: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en-US" b="1" dirty="0">
                <a:solidFill>
                  <a:srgbClr val="FFFFFF"/>
                </a:solidFill>
                <a:latin typeface="Arial"/>
                <a:cs typeface="Arial"/>
              </a:rPr>
              <a:t>. Characteristics .</a:t>
            </a:r>
          </a:p>
        </p:txBody>
      </p:sp>
      <p:sp>
        <p:nvSpPr>
          <p:cNvPr id="32772" name="Text Box 4"/>
          <p:cNvSpPr txBox="1">
            <a:spLocks noChangeArrowheads="1"/>
          </p:cNvSpPr>
          <p:nvPr/>
        </p:nvSpPr>
        <p:spPr bwMode="auto">
          <a:xfrm rot="-1888990">
            <a:off x="576864" y="3386465"/>
            <a:ext cx="7614034" cy="52322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CC0000"/>
                </a:solidFill>
                <a:latin typeface="Arial"/>
                <a:cs typeface="Arial"/>
              </a:rPr>
              <a:t>Shortest letter of Paul</a:t>
            </a:r>
            <a:r>
              <a:rPr lang="uk-UA" altLang="ja-JP" sz="2800" b="1" dirty="0">
                <a:solidFill>
                  <a:srgbClr val="CC0000"/>
                </a:solidFill>
                <a:latin typeface="Arial"/>
                <a:cs typeface="Arial"/>
              </a:rPr>
              <a:t>'</a:t>
            </a:r>
            <a:r>
              <a:rPr lang="en-US" altLang="ja-JP" sz="2800" b="1" dirty="0">
                <a:solidFill>
                  <a:srgbClr val="CC0000"/>
                </a:solidFill>
                <a:latin typeface="Arial"/>
                <a:cs typeface="Arial"/>
              </a:rPr>
              <a:t>s epistles (25 verses)</a:t>
            </a:r>
            <a:endParaRPr lang="en-US" sz="2800" b="1" dirty="0">
              <a:solidFill>
                <a:srgbClr val="CC0000"/>
              </a:solidFill>
              <a:latin typeface="Arial"/>
              <a:cs typeface="Arial"/>
            </a:endParaRPr>
          </a:p>
        </p:txBody>
      </p:sp>
      <p:sp>
        <p:nvSpPr>
          <p:cNvPr id="161796"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246</a:t>
            </a:r>
          </a:p>
        </p:txBody>
      </p:sp>
    </p:spTree>
    <p:extLst>
      <p:ext uri="{BB962C8B-B14F-4D97-AF65-F5344CB8AC3E}">
        <p14:creationId xmlns:p14="http://schemas.microsoft.com/office/powerpoint/2010/main" val="2462324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prisoner for preaching the Good News about Christ Jesus, and from our brother Timothy. I am writing to Philemon,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Apphia, and to our fellow soldier 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9703165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742919951"/>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050332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641796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27067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Onesimus.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effectLst>
                  <a:glow rad="127000">
                    <a:schemeClr val="tx1"/>
                  </a:glow>
                </a:effectLst>
                <a:latin typeface="Arial" charset="0"/>
                <a:ea typeface="ＭＳ Ｐゴシック" charset="0"/>
                <a:cs typeface="ＭＳ Ｐゴシック" charset="0"/>
              </a:rPr>
              <a:t>hasn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been of much use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sz="3600" b="1" dirty="0">
                <a:solidFill>
                  <a:srgbClr val="FFFFFF"/>
                </a:solidFill>
                <a:effectLst>
                  <a:glow rad="127000">
                    <a:srgbClr val="000000"/>
                  </a:glow>
                </a:effectLst>
                <a:latin typeface="Arial" charset="0"/>
                <a:ea typeface="ＭＳ Ｐゴシック" charset="0"/>
                <a:cs typeface="ＭＳ Ｐゴシック" charset="0"/>
              </a:rPr>
              <a:t>I am sending him back to you, and with him comes my own heart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10-12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382365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en-US" dirty="0">
                <a:solidFill>
                  <a:srgbClr val="FFFFFF"/>
                </a:solidFill>
                <a:latin typeface="Arial"/>
                <a:cs typeface="Arial"/>
              </a:rPr>
              <a:t>Summary Statement</a:t>
            </a:r>
          </a:p>
        </p:txBody>
      </p:sp>
      <p:sp>
        <p:nvSpPr>
          <p:cNvPr id="45060" name="Text Box 4"/>
          <p:cNvSpPr txBox="1">
            <a:spLocks noChangeArrowheads="1"/>
          </p:cNvSpPr>
          <p:nvPr/>
        </p:nvSpPr>
        <p:spPr bwMode="auto">
          <a:xfrm>
            <a:off x="152400" y="3962400"/>
            <a:ext cx="8915400" cy="2246769"/>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Paul requests the Christian slave owner, Philemon, to forgive his runaway but repentant slave, Onesimus, whom Paul led to Christ and sent back to Philemon to be received as a Christian brother and to teach forgiveness.</a:t>
            </a:r>
          </a:p>
        </p:txBody>
      </p:sp>
      <p:sp>
        <p:nvSpPr>
          <p:cNvPr id="182276" name="Text Box 5"/>
          <p:cNvSpPr txBox="1">
            <a:spLocks noChangeArrowheads="1"/>
          </p:cNvSpPr>
          <p:nvPr/>
        </p:nvSpPr>
        <p:spPr bwMode="auto">
          <a:xfrm>
            <a:off x="8410326" y="-27384"/>
            <a:ext cx="698178"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245</a:t>
            </a:r>
          </a:p>
        </p:txBody>
      </p:sp>
    </p:spTree>
    <p:extLst>
      <p:ext uri="{BB962C8B-B14F-4D97-AF65-F5344CB8AC3E}">
        <p14:creationId xmlns:p14="http://schemas.microsoft.com/office/powerpoint/2010/main" val="1409154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14</a:t>
            </a:r>
            <a:r>
              <a:rPr lang="en-US" sz="3600" b="1" dirty="0">
                <a:solidFill>
                  <a:srgbClr val="FFFFFF"/>
                </a:solidFill>
                <a:effectLst>
                  <a:glow rad="127000">
                    <a:srgbClr val="000000"/>
                  </a:glow>
                </a:effectLst>
                <a:latin typeface="Arial" charset="0"/>
                <a:ea typeface="ＭＳ Ｐゴシック" charset="0"/>
                <a:cs typeface="ＭＳ Ｐゴシック" charset="0"/>
              </a:rPr>
              <a:t>But I </a:t>
            </a:r>
            <a:r>
              <a:rPr lang="en-US" sz="3600" b="1" dirty="0" err="1">
                <a:solidFill>
                  <a:srgbClr val="FFFFFF"/>
                </a:solidFill>
                <a:effectLst>
                  <a:glow rad="127000">
                    <a:srgbClr val="000000"/>
                  </a:glow>
                </a:effectLst>
                <a:latin typeface="Arial" charset="0"/>
                <a:ea typeface="ＭＳ Ｐゴシック" charset="0"/>
                <a:cs typeface="ＭＳ Ｐゴシック" charset="0"/>
              </a:rPr>
              <a:t>didn</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46059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020078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179512" y="3645024"/>
            <a:ext cx="7200800" cy="2062103"/>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3200" b="1" dirty="0">
                <a:solidFill>
                  <a:srgbClr val="000000"/>
                </a:solidFill>
                <a:cs typeface="Arial" charset="0"/>
              </a:rPr>
              <a:t>Verse 17</a:t>
            </a:r>
          </a:p>
          <a:p>
            <a:pPr eaLnBrk="1" hangingPunct="1"/>
            <a:r>
              <a:rPr lang="ru-RU" altLang="zh-CN" sz="3200" b="1" dirty="0">
                <a:solidFill>
                  <a:srgbClr val="000000"/>
                </a:solidFill>
                <a:cs typeface="Arial" charset="0"/>
              </a:rPr>
              <a:t>"</a:t>
            </a:r>
            <a:r>
              <a:rPr lang="en-US" altLang="zh-CN" sz="3200" b="1" dirty="0">
                <a:solidFill>
                  <a:srgbClr val="000000"/>
                </a:solidFill>
                <a:cs typeface="Arial" charset="0"/>
              </a:rPr>
              <a:t>So if you consider me a </a:t>
            </a:r>
            <a:r>
              <a:rPr lang="en-US" altLang="zh-CN" sz="3200" b="1" dirty="0">
                <a:solidFill>
                  <a:srgbClr val="0000FF"/>
                </a:solidFill>
                <a:cs typeface="Arial" charset="0"/>
              </a:rPr>
              <a:t>partner</a:t>
            </a:r>
            <a:r>
              <a:rPr lang="en-US" altLang="zh-CN" sz="3200" b="1" dirty="0">
                <a:solidFill>
                  <a:srgbClr val="000000"/>
                </a:solidFill>
                <a:cs typeface="Arial" charset="0"/>
              </a:rPr>
              <a:t>, welcome him as you would welcome me.</a:t>
            </a:r>
            <a:r>
              <a:rPr lang="ru-RU" altLang="zh-CN" sz="3200" b="1" dirty="0">
                <a:solidFill>
                  <a:srgbClr val="000000"/>
                </a:solidFill>
                <a:cs typeface="Arial" charset="0"/>
              </a:rPr>
              <a:t>"</a:t>
            </a:r>
            <a:r>
              <a:rPr lang="en-US" altLang="zh-CN" sz="3200" b="1" dirty="0">
                <a:solidFill>
                  <a:srgbClr val="000000"/>
                </a:solidFill>
                <a:cs typeface="Arial" charset="0"/>
              </a:rPr>
              <a:t> </a:t>
            </a:r>
            <a:endParaRPr lang="en-US" sz="32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1047143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85102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31"/>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9160523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79564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your prayers and let me return to you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83114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Epaphras</a:t>
            </a:r>
            <a:r>
              <a:rPr lang="en-US" sz="3600" b="1" dirty="0">
                <a:effectLst>
                  <a:glow rad="127000">
                    <a:schemeClr val="tx1"/>
                  </a:glow>
                </a:effectLst>
                <a:latin typeface="Arial" charset="0"/>
                <a:ea typeface="ＭＳ Ｐゴシック" charset="0"/>
                <a:cs typeface="ＭＳ Ｐゴシック" charset="0"/>
              </a:rPr>
              <a:t>, my fellow prisoner in Christ Jesus, sends you his greetings.  </a:t>
            </a: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So do Mark, Aristarchus, Demas, and Luke, my co-workers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4567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your 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8059139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49089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29233"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Ironically, Rome imprisoned Onesimus for crimes against Emperor Nero and Rome imprisoned Paul for allegiance to King Jesus, but through Paul Onesimus discovered Jesus as the real King. </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br>
              <a:rPr lang="en-US" b="1" dirty="0">
                <a:solidFill>
                  <a:srgbClr val="FFFFFF"/>
                </a:solidFill>
                <a:cs typeface="Arial" charset="0"/>
              </a:rPr>
            </a:br>
            <a:r>
              <a:rPr lang="en-US" b="1" dirty="0">
                <a:solidFill>
                  <a:srgbClr val="FFFFFF"/>
                </a:solidFill>
                <a:cs typeface="Arial" charset="0"/>
              </a:rPr>
              <a:t>237</a:t>
            </a:r>
          </a:p>
        </p:txBody>
      </p:sp>
      <p:sp>
        <p:nvSpPr>
          <p:cNvPr id="9" name="Rectangle 2">
            <a:extLst>
              <a:ext uri="{FF2B5EF4-FFF2-40B4-BE49-F238E27FC236}">
                <a16:creationId xmlns:a16="http://schemas.microsoft.com/office/drawing/2014/main" id="{95A35317-6FF0-E74F-9A00-FAE861CE311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403891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Philemon 1-7</a:t>
            </a:r>
          </a:p>
        </p:txBody>
      </p:sp>
    </p:spTree>
    <p:extLst>
      <p:ext uri="{BB962C8B-B14F-4D97-AF65-F5344CB8AC3E}">
        <p14:creationId xmlns:p14="http://schemas.microsoft.com/office/powerpoint/2010/main" val="2737559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875" y="404813"/>
            <a:ext cx="8732838" cy="944562"/>
          </a:xfrm>
          <a:solidFill>
            <a:srgbClr val="000000"/>
          </a:solidFill>
        </p:spPr>
        <p:txBody>
          <a:bodyPr/>
          <a:lstStyle/>
          <a:p>
            <a:pPr eaLnBrk="1" hangingPunct="1">
              <a:defRPr/>
            </a:pPr>
            <a:r>
              <a:rPr lang="en-US" b="1" dirty="0">
                <a:solidFill>
                  <a:srgbClr val="FFFFFF"/>
                </a:solidFill>
                <a:latin typeface="Arial" charset="0"/>
                <a:ea typeface="ＭＳ Ｐゴシック" charset="0"/>
                <a:cs typeface="ＭＳ Ｐゴシック" charset="0"/>
              </a:rPr>
              <a:t>Philemon</a:t>
            </a:r>
            <a:r>
              <a:rPr lang="fr-FR" altLang="ja-JP"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s Dilemma at </a:t>
            </a:r>
            <a:r>
              <a:rPr lang="en-US" b="1" dirty="0" err="1">
                <a:solidFill>
                  <a:srgbClr val="FFFFFF"/>
                </a:solidFill>
                <a:latin typeface="Arial" charset="0"/>
                <a:ea typeface="ＭＳ Ｐゴシック" charset="0"/>
                <a:cs typeface="ＭＳ Ｐゴシック" charset="0"/>
              </a:rPr>
              <a:t>Colosse</a:t>
            </a:r>
            <a:r>
              <a:rPr lang="en-US" b="1" dirty="0">
                <a:solidFill>
                  <a:srgbClr val="FFFFFF"/>
                </a:solidFill>
                <a:latin typeface="Arial" charset="0"/>
                <a:ea typeface="ＭＳ Ｐゴシック" charset="0"/>
                <a:cs typeface="ＭＳ Ｐゴシック" charset="0"/>
              </a:rPr>
              <a:t> </a:t>
            </a:r>
          </a:p>
        </p:txBody>
      </p:sp>
      <p:sp>
        <p:nvSpPr>
          <p:cNvPr id="65539" name="Rectangle 3"/>
          <p:cNvSpPr>
            <a:spLocks noGrp="1" noChangeArrowheads="1"/>
          </p:cNvSpPr>
          <p:nvPr>
            <p:ph type="body" idx="1"/>
          </p:nvPr>
        </p:nvSpPr>
        <p:spPr>
          <a:xfrm>
            <a:off x="34925" y="1412875"/>
            <a:ext cx="3600450" cy="5300663"/>
          </a:xfrm>
        </p:spPr>
        <p:txBody>
          <a:bodyPr/>
          <a:lstStyle/>
          <a:p>
            <a:pPr eaLnBrk="1" hangingPunct="1">
              <a:defRPr/>
            </a:pPr>
            <a:r>
              <a:rPr lang="en-US" sz="2800" b="1" dirty="0">
                <a:latin typeface="Tahoma" charset="0"/>
                <a:ea typeface="ＭＳ Ｐゴシック" charset="0"/>
                <a:cs typeface="ＭＳ Ｐゴシック" charset="0"/>
              </a:rPr>
              <a:t>What should the slave owner Philemon do with his repentant but returning slave Onesimus (now a Christian)?</a:t>
            </a:r>
          </a:p>
          <a:p>
            <a:pPr eaLnBrk="1" hangingPunct="1">
              <a:defRPr/>
            </a:pPr>
            <a:r>
              <a:rPr lang="en-US" sz="2800" b="1" dirty="0">
                <a:latin typeface="Tahoma" charset="0"/>
                <a:ea typeface="ＭＳ Ｐゴシック" charset="0"/>
                <a:cs typeface="ＭＳ Ｐゴシック" charset="0"/>
              </a:rPr>
              <a:t>What are the implications for slave owners and employers?</a:t>
            </a:r>
          </a:p>
        </p:txBody>
      </p:sp>
      <p:pic>
        <p:nvPicPr>
          <p:cNvPr id="172035" name="Picture 4" descr="Phile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524000"/>
            <a:ext cx="5562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6" name="Text Box 5"/>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109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5539">
                                            <p:txEl>
                                              <p:pRg st="1" end="1"/>
                                            </p:txEl>
                                          </p:spTgt>
                                        </p:tgtEl>
                                        <p:attrNameLst>
                                          <p:attrName>style.visibility</p:attrName>
                                        </p:attrNameLst>
                                      </p:cBhvr>
                                      <p:to>
                                        <p:strVal val="visible"/>
                                      </p:to>
                                    </p:set>
                                    <p:anim calcmode="lin" valueType="num">
                                      <p:cBhvr>
                                        <p:cTn id="7" dur="1000" fill="hold"/>
                                        <p:tgtEl>
                                          <p:spTgt spid="6553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553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6553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655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17199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a:t>
            </a:r>
            <a:r>
              <a:rPr lang="en-US" sz="3600" b="1" dirty="0">
                <a:solidFill>
                  <a:srgbClr val="FFFF00"/>
                </a:solidFill>
                <a:effectLst>
                  <a:glow rad="127000">
                    <a:schemeClr val="tx1"/>
                  </a:glow>
                </a:effectLst>
                <a:latin typeface="Arial" charset="0"/>
                <a:ea typeface="ＭＳ Ｐゴシック" charset="0"/>
                <a:cs typeface="ＭＳ Ｐゴシック" charset="0"/>
              </a:rPr>
              <a:t>prisoner</a:t>
            </a:r>
            <a:r>
              <a:rPr lang="en-US" sz="3600" b="1" dirty="0">
                <a:effectLst>
                  <a:glow rad="127000">
                    <a:schemeClr val="tx1"/>
                  </a:glow>
                </a:effectLst>
                <a:latin typeface="Arial" charset="0"/>
                <a:ea typeface="ＭＳ Ｐゴシック" charset="0"/>
                <a:cs typeface="ＭＳ Ｐゴシック" charset="0"/>
              </a:rPr>
              <a:t> for preaching the Good News about Christ Jesus, and from our </a:t>
            </a:r>
            <a:r>
              <a:rPr lang="en-US" sz="3600" b="1" dirty="0">
                <a:solidFill>
                  <a:srgbClr val="FFFF00"/>
                </a:solidFill>
                <a:effectLst>
                  <a:glow rad="127000">
                    <a:schemeClr val="tx1"/>
                  </a:glow>
                </a:effectLst>
                <a:latin typeface="Arial" charset="0"/>
                <a:ea typeface="ＭＳ Ｐゴシック" charset="0"/>
                <a:cs typeface="ＭＳ Ｐゴシック" charset="0"/>
              </a:rPr>
              <a:t>brother</a:t>
            </a:r>
            <a:r>
              <a:rPr lang="en-US" sz="3600" b="1" dirty="0">
                <a:effectLst>
                  <a:glow rad="127000">
                    <a:schemeClr val="tx1"/>
                  </a:glow>
                </a:effectLst>
                <a:latin typeface="Arial" charset="0"/>
                <a:ea typeface="ＭＳ Ｐゴシック" charset="0"/>
                <a:cs typeface="ＭＳ Ｐゴシック" charset="0"/>
              </a:rPr>
              <a:t> Timothy. I am writing to Philemon, our </a:t>
            </a:r>
            <a:r>
              <a:rPr lang="en-US" sz="3600" b="1" dirty="0">
                <a:solidFill>
                  <a:srgbClr val="FFFF00"/>
                </a:solidFill>
                <a:effectLst>
                  <a:glow rad="127000">
                    <a:schemeClr val="tx1"/>
                  </a:glow>
                </a:effectLst>
                <a:latin typeface="Arial" charset="0"/>
                <a:ea typeface="ＭＳ Ｐゴシック" charset="0"/>
                <a:cs typeface="ＭＳ Ｐゴシック" charset="0"/>
              </a:rPr>
              <a:t>beloved co-worker</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a:t>
            </a:r>
            <a:r>
              <a:rPr lang="en-US" sz="3600" b="1" dirty="0">
                <a:solidFill>
                  <a:srgbClr val="FFFF00"/>
                </a:solidFill>
                <a:effectLst>
                  <a:glow rad="127000">
                    <a:schemeClr val="tx1"/>
                  </a:glow>
                </a:effectLst>
                <a:latin typeface="Arial" charset="0"/>
                <a:ea typeface="ＭＳ Ｐゴシック" charset="0"/>
                <a:cs typeface="ＭＳ Ｐゴシック" charset="0"/>
              </a:rPr>
              <a:t>sister</a:t>
            </a:r>
            <a:r>
              <a:rPr lang="en-US" sz="3600" b="1" dirty="0">
                <a:effectLst>
                  <a:glow rad="127000">
                    <a:schemeClr val="tx1"/>
                  </a:glow>
                </a:effectLst>
                <a:latin typeface="Arial" charset="0"/>
                <a:ea typeface="ＭＳ Ｐゴシック" charset="0"/>
                <a:cs typeface="ＭＳ Ｐゴシック" charset="0"/>
              </a:rPr>
              <a:t> Apphia, and to our </a:t>
            </a:r>
            <a:r>
              <a:rPr lang="en-US" sz="3600" b="1" dirty="0">
                <a:solidFill>
                  <a:srgbClr val="FFFF00"/>
                </a:solidFill>
                <a:effectLst>
                  <a:glow rad="127000">
                    <a:schemeClr val="tx1"/>
                  </a:glow>
                </a:effectLst>
                <a:latin typeface="Arial" charset="0"/>
                <a:ea typeface="ＭＳ Ｐゴシック" charset="0"/>
                <a:cs typeface="ＭＳ Ｐゴシック" charset="0"/>
              </a:rPr>
              <a:t>fellow soldier </a:t>
            </a:r>
            <a:r>
              <a:rPr lang="en-US" sz="3600" b="1" dirty="0">
                <a:effectLst>
                  <a:glow rad="127000">
                    <a:schemeClr val="tx1"/>
                  </a:glow>
                </a:effectLst>
                <a:latin typeface="Arial" charset="0"/>
                <a:ea typeface="ＭＳ Ｐゴシック" charset="0"/>
                <a:cs typeface="ＭＳ Ｐゴシック" charset="0"/>
              </a:rPr>
              <a:t>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606881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4" y="0"/>
            <a:ext cx="914253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en-US" sz="4400" dirty="0">
                <a:solidFill>
                  <a:schemeClr val="bg1"/>
                </a:solidFill>
                <a:effectLst>
                  <a:glow rad="228600">
                    <a:schemeClr val="tx1"/>
                  </a:glow>
                </a:effectLst>
                <a:latin typeface="Arial" charset="0"/>
              </a:rPr>
              <a:t>. Authorship .</a:t>
            </a: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r>
              <a:rPr lang="en-US" sz="2800" b="1" dirty="0">
                <a:solidFill>
                  <a:srgbClr val="FFFFFF"/>
                </a:solidFill>
                <a:effectLst>
                  <a:glow rad="228600">
                    <a:srgbClr val="000000"/>
                  </a:glow>
                  <a:outerShdw blurRad="38100" dist="38100" dir="2700000" algn="tl">
                    <a:srgbClr val="DDDDDD"/>
                  </a:outerShdw>
                </a:effectLst>
                <a:latin typeface="Arial"/>
                <a:cs typeface="Arial"/>
              </a:rPr>
              <a:t>Verse 1</a:t>
            </a:r>
          </a:p>
          <a:p>
            <a:pPr eaLnBrk="1" hangingPunct="1">
              <a:defRPr/>
            </a:pPr>
            <a:r>
              <a:rPr lang="en-US" sz="2800" b="1" dirty="0">
                <a:solidFill>
                  <a:srgbClr val="FFFFFF"/>
                </a:solidFill>
                <a:effectLst>
                  <a:glow rad="228600">
                    <a:srgbClr val="000000"/>
                  </a:glow>
                  <a:outerShdw blurRad="38100" dist="38100" dir="2700000" algn="tl">
                    <a:srgbClr val="DDDDDD"/>
                  </a:outerShdw>
                </a:effectLst>
                <a:latin typeface="Arial"/>
                <a:cs typeface="Arial"/>
              </a:rPr>
              <a:t>Paul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Verse 9 </a:t>
            </a: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Paul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Verse 19</a:t>
            </a: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Paul….………………………. </a:t>
            </a: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26794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FFFF"/>
                </a:solidFill>
                <a:effectLst>
                  <a:glow rad="228600">
                    <a:srgbClr val="000000"/>
                  </a:glow>
                </a:effectLst>
                <a:cs typeface="Arial" charset="0"/>
              </a:rPr>
              <a:t>Paul</a:t>
            </a:r>
          </a:p>
        </p:txBody>
      </p:sp>
      <p:sp>
        <p:nvSpPr>
          <p:cNvPr id="140293" name="Text Box 6"/>
          <p:cNvSpPr txBox="1">
            <a:spLocks noChangeArrowheads="1"/>
          </p:cNvSpPr>
          <p:nvPr/>
        </p:nvSpPr>
        <p:spPr bwMode="auto">
          <a:xfrm>
            <a:off x="8002588" y="228600"/>
            <a:ext cx="7837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effectLst>
                  <a:glow rad="228600">
                    <a:srgbClr val="000000"/>
                  </a:glow>
                </a:effectLst>
                <a:cs typeface="Arial" charset="0"/>
              </a:rPr>
              <a:t>246</a:t>
            </a:r>
          </a:p>
        </p:txBody>
      </p:sp>
    </p:spTree>
    <p:extLst>
      <p:ext uri="{BB962C8B-B14F-4D97-AF65-F5344CB8AC3E}">
        <p14:creationId xmlns:p14="http://schemas.microsoft.com/office/powerpoint/2010/main" val="1482986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type.wav"/>
                                        </p:tgtEl>
                                      </p:cMediaNode>
                                    </p:audio>
                                  </p:sub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9525"/>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866567" cy="707886"/>
          </a:xfrm>
          <a:noFill/>
          <a:ln>
            <a:noFill/>
          </a:ln>
        </p:spPr>
        <p:txBody>
          <a:bodyPr wrap="none">
            <a:spAutoFit/>
          </a:bodyPr>
          <a:lstStyle/>
          <a:p>
            <a:pPr algn="l" eaLnBrk="1" hangingPunct="1"/>
            <a:r>
              <a:rPr lang="en-US" kern="1200" dirty="0">
                <a:solidFill>
                  <a:srgbClr val="FFFFFF"/>
                </a:solidFill>
                <a:effectLst>
                  <a:glow rad="228600">
                    <a:schemeClr val="tx1"/>
                  </a:glow>
                </a:effectLst>
                <a:latin typeface="Arial"/>
                <a:cs typeface="Arial"/>
              </a:rPr>
              <a:t>. Date . </a:t>
            </a: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solidFill>
                  <a:srgbClr val="FFFFFF"/>
                </a:solidFill>
                <a:effectLst>
                  <a:glow rad="228600">
                    <a:srgbClr val="000000"/>
                  </a:glow>
                </a:effectLst>
                <a:latin typeface="Arial"/>
                <a:cs typeface="Arial"/>
              </a:rPr>
              <a:t> During Paul</a:t>
            </a:r>
            <a:r>
              <a:rPr lang="uk-UA" altLang="ja-JP" sz="3200" b="1" dirty="0">
                <a:solidFill>
                  <a:srgbClr val="FFFFFF"/>
                </a:solidFill>
                <a:effectLst>
                  <a:glow rad="228600">
                    <a:srgbClr val="000000"/>
                  </a:glow>
                </a:effectLst>
                <a:latin typeface="Arial"/>
                <a:cs typeface="Arial"/>
              </a:rPr>
              <a:t>'</a:t>
            </a:r>
            <a:r>
              <a:rPr lang="en-US" altLang="ja-JP" sz="3200" b="1" dirty="0">
                <a:solidFill>
                  <a:srgbClr val="FFFFFF"/>
                </a:solidFill>
                <a:effectLst>
                  <a:glow rad="228600">
                    <a:srgbClr val="000000"/>
                  </a:glow>
                </a:effectLst>
                <a:latin typeface="Arial"/>
                <a:cs typeface="Arial"/>
              </a:rPr>
              <a:t>s imprisonment in Rome</a:t>
            </a:r>
          </a:p>
          <a:p>
            <a:pPr eaLnBrk="1" hangingPunct="1">
              <a:buFontTx/>
              <a:buChar char="•"/>
            </a:pPr>
            <a:r>
              <a:rPr lang="en-US" sz="3200" b="1" dirty="0">
                <a:solidFill>
                  <a:srgbClr val="FFFFFF"/>
                </a:solidFill>
                <a:effectLst>
                  <a:glow rad="228600">
                    <a:srgbClr val="000000"/>
                  </a:glow>
                </a:effectLst>
                <a:latin typeface="Arial"/>
                <a:cs typeface="Arial"/>
              </a:rPr>
              <a:t> Fall AD 61</a:t>
            </a:r>
          </a:p>
        </p:txBody>
      </p:sp>
      <p:sp>
        <p:nvSpPr>
          <p:cNvPr id="141316" name="Text Box 5"/>
          <p:cNvSpPr txBox="1">
            <a:spLocks noChangeArrowheads="1"/>
          </p:cNvSpPr>
          <p:nvPr/>
        </p:nvSpPr>
        <p:spPr bwMode="auto">
          <a:xfrm>
            <a:off x="8338318" y="8701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en-US" sz="2400" dirty="0">
                <a:effectLst>
                  <a:glow rad="228600">
                    <a:srgbClr val="000000"/>
                  </a:glow>
                </a:effectLst>
                <a:latin typeface="Arial"/>
                <a:cs typeface="Arial"/>
              </a:rPr>
              <a:t>246</a:t>
            </a:r>
            <a:endParaRPr lang="en-US" dirty="0">
              <a:effectLst>
                <a:glow rad="228600">
                  <a:srgbClr val="000000"/>
                </a:glow>
              </a:effectLst>
              <a:latin typeface="Arial"/>
              <a:cs typeface="Arial"/>
            </a:endParaRPr>
          </a:p>
        </p:txBody>
      </p:sp>
    </p:spTree>
    <p:extLst>
      <p:ext uri="{BB962C8B-B14F-4D97-AF65-F5344CB8AC3E}">
        <p14:creationId xmlns:p14="http://schemas.microsoft.com/office/powerpoint/2010/main" val="4153663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Recipient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rgbClr val="FFFFFF"/>
                </a:solidFill>
                <a:effectLst>
                  <a:glow rad="241300">
                    <a:srgbClr val="000000"/>
                  </a:glow>
                </a:effectLst>
                <a:cs typeface="Arial" charset="0"/>
              </a:rPr>
              <a:t>Philemon was a wealthy man in Colosse</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341238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en-US" dirty="0">
                <a:solidFill>
                  <a:schemeClr val="tx1"/>
                </a:solidFill>
                <a:latin typeface="Arial" charset="0"/>
              </a:rPr>
              <a:t>. Recipients .</a:t>
            </a:r>
          </a:p>
        </p:txBody>
      </p:sp>
      <p:sp>
        <p:nvSpPr>
          <p:cNvPr id="142339" name="Text Box 4"/>
          <p:cNvSpPr txBox="1">
            <a:spLocks noChangeArrowheads="1"/>
          </p:cNvSpPr>
          <p:nvPr/>
        </p:nvSpPr>
        <p:spPr bwMode="auto">
          <a:xfrm>
            <a:off x="228600" y="1082154"/>
            <a:ext cx="5351512" cy="5570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u="sng" dirty="0">
                <a:solidFill>
                  <a:srgbClr val="000000"/>
                </a:solidFill>
                <a:cs typeface="Arial" charset="0"/>
              </a:rPr>
              <a:t>Primary addressee: Philemon </a:t>
            </a:r>
          </a:p>
          <a:p>
            <a:pPr eaLnBrk="1" hangingPunct="1"/>
            <a:r>
              <a:rPr lang="en-US" b="1" dirty="0">
                <a:solidFill>
                  <a:srgbClr val="000000"/>
                </a:solidFill>
                <a:cs typeface="Arial" charset="0"/>
              </a:rPr>
              <a:t>A wealthy Christian slave owner in Colosse</a:t>
            </a:r>
            <a:endParaRPr lang="en-US" sz="1800" b="1" dirty="0">
              <a:solidFill>
                <a:srgbClr val="000000"/>
              </a:solidFill>
              <a:cs typeface="Arial" charset="0"/>
            </a:endParaRPr>
          </a:p>
          <a:p>
            <a:pPr eaLnBrk="1" hangingPunct="1"/>
            <a:endParaRPr lang="en-US" altLang="zh-CN" b="1" dirty="0">
              <a:solidFill>
                <a:srgbClr val="000000"/>
              </a:solidFill>
              <a:cs typeface="Arial" charset="0"/>
            </a:endParaRPr>
          </a:p>
          <a:p>
            <a:pPr eaLnBrk="1" hangingPunct="1"/>
            <a:r>
              <a:rPr lang="en-US" altLang="zh-CN" b="1" dirty="0">
                <a:solidFill>
                  <a:srgbClr val="000000"/>
                </a:solidFill>
                <a:cs typeface="Arial" charset="0"/>
              </a:rPr>
              <a:t>Verse 1b – </a:t>
            </a:r>
            <a:r>
              <a:rPr lang="ru-RU" altLang="zh-CN" b="1" dirty="0">
                <a:solidFill>
                  <a:srgbClr val="000000"/>
                </a:solidFill>
                <a:cs typeface="Arial" charset="0"/>
              </a:rPr>
              <a:t>"</a:t>
            </a:r>
            <a:r>
              <a:rPr lang="en-US" altLang="zh-CN" b="1" dirty="0">
                <a:solidFill>
                  <a:srgbClr val="000000"/>
                </a:solidFill>
                <a:cs typeface="Arial" charset="0"/>
              </a:rPr>
              <a:t>To Philemon </a:t>
            </a:r>
            <a:r>
              <a:rPr lang="en-US" altLang="zh-CN" b="1" dirty="0">
                <a:solidFill>
                  <a:srgbClr val="0000FF"/>
                </a:solidFill>
                <a:cs typeface="Arial" charset="0"/>
              </a:rPr>
              <a:t>our dear friend and fellow worker</a:t>
            </a:r>
            <a:r>
              <a:rPr lang="ru-RU" altLang="zh-CN" b="1" dirty="0">
                <a:solidFill>
                  <a:srgbClr val="000000"/>
                </a:solidFill>
                <a:cs typeface="Arial" charset="0"/>
              </a:rPr>
              <a:t>"</a:t>
            </a:r>
            <a:r>
              <a:rPr lang="en-US" altLang="zh-CN" sz="2800" b="1" dirty="0">
                <a:solidFill>
                  <a:srgbClr val="000000"/>
                </a:solidFill>
                <a:cs typeface="Arial" charset="0"/>
              </a:rPr>
              <a:t> </a:t>
            </a:r>
          </a:p>
          <a:p>
            <a:pPr eaLnBrk="1" hangingPunct="1"/>
            <a:endParaRPr lang="en-US" altLang="zh-CN" sz="2800" b="1" dirty="0">
              <a:solidFill>
                <a:srgbClr val="000000"/>
              </a:solidFill>
              <a:cs typeface="Arial" charset="0"/>
            </a:endParaRPr>
          </a:p>
          <a:p>
            <a:pPr eaLnBrk="1" hangingPunct="1"/>
            <a:r>
              <a:rPr lang="en-US" altLang="zh-CN" sz="2800" b="1" u="sng" dirty="0">
                <a:solidFill>
                  <a:srgbClr val="000000"/>
                </a:solidFill>
                <a:cs typeface="Arial" charset="0"/>
              </a:rPr>
              <a:t>Others: Church members</a:t>
            </a:r>
          </a:p>
          <a:p>
            <a:pPr eaLnBrk="1" hangingPunct="1"/>
            <a:endParaRPr lang="en-US" altLang="zh-CN" sz="2800" b="1" dirty="0">
              <a:solidFill>
                <a:srgbClr val="000000"/>
              </a:solidFill>
              <a:cs typeface="Arial" charset="0"/>
            </a:endParaRPr>
          </a:p>
          <a:p>
            <a:pPr eaLnBrk="1" hangingPunct="1"/>
            <a:r>
              <a:rPr lang="en-US" b="1" dirty="0">
                <a:solidFill>
                  <a:srgbClr val="000000"/>
                </a:solidFill>
                <a:cs typeface="Arial" charset="0"/>
              </a:rPr>
              <a:t>Verse 2 – </a:t>
            </a:r>
            <a:r>
              <a:rPr lang="ru-RU" b="1" dirty="0">
                <a:solidFill>
                  <a:srgbClr val="000000"/>
                </a:solidFill>
                <a:cs typeface="Arial" charset="0"/>
              </a:rPr>
              <a:t>"</a:t>
            </a:r>
            <a:r>
              <a:rPr lang="en-US" b="1" dirty="0">
                <a:solidFill>
                  <a:srgbClr val="000000"/>
                </a:solidFill>
                <a:cs typeface="Arial" charset="0"/>
              </a:rPr>
              <a:t>to Apphia </a:t>
            </a:r>
            <a:r>
              <a:rPr lang="en-US" b="1" dirty="0">
                <a:solidFill>
                  <a:srgbClr val="0000FF"/>
                </a:solidFill>
                <a:cs typeface="Arial" charset="0"/>
              </a:rPr>
              <a:t>our sister</a:t>
            </a:r>
            <a:r>
              <a:rPr lang="en-US" b="1" dirty="0">
                <a:solidFill>
                  <a:srgbClr val="000000"/>
                </a:solidFill>
                <a:cs typeface="Arial" charset="0"/>
              </a:rPr>
              <a:t>, to Archippus </a:t>
            </a:r>
            <a:r>
              <a:rPr lang="en-US" b="1" dirty="0">
                <a:solidFill>
                  <a:srgbClr val="0000FF"/>
                </a:solidFill>
                <a:cs typeface="Arial" charset="0"/>
              </a:rPr>
              <a:t>our fellow soldier</a:t>
            </a:r>
            <a:r>
              <a:rPr lang="en-US" b="1" dirty="0">
                <a:solidFill>
                  <a:srgbClr val="000000"/>
                </a:solidFill>
                <a:cs typeface="Arial" charset="0"/>
              </a:rPr>
              <a:t> and </a:t>
            </a:r>
            <a:br>
              <a:rPr lang="en-US" b="1" dirty="0">
                <a:solidFill>
                  <a:srgbClr val="000000"/>
                </a:solidFill>
                <a:cs typeface="Arial" charset="0"/>
              </a:rPr>
            </a:br>
            <a:r>
              <a:rPr lang="en-US" b="1" dirty="0">
                <a:solidFill>
                  <a:srgbClr val="000000"/>
                </a:solidFill>
                <a:cs typeface="Arial" charset="0"/>
              </a:rPr>
              <a:t>to the church that </a:t>
            </a:r>
            <a:r>
              <a:rPr lang="en-US" b="1" dirty="0">
                <a:solidFill>
                  <a:srgbClr val="0000FF"/>
                </a:solidFill>
                <a:cs typeface="Arial" charset="0"/>
              </a:rPr>
              <a:t>meets in your home</a:t>
            </a:r>
            <a:r>
              <a:rPr lang="ru-RU" b="1" dirty="0">
                <a:solidFill>
                  <a:srgbClr val="000000"/>
                </a:solidFill>
                <a:cs typeface="Arial" charset="0"/>
              </a:rPr>
              <a:t>"</a:t>
            </a:r>
            <a:endParaRPr lang="en-US" altLang="ja-JP" b="1" i="1" dirty="0">
              <a:solidFill>
                <a:srgbClr val="000000"/>
              </a:solidFill>
              <a:cs typeface="Arial" charset="0"/>
            </a:endParaRPr>
          </a:p>
          <a:p>
            <a:pPr eaLnBrk="1" hangingPunct="1"/>
            <a:endParaRPr lang="en-US" b="1" i="1" dirty="0">
              <a:solidFill>
                <a:srgbClr val="000000"/>
              </a:solidFill>
              <a:cs typeface="Arial" charset="0"/>
            </a:endParaRPr>
          </a:p>
        </p:txBody>
      </p:sp>
      <p:sp>
        <p:nvSpPr>
          <p:cNvPr id="142340" name="Text Box 5"/>
          <p:cNvSpPr txBox="1">
            <a:spLocks noChangeArrowheads="1"/>
          </p:cNvSpPr>
          <p:nvPr/>
        </p:nvSpPr>
        <p:spPr bwMode="auto">
          <a:xfrm>
            <a:off x="8002588" y="2286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246</a:t>
            </a:r>
          </a:p>
        </p:txBody>
      </p:sp>
    </p:spTree>
    <p:extLst>
      <p:ext uri="{BB962C8B-B14F-4D97-AF65-F5344CB8AC3E}">
        <p14:creationId xmlns:p14="http://schemas.microsoft.com/office/powerpoint/2010/main" val="4140203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992648151"/>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593266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395536" y="1602007"/>
            <a:ext cx="8136903"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house church concept looms large where Paul likely wrote the owner Philemon, mistress of the house Apphia, and their son, the key elder Archippus (1-2).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947F4C64-F5AE-104A-81A3-A42FC09E8E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7222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solidFill>
                  <a:srgbClr val="FFFF00"/>
                </a:solidFill>
                <a:effectLst>
                  <a:glow rad="127000">
                    <a:schemeClr val="tx1"/>
                  </a:glow>
                </a:effectLst>
                <a:latin typeface="Arial" charset="0"/>
                <a:ea typeface="ＭＳ Ｐゴシック" charset="0"/>
                <a:cs typeface="ＭＳ Ｐゴシック" charset="0"/>
              </a:rPr>
              <a:t>7</a:t>
            </a:r>
            <a:r>
              <a:rPr lang="en-US" sz="3600" b="1" dirty="0">
                <a:solidFill>
                  <a:srgbClr val="FFFF00"/>
                </a:solidFill>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5805104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876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241300">
                    <a:schemeClr val="tx1"/>
                  </a:glow>
                </a:effectLst>
                <a:latin typeface="Arial" charset="0"/>
              </a:rPr>
              <a:t>. Occasion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rgbClr val="FFFFFF"/>
                </a:solidFill>
                <a:effectLst>
                  <a:glow rad="241300">
                    <a:srgbClr val="000000"/>
                  </a:glow>
                </a:effectLst>
                <a:cs typeface="Arial" charset="0"/>
              </a:rPr>
              <a:t>Philemon owned a slave named Onesimus</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29155358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58832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46359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Philemon 8-21</a:t>
            </a:r>
          </a:p>
        </p:txBody>
      </p:sp>
    </p:spTree>
    <p:extLst>
      <p:ext uri="{BB962C8B-B14F-4D97-AF65-F5344CB8AC3E}">
        <p14:creationId xmlns:p14="http://schemas.microsoft.com/office/powerpoint/2010/main" val="3965244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44624"/>
            <a:ext cx="3995935"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a:t>
            </a:r>
            <a:r>
              <a:rPr lang="en-US" b="1" i="1" dirty="0">
                <a:solidFill>
                  <a:srgbClr val="008000"/>
                </a:solidFill>
                <a:effectLst>
                  <a:glow rad="127000">
                    <a:schemeClr val="bg1"/>
                  </a:glow>
                </a:effectLst>
                <a:latin typeface="Arial" charset="0"/>
                <a:ea typeface="ＭＳ Ｐゴシック" charset="0"/>
                <a:cs typeface="ＭＳ Ｐゴシック" charset="0"/>
              </a:rPr>
              <a:t>Forgive</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so reconciliation transcends social barriers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
        <p:nvSpPr>
          <p:cNvPr id="5" name="Rectangle 2">
            <a:extLst>
              <a:ext uri="{FF2B5EF4-FFF2-40B4-BE49-F238E27FC236}">
                <a16:creationId xmlns:a16="http://schemas.microsoft.com/office/drawing/2014/main" id="{47680B5D-3532-294F-B193-2ABCC5F0A81C}"/>
              </a:ext>
            </a:extLst>
          </p:cNvPr>
          <p:cNvSpPr txBox="1">
            <a:spLocks noChangeArrowheads="1"/>
          </p:cNvSpPr>
          <p:nvPr/>
        </p:nvSpPr>
        <p:spPr bwMode="auto">
          <a:xfrm>
            <a:off x="0" y="5991152"/>
            <a:ext cx="5726910"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4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Philemon</a:t>
            </a:r>
          </a:p>
        </p:txBody>
      </p:sp>
    </p:spTree>
    <p:extLst>
      <p:ext uri="{BB962C8B-B14F-4D97-AF65-F5344CB8AC3E}">
        <p14:creationId xmlns:p14="http://schemas.microsoft.com/office/powerpoint/2010/main" val="3108773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2483425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Onesimus ran away</a:t>
            </a:r>
          </a:p>
        </p:txBody>
      </p:sp>
    </p:spTree>
    <p:extLst>
      <p:ext uri="{BB962C8B-B14F-4D97-AF65-F5344CB8AC3E}">
        <p14:creationId xmlns:p14="http://schemas.microsoft.com/office/powerpoint/2010/main" val="3231227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50800"/>
            <a:ext cx="9288463"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Onesimus had done injustice to and stolen from Philemon</a:t>
            </a:r>
          </a:p>
        </p:txBody>
      </p:sp>
    </p:spTree>
    <p:extLst>
      <p:ext uri="{BB962C8B-B14F-4D97-AF65-F5344CB8AC3E}">
        <p14:creationId xmlns:p14="http://schemas.microsoft.com/office/powerpoint/2010/main" val="26828804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Tree>
    <p:extLst>
      <p:ext uri="{BB962C8B-B14F-4D97-AF65-F5344CB8AC3E}">
        <p14:creationId xmlns:p14="http://schemas.microsoft.com/office/powerpoint/2010/main" val="32109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51520" y="1602007"/>
            <a:ext cx="864096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Paul alludes to the atoning death of Jesus when applying the debt of Onesimus to Paul: “If he has done you any wrong or owes you anything, charge it to me” (17-18).</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B1CA0A11-3788-1045-A9C3-4E47450F5D1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69982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cs typeface="Arial"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en-US">
                <a:latin typeface="Arial" charset="0"/>
              </a:rPr>
              <a:t>Social Classes</a:t>
            </a:r>
          </a:p>
        </p:txBody>
      </p:sp>
      <p:sp>
        <p:nvSpPr>
          <p:cNvPr id="46083" name="Rectangle 3"/>
          <p:cNvSpPr>
            <a:spLocks noGrp="1" noChangeArrowheads="1"/>
          </p:cNvSpPr>
          <p:nvPr>
            <p:ph type="body" idx="1"/>
          </p:nvPr>
        </p:nvSpPr>
        <p:spPr>
          <a:xfrm>
            <a:off x="3429000" y="1905000"/>
            <a:ext cx="5967413" cy="609600"/>
          </a:xfrm>
        </p:spPr>
        <p:txBody>
          <a:bodyPr/>
          <a:lstStyle/>
          <a:p>
            <a:pPr eaLnBrk="1" hangingPunct="1">
              <a:defRPr/>
            </a:pPr>
            <a:r>
              <a:rPr lang="en-US" sz="3600" b="1">
                <a:latin typeface="Arial" charset="0"/>
              </a:rPr>
              <a:t>Equestrians (Patricians)</a:t>
            </a:r>
          </a:p>
        </p:txBody>
      </p:sp>
      <p:sp>
        <p:nvSpPr>
          <p:cNvPr id="46084" name="Rectangle 4"/>
          <p:cNvSpPr>
            <a:spLocks noChangeArrowheads="1"/>
          </p:cNvSpPr>
          <p:nvPr/>
        </p:nvSpPr>
        <p:spPr bwMode="auto">
          <a:xfrm>
            <a:off x="3429000" y="30734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Plebians</a:t>
            </a:r>
          </a:p>
        </p:txBody>
      </p:sp>
      <p:sp>
        <p:nvSpPr>
          <p:cNvPr id="46085" name="Rectangle 5"/>
          <p:cNvSpPr>
            <a:spLocks noChangeArrowheads="1"/>
          </p:cNvSpPr>
          <p:nvPr/>
        </p:nvSpPr>
        <p:spPr bwMode="auto">
          <a:xfrm>
            <a:off x="3429000" y="42418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Freedman</a:t>
            </a:r>
          </a:p>
        </p:txBody>
      </p:sp>
      <p:sp>
        <p:nvSpPr>
          <p:cNvPr id="46086" name="Rectangle 6"/>
          <p:cNvSpPr>
            <a:spLocks noChangeArrowheads="1"/>
          </p:cNvSpPr>
          <p:nvPr/>
        </p:nvSpPr>
        <p:spPr bwMode="auto">
          <a:xfrm>
            <a:off x="3429000" y="54102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CC00"/>
                </a:solidFill>
                <a:effectLst>
                  <a:outerShdw blurRad="38100" dist="38100" dir="2700000" algn="tl">
                    <a:srgbClr val="000000"/>
                  </a:outerShdw>
                </a:effectLst>
                <a:cs typeface="Arial" charset="0"/>
              </a:rPr>
              <a:t>Slaves</a:t>
            </a: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algn="ctr">
              <a:defRPr/>
            </a:pPr>
            <a:r>
              <a:rPr lang="en-US"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New Slaves Just In</a:t>
            </a:r>
            <a:endParaRPr lang="x-none"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Tree>
    <p:extLst>
      <p:ext uri="{BB962C8B-B14F-4D97-AF65-F5344CB8AC3E}">
        <p14:creationId xmlns:p14="http://schemas.microsoft.com/office/powerpoint/2010/main" val="135255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3950"/>
            <a:ext cx="8640762" cy="564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
        <p:nvSpPr>
          <p:cNvPr id="4" name="Title 1"/>
          <p:cNvSpPr txBox="1">
            <a:spLocks/>
          </p:cNvSpPr>
          <p:nvPr/>
        </p:nvSpPr>
        <p:spPr bwMode="auto">
          <a:xfrm>
            <a:off x="251520" y="2492896"/>
            <a:ext cx="8136904" cy="3384376"/>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The slave was absolutely at his master</a:t>
            </a:r>
            <a:r>
              <a:rPr lang="uk-UA"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s disposal; for the smallest offence he might be scourged, mutilated, crucified, [or] thrown to the wild beasts</a:t>
            </a: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 </a:t>
            </a:r>
            <a:br>
              <a:rPr lang="en-US" sz="3200" b="1" dirty="0">
                <a:solidFill>
                  <a:srgbClr val="FFFFFF"/>
                </a:solidFill>
                <a:effectLst>
                  <a:glow rad="203200">
                    <a:srgbClr val="000000"/>
                  </a:glow>
                </a:effectLst>
                <a:latin typeface="Arial"/>
              </a:rPr>
            </a:br>
            <a:endParaRPr lang="en-US" sz="3200" b="1" dirty="0">
              <a:solidFill>
                <a:srgbClr val="FFFFFF"/>
              </a:solidFill>
              <a:effectLst>
                <a:glow rad="203200">
                  <a:srgbClr val="000000"/>
                </a:glow>
              </a:effectLst>
              <a:latin typeface="Arial"/>
            </a:endParaRPr>
          </a:p>
          <a:p>
            <a:pPr>
              <a:defRPr/>
            </a:pPr>
            <a:r>
              <a:rPr lang="en-US" sz="2400" b="1" dirty="0">
                <a:solidFill>
                  <a:srgbClr val="FFFFFF"/>
                </a:solidFill>
                <a:effectLst>
                  <a:glow rad="203200">
                    <a:srgbClr val="000000"/>
                  </a:glow>
                </a:effectLst>
                <a:latin typeface="Arial"/>
              </a:rPr>
              <a:t>(J. B. Lightfoot, </a:t>
            </a:r>
            <a:br>
              <a:rPr lang="en-US" sz="2400" b="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Saint Paul</a:t>
            </a:r>
            <a:r>
              <a:rPr lang="uk-UA" sz="2400" b="1" i="1" dirty="0">
                <a:solidFill>
                  <a:srgbClr val="FFFFFF"/>
                </a:solidFill>
                <a:effectLst>
                  <a:glow rad="203200">
                    <a:srgbClr val="000000"/>
                  </a:glow>
                </a:effectLst>
                <a:latin typeface="Arial"/>
              </a:rPr>
              <a:t>'</a:t>
            </a:r>
            <a:r>
              <a:rPr lang="en-US" sz="2400" b="1" i="1" dirty="0">
                <a:solidFill>
                  <a:srgbClr val="FFFFFF"/>
                </a:solidFill>
                <a:effectLst>
                  <a:glow rad="203200">
                    <a:srgbClr val="000000"/>
                  </a:glow>
                </a:effectLst>
                <a:latin typeface="Arial"/>
              </a:rPr>
              <a:t>s Epistles to the </a:t>
            </a:r>
            <a:br>
              <a:rPr lang="en-US" sz="2400" b="1" i="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Colossians and to Philemon</a:t>
            </a:r>
            <a:r>
              <a:rPr lang="en-US" sz="2400" b="1" dirty="0">
                <a:solidFill>
                  <a:srgbClr val="FFFFFF"/>
                </a:solidFill>
                <a:effectLst>
                  <a:glow rad="203200">
                    <a:srgbClr val="000000"/>
                  </a:glow>
                </a:effectLst>
                <a:latin typeface="Arial"/>
              </a:rPr>
              <a:t>, 321) </a:t>
            </a:r>
          </a:p>
        </p:txBody>
      </p:sp>
      <p:sp>
        <p:nvSpPr>
          <p:cNvPr id="163845"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246</a:t>
            </a:r>
          </a:p>
        </p:txBody>
      </p:sp>
    </p:spTree>
    <p:extLst>
      <p:ext uri="{BB962C8B-B14F-4D97-AF65-F5344CB8AC3E}">
        <p14:creationId xmlns:p14="http://schemas.microsoft.com/office/powerpoint/2010/main" val="2535844665"/>
      </p:ext>
    </p:extLst>
  </p:cSld>
  <p:clrMapOvr>
    <a:overrideClrMapping bg1="dk2" tx1="lt1" bg2="dk1" tx2="lt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en-US" sz="4000" dirty="0">
                <a:latin typeface="Arial" charset="0"/>
              </a:rPr>
              <a:t>Roman Empire Populations</a:t>
            </a:r>
          </a:p>
        </p:txBody>
      </p:sp>
      <p:graphicFrame>
        <p:nvGraphicFramePr>
          <p:cNvPr id="2" name="Object 1026"/>
          <p:cNvGraphicFramePr>
            <a:graphicFrameLocks noGrp="1" noChangeAspect="1"/>
          </p:cNvGraphicFramePr>
          <p:nvPr>
            <p:ph idx="1"/>
            <p:extLst>
              <p:ext uri="{D42A27DB-BD31-4B8C-83A1-F6EECF244321}">
                <p14:modId xmlns:p14="http://schemas.microsoft.com/office/powerpoint/2010/main" val="1843063173"/>
              </p:ext>
            </p:extLst>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Garamond"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12"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eaLnBrk="1" hangingPunct="1">
              <a:defRPr/>
            </a:pPr>
            <a:r>
              <a:rPr lang="en-US" sz="2400" kern="0" dirty="0">
                <a:solidFill>
                  <a:schemeClr val="bg2"/>
                </a:solidFill>
                <a:effectLst/>
                <a:latin typeface="Arial" charset="0"/>
              </a:rPr>
              <a:t>Half of the 55 million total were slaves!</a:t>
            </a:r>
          </a:p>
        </p:txBody>
      </p:sp>
    </p:spTree>
    <p:extLst>
      <p:ext uri="{BB962C8B-B14F-4D97-AF65-F5344CB8AC3E}">
        <p14:creationId xmlns:p14="http://schemas.microsoft.com/office/powerpoint/2010/main" val="591484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en-US" dirty="0">
                <a:solidFill>
                  <a:schemeClr val="bg1"/>
                </a:solidFill>
                <a:effectLst>
                  <a:glow rad="228600">
                    <a:schemeClr val="tx1"/>
                  </a:glow>
                </a:effectLst>
                <a:latin typeface="Arial" charset="0"/>
              </a:rPr>
              <a:t>. Rome .</a:t>
            </a:r>
          </a:p>
        </p:txBody>
      </p:sp>
      <p:sp>
        <p:nvSpPr>
          <p:cNvPr id="149507" name="Text Box 4"/>
          <p:cNvSpPr txBox="1">
            <a:spLocks noChangeArrowheads="1"/>
          </p:cNvSpPr>
          <p:nvPr/>
        </p:nvSpPr>
        <p:spPr bwMode="auto">
          <a:xfrm>
            <a:off x="179388" y="908050"/>
            <a:ext cx="66960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FFFFFF"/>
                </a:solidFill>
                <a:effectLst>
                  <a:glow rad="228600">
                    <a:srgbClr val="000000"/>
                  </a:glow>
                </a:effectLst>
                <a:cs typeface="Arial" charset="0"/>
              </a:rPr>
              <a:t>Onesimus made his way to Rome, where Paul led this fugitive slave to Christ</a:t>
            </a:r>
          </a:p>
        </p:txBody>
      </p:sp>
      <p:sp>
        <p:nvSpPr>
          <p:cNvPr id="149508"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effectLst>
                  <a:glow rad="228600">
                    <a:srgbClr val="000000"/>
                  </a:glow>
                </a:effectLst>
                <a:cs typeface="Arial" charset="0"/>
              </a:rPr>
              <a:t>246</a:t>
            </a:r>
          </a:p>
        </p:txBody>
      </p:sp>
      <p:pic>
        <p:nvPicPr>
          <p:cNvPr id="14950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flipH="1">
            <a:off x="6291263" y="3644900"/>
            <a:ext cx="288925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3200" b="1" dirty="0">
                <a:solidFill>
                  <a:srgbClr val="FFFFFF"/>
                </a:solidFill>
                <a:effectLst>
                  <a:glow rad="228600">
                    <a:srgbClr val="000000"/>
                  </a:glow>
                </a:effectLst>
                <a:cs typeface="Arial" charset="0"/>
              </a:rPr>
              <a:t>"</a:t>
            </a:r>
            <a:r>
              <a:rPr lang="en-US" sz="3200" b="1" dirty="0">
                <a:solidFill>
                  <a:srgbClr val="FFFFFF"/>
                </a:solidFill>
                <a:effectLst>
                  <a:glow rad="228600">
                    <a:srgbClr val="000000"/>
                  </a:glow>
                </a:effectLst>
                <a:cs typeface="Arial" charset="0"/>
              </a:rPr>
              <a:t>my child whom I have begotten in my imprisonment</a:t>
            </a:r>
            <a:r>
              <a:rPr lang="ru-RU" sz="3200" b="1" dirty="0">
                <a:solidFill>
                  <a:srgbClr val="FFFFFF"/>
                </a:solidFill>
                <a:effectLst>
                  <a:glow rad="228600">
                    <a:srgbClr val="000000"/>
                  </a:glow>
                </a:effectLst>
                <a:cs typeface="Arial" charset="0"/>
              </a:rPr>
              <a:t>"</a:t>
            </a:r>
            <a:r>
              <a:rPr lang="en-US" sz="3200" b="1" dirty="0">
                <a:solidFill>
                  <a:srgbClr val="FFFFFF"/>
                </a:solidFill>
                <a:effectLst>
                  <a:glow rad="228600">
                    <a:srgbClr val="000000"/>
                  </a:glow>
                </a:effectLst>
                <a:cs typeface="Arial" charset="0"/>
              </a:rPr>
              <a:t> (v. 10)</a:t>
            </a:r>
          </a:p>
        </p:txBody>
      </p:sp>
    </p:spTree>
    <p:extLst>
      <p:ext uri="{BB962C8B-B14F-4D97-AF65-F5344CB8AC3E}">
        <p14:creationId xmlns:p14="http://schemas.microsoft.com/office/powerpoint/2010/main" val="1227604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5275"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600">
                <a:solidFill>
                  <a:srgbClr val="FFFFFF"/>
                </a:solidFill>
                <a:latin typeface="Times New Roman" charset="0"/>
                <a:cs typeface="Times New Roman"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500" b="1">
                <a:solidFill>
                  <a:srgbClr val="000000"/>
                </a:solidFill>
                <a:latin typeface="Times New Roman" charset="0"/>
                <a:cs typeface="Times New Roman" charset="0"/>
              </a:rPr>
              <a:t>Philemon</a:t>
            </a:r>
            <a:endParaRPr lang="en-US" sz="11500" b="1">
              <a:solidFill>
                <a:srgbClr val="000000"/>
              </a:solidFill>
              <a:latin typeface="Verdana" charset="0"/>
              <a:cs typeface="Arial"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177800">
                    <a:schemeClr val="tx1"/>
                  </a:glow>
                </a:effectLst>
                <a:latin typeface="Arial" charset="0"/>
              </a:rPr>
              <a:t>. Occasion .</a:t>
            </a:r>
          </a:p>
        </p:txBody>
      </p:sp>
      <p:sp>
        <p:nvSpPr>
          <p:cNvPr id="120835" name="Text Box 4"/>
          <p:cNvSpPr txBox="1">
            <a:spLocks noChangeArrowheads="1"/>
          </p:cNvSpPr>
          <p:nvPr/>
        </p:nvSpPr>
        <p:spPr bwMode="auto">
          <a:xfrm>
            <a:off x="107504" y="4811668"/>
            <a:ext cx="903649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rgbClr val="FFFFFF"/>
                </a:solidFill>
                <a:effectLst>
                  <a:glow rad="177800">
                    <a:srgbClr val="000000"/>
                  </a:glow>
                </a:effectLst>
                <a:cs typeface="Arial" charset="0"/>
              </a:rPr>
              <a:t>Paul convinced Onesimus to return to his master, Philemon, even writing the letter that Onesimus himself would carry.</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spTree>
    <p:extLst>
      <p:ext uri="{BB962C8B-B14F-4D97-AF65-F5344CB8AC3E}">
        <p14:creationId xmlns:p14="http://schemas.microsoft.com/office/powerpoint/2010/main" val="2993710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a:t>
            </a:r>
            <a:r>
              <a:rPr lang="en-US" sz="3600" b="1" dirty="0">
                <a:solidFill>
                  <a:srgbClr val="FFFF00"/>
                </a:solidFill>
                <a:effectLst>
                  <a:glow rad="127000">
                    <a:schemeClr val="tx1"/>
                  </a:glow>
                </a:effectLst>
                <a:latin typeface="Arial" charset="0"/>
                <a:ea typeface="ＭＳ Ｐゴシック" charset="0"/>
                <a:cs typeface="ＭＳ Ｐゴシック" charset="0"/>
              </a:rPr>
              <a:t>Onesimus</a:t>
            </a:r>
            <a:r>
              <a:rPr lang="en-US" sz="3600" b="1" dirty="0">
                <a:effectLst>
                  <a:glow rad="127000">
                    <a:schemeClr val="tx1"/>
                  </a:glow>
                </a:effectLst>
                <a:latin typeface="Arial" charset="0"/>
                <a:ea typeface="ＭＳ Ｐゴシック" charset="0"/>
                <a:cs typeface="ＭＳ Ｐゴシック" charset="0"/>
              </a:rPr>
              <a:t>.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solidFill>
                  <a:srgbClr val="FFFF00"/>
                </a:solidFill>
                <a:effectLst>
                  <a:glow rad="127000">
                    <a:schemeClr val="tx1"/>
                  </a:glow>
                </a:effectLst>
                <a:latin typeface="Arial" charset="0"/>
                <a:ea typeface="ＭＳ Ｐゴシック" charset="0"/>
                <a:cs typeface="ＭＳ Ｐゴシック" charset="0"/>
              </a:rPr>
              <a:t>hasn</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 been of much use</a:t>
            </a:r>
            <a:r>
              <a:rPr lang="en-US" sz="3600" b="1" dirty="0">
                <a:effectLst>
                  <a:glow rad="127000">
                    <a:schemeClr val="tx1"/>
                  </a:glow>
                </a:effectLst>
                <a:latin typeface="Arial" charset="0"/>
                <a:ea typeface="ＭＳ Ｐゴシック" charset="0"/>
                <a:cs typeface="ＭＳ Ｐゴシック" charset="0"/>
              </a:rPr>
              <a:t>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sz="3600" b="1" dirty="0">
                <a:solidFill>
                  <a:srgbClr val="FFFFFF"/>
                </a:solidFill>
                <a:effectLst>
                  <a:glow rad="127000">
                    <a:srgbClr val="000000"/>
                  </a:glow>
                </a:effectLst>
                <a:latin typeface="Arial" charset="0"/>
                <a:ea typeface="ＭＳ Ｐゴシック" charset="0"/>
                <a:cs typeface="ＭＳ Ｐゴシック" charset="0"/>
              </a:rPr>
              <a:t>I am sending him back to you, and with him comes my own heart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(vv. 10-12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0173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14</a:t>
            </a:r>
            <a:r>
              <a:rPr lang="en-US" sz="3600" b="1" dirty="0">
                <a:solidFill>
                  <a:srgbClr val="FFFFFF"/>
                </a:solidFill>
                <a:effectLst>
                  <a:glow rad="127000">
                    <a:srgbClr val="000000"/>
                  </a:glow>
                </a:effectLst>
                <a:latin typeface="Arial" charset="0"/>
                <a:ea typeface="ＭＳ Ｐゴシック" charset="0"/>
                <a:cs typeface="ＭＳ Ｐゴシック" charset="0"/>
              </a:rPr>
              <a:t>But I </a:t>
            </a:r>
            <a:r>
              <a:rPr lang="en-US" sz="3600" b="1" dirty="0" err="1">
                <a:solidFill>
                  <a:srgbClr val="FFFFFF"/>
                </a:solidFill>
                <a:effectLst>
                  <a:glow rad="127000">
                    <a:srgbClr val="000000"/>
                  </a:glow>
                </a:effectLst>
                <a:latin typeface="Arial" charset="0"/>
                <a:ea typeface="ＭＳ Ｐゴシック" charset="0"/>
                <a:cs typeface="ＭＳ Ｐゴシック" charset="0"/>
              </a:rPr>
              <a:t>didn</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672569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5873750" cy="53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en-US" dirty="0">
                <a:solidFill>
                  <a:srgbClr val="FFFFFF"/>
                </a:solidFill>
                <a:latin typeface="Verdana" charset="0"/>
              </a:rPr>
              <a:t>. The Reunion .</a:t>
            </a:r>
          </a:p>
        </p:txBody>
      </p:sp>
      <p:sp>
        <p:nvSpPr>
          <p:cNvPr id="151555" name="Text Box 3"/>
          <p:cNvSpPr txBox="1">
            <a:spLocks noChangeArrowheads="1"/>
          </p:cNvSpPr>
          <p:nvPr/>
        </p:nvSpPr>
        <p:spPr bwMode="auto">
          <a:xfrm>
            <a:off x="6084888" y="1447800"/>
            <a:ext cx="2808287"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latin typeface="Verdana" charset="0"/>
                <a:cs typeface="Arial" charset="0"/>
              </a:rPr>
              <a:t>One wonders what Philemon thought when he saw  Onesimus once again</a:t>
            </a:r>
          </a:p>
        </p:txBody>
      </p:sp>
      <p:sp>
        <p:nvSpPr>
          <p:cNvPr id="151556"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36373925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909537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en-US" dirty="0">
                <a:solidFill>
                  <a:schemeClr val="bg1"/>
                </a:solidFill>
                <a:latin typeface="Verdana" charset="0"/>
              </a:rPr>
              <a:t>. Repentance .</a:t>
            </a:r>
          </a:p>
        </p:txBody>
      </p:sp>
      <p:sp>
        <p:nvSpPr>
          <p:cNvPr id="152578" name="Text Box 3"/>
          <p:cNvSpPr txBox="1">
            <a:spLocks noChangeArrowheads="1"/>
          </p:cNvSpPr>
          <p:nvPr/>
        </p:nvSpPr>
        <p:spPr bwMode="auto">
          <a:xfrm>
            <a:off x="669925" y="1447800"/>
            <a:ext cx="7940675"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FFFFFF"/>
                </a:solidFill>
                <a:latin typeface="Verdana" charset="0"/>
                <a:cs typeface="Arial" charset="0"/>
              </a:rPr>
              <a:t>Paul sought to convince Philemon to forgive Onesimus</a:t>
            </a: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10338" y="4038600"/>
            <a:ext cx="2405062" cy="265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en-US" sz="3200" b="1">
                <a:solidFill>
                  <a:srgbClr val="000000"/>
                </a:solidFill>
                <a:latin typeface="Garamond" charset="0"/>
                <a:cs typeface="Arial" charset="0"/>
              </a:rPr>
              <a:t>I am sorry, Master…</a:t>
            </a:r>
            <a:r>
              <a:rPr lang="en-US" sz="3200" b="1">
                <a:solidFill>
                  <a:srgbClr val="000000"/>
                </a:solidFill>
                <a:cs typeface="Arial" charset="0"/>
              </a:rPr>
              <a:t> </a:t>
            </a: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246</a:t>
            </a:r>
          </a:p>
        </p:txBody>
      </p:sp>
    </p:spTree>
    <p:extLst>
      <p:ext uri="{BB962C8B-B14F-4D97-AF65-F5344CB8AC3E}">
        <p14:creationId xmlns:p14="http://schemas.microsoft.com/office/powerpoint/2010/main" val="436431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Philemon placed faith in the Lord Jesus Christ (5), from whom he received grace and peace (3).</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1C87C72A-C0FF-8243-9E04-C768ADD2464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63655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if you consider me your partner, welcome him as you would welcome me.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51420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230658"/>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180857" y="0"/>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634458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your prayers and let me return to you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0420431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Epaphras</a:t>
            </a:r>
            <a:r>
              <a:rPr lang="en-US" sz="3600" b="1" dirty="0">
                <a:effectLst>
                  <a:glow rad="127000">
                    <a:schemeClr val="tx1"/>
                  </a:glow>
                </a:effectLst>
                <a:latin typeface="Arial" charset="0"/>
                <a:ea typeface="ＭＳ Ｐゴシック" charset="0"/>
                <a:cs typeface="ＭＳ Ｐゴシック" charset="0"/>
              </a:rPr>
              <a:t>, my fellow prisoner in Christ Jesus, sends you his greetings.  </a:t>
            </a: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So do Mark, Aristarchus, Demas, and Luke, my co-workers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701347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your 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362958796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lgn="l">
              <a:defRPr/>
            </a:pPr>
            <a:r>
              <a:rPr lang="en-US" sz="4800" b="1" dirty="0">
                <a:effectLst>
                  <a:glow rad="127000">
                    <a:schemeClr val="tx1"/>
                  </a:glow>
                </a:effectLst>
                <a:latin typeface="Arial" charset="0"/>
                <a:ea typeface="ＭＳ Ｐゴシック" charset="0"/>
                <a:cs typeface="ＭＳ Ｐゴシック" charset="0"/>
              </a:rPr>
              <a:t>III.	Philemon teaches four principles on forgiveness.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05041988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A.	True forgiveness is </a:t>
            </a:r>
            <a:r>
              <a:rPr lang="en-US" sz="3600" b="1" dirty="0">
                <a:solidFill>
                  <a:srgbClr val="FFFF00"/>
                </a:solidFill>
                <a:effectLst>
                  <a:glow rad="127000">
                    <a:schemeClr val="tx1"/>
                  </a:glow>
                </a:effectLst>
                <a:latin typeface="Arial" charset="0"/>
                <a:ea typeface="ＭＳ Ｐゴシック" charset="0"/>
                <a:cs typeface="ＭＳ Ｐゴシック" charset="0"/>
              </a:rPr>
              <a:t>granted freely</a:t>
            </a:r>
            <a:r>
              <a:rPr lang="en-US" sz="3600" b="1" dirty="0">
                <a:effectLst>
                  <a:glow rad="127000">
                    <a:schemeClr val="tx1"/>
                  </a:glow>
                </a:effectLst>
                <a:latin typeface="Arial" charset="0"/>
                <a:ea typeface="ＭＳ Ｐゴシック" charset="0"/>
                <a:cs typeface="ＭＳ Ｐゴシック" charset="0"/>
              </a:rPr>
              <a:t>, not under compulsion (14). </a:t>
            </a:r>
          </a:p>
        </p:txBody>
      </p:sp>
    </p:spTree>
    <p:extLst>
      <p:ext uri="{BB962C8B-B14F-4D97-AF65-F5344CB8AC3E}">
        <p14:creationId xmlns:p14="http://schemas.microsoft.com/office/powerpoint/2010/main" val="338337568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I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anything without your consent. I wanted you to help </a:t>
            </a:r>
            <a:r>
              <a:rPr lang="en-US" sz="3600" b="1" dirty="0">
                <a:solidFill>
                  <a:srgbClr val="FFFF00"/>
                </a:solidFill>
                <a:effectLst>
                  <a:glow rad="127000">
                    <a:schemeClr val="tx1"/>
                  </a:glow>
                </a:effectLst>
                <a:latin typeface="Arial" charset="0"/>
                <a:ea typeface="ＭＳ Ｐゴシック" charset="0"/>
                <a:cs typeface="ＭＳ Ｐゴシック" charset="0"/>
              </a:rPr>
              <a:t>because you were willing, not because you were forced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353762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endParaRPr>
          </a:p>
        </p:txBody>
      </p:sp>
      <p:sp>
        <p:nvSpPr>
          <p:cNvPr id="162818" name="Rectangle 3"/>
          <p:cNvSpPr>
            <a:spLocks noGrp="1" noChangeArrowheads="1"/>
          </p:cNvSpPr>
          <p:nvPr>
            <p:ph type="title"/>
          </p:nvPr>
        </p:nvSpPr>
        <p:spPr/>
        <p:txBody>
          <a:bodyPr/>
          <a:lstStyle/>
          <a:p>
            <a:pPr eaLnBrk="1" hangingPunct="1"/>
            <a:r>
              <a:rPr lang="en-US" dirty="0">
                <a:solidFill>
                  <a:srgbClr val="FFFFFF"/>
                </a:solidFill>
                <a:latin typeface="Verdana" charset="0"/>
              </a:rPr>
              <a:t>. Forgiveness.</a:t>
            </a:r>
          </a:p>
        </p:txBody>
      </p:sp>
      <p:sp>
        <p:nvSpPr>
          <p:cNvPr id="33796" name="Text Box 4"/>
          <p:cNvSpPr txBox="1">
            <a:spLocks noChangeArrowheads="1"/>
          </p:cNvSpPr>
          <p:nvPr/>
        </p:nvSpPr>
        <p:spPr bwMode="auto">
          <a:xfrm>
            <a:off x="3200400" y="1143000"/>
            <a:ext cx="5562600"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FFFFFF"/>
              </a:solidFill>
              <a:cs typeface="Arial" charset="0"/>
            </a:endParaRPr>
          </a:p>
          <a:p>
            <a:pPr eaLnBrk="1" hangingPunct="1"/>
            <a:r>
              <a:rPr lang="en-US" sz="2800" b="1">
                <a:solidFill>
                  <a:srgbClr val="FFFFFF"/>
                </a:solidFill>
                <a:cs typeface="Arial" charset="0"/>
              </a:rPr>
              <a:t>Clearest example of the need to</a:t>
            </a:r>
          </a:p>
          <a:p>
            <a:pPr eaLnBrk="1" hangingPunct="1"/>
            <a:r>
              <a:rPr lang="en-US" sz="2800" b="1">
                <a:solidFill>
                  <a:srgbClr val="FFFFFF"/>
                </a:solidFill>
                <a:cs typeface="Arial" charset="0"/>
              </a:rPr>
              <a:t>demonstrate forgiveness in</a:t>
            </a:r>
          </a:p>
          <a:p>
            <a:pPr eaLnBrk="1" hangingPunct="1"/>
            <a:r>
              <a:rPr lang="en-US" sz="2800" b="1">
                <a:solidFill>
                  <a:srgbClr val="FFFFFF"/>
                </a:solidFill>
                <a:cs typeface="Arial" charset="0"/>
              </a:rPr>
              <a:t>New Testament</a:t>
            </a:r>
          </a:p>
          <a:p>
            <a:pPr eaLnBrk="1" hangingPunct="1"/>
            <a:endParaRPr lang="en-US" sz="2800" b="1">
              <a:solidFill>
                <a:srgbClr val="FFFFFF"/>
              </a:solidFill>
              <a:cs typeface="Arial"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609600"/>
            <a:ext cx="3251200" cy="600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3886200"/>
            <a:ext cx="2128838" cy="235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37411138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12671</TotalTime>
  <Words>9994</Words>
  <Application>Microsoft Macintosh PowerPoint</Application>
  <PresentationFormat>On-screen Show (4:3)</PresentationFormat>
  <Paragraphs>1108</Paragraphs>
  <Slides>153</Slides>
  <Notes>136</Notes>
  <HiddenSlides>0</HiddenSlides>
  <MMClips>0</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153</vt:i4>
      </vt:variant>
    </vt:vector>
  </HeadingPairs>
  <TitlesOfParts>
    <vt:vector size="187" baseType="lpstr">
      <vt:lpstr>ＭＳ Ｐゴシック</vt:lpstr>
      <vt:lpstr>SimSun</vt:lpstr>
      <vt:lpstr>Times</vt:lpstr>
      <vt:lpstr>UBS Galatia</vt:lpstr>
      <vt:lpstr>Arial</vt:lpstr>
      <vt:lpstr>Arial Narrow</vt:lpstr>
      <vt:lpstr>Calibri</vt:lpstr>
      <vt:lpstr>Capitals</vt:lpstr>
      <vt:lpstr>Comic Sans MS</vt:lpstr>
      <vt:lpstr>Eras Demi ITC</vt:lpstr>
      <vt:lpstr>Franklin Gothic Book</vt:lpstr>
      <vt:lpstr>Franklin Gothic Demi</vt:lpstr>
      <vt:lpstr>Garamond</vt:lpstr>
      <vt:lpstr>Impact</vt:lpstr>
      <vt:lpstr>Tahoma</vt:lpstr>
      <vt:lpstr>Times New Roman</vt:lpstr>
      <vt:lpstr>Verdana</vt:lpstr>
      <vt:lpstr>Wingdings</vt:lpstr>
      <vt:lpstr>Blank Presentation</vt:lpstr>
      <vt:lpstr>Default Design</vt:lpstr>
      <vt:lpstr>Dad`s Tie</vt:lpstr>
      <vt:lpstr>Orbit</vt:lpstr>
      <vt:lpstr>49_Blank Presentation</vt:lpstr>
      <vt:lpstr>2_Dad`s Tie</vt:lpstr>
      <vt:lpstr>3_Default Design</vt:lpstr>
      <vt:lpstr>1_Default Design</vt:lpstr>
      <vt:lpstr>1_Blank Presentation</vt:lpstr>
      <vt:lpstr>Stream</vt:lpstr>
      <vt:lpstr>2_Blank Presentation</vt:lpstr>
      <vt:lpstr>3_Blank Presentation</vt:lpstr>
      <vt:lpstr>1_Office Theme</vt:lpstr>
      <vt:lpstr>50_Blank Presentation</vt:lpstr>
      <vt:lpstr>6_Default Design</vt:lpstr>
      <vt:lpstr>Balance</vt:lpstr>
      <vt:lpstr>To Forgive or Not to Forgive</vt:lpstr>
      <vt:lpstr>Key Word</vt:lpstr>
      <vt:lpstr>Theme</vt:lpstr>
      <vt:lpstr>Key Verse</vt:lpstr>
      <vt:lpstr>Summary Statement</vt:lpstr>
      <vt:lpstr>Kingdom Statement</vt:lpstr>
      <vt:lpstr>Covenant</vt:lpstr>
      <vt:lpstr>Redemption</vt:lpstr>
      <vt:lpstr>Prophecy (Lord, Deity) </vt:lpstr>
      <vt:lpstr>PowerPoint Presentation</vt:lpstr>
      <vt:lpstr>PowerPoint Presentation</vt:lpstr>
      <vt:lpstr>Be Forgiving</vt:lpstr>
      <vt:lpstr>Conditional Forgiveness:</vt:lpstr>
      <vt:lpstr>How to forgive those who offend us…</vt:lpstr>
      <vt:lpstr>I. Treat people in the best possible light (1-7). </vt:lpstr>
      <vt:lpstr>II. Forgive so reconciliation transcends social barriers    (8-21). </vt:lpstr>
      <vt:lpstr>Main Idea</vt:lpstr>
      <vt:lpstr>. Characteristics .</vt:lpstr>
      <vt:lpstr>• Application •</vt:lpstr>
      <vt:lpstr>Black</vt:lpstr>
      <vt:lpstr>PowerPoint Presentation</vt:lpstr>
      <vt:lpstr>PowerPoint Presentation</vt:lpstr>
      <vt:lpstr>PowerPoint Presentation</vt:lpstr>
      <vt:lpstr>LES MISERABLES, Liam Neeson, 1998, was forgiven</vt:lpstr>
      <vt:lpstr>Why Forgiveness Matters</vt:lpstr>
      <vt:lpstr>It's Your Blood</vt:lpstr>
      <vt:lpstr>Authorship</vt:lpstr>
      <vt:lpstr>Characteristics</vt:lpstr>
      <vt:lpstr>Circumstances</vt:lpstr>
      <vt:lpstr>Perspectives</vt:lpstr>
      <vt:lpstr>Be Forgiving</vt:lpstr>
      <vt:lpstr>Corrie ten Boom</vt:lpstr>
      <vt:lpstr>The Hiding Place</vt:lpstr>
      <vt:lpstr>Corrie ten Boom</vt:lpstr>
      <vt:lpstr>The Guards</vt:lpstr>
      <vt:lpstr>German Guards</vt:lpstr>
      <vt:lpstr>The outstretched hand</vt:lpstr>
      <vt:lpstr>How to forgive those who offend us…</vt:lpstr>
      <vt:lpstr>Chapters in NT Books</vt:lpstr>
      <vt:lpstr>Verses in NT Emails</vt:lpstr>
      <vt:lpstr>New Testament Emails</vt:lpstr>
      <vt:lpstr>Postcard to Philemon</vt:lpstr>
      <vt:lpstr>. Characteristics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PowerPoint Presentation</vt:lpstr>
      <vt:lpstr>"If he has wronged you in any way or owes you anything, charge it to me"  (v. 18 NLT).</vt:lpstr>
      <vt:lpstr>"I, Paul, write this with my own hand: I will repay it. And I won't mention that you owe me your very soul!” (v. 19 NLT).</vt:lpstr>
      <vt:lpstr>"Yes, my brother, please do me this favor for the Lord's sake. Give me this encouragement in Christ. 21I am confident as I write this letter that you will do what I ask and even more!"  (vv. 20-21 NLT).</vt:lpstr>
      <vt:lpstr>"One more thing—please prepare a guest room for me, for I am hoping that God will answer your prayers and let me return to you soon" (v. 22 NLT).</vt:lpstr>
      <vt:lpstr>"Epaphras, my fellow prisoner in Christ Jesus, sends you his greetings.  24So do Mark, Aristarchus, Demas, and Luke, my co-workers" (vv. 23-24 NLT).</vt:lpstr>
      <vt:lpstr>"May the grace of the Lord Jesus Christ be with your spirit" (v. 25 NLT).</vt:lpstr>
      <vt:lpstr>How to forgive those who offend us…</vt:lpstr>
      <vt:lpstr>Philemon 1-7</vt:lpstr>
      <vt:lpstr>Philemon's Dilemma at Colosse </vt:lpstr>
      <vt:lpstr>I. Treat people in the best possible light (1-7).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 Authorship .</vt:lpstr>
      <vt:lpstr>. Date . </vt:lpstr>
      <vt:lpstr>. Recipient .</vt:lpstr>
      <vt:lpstr>. Recipients .</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 Occasion .</vt:lpstr>
      <vt:lpstr>How to forgive those who offend us…</vt:lpstr>
      <vt:lpstr>I. Treat people in the best possible light (1-7). </vt:lpstr>
      <vt:lpstr>Philemon 8-21</vt:lpstr>
      <vt:lpstr>II. Forgive so reconciliation transcends social barriers    (8-21). </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Onesimus ran away</vt:lpstr>
      <vt:lpstr>Onesimus had done injustice to and stolen from Philemon</vt:lpstr>
      <vt:lpstr>Slavery in the Roman Empire</vt:lpstr>
      <vt:lpstr>Social Classes</vt:lpstr>
      <vt:lpstr>Slavery in the Roman Empire</vt:lpstr>
      <vt:lpstr>Roman Empire Populations</vt:lpstr>
      <vt:lpstr>. Rome .</vt:lpstr>
      <vt:lpstr>. Occasion .</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 The Reunion .</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 Repentance .</vt:lpstr>
      <vt:lpstr>"So if you consider me your partner, welcome him as you would welcome me.  18If he has wronged you in any way or owes you anything, charge it to me"  (v. 18 NLT).</vt:lpstr>
      <vt:lpstr>"I, Paul, write this with my own hand: I will repay it. And I won't mention that you owe me your very soul!” (v. 19 NLT).</vt:lpstr>
      <vt:lpstr>"Yes, my brother, please do me this favor for the Lord's sake. Give me this encouragement in Christ. 21I am confident as I write this letter that you will do what I ask and even more!"  (vv. 20-21 NLT).</vt:lpstr>
      <vt:lpstr>"One more thing—please prepare a guest room for me, for I am hoping that God will answer your prayers and let me return to you soon" (v. 22 NLT).</vt:lpstr>
      <vt:lpstr>"Epaphras, my fellow prisoner in Christ Jesus, sends you his greetings.  24So do Mark, Aristarchus, Demas, and Luke, my co-workers" (vv. 23-24 NLT).</vt:lpstr>
      <vt:lpstr>"May the grace of the Lord Jesus Christ be with your spirit" (v. 25 NLT).</vt:lpstr>
      <vt:lpstr>III. Philemon teaches four principles on forgiveness. </vt:lpstr>
      <vt:lpstr>A. True forgiveness is granted freely, not under compulsion (14). </vt:lpstr>
      <vt:lpstr>"But I didn't want to do anything without your consent. I wanted you to help because you were willing, not because you were forced" (v. 14 NLT).</vt:lpstr>
      <vt:lpstr>. Forgiveness.</vt:lpstr>
      <vt:lpstr>If you sinned 3 times a day…</vt:lpstr>
      <vt:lpstr>B. True forgiveness is the natural demonstration of our partnership in the gospel (17). </vt:lpstr>
      <vt:lpstr>"This letter is from Paul… I am writing to Philemon, our beloved co-worker,  2and to our sister Apphia, and to our fellow soldier Archippus, and to the church that meets in your house" (vv. 1-2 NLT).</vt:lpstr>
      <vt:lpstr>"One more thing—please prepare a guest room for me, for I am hoping that God will answer your (plural) prayers and let me return to you (plural) soon"  (v. 22 NLT).</vt:lpstr>
      <vt:lpstr>"May the grace of the Lord Jesus Christ be with your (plural) spirit" (v. 25 NLT).</vt:lpstr>
      <vt:lpstr>C. True forgiveness is unconditional without putting requirements on the other person (18-19).</vt:lpstr>
      <vt:lpstr>Conditional Forgiveness:</vt:lpstr>
      <vt:lpstr>"Forgiveness is…  surrendering my right to hurt you for hurting me"      —psychologist Archibald Hunt </vt:lpstr>
      <vt:lpstr>D. True forgiveness "goes the second mile" (21).</vt:lpstr>
      <vt:lpstr>"Yes, my brother, please do me this favor for the Lord's sake. Give me this encouragement in Christ. 21I am confident as I write this letter that you will do what I ask and even more!"  (vv. 20-21 NLT).</vt:lpstr>
      <vt:lpstr>PowerPoint Presentation</vt:lpstr>
      <vt:lpstr>PowerPoint Presentation</vt:lpstr>
      <vt:lpstr>PowerPoint Presentation</vt:lpstr>
      <vt:lpstr>PowerPoint Presentation</vt:lpstr>
      <vt:lpstr>PowerPoint Presentation</vt:lpstr>
      <vt:lpstr>PowerPoint Presentation</vt:lpstr>
      <vt:lpstr>How to forgive those who offend us…</vt:lpstr>
      <vt:lpstr>Main Idea</vt:lpstr>
      <vt:lpstr>I. Treat people in the best possible light (1-7). </vt:lpstr>
      <vt:lpstr>II. Forgive so reconciliation transcends social barriers    (8-21). </vt:lpstr>
      <vt:lpstr>Whatever happened to Onesimus? </vt:lpstr>
      <vt:lpstr>Did Philemon Forgive Onesimus?</vt:lpstr>
      <vt:lpstr>Bishop Onesimus (AD 115)</vt:lpstr>
      <vt:lpstr>Corrie ten Boom</vt:lpstr>
      <vt:lpstr>• Application •</vt:lpstr>
      <vt:lpstr>Black</vt:lpstr>
      <vt:lpstr>NT Preaching • BibleStudyDownloads.org</vt:lpstr>
      <vt:lpstr>. Characteristics .</vt:lpstr>
      <vt:lpstr>Summary Statement</vt:lpstr>
      <vt:lpstr>Does Christ break social chains?</vt:lpstr>
      <vt:lpstr>Does this letter teach slaves to overthrow their owners?</vt:lpstr>
      <vt:lpstr>The Usual Application</vt:lpstr>
      <vt:lpstr>A New Approach</vt:lpstr>
      <vt:lpstr>Characteristics</vt:lpstr>
      <vt:lpstr>. Characteristics .</vt:lpstr>
      <vt:lpstr>. Keyword .</vt:lpstr>
      <vt:lpstr>Book Chart</vt:lpstr>
      <vt:lpstr>Synthesis</vt:lpstr>
      <vt:lpstr>Paul helped Onesimus see his responsibility to Philemon</vt:lpstr>
      <vt:lpstr>Basic Steps to Gain a Forgiving Spirit</vt:lpstr>
      <vt:lpstr>How do I ask forgiveness?</vt:lpstr>
      <vt:lpstr>How do I ask forgiveness?</vt:lpstr>
      <vt:lpstr>How do I ask forgiveness?</vt:lpstr>
      <vt:lpstr>How do I ask forgiveness?</vt:lpstr>
      <vt:lpstr>How do I ask forgiveness?</vt:lpstr>
      <vt:lpstr>How do I ask forgiveness?</vt:lpstr>
      <vt:lpstr>How do I ask forgiveness?</vt:lpstr>
      <vt:lpstr>Restoring Relationships</vt:lpstr>
      <vt:lpstr>How We Become Like Those We Resent</vt:lpstr>
      <vt:lpstr>Outline</vt:lpstr>
      <vt:lpstr>Philemon Group Members</vt:lpstr>
      <vt:lpstr>Philemon</vt:lpstr>
      <vt:lpstr>Black</vt:lpstr>
      <vt:lpstr>NT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219</cp:revision>
  <dcterms:created xsi:type="dcterms:W3CDTF">2006-01-16T03:59:53Z</dcterms:created>
  <dcterms:modified xsi:type="dcterms:W3CDTF">2026-03-26T06:28:11Z</dcterms:modified>
</cp:coreProperties>
</file>