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32.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33.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7.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8.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9.xml" ContentType="application/vnd.openxmlformats-officedocument.themeOverride+xml"/>
  <Override PartName="/ppt/notesSlides/notesSlide72.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0.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11.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14.xml" ContentType="application/vnd.openxmlformats-officedocument.presentationml.notesSlide+xml"/>
  <Override PartName="/ppt/theme/themeOverride14.xml" ContentType="application/vnd.openxmlformats-officedocument.themeOverride+xml"/>
  <Override PartName="/ppt/notesSlides/notesSlide115.xml" ContentType="application/vnd.openxmlformats-officedocument.presentationml.notesSlide+xml"/>
  <Override PartName="/ppt/theme/themeOverride15.xml" ContentType="application/vnd.openxmlformats-officedocument.themeOverride+xml"/>
  <Override PartName="/ppt/notesSlides/notesSlide116.xml" ContentType="application/vnd.openxmlformats-officedocument.presentationml.notesSlide+xml"/>
  <Override PartName="/ppt/theme/themeOverride16.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5007" r:id="rId5"/>
    <p:sldMasterId id="2147485033" r:id="rId6"/>
    <p:sldMasterId id="2147485045" r:id="rId7"/>
    <p:sldMasterId id="2147485048" r:id="rId8"/>
    <p:sldMasterId id="2147485060" r:id="rId9"/>
    <p:sldMasterId id="2147485072" r:id="rId10"/>
    <p:sldMasterId id="2147485085" r:id="rId11"/>
    <p:sldMasterId id="2147485097" r:id="rId12"/>
    <p:sldMasterId id="2147485109" r:id="rId13"/>
    <p:sldMasterId id="2147485121" r:id="rId14"/>
    <p:sldMasterId id="2147485135" r:id="rId15"/>
    <p:sldMasterId id="2147485137" r:id="rId16"/>
  </p:sldMasterIdLst>
  <p:notesMasterIdLst>
    <p:notesMasterId r:id="rId170"/>
  </p:notesMasterIdLst>
  <p:sldIdLst>
    <p:sldId id="519" r:id="rId17"/>
    <p:sldId id="520" r:id="rId18"/>
    <p:sldId id="1141" r:id="rId19"/>
    <p:sldId id="521" r:id="rId20"/>
    <p:sldId id="4133" r:id="rId21"/>
    <p:sldId id="523" r:id="rId22"/>
    <p:sldId id="524" r:id="rId23"/>
    <p:sldId id="525" r:id="rId24"/>
    <p:sldId id="526" r:id="rId25"/>
    <p:sldId id="527" r:id="rId26"/>
    <p:sldId id="528" r:id="rId27"/>
    <p:sldId id="1159" r:id="rId28"/>
    <p:sldId id="2452" r:id="rId29"/>
    <p:sldId id="1160" r:id="rId30"/>
    <p:sldId id="1168" r:id="rId31"/>
    <p:sldId id="1169" r:id="rId32"/>
    <p:sldId id="1167" r:id="rId33"/>
    <p:sldId id="1174" r:id="rId34"/>
    <p:sldId id="4140" r:id="rId35"/>
    <p:sldId id="1171" r:id="rId36"/>
    <p:sldId id="306" r:id="rId37"/>
    <p:sldId id="307" r:id="rId38"/>
    <p:sldId id="308" r:id="rId39"/>
    <p:sldId id="370" r:id="rId40"/>
    <p:sldId id="297" r:id="rId41"/>
    <p:sldId id="298" r:id="rId42"/>
    <p:sldId id="299" r:id="rId43"/>
    <p:sldId id="300" r:id="rId44"/>
    <p:sldId id="407" r:id="rId45"/>
    <p:sldId id="302" r:id="rId46"/>
    <p:sldId id="1158" r:id="rId47"/>
    <p:sldId id="437" r:id="rId48"/>
    <p:sldId id="438" r:id="rId49"/>
    <p:sldId id="439" r:id="rId50"/>
    <p:sldId id="440" r:id="rId51"/>
    <p:sldId id="441" r:id="rId52"/>
    <p:sldId id="442" r:id="rId53"/>
    <p:sldId id="443" r:id="rId54"/>
    <p:sldId id="3770" r:id="rId55"/>
    <p:sldId id="3771" r:id="rId56"/>
    <p:sldId id="324" r:id="rId57"/>
    <p:sldId id="447" r:id="rId58"/>
    <p:sldId id="448" r:id="rId59"/>
    <p:sldId id="449" r:id="rId60"/>
    <p:sldId id="45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464" r:id="rId75"/>
    <p:sldId id="1154" r:id="rId76"/>
    <p:sldId id="4141" r:id="rId77"/>
    <p:sldId id="4135" r:id="rId78"/>
    <p:sldId id="466" r:id="rId79"/>
    <p:sldId id="467" r:id="rId80"/>
    <p:sldId id="468" r:id="rId81"/>
    <p:sldId id="469" r:id="rId82"/>
    <p:sldId id="470" r:id="rId83"/>
    <p:sldId id="471" r:id="rId84"/>
    <p:sldId id="472" r:id="rId85"/>
    <p:sldId id="473" r:id="rId86"/>
    <p:sldId id="474" r:id="rId87"/>
    <p:sldId id="1156" r:id="rId88"/>
    <p:sldId id="4136" r:id="rId89"/>
    <p:sldId id="1155" r:id="rId90"/>
    <p:sldId id="4137" r:id="rId91"/>
    <p:sldId id="476" r:id="rId92"/>
    <p:sldId id="477" r:id="rId93"/>
    <p:sldId id="478" r:id="rId94"/>
    <p:sldId id="479" r:id="rId95"/>
    <p:sldId id="480" r:id="rId96"/>
    <p:sldId id="481" r:id="rId97"/>
    <p:sldId id="482" r:id="rId98"/>
    <p:sldId id="483" r:id="rId99"/>
    <p:sldId id="484" r:id="rId100"/>
    <p:sldId id="485" r:id="rId101"/>
    <p:sldId id="486" r:id="rId102"/>
    <p:sldId id="487" r:id="rId103"/>
    <p:sldId id="488" r:id="rId104"/>
    <p:sldId id="489" r:id="rId105"/>
    <p:sldId id="490" r:id="rId106"/>
    <p:sldId id="426" r:id="rId107"/>
    <p:sldId id="1175" r:id="rId108"/>
    <p:sldId id="1176" r:id="rId109"/>
    <p:sldId id="1177" r:id="rId110"/>
    <p:sldId id="1178" r:id="rId111"/>
    <p:sldId id="492" r:id="rId112"/>
    <p:sldId id="493" r:id="rId113"/>
    <p:sldId id="494" r:id="rId114"/>
    <p:sldId id="495" r:id="rId115"/>
    <p:sldId id="496" r:id="rId116"/>
    <p:sldId id="497" r:id="rId117"/>
    <p:sldId id="498" r:id="rId118"/>
    <p:sldId id="499" r:id="rId119"/>
    <p:sldId id="500" r:id="rId120"/>
    <p:sldId id="501" r:id="rId121"/>
    <p:sldId id="4129" r:id="rId122"/>
    <p:sldId id="503" r:id="rId123"/>
    <p:sldId id="504" r:id="rId124"/>
    <p:sldId id="505" r:id="rId125"/>
    <p:sldId id="506" r:id="rId126"/>
    <p:sldId id="507" r:id="rId127"/>
    <p:sldId id="508" r:id="rId128"/>
    <p:sldId id="509" r:id="rId129"/>
    <p:sldId id="510" r:id="rId130"/>
    <p:sldId id="511" r:id="rId131"/>
    <p:sldId id="512" r:id="rId132"/>
    <p:sldId id="513" r:id="rId133"/>
    <p:sldId id="4138" r:id="rId134"/>
    <p:sldId id="4139" r:id="rId135"/>
    <p:sldId id="514" r:id="rId136"/>
    <p:sldId id="515" r:id="rId137"/>
    <p:sldId id="516" r:id="rId138"/>
    <p:sldId id="517" r:id="rId139"/>
    <p:sldId id="4130" r:id="rId140"/>
    <p:sldId id="435" r:id="rId141"/>
    <p:sldId id="1179" r:id="rId142"/>
    <p:sldId id="279" r:id="rId143"/>
    <p:sldId id="317" r:id="rId144"/>
    <p:sldId id="313" r:id="rId145"/>
    <p:sldId id="325" r:id="rId146"/>
    <p:sldId id="280" r:id="rId147"/>
    <p:sldId id="281" r:id="rId148"/>
    <p:sldId id="282" r:id="rId149"/>
    <p:sldId id="283" r:id="rId150"/>
    <p:sldId id="284" r:id="rId151"/>
    <p:sldId id="286" r:id="rId152"/>
    <p:sldId id="287" r:id="rId153"/>
    <p:sldId id="431" r:id="rId154"/>
    <p:sldId id="290" r:id="rId155"/>
    <p:sldId id="291" r:id="rId156"/>
    <p:sldId id="292" r:id="rId157"/>
    <p:sldId id="327" r:id="rId158"/>
    <p:sldId id="326" r:id="rId159"/>
    <p:sldId id="293" r:id="rId160"/>
    <p:sldId id="294" r:id="rId161"/>
    <p:sldId id="295" r:id="rId162"/>
    <p:sldId id="296" r:id="rId163"/>
    <p:sldId id="4134" r:id="rId164"/>
    <p:sldId id="303" r:id="rId165"/>
    <p:sldId id="305" r:id="rId166"/>
    <p:sldId id="311" r:id="rId167"/>
    <p:sldId id="304" r:id="rId168"/>
    <p:sldId id="338" r:id="rId1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6A6F792-D9BE-A446-A5E2-FF1F6D800F7C}">
          <p14:sldIdLst>
            <p14:sldId id="519"/>
            <p14:sldId id="520"/>
            <p14:sldId id="1141"/>
            <p14:sldId id="521"/>
            <p14:sldId id="4133"/>
            <p14:sldId id="523"/>
            <p14:sldId id="524"/>
            <p14:sldId id="525"/>
            <p14:sldId id="526"/>
            <p14:sldId id="527"/>
            <p14:sldId id="528"/>
            <p14:sldId id="1159"/>
            <p14:sldId id="2452"/>
            <p14:sldId id="1160"/>
            <p14:sldId id="1168"/>
            <p14:sldId id="1169"/>
            <p14:sldId id="1167"/>
            <p14:sldId id="1174"/>
            <p14:sldId id="4140"/>
            <p14:sldId id="1171"/>
          </p14:sldIdLst>
        </p14:section>
        <p14:section name="Introduction" id="{AD7D78F9-3C1F-6744-BB90-4478B1B2EBF0}">
          <p14:sldIdLst>
            <p14:sldId id="306"/>
            <p14:sldId id="307"/>
            <p14:sldId id="308"/>
            <p14:sldId id="370"/>
            <p14:sldId id="297"/>
            <p14:sldId id="298"/>
            <p14:sldId id="299"/>
            <p14:sldId id="300"/>
            <p14:sldId id="407"/>
            <p14:sldId id="302"/>
          </p14:sldIdLst>
        </p14:section>
        <p14:section name="Sermon" id="{F57FD7D4-DD90-124C-BAD1-5F665831F85A}">
          <p14:sldIdLst>
            <p14:sldId id="1158"/>
            <p14:sldId id="437"/>
            <p14:sldId id="438"/>
            <p14:sldId id="439"/>
            <p14:sldId id="440"/>
            <p14:sldId id="441"/>
            <p14:sldId id="442"/>
            <p14:sldId id="443"/>
            <p14:sldId id="3770"/>
            <p14:sldId id="3771"/>
            <p14:sldId id="324"/>
            <p14:sldId id="447"/>
            <p14:sldId id="448"/>
            <p14:sldId id="449"/>
            <p14:sldId id="450"/>
            <p14:sldId id="451"/>
            <p14:sldId id="452"/>
            <p14:sldId id="453"/>
            <p14:sldId id="454"/>
            <p14:sldId id="455"/>
            <p14:sldId id="456"/>
            <p14:sldId id="457"/>
            <p14:sldId id="458"/>
            <p14:sldId id="459"/>
            <p14:sldId id="460"/>
            <p14:sldId id="461"/>
            <p14:sldId id="462"/>
            <p14:sldId id="463"/>
            <p14:sldId id="464"/>
          </p14:sldIdLst>
        </p14:section>
        <p14:section name="Verses" id="{881885E1-DF63-7C4C-A090-45ABDE5F2CE8}">
          <p14:sldIdLst>
            <p14:sldId id="1154"/>
            <p14:sldId id="4141"/>
            <p14:sldId id="4135"/>
            <p14:sldId id="466"/>
            <p14:sldId id="467"/>
            <p14:sldId id="468"/>
            <p14:sldId id="469"/>
            <p14:sldId id="470"/>
            <p14:sldId id="471"/>
            <p14:sldId id="472"/>
            <p14:sldId id="473"/>
            <p14:sldId id="474"/>
            <p14:sldId id="1156"/>
            <p14:sldId id="4136"/>
            <p14:sldId id="1155"/>
            <p14:sldId id="4137"/>
            <p14:sldId id="476"/>
            <p14:sldId id="477"/>
            <p14:sldId id="478"/>
            <p14:sldId id="479"/>
            <p14:sldId id="480"/>
            <p14:sldId id="481"/>
            <p14:sldId id="482"/>
            <p14:sldId id="483"/>
            <p14:sldId id="484"/>
            <p14:sldId id="485"/>
            <p14:sldId id="486"/>
            <p14:sldId id="487"/>
            <p14:sldId id="488"/>
            <p14:sldId id="489"/>
            <p14:sldId id="490"/>
            <p14:sldId id="426"/>
            <p14:sldId id="1175"/>
            <p14:sldId id="1176"/>
            <p14:sldId id="1177"/>
            <p14:sldId id="1178"/>
            <p14:sldId id="492"/>
            <p14:sldId id="493"/>
            <p14:sldId id="494"/>
            <p14:sldId id="495"/>
            <p14:sldId id="496"/>
            <p14:sldId id="497"/>
            <p14:sldId id="498"/>
            <p14:sldId id="499"/>
            <p14:sldId id="500"/>
            <p14:sldId id="501"/>
            <p14:sldId id="4129"/>
            <p14:sldId id="503"/>
            <p14:sldId id="504"/>
            <p14:sldId id="505"/>
            <p14:sldId id="506"/>
            <p14:sldId id="507"/>
            <p14:sldId id="508"/>
            <p14:sldId id="509"/>
            <p14:sldId id="510"/>
            <p14:sldId id="511"/>
          </p14:sldIdLst>
        </p14:section>
        <p14:section name="Conclusion" id="{BB6CAC2A-1633-D54E-99F1-37199C981C4F}">
          <p14:sldIdLst>
            <p14:sldId id="512"/>
            <p14:sldId id="513"/>
            <p14:sldId id="4138"/>
            <p14:sldId id="4139"/>
            <p14:sldId id="514"/>
            <p14:sldId id="515"/>
            <p14:sldId id="516"/>
            <p14:sldId id="517"/>
            <p14:sldId id="4130"/>
            <p14:sldId id="435"/>
            <p14:sldId id="1179"/>
          </p14:sldIdLst>
        </p14:section>
        <p14:section name="Supplements" id="{48665F6F-5478-574C-B187-91E7AF6BBB35}">
          <p14:sldIdLst>
            <p14:sldId id="279"/>
            <p14:sldId id="317"/>
            <p14:sldId id="313"/>
            <p14:sldId id="325"/>
            <p14:sldId id="280"/>
            <p14:sldId id="281"/>
            <p14:sldId id="282"/>
            <p14:sldId id="283"/>
            <p14:sldId id="284"/>
            <p14:sldId id="286"/>
            <p14:sldId id="287"/>
            <p14:sldId id="431"/>
            <p14:sldId id="290"/>
            <p14:sldId id="291"/>
            <p14:sldId id="292"/>
            <p14:sldId id="327"/>
            <p14:sldId id="326"/>
            <p14:sldId id="293"/>
            <p14:sldId id="294"/>
            <p14:sldId id="295"/>
            <p14:sldId id="296"/>
            <p14:sldId id="4134"/>
            <p14:sldId id="303"/>
            <p14:sldId id="305"/>
            <p14:sldId id="311"/>
            <p14:sldId id="304"/>
            <p14:sldId id="33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BF1"/>
    <a:srgbClr val="F9F9F1"/>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4" autoAdjust="0"/>
    <p:restoredTop sz="73140" autoAdjust="0"/>
  </p:normalViewPr>
  <p:slideViewPr>
    <p:cSldViewPr>
      <p:cViewPr varScale="1">
        <p:scale>
          <a:sx n="41" d="100"/>
          <a:sy n="41" d="100"/>
        </p:scale>
        <p:origin x="208" y="1704"/>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0"/>
    </p:cViewPr>
  </p:notesTextViewPr>
  <p:sorterViewPr>
    <p:cViewPr varScale="1">
      <p:scale>
        <a:sx n="50" d="100"/>
        <a:sy n="50" d="100"/>
      </p:scale>
      <p:origin x="0" y="2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notesMaster" Target="notesMasters/notesMaster1.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2129152200"/>
        <c:axId val="2129290760"/>
        <c:axId val="0"/>
      </c:bar3DChart>
      <c:catAx>
        <c:axId val="2129152200"/>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29290760"/>
        <c:crosses val="autoZero"/>
        <c:auto val="1"/>
        <c:lblAlgn val="ctr"/>
        <c:lblOffset val="100"/>
        <c:noMultiLvlLbl val="0"/>
      </c:catAx>
      <c:valAx>
        <c:axId val="2129290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29152200"/>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en-US" sz="2400" dirty="0">
                <a:solidFill>
                  <a:schemeClr val="bg2"/>
                </a:solidFill>
                <a:latin typeface="Arial" panose="020B0604020202020204" pitchFamily="34" charset="0"/>
                <a:cs typeface="Arial" panose="020B0604020202020204" pitchFamily="34" charset="0"/>
              </a:rPr>
              <a:t>Non-Citizens</a:t>
            </a: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BBE-3F4B-B613-D5ACF8F8262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1BBE-3F4B-B613-D5ACF8F82621}"/>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en-US" dirty="0">
                        <a:latin typeface="Arial" panose="020B0604020202020204" pitchFamily="34" charset="0"/>
                        <a:cs typeface="Arial" panose="020B0604020202020204" pitchFamily="34" charset="0"/>
                      </a:rPr>
                      <a:t>Citizens</a:t>
                    </a:r>
                    <a:r>
                      <a:rPr lang="en-US" baseline="0" dirty="0">
                        <a:latin typeface="Arial" panose="020B0604020202020204" pitchFamily="34" charset="0"/>
                        <a:cs typeface="Arial" panose="020B0604020202020204" pitchFamily="34" charset="0"/>
                      </a:rPr>
                      <a:t>
</a:t>
                    </a:r>
                    <a:fld id="{EED28D96-CC04-954B-825B-B0BFCA5199B6}" type="PERCENTAGE">
                      <a:rPr lang="en-US" baseline="0">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[PERCENTAGE]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0D-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0F-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15-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17-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896856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The father of the prodigal son was deeply hurt</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6876588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25044089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10174667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34006616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8412298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6195997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23006101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solidFill>
                  <a:prstClr val="black"/>
                </a:solidFill>
              </a:rPr>
              <a:pPr/>
              <a:t>121</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Today we will see a very active step, that of </a:t>
            </a:r>
            <a:r>
              <a:rPr lang="en-US" sz="1200" b="1" i="1" kern="1200" dirty="0">
                <a:solidFill>
                  <a:schemeClr val="tx1"/>
                </a:solidFill>
                <a:effectLst/>
                <a:latin typeface="Arial" charset="0"/>
                <a:ea typeface="ＭＳ Ｐゴシック" charset="-128"/>
                <a:cs typeface="ＭＳ Ｐゴシック" charset="-128"/>
              </a:rPr>
              <a:t>how to forgive those who offend us</a:t>
            </a:r>
            <a:r>
              <a:rPr lang="en-US" sz="120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dirty="0">
                <a:solidFill>
                  <a:schemeClr val="tx1"/>
                </a:solidFill>
                <a:effectLst/>
                <a:latin typeface="Arial"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14800894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1)</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2)</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charset="0"/>
                <a:ea typeface="ＭＳ Ｐゴシック" charset="-128"/>
                <a:cs typeface="ＭＳ Ｐゴシック" charset="-128"/>
              </a:rPr>
              <a:t>3</a:t>
            </a:r>
            <a:r>
              <a:rPr lang="en-US" sz="1200" kern="1200" dirty="0">
                <a:solidFill>
                  <a:schemeClr val="tx1"/>
                </a:solidFill>
                <a:effectLst/>
                <a:latin typeface="Arial" charset="0"/>
                <a:ea typeface="ＭＳ Ｐゴシック" charset="-128"/>
                <a:cs typeface="ＭＳ Ｐゴシック" charset="-128"/>
              </a:rPr>
              <a:t>)</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3546079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5248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pPr/>
              <a:t>132</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pPr/>
              <a:t>133</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1A7AB-B93E-834B-862B-D4ABAAD5BAB3}" type="slidenum">
              <a:rPr lang="en-US" sz="1200"/>
              <a:pPr/>
              <a:t>134</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D47A-9626-8247-A01C-01A28ED572E8}" type="slidenum">
              <a:rPr lang="en-US" sz="1200"/>
              <a:pPr/>
              <a:t>136</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4006-0F64-AF4B-9938-7E4E642AA27A}" type="slidenum">
              <a:rPr lang="en-US" sz="1200"/>
              <a:pPr/>
              <a:t>137</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4720855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94637E-F27C-224F-9ECA-3C893806904E}" type="slidenum">
              <a:rPr lang="en-US" sz="1200"/>
              <a:pPr/>
              <a:t>139</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A301C6-8E0C-974B-AD90-57AAFAB86AE8}" type="slidenum">
              <a:rPr lang="en-US" sz="1200"/>
              <a:pPr/>
              <a:t>140</a:t>
            </a:fld>
            <a:endParaRPr lang="en-US" sz="1200"/>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183D01-8E2B-CA47-A6AC-4E0494E154CE}" type="slidenum">
              <a:rPr lang="en-US" sz="1200"/>
              <a:pPr/>
              <a:t>141</a:t>
            </a:fld>
            <a:endParaRPr lang="en-US" sz="1200"/>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E381F1-E6F0-A747-9208-AD500925FF98}" type="slidenum">
              <a:rPr lang="en-US" sz="1200"/>
              <a:pPr/>
              <a:t>142</a:t>
            </a:fld>
            <a:endParaRPr lang="en-US" sz="1200"/>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D128E-17CB-F347-AE3F-E35F189A829C}" type="slidenum">
              <a:rPr lang="en-US" sz="1200"/>
              <a:pPr/>
              <a:t>143</a:t>
            </a:fld>
            <a:endParaRPr 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57D303-B05E-6948-92A1-3703382E6F05}" type="slidenum">
              <a:rPr lang="en-US" sz="1200"/>
              <a:pPr/>
              <a:t>144</a:t>
            </a:fld>
            <a:endParaRPr 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A57B71-199B-C646-AEDF-33C61D7399A0}" type="slidenum">
              <a:rPr lang="en-US" sz="1200"/>
              <a:pPr/>
              <a:t>145</a:t>
            </a:fld>
            <a:endParaRPr 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F1299-7607-E940-A7D3-BE573BA4DD8F}" type="slidenum">
              <a:rPr lang="en-US" sz="1200"/>
              <a:pPr/>
              <a:t>146</a:t>
            </a:fld>
            <a:endParaRPr 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50E7EE-CA92-6941-AE2C-CF108F630BF5}" type="slidenum">
              <a:rPr lang="en-US" sz="1200"/>
              <a:pPr/>
              <a:t>147</a:t>
            </a:fld>
            <a:endParaRPr 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What does the Bible have to say….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E17BE4-BFA2-4149-9AD5-97580EFB8B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What does the Bible have to say….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36519230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E6CF2-9ED5-A44D-9C68-635300F2A21F}" type="slidenum">
              <a:rPr lang="en-US" sz="1200"/>
              <a:pPr/>
              <a:t>149</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ED2FF3-4306-5549-A6E1-F8D9D0EE6A98}" type="slidenum">
              <a:rPr lang="en-US" sz="1200"/>
              <a:pPr/>
              <a:t>151</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extLst>
      <p:ext uri="{BB962C8B-B14F-4D97-AF65-F5344CB8AC3E}">
        <p14:creationId xmlns:p14="http://schemas.microsoft.com/office/powerpoint/2010/main" val="290909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question is good for small groups to discern these principles themselves.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18</a:t>
            </a:fld>
            <a:endParaRPr lang="en-US"/>
          </a:p>
        </p:txBody>
      </p:sp>
    </p:spTree>
    <p:extLst>
      <p:ext uri="{BB962C8B-B14F-4D97-AF65-F5344CB8AC3E}">
        <p14:creationId xmlns:p14="http://schemas.microsoft.com/office/powerpoint/2010/main" val="4195680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1)</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2)</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charset="0"/>
                <a:ea typeface="ＭＳ Ｐゴシック" charset="-128"/>
                <a:cs typeface="ＭＳ Ｐゴシック" charset="-128"/>
              </a:rPr>
              <a:t>3</a:t>
            </a:r>
            <a:r>
              <a:rPr lang="en-US" sz="1200" kern="1200" dirty="0">
                <a:solidFill>
                  <a:schemeClr val="tx1"/>
                </a:solidFill>
                <a:effectLst/>
                <a:latin typeface="Arial" charset="0"/>
                <a:ea typeface="ＭＳ Ｐゴシック" charset="-128"/>
                <a:cs typeface="ＭＳ Ｐゴシック" charset="-128"/>
              </a:rPr>
              <a:t>)</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16126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715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B47AA-165C-E145-9089-80D1C388E0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3143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4F3B6-F51C-F647-BBE1-80D7B6828B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4880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BAA5D9-AA29-2D4D-BEF2-B6F9862FD1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162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A520-D0D7-4842-A8CB-5C1910F4D86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51853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D96608-0740-004A-8C8D-5460F06F97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12313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83731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She hid Jews in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 Hiding Place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For this she was sent to a concentration camp with her sister Betsy.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“Nice sermon, Frauline,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stuck out his hand for her to shake, but she froze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55-56).</a:t>
            </a:r>
            <a:r>
              <a:rPr lang="en-SG" dirty="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Today we will see a very active step, that of </a:t>
            </a:r>
            <a:r>
              <a:rPr lang="en-US" sz="1200" b="1" i="1" kern="1200" dirty="0">
                <a:solidFill>
                  <a:schemeClr val="tx1"/>
                </a:solidFill>
                <a:effectLst/>
                <a:latin typeface="Arial" charset="0"/>
                <a:ea typeface="ＭＳ Ｐゴシック" charset="-128"/>
                <a:cs typeface="ＭＳ Ｐゴシック" charset="-128"/>
              </a:rPr>
              <a:t>how to forgive those who offend us</a:t>
            </a:r>
            <a:r>
              <a:rPr lang="en-US" sz="120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dirty="0">
                <a:solidFill>
                  <a:schemeClr val="tx1"/>
                </a:solidFill>
                <a:effectLst/>
                <a:latin typeface="Arial" charset="0"/>
                <a:ea typeface="ＭＳ Ｐゴシック" charset="-128"/>
                <a:cs typeface="ＭＳ Ｐゴシック" charset="-128"/>
              </a:rPr>
              <a: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a:latin typeface="Arial" panose="020B0604020202020204" pitchFamily="34" charset="0"/>
                <a:cs typeface="Arial" panose="020B0604020202020204" pitchFamily="34" charset="0"/>
              </a:rPr>
              <a:t>NS-25-3 John-46</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601110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892526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"kingdom" does not appear in the letter. </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6</a:t>
            </a:fld>
            <a:endParaRPr lang="en-US"/>
          </a:p>
        </p:txBody>
      </p:sp>
    </p:spTree>
    <p:extLst>
      <p:ext uri="{BB962C8B-B14F-4D97-AF65-F5344CB8AC3E}">
        <p14:creationId xmlns:p14="http://schemas.microsoft.com/office/powerpoint/2010/main" val="1908343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Apphia was Philemon's wife since the church met in the home of both Philemon and Apphia (verse 2).</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7</a:t>
            </a:fld>
            <a:endParaRPr lang="en-US"/>
          </a:p>
        </p:txBody>
      </p:sp>
    </p:spTree>
    <p:extLst>
      <p:ext uri="{BB962C8B-B14F-4D97-AF65-F5344CB8AC3E}">
        <p14:creationId xmlns:p14="http://schemas.microsoft.com/office/powerpoint/2010/main" val="3296228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81448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5E401-A11A-7E4C-939E-68FB5CFC31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How do we apply this short letter in its context? And what does it mean for us today in terms of authority structures?</a:t>
            </a: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NB-09-Soc-Econ 2- Jew-Gentile Prejudice-54</a:t>
            </a:r>
          </a:p>
          <a:p>
            <a:pPr eaLnBrk="1" hangingPunct="1"/>
            <a:r>
              <a:rPr lang="en-US" dirty="0">
                <a:latin typeface="Arial" charset="0"/>
                <a:ea typeface="ＭＳ Ｐゴシック" charset="0"/>
                <a:cs typeface="ＭＳ Ｐゴシック" charset="0"/>
              </a:rPr>
              <a:t>NS-18-Philemon-61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9187636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184216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2354111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4204531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65012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called the doctrine of imputation—where our sins are applied to Jesus (cf. Romans 5:12).</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8</a:t>
            </a:fld>
            <a:endParaRPr lang="en-US"/>
          </a:p>
        </p:txBody>
      </p:sp>
    </p:spTree>
    <p:extLst>
      <p:ext uri="{BB962C8B-B14F-4D97-AF65-F5344CB8AC3E}">
        <p14:creationId xmlns:p14="http://schemas.microsoft.com/office/powerpoint/2010/main" val="860982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2562221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66860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393610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18515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3281667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267545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noted as both Lord (God) and Messiah.</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9</a:t>
            </a:fld>
            <a:endParaRPr lang="en-US"/>
          </a:p>
        </p:txBody>
      </p:sp>
    </p:spTree>
    <p:extLst>
      <p:ext uri="{BB962C8B-B14F-4D97-AF65-F5344CB8AC3E}">
        <p14:creationId xmlns:p14="http://schemas.microsoft.com/office/powerpoint/2010/main" val="12818050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485334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80</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82</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18174584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2206339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29937449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355694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a:effectLst/>
              </a:rPr>
              <a:t> </a:t>
            </a: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a:effectLst/>
              </a:rPr>
              <a:t> </a:t>
            </a: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4659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72143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79273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679492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178688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63287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27085749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12345546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503745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14402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98765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593326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15840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9956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798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120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89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1186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23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232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881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268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772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746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535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990328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3576014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13322743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892292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29600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9631134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547401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9559296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718698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29813005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1866707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3970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7480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3783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84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3/12/24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5437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3/12/24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6920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3/12/24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92066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5026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32918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63233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9462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2580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521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947174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427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768205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3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0275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773242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5378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335496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88416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686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46188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643191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328404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916589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224978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697404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123340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38220581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710275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126131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7327476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7750573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8627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3049990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2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24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2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717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525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16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71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18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78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85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52497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5274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35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801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1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202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07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916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222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20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7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610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400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851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37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231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6155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58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3916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87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2749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939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083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1312931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47895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817444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60602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55895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9034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431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379830"/>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608121864"/>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974443905"/>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3/12/24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75575711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512040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3691943874"/>
      </p:ext>
    </p:extLst>
  </p:cSld>
  <p:clrMap bg1="lt1" tx1="dk1" bg2="lt2" tx2="dk2" accent1="accent1" accent2="accent2" accent3="accent3" accent4="accent4" accent5="accent5" accent6="accent6" hlink="hlink" folHlink="folHlink"/>
  <p:sldLayoutIdLst>
    <p:sldLayoutId id="214748513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2268096989"/>
      </p:ext>
    </p:extLst>
  </p:cSld>
  <p:clrMap bg1="dk2" tx1="lt1" bg2="dk1" tx2="lt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9823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4149325598"/>
      </p:ext>
    </p:extLst>
  </p:cSld>
  <p:clrMap bg1="lt1" tx1="dk1" bg2="lt2" tx2="dk2" accent1="accent1" accent2="accent2" accent3="accent3" accent4="accent4" accent5="accent5" accent6="accent6" hlink="hlink" folHlink="folHlink"/>
  <p:sldLayoutIdLst>
    <p:sldLayoutId id="2147485046" r:id="rId1"/>
    <p:sldLayoutId id="214748504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085571"/>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502251"/>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1.xml"/><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2.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10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6.xml"/><Relationship Id="rId1" Type="http://schemas.openxmlformats.org/officeDocument/2006/relationships/slideLayout" Target="../slideLayouts/slideLayout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8.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9.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0.xml"/><Relationship Id="rId1" Type="http://schemas.openxmlformats.org/officeDocument/2006/relationships/slideLayout" Target="../slideLayouts/slideLayout122.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1.xml"/><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2.xml"/><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3.xml"/><Relationship Id="rId1" Type="http://schemas.openxmlformats.org/officeDocument/2006/relationships/slideLayout" Target="../slideLayouts/slideLayout122.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4.xml"/><Relationship Id="rId1" Type="http://schemas.openxmlformats.org/officeDocument/2006/relationships/slideLayout" Target="../slideLayouts/slideLayout12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5.xml"/><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6.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7.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6.xml"/><Relationship Id="rId1" Type="http://schemas.openxmlformats.org/officeDocument/2006/relationships/themeOverride" Target="../theme/themeOverride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1.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2.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3.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34.xml"/><Relationship Id="rId1" Type="http://schemas.openxmlformats.org/officeDocument/2006/relationships/themeOverride" Target="../theme/themeOverride1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9.xml"/><Relationship Id="rId1" Type="http://schemas.openxmlformats.org/officeDocument/2006/relationships/themeOverride" Target="../theme/themeOverride13.xml"/><Relationship Id="rId4" Type="http://schemas.openxmlformats.org/officeDocument/2006/relationships/image" Target="../media/image8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9.xml"/><Relationship Id="rId1" Type="http://schemas.openxmlformats.org/officeDocument/2006/relationships/themeOverride" Target="../theme/themeOverride14.xml"/><Relationship Id="rId4" Type="http://schemas.openxmlformats.org/officeDocument/2006/relationships/image" Target="../media/image8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8.xml"/><Relationship Id="rId1" Type="http://schemas.openxmlformats.org/officeDocument/2006/relationships/themeOverride" Target="../theme/themeOverride1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8.xml"/><Relationship Id="rId1" Type="http://schemas.openxmlformats.org/officeDocument/2006/relationships/slideLayout" Target="../slideLayouts/slideLayout29.xml"/><Relationship Id="rId4" Type="http://schemas.openxmlformats.org/officeDocument/2006/relationships/image" Target="../media/image89.jpeg"/></Relationships>
</file>

<file path=ppt/slides/_rels/slide1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1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1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1.xml"/><Relationship Id="rId1" Type="http://schemas.openxmlformats.org/officeDocument/2006/relationships/slideLayout" Target="../slideLayouts/slideLayout18.xml"/><Relationship Id="rId5" Type="http://schemas.openxmlformats.org/officeDocument/2006/relationships/image" Target="../media/image106.gif"/><Relationship Id="rId4" Type="http://schemas.openxmlformats.org/officeDocument/2006/relationships/image" Target="../media/image10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2.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51.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3.xml"/><Relationship Id="rId1" Type="http://schemas.openxmlformats.org/officeDocument/2006/relationships/themeOverride" Target="../theme/themeOverride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5.xml"/><Relationship Id="rId1" Type="http://schemas.openxmlformats.org/officeDocument/2006/relationships/slideLayout" Target="../slideLayouts/slideLayout72.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2.xml"/><Relationship Id="rId1" Type="http://schemas.openxmlformats.org/officeDocument/2006/relationships/themeOverride" Target="../theme/themeOverride7.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5.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7.xml"/><Relationship Id="rId5" Type="http://schemas.microsoft.com/office/2007/relationships/hdphoto" Target="../media/hdphoto1.wdp"/><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7.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8.xml"/><Relationship Id="rId1" Type="http://schemas.openxmlformats.org/officeDocument/2006/relationships/themeOverride" Target="../theme/themeOverride9.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104.xml"/><Relationship Id="rId4" Type="http://schemas.openxmlformats.org/officeDocument/2006/relationships/chart" Target="../charts/chart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72.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5.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79.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7.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themeOverride" Target="../theme/themeOverride10.xml"/><Relationship Id="rId5" Type="http://schemas.openxmlformats.org/officeDocument/2006/relationships/image" Target="../media/image62.emf"/><Relationship Id="rId4" Type="http://schemas.openxmlformats.org/officeDocument/2006/relationships/image" Target="../media/image6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364088" y="3068960"/>
            <a:ext cx="3573091" cy="2757264"/>
          </a:xfrm>
        </p:spPr>
        <p:txBody>
          <a:bodyPr/>
          <a:lstStyle/>
          <a:p>
            <a:pPr algn="r" eaLnBrk="1" hangingPunct="1"/>
            <a:r>
              <a:rPr lang="en-US" sz="4800" b="1" dirty="0">
                <a:solidFill>
                  <a:schemeClr val="bg1"/>
                </a:solidFill>
                <a:latin typeface="Arial" charset="0"/>
                <a:ea typeface="ＭＳ Ｐゴシック" charset="0"/>
                <a:cs typeface="Arial" charset="0"/>
              </a:rPr>
              <a:t>To Forgive or Not to Forgive</a:t>
            </a:r>
            <a:endParaRPr lang="en-US" sz="3200" b="1" dirty="0">
              <a:solidFill>
                <a:schemeClr val="bg1"/>
              </a:solidFill>
              <a:latin typeface="Arial" charset="0"/>
              <a:ea typeface="ＭＳ Ｐゴシック" charset="0"/>
              <a:cs typeface="Arial" charset="0"/>
            </a:endParaRPr>
          </a:p>
        </p:txBody>
      </p:sp>
      <p:sp>
        <p:nvSpPr>
          <p:cNvPr id="113667" name="WordArt 5"/>
          <p:cNvSpPr>
            <a:spLocks noChangeArrowheads="1" noChangeShapeType="1" noTextEdit="1"/>
          </p:cNvSpPr>
          <p:nvPr/>
        </p:nvSpPr>
        <p:spPr bwMode="auto">
          <a:xfrm>
            <a:off x="152400" y="76200"/>
            <a:ext cx="4203576" cy="1840632"/>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
        <p:nvSpPr>
          <p:cNvPr id="7" name="Rectangle 6">
            <a:extLst>
              <a:ext uri="{FF2B5EF4-FFF2-40B4-BE49-F238E27FC236}">
                <a16:creationId xmlns:a16="http://schemas.microsoft.com/office/drawing/2014/main" id="{53F93F99-80AF-954F-B22C-E7064ADC326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80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OUTLINE</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graphicFrame>
        <p:nvGraphicFramePr>
          <p:cNvPr id="2" name="Table 1"/>
          <p:cNvGraphicFramePr>
            <a:graphicFrameLocks noGrp="1"/>
          </p:cNvGraphicFramePr>
          <p:nvPr>
            <p:extLst>
              <p:ext uri="{D42A27DB-BD31-4B8C-83A1-F6EECF244321}">
                <p14:modId xmlns:p14="http://schemas.microsoft.com/office/powerpoint/2010/main" val="911155923"/>
              </p:ext>
            </p:extLst>
          </p:nvPr>
        </p:nvGraphicFramePr>
        <p:xfrm>
          <a:off x="152399" y="798957"/>
          <a:ext cx="8870461" cy="5880608"/>
        </p:xfrm>
        <a:graphic>
          <a:graphicData uri="http://schemas.openxmlformats.org/drawingml/2006/table">
            <a:tbl>
              <a:tblPr firstRow="1" bandRow="1">
                <a:tableStyleId>{35758FB7-9AC5-4552-8A53-C91805E547FA}</a:tableStyleId>
              </a:tblPr>
              <a:tblGrid>
                <a:gridCol w="892923">
                  <a:extLst>
                    <a:ext uri="{9D8B030D-6E8A-4147-A177-3AD203B41FA5}">
                      <a16:colId xmlns:a16="http://schemas.microsoft.com/office/drawing/2014/main" val="20000"/>
                    </a:ext>
                  </a:extLst>
                </a:gridCol>
                <a:gridCol w="892923">
                  <a:extLst>
                    <a:ext uri="{9D8B030D-6E8A-4147-A177-3AD203B41FA5}">
                      <a16:colId xmlns:a16="http://schemas.microsoft.com/office/drawing/2014/main" val="20001"/>
                    </a:ext>
                  </a:extLst>
                </a:gridCol>
                <a:gridCol w="1069376">
                  <a:extLst>
                    <a:ext uri="{9D8B030D-6E8A-4147-A177-3AD203B41FA5}">
                      <a16:colId xmlns:a16="http://schemas.microsoft.com/office/drawing/2014/main" val="20002"/>
                    </a:ext>
                  </a:extLst>
                </a:gridCol>
                <a:gridCol w="1069376">
                  <a:extLst>
                    <a:ext uri="{9D8B030D-6E8A-4147-A177-3AD203B41FA5}">
                      <a16:colId xmlns:a16="http://schemas.microsoft.com/office/drawing/2014/main" val="20003"/>
                    </a:ext>
                  </a:extLst>
                </a:gridCol>
                <a:gridCol w="1102794">
                  <a:extLst>
                    <a:ext uri="{9D8B030D-6E8A-4147-A177-3AD203B41FA5}">
                      <a16:colId xmlns:a16="http://schemas.microsoft.com/office/drawing/2014/main" val="20004"/>
                    </a:ext>
                  </a:extLst>
                </a:gridCol>
                <a:gridCol w="1102794">
                  <a:extLst>
                    <a:ext uri="{9D8B030D-6E8A-4147-A177-3AD203B41FA5}">
                      <a16:colId xmlns:a16="http://schemas.microsoft.com/office/drawing/2014/main" val="20005"/>
                    </a:ext>
                  </a:extLst>
                </a:gridCol>
                <a:gridCol w="1102794">
                  <a:extLst>
                    <a:ext uri="{9D8B030D-6E8A-4147-A177-3AD203B41FA5}">
                      <a16:colId xmlns:a16="http://schemas.microsoft.com/office/drawing/2014/main" val="20006"/>
                    </a:ext>
                  </a:extLst>
                </a:gridCol>
                <a:gridCol w="1637481">
                  <a:extLst>
                    <a:ext uri="{9D8B030D-6E8A-4147-A177-3AD203B41FA5}">
                      <a16:colId xmlns:a16="http://schemas.microsoft.com/office/drawing/2014/main" val="20007"/>
                    </a:ext>
                  </a:extLst>
                </a:gridCol>
              </a:tblGrid>
              <a:tr h="370840">
                <a:tc gridSpan="8">
                  <a:txBody>
                    <a:bodyPr/>
                    <a:lstStyle/>
                    <a:p>
                      <a:pPr algn="ctr">
                        <a:lnSpc>
                          <a:spcPct val="90000"/>
                        </a:lnSpc>
                      </a:pPr>
                      <a:r>
                        <a:rPr lang="en-US" sz="3200" dirty="0">
                          <a:solidFill>
                            <a:schemeClr val="tx1"/>
                          </a:solidFill>
                          <a:latin typeface="Arial"/>
                          <a:cs typeface="Arial"/>
                        </a:rPr>
                        <a:t>Forgive Others and Seek Forgiveness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Greeting</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1-3</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Prayer &amp; Commendation</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4-7</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Appeal for Onesimus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8-21</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Conclusion</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22-25</a:t>
                      </a:r>
                      <a:endParaRPr lang="en-US" sz="200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Preface</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Praise</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Petition</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Postscript</a:t>
                      </a:r>
                      <a:endParaRPr lang="en-US" sz="200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People</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Concerned</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Philemon’s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Character</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Onesimus’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Conversion</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Paul’s</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Co-Workers</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370840">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Authors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1a-b</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Recipi-ents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1c-3</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a:solidFill>
                            <a:schemeClr val="tx1"/>
                          </a:solidFill>
                          <a:effectLst/>
                          <a:latin typeface="Arial"/>
                          <a:ea typeface="Times New Roman"/>
                          <a:cs typeface="Arial"/>
                        </a:rPr>
                        <a:t> </a:t>
                      </a:r>
                      <a:endParaRPr lang="en-US" sz="3200">
                        <a:solidFill>
                          <a:schemeClr val="tx1"/>
                        </a:solidFill>
                        <a:effectLst/>
                        <a:latin typeface="Arial"/>
                        <a:ea typeface="Times New Roman"/>
                        <a:cs typeface="Arial"/>
                      </a:endParaRPr>
                    </a:p>
                    <a:p>
                      <a:pPr algn="ctr">
                        <a:spcAft>
                          <a:spcPts val="0"/>
                        </a:spcAft>
                      </a:pPr>
                      <a:r>
                        <a:rPr lang="en-US" sz="1800">
                          <a:solidFill>
                            <a:schemeClr val="tx1"/>
                          </a:solidFill>
                          <a:effectLst/>
                          <a:latin typeface="Arial"/>
                          <a:ea typeface="Times New Roman"/>
                          <a:cs typeface="Arial"/>
                        </a:rPr>
                        <a:t>Thanks</a:t>
                      </a:r>
                      <a:endParaRPr lang="en-US" sz="3200">
                        <a:solidFill>
                          <a:schemeClr val="tx1"/>
                        </a:solidFill>
                        <a:effectLst/>
                        <a:latin typeface="Arial"/>
                        <a:ea typeface="Times New Roman"/>
                        <a:cs typeface="Arial"/>
                      </a:endParaRPr>
                    </a:p>
                    <a:p>
                      <a:pPr algn="ctr">
                        <a:spcAft>
                          <a:spcPts val="0"/>
                        </a:spcAft>
                      </a:pPr>
                      <a:r>
                        <a:rPr lang="en-US" sz="1800">
                          <a:solidFill>
                            <a:schemeClr val="tx1"/>
                          </a:solidFill>
                          <a:effectLst/>
                          <a:latin typeface="Arial"/>
                          <a:ea typeface="Times New Roman"/>
                          <a:cs typeface="Arial"/>
                        </a:rPr>
                        <a:t>4-5</a:t>
                      </a:r>
                      <a:endParaRPr lang="en-US" sz="320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Relation-ships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6-7</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General Appeal</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8-11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Reasons for Return</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12-16</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Specific Appeal</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17-21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Preparations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Greetings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Blessing</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22-25</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r h="370840">
                <a:tc gridSpan="8">
                  <a:txBody>
                    <a:bodyPr/>
                    <a:lstStyle/>
                    <a:p>
                      <a:pPr algn="ctr">
                        <a:spcAft>
                          <a:spcPts val="0"/>
                        </a:spcAft>
                      </a:pPr>
                      <a:r>
                        <a:rPr lang="en-US" sz="1800" b="1" dirty="0">
                          <a:solidFill>
                            <a:schemeClr val="tx1"/>
                          </a:solidFill>
                          <a:effectLst/>
                          <a:latin typeface="Arial"/>
                          <a:ea typeface="Times New Roman"/>
                          <a:cs typeface="Arial"/>
                        </a:rPr>
                        <a:t>Rome</a:t>
                      </a:r>
                      <a:r>
                        <a:rPr lang="en-US" sz="1800" b="1" baseline="0" dirty="0">
                          <a:solidFill>
                            <a:schemeClr val="tx1"/>
                          </a:solidFill>
                          <a:effectLst/>
                          <a:latin typeface="Arial"/>
                          <a:ea typeface="Times New Roman"/>
                          <a:cs typeface="Arial"/>
                        </a:rPr>
                        <a:t> to Colosse</a:t>
                      </a:r>
                      <a:endParaRPr lang="en-US" sz="1800" b="1" dirty="0">
                        <a:solidFill>
                          <a:schemeClr val="tx1"/>
                        </a:solidFill>
                        <a:effectLst/>
                        <a:latin typeface="Arial"/>
                        <a:ea typeface="Times New Roman"/>
                        <a:cs typeface="Arial"/>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370840">
                <a:tc gridSpan="8">
                  <a:txBody>
                    <a:bodyPr/>
                    <a:lstStyle/>
                    <a:p>
                      <a:pPr algn="ctr">
                        <a:spcAft>
                          <a:spcPts val="0"/>
                        </a:spcAft>
                      </a:pPr>
                      <a:r>
                        <a:rPr lang="en-US" sz="1800" b="1" dirty="0">
                          <a:solidFill>
                            <a:schemeClr val="tx1"/>
                          </a:solidFill>
                          <a:effectLst/>
                          <a:latin typeface="Arial"/>
                          <a:ea typeface="Times New Roman"/>
                          <a:cs typeface="Arial"/>
                        </a:rPr>
                        <a:t>Fall AD 61</a:t>
                      </a: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
        <p:nvSpPr>
          <p:cNvPr id="8" name="Rectangle 2">
            <a:extLst>
              <a:ext uri="{FF2B5EF4-FFF2-40B4-BE49-F238E27FC236}">
                <a16:creationId xmlns:a16="http://schemas.microsoft.com/office/drawing/2014/main" id="{63CCA64B-0A3A-8246-B64E-3F8DBCE5671D}"/>
              </a:ext>
            </a:extLst>
          </p:cNvPr>
          <p:cNvSpPr txBox="1">
            <a:spLocks noChangeArrowheads="1"/>
          </p:cNvSpPr>
          <p:nvPr/>
        </p:nvSpPr>
        <p:spPr bwMode="auto">
          <a:xfrm>
            <a:off x="5364088" y="5920006"/>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4892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If you sinned 3 times a day</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1000 sins each year</a:t>
            </a: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X 40 number of years</a:t>
            </a: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40,000 sins so far!</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2904519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sz="3200" dirty="0">
                <a:solidFill>
                  <a:schemeClr val="bg1"/>
                </a:solidFill>
                <a:latin typeface="Arial"/>
                <a:cs typeface="Arial"/>
              </a:rPr>
              <a:t>B. True forgiveness is the </a:t>
            </a:r>
            <a:r>
              <a:rPr lang="en-US" sz="3200" dirty="0">
                <a:solidFill>
                  <a:srgbClr val="FFFF00"/>
                </a:solidFill>
                <a:latin typeface="Arial"/>
                <a:cs typeface="Arial"/>
              </a:rPr>
              <a:t>natural</a:t>
            </a:r>
            <a:r>
              <a:rPr lang="en-US" sz="3200" dirty="0">
                <a:solidFill>
                  <a:schemeClr val="bg1"/>
                </a:solidFill>
                <a:latin typeface="Arial"/>
                <a:cs typeface="Arial"/>
              </a:rPr>
              <a:t> demonstration of our partnership in the gospel (17). </a:t>
            </a:r>
          </a:p>
        </p:txBody>
      </p:sp>
      <p:sp>
        <p:nvSpPr>
          <p:cNvPr id="41988" name="Text Box 4"/>
          <p:cNvSpPr txBox="1">
            <a:spLocks noChangeArrowheads="1"/>
          </p:cNvSpPr>
          <p:nvPr/>
        </p:nvSpPr>
        <p:spPr bwMode="auto">
          <a:xfrm>
            <a:off x="395536" y="3645024"/>
            <a:ext cx="6797675" cy="2227262"/>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cs typeface="Arial" charset="0"/>
              </a:rPr>
              <a:t>Verses 17-18</a:t>
            </a:r>
          </a:p>
          <a:p>
            <a:pPr eaLnBrk="1" hangingPunct="1"/>
            <a:r>
              <a:rPr lang="ru-RU" altLang="zh-CN" sz="2800" b="1" dirty="0">
                <a:solidFill>
                  <a:srgbClr val="000000"/>
                </a:solidFill>
                <a:cs typeface="Arial" charset="0"/>
              </a:rPr>
              <a:t>"</a:t>
            </a:r>
            <a:r>
              <a:rPr lang="en-US" altLang="zh-CN" sz="2800" b="1" dirty="0">
                <a:solidFill>
                  <a:srgbClr val="000000"/>
                </a:solidFill>
                <a:cs typeface="Arial" charset="0"/>
              </a:rPr>
              <a:t>So if you consider me a </a:t>
            </a:r>
            <a:r>
              <a:rPr lang="en-US" altLang="zh-CN" sz="2800" b="1" dirty="0">
                <a:solidFill>
                  <a:srgbClr val="0000FF"/>
                </a:solidFill>
                <a:cs typeface="Arial" charset="0"/>
              </a:rPr>
              <a:t>partner</a:t>
            </a:r>
            <a:r>
              <a:rPr lang="en-US" altLang="zh-CN" sz="2800" b="1" dirty="0">
                <a:solidFill>
                  <a:srgbClr val="000000"/>
                </a:solidFill>
                <a:cs typeface="Arial" charset="0"/>
              </a:rPr>
              <a:t>, welcome him as you would welcome me. If he has done you any wrong or owes you anything, charge it to me.</a:t>
            </a:r>
            <a:r>
              <a:rPr lang="ru-RU" altLang="zh-CN" sz="2800" b="1" dirty="0">
                <a:solidFill>
                  <a:srgbClr val="000000"/>
                </a:solidFill>
                <a:cs typeface="Arial" charset="0"/>
              </a:rPr>
              <a:t>"</a:t>
            </a:r>
            <a:r>
              <a:rPr lang="en-US" altLang="zh-CN" sz="2800" b="1" dirty="0">
                <a:solidFill>
                  <a:srgbClr val="000000"/>
                </a:solidFill>
                <a:cs typeface="Arial" charset="0"/>
              </a:rPr>
              <a:t> </a:t>
            </a:r>
            <a:endParaRPr lang="en-US" sz="28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en-US" dirty="0">
                <a:solidFill>
                  <a:srgbClr val="FFFFFF"/>
                </a:solidFill>
                <a:latin typeface="Arial"/>
                <a:cs typeface="Arial"/>
              </a:rPr>
              <a:t>KEY VERSE</a:t>
            </a:r>
          </a:p>
        </p:txBody>
      </p:sp>
    </p:spTree>
    <p:extLst>
      <p:ext uri="{BB962C8B-B14F-4D97-AF65-F5344CB8AC3E}">
        <p14:creationId xmlns:p14="http://schemas.microsoft.com/office/powerpoint/2010/main" val="4005762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a:t>
            </a:r>
            <a:r>
              <a:rPr lang="is-IS" sz="3600" b="1" dirty="0">
                <a:effectLst>
                  <a:glow rad="127000">
                    <a:schemeClr val="tx1"/>
                  </a:glow>
                </a:effectLst>
                <a:latin typeface="Arial" charset="0"/>
                <a:ea typeface="ＭＳ Ｐゴシック" charset="0"/>
                <a:cs typeface="ＭＳ Ｐゴシック" charset="0"/>
              </a:rPr>
              <a:t>…</a:t>
            </a:r>
            <a:br>
              <a:rPr lang="is-I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writing to </a:t>
            </a:r>
            <a:r>
              <a:rPr lang="en-US" sz="3600" b="1" dirty="0">
                <a:solidFill>
                  <a:srgbClr val="FFFF00"/>
                </a:solidFill>
                <a:effectLst>
                  <a:glow rad="127000">
                    <a:schemeClr val="tx1"/>
                  </a:glow>
                </a:effectLst>
                <a:latin typeface="Arial" charset="0"/>
                <a:ea typeface="ＭＳ Ｐゴシック" charset="0"/>
                <a:cs typeface="ＭＳ Ｐゴシック" charset="0"/>
              </a:rPr>
              <a:t>Philemon</a:t>
            </a:r>
            <a:r>
              <a:rPr lang="en-US" sz="3600" b="1" dirty="0">
                <a:effectLst>
                  <a:glow rad="127000">
                    <a:schemeClr val="tx1"/>
                  </a:glow>
                </a:effectLst>
                <a:latin typeface="Arial" charset="0"/>
                <a:ea typeface="ＭＳ Ｐゴシック" charset="0"/>
                <a:cs typeface="ＭＳ Ｐゴシック" charset="0"/>
              </a:rPr>
              <a:t>,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t>
            </a:r>
            <a:r>
              <a:rPr lang="en-US" sz="3600" b="1" dirty="0">
                <a:solidFill>
                  <a:srgbClr val="FFFF00"/>
                </a:solidFill>
                <a:effectLst>
                  <a:glow rad="127000">
                    <a:schemeClr val="tx1"/>
                  </a:glow>
                </a:effectLst>
                <a:latin typeface="Arial" charset="0"/>
                <a:ea typeface="ＭＳ Ｐゴシック" charset="0"/>
                <a:cs typeface="ＭＳ Ｐゴシック" charset="0"/>
              </a:rPr>
              <a:t>Apphia</a:t>
            </a:r>
            <a:r>
              <a:rPr lang="en-US" sz="3600" b="1" dirty="0">
                <a:effectLst>
                  <a:glow rad="127000">
                    <a:schemeClr val="tx1"/>
                  </a:glow>
                </a:effectLst>
                <a:latin typeface="Arial" charset="0"/>
                <a:ea typeface="ＭＳ Ｐゴシック" charset="0"/>
                <a:cs typeface="ＭＳ Ｐゴシック" charset="0"/>
              </a:rPr>
              <a:t>, and to our fellow soldier </a:t>
            </a:r>
            <a:r>
              <a:rPr lang="en-US" sz="3600" b="1" dirty="0">
                <a:solidFill>
                  <a:srgbClr val="FFFF00"/>
                </a:solidFill>
                <a:effectLst>
                  <a:glow rad="127000">
                    <a:schemeClr val="tx1"/>
                  </a:glow>
                </a:effectLst>
                <a:latin typeface="Arial" charset="0"/>
                <a:ea typeface="ＭＳ Ｐゴシック" charset="0"/>
                <a:cs typeface="ＭＳ Ｐゴシック" charset="0"/>
              </a:rPr>
              <a:t>Archippus</a:t>
            </a:r>
            <a:r>
              <a:rPr lang="en-US" sz="3600" b="1" dirty="0">
                <a:effectLst>
                  <a:glow rad="127000">
                    <a:schemeClr val="tx1"/>
                  </a:glow>
                </a:effectLst>
                <a:latin typeface="Arial" charset="0"/>
                <a:ea typeface="ＭＳ Ｐゴシック" charset="0"/>
                <a:cs typeface="ＭＳ Ｐゴシック" charset="0"/>
              </a:rPr>
              <a:t>, and to the </a:t>
            </a:r>
            <a:r>
              <a:rPr lang="en-US" sz="3600" b="1" dirty="0">
                <a:solidFill>
                  <a:srgbClr val="FFFF00"/>
                </a:solidFill>
                <a:effectLst>
                  <a:glow rad="127000">
                    <a:schemeClr val="tx1"/>
                  </a:glow>
                </a:effectLst>
                <a:latin typeface="Arial" charset="0"/>
                <a:ea typeface="ＭＳ Ｐゴシック" charset="0"/>
                <a:cs typeface="ＭＳ Ｐゴシック" charset="0"/>
              </a:rPr>
              <a:t>church</a:t>
            </a:r>
            <a:r>
              <a:rPr lang="en-US" sz="3600" b="1" dirty="0">
                <a:effectLst>
                  <a:glow rad="127000">
                    <a:schemeClr val="tx1"/>
                  </a:glow>
                </a:effectLst>
                <a:latin typeface="Arial" charset="0"/>
                <a:ea typeface="ＭＳ Ｐゴシック" charset="0"/>
                <a:cs typeface="ＭＳ Ｐゴシック" charset="0"/>
              </a:rPr>
              <a:t> that meets in your house</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492170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a:t>
            </a:r>
            <a:r>
              <a:rPr lang="en-US" sz="3600" b="1" dirty="0">
                <a:solidFill>
                  <a:srgbClr val="FFFF00"/>
                </a:solidFill>
                <a:effectLst>
                  <a:glow rad="127000">
                    <a:schemeClr val="tx1"/>
                  </a:glow>
                </a:effectLst>
                <a:latin typeface="Arial" charset="0"/>
                <a:ea typeface="ＭＳ Ｐゴシック" charset="0"/>
                <a:cs typeface="ＭＳ Ｐゴシック" charset="0"/>
              </a:rPr>
              <a:t>your (plural)</a:t>
            </a:r>
            <a:r>
              <a:rPr lang="en-US" sz="3600" b="1" dirty="0">
                <a:effectLst>
                  <a:glow rad="127000">
                    <a:schemeClr val="tx1"/>
                  </a:glow>
                </a:effectLst>
                <a:latin typeface="Arial" charset="0"/>
                <a:ea typeface="ＭＳ Ｐゴシック" charset="0"/>
                <a:cs typeface="ＭＳ Ｐゴシック" charset="0"/>
              </a:rPr>
              <a:t> prayers and let me return to </a:t>
            </a:r>
            <a:r>
              <a:rPr lang="en-US" sz="3600" b="1" dirty="0">
                <a:solidFill>
                  <a:srgbClr val="FFFF00"/>
                </a:solidFill>
                <a:effectLst>
                  <a:glow rad="127000">
                    <a:schemeClr val="tx1"/>
                  </a:glow>
                </a:effectLst>
                <a:latin typeface="Arial" charset="0"/>
                <a:ea typeface="ＭＳ Ｐゴシック" charset="0"/>
                <a:cs typeface="ＭＳ Ｐゴシック" charset="0"/>
              </a:rPr>
              <a:t>you (plural)</a:t>
            </a:r>
            <a:r>
              <a:rPr lang="en-US" sz="3600" b="1" dirty="0">
                <a:effectLst>
                  <a:glow rad="127000">
                    <a:schemeClr val="tx1"/>
                  </a:glow>
                </a:effectLst>
                <a:latin typeface="Arial" charset="0"/>
                <a:ea typeface="ＭＳ Ｐゴシック" charset="0"/>
                <a:cs typeface="ＭＳ Ｐゴシック" charset="0"/>
              </a:rPr>
              <a:t>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591624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a:t>
            </a:r>
            <a:r>
              <a:rPr lang="en-US" sz="3600" b="1" dirty="0">
                <a:solidFill>
                  <a:srgbClr val="FFFF00"/>
                </a:solidFill>
                <a:effectLst>
                  <a:glow rad="127000">
                    <a:schemeClr val="tx1"/>
                  </a:glow>
                </a:effectLst>
                <a:latin typeface="Arial" charset="0"/>
                <a:ea typeface="ＭＳ Ｐゴシック" charset="0"/>
                <a:cs typeface="ＭＳ Ｐゴシック" charset="0"/>
              </a:rPr>
              <a:t>your</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(plural) </a:t>
            </a:r>
            <a:r>
              <a:rPr lang="en-US" sz="3600" b="1" dirty="0">
                <a:effectLst>
                  <a:glow rad="127000">
                    <a:schemeClr val="tx1"/>
                  </a:glow>
                </a:effectLst>
                <a:latin typeface="Arial" charset="0"/>
                <a:ea typeface="ＭＳ Ｐゴシック" charset="0"/>
                <a:cs typeface="ＭＳ Ｐゴシック" charset="0"/>
              </a:rPr>
              <a:t>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30082559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True forgiveness is </a:t>
            </a:r>
            <a:r>
              <a:rPr lang="en-US" sz="3200" dirty="0">
                <a:solidFill>
                  <a:srgbClr val="FFFF00"/>
                </a:solidFill>
                <a:latin typeface="Arial"/>
              </a:rPr>
              <a:t>unconditional</a:t>
            </a:r>
            <a:r>
              <a:rPr lang="en-US" sz="3200" dirty="0">
                <a:solidFill>
                  <a:schemeClr val="bg1"/>
                </a:solidFill>
                <a:latin typeface="Arial"/>
              </a:rPr>
              <a:t> without putting requirements on the other person (18-19).</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i="1" dirty="0">
                <a:solidFill>
                  <a:srgbClr val="000000"/>
                </a:solidFill>
                <a:latin typeface="Verdana" charset="0"/>
                <a:cs typeface="Arial" charset="0"/>
              </a:rPr>
              <a:t>Illustrates imputation:</a:t>
            </a:r>
          </a:p>
        </p:txBody>
      </p:sp>
      <p:sp>
        <p:nvSpPr>
          <p:cNvPr id="164868" name="Text Box 5"/>
          <p:cNvSpPr txBox="1">
            <a:spLocks noChangeArrowheads="1"/>
          </p:cNvSpPr>
          <p:nvPr/>
        </p:nvSpPr>
        <p:spPr bwMode="auto">
          <a:xfrm>
            <a:off x="755576" y="4955684"/>
            <a:ext cx="806489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latin typeface="Garamond" charset="0"/>
                <a:cs typeface="Arial" charset="0"/>
              </a:rPr>
              <a:t>Verse 18:</a:t>
            </a:r>
            <a:endParaRPr lang="en-US" altLang="zh-CN" sz="3200" b="1" dirty="0">
              <a:solidFill>
                <a:srgbClr val="FFFFFF"/>
              </a:solidFill>
              <a:latin typeface="Garamond" charset="0"/>
              <a:ea typeface="宋体" charset="0"/>
              <a:cs typeface="宋体" charset="0"/>
            </a:endParaRPr>
          </a:p>
          <a:p>
            <a:pPr eaLnBrk="1" hangingPunct="1"/>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If he has done you any wrong or owes you anything, charge it to me.</a:t>
            </a:r>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 </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Verdana" charset="0"/>
                <a:cs typeface="Arial" charset="0"/>
              </a:rPr>
              <a:t>246</a:t>
            </a:r>
          </a:p>
        </p:txBody>
      </p:sp>
      <p:sp>
        <p:nvSpPr>
          <p:cNvPr id="7" name="Text Box 3"/>
          <p:cNvSpPr txBox="1">
            <a:spLocks noChangeArrowheads="1"/>
          </p:cNvSpPr>
          <p:nvPr/>
        </p:nvSpPr>
        <p:spPr bwMode="auto">
          <a:xfrm>
            <a:off x="27515" y="2060848"/>
            <a:ext cx="3995936"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dirty="0">
                <a:solidFill>
                  <a:srgbClr val="000000"/>
                </a:solidFill>
                <a:latin typeface="Verdana" charset="0"/>
                <a:cs typeface="Arial" charset="0"/>
              </a:rPr>
              <a:t>Paul requests that all of Onesimus</a:t>
            </a:r>
            <a:r>
              <a:rPr lang="uk-UA" altLang="ja-JP" sz="2800" b="1" dirty="0">
                <a:solidFill>
                  <a:srgbClr val="000000"/>
                </a:solidFill>
                <a:latin typeface="Verdana" charset="0"/>
                <a:cs typeface="Arial" charset="0"/>
              </a:rPr>
              <a:t>'</a:t>
            </a:r>
            <a:r>
              <a:rPr lang="en-US" altLang="ja-JP" sz="2800" b="1" dirty="0">
                <a:solidFill>
                  <a:srgbClr val="000000"/>
                </a:solidFill>
                <a:latin typeface="Verdana" charset="0"/>
                <a:cs typeface="Arial" charset="0"/>
              </a:rPr>
              <a:t> sin be placed</a:t>
            </a:r>
          </a:p>
          <a:p>
            <a:pPr marL="0" indent="0" eaLnBrk="1" hangingPunct="1"/>
            <a:r>
              <a:rPr lang="en-US" sz="2800" b="1" dirty="0">
                <a:solidFill>
                  <a:srgbClr val="000000"/>
                </a:solidFill>
                <a:latin typeface="Verdana" charset="0"/>
                <a:cs typeface="Arial" charset="0"/>
              </a:rPr>
              <a:t>upon himself.</a:t>
            </a:r>
          </a:p>
        </p:txBody>
      </p:sp>
    </p:spTree>
    <p:extLst>
      <p:ext uri="{BB962C8B-B14F-4D97-AF65-F5344CB8AC3E}">
        <p14:creationId xmlns:p14="http://schemas.microsoft.com/office/powerpoint/2010/main" val="10796413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389989" y="1734650"/>
            <a:ext cx="8659505"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 you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if</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b.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forgive—but 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never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forget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c.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 forgive you but don</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 expect me </a:t>
            </a:r>
            <a:b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b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to change my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attitude</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p:txBody>
      </p:sp>
      <p:sp>
        <p:nvSpPr>
          <p:cNvPr id="4" name="Rectangle 2">
            <a:extLst>
              <a:ext uri="{FF2B5EF4-FFF2-40B4-BE49-F238E27FC236}">
                <a16:creationId xmlns:a16="http://schemas.microsoft.com/office/drawing/2014/main" id="{B23BC9D8-C5F3-8645-A139-68240A6654D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97700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Forgiveness is</a:t>
            </a:r>
            <a:r>
              <a:rPr lang="is-IS"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surrendering my right to hurt you for hurting me</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349488023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D.	True forgiveness </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goes the second mile</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a:t>
            </a:r>
          </a:p>
        </p:txBody>
      </p:sp>
    </p:spTree>
    <p:extLst>
      <p:ext uri="{BB962C8B-B14F-4D97-AF65-F5344CB8AC3E}">
        <p14:creationId xmlns:p14="http://schemas.microsoft.com/office/powerpoint/2010/main" val="3549683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a:t>
            </a:r>
            <a:r>
              <a:rPr lang="en-US" sz="3600" b="1" dirty="0">
                <a:solidFill>
                  <a:srgbClr val="FFFF00"/>
                </a:solidFill>
                <a:effectLst>
                  <a:glow rad="127000">
                    <a:schemeClr val="tx1"/>
                  </a:glow>
                </a:effectLst>
                <a:latin typeface="Arial" charset="0"/>
                <a:ea typeface="ＭＳ Ｐゴシック" charset="0"/>
                <a:cs typeface="ＭＳ Ｐゴシック" charset="0"/>
              </a:rPr>
              <a:t>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2452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32481" r="23968" b="6256"/>
          <a:stretch/>
        </p:blipFill>
        <p:spPr bwMode="auto">
          <a:xfrm>
            <a:off x="3396288" y="524325"/>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969580" y="638425"/>
            <a:ext cx="5724030"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0000"/>
                </a:solidFill>
                <a:latin typeface="Arial" charset="0"/>
                <a:cs typeface="Arial" charset="0"/>
              </a:rPr>
              <a:t>L</a:t>
            </a:r>
            <a:r>
              <a:rPr lang="en-US" sz="2000" b="1" dirty="0">
                <a:solidFill>
                  <a:srgbClr val="000000"/>
                </a:solidFill>
                <a:latin typeface="Arial" charset="0"/>
                <a:cs typeface="Arial" charset="0"/>
              </a:rPr>
              <a:t>etter of Philemon's love</a:t>
            </a:r>
          </a:p>
          <a:p>
            <a:pPr eaLnBrk="1" hangingPunct="1"/>
            <a:r>
              <a:rPr lang="en-US" sz="2000" b="1" dirty="0">
                <a:solidFill>
                  <a:srgbClr val="FF0000"/>
                </a:solidFill>
                <a:latin typeface="Arial" charset="0"/>
                <a:cs typeface="Arial" charset="0"/>
              </a:rPr>
              <a:t>O</a:t>
            </a:r>
            <a:r>
              <a:rPr lang="en-US" sz="2000" b="1" dirty="0">
                <a:solidFill>
                  <a:srgbClr val="000000"/>
                </a:solidFill>
                <a:latin typeface="Arial" charset="0"/>
                <a:cs typeface="Arial" charset="0"/>
              </a:rPr>
              <a:t>nesimus becomes a Christian</a:t>
            </a:r>
          </a:p>
          <a:p>
            <a:pPr eaLnBrk="1" hangingPunct="1"/>
            <a:r>
              <a:rPr lang="en-US" sz="2000" b="1" dirty="0">
                <a:solidFill>
                  <a:srgbClr val="FF0000"/>
                </a:solidFill>
                <a:latin typeface="Arial" charset="0"/>
                <a:cs typeface="Arial" charset="0"/>
              </a:rPr>
              <a:t>V</a:t>
            </a:r>
            <a:r>
              <a:rPr lang="en-US" sz="2000" b="1" dirty="0">
                <a:solidFill>
                  <a:srgbClr val="070000"/>
                </a:solidFill>
                <a:latin typeface="Arial" charset="0"/>
                <a:cs typeface="Arial" charset="0"/>
              </a:rPr>
              <a:t>indication requested for Onesimus</a:t>
            </a:r>
          </a:p>
          <a:p>
            <a:pPr eaLnBrk="1" hangingPunct="1"/>
            <a:r>
              <a:rPr lang="en-US" sz="2000" b="1" dirty="0">
                <a:solidFill>
                  <a:srgbClr val="FF0000"/>
                </a:solidFill>
                <a:latin typeface="Arial" charset="0"/>
                <a:cs typeface="Arial" charset="0"/>
              </a:rPr>
              <a:t>E</a:t>
            </a:r>
            <a:r>
              <a:rPr lang="en-US" sz="2000" b="1" dirty="0">
                <a:solidFill>
                  <a:srgbClr val="070000"/>
                </a:solidFill>
                <a:latin typeface="Arial" charset="0"/>
                <a:cs typeface="Arial" charset="0"/>
              </a:rPr>
              <a:t>xpectation cited by Paul</a:t>
            </a:r>
          </a:p>
        </p:txBody>
      </p:sp>
      <p:sp>
        <p:nvSpPr>
          <p:cNvPr id="7" name="Title 1"/>
          <p:cNvSpPr txBox="1">
            <a:spLocks/>
          </p:cNvSpPr>
          <p:nvPr/>
        </p:nvSpPr>
        <p:spPr bwMode="auto">
          <a:xfrm>
            <a:off x="107466" y="3155719"/>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en-US" sz="4800" dirty="0">
                <a:solidFill>
                  <a:srgbClr val="070000"/>
                </a:solidFill>
                <a:latin typeface="Arial"/>
                <a:ea typeface="ＭＳ Ｐゴシック"/>
                <a:cs typeface="Arial"/>
              </a:rPr>
              <a:t>PHILEMON</a:t>
            </a:r>
            <a:endParaRPr lang="en-US" sz="8800" kern="0" dirty="0">
              <a:solidFill>
                <a:srgbClr val="070000"/>
              </a:solidFill>
              <a:latin typeface="Arial"/>
            </a:endParaRPr>
          </a:p>
        </p:txBody>
      </p:sp>
      <p:sp>
        <p:nvSpPr>
          <p:cNvPr id="8" name="Text Box 6"/>
          <p:cNvSpPr txBox="1">
            <a:spLocks noChangeArrowheads="1"/>
          </p:cNvSpPr>
          <p:nvPr/>
        </p:nvSpPr>
        <p:spPr bwMode="auto">
          <a:xfrm>
            <a:off x="107466" y="638425"/>
            <a:ext cx="83657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70000"/>
                </a:solidFill>
                <a:latin typeface="Arial" charset="0"/>
                <a:cs typeface="Arial" charset="0"/>
              </a:rPr>
              <a:t>1-7</a:t>
            </a:r>
          </a:p>
          <a:p>
            <a:pPr eaLnBrk="1" hangingPunct="1"/>
            <a:r>
              <a:rPr lang="en-US" sz="2000" b="1">
                <a:solidFill>
                  <a:srgbClr val="070000"/>
                </a:solidFill>
                <a:latin typeface="Arial" charset="0"/>
                <a:cs typeface="Arial" charset="0"/>
              </a:rPr>
              <a:t>8-14</a:t>
            </a:r>
          </a:p>
          <a:p>
            <a:pPr eaLnBrk="1" hangingPunct="1"/>
            <a:r>
              <a:rPr lang="en-US" sz="2000" b="1">
                <a:solidFill>
                  <a:srgbClr val="070000"/>
                </a:solidFill>
                <a:latin typeface="Arial" charset="0"/>
                <a:cs typeface="Arial" charset="0"/>
              </a:rPr>
              <a:t>15-20</a:t>
            </a:r>
          </a:p>
          <a:p>
            <a:pPr eaLnBrk="1" hangingPunct="1"/>
            <a:r>
              <a:rPr lang="en-US" sz="2000" b="1">
                <a:solidFill>
                  <a:srgbClr val="070000"/>
                </a:solidFill>
                <a:latin typeface="Arial" charset="0"/>
                <a:cs typeface="Arial" charset="0"/>
              </a:rPr>
              <a:t>21-25</a:t>
            </a:r>
          </a:p>
        </p:txBody>
      </p:sp>
      <p:sp>
        <p:nvSpPr>
          <p:cNvPr id="9" name="Text Box 6"/>
          <p:cNvSpPr txBox="1">
            <a:spLocks noChangeArrowheads="1"/>
          </p:cNvSpPr>
          <p:nvPr/>
        </p:nvSpPr>
        <p:spPr bwMode="auto">
          <a:xfrm>
            <a:off x="51271" y="278808"/>
            <a:ext cx="1522130" cy="337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i="1">
                <a:solidFill>
                  <a:srgbClr val="070000"/>
                </a:solidFill>
                <a:latin typeface="Arial" charset="0"/>
                <a:cs typeface="Arial" charset="0"/>
              </a:rPr>
              <a:t>Verses</a:t>
            </a:r>
          </a:p>
        </p:txBody>
      </p:sp>
    </p:spTree>
    <p:extLst>
      <p:ext uri="{BB962C8B-B14F-4D97-AF65-F5344CB8AC3E}">
        <p14:creationId xmlns:p14="http://schemas.microsoft.com/office/powerpoint/2010/main" val="1467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34490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4445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58062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6118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758302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7764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forgive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711401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254000">
                    <a:srgbClr val="000000"/>
                  </a:glow>
                </a:effectLst>
                <a:latin typeface="Arial" charset="0"/>
                <a:ea typeface="ＭＳ Ｐゴシック" charset="0"/>
                <a:cs typeface="ＭＳ Ｐゴシック" charset="0"/>
              </a:rPr>
              <a:t>We can forgive </a:t>
            </a:r>
            <a:r>
              <a:rPr lang="en-US" sz="4800" b="1" dirty="0">
                <a:solidFill>
                  <a:srgbClr val="FFFF00"/>
                </a:solidFill>
                <a:effectLst>
                  <a:glow rad="254000">
                    <a:srgbClr val="000000"/>
                  </a:glow>
                </a:effectLst>
                <a:latin typeface="Arial" charset="0"/>
                <a:ea typeface="ＭＳ Ｐゴシック" charset="0"/>
                <a:cs typeface="ＭＳ Ｐゴシック" charset="0"/>
              </a:rPr>
              <a:t>others</a:t>
            </a:r>
            <a:r>
              <a:rPr lang="en-US" sz="4800" b="1" dirty="0">
                <a:solidFill>
                  <a:srgbClr val="FFFFFF"/>
                </a:solidFill>
                <a:effectLst>
                  <a:glow rad="254000">
                    <a:srgbClr val="000000"/>
                  </a:glow>
                </a:effectLst>
                <a:latin typeface="Arial" charset="0"/>
                <a:ea typeface="ＭＳ Ｐゴシック" charset="0"/>
                <a:cs typeface="ＭＳ Ｐゴシック" charset="0"/>
              </a:rPr>
              <a:t> when we see how God has forgiven </a:t>
            </a:r>
            <a:r>
              <a:rPr lang="en-US" sz="4800" b="1" dirty="0">
                <a:solidFill>
                  <a:srgbClr val="FFFF00"/>
                </a:solidFill>
                <a:effectLst>
                  <a:glow rad="254000">
                    <a:srgbClr val="000000"/>
                  </a:glow>
                </a:effectLst>
                <a:latin typeface="Arial" charset="0"/>
                <a:ea typeface="ＭＳ Ｐゴシック" charset="0"/>
                <a:cs typeface="ＭＳ Ｐゴシック" charset="0"/>
              </a:rPr>
              <a:t>us</a:t>
            </a:r>
            <a:r>
              <a:rPr lang="en-US" sz="4800" b="1" dirty="0">
                <a:solidFill>
                  <a:srgbClr val="FFFFFF"/>
                </a:solidFill>
                <a:effectLst>
                  <a:glow rad="254000">
                    <a:srgbClr val="000000"/>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167089231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282946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Philemon</a:t>
            </a:r>
          </a:p>
        </p:txBody>
      </p:sp>
    </p:spTree>
    <p:extLst>
      <p:ext uri="{BB962C8B-B14F-4D97-AF65-F5344CB8AC3E}">
        <p14:creationId xmlns:p14="http://schemas.microsoft.com/office/powerpoint/2010/main" val="898844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2751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en-US" sz="4800" b="1" dirty="0">
                <a:effectLst/>
                <a:latin typeface="Arial" charset="0"/>
              </a:rPr>
              <a:t>Whatever happened to Onesimus? </a:t>
            </a:r>
          </a:p>
        </p:txBody>
      </p:sp>
    </p:spTree>
    <p:extLst>
      <p:ext uri="{BB962C8B-B14F-4D97-AF65-F5344CB8AC3E}">
        <p14:creationId xmlns:p14="http://schemas.microsoft.com/office/powerpoint/2010/main" val="224596248"/>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7641" y="152400"/>
            <a:ext cx="612593" cy="40011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Arial"/>
                <a:cs typeface="Arial"/>
              </a:rPr>
              <a:t>247</a:t>
            </a:r>
          </a:p>
        </p:txBody>
      </p:sp>
      <p:sp>
        <p:nvSpPr>
          <p:cNvPr id="66563" name="Text Box 3"/>
          <p:cNvSpPr txBox="1">
            <a:spLocks noChangeArrowheads="1"/>
          </p:cNvSpPr>
          <p:nvPr/>
        </p:nvSpPr>
        <p:spPr bwMode="auto">
          <a:xfrm>
            <a:off x="380999" y="1225550"/>
            <a:ext cx="8289987"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latin typeface="Arial"/>
                <a:ea typeface="SimSun" charset="0"/>
                <a:cs typeface="Arial"/>
              </a:rPr>
              <a:t>1.	Philemon preserved this epistle &amp; allowed it to be circulated &amp; copied—this would be highly unlikely if he didn’t forgive Onesimus!</a:t>
            </a:r>
          </a:p>
        </p:txBody>
      </p:sp>
      <p:sp>
        <p:nvSpPr>
          <p:cNvPr id="66564" name="Text Box 4"/>
          <p:cNvSpPr txBox="1">
            <a:spLocks noChangeArrowheads="1"/>
          </p:cNvSpPr>
          <p:nvPr/>
        </p:nvSpPr>
        <p:spPr bwMode="auto">
          <a:xfrm>
            <a:off x="381000" y="3146945"/>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latin typeface="Arial"/>
                <a:ea typeface="SimSun" charset="0"/>
                <a:cs typeface="Arial"/>
              </a:rPr>
              <a:t>2.  Paul expressed great confidence that Philemon would do more than even forgive Onesimus (v. 21)—perhaps free him?</a:t>
            </a:r>
          </a:p>
        </p:txBody>
      </p:sp>
      <p:sp>
        <p:nvSpPr>
          <p:cNvPr id="66565" name="Text Box 5"/>
          <p:cNvSpPr txBox="1">
            <a:spLocks noChangeArrowheads="1"/>
          </p:cNvSpPr>
          <p:nvPr/>
        </p:nvSpPr>
        <p:spPr bwMode="auto">
          <a:xfrm>
            <a:off x="381000" y="5068341"/>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a:solidFill>
                  <a:srgbClr val="000000"/>
                </a:solidFill>
                <a:latin typeface="Arial"/>
                <a:ea typeface="SimSun" charset="0"/>
                <a:cs typeface="Arial"/>
              </a:rPr>
              <a:t>3.	Ignatius addressed the bishop in the nearby church in Ephesus about AD 115—and his name was Onesimus!  </a:t>
            </a: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en-US" altLang="zh-CN" sz="3200" b="1">
                <a:solidFill>
                  <a:srgbClr val="FFFFFF"/>
                </a:solidFill>
                <a:latin typeface="Arial"/>
                <a:ea typeface="SimSun" charset="0"/>
                <a:cs typeface="Arial"/>
              </a:rPr>
              <a:t>Did Philemon Forgive Onesimus?</a:t>
            </a:r>
            <a:endParaRPr lang="en-US" sz="3200" b="1">
              <a:solidFill>
                <a:srgbClr val="FFFFFF"/>
              </a:solidFill>
              <a:latin typeface="Arial"/>
              <a:ea typeface="SimSun" charset="0"/>
              <a:cs typeface="Arial"/>
            </a:endParaRPr>
          </a:p>
        </p:txBody>
      </p:sp>
    </p:spTree>
    <p:extLst>
      <p:ext uri="{BB962C8B-B14F-4D97-AF65-F5344CB8AC3E}">
        <p14:creationId xmlns:p14="http://schemas.microsoft.com/office/powerpoint/2010/main" val="1285373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Bishop Onesimus (AD 115)</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4888"/>
            <a:ext cx="9144000" cy="4948408"/>
          </a:xfrm>
          <a:prstGeom prst="rect">
            <a:avLst/>
          </a:prstGeom>
        </p:spPr>
      </p:pic>
    </p:spTree>
    <p:extLst>
      <p:ext uri="{BB962C8B-B14F-4D97-AF65-F5344CB8AC3E}">
        <p14:creationId xmlns:p14="http://schemas.microsoft.com/office/powerpoint/2010/main" val="230945706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Forgiveness is setting the prisoner free, only to find out that the prisoner was me.</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1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4"/>
          <p:cNvGrpSpPr>
            <a:grpSpLocks noChangeAspect="1"/>
          </p:cNvGrpSpPr>
          <p:nvPr/>
        </p:nvGrpSpPr>
        <p:grpSpPr bwMode="auto">
          <a:xfrm>
            <a:off x="3992137" y="1679575"/>
            <a:ext cx="4558138"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To whom do you best relate now?</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Philemon the offended?</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Onesimus the offender?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Paul the reconciler?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church as affirmers?</a:t>
            </a:r>
          </a:p>
        </p:txBody>
      </p:sp>
      <p:sp>
        <p:nvSpPr>
          <p:cNvPr id="183301" name="Text Box 22"/>
          <p:cNvSpPr txBox="1">
            <a:spLocks noChangeArrowheads="1"/>
          </p:cNvSpPr>
          <p:nvPr/>
        </p:nvSpPr>
        <p:spPr bwMode="auto">
          <a:xfrm>
            <a:off x="8337711" y="11285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8F0852A-6DE6-514B-A195-7719415D09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565666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28655281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14024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000" eaLnBrk="1" hangingPunct="1">
              <a:defRPr/>
            </a:pPr>
            <a:endParaRPr lang="en-US" sz="1800" b="1" dirty="0">
              <a:cs typeface="Arial" charset="0"/>
            </a:endParaRPr>
          </a:p>
          <a:p>
            <a:pPr indent="-342000" eaLnBrk="1" hangingPunct="1">
              <a:defRPr/>
            </a:pPr>
            <a:r>
              <a:rPr lang="en-US" sz="2000" b="1" dirty="0">
                <a:latin typeface="Verdana" charset="0"/>
                <a:cs typeface="Arial" charset="0"/>
              </a:rPr>
              <a:t>Paul provides several reasons why forgiveness is important:</a:t>
            </a:r>
          </a:p>
          <a:p>
            <a:pPr indent="-342000" eaLnBrk="1" hangingPunct="1">
              <a:defRPr/>
            </a:pPr>
            <a:endParaRPr lang="en-US" sz="200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solidifies friendships (vv. 8-11, 17-20).</a:t>
            </a:r>
          </a:p>
          <a:p>
            <a:pPr indent="-342000" eaLnBrk="1" hangingPunct="1">
              <a:buFontTx/>
              <a:buAutoNum type="arabicPeriod"/>
              <a:defRPr/>
            </a:pPr>
            <a:endParaRPr lang="en-US" sz="110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Restored relationships make people more helpful to us (v.11).</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involves one</a:t>
            </a:r>
            <a:r>
              <a:rPr lang="uk-UA" altLang="ja-JP" sz="2000" b="1" dirty="0">
                <a:latin typeface="Verdana" charset="0"/>
                <a:cs typeface="Arial" charset="0"/>
              </a:rPr>
              <a:t>'</a:t>
            </a:r>
            <a:r>
              <a:rPr lang="en-US" altLang="ja-JP" sz="2000" b="1" dirty="0">
                <a:latin typeface="Verdana" charset="0"/>
                <a:cs typeface="Arial" charset="0"/>
              </a:rPr>
              <a:t>s heart (v. 12).</a:t>
            </a:r>
          </a:p>
          <a:p>
            <a:pPr indent="-342000" eaLnBrk="1" hangingPunct="1">
              <a:buFontTx/>
              <a:buAutoNum type="arabicPeriod"/>
              <a:defRPr/>
            </a:pPr>
            <a:endParaRPr lang="en-US" altLang="ja-JP"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The sacrifice that forgiveness requires is painful but good for us (vv. 13,18-19a).</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shows humility since it must be voluntary not forced (vv. 14-,21).</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reminds one that God is in control of painful events (vv. 15, 16).</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Forgiving others reminds us of how God forgave us (v.19b)</a:t>
            </a:r>
          </a:p>
          <a:p>
            <a:pPr indent="-342000" eaLnBrk="1" hangingPunct="1">
              <a:buFontTx/>
              <a:buChar char="•"/>
              <a:defRPr/>
            </a:pPr>
            <a:endParaRPr lang="en-US" sz="1800" b="1" dirty="0">
              <a:cs typeface="Arial" charset="0"/>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925" y="1557338"/>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en-US">
                <a:latin typeface="Verdana" charset="0"/>
              </a:rPr>
              <a:t>. Characteristics .</a:t>
            </a:r>
          </a:p>
        </p:txBody>
      </p:sp>
      <p:sp>
        <p:nvSpPr>
          <p:cNvPr id="165894"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Verdana" charset="0"/>
                <a:cs typeface="Arial"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2000" b="1" dirty="0">
                <a:latin typeface="Verdana" charset="0"/>
                <a:cs typeface="Arial" charset="0"/>
              </a:rPr>
              <a:t>Meaning of purple hyacinth:</a:t>
            </a:r>
          </a:p>
          <a:p>
            <a:pPr algn="ctr" eaLnBrk="1" hangingPunct="1"/>
            <a:r>
              <a:rPr lang="ru-RU" sz="2000" b="1" dirty="0">
                <a:latin typeface="Verdana" charset="0"/>
                <a:cs typeface="Arial" charset="0"/>
              </a:rPr>
              <a:t>"</a:t>
            </a:r>
            <a:r>
              <a:rPr lang="en-US" sz="2000" b="1" dirty="0">
                <a:latin typeface="Verdana" charset="0"/>
                <a:cs typeface="Arial" charset="0"/>
              </a:rPr>
              <a:t>I am sorry, please forgive me, sorrow</a:t>
            </a:r>
            <a:r>
              <a:rPr lang="ru-RU" sz="2000" b="1" dirty="0">
                <a:latin typeface="Verdana" charset="0"/>
                <a:cs typeface="Arial" charset="0"/>
              </a:rPr>
              <a:t>"</a:t>
            </a:r>
            <a:endParaRPr lang="en-US" sz="2000" b="1" dirty="0">
              <a:latin typeface="Verdana"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par>
                          <p:cTn id="23" fill="hold" nodeType="afterGroup">
                            <p:stCondLst>
                              <p:cond delay="2500"/>
                            </p:stCondLst>
                            <p:childTnLst>
                              <p:par>
                                <p:cTn id="24" presetID="2" presetClass="entr" presetSubtype="4" fill="hold" nodeType="afterEffect">
                                  <p:stCondLst>
                                    <p:cond delay="0"/>
                                  </p:stCondLst>
                                  <p:childTnLst>
                                    <p:set>
                                      <p:cBhvr>
                                        <p:cTn id="25" dur="1" fill="hold">
                                          <p:stCondLst>
                                            <p:cond delay="0"/>
                                          </p:stCondLst>
                                        </p:cTn>
                                        <p:tgtEl>
                                          <p:spTgt spid="35842">
                                            <p:txEl>
                                              <p:pRg st="1" end="1"/>
                                            </p:txEl>
                                          </p:spTgt>
                                        </p:tgtEl>
                                        <p:attrNameLst>
                                          <p:attrName>style.visibility</p:attrName>
                                        </p:attrNameLst>
                                      </p:cBhvr>
                                      <p:to>
                                        <p:strVal val="visible"/>
                                      </p:to>
                                    </p:set>
                                    <p:anim calcmode="lin" valueType="num">
                                      <p:cBhvr additive="base">
                                        <p:cTn id="26"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5842">
                                            <p:txEl>
                                              <p:pRg st="3" end="3"/>
                                            </p:txEl>
                                          </p:spTgt>
                                        </p:tgtEl>
                                        <p:attrNameLst>
                                          <p:attrName>style.visibility</p:attrName>
                                        </p:attrNameLst>
                                      </p:cBhvr>
                                      <p:to>
                                        <p:strVal val="visible"/>
                                      </p:to>
                                    </p:set>
                                    <p:anim calcmode="lin" valueType="num">
                                      <p:cBhvr additive="base">
                                        <p:cTn id="32"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35842">
                                            <p:txEl>
                                              <p:pRg st="5" end="5"/>
                                            </p:txEl>
                                          </p:spTgt>
                                        </p:tgtEl>
                                        <p:attrNameLst>
                                          <p:attrName>style.visibility</p:attrName>
                                        </p:attrNameLst>
                                      </p:cBhvr>
                                      <p:to>
                                        <p:strVal val="visible"/>
                                      </p:to>
                                    </p:set>
                                    <p:anim calcmode="lin" valueType="num">
                                      <p:cBhvr additive="base">
                                        <p:cTn id="38"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35842">
                                            <p:txEl>
                                              <p:pRg st="7" end="7"/>
                                            </p:txEl>
                                          </p:spTgt>
                                        </p:tgtEl>
                                        <p:attrNameLst>
                                          <p:attrName>style.visibility</p:attrName>
                                        </p:attrNameLst>
                                      </p:cBhvr>
                                      <p:to>
                                        <p:strVal val="visible"/>
                                      </p:to>
                                    </p:set>
                                    <p:anim calcmode="lin" valueType="num">
                                      <p:cBhvr additive="base">
                                        <p:cTn id="44"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35842">
                                            <p:txEl>
                                              <p:pRg st="9" end="9"/>
                                            </p:txEl>
                                          </p:spTgt>
                                        </p:tgtEl>
                                        <p:attrNameLst>
                                          <p:attrName>style.visibility</p:attrName>
                                        </p:attrNameLst>
                                      </p:cBhvr>
                                      <p:to>
                                        <p:strVal val="visible"/>
                                      </p:to>
                                    </p:set>
                                    <p:anim calcmode="lin" valueType="num">
                                      <p:cBhvr additive="base">
                                        <p:cTn id="50"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additive="base">
                                        <p:cTn id="56" dur="500" fill="hold"/>
                                        <p:tgtEl>
                                          <p:spTgt spid="35842">
                                            <p:txEl>
                                              <p:pRg st="11" end="1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84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35842">
                                            <p:txEl>
                                              <p:pRg st="13" end="13"/>
                                            </p:txEl>
                                          </p:spTgt>
                                        </p:tgtEl>
                                        <p:attrNameLst>
                                          <p:attrName>style.visibility</p:attrName>
                                        </p:attrNameLst>
                                      </p:cBhvr>
                                      <p:to>
                                        <p:strVal val="visible"/>
                                      </p:to>
                                    </p:set>
                                    <p:anim calcmode="lin" valueType="num">
                                      <p:cBhvr additive="base">
                                        <p:cTn id="62" dur="500" fill="hold"/>
                                        <p:tgtEl>
                                          <p:spTgt spid="35842">
                                            <p:txEl>
                                              <p:pRg st="13" end="13"/>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584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35842">
                                            <p:txEl>
                                              <p:pRg st="15" end="15"/>
                                            </p:txEl>
                                          </p:spTgt>
                                        </p:tgtEl>
                                        <p:attrNameLst>
                                          <p:attrName>style.visibility</p:attrName>
                                        </p:attrNameLst>
                                      </p:cBhvr>
                                      <p:to>
                                        <p:strVal val="visible"/>
                                      </p:to>
                                    </p:set>
                                    <p:anim calcmode="lin" valueType="num">
                                      <p:cBhvr additive="base">
                                        <p:cTn id="68" dur="500" fill="hold"/>
                                        <p:tgtEl>
                                          <p:spTgt spid="35842">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5842">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en-US" dirty="0">
                <a:solidFill>
                  <a:srgbClr val="FFFFFF"/>
                </a:solidFill>
                <a:latin typeface="Arial"/>
                <a:cs typeface="Arial"/>
              </a:rPr>
              <a:t>Summary Statement</a:t>
            </a:r>
          </a:p>
        </p:txBody>
      </p:sp>
      <p:sp>
        <p:nvSpPr>
          <p:cNvPr id="45060" name="Text Box 4"/>
          <p:cNvSpPr txBox="1">
            <a:spLocks noChangeArrowheads="1"/>
          </p:cNvSpPr>
          <p:nvPr/>
        </p:nvSpPr>
        <p:spPr bwMode="auto">
          <a:xfrm>
            <a:off x="152400" y="3962400"/>
            <a:ext cx="8915400" cy="2246769"/>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a:cs typeface="Arial"/>
              </a:rPr>
              <a:t>Paul requests the Christian slave owner, Philemon, to forgive his runaway but repentant slave, Onesimus, whom Paul led to Christ and sent back to Philemon to be received as a Christian brother and to teach forgiveness.</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latin typeface="Arial"/>
                <a:cs typeface="Arial"/>
              </a:rPr>
              <a:t>245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5735638" cy="1368426"/>
          </a:xfrm>
          <a:solidFill>
            <a:srgbClr val="000514"/>
          </a:solidFill>
        </p:spPr>
        <p:txBody>
          <a:bodyPr/>
          <a:lstStyle/>
          <a:p>
            <a:pPr>
              <a:defRPr/>
            </a:pPr>
            <a:r>
              <a:rPr lang="en-US" b="1" dirty="0">
                <a:solidFill>
                  <a:srgbClr val="FFFFFF"/>
                </a:solidFill>
                <a:effectLst>
                  <a:outerShdw blurRad="38100" dist="38100" dir="2700000" algn="tl">
                    <a:srgbClr val="000000">
                      <a:alpha val="43137"/>
                    </a:srgbClr>
                  </a:outerShdw>
                </a:effectLst>
              </a:rPr>
              <a:t>Does Christ break social chains?</a:t>
            </a: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en-US"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389989" y="1734650"/>
            <a:ext cx="8659505"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 you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if</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b.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forgive—but 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never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forget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c.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 forgive you but don</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 expect me </a:t>
            </a:r>
            <a:b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b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to change my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attitude</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p:txBody>
      </p:sp>
      <p:sp>
        <p:nvSpPr>
          <p:cNvPr id="4" name="Rectangle 2">
            <a:extLst>
              <a:ext uri="{FF2B5EF4-FFF2-40B4-BE49-F238E27FC236}">
                <a16:creationId xmlns:a16="http://schemas.microsoft.com/office/drawing/2014/main" id="{B23BC9D8-C5F3-8645-A139-68240A6654D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7005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Does this letter teach slaves to overthrow their owners?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77813"/>
            <a:ext cx="9144000" cy="846931"/>
          </a:xfrm>
          <a:noFill/>
        </p:spPr>
        <p:txBody>
          <a:bodyPr/>
          <a:lstStyle/>
          <a:p>
            <a:pPr eaLnBrk="1" hangingPunct="1"/>
            <a:r>
              <a:rPr lang="en-US" b="1" dirty="0">
                <a:latin typeface="Verdana" charset="0"/>
              </a:rPr>
              <a:t>The Usual Application</a:t>
            </a: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en-US" altLang="zh-CN" sz="3200" dirty="0">
                <a:latin typeface="Eras Demi ITC" charset="0"/>
                <a:ea typeface="宋体" charset="0"/>
                <a:cs typeface="宋体" charset="0"/>
              </a:rPr>
              <a:t>It teaches </a:t>
            </a:r>
          </a:p>
          <a:p>
            <a:pPr lvl="1" algn="ctr" eaLnBrk="1" hangingPunct="1"/>
            <a:r>
              <a:rPr lang="en-US" altLang="zh-CN" sz="3200" dirty="0">
                <a:latin typeface="Eras Demi ITC" charset="0"/>
                <a:ea typeface="宋体" charset="0"/>
                <a:cs typeface="宋体" charset="0"/>
              </a:rPr>
              <a:t>the duty of slaves </a:t>
            </a:r>
          </a:p>
          <a:p>
            <a:pPr lvl="1" algn="ctr" eaLnBrk="1" hangingPunct="1"/>
            <a:r>
              <a:rPr lang="en-US" altLang="zh-CN" sz="3200" dirty="0">
                <a:latin typeface="Eras Demi ITC" charset="0"/>
                <a:ea typeface="宋体" charset="0"/>
                <a:cs typeface="宋体" charset="0"/>
              </a:rPr>
              <a:t>to their masters </a:t>
            </a:r>
          </a:p>
          <a:p>
            <a:pPr lvl="1" algn="ctr" eaLnBrk="1" hangingPunct="1"/>
            <a:r>
              <a:rPr lang="en-US" altLang="zh-CN" sz="3200" dirty="0">
                <a:latin typeface="Eras Demi ITC" charset="0"/>
                <a:ea typeface="宋体" charset="0"/>
                <a:cs typeface="宋体" charset="0"/>
              </a:rPr>
              <a:t>and of masters </a:t>
            </a:r>
          </a:p>
          <a:p>
            <a:pPr lvl="1" algn="ctr" eaLnBrk="1" hangingPunct="1"/>
            <a:r>
              <a:rPr lang="en-US" altLang="zh-CN" sz="3200" dirty="0">
                <a:latin typeface="Eras Demi ITC" charset="0"/>
                <a:ea typeface="宋体" charset="0"/>
                <a:cs typeface="宋体" charset="0"/>
              </a:rPr>
              <a:t>to their slaves.</a:t>
            </a:r>
            <a:r>
              <a:rPr lang="en-US" altLang="zh-CN" sz="2000" dirty="0">
                <a:latin typeface="Franklin Gothic Book" charset="0"/>
                <a:ea typeface="宋体" charset="0"/>
                <a:cs typeface="宋体" charset="0"/>
              </a:rPr>
              <a:t> </a:t>
            </a:r>
            <a:endParaRPr lang="en-US" sz="2000" dirty="0">
              <a:latin typeface="Franklin Gothic Book" charset="0"/>
              <a:ea typeface="宋体" charset="0"/>
              <a:cs typeface="宋体"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en-US" sz="3200" b="1" dirty="0">
                <a:solidFill>
                  <a:schemeClr val="bg2"/>
                </a:solidFill>
                <a:latin typeface="Franklin Gothic Demi" charset="0"/>
                <a:cs typeface="Arial" charset="0"/>
              </a:rPr>
              <a:t>THE </a:t>
            </a:r>
          </a:p>
          <a:p>
            <a:pPr algn="ctr" eaLnBrk="1" hangingPunct="1"/>
            <a:r>
              <a:rPr lang="en-US" sz="3200" b="1" dirty="0">
                <a:solidFill>
                  <a:schemeClr val="bg2"/>
                </a:solidFill>
                <a:latin typeface="Franklin Gothic Demi" charset="0"/>
                <a:cs typeface="Arial" charset="0"/>
              </a:rPr>
              <a:t>HISTORICAL</a:t>
            </a:r>
          </a:p>
          <a:p>
            <a:pPr algn="ctr" eaLnBrk="1" hangingPunct="1"/>
            <a:r>
              <a:rPr lang="en-US" sz="3200" b="1" dirty="0">
                <a:solidFill>
                  <a:schemeClr val="bg2"/>
                </a:solidFill>
                <a:latin typeface="Franklin Gothic Demi" charset="0"/>
                <a:cs typeface="Arial" charset="0"/>
              </a:rPr>
              <a:t>VIEW</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1"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1" animBg="1"/>
      <p:bldP spid="3686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en-US" b="1" dirty="0">
                <a:latin typeface="Arial"/>
                <a:cs typeface="Arial"/>
              </a:rPr>
              <a:t>A New Approach</a:t>
            </a: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en-US" altLang="zh-CN" sz="4000" b="1" dirty="0">
                <a:solidFill>
                  <a:schemeClr val="bg1"/>
                </a:solidFill>
                <a:latin typeface="Arial"/>
                <a:ea typeface="宋体" charset="0"/>
                <a:cs typeface="Arial"/>
              </a:rPr>
              <a:t>It </a:t>
            </a:r>
            <a:r>
              <a:rPr lang="ru-RU" altLang="zh-CN" sz="4000" b="1" dirty="0">
                <a:solidFill>
                  <a:schemeClr val="bg1"/>
                </a:solidFill>
                <a:latin typeface="Arial"/>
                <a:ea typeface="宋体" charset="0"/>
                <a:cs typeface="Arial"/>
              </a:rPr>
              <a:t>"</a:t>
            </a:r>
            <a:r>
              <a:rPr lang="en-US" altLang="zh-CN" sz="4000" b="1" dirty="0">
                <a:solidFill>
                  <a:schemeClr val="bg1"/>
                </a:solidFill>
                <a:latin typeface="Arial"/>
                <a:ea typeface="宋体" charset="0"/>
                <a:cs typeface="Arial"/>
              </a:rPr>
              <a:t>destroys slavery</a:t>
            </a:r>
            <a:r>
              <a:rPr lang="ru-RU" altLang="zh-CN" sz="4000" b="1" dirty="0">
                <a:solidFill>
                  <a:schemeClr val="bg1"/>
                </a:solidFill>
                <a:latin typeface="Arial"/>
                <a:ea typeface="宋体" charset="0"/>
                <a:cs typeface="Arial"/>
              </a:rPr>
              <a:t>"</a:t>
            </a:r>
            <a:endParaRPr lang="en-US" sz="4000" b="1" dirty="0">
              <a:solidFill>
                <a:schemeClr val="bg1"/>
              </a:solidFill>
              <a:latin typeface="Arial"/>
              <a:ea typeface="宋体" charset="0"/>
              <a:cs typeface="Arial"/>
            </a:endParaRP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a:ea typeface="宋体" charset="0"/>
                <a:cs typeface="Arial"/>
              </a:endParaRPr>
            </a:p>
          </p:txBody>
        </p:sp>
        <p:sp>
          <p:nvSpPr>
            <p:cNvPr id="3" name="TextBox 2"/>
            <p:cNvSpPr txBox="1"/>
            <p:nvPr/>
          </p:nvSpPr>
          <p:spPr>
            <a:xfrm>
              <a:off x="1997724" y="3933056"/>
              <a:ext cx="6678732" cy="2246769"/>
            </a:xfrm>
            <a:prstGeom prst="rect">
              <a:avLst/>
            </a:prstGeom>
            <a:noFill/>
          </p:spPr>
          <p:txBody>
            <a:bodyPr wrap="square" rtlCol="0">
              <a:spAutoFit/>
            </a:bodyPr>
            <a:lstStyle/>
            <a:p>
              <a:pPr algn="ctr" eaLnBrk="1" hangingPunct="1"/>
              <a:r>
                <a:rPr lang="en-US" altLang="zh-CN" sz="2800" b="1" dirty="0">
                  <a:solidFill>
                    <a:srgbClr val="FFFFFF"/>
                  </a:solidFill>
                  <a:latin typeface="Arial"/>
                  <a:ea typeface="宋体" charset="0"/>
                  <a:cs typeface="Arial"/>
                </a:rPr>
                <a:t>But Paul taught masters to treat slaves in a godly manner rather than him seeking to overthrow slavery. This is consistent with his teachings in his other epistles. </a:t>
              </a:r>
              <a:endParaRPr lang="en-US" sz="2800" b="1" dirty="0">
                <a:solidFill>
                  <a:srgbClr val="FFFFFF"/>
                </a:solidFill>
                <a:latin typeface="Arial"/>
                <a:ea typeface="宋体" charset="0"/>
                <a:cs typeface="Arial"/>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6408712" cy="3581400"/>
          </a:xfrm>
          <a:prstGeom prst="rect">
            <a:avLst/>
          </a:prstGeom>
          <a:noFill/>
          <a:ln w="9525">
            <a:noFill/>
            <a:miter lim="800000"/>
            <a:headEnd/>
            <a:tailEnd/>
          </a:ln>
        </p:spPr>
        <p:txBody>
          <a:bodyPr wrap="none" anchor="ctr"/>
          <a:lstStyle/>
          <a:p>
            <a:pPr eaLnBrk="1" hangingPunct="1"/>
            <a:r>
              <a:rPr lang="en-US" b="1" dirty="0">
                <a:solidFill>
                  <a:srgbClr val="000000"/>
                </a:solidFill>
                <a:latin typeface="Verdana" charset="0"/>
                <a:cs typeface="Arial" charset="0"/>
              </a:rPr>
              <a:t>Paul</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to slaves</a:t>
            </a:r>
          </a:p>
          <a:p>
            <a:pPr eaLnBrk="1" hangingPunct="1">
              <a:buFont typeface="Wingdings" charset="0"/>
              <a:buChar char="ü"/>
            </a:pPr>
            <a:r>
              <a:rPr lang="en-US" b="1" dirty="0">
                <a:solidFill>
                  <a:srgbClr val="000000"/>
                </a:solidFill>
                <a:latin typeface="Verdana" charset="0"/>
                <a:cs typeface="Arial" charset="0"/>
              </a:rPr>
              <a:t> Eph. 6:5-8   </a:t>
            </a:r>
          </a:p>
          <a:p>
            <a:pPr eaLnBrk="1" hangingPunct="1">
              <a:buFont typeface="Wingdings" charset="0"/>
              <a:buChar char="ü"/>
            </a:pPr>
            <a:r>
              <a:rPr lang="en-US" b="1" dirty="0">
                <a:solidFill>
                  <a:srgbClr val="000000"/>
                </a:solidFill>
                <a:latin typeface="Verdana" charset="0"/>
                <a:cs typeface="Arial" charset="0"/>
              </a:rPr>
              <a:t> Col. 3:22-25</a:t>
            </a:r>
          </a:p>
          <a:p>
            <a:pPr eaLnBrk="1" hangingPunct="1">
              <a:buFont typeface="Wingdings" charset="0"/>
              <a:buChar char="ü"/>
            </a:pPr>
            <a:r>
              <a:rPr lang="en-US" b="1" dirty="0">
                <a:solidFill>
                  <a:srgbClr val="000000"/>
                </a:solidFill>
                <a:latin typeface="Verdana" charset="0"/>
                <a:cs typeface="Arial" charset="0"/>
              </a:rPr>
              <a:t> 1 Tim. 6:1-2</a:t>
            </a:r>
          </a:p>
          <a:p>
            <a:pPr eaLnBrk="1" hangingPunct="1">
              <a:buFont typeface="Wingdings" charset="0"/>
              <a:buChar char="ü"/>
            </a:pPr>
            <a:endParaRPr lang="en-US" b="1" dirty="0">
              <a:solidFill>
                <a:srgbClr val="000000"/>
              </a:solidFill>
              <a:latin typeface="Verdana" charset="0"/>
              <a:cs typeface="Arial" charset="0"/>
            </a:endParaRPr>
          </a:p>
          <a:p>
            <a:pPr eaLnBrk="1" hangingPunct="1">
              <a:buFont typeface="Wingdings" charset="0"/>
              <a:buNone/>
            </a:pPr>
            <a:r>
              <a:rPr lang="en-US" b="1" dirty="0">
                <a:solidFill>
                  <a:srgbClr val="000000"/>
                </a:solidFill>
                <a:latin typeface="Verdana" charset="0"/>
                <a:cs typeface="Arial" charset="0"/>
              </a:rPr>
              <a:t>Paul</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to slave owners</a:t>
            </a:r>
          </a:p>
          <a:p>
            <a:pPr eaLnBrk="1" hangingPunct="1">
              <a:buFont typeface="Wingdings" charset="0"/>
              <a:buChar char="ü"/>
            </a:pPr>
            <a:r>
              <a:rPr lang="en-US" b="1" dirty="0">
                <a:solidFill>
                  <a:srgbClr val="000000"/>
                </a:solidFill>
                <a:latin typeface="Verdana" charset="0"/>
                <a:cs typeface="Arial" charset="0"/>
              </a:rPr>
              <a:t> Eph. 6:19</a:t>
            </a:r>
          </a:p>
          <a:p>
            <a:pPr eaLnBrk="1" hangingPunct="1">
              <a:buFont typeface="Wingdings" charset="0"/>
              <a:buChar char="ü"/>
            </a:pPr>
            <a:r>
              <a:rPr lang="en-US" b="1" dirty="0">
                <a:solidFill>
                  <a:srgbClr val="000000"/>
                </a:solidFill>
                <a:latin typeface="Verdana" charset="0"/>
                <a:cs typeface="Arial" charset="0"/>
              </a:rPr>
              <a:t> Col. 4:1</a:t>
            </a:r>
          </a:p>
        </p:txBody>
      </p:sp>
      <p:sp>
        <p:nvSpPr>
          <p:cNvPr id="38916" name="Rectangle 4"/>
          <p:cNvSpPr>
            <a:spLocks noChangeArrowheads="1"/>
          </p:cNvSpPr>
          <p:nvPr/>
        </p:nvSpPr>
        <p:spPr bwMode="auto">
          <a:xfrm>
            <a:off x="3419872" y="2492896"/>
            <a:ext cx="4752528" cy="1296144"/>
          </a:xfrm>
          <a:prstGeom prst="rect">
            <a:avLst/>
          </a:prstGeom>
          <a:noFill/>
          <a:ln w="9525">
            <a:noFill/>
            <a:miter lim="800000"/>
            <a:headEnd/>
            <a:tailEnd/>
          </a:ln>
        </p:spPr>
        <p:txBody>
          <a:bodyPr wrap="none" anchor="ctr"/>
          <a:lstStyle/>
          <a:p>
            <a:pPr eaLnBrk="1" hangingPunct="1"/>
            <a:r>
              <a:rPr lang="en-US" b="1" dirty="0">
                <a:solidFill>
                  <a:srgbClr val="000000"/>
                </a:solidFill>
                <a:latin typeface="Verdana" charset="0"/>
                <a:cs typeface="Arial" charset="0"/>
              </a:rPr>
              <a:t>Peter</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on slavery</a:t>
            </a:r>
          </a:p>
          <a:p>
            <a:pPr eaLnBrk="1" hangingPunct="1">
              <a:buFont typeface="Wingdings" charset="0"/>
              <a:buChar char="ü"/>
            </a:pPr>
            <a:r>
              <a:rPr lang="en-US" b="1" dirty="0">
                <a:solidFill>
                  <a:srgbClr val="000000"/>
                </a:solidFill>
                <a:latin typeface="Verdana" charset="0"/>
                <a:cs typeface="Arial" charset="0"/>
              </a:rPr>
              <a:t>  1 Peter 2:18-25</a:t>
            </a: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en-US" b="1" dirty="0">
                <a:solidFill>
                  <a:srgbClr val="000000"/>
                </a:solidFill>
                <a:latin typeface="Verdana" charset="0"/>
              </a:rPr>
              <a:t>Characteristics</a:t>
            </a:r>
          </a:p>
        </p:txBody>
      </p:sp>
      <p:sp>
        <p:nvSpPr>
          <p:cNvPr id="2" name="TextBox 1"/>
          <p:cNvSpPr txBox="1"/>
          <p:nvPr/>
        </p:nvSpPr>
        <p:spPr>
          <a:xfrm>
            <a:off x="3203848" y="1052736"/>
            <a:ext cx="4658218" cy="1569660"/>
          </a:xfrm>
          <a:prstGeom prst="rect">
            <a:avLst/>
          </a:prstGeom>
          <a:noFill/>
        </p:spPr>
        <p:txBody>
          <a:bodyPr wrap="square" rtlCol="0">
            <a:spAutoFit/>
          </a:bodyPr>
          <a:lstStyle/>
          <a:p>
            <a:pPr algn="ctr" eaLnBrk="1" hangingPunct="1"/>
            <a:r>
              <a:rPr lang="en-US" b="1" dirty="0">
                <a:solidFill>
                  <a:srgbClr val="000000"/>
                </a:solidFill>
                <a:latin typeface="Verdana" charset="0"/>
                <a:cs typeface="Arial" charset="0"/>
              </a:rPr>
              <a:t>Paul and other NT writers recognize the existence </a:t>
            </a:r>
          </a:p>
          <a:p>
            <a:pPr algn="ctr" eaLnBrk="1" hangingPunct="1"/>
            <a:r>
              <a:rPr lang="en-US" b="1" dirty="0">
                <a:solidFill>
                  <a:srgbClr val="000000"/>
                </a:solidFill>
                <a:latin typeface="Verdana" charset="0"/>
                <a:cs typeface="Arial" charset="0"/>
              </a:rPr>
              <a:t>of the slave and master relationship</a:t>
            </a:r>
            <a:endParaRPr lang="en-US"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76200"/>
            <a:ext cx="8229600" cy="1143000"/>
          </a:xfrm>
        </p:spPr>
        <p:txBody>
          <a:bodyPr/>
          <a:lstStyle/>
          <a:p>
            <a:pPr algn="l" eaLnBrk="1" hangingPunct="1"/>
            <a:r>
              <a:rPr lang="en-US" dirty="0">
                <a:solidFill>
                  <a:schemeClr val="bg1"/>
                </a:solidFill>
                <a:latin typeface="Verdana" charset="0"/>
              </a:rPr>
              <a:t>. Characteristics .</a:t>
            </a: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p>
        </p:txBody>
      </p:sp>
      <p:sp>
        <p:nvSpPr>
          <p:cNvPr id="39944" name="Rectangle 8"/>
          <p:cNvSpPr>
            <a:spLocks noChangeArrowheads="1"/>
          </p:cNvSpPr>
          <p:nvPr/>
        </p:nvSpPr>
        <p:spPr bwMode="auto">
          <a:xfrm>
            <a:off x="179512" y="1628800"/>
            <a:ext cx="8964488" cy="41544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altLang="zh-CN" b="1" dirty="0">
                <a:solidFill>
                  <a:schemeClr val="bg1"/>
                </a:solidFill>
                <a:ea typeface="Arial" charset="0"/>
                <a:cs typeface="Arial" charset="0"/>
              </a:rPr>
              <a:t>Christians must show love as the basis of all their relationships:</a:t>
            </a:r>
          </a:p>
          <a:p>
            <a:pPr marL="452438" indent="-452438" eaLnBrk="1" hangingPunct="1"/>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Love regardless of the Christian status or otherwise of the other party. </a:t>
            </a:r>
          </a:p>
          <a:p>
            <a:pPr marL="452438" indent="-452438" eaLnBrk="1" hangingPunct="1">
              <a:buFont typeface="Wingdings" charset="0"/>
              <a:buChar char="ü"/>
            </a:pPr>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In the church all believers are sons and daughters of God and therefore brothers and sisters to one another.</a:t>
            </a:r>
          </a:p>
          <a:p>
            <a:pPr marL="452438" indent="-452438" eaLnBrk="1" hangingPunct="1">
              <a:buFont typeface="Wingdings" charset="0"/>
              <a:buNone/>
            </a:pPr>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A slave is lifted from being a slave to being </a:t>
            </a:r>
            <a:r>
              <a:rPr lang="ru-RU" altLang="zh-CN" b="1" dirty="0">
                <a:solidFill>
                  <a:schemeClr val="bg1"/>
                </a:solidFill>
                <a:ea typeface="Arial" charset="0"/>
                <a:cs typeface="Arial" charset="0"/>
              </a:rPr>
              <a:t>"</a:t>
            </a:r>
            <a:r>
              <a:rPr lang="en-US" altLang="zh-CN" b="1" dirty="0">
                <a:solidFill>
                  <a:schemeClr val="bg1"/>
                </a:solidFill>
                <a:ea typeface="Arial" charset="0"/>
                <a:cs typeface="Arial" charset="0"/>
              </a:rPr>
              <a:t>more than a slave</a:t>
            </a:r>
            <a:r>
              <a:rPr lang="ru-RU" altLang="zh-CN" b="1" dirty="0">
                <a:solidFill>
                  <a:schemeClr val="bg1"/>
                </a:solidFill>
                <a:ea typeface="Arial" charset="0"/>
                <a:cs typeface="Arial" charset="0"/>
              </a:rPr>
              <a:t>"</a:t>
            </a:r>
            <a:r>
              <a:rPr lang="en-US" altLang="zh-CN" b="1" dirty="0">
                <a:solidFill>
                  <a:schemeClr val="bg1"/>
                </a:solidFill>
                <a:ea typeface="Arial" charset="0"/>
                <a:cs typeface="Arial" charset="0"/>
              </a:rPr>
              <a:t> — a brother who is loved.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9944"/>
                                        </p:tgtEl>
                                        <p:attrNameLst>
                                          <p:attrName>style.visibility</p:attrName>
                                        </p:attrNameLst>
                                      </p:cBhvr>
                                      <p:to>
                                        <p:strVal val="visible"/>
                                      </p:to>
                                    </p:set>
                                    <p:anim calcmode="lin" valueType="num">
                                      <p:cBhvr>
                                        <p:cTn id="37" dur="500" fill="hold"/>
                                        <p:tgtEl>
                                          <p:spTgt spid="39944"/>
                                        </p:tgtEl>
                                        <p:attrNameLst>
                                          <p:attrName>ppt_w</p:attrName>
                                        </p:attrNameLst>
                                      </p:cBhvr>
                                      <p:tavLst>
                                        <p:tav tm="0">
                                          <p:val>
                                            <p:fltVal val="0"/>
                                          </p:val>
                                        </p:tav>
                                        <p:tav tm="100000">
                                          <p:val>
                                            <p:strVal val="#ppt_w"/>
                                          </p:val>
                                        </p:tav>
                                      </p:tavLst>
                                    </p:anim>
                                    <p:anim calcmode="lin" valueType="num">
                                      <p:cBhvr>
                                        <p:cTn id="38" dur="500" fill="hold"/>
                                        <p:tgtEl>
                                          <p:spTgt spid="399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4800" y="152400"/>
            <a:ext cx="8229600" cy="1143000"/>
          </a:xfrm>
        </p:spPr>
        <p:txBody>
          <a:bodyPr/>
          <a:lstStyle/>
          <a:p>
            <a:pPr eaLnBrk="1" hangingPunct="1"/>
            <a:r>
              <a:rPr lang="en-US">
                <a:latin typeface="Verdana" charset="0"/>
              </a:rPr>
              <a:t>. Keyword .</a:t>
            </a:r>
          </a:p>
        </p:txBody>
      </p:sp>
      <p:sp>
        <p:nvSpPr>
          <p:cNvPr id="40963" name="Text Box 3"/>
          <p:cNvSpPr txBox="1">
            <a:spLocks noChangeArrowheads="1"/>
          </p:cNvSpPr>
          <p:nvPr/>
        </p:nvSpPr>
        <p:spPr bwMode="auto">
          <a:xfrm>
            <a:off x="2035175" y="2819400"/>
            <a:ext cx="5122863"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cs typeface="Arial" charset="0"/>
              </a:rPr>
              <a:t>Forgiveness</a:t>
            </a:r>
          </a:p>
        </p:txBody>
      </p:sp>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25600"/>
            <a:ext cx="5334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Rectangle 5"/>
          <p:cNvSpPr>
            <a:spLocks noChangeArrowheads="1"/>
          </p:cNvSpPr>
          <p:nvPr/>
        </p:nvSpPr>
        <p:spPr bwMode="auto">
          <a:xfrm>
            <a:off x="2362200" y="5562600"/>
            <a:ext cx="43767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3600" b="1">
                <a:latin typeface="Verdana" charset="0"/>
                <a:cs typeface="Arial" charset="0"/>
              </a:rPr>
              <a:t>purple hyacinth</a:t>
            </a:r>
          </a:p>
        </p:txBody>
      </p:sp>
      <p:sp>
        <p:nvSpPr>
          <p:cNvPr id="17613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245</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8178" name="Rectangle 144"/>
          <p:cNvSpPr>
            <a:spLocks noGrp="1" noChangeArrowheads="1"/>
          </p:cNvSpPr>
          <p:nvPr>
            <p:ph type="title" idx="4294967295"/>
          </p:nvPr>
        </p:nvSpPr>
        <p:spPr>
          <a:xfrm>
            <a:off x="-762000" y="990600"/>
            <a:ext cx="7772400" cy="685800"/>
          </a:xfrm>
        </p:spPr>
        <p:txBody>
          <a:bodyPr/>
          <a:lstStyle/>
          <a:p>
            <a:pPr algn="ctr" eaLnBrk="1" hangingPunct="1"/>
            <a:r>
              <a:rPr lang="en-US" b="1">
                <a:latin typeface="Times New Roman" charset="0"/>
                <a:ea typeface="ＭＳ Ｐゴシック" charset="0"/>
                <a:cs typeface="ＭＳ Ｐゴシック" charset="0"/>
              </a:rPr>
              <a:t>Book Chart</a:t>
            </a:r>
          </a:p>
        </p:txBody>
      </p:sp>
      <p:grpSp>
        <p:nvGrpSpPr>
          <p:cNvPr id="178179" name="Group 2"/>
          <p:cNvGrpSpPr>
            <a:grpSpLocks/>
          </p:cNvGrpSpPr>
          <p:nvPr/>
        </p:nvGrpSpPr>
        <p:grpSpPr bwMode="auto">
          <a:xfrm>
            <a:off x="-36512" y="838200"/>
            <a:ext cx="9289032" cy="6019800"/>
            <a:chOff x="-70" y="-270"/>
            <a:chExt cx="4390" cy="4861"/>
          </a:xfrm>
        </p:grpSpPr>
        <p:grpSp>
          <p:nvGrpSpPr>
            <p:cNvPr id="178252" name="Group 3"/>
            <p:cNvGrpSpPr>
              <a:grpSpLocks/>
            </p:cNvGrpSpPr>
            <p:nvPr/>
          </p:nvGrpSpPr>
          <p:grpSpPr bwMode="auto">
            <a:xfrm>
              <a:off x="-70" y="-270"/>
              <a:ext cx="4389" cy="653"/>
              <a:chOff x="0" y="0"/>
              <a:chExt cx="4389" cy="653"/>
            </a:xfrm>
          </p:grpSpPr>
          <p:sp>
            <p:nvSpPr>
              <p:cNvPr id="43012" name="Rectangle 4"/>
              <p:cNvSpPr>
                <a:spLocks noChangeArrowheads="1"/>
              </p:cNvSpPr>
              <p:nvPr/>
            </p:nvSpPr>
            <p:spPr bwMode="auto">
              <a:xfrm>
                <a:off x="32" y="0"/>
                <a:ext cx="4326" cy="65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Forgive Others and Seek Forgiveness</a:t>
                </a:r>
                <a:endParaRPr lang="en-US" altLang="zh-CN">
                  <a:solidFill>
                    <a:schemeClr val="bg1"/>
                  </a:solidFill>
                  <a:ea typeface="SimSun" charset="0"/>
                  <a:cs typeface="SimSun" charset="0"/>
                </a:endParaRPr>
              </a:p>
            </p:txBody>
          </p:sp>
          <p:sp>
            <p:nvSpPr>
              <p:cNvPr id="43013" name="Rectangle 5"/>
              <p:cNvSpPr>
                <a:spLocks noChangeArrowheads="1"/>
              </p:cNvSpPr>
              <p:nvPr/>
            </p:nvSpPr>
            <p:spPr bwMode="auto">
              <a:xfrm>
                <a:off x="0" y="0"/>
                <a:ext cx="4389" cy="65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3" name="Group 6"/>
            <p:cNvGrpSpPr>
              <a:grpSpLocks/>
            </p:cNvGrpSpPr>
            <p:nvPr/>
          </p:nvGrpSpPr>
          <p:grpSpPr bwMode="auto">
            <a:xfrm>
              <a:off x="-70" y="383"/>
              <a:ext cx="916" cy="827"/>
              <a:chOff x="0" y="653"/>
              <a:chExt cx="916" cy="827"/>
            </a:xfrm>
          </p:grpSpPr>
          <p:sp>
            <p:nvSpPr>
              <p:cNvPr id="43015" name="Rectangle 7"/>
              <p:cNvSpPr>
                <a:spLocks noChangeArrowheads="1"/>
              </p:cNvSpPr>
              <p:nvPr/>
            </p:nvSpPr>
            <p:spPr bwMode="auto">
              <a:xfrm>
                <a:off x="32" y="650"/>
                <a:ext cx="8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Greeting</a:t>
                </a:r>
                <a:endParaRPr lang="en-US" altLang="zh-CN">
                  <a:solidFill>
                    <a:schemeClr val="bg1"/>
                  </a:solidFill>
                  <a:ea typeface="SimSun" charset="0"/>
                  <a:cs typeface="SimSun" charset="0"/>
                </a:endParaRPr>
              </a:p>
              <a:p>
                <a:pPr algn="ctr">
                  <a:defRPr/>
                </a:pPr>
                <a:r>
                  <a:rPr lang="en-US" altLang="zh-CN" b="1">
                    <a:solidFill>
                      <a:schemeClr val="bg1"/>
                    </a:solidFill>
                    <a:ea typeface="SimSun" charset="0"/>
                    <a:cs typeface="SimSun" charset="0"/>
                  </a:rPr>
                  <a:t>1-3</a:t>
                </a:r>
                <a:endParaRPr lang="en-US" altLang="zh-CN">
                  <a:solidFill>
                    <a:schemeClr val="bg1"/>
                  </a:solidFill>
                  <a:ea typeface="SimSun" charset="0"/>
                  <a:cs typeface="SimSun" charset="0"/>
                </a:endParaRPr>
              </a:p>
            </p:txBody>
          </p:sp>
          <p:sp>
            <p:nvSpPr>
              <p:cNvPr id="43016" name="Rectangle 8"/>
              <p:cNvSpPr>
                <a:spLocks noChangeArrowheads="1"/>
              </p:cNvSpPr>
              <p:nvPr/>
            </p:nvSpPr>
            <p:spPr bwMode="auto">
              <a:xfrm>
                <a:off x="0" y="650"/>
                <a:ext cx="91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4" name="Group 9"/>
            <p:cNvGrpSpPr>
              <a:grpSpLocks/>
            </p:cNvGrpSpPr>
            <p:nvPr/>
          </p:nvGrpSpPr>
          <p:grpSpPr bwMode="auto">
            <a:xfrm>
              <a:off x="846" y="383"/>
              <a:ext cx="956" cy="827"/>
              <a:chOff x="916" y="653"/>
              <a:chExt cx="956" cy="827"/>
            </a:xfrm>
          </p:grpSpPr>
          <p:sp>
            <p:nvSpPr>
              <p:cNvPr id="43018" name="Rectangle 10"/>
              <p:cNvSpPr>
                <a:spLocks noChangeArrowheads="1"/>
              </p:cNvSpPr>
              <p:nvPr/>
            </p:nvSpPr>
            <p:spPr bwMode="auto">
              <a:xfrm>
                <a:off x="948" y="650"/>
                <a:ext cx="892"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2300" b="1">
                    <a:solidFill>
                      <a:schemeClr val="bg1"/>
                    </a:solidFill>
                    <a:latin typeface="Arial Narrow" charset="0"/>
                    <a:ea typeface="SimSun" charset="0"/>
                    <a:cs typeface="SimSun" charset="0"/>
                  </a:rPr>
                  <a:t> Prayer &amp; Commendation</a:t>
                </a:r>
                <a:endParaRPr lang="en-US" altLang="zh-CN" sz="2300">
                  <a:solidFill>
                    <a:schemeClr val="bg1"/>
                  </a:solidFill>
                  <a:latin typeface="Arial Narrow" charset="0"/>
                  <a:ea typeface="SimSun" charset="0"/>
                  <a:cs typeface="SimSun" charset="0"/>
                </a:endParaRPr>
              </a:p>
              <a:p>
                <a:pPr algn="ctr">
                  <a:defRPr/>
                </a:pPr>
                <a:r>
                  <a:rPr lang="en-US" altLang="zh-CN" sz="2300" b="1">
                    <a:solidFill>
                      <a:schemeClr val="bg1"/>
                    </a:solidFill>
                    <a:latin typeface="Arial Narrow" charset="0"/>
                    <a:ea typeface="SimSun" charset="0"/>
                    <a:cs typeface="SimSun" charset="0"/>
                  </a:rPr>
                  <a:t>4-7</a:t>
                </a:r>
                <a:endParaRPr lang="en-US" altLang="zh-CN" sz="2300">
                  <a:solidFill>
                    <a:schemeClr val="bg1"/>
                  </a:solidFill>
                  <a:latin typeface="Arial Narrow" charset="0"/>
                  <a:ea typeface="SimSun" charset="0"/>
                  <a:cs typeface="SimSun" charset="0"/>
                </a:endParaRPr>
              </a:p>
            </p:txBody>
          </p:sp>
          <p:sp>
            <p:nvSpPr>
              <p:cNvPr id="43019" name="Rectangle 11"/>
              <p:cNvSpPr>
                <a:spLocks noChangeArrowheads="1"/>
              </p:cNvSpPr>
              <p:nvPr/>
            </p:nvSpPr>
            <p:spPr bwMode="auto">
              <a:xfrm>
                <a:off x="916" y="650"/>
                <a:ext cx="95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5" name="Group 12"/>
            <p:cNvGrpSpPr>
              <a:grpSpLocks/>
            </p:cNvGrpSpPr>
            <p:nvPr/>
          </p:nvGrpSpPr>
          <p:grpSpPr bwMode="auto">
            <a:xfrm>
              <a:off x="1802" y="383"/>
              <a:ext cx="1800" cy="827"/>
              <a:chOff x="1872" y="653"/>
              <a:chExt cx="1800" cy="827"/>
            </a:xfrm>
          </p:grpSpPr>
          <p:sp>
            <p:nvSpPr>
              <p:cNvPr id="43021" name="Rectangle 13"/>
              <p:cNvSpPr>
                <a:spLocks noChangeArrowheads="1"/>
              </p:cNvSpPr>
              <p:nvPr/>
            </p:nvSpPr>
            <p:spPr bwMode="auto">
              <a:xfrm>
                <a:off x="1904" y="650"/>
                <a:ext cx="1738"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Appeal for Onesimus</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8-21</a:t>
                </a:r>
                <a:endParaRPr lang="en-US" altLang="zh-CN" dirty="0">
                  <a:solidFill>
                    <a:schemeClr val="bg1"/>
                  </a:solidFill>
                  <a:ea typeface="SimSun" charset="0"/>
                  <a:cs typeface="SimSun" charset="0"/>
                </a:endParaRPr>
              </a:p>
            </p:txBody>
          </p:sp>
          <p:sp>
            <p:nvSpPr>
              <p:cNvPr id="43022" name="Rectangle 14"/>
              <p:cNvSpPr>
                <a:spLocks noChangeArrowheads="1"/>
              </p:cNvSpPr>
              <p:nvPr/>
            </p:nvSpPr>
            <p:spPr bwMode="auto">
              <a:xfrm>
                <a:off x="1872" y="650"/>
                <a:ext cx="1800"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6" name="Group 15"/>
            <p:cNvGrpSpPr>
              <a:grpSpLocks/>
            </p:cNvGrpSpPr>
            <p:nvPr/>
          </p:nvGrpSpPr>
          <p:grpSpPr bwMode="auto">
            <a:xfrm>
              <a:off x="3602" y="383"/>
              <a:ext cx="717" cy="827"/>
              <a:chOff x="3672" y="653"/>
              <a:chExt cx="717" cy="827"/>
            </a:xfrm>
          </p:grpSpPr>
          <p:sp>
            <p:nvSpPr>
              <p:cNvPr id="43024" name="Rectangle 16"/>
              <p:cNvSpPr>
                <a:spLocks noChangeArrowheads="1"/>
              </p:cNvSpPr>
              <p:nvPr/>
            </p:nvSpPr>
            <p:spPr bwMode="auto">
              <a:xfrm>
                <a:off x="3704" y="650"/>
                <a:ext cx="6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2200" b="1">
                    <a:solidFill>
                      <a:schemeClr val="bg1"/>
                    </a:solidFill>
                    <a:latin typeface="Arial Narrow" charset="0"/>
                    <a:ea typeface="SimSun" charset="0"/>
                    <a:cs typeface="SimSun" charset="0"/>
                  </a:rPr>
                  <a:t> Conclusion</a:t>
                </a:r>
                <a:endParaRPr lang="en-US" altLang="zh-CN" sz="2200">
                  <a:solidFill>
                    <a:schemeClr val="bg1"/>
                  </a:solidFill>
                  <a:latin typeface="Arial Narrow" charset="0"/>
                  <a:ea typeface="SimSun" charset="0"/>
                  <a:cs typeface="SimSun" charset="0"/>
                </a:endParaRPr>
              </a:p>
              <a:p>
                <a:pPr algn="ctr">
                  <a:defRPr/>
                </a:pPr>
                <a:r>
                  <a:rPr lang="en-US" altLang="zh-CN" sz="2200" b="1">
                    <a:solidFill>
                      <a:schemeClr val="bg1"/>
                    </a:solidFill>
                    <a:latin typeface="Arial Narrow" charset="0"/>
                    <a:ea typeface="SimSun" charset="0"/>
                    <a:cs typeface="SimSun" charset="0"/>
                  </a:rPr>
                  <a:t>22-25</a:t>
                </a:r>
                <a:endParaRPr lang="en-US" altLang="zh-CN" sz="2200">
                  <a:solidFill>
                    <a:schemeClr val="bg1"/>
                  </a:solidFill>
                  <a:latin typeface="Arial Narrow" charset="0"/>
                  <a:ea typeface="SimSun" charset="0"/>
                  <a:cs typeface="SimSun" charset="0"/>
                </a:endParaRPr>
              </a:p>
            </p:txBody>
          </p:sp>
          <p:sp>
            <p:nvSpPr>
              <p:cNvPr id="43025" name="Rectangle 17"/>
              <p:cNvSpPr>
                <a:spLocks noChangeArrowheads="1"/>
              </p:cNvSpPr>
              <p:nvPr/>
            </p:nvSpPr>
            <p:spPr bwMode="auto">
              <a:xfrm>
                <a:off x="3672" y="650"/>
                <a:ext cx="717"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7" name="Group 18"/>
            <p:cNvGrpSpPr>
              <a:grpSpLocks/>
            </p:cNvGrpSpPr>
            <p:nvPr/>
          </p:nvGrpSpPr>
          <p:grpSpPr bwMode="auto">
            <a:xfrm>
              <a:off x="-70" y="1210"/>
              <a:ext cx="916" cy="606"/>
              <a:chOff x="0" y="1480"/>
              <a:chExt cx="916" cy="606"/>
            </a:xfrm>
          </p:grpSpPr>
          <p:sp>
            <p:nvSpPr>
              <p:cNvPr id="43027" name="Rectangle 19"/>
              <p:cNvSpPr>
                <a:spLocks noChangeArrowheads="1"/>
              </p:cNvSpPr>
              <p:nvPr/>
            </p:nvSpPr>
            <p:spPr bwMode="auto">
              <a:xfrm>
                <a:off x="32" y="1483"/>
                <a:ext cx="8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Preface</a:t>
                </a:r>
                <a:endParaRPr lang="en-US" altLang="zh-CN">
                  <a:solidFill>
                    <a:schemeClr val="bg1"/>
                  </a:solidFill>
                  <a:ea typeface="SimSun" charset="0"/>
                  <a:cs typeface="SimSun" charset="0"/>
                </a:endParaRPr>
              </a:p>
            </p:txBody>
          </p:sp>
          <p:sp>
            <p:nvSpPr>
              <p:cNvPr id="43028" name="Rectangle 20"/>
              <p:cNvSpPr>
                <a:spLocks noChangeArrowheads="1"/>
              </p:cNvSpPr>
              <p:nvPr/>
            </p:nvSpPr>
            <p:spPr bwMode="auto">
              <a:xfrm>
                <a:off x="0" y="1483"/>
                <a:ext cx="91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8" name="Group 21"/>
            <p:cNvGrpSpPr>
              <a:grpSpLocks/>
            </p:cNvGrpSpPr>
            <p:nvPr/>
          </p:nvGrpSpPr>
          <p:grpSpPr bwMode="auto">
            <a:xfrm>
              <a:off x="846" y="1210"/>
              <a:ext cx="956" cy="606"/>
              <a:chOff x="916" y="1480"/>
              <a:chExt cx="956" cy="606"/>
            </a:xfrm>
          </p:grpSpPr>
          <p:sp>
            <p:nvSpPr>
              <p:cNvPr id="43030" name="Rectangle 22"/>
              <p:cNvSpPr>
                <a:spLocks noChangeArrowheads="1"/>
              </p:cNvSpPr>
              <p:nvPr/>
            </p:nvSpPr>
            <p:spPr bwMode="auto">
              <a:xfrm>
                <a:off x="948" y="1483"/>
                <a:ext cx="892"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Praise</a:t>
                </a:r>
                <a:endParaRPr lang="en-US" altLang="zh-CN">
                  <a:solidFill>
                    <a:schemeClr val="bg1"/>
                  </a:solidFill>
                  <a:ea typeface="SimSun" charset="0"/>
                  <a:cs typeface="SimSun" charset="0"/>
                </a:endParaRPr>
              </a:p>
            </p:txBody>
          </p:sp>
          <p:sp>
            <p:nvSpPr>
              <p:cNvPr id="43031" name="Rectangle 23"/>
              <p:cNvSpPr>
                <a:spLocks noChangeArrowheads="1"/>
              </p:cNvSpPr>
              <p:nvPr/>
            </p:nvSpPr>
            <p:spPr bwMode="auto">
              <a:xfrm>
                <a:off x="916" y="1483"/>
                <a:ext cx="95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9" name="Group 24"/>
            <p:cNvGrpSpPr>
              <a:grpSpLocks/>
            </p:cNvGrpSpPr>
            <p:nvPr/>
          </p:nvGrpSpPr>
          <p:grpSpPr bwMode="auto">
            <a:xfrm>
              <a:off x="1802" y="1210"/>
              <a:ext cx="1800" cy="606"/>
              <a:chOff x="1872" y="1480"/>
              <a:chExt cx="1800" cy="606"/>
            </a:xfrm>
          </p:grpSpPr>
          <p:sp>
            <p:nvSpPr>
              <p:cNvPr id="43033" name="Rectangle 25"/>
              <p:cNvSpPr>
                <a:spLocks noChangeArrowheads="1"/>
              </p:cNvSpPr>
              <p:nvPr/>
            </p:nvSpPr>
            <p:spPr bwMode="auto">
              <a:xfrm>
                <a:off x="1904" y="1483"/>
                <a:ext cx="1738"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Petition</a:t>
                </a:r>
                <a:endParaRPr lang="en-US" altLang="zh-CN">
                  <a:solidFill>
                    <a:schemeClr val="bg1"/>
                  </a:solidFill>
                  <a:ea typeface="SimSun" charset="0"/>
                  <a:cs typeface="SimSun" charset="0"/>
                </a:endParaRPr>
              </a:p>
            </p:txBody>
          </p:sp>
          <p:sp>
            <p:nvSpPr>
              <p:cNvPr id="43034" name="Rectangle 26"/>
              <p:cNvSpPr>
                <a:spLocks noChangeArrowheads="1"/>
              </p:cNvSpPr>
              <p:nvPr/>
            </p:nvSpPr>
            <p:spPr bwMode="auto">
              <a:xfrm>
                <a:off x="1872" y="1483"/>
                <a:ext cx="1800"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0" name="Group 27"/>
            <p:cNvGrpSpPr>
              <a:grpSpLocks/>
            </p:cNvGrpSpPr>
            <p:nvPr/>
          </p:nvGrpSpPr>
          <p:grpSpPr bwMode="auto">
            <a:xfrm>
              <a:off x="3602" y="1210"/>
              <a:ext cx="717" cy="606"/>
              <a:chOff x="3672" y="1480"/>
              <a:chExt cx="717" cy="606"/>
            </a:xfrm>
          </p:grpSpPr>
          <p:sp>
            <p:nvSpPr>
              <p:cNvPr id="43036" name="Rectangle 28"/>
              <p:cNvSpPr>
                <a:spLocks noChangeArrowheads="1"/>
              </p:cNvSpPr>
              <p:nvPr/>
            </p:nvSpPr>
            <p:spPr bwMode="auto">
              <a:xfrm>
                <a:off x="3704" y="1483"/>
                <a:ext cx="6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a:t>
                </a:r>
                <a:r>
                  <a:rPr lang="en-US" altLang="zh-CN" b="1">
                    <a:solidFill>
                      <a:schemeClr val="bg1"/>
                    </a:solidFill>
                    <a:latin typeface="Arial Narrow" charset="0"/>
                    <a:ea typeface="SimSun" charset="0"/>
                    <a:cs typeface="SimSun" charset="0"/>
                  </a:rPr>
                  <a:t>Postscript</a:t>
                </a:r>
                <a:endParaRPr lang="en-US" altLang="zh-CN">
                  <a:solidFill>
                    <a:schemeClr val="bg1"/>
                  </a:solidFill>
                  <a:latin typeface="Arial Narrow" charset="0"/>
                  <a:ea typeface="SimSun" charset="0"/>
                  <a:cs typeface="SimSun" charset="0"/>
                </a:endParaRPr>
              </a:p>
            </p:txBody>
          </p:sp>
          <p:sp>
            <p:nvSpPr>
              <p:cNvPr id="43037" name="Rectangle 29"/>
              <p:cNvSpPr>
                <a:spLocks noChangeArrowheads="1"/>
              </p:cNvSpPr>
              <p:nvPr/>
            </p:nvSpPr>
            <p:spPr bwMode="auto">
              <a:xfrm>
                <a:off x="3672" y="1483"/>
                <a:ext cx="717"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1" name="Group 30"/>
            <p:cNvGrpSpPr>
              <a:grpSpLocks/>
            </p:cNvGrpSpPr>
            <p:nvPr/>
          </p:nvGrpSpPr>
          <p:grpSpPr bwMode="auto">
            <a:xfrm>
              <a:off x="-70" y="1816"/>
              <a:ext cx="916" cy="712"/>
              <a:chOff x="0" y="2086"/>
              <a:chExt cx="916" cy="712"/>
            </a:xfrm>
          </p:grpSpPr>
          <p:sp>
            <p:nvSpPr>
              <p:cNvPr id="43039" name="Rectangle 31"/>
              <p:cNvSpPr>
                <a:spLocks noChangeArrowheads="1"/>
              </p:cNvSpPr>
              <p:nvPr/>
            </p:nvSpPr>
            <p:spPr bwMode="auto">
              <a:xfrm>
                <a:off x="32" y="2086"/>
                <a:ext cx="8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People</a:t>
                </a:r>
                <a:endParaRPr lang="en-US" altLang="zh-CN">
                  <a:solidFill>
                    <a:schemeClr val="bg1"/>
                  </a:solidFill>
                  <a:ea typeface="SimSun" charset="0"/>
                  <a:cs typeface="SimSun" charset="0"/>
                </a:endParaRPr>
              </a:p>
              <a:p>
                <a:pPr algn="ctr">
                  <a:defRPr/>
                </a:pPr>
                <a:r>
                  <a:rPr lang="en-US" altLang="zh-CN" b="1">
                    <a:solidFill>
                      <a:schemeClr val="bg1"/>
                    </a:solidFill>
                    <a:ea typeface="SimSun" charset="0"/>
                    <a:cs typeface="SimSun" charset="0"/>
                  </a:rPr>
                  <a:t>Concerned</a:t>
                </a:r>
                <a:endParaRPr lang="en-US" altLang="zh-CN">
                  <a:solidFill>
                    <a:schemeClr val="bg1"/>
                  </a:solidFill>
                  <a:ea typeface="SimSun" charset="0"/>
                  <a:cs typeface="SimSun" charset="0"/>
                </a:endParaRPr>
              </a:p>
            </p:txBody>
          </p:sp>
          <p:sp>
            <p:nvSpPr>
              <p:cNvPr id="43040" name="Rectangle 32"/>
              <p:cNvSpPr>
                <a:spLocks noChangeArrowheads="1"/>
              </p:cNvSpPr>
              <p:nvPr/>
            </p:nvSpPr>
            <p:spPr bwMode="auto">
              <a:xfrm>
                <a:off x="0" y="2086"/>
                <a:ext cx="91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2" name="Group 33"/>
            <p:cNvGrpSpPr>
              <a:grpSpLocks/>
            </p:cNvGrpSpPr>
            <p:nvPr/>
          </p:nvGrpSpPr>
          <p:grpSpPr bwMode="auto">
            <a:xfrm>
              <a:off x="846" y="1816"/>
              <a:ext cx="956" cy="712"/>
              <a:chOff x="916" y="2086"/>
              <a:chExt cx="956" cy="712"/>
            </a:xfrm>
          </p:grpSpPr>
          <p:sp>
            <p:nvSpPr>
              <p:cNvPr id="43042" name="Rectangle 34"/>
              <p:cNvSpPr>
                <a:spLocks noChangeArrowheads="1"/>
              </p:cNvSpPr>
              <p:nvPr/>
            </p:nvSpPr>
            <p:spPr bwMode="auto">
              <a:xfrm>
                <a:off x="948" y="2086"/>
                <a:ext cx="892"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Philemon</a:t>
                </a:r>
                <a:r>
                  <a:rPr lang="uk-UA" altLang="zh-CN" b="1" dirty="0">
                    <a:solidFill>
                      <a:schemeClr val="bg1"/>
                    </a:solidFill>
                    <a:ea typeface="SimSun" charset="0"/>
                    <a:cs typeface="SimSun" charset="0"/>
                  </a:rPr>
                  <a:t>'</a:t>
                </a:r>
                <a:r>
                  <a:rPr lang="en-US" altLang="zh-CN" b="1" dirty="0">
                    <a:solidFill>
                      <a:schemeClr val="bg1"/>
                    </a:solidFill>
                    <a:ea typeface="SimSun" charset="0"/>
                    <a:cs typeface="SimSun" charset="0"/>
                  </a:rPr>
                  <a:t>s</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Character</a:t>
                </a:r>
                <a:endParaRPr lang="en-US" altLang="zh-CN" dirty="0">
                  <a:solidFill>
                    <a:schemeClr val="bg1"/>
                  </a:solidFill>
                  <a:ea typeface="SimSun" charset="0"/>
                  <a:cs typeface="SimSun" charset="0"/>
                </a:endParaRPr>
              </a:p>
            </p:txBody>
          </p:sp>
          <p:sp>
            <p:nvSpPr>
              <p:cNvPr id="43043" name="Rectangle 35"/>
              <p:cNvSpPr>
                <a:spLocks noChangeArrowheads="1"/>
              </p:cNvSpPr>
              <p:nvPr/>
            </p:nvSpPr>
            <p:spPr bwMode="auto">
              <a:xfrm>
                <a:off x="916" y="2086"/>
                <a:ext cx="95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3" name="Group 36"/>
            <p:cNvGrpSpPr>
              <a:grpSpLocks/>
            </p:cNvGrpSpPr>
            <p:nvPr/>
          </p:nvGrpSpPr>
          <p:grpSpPr bwMode="auto">
            <a:xfrm>
              <a:off x="1802" y="1816"/>
              <a:ext cx="1800" cy="712"/>
              <a:chOff x="1872" y="2086"/>
              <a:chExt cx="1800" cy="712"/>
            </a:xfrm>
          </p:grpSpPr>
          <p:sp>
            <p:nvSpPr>
              <p:cNvPr id="43045" name="Rectangle 37"/>
              <p:cNvSpPr>
                <a:spLocks noChangeArrowheads="1"/>
              </p:cNvSpPr>
              <p:nvPr/>
            </p:nvSpPr>
            <p:spPr bwMode="auto">
              <a:xfrm>
                <a:off x="1904" y="2086"/>
                <a:ext cx="1738"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Onesimus</a:t>
                </a:r>
                <a:r>
                  <a:rPr lang="uk-UA" altLang="zh-CN" b="1" dirty="0">
                    <a:solidFill>
                      <a:schemeClr val="bg1"/>
                    </a:solidFill>
                    <a:ea typeface="SimSun" charset="0"/>
                    <a:cs typeface="SimSun" charset="0"/>
                  </a:rPr>
                  <a:t>'</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Conversion</a:t>
                </a:r>
                <a:endParaRPr lang="en-US" altLang="zh-CN" dirty="0">
                  <a:solidFill>
                    <a:schemeClr val="bg1"/>
                  </a:solidFill>
                  <a:ea typeface="SimSun" charset="0"/>
                  <a:cs typeface="SimSun" charset="0"/>
                </a:endParaRPr>
              </a:p>
            </p:txBody>
          </p:sp>
          <p:sp>
            <p:nvSpPr>
              <p:cNvPr id="43046" name="Rectangle 38"/>
              <p:cNvSpPr>
                <a:spLocks noChangeArrowheads="1"/>
              </p:cNvSpPr>
              <p:nvPr/>
            </p:nvSpPr>
            <p:spPr bwMode="auto">
              <a:xfrm>
                <a:off x="1872" y="2086"/>
                <a:ext cx="1800"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eaLnBrk="1" hangingPunct="1">
                  <a:defRPr/>
                </a:pPr>
                <a:endParaRPr lang="en-US">
                  <a:solidFill>
                    <a:schemeClr val="bg1"/>
                  </a:solidFill>
                  <a:latin typeface="Times New Roman" charset="0"/>
                  <a:ea typeface="ＭＳ Ｐゴシック" charset="-128"/>
                  <a:cs typeface="ＭＳ Ｐゴシック" charset="-128"/>
                </a:endParaRPr>
              </a:p>
            </p:txBody>
          </p:sp>
        </p:grpSp>
        <p:grpSp>
          <p:nvGrpSpPr>
            <p:cNvPr id="178264" name="Group 39"/>
            <p:cNvGrpSpPr>
              <a:grpSpLocks/>
            </p:cNvGrpSpPr>
            <p:nvPr/>
          </p:nvGrpSpPr>
          <p:grpSpPr bwMode="auto">
            <a:xfrm>
              <a:off x="3602" y="1816"/>
              <a:ext cx="717" cy="712"/>
              <a:chOff x="3672" y="2086"/>
              <a:chExt cx="717" cy="712"/>
            </a:xfrm>
          </p:grpSpPr>
          <p:sp>
            <p:nvSpPr>
              <p:cNvPr id="43048" name="Rectangle 40"/>
              <p:cNvSpPr>
                <a:spLocks noChangeArrowheads="1"/>
              </p:cNvSpPr>
              <p:nvPr/>
            </p:nvSpPr>
            <p:spPr bwMode="auto">
              <a:xfrm>
                <a:off x="3704" y="2086"/>
                <a:ext cx="6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a:t>
                </a:r>
                <a:r>
                  <a:rPr lang="en-US" altLang="zh-CN" sz="2200" b="1" dirty="0">
                    <a:solidFill>
                      <a:schemeClr val="bg1"/>
                    </a:solidFill>
                    <a:latin typeface="Arial Narrow" charset="0"/>
                    <a:ea typeface="SimSun" charset="0"/>
                    <a:cs typeface="SimSun" charset="0"/>
                  </a:rPr>
                  <a:t>Paul</a:t>
                </a:r>
                <a:r>
                  <a:rPr lang="uk-UA" altLang="zh-CN" sz="2200" b="1" dirty="0">
                    <a:solidFill>
                      <a:schemeClr val="bg1"/>
                    </a:solidFill>
                    <a:latin typeface="Arial Narrow" charset="0"/>
                    <a:ea typeface="SimSun" charset="0"/>
                    <a:cs typeface="SimSun" charset="0"/>
                  </a:rPr>
                  <a:t>'</a:t>
                </a:r>
                <a:r>
                  <a:rPr lang="en-US" altLang="zh-CN" sz="2200" b="1" dirty="0">
                    <a:solidFill>
                      <a:schemeClr val="bg1"/>
                    </a:solidFill>
                    <a:latin typeface="Arial Narrow" charset="0"/>
                    <a:ea typeface="SimSun" charset="0"/>
                    <a:cs typeface="SimSun" charset="0"/>
                  </a:rPr>
                  <a:t>s</a:t>
                </a:r>
                <a:endParaRPr lang="en-US" altLang="zh-CN" sz="2200" dirty="0">
                  <a:solidFill>
                    <a:schemeClr val="bg1"/>
                  </a:solidFill>
                  <a:latin typeface="Arial Narrow" charset="0"/>
                  <a:ea typeface="SimSun" charset="0"/>
                  <a:cs typeface="SimSun" charset="0"/>
                </a:endParaRPr>
              </a:p>
              <a:p>
                <a:pPr algn="ctr">
                  <a:defRPr/>
                </a:pPr>
                <a:r>
                  <a:rPr lang="en-US" altLang="zh-CN" sz="2200" b="1" dirty="0">
                    <a:solidFill>
                      <a:schemeClr val="bg1"/>
                    </a:solidFill>
                    <a:latin typeface="Arial Narrow" charset="0"/>
                    <a:ea typeface="SimSun" charset="0"/>
                    <a:cs typeface="SimSun" charset="0"/>
                  </a:rPr>
                  <a:t>Co-Workers</a:t>
                </a:r>
                <a:endParaRPr lang="en-US" altLang="zh-CN" sz="2200" dirty="0">
                  <a:solidFill>
                    <a:schemeClr val="bg1"/>
                  </a:solidFill>
                  <a:latin typeface="Arial Narrow" charset="0"/>
                  <a:ea typeface="SimSun" charset="0"/>
                  <a:cs typeface="SimSun" charset="0"/>
                </a:endParaRPr>
              </a:p>
            </p:txBody>
          </p:sp>
          <p:sp>
            <p:nvSpPr>
              <p:cNvPr id="43049" name="Rectangle 41"/>
              <p:cNvSpPr>
                <a:spLocks noChangeArrowheads="1"/>
              </p:cNvSpPr>
              <p:nvPr/>
            </p:nvSpPr>
            <p:spPr bwMode="auto">
              <a:xfrm>
                <a:off x="3672" y="2086"/>
                <a:ext cx="717"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5" name="Group 42"/>
            <p:cNvGrpSpPr>
              <a:grpSpLocks/>
            </p:cNvGrpSpPr>
            <p:nvPr/>
          </p:nvGrpSpPr>
          <p:grpSpPr bwMode="auto">
            <a:xfrm>
              <a:off x="-70" y="2528"/>
              <a:ext cx="420" cy="833"/>
              <a:chOff x="0" y="2798"/>
              <a:chExt cx="420" cy="833"/>
            </a:xfrm>
          </p:grpSpPr>
          <p:sp>
            <p:nvSpPr>
              <p:cNvPr id="43051" name="Rectangle 43"/>
              <p:cNvSpPr>
                <a:spLocks noChangeArrowheads="1"/>
              </p:cNvSpPr>
              <p:nvPr/>
            </p:nvSpPr>
            <p:spPr bwMode="auto">
              <a:xfrm>
                <a:off x="32" y="2798"/>
                <a:ext cx="357"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700">
                    <a:solidFill>
                      <a:schemeClr val="bg1"/>
                    </a:solidFill>
                    <a:latin typeface="Arial Narrow" charset="0"/>
                    <a:ea typeface="SimSun" charset="-122"/>
                    <a:cs typeface="SimSun" charset="-122"/>
                  </a:rPr>
                  <a:t>Authors</a:t>
                </a:r>
              </a:p>
              <a:p>
                <a:pPr algn="ctr" eaLnBrk="1" hangingPunct="1">
                  <a:defRPr/>
                </a:pPr>
                <a:r>
                  <a:rPr lang="en-US" altLang="zh-CN" sz="1700">
                    <a:solidFill>
                      <a:schemeClr val="bg1"/>
                    </a:solidFill>
                    <a:latin typeface="Arial Narrow" charset="0"/>
                    <a:ea typeface="SimSun" charset="-122"/>
                    <a:cs typeface="SimSun" charset="-122"/>
                  </a:rPr>
                  <a:t>1a-b</a:t>
                </a:r>
              </a:p>
            </p:txBody>
          </p:sp>
          <p:sp>
            <p:nvSpPr>
              <p:cNvPr id="43052" name="Rectangle 44"/>
              <p:cNvSpPr>
                <a:spLocks noChangeArrowheads="1"/>
              </p:cNvSpPr>
              <p:nvPr/>
            </p:nvSpPr>
            <p:spPr bwMode="auto">
              <a:xfrm>
                <a:off x="0" y="2798"/>
                <a:ext cx="420"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6" name="Group 45"/>
            <p:cNvGrpSpPr>
              <a:grpSpLocks/>
            </p:cNvGrpSpPr>
            <p:nvPr/>
          </p:nvGrpSpPr>
          <p:grpSpPr bwMode="auto">
            <a:xfrm>
              <a:off x="350" y="2528"/>
              <a:ext cx="496" cy="833"/>
              <a:chOff x="420" y="2798"/>
              <a:chExt cx="496" cy="833"/>
            </a:xfrm>
          </p:grpSpPr>
          <p:sp>
            <p:nvSpPr>
              <p:cNvPr id="43054" name="Rectangle 46"/>
              <p:cNvSpPr>
                <a:spLocks noChangeArrowheads="1"/>
              </p:cNvSpPr>
              <p:nvPr/>
            </p:nvSpPr>
            <p:spPr bwMode="auto">
              <a:xfrm>
                <a:off x="452" y="2798"/>
                <a:ext cx="432"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1800">
                    <a:solidFill>
                      <a:schemeClr val="bg1"/>
                    </a:solidFill>
                    <a:latin typeface="Arial Narrow" charset="0"/>
                    <a:ea typeface="SimSun" charset="-122"/>
                    <a:cs typeface="SimSun" charset="-122"/>
                  </a:rPr>
                  <a:t> </a:t>
                </a:r>
                <a:r>
                  <a:rPr lang="en-US" altLang="zh-CN" sz="1600">
                    <a:solidFill>
                      <a:schemeClr val="bg1"/>
                    </a:solidFill>
                    <a:latin typeface="Arial Narrow" charset="0"/>
                    <a:ea typeface="SimSun" charset="-122"/>
                    <a:cs typeface="SimSun" charset="-122"/>
                  </a:rPr>
                  <a:t>Recipients</a:t>
                </a:r>
              </a:p>
              <a:p>
                <a:pPr algn="ctr">
                  <a:defRPr/>
                </a:pPr>
                <a:r>
                  <a:rPr lang="en-US" altLang="zh-CN" sz="1600">
                    <a:solidFill>
                      <a:schemeClr val="bg1"/>
                    </a:solidFill>
                    <a:latin typeface="Arial Narrow" charset="0"/>
                    <a:ea typeface="SimSun" charset="-122"/>
                    <a:cs typeface="SimSun" charset="-122"/>
                  </a:rPr>
                  <a:t>1c-3</a:t>
                </a:r>
              </a:p>
            </p:txBody>
          </p:sp>
          <p:sp>
            <p:nvSpPr>
              <p:cNvPr id="43055" name="Rectangle 47"/>
              <p:cNvSpPr>
                <a:spLocks noChangeArrowheads="1"/>
              </p:cNvSpPr>
              <p:nvPr/>
            </p:nvSpPr>
            <p:spPr bwMode="auto">
              <a:xfrm>
                <a:off x="420" y="2798"/>
                <a:ext cx="496"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7" name="Group 48"/>
            <p:cNvGrpSpPr>
              <a:grpSpLocks/>
            </p:cNvGrpSpPr>
            <p:nvPr/>
          </p:nvGrpSpPr>
          <p:grpSpPr bwMode="auto">
            <a:xfrm>
              <a:off x="846" y="2528"/>
              <a:ext cx="388" cy="833"/>
              <a:chOff x="916" y="2798"/>
              <a:chExt cx="388" cy="833"/>
            </a:xfrm>
          </p:grpSpPr>
          <p:sp>
            <p:nvSpPr>
              <p:cNvPr id="43057" name="Rectangle 49"/>
              <p:cNvSpPr>
                <a:spLocks noChangeArrowheads="1"/>
              </p:cNvSpPr>
              <p:nvPr/>
            </p:nvSpPr>
            <p:spPr bwMode="auto">
              <a:xfrm>
                <a:off x="948" y="2798"/>
                <a:ext cx="324"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600">
                    <a:solidFill>
                      <a:schemeClr val="bg1"/>
                    </a:solidFill>
                    <a:latin typeface="Arial Narrow" charset="0"/>
                    <a:ea typeface="SimSun" charset="-122"/>
                    <a:cs typeface="SimSun" charset="-122"/>
                  </a:rPr>
                  <a:t>Thanks</a:t>
                </a:r>
              </a:p>
              <a:p>
                <a:pPr algn="ctr">
                  <a:defRPr/>
                </a:pPr>
                <a:r>
                  <a:rPr lang="en-US" altLang="zh-CN" sz="1600">
                    <a:solidFill>
                      <a:schemeClr val="bg1"/>
                    </a:solidFill>
                    <a:latin typeface="Arial Narrow" charset="0"/>
                    <a:ea typeface="SimSun" charset="-122"/>
                    <a:cs typeface="SimSun" charset="-122"/>
                  </a:rPr>
                  <a:t>4-5</a:t>
                </a:r>
              </a:p>
            </p:txBody>
          </p:sp>
          <p:sp>
            <p:nvSpPr>
              <p:cNvPr id="43058" name="Rectangle 50"/>
              <p:cNvSpPr>
                <a:spLocks noChangeArrowheads="1"/>
              </p:cNvSpPr>
              <p:nvPr/>
            </p:nvSpPr>
            <p:spPr bwMode="auto">
              <a:xfrm>
                <a:off x="916" y="2798"/>
                <a:ext cx="388"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8" name="Group 51"/>
            <p:cNvGrpSpPr>
              <a:grpSpLocks/>
            </p:cNvGrpSpPr>
            <p:nvPr/>
          </p:nvGrpSpPr>
          <p:grpSpPr bwMode="auto">
            <a:xfrm>
              <a:off x="1234" y="2528"/>
              <a:ext cx="568" cy="833"/>
              <a:chOff x="1304" y="2798"/>
              <a:chExt cx="568" cy="833"/>
            </a:xfrm>
          </p:grpSpPr>
          <p:sp>
            <p:nvSpPr>
              <p:cNvPr id="43060" name="Rectangle 52"/>
              <p:cNvSpPr>
                <a:spLocks noChangeArrowheads="1"/>
              </p:cNvSpPr>
              <p:nvPr/>
            </p:nvSpPr>
            <p:spPr bwMode="auto">
              <a:xfrm>
                <a:off x="1335" y="2798"/>
                <a:ext cx="505"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400">
                    <a:solidFill>
                      <a:schemeClr val="bg1"/>
                    </a:solidFill>
                    <a:latin typeface="Arial Narrow" charset="0"/>
                    <a:ea typeface="SimSun" charset="-122"/>
                    <a:cs typeface="SimSun" charset="-122"/>
                  </a:rPr>
                  <a:t>Relationships</a:t>
                </a:r>
              </a:p>
              <a:p>
                <a:pPr algn="ctr">
                  <a:defRPr/>
                </a:pPr>
                <a:r>
                  <a:rPr lang="en-US" altLang="zh-CN" sz="1400">
                    <a:solidFill>
                      <a:schemeClr val="bg1"/>
                    </a:solidFill>
                    <a:latin typeface="Arial Narrow" charset="0"/>
                    <a:ea typeface="SimSun" charset="-122"/>
                    <a:cs typeface="SimSun" charset="-122"/>
                  </a:rPr>
                  <a:t>6-7</a:t>
                </a:r>
              </a:p>
            </p:txBody>
          </p:sp>
          <p:sp>
            <p:nvSpPr>
              <p:cNvPr id="43061" name="Rectangle 53"/>
              <p:cNvSpPr>
                <a:spLocks noChangeArrowheads="1"/>
              </p:cNvSpPr>
              <p:nvPr/>
            </p:nvSpPr>
            <p:spPr bwMode="auto">
              <a:xfrm>
                <a:off x="1304" y="2798"/>
                <a:ext cx="568"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9" name="Group 54"/>
            <p:cNvGrpSpPr>
              <a:grpSpLocks/>
            </p:cNvGrpSpPr>
            <p:nvPr/>
          </p:nvGrpSpPr>
          <p:grpSpPr bwMode="auto">
            <a:xfrm>
              <a:off x="1802" y="2528"/>
              <a:ext cx="460" cy="833"/>
              <a:chOff x="1872" y="2798"/>
              <a:chExt cx="460" cy="833"/>
            </a:xfrm>
          </p:grpSpPr>
          <p:sp>
            <p:nvSpPr>
              <p:cNvPr id="43063" name="Rectangle 55"/>
              <p:cNvSpPr>
                <a:spLocks noChangeArrowheads="1"/>
              </p:cNvSpPr>
              <p:nvPr/>
            </p:nvSpPr>
            <p:spPr bwMode="auto">
              <a:xfrm>
                <a:off x="1904" y="2798"/>
                <a:ext cx="398"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General Appeal</a:t>
                </a:r>
              </a:p>
              <a:p>
                <a:pPr algn="ctr">
                  <a:defRPr/>
                </a:pPr>
                <a:r>
                  <a:rPr lang="en-US" altLang="zh-CN" sz="1800">
                    <a:solidFill>
                      <a:schemeClr val="bg1"/>
                    </a:solidFill>
                    <a:latin typeface="Arial Narrow" charset="0"/>
                    <a:ea typeface="SimSun" charset="-122"/>
                    <a:cs typeface="SimSun" charset="-122"/>
                  </a:rPr>
                  <a:t>8-11</a:t>
                </a:r>
              </a:p>
            </p:txBody>
          </p:sp>
          <p:sp>
            <p:nvSpPr>
              <p:cNvPr id="43064" name="Rectangle 56"/>
              <p:cNvSpPr>
                <a:spLocks noChangeArrowheads="1"/>
              </p:cNvSpPr>
              <p:nvPr/>
            </p:nvSpPr>
            <p:spPr bwMode="auto">
              <a:xfrm>
                <a:off x="1872" y="2798"/>
                <a:ext cx="460"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0" name="Group 57"/>
            <p:cNvGrpSpPr>
              <a:grpSpLocks/>
            </p:cNvGrpSpPr>
            <p:nvPr/>
          </p:nvGrpSpPr>
          <p:grpSpPr bwMode="auto">
            <a:xfrm>
              <a:off x="2262" y="2528"/>
              <a:ext cx="722" cy="833"/>
              <a:chOff x="2332" y="2798"/>
              <a:chExt cx="722" cy="833"/>
            </a:xfrm>
          </p:grpSpPr>
          <p:sp>
            <p:nvSpPr>
              <p:cNvPr id="43066" name="Rectangle 58"/>
              <p:cNvSpPr>
                <a:spLocks noChangeArrowheads="1"/>
              </p:cNvSpPr>
              <p:nvPr/>
            </p:nvSpPr>
            <p:spPr bwMode="auto">
              <a:xfrm>
                <a:off x="2364" y="2798"/>
                <a:ext cx="658"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Reasons for Return</a:t>
                </a:r>
              </a:p>
              <a:p>
                <a:pPr algn="ctr">
                  <a:defRPr/>
                </a:pPr>
                <a:r>
                  <a:rPr lang="en-US" altLang="zh-CN" sz="1800">
                    <a:solidFill>
                      <a:schemeClr val="bg1"/>
                    </a:solidFill>
                    <a:latin typeface="Arial Narrow" charset="0"/>
                    <a:ea typeface="SimSun" charset="-122"/>
                    <a:cs typeface="SimSun" charset="-122"/>
                  </a:rPr>
                  <a:t>12-16</a:t>
                </a:r>
              </a:p>
            </p:txBody>
          </p:sp>
          <p:sp>
            <p:nvSpPr>
              <p:cNvPr id="43067" name="Rectangle 59"/>
              <p:cNvSpPr>
                <a:spLocks noChangeArrowheads="1"/>
              </p:cNvSpPr>
              <p:nvPr/>
            </p:nvSpPr>
            <p:spPr bwMode="auto">
              <a:xfrm>
                <a:off x="2332" y="2798"/>
                <a:ext cx="722"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1" name="Group 60"/>
            <p:cNvGrpSpPr>
              <a:grpSpLocks/>
            </p:cNvGrpSpPr>
            <p:nvPr/>
          </p:nvGrpSpPr>
          <p:grpSpPr bwMode="auto">
            <a:xfrm>
              <a:off x="2984" y="2528"/>
              <a:ext cx="618" cy="833"/>
              <a:chOff x="3054" y="2798"/>
              <a:chExt cx="618" cy="833"/>
            </a:xfrm>
          </p:grpSpPr>
          <p:sp>
            <p:nvSpPr>
              <p:cNvPr id="43069" name="Rectangle 61"/>
              <p:cNvSpPr>
                <a:spLocks noChangeArrowheads="1"/>
              </p:cNvSpPr>
              <p:nvPr/>
            </p:nvSpPr>
            <p:spPr bwMode="auto">
              <a:xfrm>
                <a:off x="3086" y="2798"/>
                <a:ext cx="560"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Specific Appeal</a:t>
                </a:r>
              </a:p>
              <a:p>
                <a:pPr algn="ctr">
                  <a:defRPr/>
                </a:pPr>
                <a:r>
                  <a:rPr lang="en-US" altLang="zh-CN" sz="1800">
                    <a:solidFill>
                      <a:schemeClr val="bg1"/>
                    </a:solidFill>
                    <a:latin typeface="Arial Narrow" charset="0"/>
                    <a:ea typeface="SimSun" charset="-122"/>
                    <a:cs typeface="SimSun" charset="-122"/>
                  </a:rPr>
                  <a:t>17-21</a:t>
                </a:r>
              </a:p>
            </p:txBody>
          </p:sp>
          <p:sp>
            <p:nvSpPr>
              <p:cNvPr id="43070" name="Rectangle 62"/>
              <p:cNvSpPr>
                <a:spLocks noChangeArrowheads="1"/>
              </p:cNvSpPr>
              <p:nvPr/>
            </p:nvSpPr>
            <p:spPr bwMode="auto">
              <a:xfrm>
                <a:off x="3054" y="2798"/>
                <a:ext cx="619"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2" name="Group 63"/>
            <p:cNvGrpSpPr>
              <a:grpSpLocks/>
            </p:cNvGrpSpPr>
            <p:nvPr/>
          </p:nvGrpSpPr>
          <p:grpSpPr bwMode="auto">
            <a:xfrm>
              <a:off x="3602" y="2528"/>
              <a:ext cx="716" cy="833"/>
              <a:chOff x="3672" y="2798"/>
              <a:chExt cx="716" cy="833"/>
            </a:xfrm>
          </p:grpSpPr>
          <p:sp>
            <p:nvSpPr>
              <p:cNvPr id="43072" name="Rectangle 64"/>
              <p:cNvSpPr>
                <a:spLocks noChangeArrowheads="1"/>
              </p:cNvSpPr>
              <p:nvPr/>
            </p:nvSpPr>
            <p:spPr bwMode="auto">
              <a:xfrm>
                <a:off x="3704" y="2798"/>
                <a:ext cx="652"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Preparations</a:t>
                </a:r>
              </a:p>
              <a:p>
                <a:pPr algn="ctr">
                  <a:defRPr/>
                </a:pPr>
                <a:r>
                  <a:rPr lang="en-US" altLang="zh-CN" sz="1800">
                    <a:solidFill>
                      <a:schemeClr val="bg1"/>
                    </a:solidFill>
                    <a:latin typeface="Arial Narrow" charset="0"/>
                    <a:ea typeface="SimSun" charset="-122"/>
                    <a:cs typeface="SimSun" charset="-122"/>
                  </a:rPr>
                  <a:t>Greetings</a:t>
                </a:r>
              </a:p>
              <a:p>
                <a:pPr algn="ctr">
                  <a:defRPr/>
                </a:pPr>
                <a:r>
                  <a:rPr lang="en-US" altLang="zh-CN" sz="1800">
                    <a:solidFill>
                      <a:schemeClr val="bg1"/>
                    </a:solidFill>
                    <a:latin typeface="Arial Narrow" charset="0"/>
                    <a:ea typeface="SimSun" charset="-122"/>
                    <a:cs typeface="SimSun" charset="-122"/>
                  </a:rPr>
                  <a:t>Blessing</a:t>
                </a:r>
              </a:p>
              <a:p>
                <a:pPr algn="ctr">
                  <a:defRPr/>
                </a:pPr>
                <a:r>
                  <a:rPr lang="en-US" altLang="zh-CN" sz="1800">
                    <a:solidFill>
                      <a:schemeClr val="bg1"/>
                    </a:solidFill>
                    <a:latin typeface="Arial Narrow" charset="0"/>
                    <a:ea typeface="SimSun" charset="-122"/>
                    <a:cs typeface="SimSun" charset="-122"/>
                  </a:rPr>
                  <a:t>22-25</a:t>
                </a:r>
              </a:p>
            </p:txBody>
          </p:sp>
          <p:sp>
            <p:nvSpPr>
              <p:cNvPr id="43073" name="Rectangle 65"/>
              <p:cNvSpPr>
                <a:spLocks noChangeArrowheads="1"/>
              </p:cNvSpPr>
              <p:nvPr/>
            </p:nvSpPr>
            <p:spPr bwMode="auto">
              <a:xfrm>
                <a:off x="3672" y="2798"/>
                <a:ext cx="715"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3" name="Group 66"/>
            <p:cNvGrpSpPr>
              <a:grpSpLocks/>
            </p:cNvGrpSpPr>
            <p:nvPr/>
          </p:nvGrpSpPr>
          <p:grpSpPr bwMode="auto">
            <a:xfrm>
              <a:off x="-70" y="3361"/>
              <a:ext cx="4390" cy="615"/>
              <a:chOff x="0" y="3631"/>
              <a:chExt cx="5901" cy="615"/>
            </a:xfrm>
          </p:grpSpPr>
          <p:sp>
            <p:nvSpPr>
              <p:cNvPr id="43075" name="Rectangle 67"/>
              <p:cNvSpPr>
                <a:spLocks noChangeArrowheads="1"/>
              </p:cNvSpPr>
              <p:nvPr/>
            </p:nvSpPr>
            <p:spPr bwMode="auto">
              <a:xfrm>
                <a:off x="32" y="3628"/>
                <a:ext cx="5831"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Rome to Colosse</a:t>
                </a:r>
                <a:endParaRPr lang="en-US" altLang="zh-CN" dirty="0">
                  <a:solidFill>
                    <a:schemeClr val="bg1"/>
                  </a:solidFill>
                  <a:ea typeface="SimSun" charset="0"/>
                  <a:cs typeface="SimSun" charset="0"/>
                </a:endParaRPr>
              </a:p>
            </p:txBody>
          </p:sp>
          <p:sp>
            <p:nvSpPr>
              <p:cNvPr id="43076" name="Rectangle 68"/>
              <p:cNvSpPr>
                <a:spLocks noChangeArrowheads="1"/>
              </p:cNvSpPr>
              <p:nvPr/>
            </p:nvSpPr>
            <p:spPr bwMode="auto">
              <a:xfrm>
                <a:off x="0" y="3628"/>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4" name="Group 69"/>
            <p:cNvGrpSpPr>
              <a:grpSpLocks/>
            </p:cNvGrpSpPr>
            <p:nvPr/>
          </p:nvGrpSpPr>
          <p:grpSpPr bwMode="auto">
            <a:xfrm>
              <a:off x="-70" y="3976"/>
              <a:ext cx="4390" cy="615"/>
              <a:chOff x="0" y="4246"/>
              <a:chExt cx="5901" cy="615"/>
            </a:xfrm>
          </p:grpSpPr>
          <p:sp>
            <p:nvSpPr>
              <p:cNvPr id="43078" name="Rectangle 70"/>
              <p:cNvSpPr>
                <a:spLocks noChangeArrowheads="1"/>
              </p:cNvSpPr>
              <p:nvPr/>
            </p:nvSpPr>
            <p:spPr bwMode="auto">
              <a:xfrm>
                <a:off x="32" y="4246"/>
                <a:ext cx="5831"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Fall AD 61</a:t>
                </a:r>
                <a:endParaRPr lang="en-US" altLang="zh-CN">
                  <a:solidFill>
                    <a:schemeClr val="bg1"/>
                  </a:solidFill>
                  <a:ea typeface="SimSun" charset="0"/>
                  <a:cs typeface="SimSun" charset="0"/>
                </a:endParaRPr>
              </a:p>
            </p:txBody>
          </p:sp>
          <p:sp>
            <p:nvSpPr>
              <p:cNvPr id="43079" name="Rectangle 71"/>
              <p:cNvSpPr>
                <a:spLocks noChangeArrowheads="1"/>
              </p:cNvSpPr>
              <p:nvPr/>
            </p:nvSpPr>
            <p:spPr bwMode="auto">
              <a:xfrm>
                <a:off x="0" y="4246"/>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sp>
        <p:nvSpPr>
          <p:cNvPr id="178180" name="Text Box 72"/>
          <p:cNvSpPr txBox="1">
            <a:spLocks noChangeArrowheads="1"/>
          </p:cNvSpPr>
          <p:nvPr/>
        </p:nvSpPr>
        <p:spPr bwMode="auto">
          <a:xfrm>
            <a:off x="8305800" y="152400"/>
            <a:ext cx="692150" cy="457200"/>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chemeClr val="bg1"/>
                </a:solidFill>
              </a:rPr>
              <a:t>245</a:t>
            </a:r>
          </a:p>
        </p:txBody>
      </p:sp>
      <p:grpSp>
        <p:nvGrpSpPr>
          <p:cNvPr id="178181" name="Group 73"/>
          <p:cNvGrpSpPr>
            <a:grpSpLocks/>
          </p:cNvGrpSpPr>
          <p:nvPr/>
        </p:nvGrpSpPr>
        <p:grpSpPr bwMode="auto">
          <a:xfrm>
            <a:off x="417" y="838200"/>
            <a:ext cx="9251721" cy="6019800"/>
            <a:chOff x="-107" y="-270"/>
            <a:chExt cx="4517" cy="4861"/>
          </a:xfrm>
        </p:grpSpPr>
        <p:grpSp>
          <p:nvGrpSpPr>
            <p:cNvPr id="178183" name="Group 74"/>
            <p:cNvGrpSpPr>
              <a:grpSpLocks/>
            </p:cNvGrpSpPr>
            <p:nvPr/>
          </p:nvGrpSpPr>
          <p:grpSpPr bwMode="auto">
            <a:xfrm>
              <a:off x="-107" y="-270"/>
              <a:ext cx="4464" cy="653"/>
              <a:chOff x="-37" y="0"/>
              <a:chExt cx="4464" cy="653"/>
            </a:xfrm>
          </p:grpSpPr>
          <p:sp>
            <p:nvSpPr>
              <p:cNvPr id="178250" name="Rectangle 75"/>
              <p:cNvSpPr>
                <a:spLocks noChangeArrowheads="1"/>
              </p:cNvSpPr>
              <p:nvPr/>
            </p:nvSpPr>
            <p:spPr bwMode="auto">
              <a:xfrm>
                <a:off x="-37" y="0"/>
                <a:ext cx="446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Forgive Others and Seek Forgiveness</a:t>
                </a:r>
                <a:endParaRPr lang="en-US" altLang="zh-CN" dirty="0">
                  <a:solidFill>
                    <a:schemeClr val="bg1"/>
                  </a:solidFill>
                  <a:ea typeface="SimSun" charset="0"/>
                  <a:cs typeface="SimSun" charset="0"/>
                </a:endParaRPr>
              </a:p>
            </p:txBody>
          </p:sp>
          <p:sp>
            <p:nvSpPr>
              <p:cNvPr id="178251" name="Rectangle 76"/>
              <p:cNvSpPr>
                <a:spLocks noChangeArrowheads="1"/>
              </p:cNvSpPr>
              <p:nvPr/>
            </p:nvSpPr>
            <p:spPr bwMode="auto">
              <a:xfrm>
                <a:off x="0" y="0"/>
                <a:ext cx="4389"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4" name="Group 77"/>
            <p:cNvGrpSpPr>
              <a:grpSpLocks/>
            </p:cNvGrpSpPr>
            <p:nvPr/>
          </p:nvGrpSpPr>
          <p:grpSpPr bwMode="auto">
            <a:xfrm>
              <a:off x="-107" y="383"/>
              <a:ext cx="953" cy="827"/>
              <a:chOff x="-37" y="653"/>
              <a:chExt cx="953" cy="827"/>
            </a:xfrm>
          </p:grpSpPr>
          <p:sp>
            <p:nvSpPr>
              <p:cNvPr id="178248" name="Rectangle 78"/>
              <p:cNvSpPr>
                <a:spLocks noChangeArrowheads="1"/>
              </p:cNvSpPr>
              <p:nvPr/>
            </p:nvSpPr>
            <p:spPr bwMode="auto">
              <a:xfrm>
                <a:off x="-37" y="653"/>
                <a:ext cx="921"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Greeting</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1-3</a:t>
                </a:r>
                <a:endParaRPr lang="en-US" altLang="zh-CN" dirty="0">
                  <a:solidFill>
                    <a:schemeClr val="bg1"/>
                  </a:solidFill>
                  <a:ea typeface="SimSun" charset="0"/>
                  <a:cs typeface="SimSun" charset="0"/>
                </a:endParaRPr>
              </a:p>
            </p:txBody>
          </p:sp>
          <p:sp>
            <p:nvSpPr>
              <p:cNvPr id="178249" name="Rectangle 79"/>
              <p:cNvSpPr>
                <a:spLocks noChangeArrowheads="1"/>
              </p:cNvSpPr>
              <p:nvPr/>
            </p:nvSpPr>
            <p:spPr bwMode="auto">
              <a:xfrm>
                <a:off x="0" y="653"/>
                <a:ext cx="91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5" name="Group 80"/>
            <p:cNvGrpSpPr>
              <a:grpSpLocks/>
            </p:cNvGrpSpPr>
            <p:nvPr/>
          </p:nvGrpSpPr>
          <p:grpSpPr bwMode="auto">
            <a:xfrm>
              <a:off x="824" y="383"/>
              <a:ext cx="985" cy="827"/>
              <a:chOff x="894" y="653"/>
              <a:chExt cx="985" cy="827"/>
            </a:xfrm>
          </p:grpSpPr>
          <p:sp>
            <p:nvSpPr>
              <p:cNvPr id="178246" name="Rectangle 81"/>
              <p:cNvSpPr>
                <a:spLocks noChangeArrowheads="1"/>
              </p:cNvSpPr>
              <p:nvPr/>
            </p:nvSpPr>
            <p:spPr bwMode="auto">
              <a:xfrm>
                <a:off x="894" y="653"/>
                <a:ext cx="985"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300" b="1" dirty="0">
                    <a:solidFill>
                      <a:schemeClr val="bg1"/>
                    </a:solidFill>
                    <a:latin typeface="Arial Narrow" charset="0"/>
                    <a:ea typeface="SimSun" charset="0"/>
                    <a:cs typeface="SimSun" charset="0"/>
                  </a:rPr>
                  <a:t> Prayer &amp; Commendation</a:t>
                </a:r>
                <a:endParaRPr lang="en-US" altLang="zh-CN" sz="2300" dirty="0">
                  <a:solidFill>
                    <a:schemeClr val="bg1"/>
                  </a:solidFill>
                  <a:latin typeface="Arial Narrow" charset="0"/>
                  <a:ea typeface="SimSun" charset="0"/>
                  <a:cs typeface="SimSun" charset="0"/>
                </a:endParaRPr>
              </a:p>
              <a:p>
                <a:pPr algn="ctr"/>
                <a:r>
                  <a:rPr lang="en-US" altLang="zh-CN" sz="2300" b="1" dirty="0">
                    <a:solidFill>
                      <a:schemeClr val="bg1"/>
                    </a:solidFill>
                    <a:latin typeface="Arial Narrow" charset="0"/>
                    <a:ea typeface="SimSun" charset="0"/>
                    <a:cs typeface="SimSun" charset="0"/>
                  </a:rPr>
                  <a:t>4-7</a:t>
                </a:r>
                <a:endParaRPr lang="en-US" altLang="zh-CN" sz="2300" dirty="0">
                  <a:solidFill>
                    <a:schemeClr val="bg1"/>
                  </a:solidFill>
                  <a:latin typeface="Arial Narrow" charset="0"/>
                  <a:ea typeface="SimSun" charset="0"/>
                  <a:cs typeface="SimSun" charset="0"/>
                </a:endParaRPr>
              </a:p>
            </p:txBody>
          </p:sp>
          <p:sp>
            <p:nvSpPr>
              <p:cNvPr id="178247" name="Rectangle 82"/>
              <p:cNvSpPr>
                <a:spLocks noChangeArrowheads="1"/>
              </p:cNvSpPr>
              <p:nvPr/>
            </p:nvSpPr>
            <p:spPr bwMode="auto">
              <a:xfrm>
                <a:off x="916" y="653"/>
                <a:ext cx="95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6" name="Group 83"/>
            <p:cNvGrpSpPr>
              <a:grpSpLocks/>
            </p:cNvGrpSpPr>
            <p:nvPr/>
          </p:nvGrpSpPr>
          <p:grpSpPr bwMode="auto">
            <a:xfrm>
              <a:off x="1802" y="383"/>
              <a:ext cx="1835" cy="827"/>
              <a:chOff x="1872" y="653"/>
              <a:chExt cx="1835" cy="827"/>
            </a:xfrm>
          </p:grpSpPr>
          <p:sp>
            <p:nvSpPr>
              <p:cNvPr id="178244" name="Rectangle 84"/>
              <p:cNvSpPr>
                <a:spLocks noChangeArrowheads="1"/>
              </p:cNvSpPr>
              <p:nvPr/>
            </p:nvSpPr>
            <p:spPr bwMode="auto">
              <a:xfrm>
                <a:off x="1904" y="653"/>
                <a:ext cx="1803"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Appeal for Onesimus</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8-21</a:t>
                </a:r>
                <a:endParaRPr lang="en-US" altLang="zh-CN" dirty="0">
                  <a:solidFill>
                    <a:schemeClr val="bg1"/>
                  </a:solidFill>
                  <a:ea typeface="SimSun" charset="0"/>
                  <a:cs typeface="SimSun" charset="0"/>
                </a:endParaRPr>
              </a:p>
            </p:txBody>
          </p:sp>
          <p:sp>
            <p:nvSpPr>
              <p:cNvPr id="178245" name="Rectangle 85"/>
              <p:cNvSpPr>
                <a:spLocks noChangeArrowheads="1"/>
              </p:cNvSpPr>
              <p:nvPr/>
            </p:nvSpPr>
            <p:spPr bwMode="auto">
              <a:xfrm>
                <a:off x="1872" y="653"/>
                <a:ext cx="1800"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7" name="Group 86"/>
            <p:cNvGrpSpPr>
              <a:grpSpLocks/>
            </p:cNvGrpSpPr>
            <p:nvPr/>
          </p:nvGrpSpPr>
          <p:grpSpPr bwMode="auto">
            <a:xfrm>
              <a:off x="3602" y="383"/>
              <a:ext cx="808" cy="827"/>
              <a:chOff x="3672" y="653"/>
              <a:chExt cx="808" cy="827"/>
            </a:xfrm>
          </p:grpSpPr>
          <p:sp>
            <p:nvSpPr>
              <p:cNvPr id="178242" name="Rectangle 87"/>
              <p:cNvSpPr>
                <a:spLocks noChangeArrowheads="1"/>
              </p:cNvSpPr>
              <p:nvPr/>
            </p:nvSpPr>
            <p:spPr bwMode="auto">
              <a:xfrm>
                <a:off x="3704" y="653"/>
                <a:ext cx="77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200" b="1" dirty="0">
                    <a:solidFill>
                      <a:schemeClr val="bg1"/>
                    </a:solidFill>
                    <a:latin typeface="Arial Narrow" charset="0"/>
                    <a:ea typeface="SimSun" charset="0"/>
                    <a:cs typeface="SimSun" charset="0"/>
                  </a:rPr>
                  <a:t> </a:t>
                </a:r>
                <a:r>
                  <a:rPr lang="en-US" altLang="zh-CN" sz="2000" b="1" dirty="0">
                    <a:solidFill>
                      <a:schemeClr val="bg1"/>
                    </a:solidFill>
                    <a:latin typeface="Arial Narrow" charset="0"/>
                    <a:ea typeface="SimSun" charset="0"/>
                    <a:cs typeface="SimSun" charset="0"/>
                  </a:rPr>
                  <a:t>Conclusion</a:t>
                </a:r>
                <a:endParaRPr lang="en-US" altLang="zh-CN" sz="2200" dirty="0">
                  <a:solidFill>
                    <a:schemeClr val="bg1"/>
                  </a:solidFill>
                  <a:latin typeface="Arial Narrow" charset="0"/>
                  <a:ea typeface="SimSun" charset="0"/>
                  <a:cs typeface="SimSun" charset="0"/>
                </a:endParaRPr>
              </a:p>
              <a:p>
                <a:pPr algn="ctr"/>
                <a:r>
                  <a:rPr lang="en-US" altLang="zh-CN" sz="2200" b="1" dirty="0">
                    <a:solidFill>
                      <a:schemeClr val="bg1"/>
                    </a:solidFill>
                    <a:latin typeface="Arial Narrow" charset="0"/>
                    <a:ea typeface="SimSun" charset="0"/>
                    <a:cs typeface="SimSun" charset="0"/>
                  </a:rPr>
                  <a:t>22-25</a:t>
                </a:r>
                <a:endParaRPr lang="en-US" altLang="zh-CN" sz="2200" dirty="0">
                  <a:solidFill>
                    <a:schemeClr val="bg1"/>
                  </a:solidFill>
                  <a:latin typeface="Arial Narrow" charset="0"/>
                  <a:ea typeface="SimSun" charset="0"/>
                  <a:cs typeface="SimSun" charset="0"/>
                </a:endParaRPr>
              </a:p>
            </p:txBody>
          </p:sp>
          <p:sp>
            <p:nvSpPr>
              <p:cNvPr id="178243" name="Rectangle 88"/>
              <p:cNvSpPr>
                <a:spLocks noChangeArrowheads="1"/>
              </p:cNvSpPr>
              <p:nvPr/>
            </p:nvSpPr>
            <p:spPr bwMode="auto">
              <a:xfrm>
                <a:off x="3672" y="653"/>
                <a:ext cx="717"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8" name="Group 89"/>
            <p:cNvGrpSpPr>
              <a:grpSpLocks/>
            </p:cNvGrpSpPr>
            <p:nvPr/>
          </p:nvGrpSpPr>
          <p:grpSpPr bwMode="auto">
            <a:xfrm>
              <a:off x="-107" y="1210"/>
              <a:ext cx="953" cy="606"/>
              <a:chOff x="-37" y="1480"/>
              <a:chExt cx="953" cy="606"/>
            </a:xfrm>
          </p:grpSpPr>
          <p:sp>
            <p:nvSpPr>
              <p:cNvPr id="178240" name="Rectangle 90"/>
              <p:cNvSpPr>
                <a:spLocks noChangeArrowheads="1"/>
              </p:cNvSpPr>
              <p:nvPr/>
            </p:nvSpPr>
            <p:spPr bwMode="auto">
              <a:xfrm>
                <a:off x="-37" y="1480"/>
                <a:ext cx="921"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Preface</a:t>
                </a:r>
                <a:endParaRPr lang="en-US" altLang="zh-CN" dirty="0">
                  <a:solidFill>
                    <a:schemeClr val="bg1"/>
                  </a:solidFill>
                  <a:ea typeface="SimSun" charset="0"/>
                  <a:cs typeface="SimSun" charset="0"/>
                </a:endParaRPr>
              </a:p>
            </p:txBody>
          </p:sp>
          <p:sp>
            <p:nvSpPr>
              <p:cNvPr id="178241" name="Rectangle 91"/>
              <p:cNvSpPr>
                <a:spLocks noChangeArrowheads="1"/>
              </p:cNvSpPr>
              <p:nvPr/>
            </p:nvSpPr>
            <p:spPr bwMode="auto">
              <a:xfrm>
                <a:off x="0" y="1480"/>
                <a:ext cx="91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9" name="Group 92"/>
            <p:cNvGrpSpPr>
              <a:grpSpLocks/>
            </p:cNvGrpSpPr>
            <p:nvPr/>
          </p:nvGrpSpPr>
          <p:grpSpPr bwMode="auto">
            <a:xfrm>
              <a:off x="824" y="1210"/>
              <a:ext cx="985" cy="606"/>
              <a:chOff x="894" y="1480"/>
              <a:chExt cx="985" cy="606"/>
            </a:xfrm>
          </p:grpSpPr>
          <p:sp>
            <p:nvSpPr>
              <p:cNvPr id="178238" name="Rectangle 93"/>
              <p:cNvSpPr>
                <a:spLocks noChangeArrowheads="1"/>
              </p:cNvSpPr>
              <p:nvPr/>
            </p:nvSpPr>
            <p:spPr bwMode="auto">
              <a:xfrm>
                <a:off x="894" y="1480"/>
                <a:ext cx="985"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Praise</a:t>
                </a:r>
                <a:endParaRPr lang="en-US" altLang="zh-CN" dirty="0">
                  <a:solidFill>
                    <a:schemeClr val="bg1"/>
                  </a:solidFill>
                  <a:ea typeface="SimSun" charset="0"/>
                  <a:cs typeface="SimSun" charset="0"/>
                </a:endParaRPr>
              </a:p>
            </p:txBody>
          </p:sp>
          <p:sp>
            <p:nvSpPr>
              <p:cNvPr id="178239" name="Rectangle 94"/>
              <p:cNvSpPr>
                <a:spLocks noChangeArrowheads="1"/>
              </p:cNvSpPr>
              <p:nvPr/>
            </p:nvSpPr>
            <p:spPr bwMode="auto">
              <a:xfrm>
                <a:off x="916" y="1480"/>
                <a:ext cx="95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0" name="Group 95"/>
            <p:cNvGrpSpPr>
              <a:grpSpLocks/>
            </p:cNvGrpSpPr>
            <p:nvPr/>
          </p:nvGrpSpPr>
          <p:grpSpPr bwMode="auto">
            <a:xfrm>
              <a:off x="1802" y="1210"/>
              <a:ext cx="1870" cy="606"/>
              <a:chOff x="1872" y="1480"/>
              <a:chExt cx="1870" cy="606"/>
            </a:xfrm>
          </p:grpSpPr>
          <p:sp>
            <p:nvSpPr>
              <p:cNvPr id="178236" name="Rectangle 96"/>
              <p:cNvSpPr>
                <a:spLocks noChangeArrowheads="1"/>
              </p:cNvSpPr>
              <p:nvPr/>
            </p:nvSpPr>
            <p:spPr bwMode="auto">
              <a:xfrm>
                <a:off x="1904" y="1480"/>
                <a:ext cx="1838"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Petition</a:t>
                </a:r>
                <a:endParaRPr lang="en-US" altLang="zh-CN" dirty="0">
                  <a:solidFill>
                    <a:schemeClr val="bg1"/>
                  </a:solidFill>
                  <a:ea typeface="SimSun" charset="0"/>
                  <a:cs typeface="SimSun" charset="0"/>
                </a:endParaRPr>
              </a:p>
            </p:txBody>
          </p:sp>
          <p:sp>
            <p:nvSpPr>
              <p:cNvPr id="178237" name="Rectangle 97"/>
              <p:cNvSpPr>
                <a:spLocks noChangeArrowheads="1"/>
              </p:cNvSpPr>
              <p:nvPr/>
            </p:nvSpPr>
            <p:spPr bwMode="auto">
              <a:xfrm>
                <a:off x="1872" y="1480"/>
                <a:ext cx="1800"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1" name="Group 98"/>
            <p:cNvGrpSpPr>
              <a:grpSpLocks/>
            </p:cNvGrpSpPr>
            <p:nvPr/>
          </p:nvGrpSpPr>
          <p:grpSpPr bwMode="auto">
            <a:xfrm>
              <a:off x="3602" y="1210"/>
              <a:ext cx="808" cy="606"/>
              <a:chOff x="3672" y="1480"/>
              <a:chExt cx="808" cy="606"/>
            </a:xfrm>
          </p:grpSpPr>
          <p:sp>
            <p:nvSpPr>
              <p:cNvPr id="178234" name="Rectangle 99"/>
              <p:cNvSpPr>
                <a:spLocks noChangeArrowheads="1"/>
              </p:cNvSpPr>
              <p:nvPr/>
            </p:nvSpPr>
            <p:spPr bwMode="auto">
              <a:xfrm>
                <a:off x="3704" y="1480"/>
                <a:ext cx="77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b="1" dirty="0">
                    <a:solidFill>
                      <a:schemeClr val="bg1"/>
                    </a:solidFill>
                    <a:latin typeface="Arial Narrow" charset="0"/>
                    <a:ea typeface="SimSun" charset="0"/>
                    <a:cs typeface="SimSun" charset="0"/>
                  </a:rPr>
                  <a:t>Postscript</a:t>
                </a:r>
                <a:endParaRPr lang="en-US" altLang="zh-CN" dirty="0">
                  <a:solidFill>
                    <a:schemeClr val="bg1"/>
                  </a:solidFill>
                  <a:latin typeface="Arial Narrow" charset="0"/>
                  <a:ea typeface="SimSun" charset="0"/>
                  <a:cs typeface="SimSun" charset="0"/>
                </a:endParaRPr>
              </a:p>
            </p:txBody>
          </p:sp>
          <p:sp>
            <p:nvSpPr>
              <p:cNvPr id="178235" name="Rectangle 100"/>
              <p:cNvSpPr>
                <a:spLocks noChangeArrowheads="1"/>
              </p:cNvSpPr>
              <p:nvPr/>
            </p:nvSpPr>
            <p:spPr bwMode="auto">
              <a:xfrm>
                <a:off x="3672" y="1480"/>
                <a:ext cx="717"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2" name="Group 101"/>
            <p:cNvGrpSpPr>
              <a:grpSpLocks/>
            </p:cNvGrpSpPr>
            <p:nvPr/>
          </p:nvGrpSpPr>
          <p:grpSpPr bwMode="auto">
            <a:xfrm>
              <a:off x="-107" y="1816"/>
              <a:ext cx="953" cy="712"/>
              <a:chOff x="-37" y="2086"/>
              <a:chExt cx="953" cy="712"/>
            </a:xfrm>
          </p:grpSpPr>
          <p:sp>
            <p:nvSpPr>
              <p:cNvPr id="178232" name="Rectangle 102"/>
              <p:cNvSpPr>
                <a:spLocks noChangeArrowheads="1"/>
              </p:cNvSpPr>
              <p:nvPr/>
            </p:nvSpPr>
            <p:spPr bwMode="auto">
              <a:xfrm>
                <a:off x="-37" y="2086"/>
                <a:ext cx="921"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People</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Concerned</a:t>
                </a:r>
                <a:endParaRPr lang="en-US" altLang="zh-CN" dirty="0">
                  <a:solidFill>
                    <a:schemeClr val="bg1"/>
                  </a:solidFill>
                  <a:ea typeface="SimSun" charset="0"/>
                  <a:cs typeface="SimSun" charset="0"/>
                </a:endParaRPr>
              </a:p>
            </p:txBody>
          </p:sp>
          <p:sp>
            <p:nvSpPr>
              <p:cNvPr id="178233" name="Rectangle 103"/>
              <p:cNvSpPr>
                <a:spLocks noChangeArrowheads="1"/>
              </p:cNvSpPr>
              <p:nvPr/>
            </p:nvSpPr>
            <p:spPr bwMode="auto">
              <a:xfrm>
                <a:off x="0" y="2086"/>
                <a:ext cx="91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3" name="Group 104"/>
            <p:cNvGrpSpPr>
              <a:grpSpLocks/>
            </p:cNvGrpSpPr>
            <p:nvPr/>
          </p:nvGrpSpPr>
          <p:grpSpPr bwMode="auto">
            <a:xfrm>
              <a:off x="824" y="1816"/>
              <a:ext cx="985" cy="712"/>
              <a:chOff x="894" y="2086"/>
              <a:chExt cx="985" cy="712"/>
            </a:xfrm>
          </p:grpSpPr>
          <p:sp>
            <p:nvSpPr>
              <p:cNvPr id="178230" name="Rectangle 105"/>
              <p:cNvSpPr>
                <a:spLocks noChangeArrowheads="1"/>
              </p:cNvSpPr>
              <p:nvPr/>
            </p:nvSpPr>
            <p:spPr bwMode="auto">
              <a:xfrm>
                <a:off x="894" y="2086"/>
                <a:ext cx="985"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Philemon</a:t>
                </a:r>
                <a:r>
                  <a:rPr lang="uk-UA" altLang="zh-CN" b="1" dirty="0">
                    <a:solidFill>
                      <a:schemeClr val="bg1"/>
                    </a:solidFill>
                    <a:ea typeface="SimSun" charset="0"/>
                    <a:cs typeface="SimSun" charset="0"/>
                  </a:rPr>
                  <a:t>'</a:t>
                </a:r>
                <a:r>
                  <a:rPr lang="en-US" altLang="zh-CN" b="1" dirty="0">
                    <a:solidFill>
                      <a:schemeClr val="bg1"/>
                    </a:solidFill>
                    <a:ea typeface="SimSun" charset="0"/>
                    <a:cs typeface="SimSun" charset="0"/>
                  </a:rPr>
                  <a:t>s</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Character</a:t>
                </a:r>
                <a:endParaRPr lang="en-US" altLang="zh-CN" dirty="0">
                  <a:solidFill>
                    <a:schemeClr val="bg1"/>
                  </a:solidFill>
                  <a:ea typeface="SimSun" charset="0"/>
                  <a:cs typeface="SimSun" charset="0"/>
                </a:endParaRPr>
              </a:p>
            </p:txBody>
          </p:sp>
          <p:sp>
            <p:nvSpPr>
              <p:cNvPr id="178231" name="Rectangle 106"/>
              <p:cNvSpPr>
                <a:spLocks noChangeArrowheads="1"/>
              </p:cNvSpPr>
              <p:nvPr/>
            </p:nvSpPr>
            <p:spPr bwMode="auto">
              <a:xfrm>
                <a:off x="916" y="2086"/>
                <a:ext cx="95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4" name="Group 107"/>
            <p:cNvGrpSpPr>
              <a:grpSpLocks/>
            </p:cNvGrpSpPr>
            <p:nvPr/>
          </p:nvGrpSpPr>
          <p:grpSpPr bwMode="auto">
            <a:xfrm>
              <a:off x="1802" y="1816"/>
              <a:ext cx="1835" cy="712"/>
              <a:chOff x="1872" y="2086"/>
              <a:chExt cx="1835" cy="712"/>
            </a:xfrm>
          </p:grpSpPr>
          <p:sp>
            <p:nvSpPr>
              <p:cNvPr id="178228" name="Rectangle 108"/>
              <p:cNvSpPr>
                <a:spLocks noChangeArrowheads="1"/>
              </p:cNvSpPr>
              <p:nvPr/>
            </p:nvSpPr>
            <p:spPr bwMode="auto">
              <a:xfrm>
                <a:off x="1904" y="2086"/>
                <a:ext cx="1803"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Onesimus</a:t>
                </a:r>
                <a:r>
                  <a:rPr lang="uk-UA" altLang="zh-CN" b="1" dirty="0">
                    <a:solidFill>
                      <a:schemeClr val="bg1"/>
                    </a:solidFill>
                    <a:ea typeface="SimSun" charset="0"/>
                    <a:cs typeface="SimSun" charset="0"/>
                  </a:rPr>
                  <a:t>'</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Conversion</a:t>
                </a:r>
                <a:endParaRPr lang="en-US" altLang="zh-CN" dirty="0">
                  <a:solidFill>
                    <a:schemeClr val="bg1"/>
                  </a:solidFill>
                  <a:ea typeface="SimSun" charset="0"/>
                  <a:cs typeface="SimSun" charset="0"/>
                </a:endParaRPr>
              </a:p>
            </p:txBody>
          </p:sp>
          <p:sp>
            <p:nvSpPr>
              <p:cNvPr id="178229" name="Rectangle 109"/>
              <p:cNvSpPr>
                <a:spLocks noChangeArrowheads="1"/>
              </p:cNvSpPr>
              <p:nvPr/>
            </p:nvSpPr>
            <p:spPr bwMode="auto">
              <a:xfrm>
                <a:off x="1872" y="2086"/>
                <a:ext cx="1800"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eaLnBrk="1" hangingPunct="1"/>
                <a:endParaRPr lang="en-US">
                  <a:solidFill>
                    <a:schemeClr val="bg1"/>
                  </a:solidFill>
                  <a:latin typeface="Times New Roman" charset="0"/>
                </a:endParaRPr>
              </a:p>
            </p:txBody>
          </p:sp>
        </p:grpSp>
        <p:grpSp>
          <p:nvGrpSpPr>
            <p:cNvPr id="178195" name="Group 110"/>
            <p:cNvGrpSpPr>
              <a:grpSpLocks/>
            </p:cNvGrpSpPr>
            <p:nvPr/>
          </p:nvGrpSpPr>
          <p:grpSpPr bwMode="auto">
            <a:xfrm>
              <a:off x="3602" y="1816"/>
              <a:ext cx="808" cy="712"/>
              <a:chOff x="3672" y="2086"/>
              <a:chExt cx="808" cy="712"/>
            </a:xfrm>
          </p:grpSpPr>
          <p:sp>
            <p:nvSpPr>
              <p:cNvPr id="178226" name="Rectangle 111"/>
              <p:cNvSpPr>
                <a:spLocks noChangeArrowheads="1"/>
              </p:cNvSpPr>
              <p:nvPr/>
            </p:nvSpPr>
            <p:spPr bwMode="auto">
              <a:xfrm>
                <a:off x="3704" y="2086"/>
                <a:ext cx="77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sz="2200" b="1" dirty="0">
                    <a:solidFill>
                      <a:schemeClr val="bg1"/>
                    </a:solidFill>
                    <a:latin typeface="Arial Narrow" charset="0"/>
                    <a:ea typeface="SimSun" charset="0"/>
                    <a:cs typeface="SimSun" charset="0"/>
                  </a:rPr>
                  <a:t>Paul</a:t>
                </a:r>
                <a:r>
                  <a:rPr lang="uk-UA" altLang="zh-CN" sz="2200" b="1" dirty="0">
                    <a:solidFill>
                      <a:schemeClr val="bg1"/>
                    </a:solidFill>
                    <a:latin typeface="Arial Narrow" charset="0"/>
                    <a:ea typeface="SimSun" charset="0"/>
                    <a:cs typeface="SimSun" charset="0"/>
                  </a:rPr>
                  <a:t>'</a:t>
                </a:r>
                <a:r>
                  <a:rPr lang="en-US" altLang="zh-CN" sz="2200" b="1" dirty="0">
                    <a:solidFill>
                      <a:schemeClr val="bg1"/>
                    </a:solidFill>
                    <a:latin typeface="Arial Narrow" charset="0"/>
                    <a:ea typeface="SimSun" charset="0"/>
                    <a:cs typeface="SimSun" charset="0"/>
                  </a:rPr>
                  <a:t>s</a:t>
                </a:r>
                <a:endParaRPr lang="en-US" altLang="zh-CN" sz="2200" dirty="0">
                  <a:solidFill>
                    <a:schemeClr val="bg1"/>
                  </a:solidFill>
                  <a:latin typeface="Arial Narrow" charset="0"/>
                  <a:ea typeface="SimSun" charset="0"/>
                  <a:cs typeface="SimSun" charset="0"/>
                </a:endParaRPr>
              </a:p>
              <a:p>
                <a:pPr algn="ctr"/>
                <a:r>
                  <a:rPr lang="en-US" altLang="zh-CN" sz="2200" b="1" dirty="0">
                    <a:solidFill>
                      <a:schemeClr val="bg1"/>
                    </a:solidFill>
                    <a:latin typeface="Arial Narrow" charset="0"/>
                    <a:ea typeface="SimSun" charset="0"/>
                    <a:cs typeface="SimSun" charset="0"/>
                  </a:rPr>
                  <a:t>Co-Workers</a:t>
                </a:r>
                <a:endParaRPr lang="en-US" altLang="zh-CN" sz="2200" dirty="0">
                  <a:solidFill>
                    <a:schemeClr val="bg1"/>
                  </a:solidFill>
                  <a:latin typeface="Arial Narrow" charset="0"/>
                  <a:ea typeface="SimSun" charset="0"/>
                  <a:cs typeface="SimSun" charset="0"/>
                </a:endParaRPr>
              </a:p>
            </p:txBody>
          </p:sp>
          <p:sp>
            <p:nvSpPr>
              <p:cNvPr id="178227" name="Rectangle 112"/>
              <p:cNvSpPr>
                <a:spLocks noChangeArrowheads="1"/>
              </p:cNvSpPr>
              <p:nvPr/>
            </p:nvSpPr>
            <p:spPr bwMode="auto">
              <a:xfrm>
                <a:off x="3672" y="2086"/>
                <a:ext cx="717"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6" name="Group 113"/>
            <p:cNvGrpSpPr>
              <a:grpSpLocks/>
            </p:cNvGrpSpPr>
            <p:nvPr/>
          </p:nvGrpSpPr>
          <p:grpSpPr bwMode="auto">
            <a:xfrm>
              <a:off x="-107" y="2528"/>
              <a:ext cx="457" cy="833"/>
              <a:chOff x="-37" y="2798"/>
              <a:chExt cx="457" cy="833"/>
            </a:xfrm>
          </p:grpSpPr>
          <p:sp>
            <p:nvSpPr>
              <p:cNvPr id="178224" name="Rectangle 114"/>
              <p:cNvSpPr>
                <a:spLocks noChangeArrowheads="1"/>
              </p:cNvSpPr>
              <p:nvPr/>
            </p:nvSpPr>
            <p:spPr bwMode="auto">
              <a:xfrm>
                <a:off x="-37" y="2798"/>
                <a:ext cx="425"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Authors</a:t>
                </a:r>
              </a:p>
              <a:p>
                <a:pPr algn="ctr" eaLnBrk="1" hangingPunct="1"/>
                <a:r>
                  <a:rPr lang="en-US" altLang="zh-CN" sz="1600" b="1" dirty="0">
                    <a:solidFill>
                      <a:schemeClr val="bg1"/>
                    </a:solidFill>
                    <a:latin typeface="Arial Narrow" charset="0"/>
                    <a:ea typeface="SimSun" charset="0"/>
                    <a:cs typeface="SimSun" charset="0"/>
                  </a:rPr>
                  <a:t>1a-b</a:t>
                </a:r>
              </a:p>
            </p:txBody>
          </p:sp>
          <p:sp>
            <p:nvSpPr>
              <p:cNvPr id="178225" name="Rectangle 115"/>
              <p:cNvSpPr>
                <a:spLocks noChangeArrowheads="1"/>
              </p:cNvSpPr>
              <p:nvPr/>
            </p:nvSpPr>
            <p:spPr bwMode="auto">
              <a:xfrm>
                <a:off x="0" y="2798"/>
                <a:ext cx="42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7" name="Group 116"/>
            <p:cNvGrpSpPr>
              <a:grpSpLocks/>
            </p:cNvGrpSpPr>
            <p:nvPr/>
          </p:nvGrpSpPr>
          <p:grpSpPr bwMode="auto">
            <a:xfrm>
              <a:off x="297" y="2528"/>
              <a:ext cx="549" cy="833"/>
              <a:chOff x="367" y="2798"/>
              <a:chExt cx="549" cy="833"/>
            </a:xfrm>
          </p:grpSpPr>
          <p:sp>
            <p:nvSpPr>
              <p:cNvPr id="178222" name="Rectangle 117"/>
              <p:cNvSpPr>
                <a:spLocks noChangeArrowheads="1"/>
              </p:cNvSpPr>
              <p:nvPr/>
            </p:nvSpPr>
            <p:spPr bwMode="auto">
              <a:xfrm>
                <a:off x="367" y="2798"/>
                <a:ext cx="517"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dirty="0">
                    <a:solidFill>
                      <a:schemeClr val="bg1"/>
                    </a:solidFill>
                    <a:latin typeface="Arial Narrow" charset="0"/>
                    <a:ea typeface="SimSun" charset="0"/>
                    <a:cs typeface="SimSun" charset="0"/>
                  </a:rPr>
                  <a:t> </a:t>
                </a:r>
                <a:r>
                  <a:rPr lang="en-US" altLang="zh-CN" sz="1400" b="1" dirty="0">
                    <a:solidFill>
                      <a:schemeClr val="bg1"/>
                    </a:solidFill>
                    <a:latin typeface="Arial Narrow" charset="0"/>
                    <a:ea typeface="SimSun" charset="0"/>
                    <a:cs typeface="SimSun" charset="0"/>
                  </a:rPr>
                  <a:t>Recipients</a:t>
                </a:r>
              </a:p>
              <a:p>
                <a:pPr algn="ctr"/>
                <a:r>
                  <a:rPr lang="en-US" altLang="zh-CN" sz="1400" b="1" dirty="0">
                    <a:solidFill>
                      <a:schemeClr val="bg1"/>
                    </a:solidFill>
                    <a:latin typeface="Arial Narrow" charset="0"/>
                    <a:ea typeface="SimSun" charset="0"/>
                    <a:cs typeface="SimSun" charset="0"/>
                  </a:rPr>
                  <a:t>1c-3</a:t>
                </a:r>
              </a:p>
            </p:txBody>
          </p:sp>
          <p:sp>
            <p:nvSpPr>
              <p:cNvPr id="178223" name="Rectangle 118"/>
              <p:cNvSpPr>
                <a:spLocks noChangeArrowheads="1"/>
              </p:cNvSpPr>
              <p:nvPr/>
            </p:nvSpPr>
            <p:spPr bwMode="auto">
              <a:xfrm>
                <a:off x="420" y="2798"/>
                <a:ext cx="49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8" name="Group 119"/>
            <p:cNvGrpSpPr>
              <a:grpSpLocks/>
            </p:cNvGrpSpPr>
            <p:nvPr/>
          </p:nvGrpSpPr>
          <p:grpSpPr bwMode="auto">
            <a:xfrm>
              <a:off x="824" y="2528"/>
              <a:ext cx="410" cy="833"/>
              <a:chOff x="894" y="2798"/>
              <a:chExt cx="410" cy="833"/>
            </a:xfrm>
          </p:grpSpPr>
          <p:sp>
            <p:nvSpPr>
              <p:cNvPr id="178220" name="Rectangle 120"/>
              <p:cNvSpPr>
                <a:spLocks noChangeArrowheads="1"/>
              </p:cNvSpPr>
              <p:nvPr/>
            </p:nvSpPr>
            <p:spPr bwMode="auto">
              <a:xfrm>
                <a:off x="894" y="2798"/>
                <a:ext cx="37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400" b="1" dirty="0">
                    <a:solidFill>
                      <a:schemeClr val="bg1"/>
                    </a:solidFill>
                    <a:latin typeface="Arial Narrow" charset="0"/>
                    <a:ea typeface="SimSun" charset="0"/>
                    <a:cs typeface="SimSun" charset="0"/>
                  </a:rPr>
                  <a:t>Thanks</a:t>
                </a:r>
              </a:p>
              <a:p>
                <a:pPr algn="ctr"/>
                <a:r>
                  <a:rPr lang="en-US" altLang="zh-CN" sz="1400" b="1" dirty="0">
                    <a:solidFill>
                      <a:schemeClr val="bg1"/>
                    </a:solidFill>
                    <a:latin typeface="Arial Narrow" charset="0"/>
                    <a:ea typeface="SimSun" charset="0"/>
                    <a:cs typeface="SimSun" charset="0"/>
                  </a:rPr>
                  <a:t>4-5</a:t>
                </a:r>
              </a:p>
            </p:txBody>
          </p:sp>
          <p:sp>
            <p:nvSpPr>
              <p:cNvPr id="178221" name="Rectangle 121"/>
              <p:cNvSpPr>
                <a:spLocks noChangeArrowheads="1"/>
              </p:cNvSpPr>
              <p:nvPr/>
            </p:nvSpPr>
            <p:spPr bwMode="auto">
              <a:xfrm>
                <a:off x="916" y="2798"/>
                <a:ext cx="38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9" name="Group 122"/>
            <p:cNvGrpSpPr>
              <a:grpSpLocks/>
            </p:cNvGrpSpPr>
            <p:nvPr/>
          </p:nvGrpSpPr>
          <p:grpSpPr bwMode="auto">
            <a:xfrm>
              <a:off x="1211" y="2528"/>
              <a:ext cx="591" cy="833"/>
              <a:chOff x="1281" y="2798"/>
              <a:chExt cx="591" cy="833"/>
            </a:xfrm>
          </p:grpSpPr>
          <p:sp>
            <p:nvSpPr>
              <p:cNvPr id="178218" name="Rectangle 123"/>
              <p:cNvSpPr>
                <a:spLocks noChangeArrowheads="1"/>
              </p:cNvSpPr>
              <p:nvPr/>
            </p:nvSpPr>
            <p:spPr bwMode="auto">
              <a:xfrm>
                <a:off x="1281" y="2798"/>
                <a:ext cx="559"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sz="1400" b="1" dirty="0">
                    <a:solidFill>
                      <a:schemeClr val="bg1"/>
                    </a:solidFill>
                    <a:latin typeface="Arial Narrow" charset="0"/>
                    <a:ea typeface="SimSun" charset="0"/>
                    <a:cs typeface="SimSun" charset="0"/>
                  </a:rPr>
                  <a:t>Relationships</a:t>
                </a:r>
              </a:p>
              <a:p>
                <a:pPr algn="ctr"/>
                <a:r>
                  <a:rPr lang="en-US" altLang="zh-CN" sz="1400" b="1" dirty="0">
                    <a:solidFill>
                      <a:schemeClr val="bg1"/>
                    </a:solidFill>
                    <a:latin typeface="Arial Narrow" charset="0"/>
                    <a:ea typeface="SimSun" charset="0"/>
                    <a:cs typeface="SimSun" charset="0"/>
                  </a:rPr>
                  <a:t>6-7</a:t>
                </a:r>
              </a:p>
            </p:txBody>
          </p:sp>
          <p:sp>
            <p:nvSpPr>
              <p:cNvPr id="178219" name="Rectangle 124"/>
              <p:cNvSpPr>
                <a:spLocks noChangeArrowheads="1"/>
              </p:cNvSpPr>
              <p:nvPr/>
            </p:nvSpPr>
            <p:spPr bwMode="auto">
              <a:xfrm>
                <a:off x="1304" y="2798"/>
                <a:ext cx="56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0" name="Group 125"/>
            <p:cNvGrpSpPr>
              <a:grpSpLocks/>
            </p:cNvGrpSpPr>
            <p:nvPr/>
          </p:nvGrpSpPr>
          <p:grpSpPr bwMode="auto">
            <a:xfrm>
              <a:off x="1802" y="2528"/>
              <a:ext cx="499" cy="833"/>
              <a:chOff x="1872" y="2798"/>
              <a:chExt cx="499" cy="833"/>
            </a:xfrm>
          </p:grpSpPr>
          <p:sp>
            <p:nvSpPr>
              <p:cNvPr id="178216" name="Rectangle 126"/>
              <p:cNvSpPr>
                <a:spLocks noChangeArrowheads="1"/>
              </p:cNvSpPr>
              <p:nvPr/>
            </p:nvSpPr>
            <p:spPr bwMode="auto">
              <a:xfrm>
                <a:off x="1904" y="2798"/>
                <a:ext cx="467"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General Appeal</a:t>
                </a:r>
              </a:p>
              <a:p>
                <a:pPr algn="ctr"/>
                <a:r>
                  <a:rPr lang="en-US" altLang="zh-CN" sz="1600" b="1" dirty="0">
                    <a:solidFill>
                      <a:schemeClr val="bg1"/>
                    </a:solidFill>
                    <a:latin typeface="Arial Narrow" charset="0"/>
                    <a:ea typeface="SimSun" charset="0"/>
                    <a:cs typeface="SimSun" charset="0"/>
                  </a:rPr>
                  <a:t>8-11</a:t>
                </a:r>
              </a:p>
            </p:txBody>
          </p:sp>
          <p:sp>
            <p:nvSpPr>
              <p:cNvPr id="178217" name="Rectangle 127"/>
              <p:cNvSpPr>
                <a:spLocks noChangeArrowheads="1"/>
              </p:cNvSpPr>
              <p:nvPr/>
            </p:nvSpPr>
            <p:spPr bwMode="auto">
              <a:xfrm>
                <a:off x="1872" y="2798"/>
                <a:ext cx="46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1" name="Group 128"/>
            <p:cNvGrpSpPr>
              <a:grpSpLocks/>
            </p:cNvGrpSpPr>
            <p:nvPr/>
          </p:nvGrpSpPr>
          <p:grpSpPr bwMode="auto">
            <a:xfrm>
              <a:off x="2262" y="2528"/>
              <a:ext cx="777" cy="833"/>
              <a:chOff x="2332" y="2798"/>
              <a:chExt cx="777" cy="833"/>
            </a:xfrm>
          </p:grpSpPr>
          <p:sp>
            <p:nvSpPr>
              <p:cNvPr id="178214" name="Rectangle 129"/>
              <p:cNvSpPr>
                <a:spLocks noChangeArrowheads="1"/>
              </p:cNvSpPr>
              <p:nvPr/>
            </p:nvSpPr>
            <p:spPr bwMode="auto">
              <a:xfrm>
                <a:off x="2364" y="2798"/>
                <a:ext cx="745"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Reasons for Return</a:t>
                </a:r>
              </a:p>
              <a:p>
                <a:pPr algn="ctr"/>
                <a:r>
                  <a:rPr lang="en-US" altLang="zh-CN" sz="1600" b="1" dirty="0">
                    <a:solidFill>
                      <a:schemeClr val="bg1"/>
                    </a:solidFill>
                    <a:latin typeface="Arial Narrow" charset="0"/>
                    <a:ea typeface="SimSun" charset="0"/>
                    <a:cs typeface="SimSun" charset="0"/>
                  </a:rPr>
                  <a:t>12-16</a:t>
                </a:r>
              </a:p>
            </p:txBody>
          </p:sp>
          <p:sp>
            <p:nvSpPr>
              <p:cNvPr id="178215" name="Rectangle 130"/>
              <p:cNvSpPr>
                <a:spLocks noChangeArrowheads="1"/>
              </p:cNvSpPr>
              <p:nvPr/>
            </p:nvSpPr>
            <p:spPr bwMode="auto">
              <a:xfrm>
                <a:off x="2332" y="2798"/>
                <a:ext cx="72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2" name="Group 131"/>
            <p:cNvGrpSpPr>
              <a:grpSpLocks/>
            </p:cNvGrpSpPr>
            <p:nvPr/>
          </p:nvGrpSpPr>
          <p:grpSpPr bwMode="auto">
            <a:xfrm>
              <a:off x="2984" y="2528"/>
              <a:ext cx="653" cy="833"/>
              <a:chOff x="3054" y="2798"/>
              <a:chExt cx="653" cy="833"/>
            </a:xfrm>
          </p:grpSpPr>
          <p:sp>
            <p:nvSpPr>
              <p:cNvPr id="178212" name="Rectangle 132"/>
              <p:cNvSpPr>
                <a:spLocks noChangeArrowheads="1"/>
              </p:cNvSpPr>
              <p:nvPr/>
            </p:nvSpPr>
            <p:spPr bwMode="auto">
              <a:xfrm>
                <a:off x="3086" y="2798"/>
                <a:ext cx="621"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Specific Appeal</a:t>
                </a:r>
              </a:p>
              <a:p>
                <a:pPr algn="ctr"/>
                <a:r>
                  <a:rPr lang="en-US" altLang="zh-CN" sz="1600" b="1" dirty="0">
                    <a:solidFill>
                      <a:schemeClr val="bg1"/>
                    </a:solidFill>
                    <a:latin typeface="Arial Narrow" charset="0"/>
                    <a:ea typeface="SimSun" charset="0"/>
                    <a:cs typeface="SimSun" charset="0"/>
                  </a:rPr>
                  <a:t>17-21</a:t>
                </a:r>
              </a:p>
            </p:txBody>
          </p:sp>
          <p:sp>
            <p:nvSpPr>
              <p:cNvPr id="178213" name="Rectangle 133"/>
              <p:cNvSpPr>
                <a:spLocks noChangeArrowheads="1"/>
              </p:cNvSpPr>
              <p:nvPr/>
            </p:nvSpPr>
            <p:spPr bwMode="auto">
              <a:xfrm>
                <a:off x="3054" y="2798"/>
                <a:ext cx="61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3" name="Group 134"/>
            <p:cNvGrpSpPr>
              <a:grpSpLocks/>
            </p:cNvGrpSpPr>
            <p:nvPr/>
          </p:nvGrpSpPr>
          <p:grpSpPr bwMode="auto">
            <a:xfrm>
              <a:off x="3602" y="2528"/>
              <a:ext cx="755" cy="833"/>
              <a:chOff x="3672" y="2798"/>
              <a:chExt cx="755" cy="833"/>
            </a:xfrm>
          </p:grpSpPr>
          <p:sp>
            <p:nvSpPr>
              <p:cNvPr id="178210" name="Rectangle 135"/>
              <p:cNvSpPr>
                <a:spLocks noChangeArrowheads="1"/>
              </p:cNvSpPr>
              <p:nvPr/>
            </p:nvSpPr>
            <p:spPr bwMode="auto">
              <a:xfrm>
                <a:off x="3704" y="2798"/>
                <a:ext cx="723"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Preparations</a:t>
                </a:r>
              </a:p>
              <a:p>
                <a:pPr algn="ctr"/>
                <a:r>
                  <a:rPr lang="en-US" altLang="zh-CN" sz="1600" b="1" dirty="0">
                    <a:solidFill>
                      <a:schemeClr val="bg1"/>
                    </a:solidFill>
                    <a:latin typeface="Arial Narrow" charset="0"/>
                    <a:ea typeface="SimSun" charset="0"/>
                    <a:cs typeface="SimSun" charset="0"/>
                  </a:rPr>
                  <a:t>Greetings</a:t>
                </a:r>
              </a:p>
              <a:p>
                <a:pPr algn="ctr"/>
                <a:r>
                  <a:rPr lang="en-US" altLang="zh-CN" sz="1600" b="1" dirty="0">
                    <a:solidFill>
                      <a:schemeClr val="bg1"/>
                    </a:solidFill>
                    <a:latin typeface="Arial Narrow" charset="0"/>
                    <a:ea typeface="SimSun" charset="0"/>
                    <a:cs typeface="SimSun" charset="0"/>
                  </a:rPr>
                  <a:t>Blessing</a:t>
                </a:r>
              </a:p>
              <a:p>
                <a:pPr algn="ctr"/>
                <a:r>
                  <a:rPr lang="en-US" altLang="zh-CN" sz="1600" b="1" dirty="0">
                    <a:solidFill>
                      <a:schemeClr val="bg1"/>
                    </a:solidFill>
                    <a:latin typeface="Arial Narrow" charset="0"/>
                    <a:ea typeface="SimSun" charset="0"/>
                    <a:cs typeface="SimSun" charset="0"/>
                  </a:rPr>
                  <a:t>22-25</a:t>
                </a:r>
              </a:p>
            </p:txBody>
          </p:sp>
          <p:sp>
            <p:nvSpPr>
              <p:cNvPr id="178211" name="Rectangle 136"/>
              <p:cNvSpPr>
                <a:spLocks noChangeArrowheads="1"/>
              </p:cNvSpPr>
              <p:nvPr/>
            </p:nvSpPr>
            <p:spPr bwMode="auto">
              <a:xfrm>
                <a:off x="3672" y="2798"/>
                <a:ext cx="71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4" name="Group 137"/>
            <p:cNvGrpSpPr>
              <a:grpSpLocks/>
            </p:cNvGrpSpPr>
            <p:nvPr/>
          </p:nvGrpSpPr>
          <p:grpSpPr bwMode="auto">
            <a:xfrm>
              <a:off x="-70" y="3361"/>
              <a:ext cx="4390" cy="615"/>
              <a:chOff x="0" y="3631"/>
              <a:chExt cx="5901" cy="615"/>
            </a:xfrm>
          </p:grpSpPr>
          <p:sp>
            <p:nvSpPr>
              <p:cNvPr id="178208" name="Rectangle 138"/>
              <p:cNvSpPr>
                <a:spLocks noChangeArrowheads="1"/>
              </p:cNvSpPr>
              <p:nvPr/>
            </p:nvSpPr>
            <p:spPr bwMode="auto">
              <a:xfrm>
                <a:off x="32" y="3631"/>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ea typeface="SimSun" charset="0"/>
                    <a:cs typeface="SimSun" charset="0"/>
                  </a:rPr>
                  <a:t> Rome to Colosse</a:t>
                </a:r>
                <a:endParaRPr lang="en-US" altLang="zh-CN">
                  <a:solidFill>
                    <a:schemeClr val="bg1"/>
                  </a:solidFill>
                  <a:ea typeface="SimSun" charset="0"/>
                  <a:cs typeface="SimSun" charset="0"/>
                </a:endParaRPr>
              </a:p>
            </p:txBody>
          </p:sp>
          <p:sp>
            <p:nvSpPr>
              <p:cNvPr id="178209" name="Rectangle 139"/>
              <p:cNvSpPr>
                <a:spLocks noChangeArrowheads="1"/>
              </p:cNvSpPr>
              <p:nvPr/>
            </p:nvSpPr>
            <p:spPr bwMode="auto">
              <a:xfrm>
                <a:off x="0" y="3631"/>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5" name="Group 140"/>
            <p:cNvGrpSpPr>
              <a:grpSpLocks/>
            </p:cNvGrpSpPr>
            <p:nvPr/>
          </p:nvGrpSpPr>
          <p:grpSpPr bwMode="auto">
            <a:xfrm>
              <a:off x="-70" y="3976"/>
              <a:ext cx="4390" cy="615"/>
              <a:chOff x="0" y="4246"/>
              <a:chExt cx="5901" cy="615"/>
            </a:xfrm>
          </p:grpSpPr>
          <p:sp>
            <p:nvSpPr>
              <p:cNvPr id="178206" name="Rectangle 141"/>
              <p:cNvSpPr>
                <a:spLocks noChangeArrowheads="1"/>
              </p:cNvSpPr>
              <p:nvPr/>
            </p:nvSpPr>
            <p:spPr bwMode="auto">
              <a:xfrm>
                <a:off x="32" y="4246"/>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ea typeface="SimSun" charset="0"/>
                    <a:cs typeface="SimSun" charset="0"/>
                  </a:rPr>
                  <a:t> Fall AD 61</a:t>
                </a:r>
                <a:endParaRPr lang="en-US" altLang="zh-CN">
                  <a:solidFill>
                    <a:schemeClr val="bg1"/>
                  </a:solidFill>
                  <a:ea typeface="SimSun" charset="0"/>
                  <a:cs typeface="SimSun" charset="0"/>
                </a:endParaRPr>
              </a:p>
            </p:txBody>
          </p:sp>
          <p:sp>
            <p:nvSpPr>
              <p:cNvPr id="178207" name="Rectangle 142"/>
              <p:cNvSpPr>
                <a:spLocks noChangeArrowheads="1"/>
              </p:cNvSpPr>
              <p:nvPr/>
            </p:nvSpPr>
            <p:spPr bwMode="auto">
              <a:xfrm>
                <a:off x="0" y="4246"/>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178182" name="WordArt 143"/>
          <p:cNvSpPr>
            <a:spLocks noChangeArrowheads="1" noChangeShapeType="1" noTextEdit="1"/>
          </p:cNvSpPr>
          <p:nvPr/>
        </p:nvSpPr>
        <p:spPr bwMode="auto">
          <a:xfrm>
            <a:off x="152400" y="76200"/>
            <a:ext cx="3627512" cy="990600"/>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chemeClr val="bg1"/>
                </a:solidFill>
              </a:rPr>
              <a:t>247</a:t>
            </a:r>
          </a:p>
        </p:txBody>
      </p:sp>
      <p:sp>
        <p:nvSpPr>
          <p:cNvPr id="44036" name="Text Box 4"/>
          <p:cNvSpPr txBox="1">
            <a:spLocks noChangeArrowheads="1"/>
          </p:cNvSpPr>
          <p:nvPr/>
        </p:nvSpPr>
        <p:spPr bwMode="auto">
          <a:xfrm>
            <a:off x="906463" y="2697163"/>
            <a:ext cx="5045075"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dirty="0">
                <a:ea typeface="SimSun" charset="0"/>
                <a:cs typeface="SimSun" charset="0"/>
              </a:rPr>
              <a:t>4-7	Prayer / commendation</a:t>
            </a:r>
          </a:p>
        </p:txBody>
      </p:sp>
      <p:sp>
        <p:nvSpPr>
          <p:cNvPr id="44037" name="Text Box 5"/>
          <p:cNvSpPr txBox="1">
            <a:spLocks noChangeArrowheads="1"/>
          </p:cNvSpPr>
          <p:nvPr/>
        </p:nvSpPr>
        <p:spPr bwMode="auto">
          <a:xfrm>
            <a:off x="228600" y="995363"/>
            <a:ext cx="2743200"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1-3	Greeting</a:t>
            </a:r>
          </a:p>
        </p:txBody>
      </p:sp>
      <p:sp>
        <p:nvSpPr>
          <p:cNvPr id="44038" name="Text Box 6"/>
          <p:cNvSpPr txBox="1">
            <a:spLocks noChangeArrowheads="1"/>
          </p:cNvSpPr>
          <p:nvPr/>
        </p:nvSpPr>
        <p:spPr bwMode="auto">
          <a:xfrm>
            <a:off x="3319463" y="4398963"/>
            <a:ext cx="4833937"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8-21	Appeal for Onesimus</a:t>
            </a:r>
          </a:p>
        </p:txBody>
      </p:sp>
      <p:sp>
        <p:nvSpPr>
          <p:cNvPr id="44039" name="Text Box 7"/>
          <p:cNvSpPr txBox="1">
            <a:spLocks noChangeArrowheads="1"/>
          </p:cNvSpPr>
          <p:nvPr/>
        </p:nvSpPr>
        <p:spPr bwMode="auto">
          <a:xfrm>
            <a:off x="4953000" y="6100763"/>
            <a:ext cx="3962400"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22-25		Conclusion</a:t>
            </a:r>
          </a:p>
        </p:txBody>
      </p:sp>
      <p:pic>
        <p:nvPicPr>
          <p:cNvPr id="44040" name="Picture 8" descr="j01778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1225" y="914400"/>
            <a:ext cx="1676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Paul helped Onesimus see his responsibility to Philemon</a:t>
            </a:r>
          </a:p>
        </p:txBody>
      </p:sp>
    </p:spTree>
    <p:extLst>
      <p:ext uri="{BB962C8B-B14F-4D97-AF65-F5344CB8AC3E}">
        <p14:creationId xmlns:p14="http://schemas.microsoft.com/office/powerpoint/2010/main" val="12127469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8350250" y="152400"/>
            <a:ext cx="69850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252</a:t>
            </a:r>
          </a:p>
        </p:txBody>
      </p:sp>
      <p:sp>
        <p:nvSpPr>
          <p:cNvPr id="49155" name="Text Box 3"/>
          <p:cNvSpPr txBox="1">
            <a:spLocks noChangeArrowheads="1"/>
          </p:cNvSpPr>
          <p:nvPr/>
        </p:nvSpPr>
        <p:spPr bwMode="auto">
          <a:xfrm>
            <a:off x="4235450" y="1133475"/>
            <a:ext cx="4756150" cy="1196975"/>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rgbClr val="000000"/>
                </a:solidFill>
                <a:cs typeface="Arial" charset="0"/>
              </a:rPr>
              <a:t>1. Realize that God is working through the actions of your offender </a:t>
            </a:r>
          </a:p>
        </p:txBody>
      </p:sp>
      <p:sp>
        <p:nvSpPr>
          <p:cNvPr id="49156" name="Text Box 4"/>
          <p:cNvSpPr txBox="1">
            <a:spLocks noChangeArrowheads="1"/>
          </p:cNvSpPr>
          <p:nvPr/>
        </p:nvSpPr>
        <p:spPr bwMode="auto">
          <a:xfrm>
            <a:off x="4235450" y="2459038"/>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2. Thank God for the benefit He plans through each offense</a:t>
            </a:r>
          </a:p>
        </p:txBody>
      </p:sp>
      <p:sp>
        <p:nvSpPr>
          <p:cNvPr id="49157" name="Text Box 5"/>
          <p:cNvSpPr txBox="1">
            <a:spLocks noChangeArrowheads="1"/>
          </p:cNvSpPr>
          <p:nvPr/>
        </p:nvSpPr>
        <p:spPr bwMode="auto">
          <a:xfrm>
            <a:off x="4235450" y="3419475"/>
            <a:ext cx="4800600" cy="1196975"/>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3. Discern what character qualities God wants to develop in you through the offense</a:t>
            </a:r>
          </a:p>
        </p:txBody>
      </p:sp>
      <p:sp>
        <p:nvSpPr>
          <p:cNvPr id="49158" name="Text Box 6"/>
          <p:cNvSpPr txBox="1">
            <a:spLocks noChangeArrowheads="1"/>
          </p:cNvSpPr>
          <p:nvPr/>
        </p:nvSpPr>
        <p:spPr bwMode="auto">
          <a:xfrm>
            <a:off x="4235450" y="4746625"/>
            <a:ext cx="4800600" cy="12001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rgbClr val="000000"/>
                </a:solidFill>
                <a:cs typeface="Arial" charset="0"/>
              </a:rPr>
              <a:t>4. Expect to suffer for doing right as a normal part of Christian living</a:t>
            </a:r>
          </a:p>
        </p:txBody>
      </p:sp>
      <p:pic>
        <p:nvPicPr>
          <p:cNvPr id="185351" name="Picture 7" descr="Via Ap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151313"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52" name="Text Box 8"/>
          <p:cNvSpPr txBox="1">
            <a:spLocks noChangeArrowheads="1"/>
          </p:cNvSpPr>
          <p:nvPr/>
        </p:nvSpPr>
        <p:spPr bwMode="auto">
          <a:xfrm>
            <a:off x="0" y="5105400"/>
            <a:ext cx="4191000" cy="16319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cs typeface="Arial" charset="0"/>
              </a:rPr>
              <a:t>The Via </a:t>
            </a:r>
            <a:r>
              <a:rPr lang="en-US" sz="2000" b="1" dirty="0" err="1">
                <a:solidFill>
                  <a:schemeClr val="bg1"/>
                </a:solidFill>
                <a:cs typeface="Arial" charset="0"/>
              </a:rPr>
              <a:t>Appia</a:t>
            </a:r>
            <a:r>
              <a:rPr lang="en-US" sz="2000" b="1" dirty="0">
                <a:solidFill>
                  <a:schemeClr val="bg1"/>
                </a:solidFill>
                <a:cs typeface="Arial" charset="0"/>
              </a:rPr>
              <a:t>, </a:t>
            </a:r>
            <a:r>
              <a:rPr lang="ru-RU" altLang="ja-JP" sz="2000" b="1" dirty="0">
                <a:solidFill>
                  <a:schemeClr val="bg1"/>
                </a:solidFill>
                <a:cs typeface="Arial" charset="0"/>
              </a:rPr>
              <a:t>"</a:t>
            </a:r>
            <a:r>
              <a:rPr lang="en-US" altLang="ja-JP" sz="2000" b="1" dirty="0">
                <a:solidFill>
                  <a:schemeClr val="bg1"/>
                </a:solidFill>
                <a:cs typeface="Arial" charset="0"/>
              </a:rPr>
              <a:t>Queen of Roman roads,</a:t>
            </a:r>
            <a:r>
              <a:rPr lang="ru-RU" altLang="ja-JP" sz="2000" b="1" dirty="0">
                <a:solidFill>
                  <a:schemeClr val="bg1"/>
                </a:solidFill>
                <a:cs typeface="Arial" charset="0"/>
              </a:rPr>
              <a:t>"</a:t>
            </a:r>
            <a:r>
              <a:rPr lang="en-US" altLang="ja-JP" sz="2000" b="1" dirty="0">
                <a:solidFill>
                  <a:schemeClr val="bg1"/>
                </a:solidFill>
                <a:cs typeface="Arial" charset="0"/>
              </a:rPr>
              <a:t> which was the road from Rome that Onesimus took back to Colossae for Philemon</a:t>
            </a:r>
            <a:r>
              <a:rPr lang="uk-UA" altLang="ja-JP" sz="2000" b="1" dirty="0">
                <a:solidFill>
                  <a:schemeClr val="bg1"/>
                </a:solidFill>
                <a:cs typeface="Arial" charset="0"/>
              </a:rPr>
              <a:t>'</a:t>
            </a:r>
            <a:r>
              <a:rPr lang="en-US" altLang="ja-JP" sz="2000" b="1" dirty="0">
                <a:solidFill>
                  <a:schemeClr val="bg1"/>
                </a:solidFill>
                <a:cs typeface="Arial" charset="0"/>
              </a:rPr>
              <a:t>s forgiveness</a:t>
            </a:r>
            <a:endParaRPr lang="en-US" sz="2000" b="1" dirty="0">
              <a:solidFill>
                <a:schemeClr val="bg1"/>
              </a:solidFill>
              <a:cs typeface="Arial" charset="0"/>
            </a:endParaRPr>
          </a:p>
        </p:txBody>
      </p:sp>
      <p:sp>
        <p:nvSpPr>
          <p:cNvPr id="146441" name="Text Box 9"/>
          <p:cNvSpPr txBox="1">
            <a:spLocks noChangeArrowheads="1"/>
          </p:cNvSpPr>
          <p:nvPr/>
        </p:nvSpPr>
        <p:spPr bwMode="auto">
          <a:xfrm>
            <a:off x="5219700" y="6156325"/>
            <a:ext cx="3781425" cy="585788"/>
          </a:xfrm>
          <a:prstGeom prst="rect">
            <a:avLst/>
          </a:prstGeom>
          <a:solidFill>
            <a:schemeClr val="accent5">
              <a:lumMod val="60000"/>
              <a:lumOff val="40000"/>
            </a:schemeClr>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i="1" dirty="0">
                <a:solidFill>
                  <a:srgbClr val="000000"/>
                </a:solidFill>
                <a:latin typeface="Arial"/>
                <a:cs typeface="Arial"/>
              </a:rPr>
              <a:t>Bill </a:t>
            </a:r>
            <a:r>
              <a:rPr lang="en-US" sz="3200" b="1" i="1" dirty="0" err="1">
                <a:solidFill>
                  <a:srgbClr val="000000"/>
                </a:solidFill>
                <a:latin typeface="Arial"/>
                <a:cs typeface="Arial"/>
              </a:rPr>
              <a:t>Gothard</a:t>
            </a:r>
            <a:r>
              <a:rPr lang="en-US" sz="3200" b="1" i="1" dirty="0">
                <a:solidFill>
                  <a:srgbClr val="000000"/>
                </a:solidFill>
                <a:latin typeface="Arial"/>
                <a:cs typeface="Arial"/>
              </a:rPr>
              <a:t>, IBLP</a:t>
            </a:r>
          </a:p>
        </p:txBody>
      </p:sp>
      <p:sp>
        <p:nvSpPr>
          <p:cNvPr id="185354" name="Rectangle 10"/>
          <p:cNvSpPr>
            <a:spLocks noGrp="1" noChangeArrowheads="1"/>
          </p:cNvSpPr>
          <p:nvPr>
            <p:ph type="title" idx="4294967295"/>
          </p:nvPr>
        </p:nvSpPr>
        <p:spPr>
          <a:xfrm>
            <a:off x="685800" y="304800"/>
            <a:ext cx="7239000" cy="519113"/>
          </a:xfrm>
          <a:solidFill>
            <a:schemeClr val="tx1"/>
          </a:solidFill>
        </p:spPr>
        <p:txBody>
          <a:bodyPr anchor="t">
            <a:spAutoFit/>
          </a:bodyPr>
          <a:lstStyle/>
          <a:p>
            <a:pPr algn="ctr" eaLnBrk="1" hangingPunct="1"/>
            <a:r>
              <a:rPr lang="en-US" sz="2800" b="1">
                <a:solidFill>
                  <a:srgbClr val="FFFFFF"/>
                </a:solidFill>
                <a:latin typeface="Arial" charset="0"/>
                <a:ea typeface="ＭＳ Ｐゴシック" charset="0"/>
                <a:cs typeface="Arial" charset="0"/>
              </a:rPr>
              <a:t>Basic Steps to Gain a Forgiving Spirit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2107984-24D2-764A-A3CB-F4F221A03A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4241297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457200" y="457200"/>
            <a:ext cx="8229600" cy="1143000"/>
          </a:xfrm>
        </p:spPr>
        <p:txBody>
          <a:bodyPr/>
          <a:lstStyle/>
          <a:p>
            <a:pPr eaLnBrk="1" hangingPunct="1"/>
            <a:r>
              <a:rPr lang="en-US">
                <a:latin typeface="Arial"/>
                <a:cs typeface="Arial"/>
              </a:rPr>
              <a:t>How do I ask forgiveness?</a:t>
            </a:r>
          </a:p>
        </p:txBody>
      </p:sp>
      <p:sp>
        <p:nvSpPr>
          <p:cNvPr id="50179" name="Text Box 3"/>
          <p:cNvSpPr txBox="1">
            <a:spLocks noChangeArrowheads="1"/>
          </p:cNvSpPr>
          <p:nvPr/>
        </p:nvSpPr>
        <p:spPr bwMode="auto">
          <a:xfrm>
            <a:off x="304800" y="1828800"/>
            <a:ext cx="52578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latin typeface="Arial"/>
                <a:cs typeface="Arial"/>
              </a:rPr>
              <a:t>Never say, </a:t>
            </a:r>
            <a:r>
              <a:rPr lang="ru-RU" altLang="ja-JP" sz="2800" b="1" dirty="0">
                <a:latin typeface="Arial"/>
                <a:cs typeface="Arial"/>
              </a:rPr>
              <a:t>"</a:t>
            </a:r>
            <a:r>
              <a:rPr lang="en-US" altLang="ja-JP" sz="2800" b="1" dirty="0">
                <a:latin typeface="Arial"/>
                <a:cs typeface="Arial"/>
              </a:rPr>
              <a:t>I</a:t>
            </a:r>
            <a:r>
              <a:rPr lang="uk-UA" altLang="ja-JP" sz="2800" b="1" dirty="0">
                <a:latin typeface="Arial"/>
                <a:cs typeface="Arial"/>
              </a:rPr>
              <a:t>'</a:t>
            </a:r>
            <a:r>
              <a:rPr lang="en-US" altLang="ja-JP" sz="2800" b="1" dirty="0">
                <a:latin typeface="Arial"/>
                <a:cs typeface="Arial"/>
              </a:rPr>
              <a:t>m sorry</a:t>
            </a:r>
            <a:r>
              <a:rPr lang="ru-RU" altLang="ja-JP" sz="2800" b="1" dirty="0">
                <a:latin typeface="Arial"/>
                <a:cs typeface="Arial"/>
              </a:rPr>
              <a:t>"</a:t>
            </a:r>
            <a:br>
              <a:rPr lang="en-US" altLang="ja-JP" sz="2800" b="1" dirty="0">
                <a:latin typeface="Arial"/>
                <a:cs typeface="Arial"/>
              </a:rPr>
            </a:br>
            <a:r>
              <a:rPr lang="en-US" altLang="ja-JP" sz="2800" b="1" dirty="0">
                <a:latin typeface="Arial"/>
                <a:cs typeface="Arial"/>
              </a:rPr>
              <a:t>(period/full stop).</a:t>
            </a:r>
          </a:p>
          <a:p>
            <a:pPr eaLnBrk="1" hangingPunct="1">
              <a:spcBef>
                <a:spcPct val="20000"/>
              </a:spcBef>
            </a:pPr>
            <a:endParaRPr lang="en-US" sz="2800" b="1" dirty="0">
              <a:latin typeface="Arial"/>
              <a:cs typeface="Arial"/>
            </a:endParaRPr>
          </a:p>
          <a:p>
            <a:pPr eaLnBrk="1" hangingPunct="1">
              <a:spcBef>
                <a:spcPct val="20000"/>
              </a:spcBef>
            </a:pPr>
            <a:r>
              <a:rPr lang="en-US" sz="2800" b="1" dirty="0">
                <a:latin typeface="Arial"/>
                <a:cs typeface="Arial"/>
              </a:rPr>
              <a:t>Say, </a:t>
            </a:r>
            <a:r>
              <a:rPr lang="ru-RU" altLang="ja-JP" sz="2800" b="1" dirty="0">
                <a:latin typeface="Arial"/>
                <a:cs typeface="Arial"/>
              </a:rPr>
              <a:t>"</a:t>
            </a:r>
            <a:r>
              <a:rPr lang="en-US" altLang="ja-JP" sz="2800" b="1" dirty="0">
                <a:latin typeface="Arial"/>
                <a:cs typeface="Arial"/>
              </a:rPr>
              <a:t>Will you forgive me for ___________</a:t>
            </a:r>
            <a:r>
              <a:rPr lang="ru-RU" altLang="ja-JP" sz="2800" b="1" dirty="0">
                <a:latin typeface="Arial"/>
                <a:cs typeface="Arial"/>
              </a:rPr>
              <a:t>"</a:t>
            </a:r>
            <a:r>
              <a:rPr lang="en-US" altLang="ja-JP" sz="2800" b="1" dirty="0">
                <a:latin typeface="Arial"/>
                <a:cs typeface="Arial"/>
              </a:rPr>
              <a:t> </a:t>
            </a:r>
          </a:p>
          <a:p>
            <a:pPr eaLnBrk="1" hangingPunct="1">
              <a:spcBef>
                <a:spcPct val="20000"/>
              </a:spcBef>
            </a:pPr>
            <a:r>
              <a:rPr lang="en-US" sz="2800" b="1" dirty="0">
                <a:latin typeface="Arial"/>
                <a:cs typeface="Arial"/>
              </a:rPr>
              <a:t>(specify your offense). </a:t>
            </a:r>
            <a:br>
              <a:rPr lang="en-US" sz="2800" b="1" dirty="0">
                <a:latin typeface="Arial"/>
                <a:cs typeface="Arial"/>
              </a:rPr>
            </a:br>
            <a:r>
              <a:rPr lang="en-US" sz="2800" b="1" dirty="0">
                <a:latin typeface="Arial"/>
                <a:cs typeface="Arial"/>
              </a:rPr>
              <a:t>Philemon 11, 18</a:t>
            </a:r>
          </a:p>
          <a:p>
            <a:pPr eaLnBrk="1" hangingPunct="1"/>
            <a:endParaRPr lang="en-US" sz="2800" b="1" dirty="0">
              <a:latin typeface="Arial"/>
              <a:cs typeface="Arial"/>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828800"/>
            <a:ext cx="31575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5" y="1828800"/>
            <a:ext cx="315912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7"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2" end="2"/>
                                            </p:txEl>
                                          </p:spTgt>
                                        </p:tgtEl>
                                        <p:attrNameLst>
                                          <p:attrName>style.visibility</p:attrName>
                                        </p:attrNameLst>
                                      </p:cBhvr>
                                      <p:to>
                                        <p:strVal val="visible"/>
                                      </p:to>
                                    </p:set>
                                    <p:animEffect transition="in" filter="fade">
                                      <p:cBhvr>
                                        <p:cTn id="10" dur="1000"/>
                                        <p:tgtEl>
                                          <p:spTgt spid="5017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animEffect transition="in" filter="fade">
                                      <p:cBhvr>
                                        <p:cTn id="13"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371600"/>
            <a:ext cx="3697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52227" name="Text Box 3"/>
          <p:cNvSpPr txBox="1">
            <a:spLocks noChangeArrowheads="1"/>
          </p:cNvSpPr>
          <p:nvPr/>
        </p:nvSpPr>
        <p:spPr bwMode="auto">
          <a:xfrm>
            <a:off x="304800" y="1447800"/>
            <a:ext cx="4495800" cy="472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9388" indent="-1793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b="1">
                <a:latin typeface="Arial"/>
                <a:cs typeface="Arial"/>
              </a:rPr>
              <a:t>Not by phone </a:t>
            </a:r>
          </a:p>
          <a:p>
            <a:pPr eaLnBrk="1" hangingPunct="1">
              <a:spcBef>
                <a:spcPct val="20000"/>
              </a:spcBef>
              <a:buFont typeface="Arial" charset="0"/>
              <a:buChar char="•"/>
            </a:pPr>
            <a:r>
              <a:rPr lang="en-US" sz="3200" b="1">
                <a:latin typeface="Arial"/>
                <a:cs typeface="Arial"/>
              </a:rPr>
              <a:t>Not by letter </a:t>
            </a:r>
          </a:p>
          <a:p>
            <a:pPr eaLnBrk="1" hangingPunct="1">
              <a:spcBef>
                <a:spcPct val="20000"/>
              </a:spcBef>
              <a:buFont typeface="Arial" charset="0"/>
              <a:buChar char="•"/>
            </a:pPr>
            <a:r>
              <a:rPr lang="en-US" sz="3200" b="1">
                <a:latin typeface="Arial"/>
                <a:cs typeface="Arial"/>
              </a:rPr>
              <a:t>Not by fax </a:t>
            </a:r>
          </a:p>
          <a:p>
            <a:pPr eaLnBrk="1" hangingPunct="1">
              <a:spcBef>
                <a:spcPct val="20000"/>
              </a:spcBef>
              <a:buFont typeface="Arial" charset="0"/>
              <a:buChar char="•"/>
            </a:pPr>
            <a:r>
              <a:rPr lang="en-US" sz="3200" b="1">
                <a:latin typeface="Arial"/>
                <a:cs typeface="Arial"/>
              </a:rPr>
              <a:t>Not by text message</a:t>
            </a:r>
          </a:p>
          <a:p>
            <a:pPr eaLnBrk="1" hangingPunct="1">
              <a:spcBef>
                <a:spcPct val="20000"/>
              </a:spcBef>
              <a:buFont typeface="Arial" charset="0"/>
              <a:buChar char="•"/>
            </a:pPr>
            <a:r>
              <a:rPr lang="en-US" sz="3200" b="1">
                <a:latin typeface="Arial"/>
                <a:cs typeface="Arial"/>
              </a:rPr>
              <a:t>Not by facebook</a:t>
            </a:r>
          </a:p>
          <a:p>
            <a:pPr eaLnBrk="1" hangingPunct="1">
              <a:spcBef>
                <a:spcPct val="20000"/>
              </a:spcBef>
              <a:buFont typeface="Arial" charset="0"/>
              <a:buChar char="•"/>
            </a:pPr>
            <a:r>
              <a:rPr lang="en-US" sz="3200" b="1">
                <a:latin typeface="Arial"/>
                <a:cs typeface="Arial"/>
              </a:rPr>
              <a:t>Not by Twitter </a:t>
            </a:r>
          </a:p>
          <a:p>
            <a:pPr eaLnBrk="1" hangingPunct="1">
              <a:spcBef>
                <a:spcPct val="20000"/>
              </a:spcBef>
              <a:buFont typeface="Arial" charset="0"/>
              <a:buChar char="•"/>
            </a:pPr>
            <a:r>
              <a:rPr lang="en-US" sz="3200" b="1">
                <a:latin typeface="Arial"/>
                <a:cs typeface="Arial"/>
              </a:rPr>
              <a:t>Not by email </a:t>
            </a:r>
          </a:p>
          <a:p>
            <a:pPr eaLnBrk="1" hangingPunct="1">
              <a:spcBef>
                <a:spcPct val="20000"/>
              </a:spcBef>
              <a:buFont typeface="Arial" charset="0"/>
              <a:buChar char="•"/>
            </a:pPr>
            <a:r>
              <a:rPr lang="en-US" sz="3200" b="1">
                <a:latin typeface="Arial"/>
                <a:cs typeface="Arial"/>
              </a:rPr>
              <a:t>Not by mediators…</a:t>
            </a:r>
          </a:p>
        </p:txBody>
      </p:sp>
      <p:sp>
        <p:nvSpPr>
          <p:cNvPr id="189444"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52227" name="Text Box 3"/>
          <p:cNvSpPr txBox="1">
            <a:spLocks noChangeArrowheads="1"/>
          </p:cNvSpPr>
          <p:nvPr/>
        </p:nvSpPr>
        <p:spPr bwMode="auto">
          <a:xfrm>
            <a:off x="304800" y="1447800"/>
            <a:ext cx="44958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latin typeface="Arial"/>
                <a:cs typeface="Arial"/>
              </a:rPr>
              <a:t>But by one simple word…</a:t>
            </a:r>
          </a:p>
          <a:p>
            <a:pPr algn="ctr" eaLnBrk="1" hangingPunct="1">
              <a:spcBef>
                <a:spcPct val="20000"/>
              </a:spcBef>
            </a:pPr>
            <a:r>
              <a:rPr lang="en-US" sz="8000" b="1">
                <a:latin typeface="Arial"/>
                <a:cs typeface="Arial"/>
              </a:rPr>
              <a:t>Go</a:t>
            </a:r>
            <a:endParaRPr lang="en-US" sz="6600" b="1">
              <a:latin typeface="Arial"/>
              <a:cs typeface="Arial"/>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341438"/>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r>
              <a:rPr lang="en-US" dirty="0">
                <a:latin typeface="Arial"/>
                <a:cs typeface="Arial"/>
              </a:rPr>
              <a:t>How do I ask forgiveness?</a:t>
            </a:r>
          </a:p>
        </p:txBody>
      </p:sp>
      <p:sp>
        <p:nvSpPr>
          <p:cNvPr id="52227" name="Text Box 3"/>
          <p:cNvSpPr txBox="1">
            <a:spLocks noChangeArrowheads="1"/>
          </p:cNvSpPr>
          <p:nvPr/>
        </p:nvSpPr>
        <p:spPr bwMode="auto">
          <a:xfrm>
            <a:off x="755576" y="4653136"/>
            <a:ext cx="44958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3200" b="1" dirty="0">
                <a:solidFill>
                  <a:srgbClr val="FFFFFF"/>
                </a:solidFill>
                <a:effectLst>
                  <a:glow rad="254000">
                    <a:schemeClr val="tx1"/>
                  </a:glow>
                </a:effectLst>
                <a:latin typeface="Arial"/>
                <a:cs typeface="Arial"/>
              </a:rPr>
              <a:t>Onesimus traveled 1400 km to speak to Philemon in person</a:t>
            </a:r>
          </a:p>
          <a:p>
            <a:pPr eaLnBrk="1" hangingPunct="1">
              <a:defRPr/>
            </a:pPr>
            <a:endParaRPr lang="en-US" sz="3200" b="1" dirty="0">
              <a:solidFill>
                <a:srgbClr val="FFFFFF"/>
              </a:solidFill>
              <a:effectLst>
                <a:glow rad="254000">
                  <a:schemeClr val="tx1"/>
                </a:glow>
              </a:effectLst>
              <a:latin typeface="Arial"/>
              <a:cs typeface="Arial"/>
            </a:endParaRPr>
          </a:p>
        </p:txBody>
      </p:sp>
      <p:sp>
        <p:nvSpPr>
          <p:cNvPr id="193540"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4938" y="2133600"/>
            <a:ext cx="309086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905000"/>
            <a:ext cx="3570288"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4"/>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195588" name="Text Box 5"/>
          <p:cNvSpPr txBox="1">
            <a:spLocks noChangeArrowheads="1"/>
          </p:cNvSpPr>
          <p:nvPr/>
        </p:nvSpPr>
        <p:spPr bwMode="auto">
          <a:xfrm>
            <a:off x="533400" y="1828800"/>
            <a:ext cx="4114800" cy="328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a:latin typeface="Arial"/>
                <a:cs typeface="Arial"/>
              </a:rPr>
              <a:t>Demonstrate humility without concern for saving face.</a:t>
            </a:r>
          </a:p>
          <a:p>
            <a:pPr eaLnBrk="1" hangingPunct="1">
              <a:spcBef>
                <a:spcPct val="20000"/>
              </a:spcBef>
            </a:pPr>
            <a:endParaRPr lang="en-US" sz="2800" b="1">
              <a:latin typeface="Arial"/>
              <a:cs typeface="Arial"/>
            </a:endParaRPr>
          </a:p>
          <a:p>
            <a:pPr eaLnBrk="1" hangingPunct="1">
              <a:spcBef>
                <a:spcPct val="20000"/>
              </a:spcBef>
            </a:pPr>
            <a:r>
              <a:rPr lang="en-US" sz="2800" b="1">
                <a:latin typeface="Arial"/>
                <a:cs typeface="Arial"/>
              </a:rPr>
              <a:t>Philemon 1, 8-9, 14 (cf. Gal. 6:1b, 3-4)</a:t>
            </a:r>
          </a:p>
          <a:p>
            <a:pPr eaLnBrk="1" hangingPunct="1"/>
            <a:endParaRPr lang="en-US" sz="2800" b="1">
              <a:latin typeface="Arial"/>
              <a:cs typeface="Arial"/>
            </a:endParaRPr>
          </a:p>
        </p:txBody>
      </p:sp>
      <p:sp>
        <p:nvSpPr>
          <p:cNvPr id="195589"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p:nvPr>
        </p:nvSpPr>
        <p:spPr/>
        <p:txBody>
          <a:bodyPr/>
          <a:lstStyle/>
          <a:p>
            <a:pPr eaLnBrk="1" hangingPunct="1"/>
            <a:r>
              <a:rPr lang="en-US">
                <a:solidFill>
                  <a:schemeClr val="bg1"/>
                </a:solidFill>
                <a:latin typeface="Verdana" charset="0"/>
              </a:rPr>
              <a:t>How do I ask forgiveness?</a:t>
            </a:r>
          </a:p>
        </p:txBody>
      </p:sp>
      <p:sp>
        <p:nvSpPr>
          <p:cNvPr id="56324" name="Text Box 4"/>
          <p:cNvSpPr txBox="1">
            <a:spLocks noChangeArrowheads="1"/>
          </p:cNvSpPr>
          <p:nvPr/>
        </p:nvSpPr>
        <p:spPr bwMode="auto">
          <a:xfrm>
            <a:off x="533400" y="4724400"/>
            <a:ext cx="8077200" cy="1905000"/>
          </a:xfrm>
          <a:prstGeom prst="rect">
            <a:avLst/>
          </a:prstGeom>
          <a:solidFill>
            <a:schemeClr val="accent2">
              <a:alpha val="70000"/>
            </a:scheme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800" b="1">
                <a:solidFill>
                  <a:schemeClr val="bg1"/>
                </a:solidFill>
                <a:effectLst>
                  <a:outerShdw blurRad="38100" dist="38100" dir="2700000" algn="tl">
                    <a:srgbClr val="000000"/>
                  </a:outerShdw>
                </a:effectLst>
                <a:latin typeface="Verdana" charset="0"/>
                <a:cs typeface="Arial" charset="0"/>
              </a:rPr>
              <a:t>Remember that your response is not a private issue, but public, involving many people.</a:t>
            </a:r>
          </a:p>
          <a:p>
            <a:pPr eaLnBrk="1" hangingPunct="1">
              <a:spcBef>
                <a:spcPct val="20000"/>
              </a:spcBef>
              <a:defRPr/>
            </a:pPr>
            <a:r>
              <a:rPr lang="en-US" sz="2800" b="1">
                <a:solidFill>
                  <a:schemeClr val="bg1"/>
                </a:solidFill>
                <a:effectLst>
                  <a:outerShdw blurRad="38100" dist="38100" dir="2700000" algn="tl">
                    <a:srgbClr val="000000"/>
                  </a:outerShdw>
                </a:effectLst>
                <a:latin typeface="Verdana" charset="0"/>
                <a:cs typeface="Arial" charset="0"/>
              </a:rPr>
              <a:t>Philemon 1-2, 25 (plural)</a:t>
            </a:r>
          </a:p>
        </p:txBody>
      </p:sp>
      <p:sp>
        <p:nvSpPr>
          <p:cNvPr id="197636" name="Text Box 5"/>
          <p:cNvSpPr txBox="1">
            <a:spLocks noChangeArrowheads="1"/>
          </p:cNvSpPr>
          <p:nvPr/>
        </p:nvSpPr>
        <p:spPr bwMode="auto">
          <a:xfrm>
            <a:off x="8274050" y="4445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Verdana" charset="0"/>
                <a:cs typeface="Arial" charset="0"/>
              </a:rPr>
              <a:t>253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199682" name="Text Box 3"/>
          <p:cNvSpPr txBox="1">
            <a:spLocks noChangeArrowheads="1"/>
          </p:cNvSpPr>
          <p:nvPr/>
        </p:nvSpPr>
        <p:spPr bwMode="auto">
          <a:xfrm>
            <a:off x="304800" y="1600200"/>
            <a:ext cx="4800600"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latin typeface="Arial"/>
                <a:cs typeface="Arial"/>
              </a:rPr>
              <a:t>Make the request for</a:t>
            </a:r>
          </a:p>
          <a:p>
            <a:pPr eaLnBrk="1" hangingPunct="1">
              <a:spcBef>
                <a:spcPct val="20000"/>
              </a:spcBef>
            </a:pPr>
            <a:r>
              <a:rPr lang="en-US" sz="2800" b="1" dirty="0">
                <a:latin typeface="Arial"/>
                <a:cs typeface="Arial"/>
              </a:rPr>
              <a:t>forgiveness as public</a:t>
            </a:r>
          </a:p>
          <a:p>
            <a:pPr eaLnBrk="1" hangingPunct="1">
              <a:spcBef>
                <a:spcPct val="20000"/>
              </a:spcBef>
            </a:pPr>
            <a:r>
              <a:rPr lang="en-US" sz="2800" b="1" dirty="0">
                <a:latin typeface="Arial"/>
                <a:cs typeface="Arial"/>
              </a:rPr>
              <a:t>as the offense. </a:t>
            </a:r>
          </a:p>
          <a:p>
            <a:pPr eaLnBrk="1" hangingPunct="1">
              <a:spcBef>
                <a:spcPct val="20000"/>
              </a:spcBef>
            </a:pPr>
            <a:endParaRPr lang="en-US" sz="2800" b="1" dirty="0">
              <a:latin typeface="Arial"/>
              <a:cs typeface="Arial"/>
            </a:endParaRPr>
          </a:p>
          <a:p>
            <a:pPr eaLnBrk="1" hangingPunct="1">
              <a:spcBef>
                <a:spcPct val="20000"/>
              </a:spcBef>
              <a:buFontTx/>
              <a:buAutoNum type="alphaLcPeriod"/>
            </a:pPr>
            <a:r>
              <a:rPr lang="en-US" sz="2800" b="1" dirty="0">
                <a:latin typeface="Arial"/>
                <a:cs typeface="Arial"/>
              </a:rPr>
              <a:t>Public sins require public apology </a:t>
            </a:r>
            <a:br>
              <a:rPr lang="en-US" sz="2800" b="1" dirty="0">
                <a:latin typeface="Arial"/>
                <a:cs typeface="Arial"/>
              </a:rPr>
            </a:br>
            <a:r>
              <a:rPr lang="en-US" sz="2800" b="1" dirty="0">
                <a:latin typeface="Arial"/>
                <a:cs typeface="Arial"/>
              </a:rPr>
              <a:t>(1 Tim. 5:20)</a:t>
            </a:r>
          </a:p>
          <a:p>
            <a:pPr eaLnBrk="1" hangingPunct="1">
              <a:spcBef>
                <a:spcPct val="20000"/>
              </a:spcBef>
              <a:buFontTx/>
              <a:buAutoNum type="alphaLcPeriod"/>
            </a:pPr>
            <a:r>
              <a:rPr lang="en-US" sz="2800" b="1" dirty="0">
                <a:latin typeface="Arial"/>
                <a:cs typeface="Arial"/>
              </a:rPr>
              <a:t>Private sins require private apology (Matt. 18:15) </a:t>
            </a:r>
          </a:p>
        </p:txBody>
      </p:sp>
      <p:pic>
        <p:nvPicPr>
          <p:cNvPr id="199683" name="Picture 4" descr="j01564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057400"/>
            <a:ext cx="4192588"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Text Box 5"/>
          <p:cNvSpPr txBox="1">
            <a:spLocks noChangeArrowheads="1"/>
          </p:cNvSpPr>
          <p:nvPr/>
        </p:nvSpPr>
        <p:spPr bwMode="auto">
          <a:xfrm>
            <a:off x="8274050"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a:latin typeface="Verdana" charset="0"/>
              </a:rPr>
              <a:t>Restoring Relationships</a:t>
            </a:r>
          </a:p>
        </p:txBody>
      </p:sp>
      <p:sp>
        <p:nvSpPr>
          <p:cNvPr id="60419" name="Text Box 3"/>
          <p:cNvSpPr txBox="1">
            <a:spLocks noChangeArrowheads="1"/>
          </p:cNvSpPr>
          <p:nvPr/>
        </p:nvSpPr>
        <p:spPr bwMode="auto">
          <a:xfrm>
            <a:off x="681038" y="1393825"/>
            <a:ext cx="7812087" cy="1804988"/>
          </a:xfrm>
          <a:prstGeom prst="rect">
            <a:avLst/>
          </a:prstGeom>
          <a:solidFill>
            <a:srgbClr val="660066"/>
          </a:solid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u="sng" dirty="0">
                <a:solidFill>
                  <a:schemeClr val="bg1"/>
                </a:solidFill>
                <a:effectLst>
                  <a:outerShdw blurRad="38100" dist="38100" dir="2700000" algn="tl">
                    <a:srgbClr val="000000"/>
                  </a:outerShdw>
                </a:effectLst>
                <a:latin typeface="Verdana" charset="0"/>
                <a:cs typeface="Arial" charset="0"/>
              </a:rPr>
              <a:t>General Principle</a:t>
            </a:r>
          </a:p>
          <a:p>
            <a:pPr algn="ctr" eaLnBrk="1" hangingPunct="1">
              <a:defRPr/>
            </a:pPr>
            <a:r>
              <a:rPr lang="en-US" sz="2800" b="1" dirty="0">
                <a:solidFill>
                  <a:schemeClr val="bg1"/>
                </a:solidFill>
                <a:effectLst>
                  <a:outerShdw blurRad="38100" dist="38100" dir="2700000" algn="tl">
                    <a:srgbClr val="000000"/>
                  </a:outerShdw>
                </a:effectLst>
                <a:cs typeface="Arial" charset="0"/>
              </a:rPr>
              <a:t>Romans 12:18</a:t>
            </a:r>
          </a:p>
          <a:p>
            <a:pPr algn="ctr" eaLnBrk="1" hangingPunct="1">
              <a:defRPr/>
            </a:pPr>
            <a:r>
              <a:rPr lang="ru-RU" altLang="ja-JP" sz="2800" b="1" dirty="0">
                <a:solidFill>
                  <a:schemeClr val="bg1"/>
                </a:solidFill>
                <a:effectLst>
                  <a:outerShdw blurRad="38100" dist="38100" dir="2700000" algn="tl">
                    <a:srgbClr val="000000"/>
                  </a:outerShdw>
                </a:effectLst>
                <a:cs typeface="Arial" charset="0"/>
              </a:rPr>
              <a:t>"</a:t>
            </a:r>
            <a:r>
              <a:rPr lang="en-US" altLang="ja-JP" sz="2800" b="1" dirty="0">
                <a:solidFill>
                  <a:schemeClr val="bg1"/>
                </a:solidFill>
                <a:effectLst>
                  <a:outerShdw blurRad="38100" dist="38100" dir="2700000" algn="tl">
                    <a:srgbClr val="000000"/>
                  </a:outerShdw>
                </a:effectLst>
                <a:cs typeface="Arial" charset="0"/>
              </a:rPr>
              <a:t>If it is possible, as far as it depends on you, </a:t>
            </a:r>
          </a:p>
          <a:p>
            <a:pPr algn="ctr" eaLnBrk="1" hangingPunct="1">
              <a:defRPr/>
            </a:pPr>
            <a:r>
              <a:rPr lang="en-US" sz="2800" b="1" dirty="0">
                <a:solidFill>
                  <a:schemeClr val="bg1"/>
                </a:solidFill>
                <a:effectLst>
                  <a:outerShdw blurRad="38100" dist="38100" dir="2700000" algn="tl">
                    <a:srgbClr val="000000"/>
                  </a:outerShdw>
                </a:effectLst>
                <a:cs typeface="Arial" charset="0"/>
              </a:rPr>
              <a:t>live at peace with everyone.</a:t>
            </a:r>
            <a:r>
              <a:rPr lang="ru-RU" altLang="ja-JP" sz="2800" b="1" dirty="0">
                <a:solidFill>
                  <a:schemeClr val="bg1"/>
                </a:solidFill>
                <a:effectLst>
                  <a:outerShdw blurRad="38100" dist="38100" dir="2700000" algn="tl">
                    <a:srgbClr val="000000"/>
                  </a:outerShdw>
                </a:effectLst>
                <a:cs typeface="Arial" charset="0"/>
              </a:rPr>
              <a:t>"</a:t>
            </a:r>
            <a:endParaRPr lang="en-US" sz="2800" b="1" dirty="0">
              <a:solidFill>
                <a:schemeClr val="bg1"/>
              </a:solidFill>
              <a:effectLst>
                <a:outerShdw blurRad="38100" dist="38100" dir="2700000" algn="tl">
                  <a:srgbClr val="000000"/>
                </a:outerShdw>
              </a:effectLst>
              <a:latin typeface="Verdana" charset="0"/>
              <a:cs typeface="Arial" charset="0"/>
            </a:endParaRPr>
          </a:p>
        </p:txBody>
      </p:sp>
      <p:sp>
        <p:nvSpPr>
          <p:cNvPr id="60420" name="Text Box 4"/>
          <p:cNvSpPr txBox="1">
            <a:spLocks noChangeArrowheads="1"/>
          </p:cNvSpPr>
          <p:nvPr/>
        </p:nvSpPr>
        <p:spPr bwMode="auto">
          <a:xfrm>
            <a:off x="92075" y="3733800"/>
            <a:ext cx="3868738"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For the Offender: GO!</a:t>
            </a:r>
          </a:p>
          <a:p>
            <a:pPr eaLnBrk="1" hangingPunct="1"/>
            <a:endParaRPr lang="en-US" b="1">
              <a:latin typeface="Verdana" charset="0"/>
              <a:cs typeface="Arial" charset="0"/>
            </a:endParaRPr>
          </a:p>
          <a:p>
            <a:pPr eaLnBrk="1" hangingPunct="1"/>
            <a:r>
              <a:rPr lang="en-US" b="1">
                <a:latin typeface="Verdana" charset="0"/>
                <a:cs typeface="Arial" charset="0"/>
              </a:rPr>
              <a:t>Matthew 5:23-24</a:t>
            </a:r>
          </a:p>
          <a:p>
            <a:pPr eaLnBrk="1" hangingPunct="1"/>
            <a:r>
              <a:rPr lang="en-US" b="1">
                <a:latin typeface="Verdana" charset="0"/>
                <a:cs typeface="Arial" charset="0"/>
              </a:rPr>
              <a:t>James 5:16</a:t>
            </a:r>
          </a:p>
        </p:txBody>
      </p:sp>
      <p:sp>
        <p:nvSpPr>
          <p:cNvPr id="60421" name="Text Box 5"/>
          <p:cNvSpPr txBox="1">
            <a:spLocks noChangeArrowheads="1"/>
          </p:cNvSpPr>
          <p:nvPr/>
        </p:nvSpPr>
        <p:spPr bwMode="auto">
          <a:xfrm>
            <a:off x="5211763" y="3705225"/>
            <a:ext cx="3930650"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For the Offended: GO!</a:t>
            </a:r>
          </a:p>
          <a:p>
            <a:pPr eaLnBrk="1" hangingPunct="1"/>
            <a:endParaRPr lang="en-US" b="1">
              <a:latin typeface="Verdana" charset="0"/>
              <a:cs typeface="Arial" charset="0"/>
            </a:endParaRPr>
          </a:p>
          <a:p>
            <a:pPr eaLnBrk="1" hangingPunct="1"/>
            <a:r>
              <a:rPr lang="en-US" b="1">
                <a:latin typeface="Verdana" charset="0"/>
                <a:cs typeface="Arial" charset="0"/>
              </a:rPr>
              <a:t>Matthew 18:15</a:t>
            </a:r>
          </a:p>
          <a:p>
            <a:pPr eaLnBrk="1" hangingPunct="1"/>
            <a:r>
              <a:rPr lang="en-US" b="1">
                <a:latin typeface="Verdana" charset="0"/>
                <a:cs typeface="Arial" charset="0"/>
              </a:rPr>
              <a:t>Galatians 6:1</a:t>
            </a: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6525" y="3505200"/>
            <a:ext cx="1311275"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4" name="Text Box 7"/>
          <p:cNvSpPr txBox="1">
            <a:spLocks noChangeArrowheads="1"/>
          </p:cNvSpPr>
          <p:nvPr/>
        </p:nvSpPr>
        <p:spPr bwMode="auto">
          <a:xfrm>
            <a:off x="8201025" y="4445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FBF3BB-4F86-514A-9F83-43F0D9D307DE}"/>
              </a:ext>
            </a:extLst>
          </p:cNvPr>
          <p:cNvGrpSpPr/>
          <p:nvPr/>
        </p:nvGrpSpPr>
        <p:grpSpPr>
          <a:xfrm>
            <a:off x="-26988" y="23813"/>
            <a:ext cx="6687220" cy="6834187"/>
            <a:chOff x="-26988" y="23813"/>
            <a:chExt cx="6687220" cy="6834187"/>
          </a:xfrm>
        </p:grpSpPr>
        <p:pic>
          <p:nvPicPr>
            <p:cNvPr id="203777" name="Picture 1" descr="Philemon Become like Those We Res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23813"/>
              <a:ext cx="6288088"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6819B10-0DA5-844D-8E58-AC0A1C6AAC58}"/>
                </a:ext>
              </a:extLst>
            </p:cNvPr>
            <p:cNvSpPr/>
            <p:nvPr/>
          </p:nvSpPr>
          <p:spPr bwMode="auto">
            <a:xfrm>
              <a:off x="4393022" y="475228"/>
              <a:ext cx="1619138" cy="57750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0" name="Rounded Rectangle 19">
              <a:extLst>
                <a:ext uri="{FF2B5EF4-FFF2-40B4-BE49-F238E27FC236}">
                  <a16:creationId xmlns:a16="http://schemas.microsoft.com/office/drawing/2014/main" id="{60B602E4-F8BC-B24A-B07F-6E7F3866E74B}"/>
                </a:ext>
              </a:extLst>
            </p:cNvPr>
            <p:cNvSpPr/>
            <p:nvPr/>
          </p:nvSpPr>
          <p:spPr bwMode="auto">
            <a:xfrm>
              <a:off x="1680829" y="274394"/>
              <a:ext cx="1004376" cy="79149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1" name="Rounded Rectangle 20">
              <a:extLst>
                <a:ext uri="{FF2B5EF4-FFF2-40B4-BE49-F238E27FC236}">
                  <a16:creationId xmlns:a16="http://schemas.microsoft.com/office/drawing/2014/main" id="{8EEB48C0-0480-5B4E-B4C7-FFDCCA1A7981}"/>
                </a:ext>
              </a:extLst>
            </p:cNvPr>
            <p:cNvSpPr/>
            <p:nvPr/>
          </p:nvSpPr>
          <p:spPr bwMode="auto">
            <a:xfrm>
              <a:off x="58205" y="1433991"/>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2" name="Rounded Rectangle 21">
              <a:extLst>
                <a:ext uri="{FF2B5EF4-FFF2-40B4-BE49-F238E27FC236}">
                  <a16:creationId xmlns:a16="http://schemas.microsoft.com/office/drawing/2014/main" id="{C481C595-02AB-8345-86D8-3D7DD1FD7857}"/>
                </a:ext>
              </a:extLst>
            </p:cNvPr>
            <p:cNvSpPr/>
            <p:nvPr/>
          </p:nvSpPr>
          <p:spPr bwMode="auto">
            <a:xfrm>
              <a:off x="2451956" y="5025923"/>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3" name="Rounded Rectangle 22">
              <a:extLst>
                <a:ext uri="{FF2B5EF4-FFF2-40B4-BE49-F238E27FC236}">
                  <a16:creationId xmlns:a16="http://schemas.microsoft.com/office/drawing/2014/main" id="{E9FA61A4-CAFC-AB49-BB5A-FDD24DF24804}"/>
                </a:ext>
              </a:extLst>
            </p:cNvPr>
            <p:cNvSpPr/>
            <p:nvPr/>
          </p:nvSpPr>
          <p:spPr bwMode="auto">
            <a:xfrm>
              <a:off x="4630790" y="4509452"/>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4" name="Rounded Rectangle 23">
              <a:extLst>
                <a:ext uri="{FF2B5EF4-FFF2-40B4-BE49-F238E27FC236}">
                  <a16:creationId xmlns:a16="http://schemas.microsoft.com/office/drawing/2014/main" id="{537C871D-4323-9040-90E4-37E46DDC4A7A}"/>
                </a:ext>
              </a:extLst>
            </p:cNvPr>
            <p:cNvSpPr/>
            <p:nvPr/>
          </p:nvSpPr>
          <p:spPr bwMode="auto">
            <a:xfrm>
              <a:off x="2145642" y="1597957"/>
              <a:ext cx="2029442"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5" name="Rounded Rectangle 24">
              <a:extLst>
                <a:ext uri="{FF2B5EF4-FFF2-40B4-BE49-F238E27FC236}">
                  <a16:creationId xmlns:a16="http://schemas.microsoft.com/office/drawing/2014/main" id="{70FCB2F3-D69E-074B-A90F-1F9558FF04C6}"/>
                </a:ext>
              </a:extLst>
            </p:cNvPr>
            <p:cNvSpPr/>
            <p:nvPr/>
          </p:nvSpPr>
          <p:spPr bwMode="auto">
            <a:xfrm>
              <a:off x="479527" y="2181378"/>
              <a:ext cx="1323600"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7" name="Rounded Rectangle 26">
              <a:extLst>
                <a:ext uri="{FF2B5EF4-FFF2-40B4-BE49-F238E27FC236}">
                  <a16:creationId xmlns:a16="http://schemas.microsoft.com/office/drawing/2014/main" id="{100F4FDD-8DF4-6545-A9FA-ABEC94D0DD56}"/>
                </a:ext>
              </a:extLst>
            </p:cNvPr>
            <p:cNvSpPr/>
            <p:nvPr/>
          </p:nvSpPr>
          <p:spPr bwMode="auto">
            <a:xfrm rot="2736731">
              <a:off x="1951254" y="3727440"/>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8" name="Rounded Rectangle 27">
              <a:extLst>
                <a:ext uri="{FF2B5EF4-FFF2-40B4-BE49-F238E27FC236}">
                  <a16:creationId xmlns:a16="http://schemas.microsoft.com/office/drawing/2014/main" id="{69956A38-5572-964E-9812-D18C62C9ABC5}"/>
                </a:ext>
              </a:extLst>
            </p:cNvPr>
            <p:cNvSpPr/>
            <p:nvPr/>
          </p:nvSpPr>
          <p:spPr bwMode="auto">
            <a:xfrm rot="2736731">
              <a:off x="2601993" y="3295484"/>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9" name="Rounded Rectangle 28">
              <a:extLst>
                <a:ext uri="{FF2B5EF4-FFF2-40B4-BE49-F238E27FC236}">
                  <a16:creationId xmlns:a16="http://schemas.microsoft.com/office/drawing/2014/main" id="{EA6BA35D-7B0B-4246-B8D8-80144438D3DA}"/>
                </a:ext>
              </a:extLst>
            </p:cNvPr>
            <p:cNvSpPr/>
            <p:nvPr/>
          </p:nvSpPr>
          <p:spPr bwMode="auto">
            <a:xfrm rot="2787863">
              <a:off x="2866510" y="2930567"/>
              <a:ext cx="2990394"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0" name="Rounded Rectangle 29">
              <a:extLst>
                <a:ext uri="{FF2B5EF4-FFF2-40B4-BE49-F238E27FC236}">
                  <a16:creationId xmlns:a16="http://schemas.microsoft.com/office/drawing/2014/main" id="{31765E29-FFC9-6343-8CF4-795C9D2158ED}"/>
                </a:ext>
              </a:extLst>
            </p:cNvPr>
            <p:cNvSpPr/>
            <p:nvPr/>
          </p:nvSpPr>
          <p:spPr bwMode="auto">
            <a:xfrm>
              <a:off x="2097244" y="6237312"/>
              <a:ext cx="2690780" cy="3205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1" name="Rounded Rectangle 30">
              <a:extLst>
                <a:ext uri="{FF2B5EF4-FFF2-40B4-BE49-F238E27FC236}">
                  <a16:creationId xmlns:a16="http://schemas.microsoft.com/office/drawing/2014/main" id="{27D074F4-7E48-C840-BE31-EC5FF7CE5AC5}"/>
                </a:ext>
              </a:extLst>
            </p:cNvPr>
            <p:cNvSpPr/>
            <p:nvPr/>
          </p:nvSpPr>
          <p:spPr bwMode="auto">
            <a:xfrm>
              <a:off x="5078721" y="6126344"/>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6" name="Rounded Rectangle 25">
              <a:extLst>
                <a:ext uri="{FF2B5EF4-FFF2-40B4-BE49-F238E27FC236}">
                  <a16:creationId xmlns:a16="http://schemas.microsoft.com/office/drawing/2014/main" id="{72CAF0C5-F296-874B-A31C-62212608E2D2}"/>
                </a:ext>
              </a:extLst>
            </p:cNvPr>
            <p:cNvSpPr/>
            <p:nvPr/>
          </p:nvSpPr>
          <p:spPr bwMode="auto">
            <a:xfrm>
              <a:off x="1264315" y="2398879"/>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sp>
        <p:nvSpPr>
          <p:cNvPr id="203778" name="Text Box 7"/>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251</a:t>
            </a:r>
          </a:p>
        </p:txBody>
      </p:sp>
      <p:sp>
        <p:nvSpPr>
          <p:cNvPr id="203779" name="Rectangle 2"/>
          <p:cNvSpPr>
            <a:spLocks noGrp="1" noChangeArrowheads="1"/>
          </p:cNvSpPr>
          <p:nvPr>
            <p:ph type="title"/>
          </p:nvPr>
        </p:nvSpPr>
        <p:spPr>
          <a:xfrm>
            <a:off x="5867400" y="404813"/>
            <a:ext cx="3276600" cy="3671887"/>
          </a:xfrm>
        </p:spPr>
        <p:txBody>
          <a:bodyPr/>
          <a:lstStyle/>
          <a:p>
            <a:pPr eaLnBrk="1" hangingPunct="1"/>
            <a:r>
              <a:rPr lang="en-US">
                <a:latin typeface="Arial" charset="0"/>
              </a:rPr>
              <a:t>How We Become Like Those We Resent</a:t>
            </a:r>
          </a:p>
        </p:txBody>
      </p:sp>
      <p:sp>
        <p:nvSpPr>
          <p:cNvPr id="203780"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Bill Gothard,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Institute in Basic Life Principles</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7AB8ED53-153D-DE4A-9751-D4ECF23F009D}"/>
              </a:ext>
            </a:extLst>
          </p:cNvPr>
          <p:cNvSpPr txBox="1">
            <a:spLocks noChangeArrowheads="1"/>
          </p:cNvSpPr>
          <p:nvPr/>
        </p:nvSpPr>
        <p:spPr bwMode="auto">
          <a:xfrm rot="2796338">
            <a:off x="1918906" y="3442689"/>
            <a:ext cx="3382037"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VISIBLE ACTIONS</a:t>
            </a:r>
          </a:p>
        </p:txBody>
      </p:sp>
      <p:sp>
        <p:nvSpPr>
          <p:cNvPr id="8" name="Rectangle 2">
            <a:extLst>
              <a:ext uri="{FF2B5EF4-FFF2-40B4-BE49-F238E27FC236}">
                <a16:creationId xmlns:a16="http://schemas.microsoft.com/office/drawing/2014/main" id="{D650A8B5-DEA6-E64B-A451-612CF3FE27DA}"/>
              </a:ext>
            </a:extLst>
          </p:cNvPr>
          <p:cNvSpPr txBox="1">
            <a:spLocks noChangeArrowheads="1"/>
          </p:cNvSpPr>
          <p:nvPr/>
        </p:nvSpPr>
        <p:spPr bwMode="auto">
          <a:xfrm>
            <a:off x="-29641" y="1508940"/>
            <a:ext cx="1073250"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SON</a:t>
            </a:r>
          </a:p>
        </p:txBody>
      </p:sp>
      <p:sp>
        <p:nvSpPr>
          <p:cNvPr id="9" name="Rectangle 2">
            <a:extLst>
              <a:ext uri="{FF2B5EF4-FFF2-40B4-BE49-F238E27FC236}">
                <a16:creationId xmlns:a16="http://schemas.microsoft.com/office/drawing/2014/main" id="{615F0DBE-F545-DB43-9CD6-1E05731EAB2F}"/>
              </a:ext>
            </a:extLst>
          </p:cNvPr>
          <p:cNvSpPr txBox="1">
            <a:spLocks noChangeArrowheads="1"/>
          </p:cNvSpPr>
          <p:nvPr/>
        </p:nvSpPr>
        <p:spPr bwMode="auto">
          <a:xfrm>
            <a:off x="4481398" y="6211568"/>
            <a:ext cx="2013885"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FATHER</a:t>
            </a:r>
          </a:p>
        </p:txBody>
      </p:sp>
      <p:sp>
        <p:nvSpPr>
          <p:cNvPr id="10" name="Rectangle 2">
            <a:extLst>
              <a:ext uri="{FF2B5EF4-FFF2-40B4-BE49-F238E27FC236}">
                <a16:creationId xmlns:a16="http://schemas.microsoft.com/office/drawing/2014/main" id="{E40FD9D2-FCE3-F04A-9F54-4DF0FC6A51BB}"/>
              </a:ext>
            </a:extLst>
          </p:cNvPr>
          <p:cNvSpPr txBox="1">
            <a:spLocks noChangeArrowheads="1"/>
          </p:cNvSpPr>
          <p:nvPr/>
        </p:nvSpPr>
        <p:spPr bwMode="auto">
          <a:xfrm>
            <a:off x="4308460" y="407171"/>
            <a:ext cx="1877855" cy="7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You're just like your father! (in attitudes)</a:t>
            </a:r>
          </a:p>
        </p:txBody>
      </p:sp>
      <p:sp>
        <p:nvSpPr>
          <p:cNvPr id="11" name="Rectangle 2">
            <a:extLst>
              <a:ext uri="{FF2B5EF4-FFF2-40B4-BE49-F238E27FC236}">
                <a16:creationId xmlns:a16="http://schemas.microsoft.com/office/drawing/2014/main" id="{77D509B5-906D-FB42-862D-A7E184A4A186}"/>
              </a:ext>
            </a:extLst>
          </p:cNvPr>
          <p:cNvSpPr txBox="1">
            <a:spLocks noChangeArrowheads="1"/>
          </p:cNvSpPr>
          <p:nvPr/>
        </p:nvSpPr>
        <p:spPr bwMode="auto">
          <a:xfrm>
            <a:off x="1146015" y="281031"/>
            <a:ext cx="2013885" cy="8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I'll never</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 like* my</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father!</a:t>
            </a:r>
          </a:p>
        </p:txBody>
      </p:sp>
      <p:sp>
        <p:nvSpPr>
          <p:cNvPr id="12" name="Rectangle 2">
            <a:extLst>
              <a:ext uri="{FF2B5EF4-FFF2-40B4-BE49-F238E27FC236}">
                <a16:creationId xmlns:a16="http://schemas.microsoft.com/office/drawing/2014/main" id="{812C2FAD-2262-A142-A6E8-59D058768363}"/>
              </a:ext>
            </a:extLst>
          </p:cNvPr>
          <p:cNvSpPr txBox="1">
            <a:spLocks noChangeArrowheads="1"/>
          </p:cNvSpPr>
          <p:nvPr/>
        </p:nvSpPr>
        <p:spPr bwMode="auto">
          <a:xfrm>
            <a:off x="4629444" y="4443729"/>
            <a:ext cx="2282308" cy="8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(Drinking, neglect, unfaithfulness, etc.)</a:t>
            </a:r>
          </a:p>
        </p:txBody>
      </p:sp>
      <p:sp>
        <p:nvSpPr>
          <p:cNvPr id="13" name="Rectangle 2">
            <a:extLst>
              <a:ext uri="{FF2B5EF4-FFF2-40B4-BE49-F238E27FC236}">
                <a16:creationId xmlns:a16="http://schemas.microsoft.com/office/drawing/2014/main" id="{A1A54EB3-FBE1-AC46-AFB4-877D87A6C9C3}"/>
              </a:ext>
            </a:extLst>
          </p:cNvPr>
          <p:cNvSpPr txBox="1">
            <a:spLocks noChangeArrowheads="1"/>
          </p:cNvSpPr>
          <p:nvPr/>
        </p:nvSpPr>
        <p:spPr bwMode="auto">
          <a:xfrm>
            <a:off x="1979712" y="1268760"/>
            <a:ext cx="1830611"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was focusing on one side of the emotional focus</a:t>
            </a:r>
          </a:p>
        </p:txBody>
      </p:sp>
      <p:sp>
        <p:nvSpPr>
          <p:cNvPr id="14" name="Rectangle 2">
            <a:extLst>
              <a:ext uri="{FF2B5EF4-FFF2-40B4-BE49-F238E27FC236}">
                <a16:creationId xmlns:a16="http://schemas.microsoft.com/office/drawing/2014/main" id="{57FEF238-1F43-3B47-BD9A-4112E66AF514}"/>
              </a:ext>
            </a:extLst>
          </p:cNvPr>
          <p:cNvSpPr txBox="1">
            <a:spLocks noChangeArrowheads="1"/>
          </p:cNvSpPr>
          <p:nvPr/>
        </p:nvSpPr>
        <p:spPr bwMode="auto">
          <a:xfrm>
            <a:off x="744134" y="1916832"/>
            <a:ext cx="1517889"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didn't realize that there is another side also</a:t>
            </a:r>
          </a:p>
        </p:txBody>
      </p:sp>
      <p:sp>
        <p:nvSpPr>
          <p:cNvPr id="15" name="Rectangle 2">
            <a:extLst>
              <a:ext uri="{FF2B5EF4-FFF2-40B4-BE49-F238E27FC236}">
                <a16:creationId xmlns:a16="http://schemas.microsoft.com/office/drawing/2014/main" id="{E98CB925-DA83-4240-901B-3291911363F6}"/>
              </a:ext>
            </a:extLst>
          </p:cNvPr>
          <p:cNvSpPr txBox="1">
            <a:spLocks noChangeArrowheads="1"/>
          </p:cNvSpPr>
          <p:nvPr/>
        </p:nvSpPr>
        <p:spPr bwMode="auto">
          <a:xfrm>
            <a:off x="2232248" y="4875978"/>
            <a:ext cx="2339752"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(Bitterness, selfishness, pride, self-centeredness, etc.)</a:t>
            </a:r>
          </a:p>
        </p:txBody>
      </p:sp>
      <p:sp>
        <p:nvSpPr>
          <p:cNvPr id="16" name="Rectangle 2">
            <a:extLst>
              <a:ext uri="{FF2B5EF4-FFF2-40B4-BE49-F238E27FC236}">
                <a16:creationId xmlns:a16="http://schemas.microsoft.com/office/drawing/2014/main" id="{CC20D9FB-2BA3-E848-986A-A253353A76C4}"/>
              </a:ext>
            </a:extLst>
          </p:cNvPr>
          <p:cNvSpPr txBox="1">
            <a:spLocks noChangeArrowheads="1"/>
          </p:cNvSpPr>
          <p:nvPr/>
        </p:nvSpPr>
        <p:spPr bwMode="auto">
          <a:xfrm>
            <a:off x="1895550" y="6111403"/>
            <a:ext cx="3077384" cy="48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*LIKE – Standard of comparison</a:t>
            </a:r>
          </a:p>
        </p:txBody>
      </p:sp>
      <p:sp>
        <p:nvSpPr>
          <p:cNvPr id="17" name="Rectangle 2">
            <a:extLst>
              <a:ext uri="{FF2B5EF4-FFF2-40B4-BE49-F238E27FC236}">
                <a16:creationId xmlns:a16="http://schemas.microsoft.com/office/drawing/2014/main" id="{063D62E7-11A5-0044-A4FD-DE27FD0C2B33}"/>
              </a:ext>
            </a:extLst>
          </p:cNvPr>
          <p:cNvSpPr txBox="1">
            <a:spLocks noChangeArrowheads="1"/>
          </p:cNvSpPr>
          <p:nvPr/>
        </p:nvSpPr>
        <p:spPr bwMode="auto">
          <a:xfrm rot="2796338">
            <a:off x="1396939" y="3826695"/>
            <a:ext cx="3382037"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ROOT ATTITUDES</a:t>
            </a:r>
          </a:p>
        </p:txBody>
      </p:sp>
      <p:sp>
        <p:nvSpPr>
          <p:cNvPr id="18" name="Rectangle 2">
            <a:extLst>
              <a:ext uri="{FF2B5EF4-FFF2-40B4-BE49-F238E27FC236}">
                <a16:creationId xmlns:a16="http://schemas.microsoft.com/office/drawing/2014/main" id="{8447610E-3AD7-0B4C-932A-A0FFCF8304F6}"/>
              </a:ext>
            </a:extLst>
          </p:cNvPr>
          <p:cNvSpPr txBox="1">
            <a:spLocks noChangeArrowheads="1"/>
          </p:cNvSpPr>
          <p:nvPr/>
        </p:nvSpPr>
        <p:spPr bwMode="auto">
          <a:xfrm rot="2796338">
            <a:off x="2371996" y="3234182"/>
            <a:ext cx="4123254"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EMOTIONAL FOCUS ON FATHER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7791450" y="152400"/>
            <a:ext cx="131445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248-250</a:t>
            </a:r>
          </a:p>
        </p:txBody>
      </p:sp>
      <p:sp>
        <p:nvSpPr>
          <p:cNvPr id="68611" name="Text Box 3"/>
          <p:cNvSpPr txBox="1">
            <a:spLocks noChangeArrowheads="1"/>
          </p:cNvSpPr>
          <p:nvPr/>
        </p:nvSpPr>
        <p:spPr bwMode="auto">
          <a:xfrm>
            <a:off x="457200" y="927521"/>
            <a:ext cx="8153400" cy="11064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(1-3)  Paul introduces himself as author with Timothy, addresses Philemon, his wife, his son &amp; his house church, &amp; wishes them God</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grace &amp; peace to set the tone for his following appeal for Onesimus.</a:t>
            </a:r>
          </a:p>
        </p:txBody>
      </p:sp>
      <p:sp>
        <p:nvSpPr>
          <p:cNvPr id="68612" name="Text Box 4"/>
          <p:cNvSpPr txBox="1">
            <a:spLocks noChangeArrowheads="1"/>
          </p:cNvSpPr>
          <p:nvPr/>
        </p:nvSpPr>
        <p:spPr bwMode="auto">
          <a:xfrm>
            <a:off x="457200" y="2373064"/>
            <a:ext cx="8229600" cy="110648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a:solidFill>
                  <a:srgbClr val="000000"/>
                </a:solidFill>
                <a:latin typeface="Arial Narrow" charset="0"/>
                <a:ea typeface="SimSun" charset="0"/>
                <a:cs typeface="SimSun" charset="0"/>
              </a:rPr>
              <a:t>(4-7) Paul prays for &amp; commends the love &amp; faith of Philemon in genuine thanksgiving to encourage Philemon to demonstrate these same qualities towards Onesimus, his runaway but repentant slave.</a:t>
            </a:r>
            <a:endParaRPr lang="en-US" sz="2200">
              <a:solidFill>
                <a:srgbClr val="000000"/>
              </a:solidFill>
              <a:latin typeface="Arial Narrow" charset="0"/>
              <a:ea typeface="SimSun" charset="0"/>
              <a:cs typeface="SimSun" charset="0"/>
            </a:endParaRPr>
          </a:p>
        </p:txBody>
      </p:sp>
      <p:sp>
        <p:nvSpPr>
          <p:cNvPr id="68613" name="Text Box 5"/>
          <p:cNvSpPr txBox="1">
            <a:spLocks noChangeArrowheads="1"/>
          </p:cNvSpPr>
          <p:nvPr/>
        </p:nvSpPr>
        <p:spPr bwMode="auto">
          <a:xfrm>
            <a:off x="457200" y="3818606"/>
            <a:ext cx="8229600" cy="11064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(8-21) Paul makes a general appeal to Philemon for mercy to be granted to Onesimus, cites reasons for sending him back to Philemon &amp; makes a specific request that Onesimus be fully pardoned for his wrongdoing.</a:t>
            </a:r>
            <a:endParaRPr lang="en-US" sz="2200" dirty="0">
              <a:solidFill>
                <a:srgbClr val="000000"/>
              </a:solidFill>
              <a:latin typeface="Arial Narrow" charset="0"/>
              <a:ea typeface="SimSun" charset="0"/>
              <a:cs typeface="SimSun" charset="0"/>
            </a:endParaRPr>
          </a:p>
        </p:txBody>
      </p:sp>
      <p:sp>
        <p:nvSpPr>
          <p:cNvPr id="68614" name="Text Box 6"/>
          <p:cNvSpPr txBox="1">
            <a:spLocks noChangeArrowheads="1"/>
          </p:cNvSpPr>
          <p:nvPr/>
        </p:nvSpPr>
        <p:spPr bwMode="auto">
          <a:xfrm>
            <a:off x="457200" y="5264150"/>
            <a:ext cx="8229600" cy="144145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(22-25) Paul requests preparations for his anticipated visit, </a:t>
            </a:r>
          </a:p>
          <a:p>
            <a:pPr algn="ctr" eaLnBrk="1" hangingPunct="1"/>
            <a:r>
              <a:rPr lang="en-US" altLang="zh-CN" sz="2200" b="1" dirty="0">
                <a:solidFill>
                  <a:srgbClr val="000000"/>
                </a:solidFill>
                <a:latin typeface="Arial Narrow" charset="0"/>
                <a:ea typeface="SimSun" charset="0"/>
                <a:cs typeface="SimSun" charset="0"/>
              </a:rPr>
              <a:t>sends greetings from co-workers &amp; blesses the church to reinforce the public nature of Philemon</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decision &amp; to remind of God</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power for fulfilling his appeal.</a:t>
            </a:r>
          </a:p>
        </p:txBody>
      </p:sp>
      <p:sp>
        <p:nvSpPr>
          <p:cNvPr id="220167"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en-US" sz="2800" b="1">
                <a:solidFill>
                  <a:srgbClr val="FFFFFF"/>
                </a:solidFill>
                <a:latin typeface="Arial" charset="0"/>
                <a:ea typeface="SimSun" charset="0"/>
                <a:cs typeface="SimSun"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396999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en-US">
                <a:solidFill>
                  <a:srgbClr val="FFFFFF"/>
                </a:solidFill>
                <a:latin typeface="Verdana" charset="0"/>
              </a:rPr>
              <a:t>Philemon Group Members</a:t>
            </a:r>
          </a:p>
        </p:txBody>
      </p:sp>
      <p:sp>
        <p:nvSpPr>
          <p:cNvPr id="222211" name="Rectangle 3"/>
          <p:cNvSpPr>
            <a:spLocks noGrp="1" noChangeArrowheads="1"/>
          </p:cNvSpPr>
          <p:nvPr>
            <p:ph type="body" sz="half" idx="1"/>
          </p:nvPr>
        </p:nvSpPr>
        <p:spPr>
          <a:xfrm>
            <a:off x="914400" y="1600200"/>
            <a:ext cx="4038600" cy="4525963"/>
          </a:xfrm>
        </p:spPr>
        <p:txBody>
          <a:bodyPr/>
          <a:lstStyle/>
          <a:p>
            <a:pPr eaLnBrk="1" hangingPunct="1"/>
            <a:r>
              <a:rPr lang="en-US" b="1">
                <a:latin typeface="Verdana" charset="0"/>
              </a:rPr>
              <a:t>William Heng </a:t>
            </a:r>
          </a:p>
          <a:p>
            <a:pPr eaLnBrk="1" hangingPunct="1"/>
            <a:r>
              <a:rPr lang="en-US" b="1">
                <a:latin typeface="Verdana" charset="0"/>
              </a:rPr>
              <a:t>Priskali Achum</a:t>
            </a:r>
          </a:p>
          <a:p>
            <a:pPr eaLnBrk="1" hangingPunct="1"/>
            <a:r>
              <a:rPr lang="en-US" b="1">
                <a:latin typeface="Verdana" charset="0"/>
              </a:rPr>
              <a:t>Carolyn Chiew</a:t>
            </a:r>
          </a:p>
          <a:p>
            <a:pPr eaLnBrk="1" hangingPunct="1"/>
            <a:r>
              <a:rPr lang="en-US" b="1">
                <a:latin typeface="Verdana" charset="0"/>
              </a:rPr>
              <a:t>Vincent Lim</a:t>
            </a:r>
          </a:p>
          <a:p>
            <a:pPr eaLnBrk="1" hangingPunct="1"/>
            <a:r>
              <a:rPr lang="en-US" b="1">
                <a:latin typeface="Verdana" charset="0"/>
              </a:rPr>
              <a:t>Eric Chong</a:t>
            </a:r>
          </a:p>
          <a:p>
            <a:pPr eaLnBrk="1" hangingPunct="1"/>
            <a:r>
              <a:rPr lang="en-US" b="1">
                <a:latin typeface="Verdana" charset="0"/>
              </a:rPr>
              <a:t>Ng Wee Hua</a:t>
            </a:r>
          </a:p>
          <a:p>
            <a:pPr eaLnBrk="1" hangingPunct="1"/>
            <a:r>
              <a:rPr lang="en-US" b="1">
                <a:latin typeface="Verdana" charset="0"/>
              </a:rPr>
              <a:t>Victor</a:t>
            </a:r>
          </a:p>
          <a:p>
            <a:pPr eaLnBrk="1" hangingPunct="1"/>
            <a:r>
              <a:rPr lang="en-US" b="1">
                <a:latin typeface="Verdana" charset="0"/>
              </a:rPr>
              <a:t>Yeo Pin Pin</a:t>
            </a:r>
          </a:p>
          <a:p>
            <a:pPr eaLnBrk="1" hangingPunct="1"/>
            <a:r>
              <a:rPr lang="en-US" b="1">
                <a:latin typeface="Verdana" charset="0"/>
              </a:rPr>
              <a:t>Andrew Lim</a:t>
            </a:r>
          </a:p>
          <a:p>
            <a:pPr eaLnBrk="1" hangingPunct="1"/>
            <a:endParaRPr lang="en-US" b="1">
              <a:latin typeface="Verdana"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9675" y="228600"/>
            <a:ext cx="5267325" cy="613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t="29114" r="15567"/>
          <a:stretch>
            <a:fillRect/>
          </a:stretch>
        </p:blipFill>
        <p:spPr bwMode="auto">
          <a:xfrm>
            <a:off x="4114800" y="4876800"/>
            <a:ext cx="5029200" cy="176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AutoShape 4"/>
          <p:cNvSpPr>
            <a:spLocks noChangeArrowheads="1"/>
          </p:cNvSpPr>
          <p:nvPr/>
        </p:nvSpPr>
        <p:spPr bwMode="auto">
          <a:xfrm>
            <a:off x="2438400" y="1981200"/>
            <a:ext cx="1066800" cy="1143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76200" cap="sq">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3236"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en-US" sz="3600" kern="10" spc="720" normalizeH="1">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
        <p:nvSpPr>
          <p:cNvPr id="223238" name="Rectangle 7"/>
          <p:cNvSpPr>
            <a:spLocks noGrp="1" noChangeArrowheads="1"/>
          </p:cNvSpPr>
          <p:nvPr>
            <p:ph type="title" idx="4294967295"/>
          </p:nvPr>
        </p:nvSpPr>
        <p:spPr>
          <a:xfrm>
            <a:off x="5867400" y="0"/>
            <a:ext cx="3078163" cy="533400"/>
          </a:xfrm>
        </p:spPr>
        <p:txBody>
          <a:bodyPr/>
          <a:lstStyle/>
          <a:p>
            <a:pPr algn="r" eaLnBrk="1" hangingPunct="1"/>
            <a:r>
              <a:rPr lang="en-US" sz="1800">
                <a:solidFill>
                  <a:schemeClr val="bg1"/>
                </a:solidFill>
                <a:latin typeface="Verdana" charset="0"/>
              </a:rPr>
              <a:t>Philemon</a:t>
            </a:r>
          </a:p>
        </p:txBody>
      </p:sp>
      <p:pic>
        <p:nvPicPr>
          <p:cNvPr id="223239" name="Picture 8" descr="love_rin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76200"/>
            <a:ext cx="1676400"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770" decel="100000"/>
                                        <p:tgtEl>
                                          <p:spTgt spid="5124"/>
                                        </p:tgtEl>
                                      </p:cBhvr>
                                    </p:animEffect>
                                    <p:animScale>
                                      <p:cBhvr>
                                        <p:cTn id="8" dur="770" decel="100000"/>
                                        <p:tgtEl>
                                          <p:spTgt spid="5124"/>
                                        </p:tgtEl>
                                      </p:cBhvr>
                                      <p:from x="10000" y="10000"/>
                                      <p:to x="200000" y="450000"/>
                                    </p:animScale>
                                    <p:animScale>
                                      <p:cBhvr>
                                        <p:cTn id="9" dur="1230" accel="100000" fill="hold">
                                          <p:stCondLst>
                                            <p:cond delay="770"/>
                                          </p:stCondLst>
                                        </p:cTn>
                                        <p:tgtEl>
                                          <p:spTgt spid="5124"/>
                                        </p:tgtEl>
                                      </p:cBhvr>
                                      <p:from x="200000" y="450000"/>
                                      <p:to x="100000" y="100000"/>
                                    </p:animScale>
                                    <p:set>
                                      <p:cBhvr>
                                        <p:cTn id="10" dur="770" fill="hold"/>
                                        <p:tgtEl>
                                          <p:spTgt spid="5124"/>
                                        </p:tgtEl>
                                        <p:attrNameLst>
                                          <p:attrName>ppt_x</p:attrName>
                                        </p:attrNameLst>
                                      </p:cBhvr>
                                      <p:to>
                                        <p:strVal val="(0.5)"/>
                                      </p:to>
                                    </p:set>
                                    <p:anim from="(0.5)" to="(#ppt_x)" calcmode="lin" valueType="num">
                                      <p:cBhvr>
                                        <p:cTn id="11" dur="1230" accel="100000" fill="hold">
                                          <p:stCondLst>
                                            <p:cond delay="770"/>
                                          </p:stCondLst>
                                        </p:cTn>
                                        <p:tgtEl>
                                          <p:spTgt spid="5124"/>
                                        </p:tgtEl>
                                        <p:attrNameLst>
                                          <p:attrName>ppt_x</p:attrName>
                                        </p:attrNameLst>
                                      </p:cBhvr>
                                    </p:anim>
                                    <p:set>
                                      <p:cBhvr>
                                        <p:cTn id="12" dur="770" fill="hold"/>
                                        <p:tgtEl>
                                          <p:spTgt spid="5124"/>
                                        </p:tgtEl>
                                        <p:attrNameLst>
                                          <p:attrName>ppt_y</p:attrName>
                                        </p:attrNameLst>
                                      </p:cBhvr>
                                      <p:to>
                                        <p:strVal val="(#ppt_y+0.4)"/>
                                      </p:to>
                                    </p:set>
                                    <p:anim from="(#ppt_y+0.4)" to="(#ppt_y)" calcmode="lin" valueType="num">
                                      <p:cBhvr>
                                        <p:cTn id="13" dur="1230" accel="100000" fill="hold">
                                          <p:stCondLst>
                                            <p:cond delay="770"/>
                                          </p:stCondLst>
                                        </p:cTn>
                                        <p:tgtEl>
                                          <p:spTgt spid="5124"/>
                                        </p:tgtEl>
                                        <p:attrNameLst>
                                          <p:attrName>ppt_y</p:attrName>
                                        </p:attrNameLst>
                                      </p:cBhvr>
                                    </p:anim>
                                  </p:childTnLst>
                                </p:cTn>
                              </p:par>
                              <p:par>
                                <p:cTn id="14" presetID="6" presetClass="emph" presetSubtype="0" fill="hold" grpId="1" nodeType="withEffect">
                                  <p:stCondLst>
                                    <p:cond delay="0"/>
                                  </p:stCondLst>
                                  <p:childTnLst>
                                    <p:animScale>
                                      <p:cBhvr>
                                        <p:cTn id="15" dur="2000" fill="hold"/>
                                        <p:tgtEl>
                                          <p:spTgt spid="51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4"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8085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Philemon</a:t>
            </a:r>
          </a:p>
        </p:txBody>
      </p:sp>
    </p:spTree>
    <p:extLst>
      <p:ext uri="{BB962C8B-B14F-4D97-AF65-F5344CB8AC3E}">
        <p14:creationId xmlns:p14="http://schemas.microsoft.com/office/powerpoint/2010/main" val="3555258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We can forgive </a:t>
            </a:r>
            <a:r>
              <a:rPr kumimoji="0" 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others</a:t>
            </a: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 when we see how God has forgiven </a:t>
            </a:r>
            <a:r>
              <a:rPr kumimoji="0" 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us</a:t>
            </a: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6" name="Rectangle 2">
            <a:extLst>
              <a:ext uri="{FF2B5EF4-FFF2-40B4-BE49-F238E27FC236}">
                <a16:creationId xmlns:a16="http://schemas.microsoft.com/office/drawing/2014/main" id="{85F28D15-FCE5-F942-95D1-8C7E9837D58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166616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Paul provides several reasons why forgiveness is important:</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solidifies friendships (vv. 8-11, 17-20).</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1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Restored relationships make people more helpful to us (v.11).</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involves one</a:t>
            </a:r>
            <a:r>
              <a:rPr kumimoji="0" lang="uk-UA" altLang="ja-JP"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s heart (v. 12).</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ja-JP"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The sacrifice that forgiveness requires is painful but good for us (vv. 13,18-19a).</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shows humility since it must be voluntary not forced (vv. 14-,21).</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reminds one that God is in control of painful events (vv. 15, 16).</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Forgiving others reminds us of how God forgave us (v.19b)</a:t>
            </a:r>
          </a:p>
          <a:p>
            <a:pPr marL="342900" marR="0" lvl="0" indent="-342000" algn="l" defTabSz="914400" rtl="0" eaLnBrk="1" fontAlgn="base" latinLnBrk="0" hangingPunct="1">
              <a:lnSpc>
                <a:spcPct val="100000"/>
              </a:lnSpc>
              <a:spcBef>
                <a:spcPct val="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9925" y="1557338"/>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en-US">
                <a:latin typeface="Verdana" charset="0"/>
              </a:rPr>
              <a:t>. Characteristics .</a:t>
            </a:r>
          </a:p>
        </p:txBody>
      </p:sp>
      <p:sp>
        <p:nvSpPr>
          <p:cNvPr id="165894"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Verdana" charset="0"/>
                <a:ea typeface="ＭＳ Ｐゴシック" charset="0"/>
                <a:cs typeface="Arial"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Meaning of purple hyacinth: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I am sorry, please forgive me, sorrow</a:t>
            </a:r>
            <a:r>
              <a:rPr kumimoji="0" lang="ru-RU"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21405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par>
                          <p:cTn id="23" fill="hold" nodeType="afterGroup">
                            <p:stCondLst>
                              <p:cond delay="2500"/>
                            </p:stCondLst>
                            <p:childTnLst>
                              <p:par>
                                <p:cTn id="24" presetID="2" presetClass="entr" presetSubtype="4" fill="hold" nodeType="afterEffect">
                                  <p:stCondLst>
                                    <p:cond delay="0"/>
                                  </p:stCondLst>
                                  <p:childTnLst>
                                    <p:set>
                                      <p:cBhvr>
                                        <p:cTn id="25" dur="1" fill="hold">
                                          <p:stCondLst>
                                            <p:cond delay="0"/>
                                          </p:stCondLst>
                                        </p:cTn>
                                        <p:tgtEl>
                                          <p:spTgt spid="35842">
                                            <p:txEl>
                                              <p:pRg st="1" end="1"/>
                                            </p:txEl>
                                          </p:spTgt>
                                        </p:tgtEl>
                                        <p:attrNameLst>
                                          <p:attrName>style.visibility</p:attrName>
                                        </p:attrNameLst>
                                      </p:cBhvr>
                                      <p:to>
                                        <p:strVal val="visible"/>
                                      </p:to>
                                    </p:set>
                                    <p:anim calcmode="lin" valueType="num">
                                      <p:cBhvr additive="base">
                                        <p:cTn id="26"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5842">
                                            <p:txEl>
                                              <p:pRg st="3" end="3"/>
                                            </p:txEl>
                                          </p:spTgt>
                                        </p:tgtEl>
                                        <p:attrNameLst>
                                          <p:attrName>style.visibility</p:attrName>
                                        </p:attrNameLst>
                                      </p:cBhvr>
                                      <p:to>
                                        <p:strVal val="visible"/>
                                      </p:to>
                                    </p:set>
                                    <p:anim calcmode="lin" valueType="num">
                                      <p:cBhvr additive="base">
                                        <p:cTn id="32"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35842">
                                            <p:txEl>
                                              <p:pRg st="5" end="5"/>
                                            </p:txEl>
                                          </p:spTgt>
                                        </p:tgtEl>
                                        <p:attrNameLst>
                                          <p:attrName>style.visibility</p:attrName>
                                        </p:attrNameLst>
                                      </p:cBhvr>
                                      <p:to>
                                        <p:strVal val="visible"/>
                                      </p:to>
                                    </p:set>
                                    <p:anim calcmode="lin" valueType="num">
                                      <p:cBhvr additive="base">
                                        <p:cTn id="38"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35842">
                                            <p:txEl>
                                              <p:pRg st="7" end="7"/>
                                            </p:txEl>
                                          </p:spTgt>
                                        </p:tgtEl>
                                        <p:attrNameLst>
                                          <p:attrName>style.visibility</p:attrName>
                                        </p:attrNameLst>
                                      </p:cBhvr>
                                      <p:to>
                                        <p:strVal val="visible"/>
                                      </p:to>
                                    </p:set>
                                    <p:anim calcmode="lin" valueType="num">
                                      <p:cBhvr additive="base">
                                        <p:cTn id="44"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35842">
                                            <p:txEl>
                                              <p:pRg st="9" end="9"/>
                                            </p:txEl>
                                          </p:spTgt>
                                        </p:tgtEl>
                                        <p:attrNameLst>
                                          <p:attrName>style.visibility</p:attrName>
                                        </p:attrNameLst>
                                      </p:cBhvr>
                                      <p:to>
                                        <p:strVal val="visible"/>
                                      </p:to>
                                    </p:set>
                                    <p:anim calcmode="lin" valueType="num">
                                      <p:cBhvr additive="base">
                                        <p:cTn id="50"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additive="base">
                                        <p:cTn id="56" dur="500" fill="hold"/>
                                        <p:tgtEl>
                                          <p:spTgt spid="35842">
                                            <p:txEl>
                                              <p:pRg st="11" end="1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84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35842">
                                            <p:txEl>
                                              <p:pRg st="13" end="13"/>
                                            </p:txEl>
                                          </p:spTgt>
                                        </p:tgtEl>
                                        <p:attrNameLst>
                                          <p:attrName>style.visibility</p:attrName>
                                        </p:attrNameLst>
                                      </p:cBhvr>
                                      <p:to>
                                        <p:strVal val="visible"/>
                                      </p:to>
                                    </p:set>
                                    <p:anim calcmode="lin" valueType="num">
                                      <p:cBhvr additive="base">
                                        <p:cTn id="62" dur="500" fill="hold"/>
                                        <p:tgtEl>
                                          <p:spTgt spid="35842">
                                            <p:txEl>
                                              <p:pRg st="13" end="13"/>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584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35842">
                                            <p:txEl>
                                              <p:pRg st="15" end="15"/>
                                            </p:txEl>
                                          </p:spTgt>
                                        </p:tgtEl>
                                        <p:attrNameLst>
                                          <p:attrName>style.visibility</p:attrName>
                                        </p:attrNameLst>
                                      </p:cBhvr>
                                      <p:to>
                                        <p:strVal val="visible"/>
                                      </p:to>
                                    </p:set>
                                    <p:anim calcmode="lin" valueType="num">
                                      <p:cBhvr additive="base">
                                        <p:cTn id="68" dur="500" fill="hold"/>
                                        <p:tgtEl>
                                          <p:spTgt spid="35842">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5842">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500" fill="hold"/>
                                        <p:tgtEl>
                                          <p:spTgt spid="9"/>
                                        </p:tgtEl>
                                        <p:attrNameLst>
                                          <p:attrName>ppt_x</p:attrName>
                                        </p:attrNameLst>
                                      </p:cBhvr>
                                      <p:tavLst>
                                        <p:tav tm="0">
                                          <p:val>
                                            <p:strVal val="#ppt_x"/>
                                          </p:val>
                                        </p:tav>
                                        <p:tav tm="100000">
                                          <p:val>
                                            <p:strVal val="#ppt_x"/>
                                          </p:val>
                                        </p:tav>
                                      </p:tavLst>
                                    </p:anim>
                                    <p:anim calcmode="lin" valueType="num">
                                      <p:cBhvr additive="base">
                                        <p:cTn id="7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4"/>
          <p:cNvGrpSpPr>
            <a:grpSpLocks noChangeAspect="1"/>
          </p:cNvGrpSpPr>
          <p:nvPr/>
        </p:nvGrpSpPr>
        <p:grpSpPr bwMode="auto">
          <a:xfrm>
            <a:off x="3992137" y="1679575"/>
            <a:ext cx="4558138"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To whom do you best relate now?</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Philemon the offended?</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Onesimus the offender?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Paul the reconciler?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church as affirmers?</a:t>
            </a:r>
          </a:p>
        </p:txBody>
      </p:sp>
      <p:sp>
        <p:nvSpPr>
          <p:cNvPr id="183301" name="Text Box 22"/>
          <p:cNvSpPr txBox="1">
            <a:spLocks noChangeArrowheads="1"/>
          </p:cNvSpPr>
          <p:nvPr/>
        </p:nvSpPr>
        <p:spPr bwMode="auto">
          <a:xfrm>
            <a:off x="8337711" y="11285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8F0852A-6DE6-514B-A195-7719415D09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471537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Forgiveness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Philemon</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418129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87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True </a:t>
            </a:r>
            <a:r>
              <a:rPr kumimoji="0" lang="en-US" sz="3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Koinonia </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(Fellowship)</a:t>
            </a:r>
            <a:endPar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0179" name="Text Box 3"/>
          <p:cNvSpPr txBox="1">
            <a:spLocks noChangeArrowheads="1"/>
          </p:cNvSpPr>
          <p:nvPr/>
        </p:nvSpPr>
        <p:spPr bwMode="auto">
          <a:xfrm>
            <a:off x="838200" y="914400"/>
            <a:ext cx="83058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0" fontAlgn="base" latinLnBrk="0" hangingPunct="0">
              <a:lnSpc>
                <a:spcPct val="100000"/>
              </a:lnSpc>
              <a:spcBef>
                <a:spcPct val="50000"/>
              </a:spcBef>
              <a:spcAft>
                <a:spcPct val="0"/>
              </a:spcAft>
              <a:buClrTx/>
              <a:buSzTx/>
              <a:buFontTx/>
              <a:buChar char="•"/>
              <a:tabLst/>
              <a:defRPr/>
            </a:pP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Fellowship of your faith</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(v. 6)</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Fellowship involves participation</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Participation in Christ involves sharing and involvement with each other</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True fellowship means mutually participating in Christ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forgiveness and reconciliation</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True fellowship promotes the good of everyone</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It involves changing perceptions and acting accordingly</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0180" name="Text Box 4"/>
          <p:cNvSpPr txBox="1">
            <a:spLocks noChangeArrowheads="1"/>
          </p:cNvSpPr>
          <p:nvPr/>
        </p:nvSpPr>
        <p:spPr bwMode="auto">
          <a:xfrm>
            <a:off x="838200" y="4803775"/>
            <a:ext cx="83820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This letter has a good example of:</a:t>
            </a:r>
          </a:p>
          <a:p>
            <a:pPr marL="273050" marR="0" lvl="0" indent="-273050" algn="l" defTabSz="914400" rtl="0" eaLnBrk="0" fontAlgn="base" latinLnBrk="0" hangingPunct="0">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 outstanding debts</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Powerful reversals</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Outcome</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5828"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pic>
        <p:nvPicPr>
          <p:cNvPr id="2058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4581525"/>
            <a:ext cx="25400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897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31913" y="115888"/>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3 Outstanding Debts</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1203" name="Text Box 3"/>
          <p:cNvSpPr txBox="1">
            <a:spLocks noChangeArrowheads="1"/>
          </p:cNvSpPr>
          <p:nvPr/>
        </p:nvSpPr>
        <p:spPr bwMode="auto">
          <a:xfrm>
            <a:off x="1143000" y="765175"/>
            <a:ext cx="80010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Onesimus</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whatever he stole</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his life</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Return to owner for due punishment</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4" name="Text Box 4"/>
          <p:cNvSpPr txBox="1">
            <a:spLocks noChangeArrowheads="1"/>
          </p:cNvSpPr>
          <p:nvPr/>
        </p:nvSpPr>
        <p:spPr bwMode="auto">
          <a:xfrm>
            <a:off x="1143000" y="2708275"/>
            <a:ext cx="8001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Paul</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s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value of each day</a:t>
            </a:r>
            <a:r>
              <a:rPr kumimoji="0" lang="uk-UA" altLang="ja-JP" sz="24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rPr>
              <a:t>s work lost</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Charge any debts Onesimus owed to my account; I will pay them</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5" name="Text Box 5"/>
          <p:cNvSpPr txBox="1">
            <a:spLocks noChangeArrowheads="1"/>
          </p:cNvSpPr>
          <p:nvPr/>
        </p:nvSpPr>
        <p:spPr bwMode="auto">
          <a:xfrm>
            <a:off x="1143000" y="4572000"/>
            <a:ext cx="8001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Philemon</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s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Paul his new life in Christ (19)</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Welcome the runaway slave as a brother; but do better than that—return him to me</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6853"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spTree>
    <p:extLst>
      <p:ext uri="{BB962C8B-B14F-4D97-AF65-F5344CB8AC3E}">
        <p14:creationId xmlns:p14="http://schemas.microsoft.com/office/powerpoint/2010/main" val="1819036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5" y="2740025"/>
            <a:ext cx="4852988"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Powerful Reversals</a:t>
            </a:r>
            <a:endParaRPr kumimoji="0" lang="en-GB" sz="3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2227" name="Text Box 3"/>
          <p:cNvSpPr txBox="1">
            <a:spLocks noChangeArrowheads="1"/>
          </p:cNvSpPr>
          <p:nvPr/>
        </p:nvSpPr>
        <p:spPr bwMode="auto">
          <a:xfrm>
            <a:off x="1331913" y="1341438"/>
            <a:ext cx="7620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Property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beloved brother</a:t>
            </a:r>
          </a:p>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Inferior 		equal</a:t>
            </a:r>
          </a:p>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Useless		</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useful</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(Onesimus, v. 11)</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2228" name="Text Box 4"/>
          <p:cNvSpPr txBox="1">
            <a:spLocks noChangeArrowheads="1"/>
          </p:cNvSpPr>
          <p:nvPr/>
        </p:nvSpPr>
        <p:spPr bwMode="auto">
          <a:xfrm>
            <a:off x="1116013" y="4133850"/>
            <a:ext cx="3240087" cy="22479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Fellowship in Christ overturns all distinctions created by social structures</a:t>
            </a:r>
            <a:endParaRPr kumimoji="0" lang="en-GB" sz="2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7877"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spTree>
    <p:extLst>
      <p:ext uri="{BB962C8B-B14F-4D97-AF65-F5344CB8AC3E}">
        <p14:creationId xmlns:p14="http://schemas.microsoft.com/office/powerpoint/2010/main" val="3704550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en-US" sz="2800" b="1" dirty="0"/>
              <a:t>LES MISERABLES, Liam </a:t>
            </a:r>
            <a:r>
              <a:rPr lang="en-US" sz="2800" b="1" dirty="0" err="1"/>
              <a:t>Neeson</a:t>
            </a:r>
            <a:r>
              <a:rPr lang="en-US" sz="2800" b="1" dirty="0"/>
              <a:t>, 1998, was forgiven</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9074404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88263" y="152400"/>
            <a:ext cx="1303337"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246-247</a:t>
            </a:r>
          </a:p>
        </p:txBody>
      </p:sp>
      <p:sp>
        <p:nvSpPr>
          <p:cNvPr id="62467" name="Text Box 3"/>
          <p:cNvSpPr txBox="1">
            <a:spLocks noChangeArrowheads="1"/>
          </p:cNvSpPr>
          <p:nvPr/>
        </p:nvSpPr>
        <p:spPr bwMode="auto">
          <a:xfrm>
            <a:off x="76200" y="762000"/>
            <a:ext cx="9144000" cy="6137275"/>
          </a:xfrm>
          <a:prstGeom prst="rect">
            <a:avLst/>
          </a:prstGeom>
          <a:solidFill>
            <a:srgbClr val="000066"/>
          </a:solidFill>
          <a:ln w="9525">
            <a:solidFill>
              <a:schemeClr val="tx1"/>
            </a:solidFill>
            <a:miter lim="800000"/>
            <a:headEnd/>
            <a:tailEnd/>
          </a:ln>
        </p:spPr>
        <p:txBody>
          <a:bodyPr>
            <a:spAutoFit/>
          </a:bodyPr>
          <a:lstStyle>
            <a:lvl1pPr marL="91440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40005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                   What reasons does Paul give in this letter to show why forgiveness is important?</a:t>
            </a:r>
          </a:p>
          <a:p>
            <a:pPr marL="914400" marR="0" lvl="0" indent="-40005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1.	Forgiveness solidifies friendships (vv. 8-11, 17, 20).</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2.	Restored relationships make people more helpful to us (v. 11).</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3.	Forgiveness involves one</a:t>
            </a:r>
            <a:r>
              <a:rPr kumimoji="0" lang="uk-UA"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s heart (v. 12).</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4.	The sacrifice that forgiveness requires is painful but good for us (vv. 13, 18-19a).</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5.	Forgiveness shows humility since it must be voluntary not forced (vv. 14, 21).</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6.	It reminds us that God has His hand in the events which cause us pain (vv. 15, 16).</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en-US" altLang="zh-CN" sz="14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7.	Forgiving others reminds us of how God forgave us (v. 19b).</a:t>
            </a:r>
          </a:p>
        </p:txBody>
      </p:sp>
      <p:sp>
        <p:nvSpPr>
          <p:cNvPr id="210948"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0949" name="Rectangle 5"/>
          <p:cNvSpPr>
            <a:spLocks noGrp="1" noChangeArrowheads="1"/>
          </p:cNvSpPr>
          <p:nvPr>
            <p:ph type="title" idx="4294967295"/>
          </p:nvPr>
        </p:nvSpPr>
        <p:spPr>
          <a:xfrm>
            <a:off x="2898775" y="152400"/>
            <a:ext cx="4492625" cy="519113"/>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Why Forgiveness Matters</a:t>
            </a:r>
            <a:endParaRPr lang="en-US" sz="2800" b="1">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415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 calcmode="lin" valueType="num">
                                      <p:cBhvr>
                                        <p:cTn id="7" dur="500" fill="hold"/>
                                        <p:tgtEl>
                                          <p:spTgt spid="62467">
                                            <p:bg/>
                                          </p:spTgt>
                                        </p:tgtEl>
                                        <p:attrNameLst>
                                          <p:attrName>ppt_w</p:attrName>
                                        </p:attrNameLst>
                                      </p:cBhvr>
                                      <p:tavLst>
                                        <p:tav tm="0">
                                          <p:val>
                                            <p:fltVal val="0"/>
                                          </p:val>
                                        </p:tav>
                                        <p:tav tm="100000">
                                          <p:val>
                                            <p:strVal val="#ppt_w"/>
                                          </p:val>
                                        </p:tav>
                                      </p:tavLst>
                                    </p:anim>
                                    <p:anim calcmode="lin" valueType="num">
                                      <p:cBhvr>
                                        <p:cTn id="8" dur="500" fill="hold"/>
                                        <p:tgtEl>
                                          <p:spTgt spid="6246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62466"/>
                                        </p:tgtEl>
                                        <p:attrNameLst>
                                          <p:attrName>style.visibility</p:attrName>
                                        </p:attrNameLst>
                                      </p:cBhvr>
                                      <p:to>
                                        <p:strVal val="visible"/>
                                      </p:to>
                                    </p:set>
                                    <p:animEffect transition="in" filter="fade">
                                      <p:cBhvr>
                                        <p:cTn id="13" dur="770" decel="100000"/>
                                        <p:tgtEl>
                                          <p:spTgt spid="62466"/>
                                        </p:tgtEl>
                                      </p:cBhvr>
                                    </p:animEffect>
                                    <p:animScale>
                                      <p:cBhvr>
                                        <p:cTn id="14" dur="770" decel="100000"/>
                                        <p:tgtEl>
                                          <p:spTgt spid="62466"/>
                                        </p:tgtEl>
                                      </p:cBhvr>
                                      <p:from x="10000" y="10000"/>
                                      <p:to x="200000" y="450000"/>
                                    </p:animScale>
                                    <p:animScale>
                                      <p:cBhvr>
                                        <p:cTn id="15" dur="1230" accel="100000" fill="hold">
                                          <p:stCondLst>
                                            <p:cond delay="770"/>
                                          </p:stCondLst>
                                        </p:cTn>
                                        <p:tgtEl>
                                          <p:spTgt spid="62466"/>
                                        </p:tgtEl>
                                      </p:cBhvr>
                                      <p:from x="200000" y="450000"/>
                                      <p:to x="100000" y="100000"/>
                                    </p:animScale>
                                    <p:set>
                                      <p:cBhvr>
                                        <p:cTn id="16" dur="770" fill="hold"/>
                                        <p:tgtEl>
                                          <p:spTgt spid="62466"/>
                                        </p:tgtEl>
                                        <p:attrNameLst>
                                          <p:attrName>ppt_x</p:attrName>
                                        </p:attrNameLst>
                                      </p:cBhvr>
                                      <p:to>
                                        <p:strVal val="(0.5)"/>
                                      </p:to>
                                    </p:set>
                                    <p:anim from="(0.5)" to="(#ppt_x)" calcmode="lin" valueType="num">
                                      <p:cBhvr>
                                        <p:cTn id="17" dur="1230" accel="100000" fill="hold">
                                          <p:stCondLst>
                                            <p:cond delay="770"/>
                                          </p:stCondLst>
                                        </p:cTn>
                                        <p:tgtEl>
                                          <p:spTgt spid="62466"/>
                                        </p:tgtEl>
                                        <p:attrNameLst>
                                          <p:attrName>ppt_x</p:attrName>
                                        </p:attrNameLst>
                                      </p:cBhvr>
                                    </p:anim>
                                    <p:set>
                                      <p:cBhvr>
                                        <p:cTn id="18" dur="770" fill="hold"/>
                                        <p:tgtEl>
                                          <p:spTgt spid="62466"/>
                                        </p:tgtEl>
                                        <p:attrNameLst>
                                          <p:attrName>ppt_y</p:attrName>
                                        </p:attrNameLst>
                                      </p:cBhvr>
                                      <p:to>
                                        <p:strVal val="(#ppt_y+0.4)"/>
                                      </p:to>
                                    </p:set>
                                    <p:anim from="(#ppt_y+0.4)" to="(#ppt_y)" calcmode="lin" valueType="num">
                                      <p:cBhvr>
                                        <p:cTn id="19" dur="1230" accel="100000" fill="hold">
                                          <p:stCondLst>
                                            <p:cond delay="770"/>
                                          </p:stCondLst>
                                        </p:cTn>
                                        <p:tgtEl>
                                          <p:spTgt spid="6246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62467">
                                            <p:txEl>
                                              <p:pRg st="2" end="2"/>
                                            </p:txEl>
                                          </p:spTgt>
                                        </p:tgtEl>
                                        <p:attrNameLst>
                                          <p:attrName>style.visibility</p:attrName>
                                        </p:attrNameLst>
                                      </p:cBhvr>
                                      <p:to>
                                        <p:strVal val="visible"/>
                                      </p:to>
                                    </p:set>
                                    <p:anim to="" calcmode="lin" valueType="num">
                                      <p:cBhvr>
                                        <p:cTn id="24" dur="1" fill="hold"/>
                                        <p:tgtEl>
                                          <p:spTgt spid="62467">
                                            <p:txEl>
                                              <p:pRg st="2" end="2"/>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 to="" calcmode="lin" valueType="num">
                                      <p:cBhvr>
                                        <p:cTn id="27" dur="1" fill="hold"/>
                                        <p:tgtEl>
                                          <p:spTgt spid="6246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2467">
                                            <p:txEl>
                                              <p:pRg st="4" end="4"/>
                                            </p:txEl>
                                          </p:spTgt>
                                        </p:tgtEl>
                                        <p:attrNameLst>
                                          <p:attrName>style.visibility</p:attrName>
                                        </p:attrNameLst>
                                      </p:cBhvr>
                                      <p:to>
                                        <p:strVal val="visible"/>
                                      </p:to>
                                    </p:set>
                                    <p:anim to="" calcmode="lin" valueType="num">
                                      <p:cBhvr>
                                        <p:cTn id="32" dur="1" fill="hold"/>
                                        <p:tgtEl>
                                          <p:spTgt spid="62467">
                                            <p:txEl>
                                              <p:pRg st="4" end="4"/>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62467">
                                            <p:txEl>
                                              <p:pRg st="5" end="5"/>
                                            </p:txEl>
                                          </p:spTgt>
                                        </p:tgtEl>
                                        <p:attrNameLst>
                                          <p:attrName>style.visibility</p:attrName>
                                        </p:attrNameLst>
                                      </p:cBhvr>
                                      <p:to>
                                        <p:strVal val="visible"/>
                                      </p:to>
                                    </p:set>
                                    <p:anim to="" calcmode="lin" valueType="num">
                                      <p:cBhvr>
                                        <p:cTn id="35" dur="1" fill="hold"/>
                                        <p:tgtEl>
                                          <p:spTgt spid="62467">
                                            <p:txEl>
                                              <p:pRg st="5" end="5"/>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0"/>
                                          </p:stCondLst>
                                        </p:cTn>
                                        <p:tgtEl>
                                          <p:spTgt spid="62467">
                                            <p:txEl>
                                              <p:pRg st="6" end="6"/>
                                            </p:txEl>
                                          </p:spTgt>
                                        </p:tgtEl>
                                        <p:attrNameLst>
                                          <p:attrName>style.visibility</p:attrName>
                                        </p:attrNameLst>
                                      </p:cBhvr>
                                      <p:to>
                                        <p:strVal val="visible"/>
                                      </p:to>
                                    </p:set>
                                    <p:anim to="" calcmode="lin" valueType="num">
                                      <p:cBhvr>
                                        <p:cTn id="40" dur="1" fill="hold"/>
                                        <p:tgtEl>
                                          <p:spTgt spid="62467">
                                            <p:txEl>
                                              <p:pRg st="6" end="6"/>
                                            </p:txEl>
                                          </p:spTgt>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to="" calcmode="lin" valueType="num">
                                      <p:cBhvr>
                                        <p:cTn id="43" dur="1" fill="hold"/>
                                        <p:tgtEl>
                                          <p:spTgt spid="62467">
                                            <p:txEl>
                                              <p:pRg st="7" end="7"/>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nodeType="clickEffect">
                                  <p:stCondLst>
                                    <p:cond delay="0"/>
                                  </p:stCondLst>
                                  <p:childTnLst>
                                    <p:set>
                                      <p:cBhvr>
                                        <p:cTn id="47" dur="1" fill="hold">
                                          <p:stCondLst>
                                            <p:cond delay="0"/>
                                          </p:stCondLst>
                                        </p:cTn>
                                        <p:tgtEl>
                                          <p:spTgt spid="62467">
                                            <p:txEl>
                                              <p:pRg st="8" end="8"/>
                                            </p:txEl>
                                          </p:spTgt>
                                        </p:tgtEl>
                                        <p:attrNameLst>
                                          <p:attrName>style.visibility</p:attrName>
                                        </p:attrNameLst>
                                      </p:cBhvr>
                                      <p:to>
                                        <p:strVal val="visible"/>
                                      </p:to>
                                    </p:set>
                                    <p:anim to="" calcmode="lin" valueType="num">
                                      <p:cBhvr>
                                        <p:cTn id="48" dur="1" fill="hold"/>
                                        <p:tgtEl>
                                          <p:spTgt spid="62467">
                                            <p:txEl>
                                              <p:pRg st="8" end="8"/>
                                            </p:txEl>
                                          </p:spTgt>
                                        </p:tgtEl>
                                        <p:attrNameLst>
                                          <p:attrName/>
                                        </p:attrNameLst>
                                      </p:cBhvr>
                                    </p:anim>
                                  </p:childTnLst>
                                </p:cTn>
                              </p:par>
                              <p:par>
                                <p:cTn id="49" presetID="24" presetClass="entr" presetSubtype="0" fill="hold" nodeType="withEffect">
                                  <p:stCondLst>
                                    <p:cond delay="0"/>
                                  </p:stCondLst>
                                  <p:childTnLst>
                                    <p:set>
                                      <p:cBhvr>
                                        <p:cTn id="50" dur="1" fill="hold">
                                          <p:stCondLst>
                                            <p:cond delay="0"/>
                                          </p:stCondLst>
                                        </p:cTn>
                                        <p:tgtEl>
                                          <p:spTgt spid="62467">
                                            <p:txEl>
                                              <p:pRg st="9" end="9"/>
                                            </p:txEl>
                                          </p:spTgt>
                                        </p:tgtEl>
                                        <p:attrNameLst>
                                          <p:attrName>style.visibility</p:attrName>
                                        </p:attrNameLst>
                                      </p:cBhvr>
                                      <p:to>
                                        <p:strVal val="visible"/>
                                      </p:to>
                                    </p:set>
                                    <p:anim to="" calcmode="lin" valueType="num">
                                      <p:cBhvr>
                                        <p:cTn id="51" dur="1" fill="hold"/>
                                        <p:tgtEl>
                                          <p:spTgt spid="62467">
                                            <p:txEl>
                                              <p:pRg st="9" end="9"/>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4" presetClass="entr" presetSubtype="0" fill="hold" nodeType="clickEffect">
                                  <p:stCondLst>
                                    <p:cond delay="0"/>
                                  </p:stCondLst>
                                  <p:childTnLst>
                                    <p:set>
                                      <p:cBhvr>
                                        <p:cTn id="55" dur="1" fill="hold">
                                          <p:stCondLst>
                                            <p:cond delay="0"/>
                                          </p:stCondLst>
                                        </p:cTn>
                                        <p:tgtEl>
                                          <p:spTgt spid="62467">
                                            <p:txEl>
                                              <p:pRg st="10" end="10"/>
                                            </p:txEl>
                                          </p:spTgt>
                                        </p:tgtEl>
                                        <p:attrNameLst>
                                          <p:attrName>style.visibility</p:attrName>
                                        </p:attrNameLst>
                                      </p:cBhvr>
                                      <p:to>
                                        <p:strVal val="visible"/>
                                      </p:to>
                                    </p:set>
                                    <p:anim to="" calcmode="lin" valueType="num">
                                      <p:cBhvr>
                                        <p:cTn id="56" dur="1" fill="hold"/>
                                        <p:tgtEl>
                                          <p:spTgt spid="62467">
                                            <p:txEl>
                                              <p:pRg st="10" end="10"/>
                                            </p:txEl>
                                          </p:spTgt>
                                        </p:tgtEl>
                                        <p:attrNameLst>
                                          <p:attrName/>
                                        </p:attrNameLst>
                                      </p:cBhvr>
                                    </p:anim>
                                  </p:childTnLst>
                                </p:cTn>
                              </p:par>
                              <p:par>
                                <p:cTn id="57" presetID="24" presetClass="entr" presetSubtype="0" fill="hold" nodeType="withEffect">
                                  <p:stCondLst>
                                    <p:cond delay="0"/>
                                  </p:stCondLst>
                                  <p:childTnLst>
                                    <p:set>
                                      <p:cBhvr>
                                        <p:cTn id="58" dur="1" fill="hold">
                                          <p:stCondLst>
                                            <p:cond delay="0"/>
                                          </p:stCondLst>
                                        </p:cTn>
                                        <p:tgtEl>
                                          <p:spTgt spid="62467">
                                            <p:txEl>
                                              <p:pRg st="11" end="11"/>
                                            </p:txEl>
                                          </p:spTgt>
                                        </p:tgtEl>
                                        <p:attrNameLst>
                                          <p:attrName>style.visibility</p:attrName>
                                        </p:attrNameLst>
                                      </p:cBhvr>
                                      <p:to>
                                        <p:strVal val="visible"/>
                                      </p:to>
                                    </p:set>
                                    <p:anim to="" calcmode="lin" valueType="num">
                                      <p:cBhvr>
                                        <p:cTn id="59" dur="1" fill="hold"/>
                                        <p:tgtEl>
                                          <p:spTgt spid="62467">
                                            <p:txEl>
                                              <p:pRg st="11" end="11"/>
                                            </p:txEl>
                                          </p:spTgt>
                                        </p:tgtEl>
                                        <p:attrNameLst>
                                          <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nodeType="clickEffect">
                                  <p:stCondLst>
                                    <p:cond delay="0"/>
                                  </p:stCondLst>
                                  <p:childTnLst>
                                    <p:set>
                                      <p:cBhvr>
                                        <p:cTn id="63" dur="1" fill="hold">
                                          <p:stCondLst>
                                            <p:cond delay="0"/>
                                          </p:stCondLst>
                                        </p:cTn>
                                        <p:tgtEl>
                                          <p:spTgt spid="62467">
                                            <p:txEl>
                                              <p:pRg st="12" end="12"/>
                                            </p:txEl>
                                          </p:spTgt>
                                        </p:tgtEl>
                                        <p:attrNameLst>
                                          <p:attrName>style.visibility</p:attrName>
                                        </p:attrNameLst>
                                      </p:cBhvr>
                                      <p:to>
                                        <p:strVal val="visible"/>
                                      </p:to>
                                    </p:set>
                                    <p:anim to="" calcmode="lin" valueType="num">
                                      <p:cBhvr>
                                        <p:cTn id="64" dur="1" fill="hold"/>
                                        <p:tgtEl>
                                          <p:spTgt spid="62467">
                                            <p:txEl>
                                              <p:pRg st="12" end="12"/>
                                            </p:txEl>
                                          </p:spTgt>
                                        </p:tgtEl>
                                        <p:attrNameLst>
                                          <p:attrName/>
                                        </p:attrNameLst>
                                      </p:cBhvr>
                                    </p:anim>
                                  </p:childTnLst>
                                </p:cTn>
                              </p:par>
                              <p:par>
                                <p:cTn id="65" presetID="24" presetClass="entr" presetSubtype="0" fill="hold" nodeType="withEffect">
                                  <p:stCondLst>
                                    <p:cond delay="0"/>
                                  </p:stCondLst>
                                  <p:childTnLst>
                                    <p:set>
                                      <p:cBhvr>
                                        <p:cTn id="66" dur="1" fill="hold">
                                          <p:stCondLst>
                                            <p:cond delay="0"/>
                                          </p:stCondLst>
                                        </p:cTn>
                                        <p:tgtEl>
                                          <p:spTgt spid="62467">
                                            <p:txEl>
                                              <p:pRg st="13" end="13"/>
                                            </p:txEl>
                                          </p:spTgt>
                                        </p:tgtEl>
                                        <p:attrNameLst>
                                          <p:attrName>style.visibility</p:attrName>
                                        </p:attrNameLst>
                                      </p:cBhvr>
                                      <p:to>
                                        <p:strVal val="visible"/>
                                      </p:to>
                                    </p:set>
                                    <p:anim to="" calcmode="lin" valueType="num">
                                      <p:cBhvr>
                                        <p:cTn id="67" dur="1" fill="hold"/>
                                        <p:tgtEl>
                                          <p:spTgt spid="62467">
                                            <p:txEl>
                                              <p:pRg st="13" end="13"/>
                                            </p:txEl>
                                          </p:spTgt>
                                        </p:tgtEl>
                                        <p:attrNameLst>
                                          <p:attrName/>
                                        </p:attrNameLst>
                                      </p:cBhvr>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4" presetClass="entr" presetSubtype="0" fill="hold" nodeType="clickEffect">
                                  <p:stCondLst>
                                    <p:cond delay="0"/>
                                  </p:stCondLst>
                                  <p:childTnLst>
                                    <p:set>
                                      <p:cBhvr>
                                        <p:cTn id="71" dur="1" fill="hold">
                                          <p:stCondLst>
                                            <p:cond delay="0"/>
                                          </p:stCondLst>
                                        </p:cTn>
                                        <p:tgtEl>
                                          <p:spTgt spid="62467">
                                            <p:txEl>
                                              <p:pRg st="14" end="14"/>
                                            </p:txEl>
                                          </p:spTgt>
                                        </p:tgtEl>
                                        <p:attrNameLst>
                                          <p:attrName>style.visibility</p:attrName>
                                        </p:attrNameLst>
                                      </p:cBhvr>
                                      <p:to>
                                        <p:strVal val="visible"/>
                                      </p:to>
                                    </p:set>
                                    <p:anim to="" calcmode="lin" valueType="num">
                                      <p:cBhvr>
                                        <p:cTn id="72" dur="1" fill="hold"/>
                                        <p:tgtEl>
                                          <p:spTgt spid="62467">
                                            <p:txEl>
                                              <p:pRg st="14" end="1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build="allAtOnce"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title"/>
          </p:nvPr>
        </p:nvSpPr>
        <p:spPr>
          <a:effectLst>
            <a:outerShdw blurRad="50800" dist="38100" dir="2700000">
              <a:srgbClr val="000000">
                <a:alpha val="43000"/>
              </a:srgbClr>
            </a:outerShdw>
          </a:effectLst>
        </p:spPr>
        <p:txBody>
          <a:bodyPr/>
          <a:lstStyle/>
          <a:p>
            <a:pPr algn="r" eaLnBrk="1" hangingPunct="1">
              <a:defRPr/>
            </a:pPr>
            <a:r>
              <a:rPr lang="en-US" dirty="0">
                <a:solidFill>
                  <a:schemeClr val="bg1"/>
                </a:solidFill>
                <a:latin typeface="Arial"/>
                <a:ea typeface="+mj-ea"/>
                <a:cs typeface="Arial"/>
              </a:rPr>
              <a:t>It</a:t>
            </a:r>
            <a:r>
              <a:rPr lang="uk-UA" dirty="0">
                <a:solidFill>
                  <a:schemeClr val="bg1"/>
                </a:solidFill>
                <a:latin typeface="Arial"/>
                <a:ea typeface="+mj-ea"/>
                <a:cs typeface="Arial"/>
              </a:rPr>
              <a:t>'</a:t>
            </a:r>
            <a:r>
              <a:rPr lang="en-US" dirty="0">
                <a:solidFill>
                  <a:schemeClr val="bg1"/>
                </a:solidFill>
                <a:latin typeface="Arial"/>
                <a:ea typeface="+mj-ea"/>
                <a:cs typeface="Arial"/>
              </a:rPr>
              <a:t>s Your Blood</a:t>
            </a:r>
          </a:p>
        </p:txBody>
      </p:sp>
      <p:sp>
        <p:nvSpPr>
          <p:cNvPr id="63492" name="Text Box 4"/>
          <p:cNvSpPr txBox="1">
            <a:spLocks noChangeArrowheads="1"/>
          </p:cNvSpPr>
          <p:nvPr/>
        </p:nvSpPr>
        <p:spPr bwMode="auto">
          <a:xfrm>
            <a:off x="301625" y="2638425"/>
            <a:ext cx="7305205" cy="4031873"/>
          </a:xfrm>
          <a:prstGeom prst="rect">
            <a:avLst/>
          </a:prstGeom>
          <a:solidFill>
            <a:srgbClr val="000066">
              <a:alpha val="70000"/>
            </a:srgbClr>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cleanses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gives me life,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took my place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in redeeming sacrifice,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Washes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Whiter than the snow, than the snow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My Jesus,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God</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precious sacrifice.</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39904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a:t>
            </a:r>
          </a:p>
        </p:txBody>
      </p:sp>
      <p:sp>
        <p:nvSpPr>
          <p:cNvPr id="64515" name="Text Box 3"/>
          <p:cNvSpPr txBox="1">
            <a:spLocks noChangeArrowheads="1"/>
          </p:cNvSpPr>
          <p:nvPr/>
        </p:nvSpPr>
        <p:spPr bwMode="auto">
          <a:xfrm>
            <a:off x="306388" y="990600"/>
            <a:ext cx="4113212" cy="563880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External Evidence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The authenticity of Philemon was not questioned until objections were raised in the 4th century against its lack of doctrinal content.  However, Jerome &amp; Chrysostom vindicated the epistle &amp; Pauline authorship has been universally held until the 19th century radical critics.</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64516" name="Text Box 4"/>
          <p:cNvSpPr txBox="1">
            <a:spLocks noChangeArrowheads="1"/>
          </p:cNvSpPr>
          <p:nvPr/>
        </p:nvSpPr>
        <p:spPr bwMode="auto">
          <a:xfrm>
            <a:off x="4800600" y="2590800"/>
            <a:ext cx="4113213" cy="1716088"/>
          </a:xfrm>
          <a:prstGeom prst="rect">
            <a:avLst/>
          </a:prstGeom>
          <a:solidFill>
            <a:srgbClr val="FFFFFF"/>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Paul refers to himself three times as author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(vv. 1, 9, 19). </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4021"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4022" name="Rectangle 6"/>
          <p:cNvSpPr>
            <a:spLocks noGrp="1" noChangeArrowheads="1"/>
          </p:cNvSpPr>
          <p:nvPr>
            <p:ph type="title" idx="4294967295"/>
          </p:nvPr>
        </p:nvSpPr>
        <p:spPr>
          <a:xfrm>
            <a:off x="3821113" y="152400"/>
            <a:ext cx="207962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Authorship</a:t>
            </a:r>
          </a:p>
        </p:txBody>
      </p:sp>
    </p:spTree>
    <p:extLst>
      <p:ext uri="{BB962C8B-B14F-4D97-AF65-F5344CB8AC3E}">
        <p14:creationId xmlns:p14="http://schemas.microsoft.com/office/powerpoint/2010/main" val="98821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7688263" y="152400"/>
            <a:ext cx="1303337"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246-247</a:t>
            </a:r>
          </a:p>
        </p:txBody>
      </p:sp>
      <p:sp>
        <p:nvSpPr>
          <p:cNvPr id="65539" name="Text Box 3"/>
          <p:cNvSpPr txBox="1">
            <a:spLocks noChangeArrowheads="1"/>
          </p:cNvSpPr>
          <p:nvPr/>
        </p:nvSpPr>
        <p:spPr bwMode="auto">
          <a:xfrm rot="-1200000">
            <a:off x="117475" y="1703388"/>
            <a:ext cx="5121275" cy="1196975"/>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New Testament postcard</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is the shortest letter of 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epistles. </a:t>
            </a:r>
          </a:p>
        </p:txBody>
      </p:sp>
      <p:sp>
        <p:nvSpPr>
          <p:cNvPr id="65540" name="Text Box 4"/>
          <p:cNvSpPr txBox="1">
            <a:spLocks noChangeArrowheads="1"/>
          </p:cNvSpPr>
          <p:nvPr/>
        </p:nvSpPr>
        <p:spPr bwMode="auto">
          <a:xfrm rot="1200000">
            <a:off x="3733800" y="2590800"/>
            <a:ext cx="4914900" cy="3387725"/>
          </a:xfrm>
          <a:prstGeom prst="rect">
            <a:avLst/>
          </a:prstGeom>
          <a:solidFill>
            <a:srgbClr val="E3EBF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letter to Philemon probably provides the clearest example of the need to demonstrate forgiveness in the New Testament.  Onesimus</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commitment to return to his former master was in effect risking his life to ask forgiveness, yet he still did it.</a:t>
            </a:r>
          </a:p>
        </p:txBody>
      </p:sp>
      <p:sp>
        <p:nvSpPr>
          <p:cNvPr id="65541" name="Text Box 5"/>
          <p:cNvSpPr txBox="1">
            <a:spLocks noChangeArrowheads="1"/>
          </p:cNvSpPr>
          <p:nvPr/>
        </p:nvSpPr>
        <p:spPr bwMode="auto">
          <a:xfrm>
            <a:off x="609600" y="3962400"/>
            <a:ext cx="5181600" cy="2678113"/>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writing illustrates the nature of imputation better than any other.  Paul requests that all of Onesimus</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sin be placed not upon Onesimus but upon himself.  In like manner Christ took the sin of humanity upon Himself.</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160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6071" name="Rectangle 7"/>
          <p:cNvSpPr>
            <a:spLocks noGrp="1" noChangeArrowheads="1"/>
          </p:cNvSpPr>
          <p:nvPr>
            <p:ph type="title" idx="4294967295"/>
          </p:nvPr>
        </p:nvSpPr>
        <p:spPr>
          <a:xfrm>
            <a:off x="3200400" y="166688"/>
            <a:ext cx="2754313" cy="519112"/>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Characteristics</a:t>
            </a:r>
            <a:endParaRPr lang="en-US" sz="2800" b="1">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181444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4386" name="Picture 2"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ext Box 3"/>
          <p:cNvSpPr txBox="1">
            <a:spLocks noChangeArrowheads="1"/>
          </p:cNvSpPr>
          <p:nvPr/>
        </p:nvSpPr>
        <p:spPr bwMode="auto">
          <a:xfrm>
            <a:off x="8305800" y="1905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246</a:t>
            </a:r>
          </a:p>
        </p:txBody>
      </p:sp>
      <p:sp>
        <p:nvSpPr>
          <p:cNvPr id="28676" name="Text Box 4"/>
          <p:cNvSpPr txBox="1">
            <a:spLocks noChangeArrowheads="1"/>
          </p:cNvSpPr>
          <p:nvPr/>
        </p:nvSpPr>
        <p:spPr bwMode="auto">
          <a:xfrm rot="-1200000">
            <a:off x="-92075" y="1120775"/>
            <a:ext cx="5121275" cy="1927225"/>
          </a:xfrm>
          <a:prstGeom prst="rect">
            <a:avLst/>
          </a:prstGeom>
          <a:solidFill>
            <a:srgbClr val="99CCFF"/>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Date (fall AD 61)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1st imprisonment in Rome</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is evident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parallels with the Colossian letter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(cf. v. 23 with Col. 4:7-10).  </a:t>
            </a:r>
          </a:p>
        </p:txBody>
      </p:sp>
      <p:sp>
        <p:nvSpPr>
          <p:cNvPr id="28677" name="Text Box 5"/>
          <p:cNvSpPr txBox="1">
            <a:spLocks noChangeArrowheads="1"/>
          </p:cNvSpPr>
          <p:nvPr/>
        </p:nvSpPr>
        <p:spPr bwMode="auto">
          <a:xfrm rot="1200000">
            <a:off x="4395788" y="827088"/>
            <a:ext cx="4991100" cy="2354262"/>
          </a:xfrm>
          <a:prstGeom prst="rect">
            <a:avLst/>
          </a:prstGeom>
          <a:solidFill>
            <a:schemeClr val="accent3"/>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Origin/Recipients</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Philemon (v. 1b), a Christian slave owner in Colosse, is the main addressee, but others in his church are included too </a:t>
            </a:r>
            <a:b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b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(v. 2). </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8678" name="Text Box 6"/>
          <p:cNvSpPr txBox="1">
            <a:spLocks noChangeArrowheads="1"/>
          </p:cNvSpPr>
          <p:nvPr/>
        </p:nvSpPr>
        <p:spPr bwMode="auto">
          <a:xfrm>
            <a:off x="152400" y="4579938"/>
            <a:ext cx="8763000" cy="2354262"/>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Occasion</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During 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1st imprisonment in Rome he led to Christ the fugitive slave of Philemon named Onesimus—who had done some injustices to &amp; stolen from Philemon before he ran away.  This letter to Philemon was sent with Onesimus to Colosse to convince Philemon to forgive Onesimus. </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8679" name="AutoShape 7"/>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80" name="Text Box 8"/>
          <p:cNvSpPr txBox="1">
            <a:spLocks noChangeArrowheads="1"/>
          </p:cNvSpPr>
          <p:nvPr/>
        </p:nvSpPr>
        <p:spPr bwMode="auto">
          <a:xfrm>
            <a:off x="3048000" y="3505200"/>
            <a:ext cx="1039813" cy="4619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28681" name="Text Box 9"/>
          <p:cNvSpPr txBox="1">
            <a:spLocks noChangeArrowheads="1"/>
          </p:cNvSpPr>
          <p:nvPr/>
        </p:nvSpPr>
        <p:spPr bwMode="auto">
          <a:xfrm>
            <a:off x="6629400" y="4038600"/>
            <a:ext cx="1382713" cy="4619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Colosse</a:t>
            </a:r>
          </a:p>
        </p:txBody>
      </p:sp>
      <p:sp>
        <p:nvSpPr>
          <p:cNvPr id="14439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144395" name="Rectangle 11"/>
          <p:cNvSpPr>
            <a:spLocks noGrp="1" noChangeArrowheads="1"/>
          </p:cNvSpPr>
          <p:nvPr>
            <p:ph type="title" idx="4294967295"/>
          </p:nvPr>
        </p:nvSpPr>
        <p:spPr>
          <a:xfrm>
            <a:off x="3276600" y="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extLst>
      <p:ext uri="{BB962C8B-B14F-4D97-AF65-F5344CB8AC3E}">
        <p14:creationId xmlns:p14="http://schemas.microsoft.com/office/powerpoint/2010/main" val="2026909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Forgive Others and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Seek Forgiveness</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9239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297863"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247</a:t>
            </a:r>
          </a:p>
        </p:txBody>
      </p:sp>
      <p:sp>
        <p:nvSpPr>
          <p:cNvPr id="67587" name="Text Box 3"/>
          <p:cNvSpPr txBox="1">
            <a:spLocks noChangeArrowheads="1"/>
          </p:cNvSpPr>
          <p:nvPr/>
        </p:nvSpPr>
        <p:spPr bwMode="auto">
          <a:xfrm>
            <a:off x="152400" y="1368425"/>
            <a:ext cx="8801100" cy="3752850"/>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short letter to Philemon demonstrates both the importance of forgiving offenders &amp; also being forgiven as necessary decisions for walking with God.</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views the letter from the perspective of both Onesimus and Philemon.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letter was not simply a personal correspondence to Philemon alone.  It addresses others in the church and the uses the plural </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you</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in verse 25. </a:t>
            </a:r>
          </a:p>
        </p:txBody>
      </p:sp>
      <p:sp>
        <p:nvSpPr>
          <p:cNvPr id="218116" name="Rectangle 4"/>
          <p:cNvSpPr>
            <a:spLocks noGrp="1" noChangeArrowheads="1"/>
          </p:cNvSpPr>
          <p:nvPr>
            <p:ph type="title" idx="4294967295"/>
          </p:nvPr>
        </p:nvSpPr>
        <p:spPr>
          <a:xfrm>
            <a:off x="2535238" y="333375"/>
            <a:ext cx="3836987" cy="768350"/>
          </a:xfrm>
          <a:solidFill>
            <a:srgbClr val="000000"/>
          </a:solidFill>
        </p:spPr>
        <p:txBody>
          <a:bodyPr>
            <a:spAutoFit/>
          </a:bodyPr>
          <a:lstStyle/>
          <a:p>
            <a:pPr algn="ctr" eaLnBrk="1" hangingPunct="1"/>
            <a:r>
              <a:rPr lang="en-US" b="1">
                <a:solidFill>
                  <a:srgbClr val="FFFFFF"/>
                </a:solidFill>
                <a:latin typeface="Arial Narrow" charset="0"/>
                <a:ea typeface="SimSun" charset="0"/>
                <a:cs typeface="SimSun" charset="0"/>
              </a:rPr>
              <a:t>Perspectives</a:t>
            </a:r>
          </a:p>
        </p:txBody>
      </p:sp>
    </p:spTree>
    <p:extLst>
      <p:ext uri="{BB962C8B-B14F-4D97-AF65-F5344CB8AC3E}">
        <p14:creationId xmlns:p14="http://schemas.microsoft.com/office/powerpoint/2010/main" val="193690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030821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Tree>
    <p:extLst>
      <p:ext uri="{BB962C8B-B14F-4D97-AF65-F5344CB8AC3E}">
        <p14:creationId xmlns:p14="http://schemas.microsoft.com/office/powerpoint/2010/main" val="27913440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Hiding Place</a:t>
            </a:r>
          </a:p>
        </p:txBody>
      </p:sp>
    </p:spTree>
    <p:extLst>
      <p:ext uri="{BB962C8B-B14F-4D97-AF65-F5344CB8AC3E}">
        <p14:creationId xmlns:p14="http://schemas.microsoft.com/office/powerpoint/2010/main" val="36431340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7410668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Guards</a:t>
            </a: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Jews</a:t>
            </a:r>
          </a:p>
        </p:txBody>
      </p:sp>
    </p:spTree>
    <p:extLst>
      <p:ext uri="{BB962C8B-B14F-4D97-AF65-F5344CB8AC3E}">
        <p14:creationId xmlns:p14="http://schemas.microsoft.com/office/powerpoint/2010/main" val="9160631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German Guards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533" y="598843"/>
            <a:ext cx="7281334" cy="6214533"/>
          </a:xfrm>
          <a:prstGeom prst="rect">
            <a:avLst/>
          </a:prstGeom>
        </p:spPr>
      </p:pic>
    </p:spTree>
    <p:extLst>
      <p:ext uri="{BB962C8B-B14F-4D97-AF65-F5344CB8AC3E}">
        <p14:creationId xmlns:p14="http://schemas.microsoft.com/office/powerpoint/2010/main" val="5325996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2909528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240578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251520" y="1602008"/>
            <a:ext cx="8604448"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“So if you consider me a partner, welcome him [</a:t>
            </a:r>
            <a:r>
              <a:rPr lang="en-US" sz="3600" b="1" dirty="0" err="1">
                <a:solidFill>
                  <a:srgbClr val="FFFFFF"/>
                </a:solidFill>
              </a:rPr>
              <a:t>Onesimus</a:t>
            </a:r>
            <a:r>
              <a:rPr lang="en-US" sz="3600" b="1" dirty="0">
                <a:solidFill>
                  <a:srgbClr val="FFFFFF"/>
                </a:solidFill>
              </a:rPr>
              <a:t>] as you would welcome me.  If he has done you any wrong or owes you anything, charge it to me” (verses 17-18).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Philemon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348421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New Testament Emails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3738EB25-3A71-C946-8928-DD3E7844C5DF}"/>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16453B1F-74D5-0245-9526-ED1BDB16D624}"/>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Philemon</a:t>
              </a:r>
            </a:p>
          </p:txBody>
        </p:sp>
        <p:sp>
          <p:nvSpPr>
            <p:cNvPr id="8" name="TextBox 7">
              <a:extLst>
                <a:ext uri="{FF2B5EF4-FFF2-40B4-BE49-F238E27FC236}">
                  <a16:creationId xmlns:a16="http://schemas.microsoft.com/office/drawing/2014/main" id="{313F6994-6363-C64F-B221-D0645F0E1CE7}"/>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John</a:t>
              </a:r>
            </a:p>
          </p:txBody>
        </p:sp>
        <p:sp>
          <p:nvSpPr>
            <p:cNvPr id="9" name="TextBox 8">
              <a:extLst>
                <a:ext uri="{FF2B5EF4-FFF2-40B4-BE49-F238E27FC236}">
                  <a16:creationId xmlns:a16="http://schemas.microsoft.com/office/drawing/2014/main" id="{106C51A4-5D75-EA42-BCA3-7835EEC91F89}"/>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John</a:t>
              </a:r>
            </a:p>
          </p:txBody>
        </p:sp>
        <p:sp>
          <p:nvSpPr>
            <p:cNvPr id="10" name="TextBox 9">
              <a:extLst>
                <a:ext uri="{FF2B5EF4-FFF2-40B4-BE49-F238E27FC236}">
                  <a16:creationId xmlns:a16="http://schemas.microsoft.com/office/drawing/2014/main" id="{020E5455-BBFE-D54D-B15B-525F1ADF35AF}"/>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Jude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latin typeface="UBS Galatia" charset="0"/>
                <a:cs typeface="Arial" charset="0"/>
              </a:rPr>
              <a:t>Πα</a:t>
            </a:r>
            <a:r>
              <a:rPr lang="en-US" sz="2000">
                <a:solidFill>
                  <a:srgbClr val="000000"/>
                </a:solidFill>
                <a:latin typeface="UBS Galatia" charset="0"/>
              </a:rPr>
              <a:t>ῦ</a:t>
            </a:r>
            <a:r>
              <a:rPr lang="en-US" sz="2000">
                <a:solidFill>
                  <a:srgbClr val="000000"/>
                </a:solidFill>
                <a:latin typeface="UBS Galatia" charset="0"/>
                <a:cs typeface="Arial" charset="0"/>
              </a:rPr>
              <a:t>λος δ</a:t>
            </a:r>
            <a:r>
              <a:rPr lang="en-US" sz="2000">
                <a:solidFill>
                  <a:srgbClr val="000000"/>
                </a:solidFill>
                <a:latin typeface="UBS Galatia" charset="0"/>
              </a:rPr>
              <a:t>έ</a:t>
            </a:r>
            <a:r>
              <a:rPr lang="en-US" sz="2000">
                <a:solidFill>
                  <a:srgbClr val="000000"/>
                </a:solidFill>
                <a:latin typeface="UBS Galatia" charset="0"/>
                <a:cs typeface="Arial" charset="0"/>
              </a:rPr>
              <a:t>σµιος Χριστο</a:t>
            </a:r>
            <a:r>
              <a:rPr lang="en-US" sz="2000">
                <a:solidFill>
                  <a:srgbClr val="000000"/>
                </a:solidFill>
                <a:latin typeface="UBS Galatia" charset="0"/>
              </a:rPr>
              <a:t>ῦ</a:t>
            </a:r>
            <a:r>
              <a:rPr lang="en-US" sz="2000">
                <a:solidFill>
                  <a:srgbClr val="000000"/>
                </a:solidFill>
                <a:latin typeface="UBS Galatia" charset="0"/>
                <a:cs typeface="Arial" charset="0"/>
              </a:rPr>
              <a:t> </a:t>
            </a:r>
            <a:r>
              <a:rPr lang="en-US" sz="2000">
                <a:solidFill>
                  <a:srgbClr val="000000"/>
                </a:solidFill>
                <a:latin typeface="UBS Galatia" charset="0"/>
              </a:rPr>
              <a:t>Ἰ</a:t>
            </a:r>
            <a:r>
              <a:rPr lang="en-US" sz="2000">
                <a:solidFill>
                  <a:srgbClr val="000000"/>
                </a:solidFill>
                <a:latin typeface="UBS Galatia" charset="0"/>
                <a:cs typeface="Arial" charset="0"/>
              </a:rPr>
              <a:t>ησο</a:t>
            </a:r>
            <a:r>
              <a:rPr lang="en-US" sz="2000">
                <a:solidFill>
                  <a:srgbClr val="000000"/>
                </a:solidFill>
                <a:latin typeface="UBS Galatia" charset="0"/>
              </a:rPr>
              <a:t>ῦ</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Τιµ</a:t>
            </a:r>
            <a:r>
              <a:rPr lang="en-US" sz="2000">
                <a:solidFill>
                  <a:srgbClr val="000000"/>
                </a:solidFill>
                <a:latin typeface="UBS Galatia" charset="0"/>
              </a:rPr>
              <a:t>ό</a:t>
            </a:r>
            <a:r>
              <a:rPr lang="en-US" sz="2000">
                <a:solidFill>
                  <a:srgbClr val="000000"/>
                </a:solidFill>
                <a:latin typeface="UBS Galatia" charset="0"/>
                <a:cs typeface="Arial" charset="0"/>
              </a:rPr>
              <a:t>θεος </a:t>
            </a:r>
            <a:r>
              <a:rPr lang="en-US" sz="2000">
                <a:solidFill>
                  <a:srgbClr val="000000"/>
                </a:solidFill>
                <a:latin typeface="UBS Galatia" charset="0"/>
              </a:rPr>
              <a:t>ὁ</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δελφ</a:t>
            </a:r>
            <a:r>
              <a:rPr lang="en-US" sz="2000">
                <a:solidFill>
                  <a:srgbClr val="000000"/>
                </a:solidFill>
                <a:latin typeface="UBS Galatia" charset="0"/>
              </a:rPr>
              <a:t>ὸ</a:t>
            </a:r>
            <a:r>
              <a:rPr lang="en-US" sz="2000">
                <a:solidFill>
                  <a:srgbClr val="000000"/>
                </a:solidFill>
                <a:latin typeface="UBS Galatia" charset="0"/>
                <a:cs typeface="Arial" charset="0"/>
              </a:rPr>
              <a:t>ς Φιλ</a:t>
            </a:r>
            <a:r>
              <a:rPr lang="en-US" sz="2000">
                <a:solidFill>
                  <a:srgbClr val="000000"/>
                </a:solidFill>
                <a:latin typeface="UBS Galatia" charset="0"/>
              </a:rPr>
              <a:t>ή</a:t>
            </a:r>
            <a:r>
              <a:rPr lang="en-US" sz="2000">
                <a:solidFill>
                  <a:srgbClr val="000000"/>
                </a:solidFill>
                <a:latin typeface="UBS Galatia" charset="0"/>
                <a:cs typeface="Arial" charset="0"/>
              </a:rPr>
              <a:t>µονι τ</a:t>
            </a:r>
            <a:r>
              <a:rPr lang="en-US" sz="2000">
                <a:solidFill>
                  <a:srgbClr val="000000"/>
                </a:solidFill>
                <a:latin typeface="UBS Galatia" charset="0"/>
              </a:rPr>
              <a:t>ῷ</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γαπητ</a:t>
            </a:r>
            <a:r>
              <a:rPr lang="en-US" sz="2000">
                <a:solidFill>
                  <a:srgbClr val="000000"/>
                </a:solidFill>
                <a:latin typeface="UBS Galatia" charset="0"/>
              </a:rPr>
              <a:t>ῷ</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συνεργ</a:t>
            </a:r>
            <a:r>
              <a:rPr lang="en-US" sz="2000">
                <a:solidFill>
                  <a:srgbClr val="000000"/>
                </a:solidFill>
                <a:latin typeface="UBS Galatia" charset="0"/>
              </a:rPr>
              <a:t>ῷ</a:t>
            </a:r>
            <a:r>
              <a:rPr lang="en-US" sz="2000">
                <a:solidFill>
                  <a:srgbClr val="000000"/>
                </a:solidFill>
                <a:latin typeface="UBS Galatia" charset="0"/>
                <a:cs typeface="Arial" charset="0"/>
              </a:rPr>
              <a:t> </a:t>
            </a:r>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a:t>
            </a:r>
            <a:r>
              <a:rPr lang="en-US">
                <a:solidFill>
                  <a:srgbClr val="000000"/>
                </a:solidFill>
                <a:latin typeface="UBS Galatia" charset="0"/>
                <a:cs typeface="Arial" charset="0"/>
              </a:rPr>
              <a:t> </a:t>
            </a:r>
            <a:r>
              <a:rPr lang="en-US" sz="2000">
                <a:solidFill>
                  <a:srgbClr val="000000"/>
                </a:solidFill>
                <a:latin typeface="UBS Galatia" charset="0"/>
                <a:cs typeface="Arial" charset="0"/>
              </a:rPr>
              <a:t>κα</a:t>
            </a:r>
            <a:r>
              <a:rPr lang="en-US" sz="2000">
                <a:solidFill>
                  <a:srgbClr val="000000"/>
                </a:solidFill>
                <a:latin typeface="UBS Galatia" charset="0"/>
              </a:rPr>
              <a:t>ὶ</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πφ</a:t>
            </a:r>
            <a:r>
              <a:rPr lang="en-US" sz="2000">
                <a:solidFill>
                  <a:srgbClr val="000000"/>
                </a:solidFill>
                <a:latin typeface="UBS Galatia" charset="0"/>
              </a:rPr>
              <a:t>ίᾳ</a:t>
            </a:r>
            <a:r>
              <a:rPr lang="en-US" sz="2000">
                <a:solidFill>
                  <a:srgbClr val="000000"/>
                </a:solidFill>
                <a:latin typeface="UBS Galatia" charset="0"/>
                <a:cs typeface="Arial" charset="0"/>
              </a:rPr>
              <a:t> τ</a:t>
            </a:r>
            <a:r>
              <a:rPr lang="en-US" sz="2000">
                <a:solidFill>
                  <a:srgbClr val="000000"/>
                </a:solidFill>
                <a:latin typeface="UBS Galatia" charset="0"/>
              </a:rPr>
              <a:t>ῇ</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δελφ</a:t>
            </a:r>
            <a:r>
              <a:rPr lang="en-US" sz="2000">
                <a:solidFill>
                  <a:srgbClr val="000000"/>
                </a:solidFill>
                <a:latin typeface="UBS Galatia" charset="0"/>
              </a:rPr>
              <a:t>ῇ</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ρχ</a:t>
            </a:r>
            <a:r>
              <a:rPr lang="en-US" sz="2000">
                <a:solidFill>
                  <a:srgbClr val="000000"/>
                </a:solidFill>
                <a:latin typeface="UBS Galatia" charset="0"/>
              </a:rPr>
              <a:t>ί</a:t>
            </a:r>
            <a:r>
              <a:rPr lang="en-US" sz="2000">
                <a:solidFill>
                  <a:srgbClr val="000000"/>
                </a:solidFill>
                <a:latin typeface="UBS Galatia" charset="0"/>
                <a:cs typeface="Arial" charset="0"/>
              </a:rPr>
              <a:t>ππ</a:t>
            </a:r>
            <a:r>
              <a:rPr lang="en-US" sz="2000">
                <a:solidFill>
                  <a:srgbClr val="000000"/>
                </a:solidFill>
                <a:latin typeface="UBS Galatia" charset="0"/>
              </a:rPr>
              <a:t>ῳ</a:t>
            </a:r>
            <a:r>
              <a:rPr lang="en-US" sz="2000">
                <a:solidFill>
                  <a:srgbClr val="000000"/>
                </a:solidFill>
                <a:latin typeface="UBS Galatia" charset="0"/>
                <a:cs typeface="Arial" charset="0"/>
              </a:rPr>
              <a:t> τ</a:t>
            </a:r>
            <a:r>
              <a:rPr lang="en-US" sz="2000">
                <a:solidFill>
                  <a:srgbClr val="000000"/>
                </a:solidFill>
                <a:latin typeface="UBS Galatia" charset="0"/>
              </a:rPr>
              <a:t>ῷ</a:t>
            </a:r>
            <a:endParaRPr lang="en-US" sz="2000">
              <a:solidFill>
                <a:srgbClr val="000000"/>
              </a:solidFill>
              <a:latin typeface="UBS Galatia" charset="0"/>
              <a:cs typeface="Arial" charset="0"/>
            </a:endParaRPr>
          </a:p>
          <a:p>
            <a:pPr eaLnBrk="1" hangingPunct="1"/>
            <a:r>
              <a:rPr lang="en-US" sz="2000">
                <a:solidFill>
                  <a:srgbClr val="000000"/>
                </a:solidFill>
                <a:latin typeface="UBS Galatia" charset="0"/>
                <a:cs typeface="Arial" charset="0"/>
              </a:rPr>
              <a:t>συστρατιωτ</a:t>
            </a:r>
            <a:r>
              <a:rPr lang="en-US" sz="2000">
                <a:solidFill>
                  <a:srgbClr val="000000"/>
                </a:solidFill>
                <a:latin typeface="UBS Galatia" charset="0"/>
              </a:rPr>
              <a:t>ῃ</a:t>
            </a:r>
            <a:r>
              <a:rPr lang="en-US" sz="2000">
                <a:solidFill>
                  <a:srgbClr val="000000"/>
                </a:solidFill>
                <a:latin typeface="UBS Galatia" charset="0"/>
                <a:cs typeface="Arial" charset="0"/>
              </a:rPr>
              <a:t> </a:t>
            </a:r>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τ</a:t>
            </a:r>
            <a:r>
              <a:rPr lang="en-US" sz="2000">
                <a:solidFill>
                  <a:srgbClr val="000000"/>
                </a:solidFill>
                <a:latin typeface="UBS Galatia" charset="0"/>
              </a:rPr>
              <a:t>ῇ</a:t>
            </a:r>
            <a:r>
              <a:rPr lang="en-US" sz="2000">
                <a:solidFill>
                  <a:srgbClr val="000000"/>
                </a:solidFill>
                <a:latin typeface="UBS Galatia" charset="0"/>
                <a:cs typeface="Arial" charset="0"/>
              </a:rPr>
              <a:t> κατ· ο</a:t>
            </a:r>
            <a:r>
              <a:rPr lang="en-US" sz="2000">
                <a:solidFill>
                  <a:srgbClr val="000000"/>
                </a:solidFill>
                <a:latin typeface="UBS Galatia" charset="0"/>
              </a:rPr>
              <a:t>ἶ</a:t>
            </a:r>
            <a:r>
              <a:rPr lang="en-US" sz="2000">
                <a:solidFill>
                  <a:srgbClr val="000000"/>
                </a:solidFill>
                <a:latin typeface="UBS Galatia" charset="0"/>
                <a:cs typeface="Arial" charset="0"/>
              </a:rPr>
              <a:t>κ</a:t>
            </a:r>
            <a:r>
              <a:rPr lang="en-US" sz="2000">
                <a:solidFill>
                  <a:srgbClr val="000000"/>
                </a:solidFill>
                <a:latin typeface="UBS Galatia" charset="0"/>
              </a:rPr>
              <a:t>ό</a:t>
            </a:r>
            <a:r>
              <a:rPr lang="en-US" sz="2000">
                <a:solidFill>
                  <a:srgbClr val="000000"/>
                </a:solidFill>
                <a:latin typeface="UBS Galatia" charset="0"/>
                <a:cs typeface="Arial" charset="0"/>
              </a:rPr>
              <a:t>ν σου</a:t>
            </a:r>
          </a:p>
          <a:p>
            <a:pPr eaLnBrk="1" hangingPunct="1"/>
            <a:r>
              <a:rPr lang="en-US" sz="2000">
                <a:solidFill>
                  <a:srgbClr val="000000"/>
                </a:solidFill>
                <a:latin typeface="UBS Galatia" charset="0"/>
              </a:rPr>
              <a:t>ἐ</a:t>
            </a:r>
            <a:r>
              <a:rPr lang="en-US" sz="2000">
                <a:solidFill>
                  <a:srgbClr val="000000"/>
                </a:solidFill>
                <a:latin typeface="UBS Galatia" charset="0"/>
                <a:cs typeface="Arial" charset="0"/>
              </a:rPr>
              <a:t>κκλησ</a:t>
            </a:r>
            <a:r>
              <a:rPr lang="en-US" sz="2000">
                <a:solidFill>
                  <a:srgbClr val="000000"/>
                </a:solidFill>
                <a:latin typeface="UBS Galatia" charset="0"/>
              </a:rPr>
              <a:t>ίᾳ</a:t>
            </a:r>
            <a:endParaRPr lang="en-US" sz="2000">
              <a:solidFill>
                <a:srgbClr val="000000"/>
              </a:solidFill>
              <a:latin typeface="UBS Galatia" charset="0"/>
              <a:cs typeface="Arial" charset="0"/>
            </a:endParaRPr>
          </a:p>
          <a:p>
            <a:pPr eaLnBrk="1" hangingPunct="1"/>
            <a:r>
              <a:rPr lang="en-US" sz="2000">
                <a:solidFill>
                  <a:srgbClr val="000000"/>
                </a:solidFill>
                <a:latin typeface="UBS Galatia" charset="0"/>
                <a:cs typeface="Arial" charset="0"/>
              </a:rPr>
              <a:t>χ</a:t>
            </a:r>
            <a:r>
              <a:rPr lang="en-US" sz="2000">
                <a:solidFill>
                  <a:srgbClr val="000000"/>
                </a:solidFill>
                <a:latin typeface="UBS Galatia" charset="0"/>
              </a:rPr>
              <a:t>ά</a:t>
            </a:r>
            <a:r>
              <a:rPr lang="en-US" sz="2000">
                <a:solidFill>
                  <a:srgbClr val="000000"/>
                </a:solidFill>
                <a:latin typeface="UBS Galatia" charset="0"/>
                <a:cs typeface="Arial" charset="0"/>
              </a:rPr>
              <a:t>ρις </a:t>
            </a:r>
            <a:r>
              <a:rPr lang="en-US" sz="2000">
                <a:solidFill>
                  <a:srgbClr val="000000"/>
                </a:solidFill>
                <a:latin typeface="UBS Galatia" charset="0"/>
              </a:rPr>
              <a:t>ὑ</a:t>
            </a:r>
            <a:r>
              <a:rPr lang="en-US" sz="2000">
                <a:solidFill>
                  <a:srgbClr val="000000"/>
                </a:solidFill>
                <a:latin typeface="UBS Galatia" charset="0"/>
                <a:cs typeface="Arial" charset="0"/>
              </a:rPr>
              <a:t>µ</a:t>
            </a:r>
            <a:r>
              <a:rPr lang="en-US" sz="2000">
                <a:solidFill>
                  <a:srgbClr val="000000"/>
                </a:solidFill>
                <a:latin typeface="UBS Galatia" charset="0"/>
              </a:rPr>
              <a:t>ῖ</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ε</a:t>
            </a:r>
            <a:r>
              <a:rPr lang="en-US" sz="2000">
                <a:solidFill>
                  <a:srgbClr val="000000"/>
                </a:solidFill>
                <a:latin typeface="UBS Galatia" charset="0"/>
              </a:rPr>
              <a:t>ἰ</a:t>
            </a:r>
            <a:r>
              <a:rPr lang="en-US" sz="2000">
                <a:solidFill>
                  <a:srgbClr val="000000"/>
                </a:solidFill>
                <a:latin typeface="UBS Galatia" charset="0"/>
                <a:cs typeface="Arial" charset="0"/>
              </a:rPr>
              <a:t>ρ</a:t>
            </a:r>
            <a:r>
              <a:rPr lang="en-US" sz="2000">
                <a:solidFill>
                  <a:srgbClr val="000000"/>
                </a:solidFill>
                <a:latin typeface="UBS Galatia" charset="0"/>
              </a:rPr>
              <a:t>ή</a:t>
            </a:r>
            <a:r>
              <a:rPr lang="en-US" sz="2000">
                <a:solidFill>
                  <a:srgbClr val="000000"/>
                </a:solidFill>
                <a:latin typeface="UBS Galatia" charset="0"/>
                <a:cs typeface="Arial" charset="0"/>
              </a:rPr>
              <a:t>νη </a:t>
            </a:r>
            <a:r>
              <a:rPr lang="en-US" sz="2000">
                <a:solidFill>
                  <a:srgbClr val="000000"/>
                </a:solidFill>
                <a:latin typeface="UBS Galatia" charset="0"/>
              </a:rPr>
              <a:t>ἀ</a:t>
            </a:r>
            <a:r>
              <a:rPr lang="en-US" sz="2000">
                <a:solidFill>
                  <a:srgbClr val="000000"/>
                </a:solidFill>
                <a:latin typeface="UBS Galatia" charset="0"/>
                <a:cs typeface="Arial" charset="0"/>
              </a:rPr>
              <a:t>π</a:t>
            </a:r>
            <a:r>
              <a:rPr lang="en-US" sz="2000">
                <a:solidFill>
                  <a:srgbClr val="000000"/>
                </a:solidFill>
                <a:latin typeface="UBS Galatia" charset="0"/>
              </a:rPr>
              <a:t>ὸ</a:t>
            </a:r>
            <a:r>
              <a:rPr lang="en-US" sz="2000">
                <a:solidFill>
                  <a:srgbClr val="000000"/>
                </a:solidFill>
                <a:latin typeface="UBS Galatia" charset="0"/>
                <a:cs typeface="Arial" charset="0"/>
              </a:rPr>
              <a:t> θεο</a:t>
            </a:r>
            <a:r>
              <a:rPr lang="en-US" sz="2000">
                <a:solidFill>
                  <a:srgbClr val="000000"/>
                </a:solidFill>
                <a:latin typeface="UBS Galatia" charset="0"/>
              </a:rPr>
              <a:t>ῦ</a:t>
            </a:r>
            <a:r>
              <a:rPr lang="en-US" sz="2000">
                <a:solidFill>
                  <a:srgbClr val="000000"/>
                </a:solidFill>
                <a:latin typeface="UBS Galatia" charset="0"/>
                <a:cs typeface="Arial" charset="0"/>
              </a:rPr>
              <a:t> πατρ</a:t>
            </a:r>
            <a:r>
              <a:rPr lang="en-US" sz="2000">
                <a:solidFill>
                  <a:srgbClr val="000000"/>
                </a:solidFill>
                <a:latin typeface="UBS Galatia" charset="0"/>
              </a:rPr>
              <a:t>ὸ</a:t>
            </a:r>
            <a:r>
              <a:rPr lang="en-US" sz="2000">
                <a:solidFill>
                  <a:srgbClr val="000000"/>
                </a:solidFill>
                <a:latin typeface="UBS Galatia" charset="0"/>
                <a:cs typeface="Arial" charset="0"/>
              </a:rPr>
              <a:t>ς</a:t>
            </a:r>
          </a:p>
          <a:p>
            <a:pPr eaLnBrk="1" hangingPunct="1"/>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κυρ</a:t>
            </a:r>
            <a:r>
              <a:rPr lang="en-US" sz="2000">
                <a:solidFill>
                  <a:srgbClr val="000000"/>
                </a:solidFill>
                <a:latin typeface="UBS Galatia" charset="0"/>
              </a:rPr>
              <a:t>ί</a:t>
            </a:r>
            <a:r>
              <a:rPr lang="en-US" sz="2000">
                <a:solidFill>
                  <a:srgbClr val="000000"/>
                </a:solidFill>
                <a:latin typeface="UBS Galatia" charset="0"/>
                <a:cs typeface="Arial" charset="0"/>
              </a:rPr>
              <a:t>ου </a:t>
            </a:r>
            <a:r>
              <a:rPr lang="en-US" sz="2000">
                <a:solidFill>
                  <a:srgbClr val="000000"/>
                </a:solidFill>
                <a:latin typeface="UBS Galatia" charset="0"/>
              </a:rPr>
              <a:t>Ἰ</a:t>
            </a:r>
            <a:r>
              <a:rPr lang="en-US" sz="2000">
                <a:solidFill>
                  <a:srgbClr val="000000"/>
                </a:solidFill>
                <a:latin typeface="UBS Galatia" charset="0"/>
                <a:cs typeface="Arial" charset="0"/>
              </a:rPr>
              <a:t>ησο</a:t>
            </a:r>
            <a:r>
              <a:rPr lang="en-US" sz="2000">
                <a:solidFill>
                  <a:srgbClr val="000000"/>
                </a:solidFill>
                <a:latin typeface="UBS Galatia" charset="0"/>
              </a:rPr>
              <a:t>ῦ</a:t>
            </a:r>
            <a:r>
              <a:rPr lang="en-US" sz="2000">
                <a:solidFill>
                  <a:srgbClr val="000000"/>
                </a:solidFill>
                <a:latin typeface="UBS Galatia" charset="0"/>
                <a:cs typeface="Arial" charset="0"/>
              </a:rPr>
              <a:t> Χριστο</a:t>
            </a:r>
            <a:r>
              <a:rPr lang="en-US" sz="2000">
                <a:solidFill>
                  <a:srgbClr val="000000"/>
                </a:solidFill>
                <a:latin typeface="UBS Galatia" charset="0"/>
              </a:rPr>
              <a:t>ῦ</a:t>
            </a:r>
            <a:r>
              <a:rPr lang="en-US" sz="2000">
                <a:solidFill>
                  <a:srgbClr val="000000"/>
                </a:solidFill>
                <a:latin typeface="UBS Galatia" charset="0"/>
                <a:cs typeface="Arial" charset="0"/>
              </a:rPr>
              <a:t>.</a:t>
            </a:r>
          </a:p>
        </p:txBody>
      </p:sp>
      <p:sp>
        <p:nvSpPr>
          <p:cNvPr id="23557" name="Text Box 5"/>
          <p:cNvSpPr txBox="1">
            <a:spLocks noChangeArrowheads="1"/>
          </p:cNvSpPr>
          <p:nvPr/>
        </p:nvSpPr>
        <p:spPr bwMode="auto">
          <a:xfrm rot="639179">
            <a:off x="2452688" y="541338"/>
            <a:ext cx="16081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latin typeface="Garamond" charset="0"/>
                <a:cs typeface="Arial" charset="0"/>
              </a:rPr>
              <a:t>ROME</a:t>
            </a:r>
          </a:p>
        </p:txBody>
      </p:sp>
      <p:sp>
        <p:nvSpPr>
          <p:cNvPr id="23558" name="Text Box 6"/>
          <p:cNvSpPr txBox="1">
            <a:spLocks noChangeArrowheads="1"/>
          </p:cNvSpPr>
          <p:nvPr/>
        </p:nvSpPr>
        <p:spPr bwMode="auto">
          <a:xfrm>
            <a:off x="228600" y="5181600"/>
            <a:ext cx="40386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FFFFFF"/>
                </a:solidFill>
                <a:cs typeface="Arial" charset="0"/>
              </a:rPr>
              <a:t>Postcard to Philemon</a:t>
            </a:r>
          </a:p>
        </p:txBody>
      </p:sp>
    </p:spTree>
    <p:extLst>
      <p:ext uri="{BB962C8B-B14F-4D97-AF65-F5344CB8AC3E}">
        <p14:creationId xmlns:p14="http://schemas.microsoft.com/office/powerpoint/2010/main" val="344924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a:t>
            </a:r>
            <a:r>
              <a:rPr lang="en-US" sz="1200" b="1" dirty="0">
                <a:solidFill>
                  <a:srgbClr val="000000"/>
                </a:solidFill>
                <a:latin typeface="Arial"/>
                <a:cs typeface="Arial"/>
              </a:rPr>
              <a:t>Paul, a prisoner of Christ Jesus, and Timothy our brother, </a:t>
            </a:r>
          </a:p>
          <a:p>
            <a:pPr eaLnBrk="1" hangingPunct="1"/>
            <a:r>
              <a:rPr lang="en-US" sz="1200" b="1" dirty="0">
                <a:solidFill>
                  <a:srgbClr val="000000"/>
                </a:solidFill>
                <a:latin typeface="Arial"/>
                <a:cs typeface="Arial"/>
              </a:rPr>
              <a:t>   To Philemon our dear friend and fellow worker, </a:t>
            </a:r>
            <a:r>
              <a:rPr lang="en-US" sz="1200" b="1" baseline="30000" dirty="0">
                <a:solidFill>
                  <a:srgbClr val="000000"/>
                </a:solidFill>
                <a:latin typeface="Arial"/>
                <a:cs typeface="Arial"/>
              </a:rPr>
              <a:t>2</a:t>
            </a:r>
            <a:r>
              <a:rPr lang="en-US" sz="1200" b="1" dirty="0">
                <a:solidFill>
                  <a:srgbClr val="000000"/>
                </a:solidFill>
                <a:latin typeface="Arial"/>
                <a:cs typeface="Arial"/>
              </a:rPr>
              <a:t>to Apphia our sister, to Archippus our fellow soldier and to the church that meets in your home: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3</a:t>
            </a:r>
            <a:r>
              <a:rPr lang="en-US" sz="1200" b="1" dirty="0">
                <a:solidFill>
                  <a:srgbClr val="000000"/>
                </a:solidFill>
                <a:latin typeface="Arial"/>
                <a:cs typeface="Arial"/>
              </a:rPr>
              <a:t>Grace to you and peace from God our Father and the Lord Jesus Christ. </a:t>
            </a:r>
          </a:p>
          <a:p>
            <a:pPr eaLnBrk="1" hangingPunct="1"/>
            <a:r>
              <a:rPr lang="en-US" sz="1200" b="1" dirty="0">
                <a:solidFill>
                  <a:srgbClr val="000000"/>
                </a:solidFill>
                <a:latin typeface="Arial"/>
                <a:cs typeface="Arial"/>
              </a:rPr>
              <a:t>Thanksgiving and Prayer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4</a:t>
            </a:r>
            <a:r>
              <a:rPr lang="en-US" sz="1200" b="1" dirty="0">
                <a:solidFill>
                  <a:srgbClr val="000000"/>
                </a:solidFill>
                <a:latin typeface="Arial"/>
                <a:cs typeface="Arial"/>
              </a:rPr>
              <a:t>I always thank my God as I remember you in my prayers, </a:t>
            </a:r>
            <a:r>
              <a:rPr lang="en-US" sz="1200" b="1" baseline="30000" dirty="0">
                <a:solidFill>
                  <a:srgbClr val="000000"/>
                </a:solidFill>
                <a:latin typeface="Arial"/>
                <a:cs typeface="Arial"/>
              </a:rPr>
              <a:t>5</a:t>
            </a:r>
            <a:r>
              <a:rPr lang="en-US" sz="1200" b="1" dirty="0">
                <a:solidFill>
                  <a:srgbClr val="000000"/>
                </a:solidFill>
                <a:latin typeface="Arial"/>
                <a:cs typeface="Arial"/>
              </a:rPr>
              <a:t>because I hear about your faith in the Lord Jesus and your love for all the saints. </a:t>
            </a:r>
            <a:r>
              <a:rPr lang="en-US" sz="1200" b="1" baseline="30000" dirty="0">
                <a:solidFill>
                  <a:srgbClr val="000000"/>
                </a:solidFill>
                <a:latin typeface="Arial"/>
                <a:cs typeface="Arial"/>
              </a:rPr>
              <a:t>6</a:t>
            </a:r>
            <a:r>
              <a:rPr lang="en-US" sz="1200" b="1" dirty="0">
                <a:solidFill>
                  <a:srgbClr val="000000"/>
                </a:solidFill>
                <a:latin typeface="Arial"/>
                <a:cs typeface="Arial"/>
              </a:rPr>
              <a:t>I pray that you may be active in sharing your faith, so that you will have a full understanding of every good thing we have in Christ. </a:t>
            </a:r>
            <a:r>
              <a:rPr lang="en-US" sz="1200" b="1" baseline="30000" dirty="0">
                <a:solidFill>
                  <a:srgbClr val="000000"/>
                </a:solidFill>
                <a:latin typeface="Arial"/>
                <a:cs typeface="Arial"/>
              </a:rPr>
              <a:t>7</a:t>
            </a:r>
            <a:r>
              <a:rPr lang="en-US" sz="1200" b="1" dirty="0">
                <a:solidFill>
                  <a:srgbClr val="000000"/>
                </a:solidFill>
                <a:latin typeface="Arial"/>
                <a:cs typeface="Arial"/>
              </a:rPr>
              <a:t>Your love has given me great joy and encouragement, because you, brother, have refreshed the hearts of the saints. </a:t>
            </a:r>
          </a:p>
          <a:p>
            <a:pPr eaLnBrk="1" hangingPunct="1"/>
            <a:r>
              <a:rPr lang="en-US" sz="1200" b="1" dirty="0">
                <a:solidFill>
                  <a:srgbClr val="000000"/>
                </a:solidFill>
                <a:latin typeface="Arial"/>
                <a:cs typeface="Arial"/>
              </a:rPr>
              <a:t>Paul</a:t>
            </a:r>
            <a:r>
              <a:rPr lang="uk-UA" sz="1200" b="1" dirty="0">
                <a:solidFill>
                  <a:srgbClr val="000000"/>
                </a:solidFill>
                <a:latin typeface="Arial"/>
                <a:cs typeface="Arial"/>
              </a:rPr>
              <a:t>'</a:t>
            </a:r>
            <a:r>
              <a:rPr lang="en-US" sz="1200" b="1" dirty="0">
                <a:solidFill>
                  <a:srgbClr val="000000"/>
                </a:solidFill>
                <a:latin typeface="Arial"/>
                <a:cs typeface="Arial"/>
              </a:rPr>
              <a:t>s Plea for Onesimus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8</a:t>
            </a:r>
            <a:r>
              <a:rPr lang="en-US" sz="1200" b="1" dirty="0">
                <a:solidFill>
                  <a:srgbClr val="000000"/>
                </a:solidFill>
                <a:latin typeface="Arial"/>
                <a:cs typeface="Arial"/>
              </a:rPr>
              <a:t>Therefore, although in Christ I could be bold and order you to do what you ought to do, </a:t>
            </a:r>
            <a:r>
              <a:rPr lang="en-US" sz="1200" b="1" baseline="30000" dirty="0">
                <a:solidFill>
                  <a:srgbClr val="000000"/>
                </a:solidFill>
                <a:latin typeface="Arial"/>
                <a:cs typeface="Arial"/>
              </a:rPr>
              <a:t>9</a:t>
            </a:r>
            <a:r>
              <a:rPr lang="en-US" sz="1200" b="1" dirty="0">
                <a:solidFill>
                  <a:srgbClr val="000000"/>
                </a:solidFill>
                <a:latin typeface="Arial"/>
                <a:cs typeface="Arial"/>
              </a:rPr>
              <a:t>yet I appeal to you on the basis of love. I then, as Paul–an old man and now also a prisoner of Christ Jesus– </a:t>
            </a:r>
            <a:r>
              <a:rPr lang="en-US" sz="1200" b="1" baseline="30000" dirty="0">
                <a:solidFill>
                  <a:srgbClr val="000000"/>
                </a:solidFill>
                <a:latin typeface="Arial"/>
                <a:cs typeface="Arial"/>
              </a:rPr>
              <a:t>10</a:t>
            </a:r>
            <a:r>
              <a:rPr lang="en-US" sz="1200" b="1" dirty="0">
                <a:solidFill>
                  <a:srgbClr val="000000"/>
                </a:solidFill>
                <a:latin typeface="Arial"/>
                <a:cs typeface="Arial"/>
              </a:rPr>
              <a:t>I appeal to you for my son Onesimus, who became my son while I was in chains. </a:t>
            </a:r>
            <a:r>
              <a:rPr lang="en-US" sz="1200" b="1" baseline="30000" dirty="0">
                <a:solidFill>
                  <a:srgbClr val="000000"/>
                </a:solidFill>
                <a:latin typeface="Arial"/>
                <a:cs typeface="Arial"/>
              </a:rPr>
              <a:t>11</a:t>
            </a:r>
            <a:r>
              <a:rPr lang="en-US" sz="1200" b="1" dirty="0">
                <a:solidFill>
                  <a:srgbClr val="000000"/>
                </a:solidFill>
                <a:latin typeface="Arial"/>
                <a:cs typeface="Arial"/>
              </a:rPr>
              <a:t>Formerly he was useless to you, but now he has become useful both to you and to 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12</a:t>
            </a:r>
            <a:r>
              <a:rPr lang="en-US" sz="1200" b="1" dirty="0">
                <a:solidFill>
                  <a:srgbClr val="000000"/>
                </a:solidFill>
                <a:latin typeface="Arial"/>
                <a:cs typeface="Arial"/>
              </a:rPr>
              <a:t>I am sending him–who is my very heart–back to you. </a:t>
            </a:r>
            <a:r>
              <a:rPr lang="en-US" sz="1200" b="1" baseline="30000" dirty="0">
                <a:solidFill>
                  <a:srgbClr val="000000"/>
                </a:solidFill>
                <a:latin typeface="Arial"/>
                <a:cs typeface="Arial"/>
              </a:rPr>
              <a:t>13</a:t>
            </a:r>
            <a:r>
              <a:rPr lang="en-US" sz="1200" b="1" dirty="0">
                <a:solidFill>
                  <a:srgbClr val="000000"/>
                </a:solidFill>
                <a:latin typeface="Arial"/>
                <a:cs typeface="Arial"/>
              </a:rPr>
              <a:t>I would have liked to keep him with me so that he could take your place in helping me while I am in chains for the gospel. </a:t>
            </a:r>
            <a:r>
              <a:rPr lang="en-US" sz="1200" b="1" baseline="30000" dirty="0">
                <a:solidFill>
                  <a:srgbClr val="000000"/>
                </a:solidFill>
                <a:latin typeface="Arial"/>
                <a:cs typeface="Arial"/>
              </a:rPr>
              <a:t>14</a:t>
            </a:r>
            <a:r>
              <a:rPr lang="en-US" sz="1200" b="1" dirty="0">
                <a:solidFill>
                  <a:srgbClr val="000000"/>
                </a:solidFill>
                <a:latin typeface="Arial"/>
                <a:cs typeface="Arial"/>
              </a:rPr>
              <a:t>But I did not want to do anything without your consent, so that any favor you do will be spontaneous and not forced. </a:t>
            </a:r>
            <a:r>
              <a:rPr lang="en-US" sz="1200" b="1" baseline="30000" dirty="0">
                <a:solidFill>
                  <a:srgbClr val="000000"/>
                </a:solidFill>
                <a:latin typeface="Arial"/>
                <a:cs typeface="Arial"/>
              </a:rPr>
              <a:t>15</a:t>
            </a:r>
            <a:r>
              <a:rPr lang="en-US" sz="1200" b="1" dirty="0">
                <a:solidFill>
                  <a:srgbClr val="000000"/>
                </a:solidFill>
                <a:latin typeface="Arial"/>
                <a:cs typeface="Arial"/>
              </a:rPr>
              <a:t>Perhaps the reason he was separated from you for a little while was that you might have him back for good– </a:t>
            </a:r>
            <a:r>
              <a:rPr lang="en-US" sz="1200" b="1" baseline="30000" dirty="0">
                <a:solidFill>
                  <a:srgbClr val="000000"/>
                </a:solidFill>
                <a:latin typeface="Arial"/>
                <a:cs typeface="Arial"/>
              </a:rPr>
              <a:t>16</a:t>
            </a:r>
            <a:r>
              <a:rPr lang="en-US" sz="1200" b="1" dirty="0">
                <a:solidFill>
                  <a:srgbClr val="000000"/>
                </a:solidFill>
                <a:latin typeface="Arial"/>
                <a:cs typeface="Arial"/>
              </a:rPr>
              <a:t>no longer as a slave, but better than a slave, as a dear brother. He is very dear to me but even dearer to you, both as a man and as a brother in the Lord.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17</a:t>
            </a:r>
            <a:r>
              <a:rPr lang="en-US" sz="1200" b="1" dirty="0">
                <a:solidFill>
                  <a:srgbClr val="000000"/>
                </a:solidFill>
                <a:latin typeface="Arial"/>
                <a:cs typeface="Arial"/>
              </a:rPr>
              <a:t>So if you consider me a partner, welcome him as you would welcome me. </a:t>
            </a:r>
            <a:r>
              <a:rPr lang="en-US" sz="1200" b="1" baseline="30000" dirty="0">
                <a:solidFill>
                  <a:srgbClr val="000000"/>
                </a:solidFill>
                <a:latin typeface="Arial"/>
                <a:cs typeface="Arial"/>
              </a:rPr>
              <a:t>18</a:t>
            </a:r>
            <a:r>
              <a:rPr lang="en-US" sz="1200" b="1" dirty="0">
                <a:solidFill>
                  <a:srgbClr val="000000"/>
                </a:solidFill>
                <a:latin typeface="Arial"/>
                <a:cs typeface="Arial"/>
              </a:rPr>
              <a:t>If he has done you any wrong or owes you anything, charge it to me. </a:t>
            </a:r>
            <a:r>
              <a:rPr lang="en-US" sz="1200" b="1" baseline="30000" dirty="0">
                <a:solidFill>
                  <a:srgbClr val="000000"/>
                </a:solidFill>
                <a:latin typeface="Arial"/>
                <a:cs typeface="Arial"/>
              </a:rPr>
              <a:t>19</a:t>
            </a:r>
            <a:r>
              <a:rPr lang="en-US" sz="1200" b="1" dirty="0">
                <a:solidFill>
                  <a:srgbClr val="000000"/>
                </a:solidFill>
                <a:latin typeface="Arial"/>
                <a:cs typeface="Arial"/>
              </a:rPr>
              <a:t>I, Paul, am writing this with my own hand. I will pay it back–not to mention that you owe me your very self. </a:t>
            </a:r>
            <a:r>
              <a:rPr lang="en-US" sz="1200" b="1" baseline="30000" dirty="0">
                <a:solidFill>
                  <a:srgbClr val="000000"/>
                </a:solidFill>
                <a:latin typeface="Arial"/>
                <a:cs typeface="Arial"/>
              </a:rPr>
              <a:t>20</a:t>
            </a:r>
            <a:r>
              <a:rPr lang="en-US" sz="1200" b="1" dirty="0">
                <a:solidFill>
                  <a:srgbClr val="000000"/>
                </a:solidFill>
                <a:latin typeface="Arial"/>
                <a:cs typeface="Arial"/>
              </a:rPr>
              <a:t>I do wish, brother, that I may have some benefit from you in the Lord; refresh my heart in Christ. </a:t>
            </a:r>
            <a:r>
              <a:rPr lang="en-US" sz="1200" b="1" baseline="30000" dirty="0">
                <a:solidFill>
                  <a:srgbClr val="000000"/>
                </a:solidFill>
                <a:latin typeface="Arial"/>
                <a:cs typeface="Arial"/>
              </a:rPr>
              <a:t>21</a:t>
            </a:r>
            <a:r>
              <a:rPr lang="en-US" sz="1200" b="1" dirty="0">
                <a:solidFill>
                  <a:srgbClr val="000000"/>
                </a:solidFill>
                <a:latin typeface="Arial"/>
                <a:cs typeface="Arial"/>
              </a:rPr>
              <a:t>Confident of your obedience, I write to you, knowing that you will do even more than I ask.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22</a:t>
            </a:r>
            <a:r>
              <a:rPr lang="en-US" sz="1200" b="1" dirty="0">
                <a:solidFill>
                  <a:srgbClr val="000000"/>
                </a:solidFill>
                <a:latin typeface="Arial"/>
                <a:cs typeface="Arial"/>
              </a:rPr>
              <a:t>And one thing more: Prepare a guest room for me, because I hope to be restored to you in answer to your prayers.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23</a:t>
            </a:r>
            <a:r>
              <a:rPr lang="en-US" sz="1200" b="1" dirty="0">
                <a:solidFill>
                  <a:srgbClr val="000000"/>
                </a:solidFill>
                <a:latin typeface="Arial"/>
                <a:cs typeface="Arial"/>
              </a:rPr>
              <a:t>Epaphras, my fellow prisoner in Christ Jesus, sends you greetings. </a:t>
            </a:r>
            <a:r>
              <a:rPr lang="en-US" sz="1200" b="1" baseline="30000" dirty="0">
                <a:solidFill>
                  <a:srgbClr val="000000"/>
                </a:solidFill>
                <a:latin typeface="Arial"/>
                <a:cs typeface="Arial"/>
              </a:rPr>
              <a:t>24</a:t>
            </a:r>
            <a:r>
              <a:rPr lang="en-US" sz="1200" b="1" dirty="0">
                <a:solidFill>
                  <a:srgbClr val="000000"/>
                </a:solidFill>
                <a:latin typeface="Arial"/>
                <a:cs typeface="Arial"/>
              </a:rPr>
              <a:t>And so do Mark, Aristarchus, Demas and Luke, my fellow workers.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25</a:t>
            </a:r>
            <a:r>
              <a:rPr lang="en-US" sz="1200" b="1" dirty="0">
                <a:solidFill>
                  <a:srgbClr val="000000"/>
                </a:solidFill>
                <a:latin typeface="Arial"/>
                <a:cs typeface="Arial"/>
              </a:rPr>
              <a:t>The grace of the Lord Jesus Christ be with your spirit.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b="1" dirty="0">
                <a:solidFill>
                  <a:srgbClr val="FFFFFF"/>
                </a:solidFill>
                <a:latin typeface="Arial"/>
                <a:cs typeface="Arial"/>
              </a:rPr>
              <a:t>. Characteristics .</a:t>
            </a:r>
          </a:p>
        </p:txBody>
      </p:sp>
      <p:sp>
        <p:nvSpPr>
          <p:cNvPr id="32772" name="Text Box 4"/>
          <p:cNvSpPr txBox="1">
            <a:spLocks noChangeArrowheads="1"/>
          </p:cNvSpPr>
          <p:nvPr/>
        </p:nvSpPr>
        <p:spPr bwMode="auto">
          <a:xfrm rot="-1888990">
            <a:off x="576864" y="3386465"/>
            <a:ext cx="7614034"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CC0000"/>
                </a:solidFill>
                <a:latin typeface="Arial"/>
                <a:cs typeface="Arial"/>
              </a:rPr>
              <a:t>Shortest letter of Paul</a:t>
            </a:r>
            <a:r>
              <a:rPr lang="uk-UA" altLang="ja-JP" sz="2800" b="1" dirty="0">
                <a:solidFill>
                  <a:srgbClr val="CC0000"/>
                </a:solidFill>
                <a:latin typeface="Arial"/>
                <a:cs typeface="Arial"/>
              </a:rPr>
              <a:t>'</a:t>
            </a:r>
            <a:r>
              <a:rPr lang="en-US" altLang="ja-JP" sz="2800" b="1" dirty="0">
                <a:solidFill>
                  <a:srgbClr val="CC0000"/>
                </a:solidFill>
                <a:latin typeface="Arial"/>
                <a:cs typeface="Arial"/>
              </a:rPr>
              <a:t>s epistles (25 verses)</a:t>
            </a:r>
            <a:endParaRPr lang="en-US" sz="2800" b="1" dirty="0">
              <a:solidFill>
                <a:srgbClr val="CC0000"/>
              </a:solidFill>
              <a:latin typeface="Arial"/>
              <a:cs typeface="Arial"/>
            </a:endParaRP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246232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prisoner for preaching the Good News about Christ Jesus, and from our brother Timothy. I am writing to Philemon,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Apphia, and to our fellow soldier 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70316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742919951"/>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05033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41796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7067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Onesimus.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effectLst>
                  <a:glow rad="127000">
                    <a:schemeClr val="tx1"/>
                  </a:glow>
                </a:effectLst>
                <a:latin typeface="Arial" charset="0"/>
                <a:ea typeface="ＭＳ Ｐゴシック" charset="0"/>
                <a:cs typeface="ＭＳ Ｐゴシック" charset="0"/>
              </a:rPr>
              <a:t>hasn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been of much use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3600" b="1" dirty="0">
                <a:solidFill>
                  <a:srgbClr val="FFFFFF"/>
                </a:solidFill>
                <a:effectLst>
                  <a:glow rad="127000">
                    <a:srgbClr val="000000"/>
                  </a:glow>
                </a:effectLst>
                <a:latin typeface="Arial" charset="0"/>
                <a:ea typeface="ＭＳ Ｐゴシック" charset="0"/>
                <a:cs typeface="ＭＳ Ｐゴシック" charset="0"/>
              </a:rPr>
              <a:t>I am sending him back to you, and with him comes my own heart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10-12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382365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en-US" dirty="0">
                <a:solidFill>
                  <a:srgbClr val="FFFFFF"/>
                </a:solidFill>
                <a:latin typeface="Arial"/>
                <a:cs typeface="Arial"/>
              </a:rPr>
              <a:t>Summary Statement</a:t>
            </a:r>
          </a:p>
        </p:txBody>
      </p:sp>
      <p:sp>
        <p:nvSpPr>
          <p:cNvPr id="45060" name="Text Box 4"/>
          <p:cNvSpPr txBox="1">
            <a:spLocks noChangeArrowheads="1"/>
          </p:cNvSpPr>
          <p:nvPr/>
        </p:nvSpPr>
        <p:spPr bwMode="auto">
          <a:xfrm>
            <a:off x="152400" y="3962400"/>
            <a:ext cx="8915400" cy="2246769"/>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Paul requests the Christian slave owner, Philemon, to forgive his runaway but repentant slave, Onesimus, whom Paul led to Christ and sent back to Philemon to be received as a Christian brother and to teach forgiveness.</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spTree>
    <p:extLst>
      <p:ext uri="{BB962C8B-B14F-4D97-AF65-F5344CB8AC3E}">
        <p14:creationId xmlns:p14="http://schemas.microsoft.com/office/powerpoint/2010/main" val="1409154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14</a:t>
            </a:r>
            <a:r>
              <a:rPr lang="en-US" sz="3600" b="1" dirty="0">
                <a:solidFill>
                  <a:srgbClr val="FFFFFF"/>
                </a:solidFill>
                <a:effectLst>
                  <a:glow rad="127000">
                    <a:srgbClr val="000000"/>
                  </a:glow>
                </a:effectLst>
                <a:latin typeface="Arial" charset="0"/>
                <a:ea typeface="ＭＳ Ｐゴシック" charset="0"/>
                <a:cs typeface="ＭＳ Ｐゴシック" charset="0"/>
              </a:rPr>
              <a:t>But I </a:t>
            </a:r>
            <a:r>
              <a:rPr lang="en-US" sz="3600" b="1" dirty="0" err="1">
                <a:solidFill>
                  <a:srgbClr val="FFFFFF"/>
                </a:solidFill>
                <a:effectLst>
                  <a:glow rad="127000">
                    <a:srgbClr val="000000"/>
                  </a:glow>
                </a:effectLst>
                <a:latin typeface="Arial" charset="0"/>
                <a:ea typeface="ＭＳ Ｐゴシック" charset="0"/>
                <a:cs typeface="ＭＳ Ｐゴシック" charset="0"/>
              </a:rPr>
              <a:t>didn</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46059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020078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2062103"/>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3200" b="1" dirty="0">
                <a:solidFill>
                  <a:srgbClr val="000000"/>
                </a:solidFill>
                <a:cs typeface="Arial" charset="0"/>
              </a:rPr>
              <a:t>Verse 17</a:t>
            </a:r>
          </a:p>
          <a:p>
            <a:pPr eaLnBrk="1" hangingPunct="1"/>
            <a:r>
              <a:rPr lang="ru-RU" altLang="zh-CN" sz="3200" b="1" dirty="0">
                <a:solidFill>
                  <a:srgbClr val="000000"/>
                </a:solidFill>
                <a:cs typeface="Arial" charset="0"/>
              </a:rPr>
              <a:t>"</a:t>
            </a:r>
            <a:r>
              <a:rPr lang="en-US" altLang="zh-CN" sz="3200" b="1" dirty="0">
                <a:solidFill>
                  <a:srgbClr val="000000"/>
                </a:solidFill>
                <a:cs typeface="Arial" charset="0"/>
              </a:rPr>
              <a:t>So if you consider me a </a:t>
            </a:r>
            <a:r>
              <a:rPr lang="en-US" altLang="zh-CN" sz="3200" b="1" dirty="0">
                <a:solidFill>
                  <a:srgbClr val="0000FF"/>
                </a:solidFill>
                <a:cs typeface="Arial" charset="0"/>
              </a:rPr>
              <a:t>partner</a:t>
            </a:r>
            <a:r>
              <a:rPr lang="en-US" altLang="zh-CN" sz="3200" b="1" dirty="0">
                <a:solidFill>
                  <a:srgbClr val="000000"/>
                </a:solidFill>
                <a:cs typeface="Arial" charset="0"/>
              </a:rPr>
              <a:t>, welcome him as you would welcome me.</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1047143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85102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916052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79564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83114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456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805913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49089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29233"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Ironically, Rome imprisoned Onesimus for crimes against Emperor Nero and Rome imprisoned Paul for allegiance to King Jesus, but through Paul Onesimus discovered Jesus as the real King.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237</a:t>
            </a:r>
          </a:p>
        </p:txBody>
      </p:sp>
      <p:sp>
        <p:nvSpPr>
          <p:cNvPr id="9" name="Rectangle 2">
            <a:extLst>
              <a:ext uri="{FF2B5EF4-FFF2-40B4-BE49-F238E27FC236}">
                <a16:creationId xmlns:a16="http://schemas.microsoft.com/office/drawing/2014/main" id="{95A35317-6FF0-E74F-9A00-FAE861CE31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40389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Philemon 1-7</a:t>
            </a:r>
          </a:p>
        </p:txBody>
      </p:sp>
    </p:spTree>
    <p:extLst>
      <p:ext uri="{BB962C8B-B14F-4D97-AF65-F5344CB8AC3E}">
        <p14:creationId xmlns:p14="http://schemas.microsoft.com/office/powerpoint/2010/main" val="273755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en-US" b="1" dirty="0">
                <a:solidFill>
                  <a:srgbClr val="FFFFFF"/>
                </a:solidFill>
                <a:latin typeface="Arial" charset="0"/>
                <a:ea typeface="ＭＳ Ｐゴシック" charset="0"/>
                <a:cs typeface="ＭＳ Ｐゴシック" charset="0"/>
              </a:rPr>
              <a:t>Philemon</a:t>
            </a:r>
            <a:r>
              <a:rPr lang="fr-FR" altLang="ja-JP"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s Dilemma at </a:t>
            </a:r>
            <a:r>
              <a:rPr lang="en-US" b="1" dirty="0" err="1">
                <a:solidFill>
                  <a:srgbClr val="FFFFFF"/>
                </a:solidFill>
                <a:latin typeface="Arial" charset="0"/>
                <a:ea typeface="ＭＳ Ｐゴシック" charset="0"/>
                <a:cs typeface="ＭＳ Ｐゴシック" charset="0"/>
              </a:rPr>
              <a:t>Colosse</a:t>
            </a:r>
            <a:r>
              <a:rPr lang="en-US" b="1" dirty="0">
                <a:solidFill>
                  <a:srgbClr val="FFFFFF"/>
                </a:solidFill>
                <a:latin typeface="Arial" charset="0"/>
                <a:ea typeface="ＭＳ Ｐゴシック" charset="0"/>
                <a:cs typeface="ＭＳ Ｐゴシック" charset="0"/>
              </a:rPr>
              <a:t> </a:t>
            </a:r>
          </a:p>
        </p:txBody>
      </p:sp>
      <p:sp>
        <p:nvSpPr>
          <p:cNvPr id="65539" name="Rectangle 3"/>
          <p:cNvSpPr>
            <a:spLocks noGrp="1" noChangeArrowheads="1"/>
          </p:cNvSpPr>
          <p:nvPr>
            <p:ph type="body" idx="1"/>
          </p:nvPr>
        </p:nvSpPr>
        <p:spPr>
          <a:xfrm>
            <a:off x="34925" y="1412875"/>
            <a:ext cx="3600450" cy="5300663"/>
          </a:xfrm>
        </p:spPr>
        <p:txBody>
          <a:bodyPr/>
          <a:lstStyle/>
          <a:p>
            <a:pPr eaLnBrk="1" hangingPunct="1">
              <a:defRPr/>
            </a:pPr>
            <a:r>
              <a:rPr lang="en-US" sz="2800" b="1" dirty="0">
                <a:latin typeface="Tahoma" charset="0"/>
                <a:ea typeface="ＭＳ Ｐゴシック" charset="0"/>
                <a:cs typeface="ＭＳ Ｐゴシック" charset="0"/>
              </a:rPr>
              <a:t>What should the slave owner Philemon do with his repentant but returning slave Onesimus (now a Christian)?</a:t>
            </a:r>
          </a:p>
          <a:p>
            <a:pPr eaLnBrk="1" hangingPunct="1">
              <a:defRPr/>
            </a:pPr>
            <a:r>
              <a:rPr lang="en-US" sz="2800" b="1" dirty="0">
                <a:latin typeface="Tahoma" charset="0"/>
                <a:ea typeface="ＭＳ Ｐゴシック" charset="0"/>
                <a:cs typeface="ＭＳ Ｐゴシック" charset="0"/>
              </a:rPr>
              <a:t>What are the implications for slave owners and employers?</a:t>
            </a: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699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39">
                                            <p:txEl>
                                              <p:pRg st="1" end="1"/>
                                            </p:txEl>
                                          </p:spTgt>
                                        </p:tgtEl>
                                        <p:attrNameLst>
                                          <p:attrName>style.visibility</p:attrName>
                                        </p:attrNameLst>
                                      </p:cBhvr>
                                      <p:to>
                                        <p:strVal val="visible"/>
                                      </p:to>
                                    </p:set>
                                    <p:anim calcmode="lin" valueType="num">
                                      <p:cBhvr>
                                        <p:cTn id="7" dur="1000" fill="hold"/>
                                        <p:tgtEl>
                                          <p:spTgt spid="6553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553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553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655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17199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a:t>
            </a:r>
            <a:r>
              <a:rPr lang="en-US" sz="3600" b="1" dirty="0">
                <a:solidFill>
                  <a:srgbClr val="FFFF00"/>
                </a:solidFill>
                <a:effectLst>
                  <a:glow rad="127000">
                    <a:schemeClr val="tx1"/>
                  </a:glow>
                </a:effectLst>
                <a:latin typeface="Arial" charset="0"/>
                <a:ea typeface="ＭＳ Ｐゴシック" charset="0"/>
                <a:cs typeface="ＭＳ Ｐゴシック" charset="0"/>
              </a:rPr>
              <a:t>prisoner</a:t>
            </a:r>
            <a:r>
              <a:rPr lang="en-US" sz="3600" b="1" dirty="0">
                <a:effectLst>
                  <a:glow rad="127000">
                    <a:schemeClr val="tx1"/>
                  </a:glow>
                </a:effectLst>
                <a:latin typeface="Arial" charset="0"/>
                <a:ea typeface="ＭＳ Ｐゴシック" charset="0"/>
                <a:cs typeface="ＭＳ Ｐゴシック" charset="0"/>
              </a:rPr>
              <a:t> for preaching the Good News about Christ Jesus, and from our </a:t>
            </a:r>
            <a:r>
              <a:rPr lang="en-US" sz="3600" b="1" dirty="0">
                <a:solidFill>
                  <a:srgbClr val="FFFF00"/>
                </a:solidFill>
                <a:effectLst>
                  <a:glow rad="127000">
                    <a:schemeClr val="tx1"/>
                  </a:glow>
                </a:effectLst>
                <a:latin typeface="Arial" charset="0"/>
                <a:ea typeface="ＭＳ Ｐゴシック" charset="0"/>
                <a:cs typeface="ＭＳ Ｐゴシック" charset="0"/>
              </a:rPr>
              <a:t>brother</a:t>
            </a:r>
            <a:r>
              <a:rPr lang="en-US" sz="3600" b="1" dirty="0">
                <a:effectLst>
                  <a:glow rad="127000">
                    <a:schemeClr val="tx1"/>
                  </a:glow>
                </a:effectLst>
                <a:latin typeface="Arial" charset="0"/>
                <a:ea typeface="ＭＳ Ｐゴシック" charset="0"/>
                <a:cs typeface="ＭＳ Ｐゴシック" charset="0"/>
              </a:rPr>
              <a:t> Timothy. I am writing to Philemon, our </a:t>
            </a:r>
            <a:r>
              <a:rPr lang="en-US" sz="3600" b="1" dirty="0">
                <a:solidFill>
                  <a:srgbClr val="FFFF00"/>
                </a:solidFill>
                <a:effectLst>
                  <a:glow rad="127000">
                    <a:schemeClr val="tx1"/>
                  </a:glow>
                </a:effectLst>
                <a:latin typeface="Arial" charset="0"/>
                <a:ea typeface="ＭＳ Ｐゴシック" charset="0"/>
                <a:cs typeface="ＭＳ Ｐゴシック" charset="0"/>
              </a:rPr>
              <a:t>beloved co-worker</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a:t>
            </a:r>
            <a:r>
              <a:rPr lang="en-US" sz="3600" b="1" dirty="0">
                <a:solidFill>
                  <a:srgbClr val="FFFF00"/>
                </a:solidFill>
                <a:effectLst>
                  <a:glow rad="127000">
                    <a:schemeClr val="tx1"/>
                  </a:glow>
                </a:effectLst>
                <a:latin typeface="Arial" charset="0"/>
                <a:ea typeface="ＭＳ Ｐゴシック" charset="0"/>
                <a:cs typeface="ＭＳ Ｐゴシック" charset="0"/>
              </a:rPr>
              <a:t>sister</a:t>
            </a:r>
            <a:r>
              <a:rPr lang="en-US" sz="3600" b="1" dirty="0">
                <a:effectLst>
                  <a:glow rad="127000">
                    <a:schemeClr val="tx1"/>
                  </a:glow>
                </a:effectLst>
                <a:latin typeface="Arial" charset="0"/>
                <a:ea typeface="ＭＳ Ｐゴシック" charset="0"/>
                <a:cs typeface="ＭＳ Ｐゴシック" charset="0"/>
              </a:rPr>
              <a:t> Apphia, and to our </a:t>
            </a:r>
            <a:r>
              <a:rPr lang="en-US" sz="3600" b="1" dirty="0">
                <a:solidFill>
                  <a:srgbClr val="FFFF00"/>
                </a:solidFill>
                <a:effectLst>
                  <a:glow rad="127000">
                    <a:schemeClr val="tx1"/>
                  </a:glow>
                </a:effectLst>
                <a:latin typeface="Arial" charset="0"/>
                <a:ea typeface="ＭＳ Ｐゴシック" charset="0"/>
                <a:cs typeface="ＭＳ Ｐゴシック" charset="0"/>
              </a:rPr>
              <a:t>fellow soldier </a:t>
            </a:r>
            <a:r>
              <a:rPr lang="en-US" sz="3600" b="1" dirty="0">
                <a:effectLst>
                  <a:glow rad="127000">
                    <a:schemeClr val="tx1"/>
                  </a:glow>
                </a:effectLst>
                <a:latin typeface="Arial" charset="0"/>
                <a:ea typeface="ＭＳ Ｐゴシック" charset="0"/>
                <a:cs typeface="ＭＳ Ｐゴシック" charset="0"/>
              </a:rPr>
              <a:t>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60688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sz="4400" dirty="0">
                <a:solidFill>
                  <a:schemeClr val="bg1"/>
                </a:solidFill>
                <a:effectLst>
                  <a:glow rad="228600">
                    <a:schemeClr val="tx1"/>
                  </a:glow>
                </a:effectLst>
                <a:latin typeface="Arial" charset="0"/>
              </a:rPr>
              <a:t>. Authorship .</a:t>
            </a: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en-US" sz="2800" b="1" dirty="0">
                <a:solidFill>
                  <a:srgbClr val="FFFFFF"/>
                </a:solidFill>
                <a:effectLst>
                  <a:glow rad="228600">
                    <a:srgbClr val="000000"/>
                  </a:glow>
                  <a:outerShdw blurRad="38100" dist="38100" dir="2700000" algn="tl">
                    <a:srgbClr val="DDDDDD"/>
                  </a:outerShdw>
                </a:effectLst>
                <a:latin typeface="Arial"/>
                <a:cs typeface="Arial"/>
              </a:rPr>
              <a:t>Verse 1</a:t>
            </a:r>
          </a:p>
          <a:p>
            <a:pPr eaLnBrk="1" hangingPunct="1">
              <a:defRPr/>
            </a:pPr>
            <a:r>
              <a:rPr lang="en-US" sz="2800" b="1" dirty="0">
                <a:solidFill>
                  <a:srgbClr val="FFFFFF"/>
                </a:solidFill>
                <a:effectLst>
                  <a:glow rad="228600">
                    <a:srgbClr val="000000"/>
                  </a:glow>
                  <a:outerShdw blurRad="38100" dist="38100" dir="2700000" algn="tl">
                    <a:srgbClr val="DDDDDD"/>
                  </a:outerShdw>
                </a:effectLst>
                <a:latin typeface="Arial"/>
                <a:cs typeface="Arial"/>
              </a:rPr>
              <a:t>Paul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Verse 9 </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Paul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Verse 19</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Paul….………………………. </a:t>
            </a: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6794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FFFF"/>
                </a:solidFill>
                <a:effectLst>
                  <a:glow rad="228600">
                    <a:srgbClr val="000000"/>
                  </a:glow>
                </a:effectLst>
                <a:cs typeface="Arial" charset="0"/>
              </a:rPr>
              <a:t>Paul</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effectLst>
                  <a:glow rad="228600">
                    <a:srgbClr val="000000"/>
                  </a:glow>
                </a:effectLst>
                <a:cs typeface="Arial" charset="0"/>
              </a:rPr>
              <a:t>246</a:t>
            </a:r>
          </a:p>
        </p:txBody>
      </p:sp>
    </p:spTree>
    <p:extLst>
      <p:ext uri="{BB962C8B-B14F-4D97-AF65-F5344CB8AC3E}">
        <p14:creationId xmlns:p14="http://schemas.microsoft.com/office/powerpoint/2010/main" val="1482986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866567"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Date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rgbClr val="000000"/>
                  </a:glow>
                </a:effectLst>
                <a:latin typeface="Arial"/>
                <a:cs typeface="Arial"/>
              </a:rPr>
              <a:t> During Paul</a:t>
            </a:r>
            <a:r>
              <a:rPr lang="uk-UA" altLang="ja-JP" sz="3200" b="1" dirty="0">
                <a:solidFill>
                  <a:srgbClr val="FFFFFF"/>
                </a:solidFill>
                <a:effectLst>
                  <a:glow rad="228600">
                    <a:srgbClr val="000000"/>
                  </a:glow>
                </a:effectLst>
                <a:latin typeface="Arial"/>
                <a:cs typeface="Arial"/>
              </a:rPr>
              <a:t>'</a:t>
            </a:r>
            <a:r>
              <a:rPr lang="en-US" altLang="ja-JP" sz="3200" b="1" dirty="0">
                <a:solidFill>
                  <a:srgbClr val="FFFFFF"/>
                </a:solidFill>
                <a:effectLst>
                  <a:glow rad="228600">
                    <a:srgbClr val="000000"/>
                  </a:glow>
                </a:effectLst>
                <a:latin typeface="Arial"/>
                <a:cs typeface="Arial"/>
              </a:rPr>
              <a:t>s imprisonment in Rome</a:t>
            </a:r>
          </a:p>
          <a:p>
            <a:pPr eaLnBrk="1" hangingPunct="1">
              <a:buFontTx/>
              <a:buChar char="•"/>
            </a:pPr>
            <a:r>
              <a:rPr lang="en-US" sz="3200" b="1" dirty="0">
                <a:solidFill>
                  <a:srgbClr val="FFFFFF"/>
                </a:solidFill>
                <a:effectLst>
                  <a:glow rad="228600">
                    <a:srgbClr val="000000"/>
                  </a:glow>
                </a:effectLst>
                <a:latin typeface="Arial"/>
                <a:cs typeface="Arial"/>
              </a:rPr>
              <a:t> Fall AD 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effectLst>
                  <a:glow rad="228600">
                    <a:srgbClr val="000000"/>
                  </a:glow>
                </a:effectLst>
                <a:latin typeface="Arial"/>
                <a:cs typeface="Arial"/>
              </a:rPr>
              <a:t>246</a:t>
            </a:r>
            <a:endParaRPr lang="en-US" dirty="0">
              <a:effectLst>
                <a:glow rad="228600">
                  <a:srgbClr val="000000"/>
                </a:glow>
              </a:effectLst>
              <a:latin typeface="Arial"/>
              <a:cs typeface="Arial"/>
            </a:endParaRPr>
          </a:p>
        </p:txBody>
      </p:sp>
    </p:spTree>
    <p:extLst>
      <p:ext uri="{BB962C8B-B14F-4D97-AF65-F5344CB8AC3E}">
        <p14:creationId xmlns:p14="http://schemas.microsoft.com/office/powerpoint/2010/main" val="4153663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Recipient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rgbClr val="FFFFFF"/>
                </a:solidFill>
                <a:effectLst>
                  <a:glow rad="241300">
                    <a:srgbClr val="000000"/>
                  </a:glow>
                </a:effectLst>
                <a:cs typeface="Arial" charset="0"/>
              </a:rPr>
              <a:t>Philemon was a wealthy man in Colosse</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341238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dirty="0">
                <a:solidFill>
                  <a:schemeClr val="tx1"/>
                </a:solidFill>
                <a:latin typeface="Arial" charset="0"/>
              </a:rPr>
              <a:t>. Recipients .</a:t>
            </a:r>
          </a:p>
        </p:txBody>
      </p:sp>
      <p:sp>
        <p:nvSpPr>
          <p:cNvPr id="142339" name="Text Box 4"/>
          <p:cNvSpPr txBox="1">
            <a:spLocks noChangeArrowheads="1"/>
          </p:cNvSpPr>
          <p:nvPr/>
        </p:nvSpPr>
        <p:spPr bwMode="auto">
          <a:xfrm>
            <a:off x="228600" y="1082154"/>
            <a:ext cx="5351512" cy="557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u="sng" dirty="0">
                <a:solidFill>
                  <a:srgbClr val="000000"/>
                </a:solidFill>
                <a:cs typeface="Arial" charset="0"/>
              </a:rPr>
              <a:t>Primary addressee: Philemon </a:t>
            </a:r>
          </a:p>
          <a:p>
            <a:pPr eaLnBrk="1" hangingPunct="1"/>
            <a:r>
              <a:rPr lang="en-US" b="1" dirty="0">
                <a:solidFill>
                  <a:srgbClr val="000000"/>
                </a:solidFill>
                <a:cs typeface="Arial" charset="0"/>
              </a:rPr>
              <a:t>A wealthy Christian slave owner in Colosse</a:t>
            </a:r>
            <a:endParaRPr lang="en-US" sz="1800" b="1" dirty="0">
              <a:solidFill>
                <a:srgbClr val="000000"/>
              </a:solidFill>
              <a:cs typeface="Arial" charset="0"/>
            </a:endParaRPr>
          </a:p>
          <a:p>
            <a:pPr eaLnBrk="1" hangingPunct="1"/>
            <a:endParaRPr lang="en-US" altLang="zh-CN" b="1" dirty="0">
              <a:solidFill>
                <a:srgbClr val="000000"/>
              </a:solidFill>
              <a:cs typeface="Arial" charset="0"/>
            </a:endParaRPr>
          </a:p>
          <a:p>
            <a:pPr eaLnBrk="1" hangingPunct="1"/>
            <a:r>
              <a:rPr lang="en-US" altLang="zh-CN" b="1" dirty="0">
                <a:solidFill>
                  <a:srgbClr val="000000"/>
                </a:solidFill>
                <a:cs typeface="Arial" charset="0"/>
              </a:rPr>
              <a:t>Verse 1b – </a:t>
            </a:r>
            <a:r>
              <a:rPr lang="ru-RU" altLang="zh-CN" b="1" dirty="0">
                <a:solidFill>
                  <a:srgbClr val="000000"/>
                </a:solidFill>
                <a:cs typeface="Arial" charset="0"/>
              </a:rPr>
              <a:t>"</a:t>
            </a:r>
            <a:r>
              <a:rPr lang="en-US" altLang="zh-CN" b="1" dirty="0">
                <a:solidFill>
                  <a:srgbClr val="000000"/>
                </a:solidFill>
                <a:cs typeface="Arial" charset="0"/>
              </a:rPr>
              <a:t>To Philemon </a:t>
            </a:r>
            <a:r>
              <a:rPr lang="en-US" altLang="zh-CN" b="1" dirty="0">
                <a:solidFill>
                  <a:srgbClr val="0000FF"/>
                </a:solidFill>
                <a:cs typeface="Arial" charset="0"/>
              </a:rPr>
              <a:t>our dear friend and fellow worker</a:t>
            </a:r>
            <a:r>
              <a:rPr lang="ru-RU" altLang="zh-CN" b="1" dirty="0">
                <a:solidFill>
                  <a:srgbClr val="000000"/>
                </a:solidFill>
                <a:cs typeface="Arial" charset="0"/>
              </a:rPr>
              <a:t>"</a:t>
            </a:r>
            <a:r>
              <a:rPr lang="en-US" altLang="zh-CN" sz="2800" b="1" dirty="0">
                <a:solidFill>
                  <a:srgbClr val="000000"/>
                </a:solidFill>
                <a:cs typeface="Arial" charset="0"/>
              </a:rPr>
              <a:t> </a:t>
            </a:r>
          </a:p>
          <a:p>
            <a:pPr eaLnBrk="1" hangingPunct="1"/>
            <a:endParaRPr lang="en-US" altLang="zh-CN" sz="2800" b="1" dirty="0">
              <a:solidFill>
                <a:srgbClr val="000000"/>
              </a:solidFill>
              <a:cs typeface="Arial" charset="0"/>
            </a:endParaRPr>
          </a:p>
          <a:p>
            <a:pPr eaLnBrk="1" hangingPunct="1"/>
            <a:r>
              <a:rPr lang="en-US" altLang="zh-CN" sz="2800" b="1" u="sng" dirty="0">
                <a:solidFill>
                  <a:srgbClr val="000000"/>
                </a:solidFill>
                <a:cs typeface="Arial" charset="0"/>
              </a:rPr>
              <a:t>Others: Church members</a:t>
            </a:r>
          </a:p>
          <a:p>
            <a:pPr eaLnBrk="1" hangingPunct="1"/>
            <a:endParaRPr lang="en-US" altLang="zh-CN" sz="2800" b="1" dirty="0">
              <a:solidFill>
                <a:srgbClr val="000000"/>
              </a:solidFill>
              <a:cs typeface="Arial" charset="0"/>
            </a:endParaRPr>
          </a:p>
          <a:p>
            <a:pPr eaLnBrk="1" hangingPunct="1"/>
            <a:r>
              <a:rPr lang="en-US" b="1" dirty="0">
                <a:solidFill>
                  <a:srgbClr val="000000"/>
                </a:solidFill>
                <a:cs typeface="Arial" charset="0"/>
              </a:rPr>
              <a:t>Verse 2 – </a:t>
            </a:r>
            <a:r>
              <a:rPr lang="ru-RU" b="1" dirty="0">
                <a:solidFill>
                  <a:srgbClr val="000000"/>
                </a:solidFill>
                <a:cs typeface="Arial" charset="0"/>
              </a:rPr>
              <a:t>"</a:t>
            </a:r>
            <a:r>
              <a:rPr lang="en-US" b="1" dirty="0">
                <a:solidFill>
                  <a:srgbClr val="000000"/>
                </a:solidFill>
                <a:cs typeface="Arial" charset="0"/>
              </a:rPr>
              <a:t>to Apphia </a:t>
            </a:r>
            <a:r>
              <a:rPr lang="en-US" b="1" dirty="0">
                <a:solidFill>
                  <a:srgbClr val="0000FF"/>
                </a:solidFill>
                <a:cs typeface="Arial" charset="0"/>
              </a:rPr>
              <a:t>our sister</a:t>
            </a:r>
            <a:r>
              <a:rPr lang="en-US" b="1" dirty="0">
                <a:solidFill>
                  <a:srgbClr val="000000"/>
                </a:solidFill>
                <a:cs typeface="Arial" charset="0"/>
              </a:rPr>
              <a:t>, to Archippus </a:t>
            </a:r>
            <a:r>
              <a:rPr lang="en-US" b="1" dirty="0">
                <a:solidFill>
                  <a:srgbClr val="0000FF"/>
                </a:solidFill>
                <a:cs typeface="Arial" charset="0"/>
              </a:rPr>
              <a:t>our fellow soldier</a:t>
            </a:r>
            <a:r>
              <a:rPr lang="en-US" b="1" dirty="0">
                <a:solidFill>
                  <a:srgbClr val="000000"/>
                </a:solidFill>
                <a:cs typeface="Arial" charset="0"/>
              </a:rPr>
              <a:t> and </a:t>
            </a:r>
            <a:br>
              <a:rPr lang="en-US" b="1" dirty="0">
                <a:solidFill>
                  <a:srgbClr val="000000"/>
                </a:solidFill>
                <a:cs typeface="Arial" charset="0"/>
              </a:rPr>
            </a:br>
            <a:r>
              <a:rPr lang="en-US" b="1" dirty="0">
                <a:solidFill>
                  <a:srgbClr val="000000"/>
                </a:solidFill>
                <a:cs typeface="Arial" charset="0"/>
              </a:rPr>
              <a:t>to the church that </a:t>
            </a:r>
            <a:r>
              <a:rPr lang="en-US" b="1" dirty="0">
                <a:solidFill>
                  <a:srgbClr val="0000FF"/>
                </a:solidFill>
                <a:cs typeface="Arial" charset="0"/>
              </a:rPr>
              <a:t>meets in your home</a:t>
            </a:r>
            <a:r>
              <a:rPr lang="ru-RU" b="1" dirty="0">
                <a:solidFill>
                  <a:srgbClr val="000000"/>
                </a:solidFill>
                <a:cs typeface="Arial" charset="0"/>
              </a:rPr>
              <a:t>"</a:t>
            </a:r>
            <a:endParaRPr lang="en-US" altLang="ja-JP" b="1" i="1" dirty="0">
              <a:solidFill>
                <a:srgbClr val="000000"/>
              </a:solidFill>
              <a:cs typeface="Arial" charset="0"/>
            </a:endParaRPr>
          </a:p>
          <a:p>
            <a:pPr eaLnBrk="1" hangingPunct="1"/>
            <a:endParaRPr lang="en-US" b="1" i="1" dirty="0">
              <a:solidFill>
                <a:srgbClr val="000000"/>
              </a:solidFill>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246</a:t>
            </a:r>
          </a:p>
        </p:txBody>
      </p:sp>
    </p:spTree>
    <p:extLst>
      <p:ext uri="{BB962C8B-B14F-4D97-AF65-F5344CB8AC3E}">
        <p14:creationId xmlns:p14="http://schemas.microsoft.com/office/powerpoint/2010/main" val="4140203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992648151"/>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326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395536" y="1602007"/>
            <a:ext cx="813690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house church concept looms large where Paul likely wrote the owner Philemon, mistress of the house Apphia, and their son, the key elder Archippus (1-2).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947F4C64-F5AE-104A-81A3-A42FC09E8E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7222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solidFill>
                  <a:srgbClr val="FFFF00"/>
                </a:solidFill>
                <a:effectLst>
                  <a:glow rad="127000">
                    <a:schemeClr val="tx1"/>
                  </a:glow>
                </a:effectLst>
                <a:latin typeface="Arial" charset="0"/>
                <a:ea typeface="ＭＳ Ｐゴシック" charset="0"/>
                <a:cs typeface="ＭＳ Ｐゴシック" charset="0"/>
              </a:rPr>
              <a:t>7</a:t>
            </a:r>
            <a:r>
              <a:rPr lang="en-US" sz="3600" b="1" dirty="0">
                <a:solidFill>
                  <a:srgbClr val="FFFF00"/>
                </a:solidFill>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80510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241300">
                    <a:schemeClr val="tx1"/>
                  </a:glow>
                </a:effectLst>
                <a:latin typeface="Arial" charset="0"/>
              </a:rPr>
              <a:t>. Occasion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rgbClr val="FFFFFF"/>
                </a:solidFill>
                <a:effectLst>
                  <a:glow rad="241300">
                    <a:srgbClr val="000000"/>
                  </a:glow>
                </a:effectLst>
                <a:cs typeface="Arial" charset="0"/>
              </a:rPr>
              <a:t>Philemon owned a slave named Onesimus</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29155358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8832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46359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Philemon 8-21</a:t>
            </a:r>
          </a:p>
        </p:txBody>
      </p:sp>
    </p:spTree>
    <p:extLst>
      <p:ext uri="{BB962C8B-B14F-4D97-AF65-F5344CB8AC3E}">
        <p14:creationId xmlns:p14="http://schemas.microsoft.com/office/powerpoint/2010/main" val="396524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Philemon</a:t>
            </a:r>
          </a:p>
        </p:txBody>
      </p:sp>
    </p:spTree>
    <p:extLst>
      <p:ext uri="{BB962C8B-B14F-4D97-AF65-F5344CB8AC3E}">
        <p14:creationId xmlns:p14="http://schemas.microsoft.com/office/powerpoint/2010/main" val="3108773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248342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Onesimus ran away</a:t>
            </a:r>
          </a:p>
        </p:txBody>
      </p:sp>
    </p:spTree>
    <p:extLst>
      <p:ext uri="{BB962C8B-B14F-4D97-AF65-F5344CB8AC3E}">
        <p14:creationId xmlns:p14="http://schemas.microsoft.com/office/powerpoint/2010/main" val="3231227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Onesimus had done injustice to and stolen from Philemon</a:t>
            </a:r>
          </a:p>
        </p:txBody>
      </p:sp>
    </p:spTree>
    <p:extLst>
      <p:ext uri="{BB962C8B-B14F-4D97-AF65-F5344CB8AC3E}">
        <p14:creationId xmlns:p14="http://schemas.microsoft.com/office/powerpoint/2010/main" val="2682880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Tree>
    <p:extLst>
      <p:ext uri="{BB962C8B-B14F-4D97-AF65-F5344CB8AC3E}">
        <p14:creationId xmlns:p14="http://schemas.microsoft.com/office/powerpoint/2010/main" val="32109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alludes to the atoning death of Jesus when applying the debt of Onesimus to Paul: “If he has done you any wrong or owes you anything, charge it to me” (17-18).</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B1CA0A11-3788-1045-A9C3-4E47450F5D1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6998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en-US">
                <a:latin typeface="Arial" charset="0"/>
              </a:rPr>
              <a:t>Social Classes</a:t>
            </a:r>
          </a:p>
        </p:txBody>
      </p:sp>
      <p:sp>
        <p:nvSpPr>
          <p:cNvPr id="46083" name="Rectangle 3"/>
          <p:cNvSpPr>
            <a:spLocks noGrp="1" noChangeArrowheads="1"/>
          </p:cNvSpPr>
          <p:nvPr>
            <p:ph type="body" idx="1"/>
          </p:nvPr>
        </p:nvSpPr>
        <p:spPr>
          <a:xfrm>
            <a:off x="3429000" y="1905000"/>
            <a:ext cx="5967413" cy="609600"/>
          </a:xfrm>
        </p:spPr>
        <p:txBody>
          <a:bodyPr/>
          <a:lstStyle/>
          <a:p>
            <a:pPr eaLnBrk="1" hangingPunct="1">
              <a:defRPr/>
            </a:pPr>
            <a:r>
              <a:rPr lang="en-US" sz="3600" b="1">
                <a:latin typeface="Arial" charset="0"/>
              </a:rPr>
              <a:t>Equestrians (Patricians)</a:t>
            </a: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Plebians</a:t>
            </a: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Freedman</a:t>
            </a: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CC00"/>
                </a:solidFill>
                <a:effectLst>
                  <a:outerShdw blurRad="38100" dist="38100" dir="2700000" algn="tl">
                    <a:srgbClr val="000000"/>
                  </a:outerShdw>
                </a:effectLst>
                <a:cs typeface="Arial" charset="0"/>
              </a:rPr>
              <a:t>Slaves</a:t>
            </a: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en-US"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New Slaves Just In</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135255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3950"/>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
        <p:nvSpPr>
          <p:cNvPr id="4" name="Title 1"/>
          <p:cNvSpPr txBox="1">
            <a:spLocks/>
          </p:cNvSpPr>
          <p:nvPr/>
        </p:nvSpPr>
        <p:spPr bwMode="auto">
          <a:xfrm>
            <a:off x="251520" y="2492896"/>
            <a:ext cx="8136904"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The slave was absolutely at his master</a:t>
            </a:r>
            <a:r>
              <a:rPr lang="uk-UA"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s disposal; for the smallest offence he might be scourged, mutilated, crucified, [or] thrown to the wild beasts</a:t>
            </a: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 </a:t>
            </a:r>
            <a:br>
              <a:rPr lang="en-US" sz="3200" b="1" dirty="0">
                <a:solidFill>
                  <a:srgbClr val="FFFFFF"/>
                </a:solidFill>
                <a:effectLst>
                  <a:glow rad="203200">
                    <a:srgbClr val="000000"/>
                  </a:glow>
                </a:effectLst>
                <a:latin typeface="Arial"/>
              </a:rPr>
            </a:br>
            <a:endParaRPr lang="en-US" sz="3200" b="1" dirty="0">
              <a:solidFill>
                <a:srgbClr val="FFFFFF"/>
              </a:solidFill>
              <a:effectLst>
                <a:glow rad="203200">
                  <a:srgbClr val="000000"/>
                </a:glow>
              </a:effectLst>
              <a:latin typeface="Arial"/>
            </a:endParaRPr>
          </a:p>
          <a:p>
            <a:pPr>
              <a:defRPr/>
            </a:pPr>
            <a:r>
              <a:rPr lang="en-US" sz="2400" b="1" dirty="0">
                <a:solidFill>
                  <a:srgbClr val="FFFFFF"/>
                </a:solidFill>
                <a:effectLst>
                  <a:glow rad="203200">
                    <a:srgbClr val="000000"/>
                  </a:glow>
                </a:effectLst>
                <a:latin typeface="Arial"/>
              </a:rPr>
              <a:t>(J. B. Lightfoot, </a:t>
            </a:r>
            <a:br>
              <a:rPr lang="en-US" sz="2400" b="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Saint Paul</a:t>
            </a:r>
            <a:r>
              <a:rPr lang="uk-UA" sz="2400" b="1" i="1" dirty="0">
                <a:solidFill>
                  <a:srgbClr val="FFFFFF"/>
                </a:solidFill>
                <a:effectLst>
                  <a:glow rad="203200">
                    <a:srgbClr val="000000"/>
                  </a:glow>
                </a:effectLst>
                <a:latin typeface="Arial"/>
              </a:rPr>
              <a:t>'</a:t>
            </a:r>
            <a:r>
              <a:rPr lang="en-US" sz="2400" b="1" i="1" dirty="0">
                <a:solidFill>
                  <a:srgbClr val="FFFFFF"/>
                </a:solidFill>
                <a:effectLst>
                  <a:glow rad="203200">
                    <a:srgbClr val="000000"/>
                  </a:glow>
                </a:effectLst>
                <a:latin typeface="Arial"/>
              </a:rPr>
              <a:t>s Epistles to the </a:t>
            </a:r>
            <a:br>
              <a:rPr lang="en-US" sz="2400" b="1" i="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Colossians and to Philemon</a:t>
            </a:r>
            <a:r>
              <a:rPr lang="en-US" sz="2400" b="1" dirty="0">
                <a:solidFill>
                  <a:srgbClr val="FFFFFF"/>
                </a:solidFill>
                <a:effectLst>
                  <a:glow rad="203200">
                    <a:srgbClr val="000000"/>
                  </a:glow>
                </a:effectLst>
                <a:latin typeface="Arial"/>
              </a:rPr>
              <a:t>, 321) </a:t>
            </a:r>
          </a:p>
        </p:txBody>
      </p:sp>
      <p:sp>
        <p:nvSpPr>
          <p:cNvPr id="163845"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246</a:t>
            </a:r>
          </a:p>
        </p:txBody>
      </p:sp>
    </p:spTree>
    <p:extLst>
      <p:ext uri="{BB962C8B-B14F-4D97-AF65-F5344CB8AC3E}">
        <p14:creationId xmlns:p14="http://schemas.microsoft.com/office/powerpoint/2010/main" val="2535844665"/>
      </p:ext>
    </p:extLst>
  </p:cSld>
  <p:clrMapOvr>
    <a:overrideClrMapping bg1="dk2" tx1="lt1" bg2="dk1" tx2="lt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en-US" sz="4000" dirty="0">
                <a:latin typeface="Arial" charset="0"/>
              </a:rPr>
              <a:t>Roman Empire Populations</a:t>
            </a:r>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1843063173"/>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en-US" sz="2400" kern="0" dirty="0">
                <a:solidFill>
                  <a:schemeClr val="bg2"/>
                </a:solidFill>
                <a:effectLst/>
                <a:latin typeface="Arial" charset="0"/>
              </a:rPr>
              <a:t>Half of the 55 million total were slaves!</a:t>
            </a:r>
          </a:p>
        </p:txBody>
      </p:sp>
    </p:spTree>
    <p:extLst>
      <p:ext uri="{BB962C8B-B14F-4D97-AF65-F5344CB8AC3E}">
        <p14:creationId xmlns:p14="http://schemas.microsoft.com/office/powerpoint/2010/main" val="59148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en-US" dirty="0">
                <a:solidFill>
                  <a:schemeClr val="bg1"/>
                </a:solidFill>
                <a:effectLst>
                  <a:glow rad="228600">
                    <a:schemeClr val="tx1"/>
                  </a:glow>
                </a:effectLst>
                <a:latin typeface="Arial" charset="0"/>
              </a:rPr>
              <a:t>. Rome .</a:t>
            </a:r>
          </a:p>
        </p:txBody>
      </p:sp>
      <p:sp>
        <p:nvSpPr>
          <p:cNvPr id="149507" name="Text Box 4"/>
          <p:cNvSpPr txBox="1">
            <a:spLocks noChangeArrowheads="1"/>
          </p:cNvSpPr>
          <p:nvPr/>
        </p:nvSpPr>
        <p:spPr bwMode="auto">
          <a:xfrm>
            <a:off x="179388" y="908050"/>
            <a:ext cx="66960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effectLst>
                  <a:glow rad="228600">
                    <a:srgbClr val="000000"/>
                  </a:glow>
                </a:effectLst>
                <a:cs typeface="Arial" charset="0"/>
              </a:rPr>
              <a:t>Onesimus made his way to Rome, where Paul led this fugitive slave to Christ</a:t>
            </a:r>
          </a:p>
        </p:txBody>
      </p:sp>
      <p:sp>
        <p:nvSpPr>
          <p:cNvPr id="149508"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effectLst>
                  <a:glow rad="228600">
                    <a:srgbClr val="000000"/>
                  </a:glow>
                </a:effectLst>
                <a:cs typeface="Arial" charset="0"/>
              </a:rPr>
              <a:t>246</a:t>
            </a:r>
          </a:p>
        </p:txBody>
      </p:sp>
      <p:pic>
        <p:nvPicPr>
          <p:cNvPr id="14950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dirty="0">
                <a:solidFill>
                  <a:srgbClr val="FFFFFF"/>
                </a:solidFill>
                <a:effectLst>
                  <a:glow rad="228600">
                    <a:srgbClr val="000000"/>
                  </a:glow>
                </a:effectLst>
                <a:cs typeface="Arial" charset="0"/>
              </a:rPr>
              <a:t>"</a:t>
            </a:r>
            <a:r>
              <a:rPr lang="en-US" sz="3200" b="1" dirty="0">
                <a:solidFill>
                  <a:srgbClr val="FFFFFF"/>
                </a:solidFill>
                <a:effectLst>
                  <a:glow rad="228600">
                    <a:srgbClr val="000000"/>
                  </a:glow>
                </a:effectLst>
                <a:cs typeface="Arial" charset="0"/>
              </a:rPr>
              <a:t>my child whom I have begotten in my imprisonment</a:t>
            </a:r>
            <a:r>
              <a:rPr lang="ru-RU" sz="3200" b="1" dirty="0">
                <a:solidFill>
                  <a:srgbClr val="FFFFFF"/>
                </a:solidFill>
                <a:effectLst>
                  <a:glow rad="228600">
                    <a:srgbClr val="000000"/>
                  </a:glow>
                </a:effectLst>
                <a:cs typeface="Arial" charset="0"/>
              </a:rPr>
              <a:t>"</a:t>
            </a:r>
            <a:r>
              <a:rPr lang="en-US" sz="3200" b="1" dirty="0">
                <a:solidFill>
                  <a:srgbClr val="FFFFFF"/>
                </a:solidFill>
                <a:effectLst>
                  <a:glow rad="228600">
                    <a:srgbClr val="000000"/>
                  </a:glow>
                </a:effectLst>
                <a:cs typeface="Arial" charset="0"/>
              </a:rPr>
              <a:t> (v. 10)</a:t>
            </a:r>
          </a:p>
        </p:txBody>
      </p:sp>
    </p:spTree>
    <p:extLst>
      <p:ext uri="{BB962C8B-B14F-4D97-AF65-F5344CB8AC3E}">
        <p14:creationId xmlns:p14="http://schemas.microsoft.com/office/powerpoint/2010/main" val="1227604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500" b="1">
                <a:solidFill>
                  <a:srgbClr val="000000"/>
                </a:solidFill>
                <a:latin typeface="Times New Roman" charset="0"/>
                <a:cs typeface="Times New Roman" charset="0"/>
              </a:rPr>
              <a:t>Philemon</a:t>
            </a:r>
            <a:endParaRPr lang="en-US" sz="11500" b="1">
              <a:solidFill>
                <a:srgbClr val="000000"/>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177800">
                    <a:schemeClr val="tx1"/>
                  </a:glow>
                </a:effectLst>
                <a:latin typeface="Arial" charset="0"/>
              </a:rPr>
              <a:t>. Occasion .</a:t>
            </a:r>
          </a:p>
        </p:txBody>
      </p:sp>
      <p:sp>
        <p:nvSpPr>
          <p:cNvPr id="120835" name="Text Box 4"/>
          <p:cNvSpPr txBox="1">
            <a:spLocks noChangeArrowheads="1"/>
          </p:cNvSpPr>
          <p:nvPr/>
        </p:nvSpPr>
        <p:spPr bwMode="auto">
          <a:xfrm>
            <a:off x="107504" y="4811668"/>
            <a:ext cx="903649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glow rad="177800">
                    <a:srgbClr val="000000"/>
                  </a:glow>
                </a:effectLst>
                <a:cs typeface="Arial" charset="0"/>
              </a:rPr>
              <a:t>Paul convinced Onesimus to return to his master, Philemon, even writing the letter that Onesimus himself would carry.</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spTree>
    <p:extLst>
      <p:ext uri="{BB962C8B-B14F-4D97-AF65-F5344CB8AC3E}">
        <p14:creationId xmlns:p14="http://schemas.microsoft.com/office/powerpoint/2010/main" val="2993710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a:t>
            </a:r>
            <a:r>
              <a:rPr lang="en-US" sz="3600" b="1" dirty="0">
                <a:solidFill>
                  <a:srgbClr val="FFFF00"/>
                </a:solidFill>
                <a:effectLst>
                  <a:glow rad="127000">
                    <a:schemeClr val="tx1"/>
                  </a:glow>
                </a:effectLst>
                <a:latin typeface="Arial" charset="0"/>
                <a:ea typeface="ＭＳ Ｐゴシック" charset="0"/>
                <a:cs typeface="ＭＳ Ｐゴシック" charset="0"/>
              </a:rPr>
              <a:t>Onesimus</a:t>
            </a:r>
            <a:r>
              <a:rPr lang="en-US" sz="3600" b="1" dirty="0">
                <a:effectLst>
                  <a:glow rad="127000">
                    <a:schemeClr val="tx1"/>
                  </a:glow>
                </a:effectLst>
                <a:latin typeface="Arial" charset="0"/>
                <a:ea typeface="ＭＳ Ｐゴシック" charset="0"/>
                <a:cs typeface="ＭＳ Ｐゴシック" charset="0"/>
              </a:rPr>
              <a:t>.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solidFill>
                  <a:srgbClr val="FFFF00"/>
                </a:solidFill>
                <a:effectLst>
                  <a:glow rad="127000">
                    <a:schemeClr val="tx1"/>
                  </a:glow>
                </a:effectLst>
                <a:latin typeface="Arial" charset="0"/>
                <a:ea typeface="ＭＳ Ｐゴシック" charset="0"/>
                <a:cs typeface="ＭＳ Ｐゴシック" charset="0"/>
              </a:rPr>
              <a:t>hasn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been of much use</a:t>
            </a:r>
            <a:r>
              <a:rPr lang="en-US" sz="3600" b="1" dirty="0">
                <a:effectLst>
                  <a:glow rad="127000">
                    <a:schemeClr val="tx1"/>
                  </a:glow>
                </a:effectLst>
                <a:latin typeface="Arial" charset="0"/>
                <a:ea typeface="ＭＳ Ｐゴシック" charset="0"/>
                <a:cs typeface="ＭＳ Ｐゴシック" charset="0"/>
              </a:rPr>
              <a:t>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3600" b="1" dirty="0">
                <a:solidFill>
                  <a:srgbClr val="FFFFFF"/>
                </a:solidFill>
                <a:effectLst>
                  <a:glow rad="127000">
                    <a:srgbClr val="000000"/>
                  </a:glow>
                </a:effectLst>
                <a:latin typeface="Arial" charset="0"/>
                <a:ea typeface="ＭＳ Ｐゴシック" charset="0"/>
                <a:cs typeface="ＭＳ Ｐゴシック" charset="0"/>
              </a:rPr>
              <a:t>I am sending him back to you, and with him comes my own heart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(vv. 10-12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0173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14</a:t>
            </a:r>
            <a:r>
              <a:rPr lang="en-US" sz="3600" b="1" dirty="0">
                <a:solidFill>
                  <a:srgbClr val="FFFFFF"/>
                </a:solidFill>
                <a:effectLst>
                  <a:glow rad="127000">
                    <a:srgbClr val="000000"/>
                  </a:glow>
                </a:effectLst>
                <a:latin typeface="Arial" charset="0"/>
                <a:ea typeface="ＭＳ Ｐゴシック" charset="0"/>
                <a:cs typeface="ＭＳ Ｐゴシック" charset="0"/>
              </a:rPr>
              <a:t>But I </a:t>
            </a:r>
            <a:r>
              <a:rPr lang="en-US" sz="3600" b="1" dirty="0" err="1">
                <a:solidFill>
                  <a:srgbClr val="FFFFFF"/>
                </a:solidFill>
                <a:effectLst>
                  <a:glow rad="127000">
                    <a:srgbClr val="000000"/>
                  </a:glow>
                </a:effectLst>
                <a:latin typeface="Arial" charset="0"/>
                <a:ea typeface="ＭＳ Ｐゴシック" charset="0"/>
                <a:cs typeface="ＭＳ Ｐゴシック" charset="0"/>
              </a:rPr>
              <a:t>didn</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672569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en-US" dirty="0">
                <a:solidFill>
                  <a:srgbClr val="FFFFFF"/>
                </a:solidFill>
                <a:latin typeface="Verdana" charset="0"/>
              </a:rPr>
              <a:t>. The Reunion .</a:t>
            </a:r>
          </a:p>
        </p:txBody>
      </p:sp>
      <p:sp>
        <p:nvSpPr>
          <p:cNvPr id="151555" name="Text Box 3"/>
          <p:cNvSpPr txBox="1">
            <a:spLocks noChangeArrowheads="1"/>
          </p:cNvSpPr>
          <p:nvPr/>
        </p:nvSpPr>
        <p:spPr bwMode="auto">
          <a:xfrm>
            <a:off x="6084888" y="1447800"/>
            <a:ext cx="2808287"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latin typeface="Verdana" charset="0"/>
                <a:cs typeface="Arial" charset="0"/>
              </a:rPr>
              <a:t>One wonders what Philemon thought when he saw  Onesimus once again</a:t>
            </a: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36373925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909537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Repentance .</a:t>
            </a:r>
          </a:p>
        </p:txBody>
      </p:sp>
      <p:sp>
        <p:nvSpPr>
          <p:cNvPr id="152578" name="Text Box 3"/>
          <p:cNvSpPr txBox="1">
            <a:spLocks noChangeArrowheads="1"/>
          </p:cNvSpPr>
          <p:nvPr/>
        </p:nvSpPr>
        <p:spPr bwMode="auto">
          <a:xfrm>
            <a:off x="669925" y="1447800"/>
            <a:ext cx="7940675"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FFFF"/>
                </a:solidFill>
                <a:latin typeface="Verdana" charset="0"/>
                <a:cs typeface="Arial" charset="0"/>
              </a:rPr>
              <a:t>Paul sought to convince Philemon to forgive Onesimus</a:t>
            </a: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en-US" sz="3200" b="1">
                <a:solidFill>
                  <a:srgbClr val="000000"/>
                </a:solidFill>
                <a:latin typeface="Garamond" charset="0"/>
                <a:cs typeface="Arial" charset="0"/>
              </a:rPr>
              <a:t>I am sorry, Master…</a:t>
            </a:r>
            <a:r>
              <a:rPr lang="en-US" sz="3200" b="1">
                <a:solidFill>
                  <a:srgbClr val="000000"/>
                </a:solidFill>
                <a:cs typeface="Arial" charset="0"/>
              </a:rPr>
              <a:t> </a:t>
            </a: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246</a:t>
            </a:r>
          </a:p>
        </p:txBody>
      </p:sp>
    </p:spTree>
    <p:extLst>
      <p:ext uri="{BB962C8B-B14F-4D97-AF65-F5344CB8AC3E}">
        <p14:creationId xmlns:p14="http://schemas.microsoft.com/office/powerpoint/2010/main" val="436431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Philemon placed faith in the Lord Jesus Christ (5), from whom he received grace and peace (3).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1C87C72A-C0FF-8243-9E04-C768ADD2464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63655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if you consider me your partner, welcome him as you would welcome me.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420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230658"/>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80857" y="0"/>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634458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0420431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701347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62958796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sz="4800" b="1" dirty="0">
                <a:effectLst>
                  <a:glow rad="127000">
                    <a:schemeClr val="tx1"/>
                  </a:glow>
                </a:effectLst>
                <a:latin typeface="Arial" charset="0"/>
                <a:ea typeface="ＭＳ Ｐゴシック" charset="0"/>
                <a:cs typeface="ＭＳ Ｐゴシック" charset="0"/>
              </a:rPr>
              <a:t>III.	Philemon teaches four principles on forgiveness.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05041988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True forgiveness is </a:t>
            </a:r>
            <a:r>
              <a:rPr lang="en-US" sz="3600" b="1" dirty="0">
                <a:solidFill>
                  <a:srgbClr val="FFFF00"/>
                </a:solidFill>
                <a:effectLst>
                  <a:glow rad="127000">
                    <a:schemeClr val="tx1"/>
                  </a:glow>
                </a:effectLst>
                <a:latin typeface="Arial" charset="0"/>
                <a:ea typeface="ＭＳ Ｐゴシック" charset="0"/>
                <a:cs typeface="ＭＳ Ｐゴシック" charset="0"/>
              </a:rPr>
              <a:t>granted freely</a:t>
            </a:r>
            <a:r>
              <a:rPr lang="en-US" sz="3600" b="1" dirty="0">
                <a:effectLst>
                  <a:glow rad="127000">
                    <a:schemeClr val="tx1"/>
                  </a:glow>
                </a:effectLst>
                <a:latin typeface="Arial" charset="0"/>
                <a:ea typeface="ＭＳ Ｐゴシック" charset="0"/>
                <a:cs typeface="ＭＳ Ｐゴシック" charset="0"/>
              </a:rPr>
              <a:t>, not under compulsion (14). </a:t>
            </a:r>
          </a:p>
        </p:txBody>
      </p:sp>
    </p:spTree>
    <p:extLst>
      <p:ext uri="{BB962C8B-B14F-4D97-AF65-F5344CB8AC3E}">
        <p14:creationId xmlns:p14="http://schemas.microsoft.com/office/powerpoint/2010/main" val="338337568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a:t>
            </a:r>
            <a:r>
              <a:rPr lang="en-US" sz="3600" b="1" dirty="0">
                <a:solidFill>
                  <a:srgbClr val="FFFF00"/>
                </a:solidFill>
                <a:effectLst>
                  <a:glow rad="127000">
                    <a:schemeClr val="tx1"/>
                  </a:glow>
                </a:effectLst>
                <a:latin typeface="Arial" charset="0"/>
                <a:ea typeface="ＭＳ Ｐゴシック" charset="0"/>
                <a:cs typeface="ＭＳ Ｐゴシック" charset="0"/>
              </a:rPr>
              <a:t>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353762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Forgiveness.</a:t>
            </a:r>
          </a:p>
        </p:txBody>
      </p:sp>
      <p:sp>
        <p:nvSpPr>
          <p:cNvPr id="33796" name="Text Box 4"/>
          <p:cNvSpPr txBox="1">
            <a:spLocks noChangeArrowheads="1"/>
          </p:cNvSpPr>
          <p:nvPr/>
        </p:nvSpPr>
        <p:spPr bwMode="auto">
          <a:xfrm>
            <a:off x="3200400" y="1143000"/>
            <a:ext cx="55626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FFFFFF"/>
              </a:solidFill>
              <a:cs typeface="Arial" charset="0"/>
            </a:endParaRPr>
          </a:p>
          <a:p>
            <a:pPr eaLnBrk="1" hangingPunct="1"/>
            <a:r>
              <a:rPr lang="en-US" sz="2800" b="1">
                <a:solidFill>
                  <a:srgbClr val="FFFFFF"/>
                </a:solidFill>
                <a:cs typeface="Arial" charset="0"/>
              </a:rPr>
              <a:t>Clearest example of the need to</a:t>
            </a:r>
          </a:p>
          <a:p>
            <a:pPr eaLnBrk="1" hangingPunct="1"/>
            <a:r>
              <a:rPr lang="en-US" sz="2800" b="1">
                <a:solidFill>
                  <a:srgbClr val="FFFFFF"/>
                </a:solidFill>
                <a:cs typeface="Arial" charset="0"/>
              </a:rPr>
              <a:t>demonstrate forgiveness in</a:t>
            </a:r>
          </a:p>
          <a:p>
            <a:pPr eaLnBrk="1" hangingPunct="1"/>
            <a:r>
              <a:rPr lang="en-US" sz="2800" b="1">
                <a:solidFill>
                  <a:srgbClr val="FFFFFF"/>
                </a:solidFill>
                <a:cs typeface="Arial" charset="0"/>
              </a:rPr>
              <a:t>New Testament</a:t>
            </a:r>
          </a:p>
          <a:p>
            <a:pPr eaLnBrk="1" hangingPunct="1"/>
            <a:endParaRPr lang="en-US" sz="2800" b="1">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37411138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12621</TotalTime>
  <Words>9238</Words>
  <Application>Microsoft Macintosh PowerPoint</Application>
  <PresentationFormat>On-screen Show (4:3)</PresentationFormat>
  <Paragraphs>1079</Paragraphs>
  <Slides>153</Slides>
  <Notes>132</Notes>
  <HiddenSlides>0</HiddenSlides>
  <MMClips>0</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153</vt:i4>
      </vt:variant>
    </vt:vector>
  </HeadingPairs>
  <TitlesOfParts>
    <vt:vector size="187" baseType="lpstr">
      <vt:lpstr>ＭＳ Ｐゴシック</vt:lpstr>
      <vt:lpstr>SimSun</vt:lpstr>
      <vt:lpstr>Times</vt:lpstr>
      <vt:lpstr>UBS Galatia</vt:lpstr>
      <vt:lpstr>Arial</vt:lpstr>
      <vt:lpstr>Arial Narrow</vt:lpstr>
      <vt:lpstr>Calibri</vt:lpstr>
      <vt:lpstr>Capitals</vt:lpstr>
      <vt:lpstr>Comic Sans MS</vt:lpstr>
      <vt:lpstr>Eras Demi ITC</vt:lpstr>
      <vt:lpstr>Franklin Gothic Book</vt:lpstr>
      <vt:lpstr>Franklin Gothic Demi</vt:lpstr>
      <vt:lpstr>Garamond</vt:lpstr>
      <vt:lpstr>Impact</vt:lpstr>
      <vt:lpstr>Tahoma</vt:lpstr>
      <vt:lpstr>Times New Roman</vt:lpstr>
      <vt:lpstr>Verdana</vt:lpstr>
      <vt:lpstr>Wingdings</vt:lpstr>
      <vt:lpstr>Blank Presentation</vt:lpstr>
      <vt:lpstr>Default Design</vt:lpstr>
      <vt:lpstr>Dad`s Tie</vt:lpstr>
      <vt:lpstr>Orbit</vt:lpstr>
      <vt:lpstr>49_Blank Presentation</vt:lpstr>
      <vt:lpstr>2_Dad`s Tie</vt:lpstr>
      <vt:lpstr>3_Default Design</vt:lpstr>
      <vt:lpstr>1_Default Design</vt:lpstr>
      <vt:lpstr>1_Blank Presentation</vt:lpstr>
      <vt:lpstr>Stream</vt:lpstr>
      <vt:lpstr>2_Blank Presentation</vt:lpstr>
      <vt:lpstr>3_Blank Presentation</vt:lpstr>
      <vt:lpstr>1_Office Theme</vt:lpstr>
      <vt:lpstr>50_Blank Presentation</vt:lpstr>
      <vt:lpstr>6_Default Design</vt:lpstr>
      <vt:lpstr>Balance</vt:lpstr>
      <vt:lpstr>To Forgive or Not to Forgive</vt:lpstr>
      <vt:lpstr>Key Word</vt:lpstr>
      <vt:lpstr>Theme</vt:lpstr>
      <vt:lpstr>Key Verse</vt:lpstr>
      <vt:lpstr>Summary Statement</vt:lpstr>
      <vt:lpstr>Kingdom Statement</vt:lpstr>
      <vt:lpstr>Covenant</vt:lpstr>
      <vt:lpstr>Redemption</vt:lpstr>
      <vt:lpstr>Prophecy (Lord, Deity) </vt:lpstr>
      <vt:lpstr>PowerPoint Presentation</vt:lpstr>
      <vt:lpstr>PowerPoint Presentation</vt:lpstr>
      <vt:lpstr>Be Forgiving</vt:lpstr>
      <vt:lpstr>Conditional Forgiveness:</vt:lpstr>
      <vt:lpstr>How to forgive those who offend us…</vt:lpstr>
      <vt:lpstr>I. Treat people in the best possible light (1-7). </vt:lpstr>
      <vt:lpstr>II. Forgive so reconciliation transcends social barriers    (8-21). </vt:lpstr>
      <vt:lpstr>Main Idea</vt:lpstr>
      <vt:lpstr>. Characteristics .</vt:lpstr>
      <vt:lpstr>• Application •</vt:lpstr>
      <vt:lpstr>Black</vt:lpstr>
      <vt:lpstr>PowerPoint Presentation</vt:lpstr>
      <vt:lpstr>PowerPoint Presentation</vt:lpstr>
      <vt:lpstr>PowerPoint Presentation</vt:lpstr>
      <vt:lpstr>LES MISERABLES, Liam Neeson, 1998, was forgiven</vt:lpstr>
      <vt:lpstr>Why Forgiveness Matters</vt:lpstr>
      <vt:lpstr>It's Your Blood</vt:lpstr>
      <vt:lpstr>Authorship</vt:lpstr>
      <vt:lpstr>Characteristics</vt:lpstr>
      <vt:lpstr>Circumstances</vt:lpstr>
      <vt:lpstr>Perspectives</vt:lpstr>
      <vt:lpstr>Be Forgiving</vt:lpstr>
      <vt:lpstr>Corrie ten Boom</vt:lpstr>
      <vt:lpstr>The Hiding Place</vt:lpstr>
      <vt:lpstr>Corrie ten Boom</vt:lpstr>
      <vt:lpstr>The Guards</vt:lpstr>
      <vt:lpstr>German Guards</vt:lpstr>
      <vt:lpstr>The outstretched hand</vt:lpstr>
      <vt:lpstr>How to forgive those who offend us…</vt:lpstr>
      <vt:lpstr>Chapters in NT Books</vt:lpstr>
      <vt:lpstr>Verses in NT Emails</vt:lpstr>
      <vt:lpstr>New Testament Emails</vt:lpstr>
      <vt:lpstr>Postcard to Philemon</vt:lpstr>
      <vt:lpstr>. Characteristics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PowerPoint Presentation</vt:lpstr>
      <vt:lpstr>"If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How to forgive those who offend us…</vt:lpstr>
      <vt:lpstr>Philemon 1-7</vt:lpstr>
      <vt:lpstr>Philemon's Dilemma at Colosse </vt:lpstr>
      <vt:lpstr>I. Treat people in the best possible light (1-7).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 Authorship .</vt:lpstr>
      <vt:lpstr>. Date . </vt:lpstr>
      <vt:lpstr>. Recipient .</vt:lpstr>
      <vt:lpstr>. Recipients .</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 Occasion .</vt:lpstr>
      <vt:lpstr>How to forgive those who offend us…</vt:lpstr>
      <vt:lpstr>I. Treat people in the best possible light (1-7). </vt:lpstr>
      <vt:lpstr>Philemon 8-21</vt:lpstr>
      <vt:lpstr>II. Forgive so reconciliation transcends social barriers    (8-21). </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Onesimus ran away</vt:lpstr>
      <vt:lpstr>Onesimus had done injustice to and stolen from Philemon</vt:lpstr>
      <vt:lpstr>Slavery in the Roman Empire</vt:lpstr>
      <vt:lpstr>Social Classes</vt:lpstr>
      <vt:lpstr>Slavery in the Roman Empire</vt:lpstr>
      <vt:lpstr>Roman Empire Populations</vt:lpstr>
      <vt:lpstr>. Rome .</vt:lpstr>
      <vt:lpstr>. Occasion .</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 The Reunion .</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 Repentance .</vt:lpstr>
      <vt:lpstr>"So if you consider me your partner, welcome him as you would welcome me.  18If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III. Philemon teaches four principles on forgiveness. </vt:lpstr>
      <vt:lpstr>A. True forgiveness is granted freely, not under compulsion (14). </vt:lpstr>
      <vt:lpstr>"But I didn't want to do anything without your consent. I wanted you to help because you were willing, not because you were forced" (v. 14 NLT).</vt:lpstr>
      <vt:lpstr>. Forgiveness.</vt:lpstr>
      <vt:lpstr>If you sinned 3 times a day…</vt:lpstr>
      <vt:lpstr>B. True forgiveness is the natural demonstration of our partnership in the gospel (17). </vt:lpstr>
      <vt:lpstr>"This letter is from Paul… I am writing to Philemon, our beloved co-worker,  2and to our sister Apphia, and to our fellow soldier Archippus, and to the church that meets in your house" (vv. 1-2 NLT).</vt:lpstr>
      <vt:lpstr>"One more thing—please prepare a guest room for me, for I am hoping that God will answer your (plural) prayers and let me return to you (plural) soon"  (v. 22 NLT).</vt:lpstr>
      <vt:lpstr>"May the grace of the Lord Jesus Christ be with your (plural) spirit" (v. 25 NLT).</vt:lpstr>
      <vt:lpstr>C. True forgiveness is unconditional without putting requirements on the other person (18-19).</vt:lpstr>
      <vt:lpstr>Conditional Forgiveness:</vt:lpstr>
      <vt:lpstr>"Forgiveness is…  surrendering my right to hurt you for hurting me"      —psychologist Archibald Hunt </vt:lpstr>
      <vt:lpstr>D. True forgiveness "goes the second mile" (21).</vt:lpstr>
      <vt:lpstr>"Yes, my brother, please do me this favor for the Lord's sake. Give me this encouragement in Christ. 21I am confident as I write this letter that you will do what I ask and even more!"  (vv. 20-21 NLT).</vt:lpstr>
      <vt:lpstr>PowerPoint Presentation</vt:lpstr>
      <vt:lpstr>PowerPoint Presentation</vt:lpstr>
      <vt:lpstr>PowerPoint Presentation</vt:lpstr>
      <vt:lpstr>PowerPoint Presentation</vt:lpstr>
      <vt:lpstr>PowerPoint Presentation</vt:lpstr>
      <vt:lpstr>PowerPoint Presentation</vt:lpstr>
      <vt:lpstr>How to forgive those who offend us…</vt:lpstr>
      <vt:lpstr>Main Idea</vt:lpstr>
      <vt:lpstr>I. Treat people in the best possible light (1-7). </vt:lpstr>
      <vt:lpstr>II. Forgive so reconciliation transcends social barriers    (8-21). </vt:lpstr>
      <vt:lpstr>Whatever happened to Onesimus? </vt:lpstr>
      <vt:lpstr>Did Philemon Forgive Onesimus?</vt:lpstr>
      <vt:lpstr>Bishop Onesimus (AD 115)</vt:lpstr>
      <vt:lpstr>Corrie ten Boom</vt:lpstr>
      <vt:lpstr>• Application •</vt:lpstr>
      <vt:lpstr>Black</vt:lpstr>
      <vt:lpstr>NT Preaching • BibleStudyDownloads.org</vt:lpstr>
      <vt:lpstr>. Characteristics .</vt:lpstr>
      <vt:lpstr>Summary Statement</vt:lpstr>
      <vt:lpstr>Does Christ break social chains?</vt:lpstr>
      <vt:lpstr>Does this letter teach slaves to overthrow their owners?</vt:lpstr>
      <vt:lpstr>The Usual Application</vt:lpstr>
      <vt:lpstr>A New Approach</vt:lpstr>
      <vt:lpstr>Characteristics</vt:lpstr>
      <vt:lpstr>. Characteristics .</vt:lpstr>
      <vt:lpstr>. Keyword .</vt:lpstr>
      <vt:lpstr>Book Chart</vt:lpstr>
      <vt:lpstr>Synthesis</vt:lpstr>
      <vt:lpstr>Paul helped Onesimus see his responsibility to Philemon</vt:lpstr>
      <vt:lpstr>Basic Steps to Gain a Forgiving Spirit</vt:lpstr>
      <vt:lpstr>How do I ask forgiveness?</vt:lpstr>
      <vt:lpstr>How do I ask forgiveness?</vt:lpstr>
      <vt:lpstr>How do I ask forgiveness?</vt:lpstr>
      <vt:lpstr>How do I ask forgiveness?</vt:lpstr>
      <vt:lpstr>How do I ask forgiveness?</vt:lpstr>
      <vt:lpstr>How do I ask forgiveness?</vt:lpstr>
      <vt:lpstr>How do I ask forgiveness?</vt:lpstr>
      <vt:lpstr>Restoring Relationships</vt:lpstr>
      <vt:lpstr>How We Become Like Those We Resent</vt:lpstr>
      <vt:lpstr>Outline</vt:lpstr>
      <vt:lpstr>Philemon Group Members</vt:lpstr>
      <vt:lpstr>Philemon</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215</cp:revision>
  <dcterms:created xsi:type="dcterms:W3CDTF">2006-01-16T03:59:53Z</dcterms:created>
  <dcterms:modified xsi:type="dcterms:W3CDTF">2024-03-12T08:33:32Z</dcterms:modified>
</cp:coreProperties>
</file>