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9.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theme/theme2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5.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3.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5.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6.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7.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8.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9.xml" ContentType="application/vnd.openxmlformats-officedocument.theme+xml"/>
  <Override PartName="/ppt/slideLayouts/slideLayout378.xml" ContentType="application/vnd.openxmlformats-officedocument.presentationml.slideLayout+xml"/>
  <Override PartName="/ppt/theme/theme40.xml" ContentType="application/vnd.openxmlformats-officedocument.theme+xml"/>
  <Override PartName="/ppt/slideLayouts/slideLayout379.xml" ContentType="application/vnd.openxmlformats-officedocument.presentationml.slideLayout+xml"/>
  <Override PartName="/ppt/theme/theme41.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2.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3.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4.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5.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6.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7.xml" ContentType="application/vnd.openxmlformats-officedocument.theme+xml"/>
  <Override PartName="/ppt/slideLayouts/slideLayout447.xml" ContentType="application/vnd.openxmlformats-officedocument.presentationml.slideLayout+xml"/>
  <Override PartName="/ppt/theme/theme48.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9.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50.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51.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52.xml" ContentType="application/vnd.openxmlformats-officedocument.theme+xml"/>
  <Override PartName="/ppt/slideLayouts/slideLayout483.xml" ContentType="application/vnd.openxmlformats-officedocument.presentationml.slideLayout+xml"/>
  <Override PartName="/ppt/theme/theme53.xml" ContentType="application/vnd.openxmlformats-officedocument.theme+xml"/>
  <Override PartName="/ppt/slideLayouts/slideLayout484.xml" ContentType="application/vnd.openxmlformats-officedocument.presentationml.slideLayout+xml"/>
  <Override PartName="/ppt/theme/theme5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3.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heme/themeOverride4.xml" ContentType="application/vnd.openxmlformats-officedocument.themeOverr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5.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theme/themeOverride6.xml" ContentType="application/vnd.openxmlformats-officedocument.themeOverr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3" r:id="rId3"/>
    <p:sldMasterId id="2147483684" r:id="rId4"/>
    <p:sldMasterId id="2147483696" r:id="rId5"/>
    <p:sldMasterId id="2147483710" r:id="rId6"/>
    <p:sldMasterId id="2147483724" r:id="rId7"/>
    <p:sldMasterId id="2147483741" r:id="rId8"/>
    <p:sldMasterId id="2147483753" r:id="rId9"/>
    <p:sldMasterId id="2147483756" r:id="rId10"/>
    <p:sldMasterId id="2147483768" r:id="rId11"/>
    <p:sldMasterId id="2147483780" r:id="rId12"/>
    <p:sldMasterId id="2147483822" r:id="rId13"/>
    <p:sldMasterId id="2147483834" r:id="rId14"/>
    <p:sldMasterId id="2147483847" r:id="rId15"/>
    <p:sldMasterId id="2147483850" r:id="rId16"/>
    <p:sldMasterId id="2147483862" r:id="rId17"/>
    <p:sldMasterId id="2147483874" r:id="rId18"/>
    <p:sldMasterId id="2147483886" r:id="rId19"/>
    <p:sldMasterId id="2147483898" r:id="rId20"/>
    <p:sldMasterId id="2147483910" r:id="rId21"/>
    <p:sldMasterId id="2147483924" r:id="rId22"/>
    <p:sldMasterId id="2147483950" r:id="rId23"/>
    <p:sldMasterId id="2147483952" r:id="rId24"/>
    <p:sldMasterId id="2147483964" r:id="rId25"/>
    <p:sldMasterId id="2147483976" r:id="rId26"/>
    <p:sldMasterId id="2147483988" r:id="rId27"/>
    <p:sldMasterId id="2147484000" r:id="rId28"/>
    <p:sldMasterId id="2147484012" r:id="rId29"/>
    <p:sldMasterId id="2147484024" r:id="rId30"/>
    <p:sldMasterId id="2147484036" r:id="rId31"/>
    <p:sldMasterId id="2147484048" r:id="rId32"/>
    <p:sldMasterId id="2147484060" r:id="rId33"/>
    <p:sldMasterId id="2147484072" r:id="rId34"/>
    <p:sldMasterId id="2147484084" r:id="rId35"/>
    <p:sldMasterId id="2147484098" r:id="rId36"/>
    <p:sldMasterId id="2147484110" r:id="rId37"/>
    <p:sldMasterId id="2147484145" r:id="rId38"/>
    <p:sldMasterId id="2147484157" r:id="rId39"/>
    <p:sldMasterId id="2147484181" r:id="rId40"/>
    <p:sldMasterId id="2147484183" r:id="rId41"/>
    <p:sldMasterId id="2147484185" r:id="rId42"/>
    <p:sldMasterId id="2147484199" r:id="rId43"/>
    <p:sldMasterId id="2147484211" r:id="rId44"/>
    <p:sldMasterId id="2147484235" r:id="rId45"/>
    <p:sldMasterId id="2147484247" r:id="rId46"/>
    <p:sldMasterId id="2147484259" r:id="rId47"/>
    <p:sldMasterId id="2147484270" r:id="rId48"/>
    <p:sldMasterId id="2147484272" r:id="rId49"/>
    <p:sldMasterId id="2147484284" r:id="rId50"/>
    <p:sldMasterId id="2147484287" r:id="rId51"/>
    <p:sldMasterId id="2147484299" r:id="rId52"/>
    <p:sldMasterId id="2147484311" r:id="rId53"/>
    <p:sldMasterId id="2147484313" r:id="rId54"/>
    <p:sldMasterId id="2147484315" r:id="rId55"/>
  </p:sldMasterIdLst>
  <p:notesMasterIdLst>
    <p:notesMasterId r:id="rId343"/>
  </p:notesMasterIdLst>
  <p:sldIdLst>
    <p:sldId id="378" r:id="rId56"/>
    <p:sldId id="379" r:id="rId57"/>
    <p:sldId id="1141" r:id="rId58"/>
    <p:sldId id="380" r:id="rId59"/>
    <p:sldId id="381" r:id="rId60"/>
    <p:sldId id="2798" r:id="rId61"/>
    <p:sldId id="2799" r:id="rId62"/>
    <p:sldId id="2800" r:id="rId63"/>
    <p:sldId id="2801" r:id="rId64"/>
    <p:sldId id="386" r:id="rId65"/>
    <p:sldId id="389" r:id="rId66"/>
    <p:sldId id="2766" r:id="rId67"/>
    <p:sldId id="2767" r:id="rId68"/>
    <p:sldId id="2789" r:id="rId69"/>
    <p:sldId id="2773" r:id="rId70"/>
    <p:sldId id="2774" r:id="rId71"/>
    <p:sldId id="2775" r:id="rId72"/>
    <p:sldId id="2776" r:id="rId73"/>
    <p:sldId id="2764" r:id="rId74"/>
    <p:sldId id="2765" r:id="rId75"/>
    <p:sldId id="258" r:id="rId76"/>
    <p:sldId id="259" r:id="rId77"/>
    <p:sldId id="260" r:id="rId78"/>
    <p:sldId id="261" r:id="rId79"/>
    <p:sldId id="262" r:id="rId80"/>
    <p:sldId id="310" r:id="rId81"/>
    <p:sldId id="306" r:id="rId82"/>
    <p:sldId id="266" r:id="rId83"/>
    <p:sldId id="2804" r:id="rId84"/>
    <p:sldId id="267" r:id="rId85"/>
    <p:sldId id="268" r:id="rId86"/>
    <p:sldId id="269" r:id="rId87"/>
    <p:sldId id="273" r:id="rId88"/>
    <p:sldId id="274" r:id="rId89"/>
    <p:sldId id="2807" r:id="rId90"/>
    <p:sldId id="3734" r:id="rId91"/>
    <p:sldId id="3735" r:id="rId92"/>
    <p:sldId id="3736" r:id="rId93"/>
    <p:sldId id="3737" r:id="rId94"/>
    <p:sldId id="3738" r:id="rId95"/>
    <p:sldId id="410" r:id="rId96"/>
    <p:sldId id="409" r:id="rId97"/>
    <p:sldId id="3739" r:id="rId98"/>
    <p:sldId id="411" r:id="rId99"/>
    <p:sldId id="3740" r:id="rId100"/>
    <p:sldId id="3741" r:id="rId101"/>
    <p:sldId id="3742" r:id="rId102"/>
    <p:sldId id="372" r:id="rId103"/>
    <p:sldId id="3743" r:id="rId104"/>
    <p:sldId id="3744" r:id="rId105"/>
    <p:sldId id="3745" r:id="rId106"/>
    <p:sldId id="311" r:id="rId107"/>
    <p:sldId id="3746" r:id="rId108"/>
    <p:sldId id="3747" r:id="rId109"/>
    <p:sldId id="3748" r:id="rId110"/>
    <p:sldId id="3749" r:id="rId111"/>
    <p:sldId id="3750" r:id="rId112"/>
    <p:sldId id="3751" r:id="rId113"/>
    <p:sldId id="301" r:id="rId114"/>
    <p:sldId id="302" r:id="rId115"/>
    <p:sldId id="303" r:id="rId116"/>
    <p:sldId id="3752" r:id="rId117"/>
    <p:sldId id="3753" r:id="rId118"/>
    <p:sldId id="304" r:id="rId119"/>
    <p:sldId id="2805" r:id="rId120"/>
    <p:sldId id="1149" r:id="rId121"/>
    <p:sldId id="460" r:id="rId122"/>
    <p:sldId id="461" r:id="rId123"/>
    <p:sldId id="468" r:id="rId124"/>
    <p:sldId id="2779" r:id="rId125"/>
    <p:sldId id="1148" r:id="rId126"/>
    <p:sldId id="1146" r:id="rId127"/>
    <p:sldId id="1144" r:id="rId128"/>
    <p:sldId id="1150" r:id="rId129"/>
    <p:sldId id="2795" r:id="rId130"/>
    <p:sldId id="1159" r:id="rId131"/>
    <p:sldId id="1145" r:id="rId132"/>
    <p:sldId id="2793" r:id="rId133"/>
    <p:sldId id="436" r:id="rId134"/>
    <p:sldId id="2788" r:id="rId135"/>
    <p:sldId id="1204" r:id="rId136"/>
    <p:sldId id="491" r:id="rId137"/>
    <p:sldId id="2482" r:id="rId138"/>
    <p:sldId id="492" r:id="rId139"/>
    <p:sldId id="2448" r:id="rId140"/>
    <p:sldId id="325" r:id="rId141"/>
    <p:sldId id="270" r:id="rId142"/>
    <p:sldId id="2806" r:id="rId143"/>
    <p:sldId id="488" r:id="rId144"/>
    <p:sldId id="2445" r:id="rId145"/>
    <p:sldId id="2443" r:id="rId146"/>
    <p:sldId id="530" r:id="rId147"/>
    <p:sldId id="2427" r:id="rId148"/>
    <p:sldId id="2428" r:id="rId149"/>
    <p:sldId id="1166" r:id="rId150"/>
    <p:sldId id="1167" r:id="rId151"/>
    <p:sldId id="1168" r:id="rId152"/>
    <p:sldId id="2439" r:id="rId153"/>
    <p:sldId id="2440" r:id="rId154"/>
    <p:sldId id="2447" r:id="rId155"/>
    <p:sldId id="489" r:id="rId156"/>
    <p:sldId id="2778" r:id="rId157"/>
    <p:sldId id="2458" r:id="rId158"/>
    <p:sldId id="375" r:id="rId159"/>
    <p:sldId id="445" r:id="rId160"/>
    <p:sldId id="428" r:id="rId161"/>
    <p:sldId id="2483" r:id="rId162"/>
    <p:sldId id="1201" r:id="rId163"/>
    <p:sldId id="1202" r:id="rId164"/>
    <p:sldId id="513" r:id="rId165"/>
    <p:sldId id="1155" r:id="rId166"/>
    <p:sldId id="495" r:id="rId167"/>
    <p:sldId id="503" r:id="rId168"/>
    <p:sldId id="505" r:id="rId169"/>
    <p:sldId id="2780" r:id="rId170"/>
    <p:sldId id="2792" r:id="rId171"/>
    <p:sldId id="1154" r:id="rId172"/>
    <p:sldId id="438" r:id="rId173"/>
    <p:sldId id="516" r:id="rId174"/>
    <p:sldId id="2782" r:id="rId175"/>
    <p:sldId id="2783" r:id="rId176"/>
    <p:sldId id="429" r:id="rId177"/>
    <p:sldId id="2802" r:id="rId178"/>
    <p:sldId id="518" r:id="rId179"/>
    <p:sldId id="519" r:id="rId180"/>
    <p:sldId id="520" r:id="rId181"/>
    <p:sldId id="521" r:id="rId182"/>
    <p:sldId id="433" r:id="rId183"/>
    <p:sldId id="507" r:id="rId184"/>
    <p:sldId id="508" r:id="rId185"/>
    <p:sldId id="510" r:id="rId186"/>
    <p:sldId id="509" r:id="rId187"/>
    <p:sldId id="511" r:id="rId188"/>
    <p:sldId id="512" r:id="rId189"/>
    <p:sldId id="502" r:id="rId190"/>
    <p:sldId id="500" r:id="rId191"/>
    <p:sldId id="494" r:id="rId192"/>
    <p:sldId id="499" r:id="rId193"/>
    <p:sldId id="501" r:id="rId194"/>
    <p:sldId id="442" r:id="rId195"/>
    <p:sldId id="522" r:id="rId196"/>
    <p:sldId id="1152" r:id="rId197"/>
    <p:sldId id="2781" r:id="rId198"/>
    <p:sldId id="2777" r:id="rId199"/>
    <p:sldId id="523" r:id="rId200"/>
    <p:sldId id="1153" r:id="rId201"/>
    <p:sldId id="2469" r:id="rId202"/>
    <p:sldId id="2752" r:id="rId203"/>
    <p:sldId id="2747" r:id="rId204"/>
    <p:sldId id="1728" r:id="rId205"/>
    <p:sldId id="2746" r:id="rId206"/>
    <p:sldId id="2772" r:id="rId207"/>
    <p:sldId id="2794" r:id="rId208"/>
    <p:sldId id="2771" r:id="rId209"/>
    <p:sldId id="2459" r:id="rId210"/>
    <p:sldId id="2456" r:id="rId211"/>
    <p:sldId id="376" r:id="rId212"/>
    <p:sldId id="1157" r:id="rId213"/>
    <p:sldId id="2457" r:id="rId214"/>
    <p:sldId id="2753" r:id="rId215"/>
    <p:sldId id="2797" r:id="rId216"/>
    <p:sldId id="308" r:id="rId217"/>
    <p:sldId id="309" r:id="rId218"/>
    <p:sldId id="307" r:id="rId219"/>
    <p:sldId id="493" r:id="rId220"/>
    <p:sldId id="373" r:id="rId221"/>
    <p:sldId id="312" r:id="rId222"/>
    <p:sldId id="2748" r:id="rId223"/>
    <p:sldId id="277" r:id="rId224"/>
    <p:sldId id="370" r:id="rId225"/>
    <p:sldId id="369" r:id="rId226"/>
    <p:sldId id="314" r:id="rId227"/>
    <p:sldId id="2749" r:id="rId228"/>
    <p:sldId id="2803" r:id="rId229"/>
    <p:sldId id="264" r:id="rId230"/>
    <p:sldId id="265" r:id="rId231"/>
    <p:sldId id="390" r:id="rId232"/>
    <p:sldId id="315" r:id="rId233"/>
    <p:sldId id="316" r:id="rId234"/>
    <p:sldId id="317" r:id="rId235"/>
    <p:sldId id="318" r:id="rId236"/>
    <p:sldId id="371" r:id="rId237"/>
    <p:sldId id="320" r:id="rId238"/>
    <p:sldId id="5516" r:id="rId239"/>
    <p:sldId id="322" r:id="rId240"/>
    <p:sldId id="323" r:id="rId241"/>
    <p:sldId id="324" r:id="rId242"/>
    <p:sldId id="367" r:id="rId243"/>
    <p:sldId id="368" r:id="rId244"/>
    <p:sldId id="327" r:id="rId245"/>
    <p:sldId id="328" r:id="rId246"/>
    <p:sldId id="329" r:id="rId247"/>
    <p:sldId id="330" r:id="rId248"/>
    <p:sldId id="331" r:id="rId249"/>
    <p:sldId id="332" r:id="rId250"/>
    <p:sldId id="333" r:id="rId251"/>
    <p:sldId id="334" r:id="rId252"/>
    <p:sldId id="335" r:id="rId253"/>
    <p:sldId id="336" r:id="rId254"/>
    <p:sldId id="337" r:id="rId255"/>
    <p:sldId id="338" r:id="rId256"/>
    <p:sldId id="339" r:id="rId257"/>
    <p:sldId id="340" r:id="rId258"/>
    <p:sldId id="341" r:id="rId259"/>
    <p:sldId id="342" r:id="rId260"/>
    <p:sldId id="343" r:id="rId261"/>
    <p:sldId id="305" r:id="rId262"/>
    <p:sldId id="345" r:id="rId263"/>
    <p:sldId id="346" r:id="rId264"/>
    <p:sldId id="347" r:id="rId265"/>
    <p:sldId id="773" r:id="rId266"/>
    <p:sldId id="349" r:id="rId267"/>
    <p:sldId id="350" r:id="rId268"/>
    <p:sldId id="351" r:id="rId269"/>
    <p:sldId id="352" r:id="rId270"/>
    <p:sldId id="353" r:id="rId271"/>
    <p:sldId id="354" r:id="rId272"/>
    <p:sldId id="355" r:id="rId273"/>
    <p:sldId id="356" r:id="rId274"/>
    <p:sldId id="357" r:id="rId275"/>
    <p:sldId id="358" r:id="rId276"/>
    <p:sldId id="359" r:id="rId277"/>
    <p:sldId id="360" r:id="rId278"/>
    <p:sldId id="361" r:id="rId279"/>
    <p:sldId id="362" r:id="rId280"/>
    <p:sldId id="363" r:id="rId281"/>
    <p:sldId id="364" r:id="rId282"/>
    <p:sldId id="365" r:id="rId283"/>
    <p:sldId id="366" r:id="rId284"/>
    <p:sldId id="2790" r:id="rId285"/>
    <p:sldId id="2750" r:id="rId286"/>
    <p:sldId id="2751" r:id="rId287"/>
    <p:sldId id="2769" r:id="rId288"/>
    <p:sldId id="2460" r:id="rId289"/>
    <p:sldId id="2461" r:id="rId290"/>
    <p:sldId id="2462" r:id="rId291"/>
    <p:sldId id="377" r:id="rId292"/>
    <p:sldId id="1158" r:id="rId293"/>
    <p:sldId id="2463" r:id="rId294"/>
    <p:sldId id="2755" r:id="rId295"/>
    <p:sldId id="2757" r:id="rId296"/>
    <p:sldId id="2759" r:id="rId297"/>
    <p:sldId id="2756" r:id="rId298"/>
    <p:sldId id="2760" r:id="rId299"/>
    <p:sldId id="2761" r:id="rId300"/>
    <p:sldId id="2758" r:id="rId301"/>
    <p:sldId id="2478" r:id="rId302"/>
    <p:sldId id="2704" r:id="rId303"/>
    <p:sldId id="2762" r:id="rId304"/>
    <p:sldId id="2768" r:id="rId305"/>
    <p:sldId id="2464" r:id="rId306"/>
    <p:sldId id="2451" r:id="rId307"/>
    <p:sldId id="2465" r:id="rId308"/>
    <p:sldId id="2466" r:id="rId309"/>
    <p:sldId id="2467" r:id="rId310"/>
    <p:sldId id="415" r:id="rId311"/>
    <p:sldId id="524" r:id="rId312"/>
    <p:sldId id="497" r:id="rId313"/>
    <p:sldId id="1156" r:id="rId314"/>
    <p:sldId id="440" r:id="rId315"/>
    <p:sldId id="2791" r:id="rId316"/>
    <p:sldId id="1142" r:id="rId317"/>
    <p:sldId id="1143" r:id="rId318"/>
    <p:sldId id="412" r:id="rId319"/>
    <p:sldId id="280" r:id="rId320"/>
    <p:sldId id="281" r:id="rId321"/>
    <p:sldId id="282" r:id="rId322"/>
    <p:sldId id="283" r:id="rId323"/>
    <p:sldId id="284" r:id="rId324"/>
    <p:sldId id="285" r:id="rId325"/>
    <p:sldId id="286" r:id="rId326"/>
    <p:sldId id="287" r:id="rId327"/>
    <p:sldId id="288" r:id="rId328"/>
    <p:sldId id="289" r:id="rId329"/>
    <p:sldId id="290" r:id="rId330"/>
    <p:sldId id="291" r:id="rId331"/>
    <p:sldId id="292" r:id="rId332"/>
    <p:sldId id="293" r:id="rId333"/>
    <p:sldId id="294" r:id="rId334"/>
    <p:sldId id="295" r:id="rId335"/>
    <p:sldId id="296" r:id="rId336"/>
    <p:sldId id="297" r:id="rId337"/>
    <p:sldId id="298" r:id="rId338"/>
    <p:sldId id="299" r:id="rId339"/>
    <p:sldId id="388" r:id="rId340"/>
    <p:sldId id="300" r:id="rId341"/>
    <p:sldId id="374" r:id="rId3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80F57CCF-B156-CB45-8A73-CC3124068E98}">
          <p14:sldIdLst>
            <p14:sldId id="378"/>
            <p14:sldId id="379"/>
            <p14:sldId id="1141"/>
            <p14:sldId id="380"/>
            <p14:sldId id="381"/>
            <p14:sldId id="2798"/>
            <p14:sldId id="2799"/>
            <p14:sldId id="2800"/>
            <p14:sldId id="2801"/>
            <p14:sldId id="386"/>
            <p14:sldId id="389"/>
            <p14:sldId id="2766"/>
            <p14:sldId id="2767"/>
            <p14:sldId id="2789"/>
            <p14:sldId id="2773"/>
            <p14:sldId id="2774"/>
            <p14:sldId id="2775"/>
            <p14:sldId id="2776"/>
            <p14:sldId id="2764"/>
            <p14:sldId id="2765"/>
          </p14:sldIdLst>
        </p14:section>
        <p14:section name="Introduction" id="{96F4E1D7-C44F-7D43-9D57-9D1481C1AB5B}">
          <p14:sldIdLst>
            <p14:sldId id="258"/>
            <p14:sldId id="259"/>
            <p14:sldId id="260"/>
            <p14:sldId id="261"/>
            <p14:sldId id="262"/>
            <p14:sldId id="310"/>
            <p14:sldId id="306"/>
            <p14:sldId id="266"/>
            <p14:sldId id="2804"/>
            <p14:sldId id="267"/>
            <p14:sldId id="268"/>
            <p14:sldId id="269"/>
            <p14:sldId id="273"/>
            <p14:sldId id="274"/>
            <p14:sldId id="2807"/>
            <p14:sldId id="3734"/>
            <p14:sldId id="3735"/>
            <p14:sldId id="3736"/>
            <p14:sldId id="3737"/>
            <p14:sldId id="3738"/>
            <p14:sldId id="410"/>
            <p14:sldId id="409"/>
            <p14:sldId id="3739"/>
            <p14:sldId id="411"/>
            <p14:sldId id="3740"/>
            <p14:sldId id="3741"/>
            <p14:sldId id="3742"/>
            <p14:sldId id="372"/>
            <p14:sldId id="3743"/>
            <p14:sldId id="3744"/>
            <p14:sldId id="3745"/>
            <p14:sldId id="311"/>
            <p14:sldId id="3746"/>
            <p14:sldId id="3747"/>
            <p14:sldId id="3748"/>
            <p14:sldId id="3749"/>
            <p14:sldId id="3750"/>
            <p14:sldId id="3751"/>
            <p14:sldId id="301"/>
            <p14:sldId id="302"/>
            <p14:sldId id="303"/>
            <p14:sldId id="3752"/>
            <p14:sldId id="3753"/>
            <p14:sldId id="304"/>
          </p14:sldIdLst>
        </p14:section>
        <p14:section name="Sermon" id="{3BAF61DE-57DB-3145-BA73-1C918CA246BA}">
          <p14:sldIdLst>
            <p14:sldId id="2805"/>
            <p14:sldId id="1149"/>
            <p14:sldId id="460"/>
            <p14:sldId id="461"/>
            <p14:sldId id="468"/>
            <p14:sldId id="2779"/>
            <p14:sldId id="1148"/>
            <p14:sldId id="1146"/>
            <p14:sldId id="1144"/>
            <p14:sldId id="1150"/>
            <p14:sldId id="2795"/>
            <p14:sldId id="1159"/>
            <p14:sldId id="1145"/>
            <p14:sldId id="2793"/>
            <p14:sldId id="436"/>
            <p14:sldId id="2788"/>
            <p14:sldId id="1204"/>
            <p14:sldId id="491"/>
            <p14:sldId id="2482"/>
            <p14:sldId id="492"/>
            <p14:sldId id="2448"/>
            <p14:sldId id="325"/>
            <p14:sldId id="270"/>
            <p14:sldId id="2806"/>
            <p14:sldId id="488"/>
            <p14:sldId id="2445"/>
            <p14:sldId id="2443"/>
            <p14:sldId id="530"/>
            <p14:sldId id="2427"/>
            <p14:sldId id="2428"/>
            <p14:sldId id="1166"/>
            <p14:sldId id="1167"/>
            <p14:sldId id="1168"/>
            <p14:sldId id="2439"/>
            <p14:sldId id="2440"/>
            <p14:sldId id="2447"/>
            <p14:sldId id="489"/>
            <p14:sldId id="2778"/>
            <p14:sldId id="2458"/>
          </p14:sldIdLst>
        </p14:section>
        <p14:section name="Chapters" id="{936E5696-F592-514E-B041-C621A56AD826}">
          <p14:sldIdLst>
            <p14:sldId id="375"/>
            <p14:sldId id="445"/>
            <p14:sldId id="428"/>
            <p14:sldId id="2483"/>
            <p14:sldId id="1201"/>
            <p14:sldId id="1202"/>
            <p14:sldId id="513"/>
            <p14:sldId id="1155"/>
            <p14:sldId id="495"/>
            <p14:sldId id="503"/>
            <p14:sldId id="505"/>
            <p14:sldId id="2780"/>
            <p14:sldId id="2792"/>
            <p14:sldId id="1154"/>
            <p14:sldId id="438"/>
            <p14:sldId id="516"/>
            <p14:sldId id="2782"/>
            <p14:sldId id="2783"/>
            <p14:sldId id="429"/>
            <p14:sldId id="2802"/>
            <p14:sldId id="518"/>
            <p14:sldId id="519"/>
            <p14:sldId id="520"/>
            <p14:sldId id="521"/>
            <p14:sldId id="433"/>
            <p14:sldId id="507"/>
            <p14:sldId id="508"/>
            <p14:sldId id="510"/>
            <p14:sldId id="509"/>
            <p14:sldId id="511"/>
            <p14:sldId id="512"/>
            <p14:sldId id="502"/>
            <p14:sldId id="500"/>
            <p14:sldId id="494"/>
            <p14:sldId id="499"/>
            <p14:sldId id="501"/>
            <p14:sldId id="442"/>
            <p14:sldId id="522"/>
            <p14:sldId id="1152"/>
            <p14:sldId id="2781"/>
            <p14:sldId id="2777"/>
            <p14:sldId id="523"/>
            <p14:sldId id="1153"/>
            <p14:sldId id="2469"/>
            <p14:sldId id="2752"/>
            <p14:sldId id="2747"/>
            <p14:sldId id="1728"/>
            <p14:sldId id="2746"/>
            <p14:sldId id="2772"/>
            <p14:sldId id="2794"/>
            <p14:sldId id="2771"/>
            <p14:sldId id="2459"/>
            <p14:sldId id="2456"/>
            <p14:sldId id="376"/>
            <p14:sldId id="1157"/>
            <p14:sldId id="2457"/>
            <p14:sldId id="2753"/>
            <p14:sldId id="2797"/>
            <p14:sldId id="308"/>
            <p14:sldId id="309"/>
            <p14:sldId id="307"/>
            <p14:sldId id="493"/>
            <p14:sldId id="373"/>
            <p14:sldId id="312"/>
            <p14:sldId id="2748"/>
            <p14:sldId id="277"/>
            <p14:sldId id="370"/>
            <p14:sldId id="369"/>
            <p14:sldId id="314"/>
            <p14:sldId id="2749"/>
            <p14:sldId id="2803"/>
            <p14:sldId id="264"/>
            <p14:sldId id="265"/>
            <p14:sldId id="390"/>
            <p14:sldId id="315"/>
            <p14:sldId id="316"/>
            <p14:sldId id="317"/>
            <p14:sldId id="318"/>
            <p14:sldId id="371"/>
            <p14:sldId id="320"/>
            <p14:sldId id="5516"/>
            <p14:sldId id="322"/>
            <p14:sldId id="323"/>
            <p14:sldId id="324"/>
            <p14:sldId id="367"/>
            <p14:sldId id="368"/>
            <p14:sldId id="327"/>
            <p14:sldId id="328"/>
            <p14:sldId id="329"/>
            <p14:sldId id="330"/>
            <p14:sldId id="331"/>
            <p14:sldId id="332"/>
            <p14:sldId id="333"/>
            <p14:sldId id="334"/>
            <p14:sldId id="335"/>
            <p14:sldId id="336"/>
            <p14:sldId id="337"/>
            <p14:sldId id="338"/>
            <p14:sldId id="339"/>
            <p14:sldId id="340"/>
            <p14:sldId id="341"/>
            <p14:sldId id="342"/>
            <p14:sldId id="343"/>
            <p14:sldId id="305"/>
            <p14:sldId id="345"/>
            <p14:sldId id="346"/>
            <p14:sldId id="347"/>
            <p14:sldId id="773"/>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2790"/>
            <p14:sldId id="2750"/>
            <p14:sldId id="2751"/>
            <p14:sldId id="2769"/>
            <p14:sldId id="2460"/>
            <p14:sldId id="2461"/>
            <p14:sldId id="2462"/>
            <p14:sldId id="377"/>
            <p14:sldId id="1158"/>
            <p14:sldId id="2463"/>
            <p14:sldId id="2755"/>
            <p14:sldId id="2757"/>
            <p14:sldId id="2759"/>
            <p14:sldId id="2756"/>
            <p14:sldId id="2760"/>
            <p14:sldId id="2761"/>
            <p14:sldId id="2758"/>
            <p14:sldId id="2478"/>
            <p14:sldId id="2704"/>
            <p14:sldId id="2762"/>
            <p14:sldId id="2768"/>
          </p14:sldIdLst>
        </p14:section>
        <p14:section name="Conclusion" id="{0755DAE2-099D-124A-A196-819D31A968B5}">
          <p14:sldIdLst>
            <p14:sldId id="2464"/>
            <p14:sldId id="2451"/>
            <p14:sldId id="2465"/>
            <p14:sldId id="2466"/>
            <p14:sldId id="2467"/>
            <p14:sldId id="415"/>
            <p14:sldId id="524"/>
            <p14:sldId id="497"/>
            <p14:sldId id="1156"/>
            <p14:sldId id="440"/>
            <p14:sldId id="2791"/>
            <p14:sldId id="1142"/>
            <p14:sldId id="1143"/>
          </p14:sldIdLst>
        </p14:section>
        <p14:section name="Supplements" id="{8A9B3BC0-D35E-5E40-8B2A-09B6021FE410}">
          <p14:sldIdLst>
            <p14:sldId id="412"/>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88"/>
            <p14:sldId id="300"/>
            <p14:sldId id="3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2241"/>
    <a:srgbClr val="7C20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6" autoAdjust="0"/>
    <p:restoredTop sz="57073" autoAdjust="0"/>
  </p:normalViewPr>
  <p:slideViewPr>
    <p:cSldViewPr snapToGrid="0" snapToObjects="1">
      <p:cViewPr>
        <p:scale>
          <a:sx n="69" d="100"/>
          <a:sy n="69" d="100"/>
        </p:scale>
        <p:origin x="864" y="528"/>
      </p:cViewPr>
      <p:guideLst>
        <p:guide orient="horz" pos="2160"/>
        <p:guide pos="2880"/>
      </p:guideLst>
    </p:cSldViewPr>
  </p:slideViewPr>
  <p:outlineViewPr>
    <p:cViewPr>
      <p:scale>
        <a:sx n="33" d="100"/>
        <a:sy n="33" d="100"/>
      </p:scale>
      <p:origin x="0" y="472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99" Type="http://schemas.openxmlformats.org/officeDocument/2006/relationships/slide" Target="slides/slide244.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324" Type="http://schemas.openxmlformats.org/officeDocument/2006/relationships/slide" Target="slides/slide269.xml"/><Relationship Id="rId170" Type="http://schemas.openxmlformats.org/officeDocument/2006/relationships/slide" Target="slides/slide115.xml"/><Relationship Id="rId226" Type="http://schemas.openxmlformats.org/officeDocument/2006/relationships/slide" Target="slides/slide171.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335" Type="http://schemas.openxmlformats.org/officeDocument/2006/relationships/slide" Target="slides/slide280.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279" Type="http://schemas.openxmlformats.org/officeDocument/2006/relationships/slide" Target="slides/slide224.xml"/><Relationship Id="rId43" Type="http://schemas.openxmlformats.org/officeDocument/2006/relationships/slideMaster" Target="slideMasters/slideMaster43.xml"/><Relationship Id="rId139" Type="http://schemas.openxmlformats.org/officeDocument/2006/relationships/slide" Target="slides/slide84.xml"/><Relationship Id="rId290" Type="http://schemas.openxmlformats.org/officeDocument/2006/relationships/slide" Target="slides/slide235.xml"/><Relationship Id="rId304" Type="http://schemas.openxmlformats.org/officeDocument/2006/relationships/slide" Target="slides/slide249.xml"/><Relationship Id="rId346" Type="http://schemas.openxmlformats.org/officeDocument/2006/relationships/theme" Target="theme/theme1.xml"/><Relationship Id="rId85" Type="http://schemas.openxmlformats.org/officeDocument/2006/relationships/slide" Target="slides/slide30.xml"/><Relationship Id="rId150" Type="http://schemas.openxmlformats.org/officeDocument/2006/relationships/slide" Target="slides/slide95.xml"/><Relationship Id="rId192" Type="http://schemas.openxmlformats.org/officeDocument/2006/relationships/slide" Target="slides/slide137.xml"/><Relationship Id="rId206" Type="http://schemas.openxmlformats.org/officeDocument/2006/relationships/slide" Target="slides/slide151.xml"/><Relationship Id="rId248" Type="http://schemas.openxmlformats.org/officeDocument/2006/relationships/slide" Target="slides/slide193.xml"/><Relationship Id="rId12" Type="http://schemas.openxmlformats.org/officeDocument/2006/relationships/slideMaster" Target="slideMasters/slideMaster12.xml"/><Relationship Id="rId108" Type="http://schemas.openxmlformats.org/officeDocument/2006/relationships/slide" Target="slides/slide53.xml"/><Relationship Id="rId315" Type="http://schemas.openxmlformats.org/officeDocument/2006/relationships/slide" Target="slides/slide260.xml"/><Relationship Id="rId54" Type="http://schemas.openxmlformats.org/officeDocument/2006/relationships/slideMaster" Target="slideMasters/slideMaster54.xml"/><Relationship Id="rId96" Type="http://schemas.openxmlformats.org/officeDocument/2006/relationships/slide" Target="slides/slide41.xml"/><Relationship Id="rId161" Type="http://schemas.openxmlformats.org/officeDocument/2006/relationships/slide" Target="slides/slide106.xml"/><Relationship Id="rId217" Type="http://schemas.openxmlformats.org/officeDocument/2006/relationships/slide" Target="slides/slide162.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326" Type="http://schemas.openxmlformats.org/officeDocument/2006/relationships/slide" Target="slides/slide271.xml"/><Relationship Id="rId65" Type="http://schemas.openxmlformats.org/officeDocument/2006/relationships/slide" Target="slides/slide10.xml"/><Relationship Id="rId130" Type="http://schemas.openxmlformats.org/officeDocument/2006/relationships/slide" Target="slides/slide75.xml"/><Relationship Id="rId172" Type="http://schemas.openxmlformats.org/officeDocument/2006/relationships/slide" Target="slides/slide117.xml"/><Relationship Id="rId228" Type="http://schemas.openxmlformats.org/officeDocument/2006/relationships/slide" Target="slides/slide173.xml"/><Relationship Id="rId281" Type="http://schemas.openxmlformats.org/officeDocument/2006/relationships/slide" Target="slides/slide226.xml"/><Relationship Id="rId337" Type="http://schemas.openxmlformats.org/officeDocument/2006/relationships/slide" Target="slides/slide282.xml"/><Relationship Id="rId34" Type="http://schemas.openxmlformats.org/officeDocument/2006/relationships/slideMaster" Target="slideMasters/slideMaster34.xml"/><Relationship Id="rId76" Type="http://schemas.openxmlformats.org/officeDocument/2006/relationships/slide" Target="slides/slide21.xml"/><Relationship Id="rId141" Type="http://schemas.openxmlformats.org/officeDocument/2006/relationships/slide" Target="slides/slide86.xml"/><Relationship Id="rId7" Type="http://schemas.openxmlformats.org/officeDocument/2006/relationships/slideMaster" Target="slideMasters/slideMaster7.xml"/><Relationship Id="rId183" Type="http://schemas.openxmlformats.org/officeDocument/2006/relationships/slide" Target="slides/slide128.xml"/><Relationship Id="rId239" Type="http://schemas.openxmlformats.org/officeDocument/2006/relationships/slide" Target="slides/slide184.xml"/><Relationship Id="rId250" Type="http://schemas.openxmlformats.org/officeDocument/2006/relationships/slide" Target="slides/slide195.xml"/><Relationship Id="rId292" Type="http://schemas.openxmlformats.org/officeDocument/2006/relationships/slide" Target="slides/slide237.xml"/><Relationship Id="rId306" Type="http://schemas.openxmlformats.org/officeDocument/2006/relationships/slide" Target="slides/slide251.xml"/><Relationship Id="rId45" Type="http://schemas.openxmlformats.org/officeDocument/2006/relationships/slideMaster" Target="slideMasters/slideMaster45.xml"/><Relationship Id="rId87" Type="http://schemas.openxmlformats.org/officeDocument/2006/relationships/slide" Target="slides/slide32.xml"/><Relationship Id="rId110" Type="http://schemas.openxmlformats.org/officeDocument/2006/relationships/slide" Target="slides/slide55.xml"/><Relationship Id="rId152" Type="http://schemas.openxmlformats.org/officeDocument/2006/relationships/slide" Target="slides/slide97.xml"/><Relationship Id="rId194" Type="http://schemas.openxmlformats.org/officeDocument/2006/relationships/slide" Target="slides/slide139.xml"/><Relationship Id="rId208" Type="http://schemas.openxmlformats.org/officeDocument/2006/relationships/slide" Target="slides/slide153.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slide" Target="slides/slide227.xml"/><Relationship Id="rId317" Type="http://schemas.openxmlformats.org/officeDocument/2006/relationships/slide" Target="slides/slide262.xml"/><Relationship Id="rId338" Type="http://schemas.openxmlformats.org/officeDocument/2006/relationships/slide" Target="slides/slide283.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293" Type="http://schemas.openxmlformats.org/officeDocument/2006/relationships/slide" Target="slides/slide238.xml"/><Relationship Id="rId307" Type="http://schemas.openxmlformats.org/officeDocument/2006/relationships/slide" Target="slides/slide252.xml"/><Relationship Id="rId328" Type="http://schemas.openxmlformats.org/officeDocument/2006/relationships/slide" Target="slides/slide273.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283" Type="http://schemas.openxmlformats.org/officeDocument/2006/relationships/slide" Target="slides/slide228.xml"/><Relationship Id="rId318" Type="http://schemas.openxmlformats.org/officeDocument/2006/relationships/slide" Target="slides/slide263.xml"/><Relationship Id="rId339" Type="http://schemas.openxmlformats.org/officeDocument/2006/relationships/slide" Target="slides/slide284.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294" Type="http://schemas.openxmlformats.org/officeDocument/2006/relationships/slide" Target="slides/slide239.xml"/><Relationship Id="rId308" Type="http://schemas.openxmlformats.org/officeDocument/2006/relationships/slide" Target="slides/slide253.xml"/><Relationship Id="rId329" Type="http://schemas.openxmlformats.org/officeDocument/2006/relationships/slide" Target="slides/slide274.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340" Type="http://schemas.openxmlformats.org/officeDocument/2006/relationships/slide" Target="slides/slide285.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284" Type="http://schemas.openxmlformats.org/officeDocument/2006/relationships/slide" Target="slides/slide229.xml"/><Relationship Id="rId319" Type="http://schemas.openxmlformats.org/officeDocument/2006/relationships/slide" Target="slides/slide264.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330" Type="http://schemas.openxmlformats.org/officeDocument/2006/relationships/slide" Target="slides/slide275.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slide" Target="slides/slide219.xml"/><Relationship Id="rId295" Type="http://schemas.openxmlformats.org/officeDocument/2006/relationships/slide" Target="slides/slide240.xml"/><Relationship Id="rId309" Type="http://schemas.openxmlformats.org/officeDocument/2006/relationships/slide" Target="slides/slide25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320" Type="http://schemas.openxmlformats.org/officeDocument/2006/relationships/slide" Target="slides/slide265.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341" Type="http://schemas.openxmlformats.org/officeDocument/2006/relationships/slide" Target="slides/slide286.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285" Type="http://schemas.openxmlformats.org/officeDocument/2006/relationships/slide" Target="slides/slide23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310" Type="http://schemas.openxmlformats.org/officeDocument/2006/relationships/slide" Target="slides/slide255.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331" Type="http://schemas.openxmlformats.org/officeDocument/2006/relationships/slide" Target="slides/slide276.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slide" Target="slides/slide220.xml"/><Relationship Id="rId296" Type="http://schemas.openxmlformats.org/officeDocument/2006/relationships/slide" Target="slides/slide241.xml"/><Relationship Id="rId300" Type="http://schemas.openxmlformats.org/officeDocument/2006/relationships/slide" Target="slides/slide245.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321" Type="http://schemas.openxmlformats.org/officeDocument/2006/relationships/slide" Target="slides/slide266.xml"/><Relationship Id="rId342" Type="http://schemas.openxmlformats.org/officeDocument/2006/relationships/slide" Target="slides/slide287.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286" Type="http://schemas.openxmlformats.org/officeDocument/2006/relationships/slide" Target="slides/slide231.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311" Type="http://schemas.openxmlformats.org/officeDocument/2006/relationships/slide" Target="slides/slide256.xml"/><Relationship Id="rId332" Type="http://schemas.openxmlformats.org/officeDocument/2006/relationships/slide" Target="slides/slide277.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slide" Target="slides/slide221.xml"/><Relationship Id="rId297" Type="http://schemas.openxmlformats.org/officeDocument/2006/relationships/slide" Target="slides/slide242.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301" Type="http://schemas.openxmlformats.org/officeDocument/2006/relationships/slide" Target="slides/slide246.xml"/><Relationship Id="rId322" Type="http://schemas.openxmlformats.org/officeDocument/2006/relationships/slide" Target="slides/slide267.xml"/><Relationship Id="rId343" Type="http://schemas.openxmlformats.org/officeDocument/2006/relationships/notesMaster" Target="notesMasters/notesMaster1.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287" Type="http://schemas.openxmlformats.org/officeDocument/2006/relationships/slide" Target="slides/slide232.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312" Type="http://schemas.openxmlformats.org/officeDocument/2006/relationships/slide" Target="slides/slide257.xml"/><Relationship Id="rId333" Type="http://schemas.openxmlformats.org/officeDocument/2006/relationships/slide" Target="slides/slide27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slide" Target="slides/slide222.xml"/><Relationship Id="rId298" Type="http://schemas.openxmlformats.org/officeDocument/2006/relationships/slide" Target="slides/slide243.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302" Type="http://schemas.openxmlformats.org/officeDocument/2006/relationships/slide" Target="slides/slide247.xml"/><Relationship Id="rId323" Type="http://schemas.openxmlformats.org/officeDocument/2006/relationships/slide" Target="slides/slide268.xml"/><Relationship Id="rId344"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288" Type="http://schemas.openxmlformats.org/officeDocument/2006/relationships/slide" Target="slides/slide233.xml"/><Relationship Id="rId106" Type="http://schemas.openxmlformats.org/officeDocument/2006/relationships/slide" Target="slides/slide51.xml"/><Relationship Id="rId127" Type="http://schemas.openxmlformats.org/officeDocument/2006/relationships/slide" Target="slides/slide72.xml"/><Relationship Id="rId313" Type="http://schemas.openxmlformats.org/officeDocument/2006/relationships/slide" Target="slides/slide2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334" Type="http://schemas.openxmlformats.org/officeDocument/2006/relationships/slide" Target="slides/slide279.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slide" Target="slides/slide223.xml"/><Relationship Id="rId303" Type="http://schemas.openxmlformats.org/officeDocument/2006/relationships/slide" Target="slides/slide248.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345" Type="http://schemas.openxmlformats.org/officeDocument/2006/relationships/viewProps" Target="viewProps.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107" Type="http://schemas.openxmlformats.org/officeDocument/2006/relationships/slide" Target="slides/slide52.xml"/><Relationship Id="rId289" Type="http://schemas.openxmlformats.org/officeDocument/2006/relationships/slide" Target="slides/slide23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314" Type="http://schemas.openxmlformats.org/officeDocument/2006/relationships/slide" Target="slides/slide259.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 Id="rId258" Type="http://schemas.openxmlformats.org/officeDocument/2006/relationships/slide" Target="slides/slide203.xml"/><Relationship Id="rId22" Type="http://schemas.openxmlformats.org/officeDocument/2006/relationships/slideMaster" Target="slideMasters/slideMaster22.xml"/><Relationship Id="rId64" Type="http://schemas.openxmlformats.org/officeDocument/2006/relationships/slide" Target="slides/slide9.xml"/><Relationship Id="rId118" Type="http://schemas.openxmlformats.org/officeDocument/2006/relationships/slide" Target="slides/slide63.xml"/><Relationship Id="rId325" Type="http://schemas.openxmlformats.org/officeDocument/2006/relationships/slide" Target="slides/slide270.xml"/><Relationship Id="rId171" Type="http://schemas.openxmlformats.org/officeDocument/2006/relationships/slide" Target="slides/slide116.xml"/><Relationship Id="rId227" Type="http://schemas.openxmlformats.org/officeDocument/2006/relationships/slide" Target="slides/slide172.xml"/><Relationship Id="rId269" Type="http://schemas.openxmlformats.org/officeDocument/2006/relationships/slide" Target="slides/slide214.xml"/><Relationship Id="rId33" Type="http://schemas.openxmlformats.org/officeDocument/2006/relationships/slideMaster" Target="slideMasters/slideMaster33.xml"/><Relationship Id="rId129" Type="http://schemas.openxmlformats.org/officeDocument/2006/relationships/slide" Target="slides/slide74.xml"/><Relationship Id="rId280" Type="http://schemas.openxmlformats.org/officeDocument/2006/relationships/slide" Target="slides/slide225.xml"/><Relationship Id="rId336" Type="http://schemas.openxmlformats.org/officeDocument/2006/relationships/slide" Target="slides/slide281.xml"/><Relationship Id="rId75" Type="http://schemas.openxmlformats.org/officeDocument/2006/relationships/slide" Target="slides/slide20.xml"/><Relationship Id="rId140" Type="http://schemas.openxmlformats.org/officeDocument/2006/relationships/slide" Target="slides/slide85.xml"/><Relationship Id="rId182" Type="http://schemas.openxmlformats.org/officeDocument/2006/relationships/slide" Target="slides/slide127.xml"/><Relationship Id="rId6" Type="http://schemas.openxmlformats.org/officeDocument/2006/relationships/slideMaster" Target="slideMasters/slideMaster6.xml"/><Relationship Id="rId238" Type="http://schemas.openxmlformats.org/officeDocument/2006/relationships/slide" Target="slides/slide183.xml"/><Relationship Id="rId291" Type="http://schemas.openxmlformats.org/officeDocument/2006/relationships/slide" Target="slides/slide236.xml"/><Relationship Id="rId305" Type="http://schemas.openxmlformats.org/officeDocument/2006/relationships/slide" Target="slides/slide250.xml"/><Relationship Id="rId347" Type="http://schemas.openxmlformats.org/officeDocument/2006/relationships/tableStyles" Target="tableStyles.xml"/><Relationship Id="rId44" Type="http://schemas.openxmlformats.org/officeDocument/2006/relationships/slideMaster" Target="slideMasters/slideMaster44.xml"/><Relationship Id="rId86" Type="http://schemas.openxmlformats.org/officeDocument/2006/relationships/slide" Target="slides/slide31.xml"/><Relationship Id="rId151" Type="http://schemas.openxmlformats.org/officeDocument/2006/relationships/slide" Target="slides/slide96.xml"/><Relationship Id="rId193" Type="http://schemas.openxmlformats.org/officeDocument/2006/relationships/slide" Target="slides/slide138.xml"/><Relationship Id="rId207" Type="http://schemas.openxmlformats.org/officeDocument/2006/relationships/slide" Target="slides/slide152.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316" Type="http://schemas.openxmlformats.org/officeDocument/2006/relationships/slide" Target="slides/slide261.xml"/><Relationship Id="rId55" Type="http://schemas.openxmlformats.org/officeDocument/2006/relationships/slideMaster" Target="slideMasters/slideMaster55.xml"/><Relationship Id="rId97" Type="http://schemas.openxmlformats.org/officeDocument/2006/relationships/slide" Target="slides/slide42.xml"/><Relationship Id="rId120" Type="http://schemas.openxmlformats.org/officeDocument/2006/relationships/slide" Target="slides/slide65.xml"/><Relationship Id="rId162" Type="http://schemas.openxmlformats.org/officeDocument/2006/relationships/slide" Target="slides/slide107.xml"/><Relationship Id="rId218" Type="http://schemas.openxmlformats.org/officeDocument/2006/relationships/slide" Target="slides/slide163.xml"/><Relationship Id="rId271" Type="http://schemas.openxmlformats.org/officeDocument/2006/relationships/slide" Target="slides/slide216.xml"/><Relationship Id="rId24" Type="http://schemas.openxmlformats.org/officeDocument/2006/relationships/slideMaster" Target="slideMasters/slideMaster24.xml"/><Relationship Id="rId66" Type="http://schemas.openxmlformats.org/officeDocument/2006/relationships/slide" Target="slides/slide11.xml"/><Relationship Id="rId131" Type="http://schemas.openxmlformats.org/officeDocument/2006/relationships/slide" Target="slides/slide76.xml"/><Relationship Id="rId327" Type="http://schemas.openxmlformats.org/officeDocument/2006/relationships/slide" Target="slides/slide272.xml"/><Relationship Id="rId173" Type="http://schemas.openxmlformats.org/officeDocument/2006/relationships/slide" Target="slides/slide118.xml"/><Relationship Id="rId229" Type="http://schemas.openxmlformats.org/officeDocument/2006/relationships/slide" Target="slides/slide174.xml"/><Relationship Id="rId240" Type="http://schemas.openxmlformats.org/officeDocument/2006/relationships/slide" Target="slides/slide1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13696-DA98-EA44-A2B3-3473D360A702}" type="datetimeFigureOut">
              <a:rPr lang="en-US" smtClean="0"/>
              <a:t>2/12/26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C12E6-DC19-F44F-9B59-D271A5E18C6C}" type="slidenum">
              <a:rPr lang="en-US" smtClean="0"/>
              <a:t>‹#›</a:t>
            </a:fld>
            <a:endParaRPr lang="en-US"/>
          </a:p>
        </p:txBody>
      </p:sp>
    </p:spTree>
    <p:extLst>
      <p:ext uri="{BB962C8B-B14F-4D97-AF65-F5344CB8AC3E}">
        <p14:creationId xmlns:p14="http://schemas.microsoft.com/office/powerpoint/2010/main" val="385737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256.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238.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4B996B-7C6B-2246-B7D2-80DE9D613EFF}" type="slidenum">
              <a:rPr lang="en-US" sz="1200">
                <a:solidFill>
                  <a:prstClr val="black"/>
                </a:solidFill>
              </a:rPr>
              <a:pPr eaLnBrk="1" hangingPunct="1"/>
              <a:t>1</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Paul had encouraged the Thessalonian church in their suffering by giving them the hope of Christ's return. But within a year, Paul received word that they had misunderstood him.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031888-DFC6-5742-8CC6-9ADF45B0FFDB}"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threefold outline explains how God affirmed the church through Paul. The focus of the letter is the central chapter, where he corrects their understanding by reaffirming a pre-trib rapture, as he did in 1 Thess 1:10; 4:13-18.</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NS-14-2 Thess-10, 142</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not to lose heart so we will grow.</a:t>
            </a:r>
          </a:p>
          <a:p>
            <a:r>
              <a:rPr lang="en-SG" dirty="0"/>
              <a:t>Paul mentions his fellow-workers Silas and Timothy but not his position as an apostle to begin his letter relationally (1:1-2).</a:t>
            </a:r>
          </a:p>
          <a:p>
            <a:endParaRPr lang="en-US" dirty="0"/>
          </a:p>
        </p:txBody>
      </p:sp>
    </p:spTree>
    <p:extLst>
      <p:ext uri="{BB962C8B-B14F-4D97-AF65-F5344CB8AC3E}">
        <p14:creationId xmlns:p14="http://schemas.microsoft.com/office/powerpoint/2010/main" val="38286091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mn-lt"/>
                <a:ea typeface="+mn-ea"/>
                <a:cs typeface="+mn-cs"/>
              </a:rPr>
              <a:t>Amazingly, 1-2 Thessalonians has 136 verses but mentions God 149 times!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5530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One core value of our church is to be context-relevant. We present the unchanging Lord Jesus Christ to our ever-changing world because no one is more relevant than him. How do we do this? We proclaim that he is the ultimate authority as God (Lord), yet took on humanity to save us from our sins (Jesus) and will rule over all (Christ). </a:t>
            </a:r>
            <a:endParaRPr lang="en-US" dirty="0"/>
          </a:p>
          <a:p>
            <a:endParaRPr lang="en-US" dirty="0">
              <a:cs typeface="ＭＳ Ｐゴシック" charset="0"/>
            </a:endParaRPr>
          </a:p>
        </p:txBody>
      </p:sp>
    </p:spTree>
    <p:extLst>
      <p:ext uri="{BB962C8B-B14F-4D97-AF65-F5344CB8AC3E}">
        <p14:creationId xmlns:p14="http://schemas.microsoft.com/office/powerpoint/2010/main" val="37355830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fld id="{B4AC12E6-DC19-F44F-9B59-D271A5E18C6C}" type="slidenum">
              <a:rPr lang="en-US" smtClean="0"/>
              <a:t>109</a:t>
            </a:fld>
            <a:endParaRPr lang="en-US"/>
          </a:p>
        </p:txBody>
      </p:sp>
    </p:spTree>
    <p:extLst>
      <p:ext uri="{BB962C8B-B14F-4D97-AF65-F5344CB8AC3E}">
        <p14:creationId xmlns:p14="http://schemas.microsoft.com/office/powerpoint/2010/main" val="35820583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So these first two verses show that </a:t>
            </a:r>
            <a:r>
              <a:rPr lang="en-SG" sz="1200" u="sng" kern="1200" dirty="0">
                <a:solidFill>
                  <a:schemeClr val="tx1"/>
                </a:solidFill>
                <a:effectLst/>
                <a:latin typeface="+mn-lt"/>
                <a:ea typeface="+mn-ea"/>
                <a:cs typeface="+mn-cs"/>
              </a:rPr>
              <a:t>seeing God's perspective</a:t>
            </a:r>
            <a:r>
              <a:rPr lang="en-SG" sz="1200" kern="1200" dirty="0">
                <a:solidFill>
                  <a:schemeClr val="tx1"/>
                </a:solidFill>
                <a:effectLst/>
                <a:latin typeface="+mn-lt"/>
                <a:ea typeface="+mn-ea"/>
                <a:cs typeface="+mn-cs"/>
              </a:rPr>
              <a:t> helps us to reach out and affirm others.  There’s another way to affirm others in verse 3…</a:t>
            </a:r>
            <a:endParaRPr lang="en-US" dirty="0"/>
          </a:p>
        </p:txBody>
      </p:sp>
    </p:spTree>
    <p:extLst>
      <p:ext uri="{BB962C8B-B14F-4D97-AF65-F5344CB8AC3E}">
        <p14:creationId xmlns:p14="http://schemas.microsoft.com/office/powerpoint/2010/main" val="26704308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sentence—four times!  </a:t>
            </a:r>
          </a:p>
          <a:p>
            <a:r>
              <a:rPr lang="en-US" dirty="0"/>
              <a:t>Twice he refers to the Father and twice to Christ, who is placed on equal level with the Father since He, too, is God.</a:t>
            </a:r>
          </a:p>
          <a:p>
            <a:endParaRPr lang="en-US" dirty="0"/>
          </a:p>
        </p:txBody>
      </p:sp>
    </p:spTree>
    <p:extLst>
      <p:ext uri="{BB962C8B-B14F-4D97-AF65-F5344CB8AC3E}">
        <p14:creationId xmlns:p14="http://schemas.microsoft.com/office/powerpoint/2010/main" val="8888162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We all have peaks and valleys in our lives—peaks when it's easy to see the Lord and valleys when it's difficult to see Him. Swindoll writes… </a:t>
            </a:r>
          </a:p>
          <a:p>
            <a:r>
              <a:rPr lang="en-SG" sz="1200" kern="1200">
                <a:solidFill>
                  <a:schemeClr val="tx1"/>
                </a:solidFill>
                <a:effectLst/>
                <a:latin typeface="+mn-lt"/>
                <a:ea typeface="+mn-ea"/>
                <a:cs typeface="+mn-cs"/>
              </a:rPr>
              <a:t>• Text above</a:t>
            </a:r>
            <a:endParaRPr lang="en-US"/>
          </a:p>
        </p:txBody>
      </p:sp>
    </p:spTree>
    <p:extLst>
      <p:ext uri="{BB962C8B-B14F-4D97-AF65-F5344CB8AC3E}">
        <p14:creationId xmlns:p14="http://schemas.microsoft.com/office/powerpoint/2010/main" val="21602512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792350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20892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04958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9C3AC8-D5EC-6F4D-9061-9EE9BEAB13E3}" type="slidenum">
              <a:rPr lang="en-US" sz="1200">
                <a:solidFill>
                  <a:prstClr val="black"/>
                </a:solidFill>
              </a:rPr>
              <a:pPr eaLnBrk="1" hangingPunct="1"/>
              <a:t>11</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The short word "day" conveniently sums up the book's central theme: the period when God will bring retribution on a world in rebellion against him.</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Aren</a:t>
            </a:r>
            <a:r>
              <a:rPr lang="mr-IN"/>
              <a:t>'</a:t>
            </a:r>
            <a:r>
              <a:rPr lang="en-US"/>
              <a:t>t you encouraged when you</a:t>
            </a:r>
            <a:r>
              <a:rPr lang="mr-IN"/>
              <a:t>'</a:t>
            </a:r>
            <a:r>
              <a:rPr lang="en-US"/>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They see life from God</a:t>
            </a:r>
            <a:r>
              <a:rPr lang="mr-IN"/>
              <a:t>'</a:t>
            </a:r>
            <a:r>
              <a:rPr lang="en-US"/>
              <a:t>s viewpoint—and there</a:t>
            </a:r>
            <a:r>
              <a:rPr lang="mr-IN"/>
              <a:t>'</a:t>
            </a:r>
            <a:r>
              <a:rPr lang="en-US"/>
              <a:t>s no more encouraging view!</a:t>
            </a:r>
          </a:p>
        </p:txBody>
      </p:sp>
    </p:spTree>
    <p:extLst>
      <p:ext uri="{BB962C8B-B14F-4D97-AF65-F5344CB8AC3E}">
        <p14:creationId xmlns:p14="http://schemas.microsoft.com/office/powerpoint/2010/main" val="10461031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ourselves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32439249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Today, we're going to take a brief look at the first four verses of 2 Thessalonians to see </a:t>
            </a:r>
            <a:r>
              <a:rPr lang="en-SG" sz="1200" i="1" kern="1200" dirty="0">
                <a:solidFill>
                  <a:schemeClr val="tx1"/>
                </a:solidFill>
                <a:effectLst/>
                <a:latin typeface="+mn-lt"/>
                <a:ea typeface="+mn-ea"/>
                <a:cs typeface="+mn-cs"/>
              </a:rPr>
              <a:t>how Paul affirmed</a:t>
            </a:r>
            <a:r>
              <a:rPr lang="en-SG" sz="1200" kern="1200" dirty="0">
                <a:solidFill>
                  <a:schemeClr val="tx1"/>
                </a:solidFill>
                <a:effectLst/>
                <a:latin typeface="+mn-lt"/>
                <a:ea typeface="+mn-ea"/>
                <a:cs typeface="+mn-cs"/>
              </a:rPr>
              <a:t> the afflicted believers in the ancient city of Thessalonica and encouraged</a:t>
            </a:r>
            <a:r>
              <a:rPr lang="en-SG" sz="1200" i="1" kern="1200" dirty="0">
                <a:solidFill>
                  <a:schemeClr val="tx1"/>
                </a:solidFill>
                <a:effectLst/>
                <a:latin typeface="+mn-lt"/>
                <a:ea typeface="+mn-ea"/>
                <a:cs typeface="+mn-cs"/>
              </a:rPr>
              <a:t> them to grow in Christ</a:t>
            </a:r>
            <a:r>
              <a:rPr lang="en-SG" sz="1200" kern="1200" dirty="0">
                <a:solidFill>
                  <a:schemeClr val="tx1"/>
                </a:solidFill>
                <a:effectLst/>
                <a:latin typeface="+mn-lt"/>
                <a:ea typeface="+mn-ea"/>
                <a:cs typeface="+mn-cs"/>
              </a:rPr>
              <a:t>.  How did he comfort them to help them grow?</a:t>
            </a:r>
            <a:r>
              <a:rPr lang="en-SG" dirty="0">
                <a:effectLst/>
              </a:rPr>
              <a:t> </a:t>
            </a:r>
            <a:endParaRPr lang="en-US" dirty="0"/>
          </a:p>
        </p:txBody>
      </p:sp>
    </p:spTree>
    <p:extLst>
      <p:ext uri="{BB962C8B-B14F-4D97-AF65-F5344CB8AC3E}">
        <p14:creationId xmlns:p14="http://schemas.microsoft.com/office/powerpoint/2010/main" val="192800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0" kern="1200" dirty="0">
                <a:solidFill>
                  <a:schemeClr val="tx1"/>
                </a:solidFill>
                <a:effectLst/>
                <a:latin typeface="+mn-lt"/>
                <a:ea typeface="+mn-ea"/>
                <a:cs typeface="+mn-cs"/>
              </a:rPr>
              <a:t>View difficulties from the Lord’s eyes. This will help you encourage others. </a:t>
            </a:r>
          </a:p>
          <a:p>
            <a:r>
              <a:rPr lang="en-SG" sz="1200" kern="1200">
                <a:solidFill>
                  <a:schemeClr val="tx1"/>
                </a:solidFill>
                <a:effectLst/>
                <a:latin typeface="+mn-lt"/>
                <a:ea typeface="+mn-ea"/>
                <a:cs typeface="+mn-cs"/>
              </a:rPr>
              <a:t>There’s another way to affirm others in verse 3…</a:t>
            </a:r>
            <a:endParaRPr lang="en-US" b="0" dirty="0"/>
          </a:p>
        </p:txBody>
      </p:sp>
    </p:spTree>
    <p:extLst>
      <p:ext uri="{BB962C8B-B14F-4D97-AF65-F5344CB8AC3E}">
        <p14:creationId xmlns:p14="http://schemas.microsoft.com/office/powerpoint/2010/main" val="30054053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 in the Greek text—four times!  </a:t>
            </a:r>
          </a:p>
          <a:p>
            <a:r>
              <a:rPr lang="en-US" dirty="0"/>
              <a:t>Twice he refers to the Father and twice to Christ, who is placed on equal level with the Father since He, too, is God.</a:t>
            </a:r>
          </a:p>
          <a:p>
            <a:endParaRPr lang="en-US" dirty="0"/>
          </a:p>
        </p:txBody>
      </p:sp>
    </p:spTree>
    <p:extLst>
      <p:ext uri="{BB962C8B-B14F-4D97-AF65-F5344CB8AC3E}">
        <p14:creationId xmlns:p14="http://schemas.microsoft.com/office/powerpoint/2010/main" val="13123323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Amazingly, 1-2 Thessalonians has only 136 verses but mentions God 149 times!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980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During trials, we typically look down, even physically looking at the ground.</a:t>
            </a:r>
          </a:p>
        </p:txBody>
      </p:sp>
    </p:spTree>
    <p:extLst>
      <p:ext uri="{BB962C8B-B14F-4D97-AF65-F5344CB8AC3E}">
        <p14:creationId xmlns:p14="http://schemas.microsoft.com/office/powerpoint/2010/main" val="15149350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Notice the qualifiers—for those who love God and for those obeying him. Granted, there</a:t>
            </a:r>
            <a:r>
              <a:rPr lang="mr-IN" dirty="0"/>
              <a:t>'</a:t>
            </a:r>
            <a:r>
              <a:rPr lang="en-US" dirty="0"/>
              <a:t>s balance here, too.  This doesn't mean you go around blabbing all the time, </a:t>
            </a:r>
            <a:r>
              <a:rPr lang="mr-IN" dirty="0"/>
              <a:t>"</a:t>
            </a:r>
            <a:r>
              <a:rPr lang="en-US" dirty="0"/>
              <a:t>Well, all things work for the good!</a:t>
            </a:r>
            <a:r>
              <a:rPr lang="mr-IN" dirty="0"/>
              <a:t>"</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41761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The French atheist, Voltaire, makes fun of such people in his novel </a:t>
            </a:r>
            <a:r>
              <a:rPr lang="en-SG" sz="1200" i="1" kern="1200" dirty="0">
                <a:solidFill>
                  <a:schemeClr val="tx1"/>
                </a:solidFill>
                <a:effectLst/>
                <a:latin typeface="Times New Roman" pitchFamily="-111" charset="0"/>
                <a:ea typeface="ＭＳ Ｐゴシック" pitchFamily="-111" charset="-128"/>
                <a:cs typeface="ＭＳ Ｐゴシック" pitchFamily="-111" charset="-128"/>
              </a:rPr>
              <a:t>Candide</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a:t>
            </a:r>
            <a:endParaRPr lang="en-US" dirty="0"/>
          </a:p>
        </p:txBody>
      </p:sp>
    </p:spTree>
    <p:extLst>
      <p:ext uri="{BB962C8B-B14F-4D97-AF65-F5344CB8AC3E}">
        <p14:creationId xmlns:p14="http://schemas.microsoft.com/office/powerpoint/2010/main" val="10880801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Voltaire constantly belittles the Christian in the story, </a:t>
            </a:r>
            <a:r>
              <a:rPr lang="en-SG" sz="1200" kern="1200" dirty="0" err="1">
                <a:solidFill>
                  <a:schemeClr val="tx1"/>
                </a:solidFill>
                <a:effectLst/>
                <a:latin typeface="Times New Roman" pitchFamily="-111" charset="0"/>
                <a:ea typeface="ＭＳ Ｐゴシック" pitchFamily="-111" charset="-128"/>
                <a:cs typeface="ＭＳ Ｐゴシック" pitchFamily="-111" charset="-128"/>
              </a:rPr>
              <a:t>Dr.</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Pangloss, every time something awful happens, saying, </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Well, all things work for good!</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dirty="0">
                <a:effectLst/>
              </a:rPr>
              <a:t> </a:t>
            </a:r>
            <a:endParaRPr lang="en-US" dirty="0"/>
          </a:p>
        </p:txBody>
      </p:sp>
    </p:spTree>
    <p:extLst>
      <p:ext uri="{BB962C8B-B14F-4D97-AF65-F5344CB8AC3E}">
        <p14:creationId xmlns:p14="http://schemas.microsoft.com/office/powerpoint/2010/main" val="143681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The flip side of judgment on God's enemies is his affirmation of his friends. Paul taught both in this short letter. </a:t>
            </a:r>
            <a:r>
              <a:rPr lang="en-US" dirty="0">
                <a:cs typeface="ＭＳ Ｐゴシック" charset="0"/>
              </a:rPr>
              <a:t>Affirmation means encouragement to be firm in our faith.</a:t>
            </a:r>
          </a:p>
          <a:p>
            <a:endParaRPr lang="en-US">
              <a:cs typeface="ＭＳ Ｐゴシック" charset="0"/>
            </a:endParaRPr>
          </a:p>
          <a:p>
            <a:r>
              <a:rPr lang="en-US">
                <a:cs typeface="ＭＳ Ｐゴシック" charset="0"/>
              </a:rPr>
              <a:t>————————</a:t>
            </a:r>
          </a:p>
          <a:p>
            <a:r>
              <a:rPr lang="en-US">
                <a:cs typeface="ＭＳ Ｐゴシック" charset="0"/>
              </a:rPr>
              <a:t>NS-14-2Thess-12, 35</a:t>
            </a:r>
          </a:p>
        </p:txBody>
      </p:sp>
    </p:spTree>
    <p:extLst>
      <p:ext uri="{BB962C8B-B14F-4D97-AF65-F5344CB8AC3E}">
        <p14:creationId xmlns:p14="http://schemas.microsoft.com/office/powerpoint/2010/main" val="23518462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Voltaire quotes only a portion of Romans 8:28, which says this applies to those who love God. Even Christians only quote part of the verse, too.</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9921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Times New Roman" pitchFamily="-111" charset="0"/>
                <a:ea typeface="ＭＳ Ｐゴシック" pitchFamily="-111" charset="-128"/>
                <a:cs typeface="ＭＳ Ｐゴシック" pitchFamily="-111" charset="-128"/>
              </a:rPr>
              <a:t>But Romans</a:t>
            </a:r>
            <a:r>
              <a:rPr lang="en-SG" sz="1200" kern="1200" baseline="0" dirty="0">
                <a:solidFill>
                  <a:schemeClr val="tx1"/>
                </a:solidFill>
                <a:effectLst/>
                <a:latin typeface="Times New Roman" pitchFamily="-111" charset="0"/>
                <a:ea typeface="ＭＳ Ｐゴシック" pitchFamily="-111" charset="-128"/>
                <a:cs typeface="ＭＳ Ｐゴシック" pitchFamily="-111" charset="-128"/>
              </a:rPr>
              <a:t> 8:28 </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actually applies this optimism only to those who both love God and are called according to his purpose. We must be </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the called ones</a:t>
            </a:r>
            <a:r>
              <a:rPr lang="mr-IN" sz="1200" kern="1200" dirty="0">
                <a:solidFill>
                  <a:schemeClr val="tx1"/>
                </a:solidFill>
                <a:effectLst/>
                <a:latin typeface="Times New Roman" pitchFamily="-111" charset="0"/>
                <a:ea typeface="ＭＳ Ｐゴシック" pitchFamily="-111" charset="-128"/>
                <a:cs typeface="ＭＳ Ｐゴシック" pitchFamily="-111" charset="-128"/>
              </a:rPr>
              <a:t>"</a:t>
            </a:r>
            <a:r>
              <a:rPr lang="en-SG" sz="1200" kern="1200" dirty="0">
                <a:solidFill>
                  <a:schemeClr val="tx1"/>
                </a:solidFill>
                <a:effectLst/>
                <a:latin typeface="Times New Roman" pitchFamily="-111" charset="0"/>
                <a:ea typeface="ＭＳ Ｐゴシック" pitchFamily="-111" charset="-128"/>
                <a:cs typeface="ＭＳ Ｐゴシック" pitchFamily="-111" charset="-128"/>
              </a:rPr>
              <a:t> who know Him and love Him.</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9854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There are ways of turning people's sights to the Lord without always quoting Scripture and saying, "Praise Jesus, Praise Jesus…"</a:t>
            </a:r>
            <a:r>
              <a:rPr lang="en-SG" dirty="0">
                <a:effectLst/>
              </a:rPr>
              <a:t> </a:t>
            </a:r>
          </a:p>
          <a:p>
            <a:r>
              <a:rPr lang="en-SG" dirty="0">
                <a:effectLst/>
                <a:cs typeface="ＭＳ Ｐゴシック" charset="0"/>
              </a:rPr>
              <a:t>• </a:t>
            </a:r>
            <a:r>
              <a:rPr lang="en-SG" sz="1200" kern="1200" dirty="0">
                <a:solidFill>
                  <a:schemeClr val="tx1"/>
                </a:solidFill>
                <a:effectLst/>
                <a:latin typeface="+mn-lt"/>
                <a:ea typeface="+mn-ea"/>
                <a:cs typeface="+mn-cs"/>
              </a:rPr>
              <a:t>Sometimes we affirm and turn others to God by saying nothing at all.</a:t>
            </a:r>
          </a:p>
          <a:p>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Often just writing down a Scripture reference for the person and encouraging him to look it up later is best.</a:t>
            </a:r>
            <a:endParaRPr lang="en-US" dirty="0">
              <a:cs typeface="ＭＳ Ｐゴシック" charset="0"/>
            </a:endParaRPr>
          </a:p>
        </p:txBody>
      </p:sp>
    </p:spTree>
    <p:extLst>
      <p:ext uri="{BB962C8B-B14F-4D97-AF65-F5344CB8AC3E}">
        <p14:creationId xmlns:p14="http://schemas.microsoft.com/office/powerpoint/2010/main" val="23789791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We need to realign ourselves towards God because his plan is perfect!</a:t>
            </a:r>
            <a:r>
              <a:rPr lang="en-SG" dirty="0">
                <a:effectLst/>
              </a:rPr>
              <a:t> </a:t>
            </a:r>
          </a:p>
          <a:p>
            <a:r>
              <a:rPr lang="en-SG" sz="1200" kern="1200" dirty="0">
                <a:solidFill>
                  <a:schemeClr val="tx1"/>
                </a:solidFill>
                <a:effectLst/>
                <a:latin typeface="+mn-lt"/>
                <a:ea typeface="+mn-ea"/>
                <a:cs typeface="+mn-cs"/>
              </a:rPr>
              <a:t>A few years ago, at the Seattle Special Olympics, six contestants, all physically or mentally disabled, assembled at the starting line for the 100-yard dash.</a:t>
            </a:r>
            <a:endParaRPr lang="en-US" dirty="0"/>
          </a:p>
        </p:txBody>
      </p:sp>
    </p:spTree>
    <p:extLst>
      <p:ext uri="{BB962C8B-B14F-4D97-AF65-F5344CB8AC3E}">
        <p14:creationId xmlns:p14="http://schemas.microsoft.com/office/powerpoint/2010/main" val="16578859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At the gun, they all started out, not exactly in a dash, but with a relish to run the race to the finish and win. All, that is, except one little boy who stumbled on the asphalt, tumbled over a couple of times, and began to cry. The others heard the boy cry.  They slowed down and looked back.  Then they all turned around and went back ... every one of them.</a:t>
            </a:r>
            <a:endParaRPr lang="en-US" dirty="0"/>
          </a:p>
          <a:p>
            <a:endParaRPr lang="en-US" dirty="0"/>
          </a:p>
        </p:txBody>
      </p:sp>
    </p:spTree>
    <p:extLst>
      <p:ext uri="{BB962C8B-B14F-4D97-AF65-F5344CB8AC3E}">
        <p14:creationId xmlns:p14="http://schemas.microsoft.com/office/powerpoint/2010/main" val="3196839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One girl with Down's Syndrome bent down and kissed him and said, "This will make it better."</a:t>
            </a:r>
            <a:endParaRPr lang="en-US" dirty="0"/>
          </a:p>
          <a:p>
            <a:endParaRPr lang="en-US" dirty="0"/>
          </a:p>
        </p:txBody>
      </p:sp>
    </p:spTree>
    <p:extLst>
      <p:ext uri="{BB962C8B-B14F-4D97-AF65-F5344CB8AC3E}">
        <p14:creationId xmlns:p14="http://schemas.microsoft.com/office/powerpoint/2010/main" val="30633694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Then all of them linked arms and ran together to the finish line. </a:t>
            </a:r>
            <a:endParaRPr lang="en-US" dirty="0"/>
          </a:p>
        </p:txBody>
      </p:sp>
    </p:spTree>
    <p:extLst>
      <p:ext uri="{BB962C8B-B14F-4D97-AF65-F5344CB8AC3E}">
        <p14:creationId xmlns:p14="http://schemas.microsoft.com/office/powerpoint/2010/main" val="40680359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Everyone in the stadium stood, and the cheering went on for several minutes.  People who were there are still telling the story.</a:t>
            </a:r>
            <a:r>
              <a:rPr lang="en-SG" dirty="0">
                <a:effectLst/>
              </a:rPr>
              <a:t> </a:t>
            </a:r>
          </a:p>
          <a:p>
            <a:r>
              <a:rPr lang="en-SG" sz="1200" kern="1200" dirty="0">
                <a:solidFill>
                  <a:schemeClr val="tx1"/>
                </a:solidFill>
                <a:effectLst/>
                <a:latin typeface="+mn-lt"/>
                <a:ea typeface="+mn-ea"/>
                <a:cs typeface="+mn-cs"/>
              </a:rPr>
              <a:t>Why?  Because deep down we know this one thing: What matters in this life is more than winning for ourselves.  </a:t>
            </a:r>
            <a:r>
              <a:rPr lang="en-SG" sz="1200" i="1" kern="1200" dirty="0">
                <a:solidFill>
                  <a:schemeClr val="tx1"/>
                </a:solidFill>
                <a:effectLst/>
                <a:latin typeface="+mn-lt"/>
                <a:ea typeface="+mn-ea"/>
                <a:cs typeface="+mn-cs"/>
              </a:rPr>
              <a:t>God’s view</a:t>
            </a:r>
            <a:r>
              <a:rPr lang="en-SG" sz="1200" kern="1200" dirty="0">
                <a:solidFill>
                  <a:schemeClr val="tx1"/>
                </a:solidFill>
                <a:effectLst/>
                <a:latin typeface="+mn-lt"/>
                <a:ea typeface="+mn-ea"/>
                <a:cs typeface="+mn-cs"/>
              </a:rPr>
              <a:t> on life is helping others win, even if it means slowing down and changing our course.</a:t>
            </a:r>
            <a:r>
              <a:rPr lang="en-SG" dirty="0">
                <a:effectLst/>
              </a:rPr>
              <a:t> </a:t>
            </a:r>
            <a:endParaRPr lang="en-US" dirty="0"/>
          </a:p>
        </p:txBody>
      </p:sp>
    </p:spTree>
    <p:extLst>
      <p:ext uri="{BB962C8B-B14F-4D97-AF65-F5344CB8AC3E}">
        <p14:creationId xmlns:p14="http://schemas.microsoft.com/office/powerpoint/2010/main" val="36546585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"A candle loses nothing by lighting another candle." You can be that candle to share God’s view and bring light to others without in the least diminishing your own light.</a:t>
            </a:r>
            <a:r>
              <a:rPr lang="en-SG" dirty="0">
                <a:effectLst/>
              </a:rPr>
              <a:t> </a:t>
            </a:r>
            <a:endParaRPr lang="en-US" dirty="0"/>
          </a:p>
        </p:txBody>
      </p:sp>
    </p:spTree>
    <p:extLst>
      <p:ext uri="{BB962C8B-B14F-4D97-AF65-F5344CB8AC3E}">
        <p14:creationId xmlns:p14="http://schemas.microsoft.com/office/powerpoint/2010/main" val="26907117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p:txBody>
      </p:sp>
    </p:spTree>
    <p:extLst>
      <p:ext uri="{BB962C8B-B14F-4D97-AF65-F5344CB8AC3E}">
        <p14:creationId xmlns:p14="http://schemas.microsoft.com/office/powerpoint/2010/main" val="497963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Does self-affirmation really work?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Is our view of ourselves the best standard to assess our worth?</a:t>
            </a:r>
          </a:p>
        </p:txBody>
      </p:sp>
    </p:spTree>
    <p:extLst>
      <p:ext uri="{BB962C8B-B14F-4D97-AF65-F5344CB8AC3E}">
        <p14:creationId xmlns:p14="http://schemas.microsoft.com/office/powerpoint/2010/main" val="39589789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p:txBody>
      </p:sp>
    </p:spTree>
    <p:extLst>
      <p:ext uri="{BB962C8B-B14F-4D97-AF65-F5344CB8AC3E}">
        <p14:creationId xmlns:p14="http://schemas.microsoft.com/office/powerpoint/2010/main" val="4381188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68239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a:solidFill>
                  <a:schemeClr val="tx1"/>
                </a:solidFill>
                <a:effectLst/>
                <a:latin typeface="+mn-lt"/>
                <a:ea typeface="+mn-ea"/>
                <a:cs typeface="+mn-cs"/>
              </a:rPr>
              <a:t>When you look at others, do you see them for who they are, or for who they will be?</a:t>
            </a:r>
            <a:endParaRPr lang="en-US"/>
          </a:p>
        </p:txBody>
      </p:sp>
    </p:spTree>
    <p:extLst>
      <p:ext uri="{BB962C8B-B14F-4D97-AF65-F5344CB8AC3E}">
        <p14:creationId xmlns:p14="http://schemas.microsoft.com/office/powerpoint/2010/main" val="19297327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a:solidFill>
                  <a:schemeClr val="tx1"/>
                </a:solidFill>
                <a:effectLst/>
                <a:latin typeface="+mn-lt"/>
                <a:ea typeface="+mn-ea"/>
                <a:cs typeface="+mn-cs"/>
              </a:rPr>
              <a:t>We need to see people differently—with mercy glasses—looking at them in light of the death of Jesus for them and for us. However…</a:t>
            </a:r>
            <a:r>
              <a:rPr lang="en-SG">
                <a:effectLst/>
              </a:rPr>
              <a:t> </a:t>
            </a:r>
            <a:endParaRPr lang="en-US" dirty="0"/>
          </a:p>
        </p:txBody>
      </p:sp>
    </p:spTree>
    <p:extLst>
      <p:ext uri="{BB962C8B-B14F-4D97-AF65-F5344CB8AC3E}">
        <p14:creationId xmlns:p14="http://schemas.microsoft.com/office/powerpoint/2010/main" val="21004424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Prayer for others is no doubt the best way to affirm others.  That's why Paul did it!</a:t>
            </a:r>
          </a:p>
          <a:p>
            <a:r>
              <a:rPr lang="en-SG" sz="1200" kern="1200" dirty="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dirty="0">
                <a:solidFill>
                  <a:schemeClr val="tx1"/>
                </a:solidFill>
                <a:effectLst/>
                <a:latin typeface="+mn-lt"/>
                <a:ea typeface="+mn-ea"/>
                <a:cs typeface="+mn-cs"/>
              </a:rPr>
              <a:t>The three qualities Paul notes are a great starting place—faith, love and perseverance.</a:t>
            </a:r>
          </a:p>
          <a:p>
            <a:r>
              <a:rPr lang="en-SG" sz="1200" kern="1200" dirty="0">
                <a:solidFill>
                  <a:schemeClr val="tx1"/>
                </a:solidFill>
                <a:effectLst/>
                <a:latin typeface="+mn-lt"/>
                <a:ea typeface="+mn-ea"/>
                <a:cs typeface="+mn-cs"/>
              </a:rPr>
              <a:t>MPI</a:t>
            </a:r>
          </a:p>
          <a:p>
            <a:r>
              <a:rPr lang="en-SG" dirty="0">
                <a:effectLst/>
              </a:rPr>
              <a:t>I think our prayer times together as a church would be even better if we make it a point to thank God for others' growth right there in the group. </a:t>
            </a:r>
            <a:endParaRPr lang="en-US" dirty="0"/>
          </a:p>
        </p:txBody>
      </p:sp>
    </p:spTree>
    <p:extLst>
      <p:ext uri="{BB962C8B-B14F-4D97-AF65-F5344CB8AC3E}">
        <p14:creationId xmlns:p14="http://schemas.microsoft.com/office/powerpoint/2010/main" val="1600665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your praise common knowledge to help others persevere.</a:t>
            </a:r>
          </a:p>
        </p:txBody>
      </p:sp>
    </p:spTree>
    <p:extLst>
      <p:ext uri="{BB962C8B-B14F-4D97-AF65-F5344CB8AC3E}">
        <p14:creationId xmlns:p14="http://schemas.microsoft.com/office/powerpoint/2010/main" val="346821474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US" dirty="0">
              <a:cs typeface="ＭＳ Ｐゴシック" charset="0"/>
            </a:endParaRPr>
          </a:p>
        </p:txBody>
      </p:sp>
    </p:spTree>
    <p:extLst>
      <p:ext uri="{BB962C8B-B14F-4D97-AF65-F5344CB8AC3E}">
        <p14:creationId xmlns:p14="http://schemas.microsoft.com/office/powerpoint/2010/main" val="41817693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People often become what you tell them they will become.  </a:t>
            </a:r>
          </a:p>
          <a:p>
            <a:r>
              <a:rPr lang="en-US" dirty="0"/>
              <a:t>This is especially true in parenting children.</a:t>
            </a:r>
          </a:p>
          <a:p>
            <a:endParaRPr lang="en-US" dirty="0"/>
          </a:p>
        </p:txBody>
      </p:sp>
    </p:spTree>
    <p:extLst>
      <p:ext uri="{BB962C8B-B14F-4D97-AF65-F5344CB8AC3E}">
        <p14:creationId xmlns:p14="http://schemas.microsoft.com/office/powerpoint/2010/main" val="12952536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endParaRPr lang="en-US" dirty="0"/>
          </a:p>
        </p:txBody>
      </p:sp>
    </p:spTree>
    <p:extLst>
      <p:ext uri="{BB962C8B-B14F-4D97-AF65-F5344CB8AC3E}">
        <p14:creationId xmlns:p14="http://schemas.microsoft.com/office/powerpoint/2010/main" val="40714951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endParaRPr lang="en-US" dirty="0"/>
          </a:p>
        </p:txBody>
      </p:sp>
    </p:spTree>
    <p:extLst>
      <p:ext uri="{BB962C8B-B14F-4D97-AF65-F5344CB8AC3E}">
        <p14:creationId xmlns:p14="http://schemas.microsoft.com/office/powerpoint/2010/main" val="227878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We should trust God's view of us more than others' views or our own self-perception. What does he say about us that we can hold onto during difficulty?</a:t>
            </a:r>
          </a:p>
        </p:txBody>
      </p:sp>
    </p:spTree>
    <p:extLst>
      <p:ext uri="{BB962C8B-B14F-4D97-AF65-F5344CB8AC3E}">
        <p14:creationId xmlns:p14="http://schemas.microsoft.com/office/powerpoint/2010/main" val="155983342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err="1">
                <a:solidFill>
                  <a:schemeClr val="tx1"/>
                </a:solidFill>
                <a:effectLst/>
                <a:latin typeface="+mn-lt"/>
                <a:ea typeface="+mn-ea"/>
                <a:cs typeface="+mn-cs"/>
              </a:rPr>
              <a:t>Encourge</a:t>
            </a:r>
            <a:r>
              <a:rPr lang="en-SG" sz="1200" kern="1200" dirty="0">
                <a:solidFill>
                  <a:schemeClr val="tx1"/>
                </a:solidFill>
                <a:effectLst/>
                <a:latin typeface="+mn-lt"/>
                <a:ea typeface="+mn-ea"/>
                <a:cs typeface="+mn-cs"/>
              </a:rPr>
              <a:t> others to grow!</a:t>
            </a:r>
            <a:r>
              <a:rPr lang="en-SG" dirty="0">
                <a:effectLst/>
              </a:rPr>
              <a:t> </a:t>
            </a:r>
            <a:endParaRPr lang="en-US" dirty="0"/>
          </a:p>
        </p:txBody>
      </p:sp>
    </p:spTree>
    <p:extLst>
      <p:ext uri="{BB962C8B-B14F-4D97-AF65-F5344CB8AC3E}">
        <p14:creationId xmlns:p14="http://schemas.microsoft.com/office/powerpoint/2010/main" val="279937886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God will reward the church’s perseverance during affliction but punish their persecutors by helping the church become mature (1:3-12).</a:t>
            </a:r>
          </a:p>
          <a:p>
            <a:endParaRPr lang="en-US" dirty="0"/>
          </a:p>
        </p:txBody>
      </p:sp>
    </p:spTree>
    <p:extLst>
      <p:ext uri="{BB962C8B-B14F-4D97-AF65-F5344CB8AC3E}">
        <p14:creationId xmlns:p14="http://schemas.microsoft.com/office/powerpoint/2010/main" val="3264322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After the Rapture will come God's judgment to initially last seven years on earth.</a:t>
            </a:r>
          </a:p>
        </p:txBody>
      </p:sp>
    </p:spTree>
    <p:extLst>
      <p:ext uri="{BB962C8B-B14F-4D97-AF65-F5344CB8AC3E}">
        <p14:creationId xmlns:p14="http://schemas.microsoft.com/office/powerpoint/2010/main" val="5076219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After the first seven years, judgment will follow for eternity.</a:t>
            </a:r>
          </a:p>
          <a:p>
            <a:r>
              <a:rPr lang="en-US"/>
              <a:t>____________</a:t>
            </a:r>
          </a:p>
          <a:p>
            <a:endParaRPr lang="en-US"/>
          </a:p>
          <a:p>
            <a:r>
              <a:rPr lang="en-US" sz="1200" b="1" kern="1200">
                <a:solidFill>
                  <a:schemeClr val="tx1"/>
                </a:solidFill>
                <a:effectLst/>
                <a:latin typeface="+mn-lt"/>
                <a:ea typeface="+mn-ea"/>
                <a:cs typeface="+mn-cs"/>
              </a:rPr>
              <a:t>"1:9</a:t>
            </a:r>
            <a:r>
              <a:rPr lang="en-US" sz="1200" kern="1200">
                <a:solidFill>
                  <a:schemeClr val="tx1"/>
                </a:solidFill>
                <a:effectLst/>
                <a:latin typeface="+mn-lt"/>
                <a:ea typeface="+mn-ea"/>
                <a:cs typeface="+mn-cs"/>
              </a:rPr>
              <a:t>. The destruction to befall both groups is stated in this verse. </a:t>
            </a:r>
            <a:r>
              <a:rPr lang="en-US" sz="1200" b="1" kern="1200">
                <a:solidFill>
                  <a:schemeClr val="tx1"/>
                </a:solidFill>
                <a:effectLst/>
                <a:latin typeface="+mn-lt"/>
                <a:ea typeface="+mn-ea"/>
                <a:cs typeface="+mn-cs"/>
              </a:rPr>
              <a:t>They will be punished</a:t>
            </a:r>
            <a:r>
              <a:rPr lang="en-US" sz="1200" kern="1200">
                <a:solidFill>
                  <a:schemeClr val="tx1"/>
                </a:solidFill>
                <a:effectLst/>
                <a:latin typeface="+mn-lt"/>
                <a:ea typeface="+mn-ea"/>
                <a:cs typeface="+mn-cs"/>
              </a:rPr>
              <a:t> is literally “they will pay a penalty” (di÷khn ti÷sousin). For their rejection of God’s grace they will experience endless or </a:t>
            </a:r>
            <a:r>
              <a:rPr lang="en-US" sz="1200" b="1" kern="1200">
                <a:solidFill>
                  <a:schemeClr val="tx1"/>
                </a:solidFill>
                <a:effectLst/>
                <a:latin typeface="+mn-lt"/>
                <a:ea typeface="+mn-ea"/>
                <a:cs typeface="+mn-cs"/>
              </a:rPr>
              <a:t>everlasting</a:t>
            </a:r>
            <a:r>
              <a:rPr lang="en-US" sz="1200" kern="1200">
                <a:solidFill>
                  <a:schemeClr val="tx1"/>
                </a:solidFill>
                <a:effectLst/>
                <a:latin typeface="+mn-lt"/>
                <a:ea typeface="+mn-ea"/>
                <a:cs typeface="+mn-cs"/>
              </a:rPr>
              <a:t> ruin (o¡leqron ai˙w¿nion). This is “the most express statement in St. Paul’s Epistles of the eternity of future punishment” (Edward Headland and Henry B. Swete, The Epistle to the Thessalonians, London: Hatchard, 1863, p. 137). The punishment of the wicked will be neither temporary nor will it be annihilation, but it will continue throughout eternity and those being punished will be conscious. It is eternal death as opposed to eternal life (Matt. 25:46). The nature of the </a:t>
            </a:r>
            <a:r>
              <a:rPr lang="en-US" sz="1200" b="1" kern="1200">
                <a:solidFill>
                  <a:schemeClr val="tx1"/>
                </a:solidFill>
                <a:effectLst/>
                <a:latin typeface="+mn-lt"/>
                <a:ea typeface="+mn-ea"/>
                <a:cs typeface="+mn-cs"/>
              </a:rPr>
              <a:t>destruction</a:t>
            </a:r>
            <a:r>
              <a:rPr lang="en-US" sz="1200" kern="1200">
                <a:solidFill>
                  <a:schemeClr val="tx1"/>
                </a:solidFill>
                <a:effectLst/>
                <a:latin typeface="+mn-lt"/>
                <a:ea typeface="+mn-ea"/>
                <a:cs typeface="+mn-cs"/>
              </a:rPr>
              <a:t> follows in the next phrase.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Separation from the Lord’s </a:t>
            </a:r>
            <a:r>
              <a:rPr lang="en-US" sz="1200" b="1" kern="1200">
                <a:solidFill>
                  <a:schemeClr val="tx1"/>
                </a:solidFill>
                <a:effectLst/>
                <a:latin typeface="+mn-lt"/>
                <a:ea typeface="+mn-ea"/>
                <a:cs typeface="+mn-cs"/>
              </a:rPr>
              <a:t>presence</a:t>
            </a:r>
            <a:r>
              <a:rPr lang="en-US" sz="1200" kern="1200">
                <a:solidFill>
                  <a:schemeClr val="tx1"/>
                </a:solidFill>
                <a:effectLst/>
                <a:latin typeface="+mn-lt"/>
                <a:ea typeface="+mn-ea"/>
                <a:cs typeface="+mn-cs"/>
              </a:rPr>
              <a:t> (lit., “face”) is the essence of eternal punishment. On the other hand being in the Lord’s presence will make heaven heaven. A Christian’s hope is to see and be with the Lord; the judgment of unbelievers is to be eternally inaccessible to His presence (cf. Rom. 1:18; 2:5-9; 6:21; Phil. 3:19; 1 Thes. 1:10; 4:17).</a:t>
            </a:r>
          </a:p>
          <a:p>
            <a:r>
              <a:rPr lang="en-US" sz="1200" b="1" kern="1200">
                <a:solidFill>
                  <a:schemeClr val="tx1"/>
                </a:solidFill>
                <a:effectLst/>
                <a:latin typeface="+mn-lt"/>
                <a:ea typeface="+mn-ea"/>
                <a:cs typeface="+mn-cs"/>
              </a:rPr>
              <a:t>The majesty of His power</a:t>
            </a:r>
            <a:r>
              <a:rPr lang="en-US" sz="1200" kern="1200">
                <a:solidFill>
                  <a:schemeClr val="tx1"/>
                </a:solidFill>
                <a:effectLst/>
                <a:latin typeface="+mn-lt"/>
                <a:ea typeface="+mn-ea"/>
                <a:cs typeface="+mn-cs"/>
              </a:rPr>
              <a:t> is the visible splendor of the Lord’s presence. The Lord’s power will be manifest in a majestic display (cf. Rev. 19:11-16). Unbelievers will be forever </a:t>
            </a:r>
            <a:r>
              <a:rPr lang="en-US" sz="1200" b="1" kern="1200">
                <a:solidFill>
                  <a:schemeClr val="tx1"/>
                </a:solidFill>
                <a:effectLst/>
                <a:latin typeface="+mn-lt"/>
                <a:ea typeface="+mn-ea"/>
                <a:cs typeface="+mn-cs"/>
              </a:rPr>
              <a:t>shut out</a:t>
            </a:r>
            <a:r>
              <a:rPr lang="en-US" sz="1200" kern="1200">
                <a:solidFill>
                  <a:schemeClr val="tx1"/>
                </a:solidFill>
                <a:effectLst/>
                <a:latin typeface="+mn-lt"/>
                <a:ea typeface="+mn-ea"/>
                <a:cs typeface="+mn-cs"/>
              </a:rPr>
              <a:t> from the Lord’s presence and His power.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1:10</a:t>
            </a:r>
            <a:r>
              <a:rPr lang="en-US" sz="1200" kern="1200">
                <a:solidFill>
                  <a:schemeClr val="tx1"/>
                </a:solidFill>
                <a:effectLst/>
                <a:latin typeface="+mn-lt"/>
                <a:ea typeface="+mn-ea"/>
                <a:cs typeface="+mn-cs"/>
              </a:rPr>
              <a:t>. This judgment will take place when the Lord </a:t>
            </a:r>
            <a:r>
              <a:rPr lang="en-US" sz="1200" b="1" kern="1200">
                <a:solidFill>
                  <a:schemeClr val="tx1"/>
                </a:solidFill>
                <a:effectLst/>
                <a:latin typeface="+mn-lt"/>
                <a:ea typeface="+mn-ea"/>
                <a:cs typeface="+mn-cs"/>
              </a:rPr>
              <a:t>comes</a:t>
            </a:r>
            <a:r>
              <a:rPr lang="en-US" sz="1200" kern="1200">
                <a:solidFill>
                  <a:schemeClr val="tx1"/>
                </a:solidFill>
                <a:effectLst/>
                <a:latin typeface="+mn-lt"/>
                <a:ea typeface="+mn-ea"/>
                <a:cs typeface="+mn-cs"/>
              </a:rPr>
              <a:t> back to earth and is </a:t>
            </a:r>
            <a:r>
              <a:rPr lang="en-US" sz="1200" b="1" kern="1200">
                <a:solidFill>
                  <a:schemeClr val="tx1"/>
                </a:solidFill>
                <a:effectLst/>
                <a:latin typeface="+mn-lt"/>
                <a:ea typeface="+mn-ea"/>
                <a:cs typeface="+mn-cs"/>
              </a:rPr>
              <a:t>glorified</a:t>
            </a:r>
            <a:r>
              <a:rPr lang="en-US" sz="1200" kern="1200">
                <a:solidFill>
                  <a:schemeClr val="tx1"/>
                </a:solidFill>
                <a:effectLst/>
                <a:latin typeface="+mn-lt"/>
                <a:ea typeface="+mn-ea"/>
                <a:cs typeface="+mn-cs"/>
              </a:rPr>
              <a:t> through the lives of believers whom He has transformed by making saints out of sinners. This is not the Rapture (1 Thes. 4:13-18; John 14:2-3), for no judgment accompanies the Rapture. Instead, it is the revelation of Jesus Christ in power and great glory (Ps. 2:1-9; Matt. 25:31), when He will set up His earthly kingdom (Rev. 19:11-20:4). At His return He will destroy the Armageddon armies gathered against Him (Rev. 16:12-16; 19:19-21) and will then judge living Jews (Ezek. 20:33-38) and living Gentiles (Matt. 24:31-46). These judgments are the ones just described (2 Thes. 1:9).</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exact date of His return is not given, of course, but it will be a day of judgment for the lost and a day of glory and marveling for believers. Christ will be “glorified in” (not by) His saints, that is, His glory will be mirrored in them. Christians will marvel in that they will admire their Lord for what He has done in them. All believers will marvel—not just those living on the earth and those resurrected when Christ returns, but also those who return to earth with Him, those who had been caught up to be with the Lord at the Rapture.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group, Paul pointed out, would include the Thessalonian believers to whom he wrote this epistle. Because they </a:t>
            </a:r>
            <a:r>
              <a:rPr lang="en-US" sz="1200" b="1" kern="1200">
                <a:solidFill>
                  <a:schemeClr val="tx1"/>
                </a:solidFill>
                <a:effectLst/>
                <a:latin typeface="+mn-lt"/>
                <a:ea typeface="+mn-ea"/>
                <a:cs typeface="+mn-cs"/>
              </a:rPr>
              <a:t>believed</a:t>
            </a:r>
            <a:r>
              <a:rPr lang="en-US" sz="1200" kern="1200">
                <a:solidFill>
                  <a:schemeClr val="tx1"/>
                </a:solidFill>
                <a:effectLst/>
                <a:latin typeface="+mn-lt"/>
                <a:ea typeface="+mn-ea"/>
                <a:cs typeface="+mn-cs"/>
              </a:rPr>
              <a:t> Paul’s </a:t>
            </a:r>
            <a:r>
              <a:rPr lang="en-US" sz="1200" b="1" kern="1200">
                <a:solidFill>
                  <a:schemeClr val="tx1"/>
                </a:solidFill>
                <a:effectLst/>
                <a:latin typeface="+mn-lt"/>
                <a:ea typeface="+mn-ea"/>
                <a:cs typeface="+mn-cs"/>
              </a:rPr>
              <a:t>testimony</a:t>
            </a:r>
            <a:r>
              <a:rPr lang="en-US" sz="1200" kern="1200">
                <a:solidFill>
                  <a:schemeClr val="tx1"/>
                </a:solidFill>
                <a:effectLst/>
                <a:latin typeface="+mn-lt"/>
                <a:ea typeface="+mn-ea"/>
                <a:cs typeface="+mn-cs"/>
              </a:rPr>
              <a:t> they would share in this great day. Such a hope should strengthen any believer who might be buckling under the pressure of persecution by unbelievers (v. 4). This glimpse into the future undoubtedly encouraged Paul’s readers and it should encourage believers in their trials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1:9. The destruction to befall both groups is stated in this verse. They will be punished is literally “they will pay a penalty” (di÷khn ti÷sousin). For their rejection of God’s grace they will experience endless or everlasting ruin (o¡leqron ai˙w¿nion). This is “the most express statement in St. Paul’s Epistles of the eternity of future punishment” (Edward Headland and Henry B. Swete, The Epistle to the Thessalonians, London: Hatchard, 1863, p. 137). The punishment of the wicked will be neither temporary nor will it be annihilation, but it will continue throughout eternity and those being punished will be conscious. It is eternal death as opposed to eternal life (Matt. 25:46). The nature of the destruction follows in the next phrase.</a:t>
            </a:r>
          </a:p>
          <a:p>
            <a:r>
              <a:rPr lang="en-US" sz="1200" kern="1200">
                <a:solidFill>
                  <a:schemeClr val="tx1"/>
                </a:solidFill>
                <a:effectLst/>
                <a:latin typeface="+mn-lt"/>
                <a:ea typeface="+mn-ea"/>
                <a:cs typeface="+mn-cs"/>
              </a:rPr>
              <a:t>Separation from the Lord’s presence (lit., “face”) is the essence of eternal punishment. On the other hand being in the Lord’s presence will make heaven heaven. A Christian’s hope is to see and be with the Lord; the judgment of unbelievers is to be eternally inaccessible to His presence (cf. Rom. 1:18; 2:5-9; 6:21; Phil. 3:19; 1 Thes. 1:10; 4:17).</a:t>
            </a:r>
          </a:p>
          <a:p>
            <a:r>
              <a:rPr lang="en-US" sz="1200" kern="1200">
                <a:solidFill>
                  <a:schemeClr val="tx1"/>
                </a:solidFill>
                <a:effectLst/>
                <a:latin typeface="+mn-lt"/>
                <a:ea typeface="+mn-ea"/>
                <a:cs typeface="+mn-cs"/>
              </a:rPr>
              <a:t>The majesty of His power is the visible splendor of the Lord’s presence. The Lord’s power will be manifest in a majestic display (cf. Rev. 19:11-16). Unbelievers will be forever shut out from the Lord’s presence and His power.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1:10. This judgment will take place when the Lord comes back to earth and is glorified through the lives of believers whom He has transformed by making saints out of sinners. This is not the Rapture (1 Thes. 4:13-18; John 14:2-3), for no judgment accompanies the Rapture. Instead, it is the revelation of Jesus Christ in power and great glory (Ps. 2:1-9; Matt. 25:31), when He will set up His earthly kingdom (Rev. 19:11-20:4). At His return He will destroy the Armageddon armies gathered against Him (Rev. 16:12-16; 19:19-21) and will then judge living Jews (Ezek. 20:33-38) and living Gentiles (Matt. 24:31-46). These judgments are the ones just described (2 Thes. 1:9).</a:t>
            </a:r>
          </a:p>
          <a:p>
            <a:r>
              <a:rPr lang="en-US" sz="1200" kern="1200">
                <a:solidFill>
                  <a:schemeClr val="tx1"/>
                </a:solidFill>
                <a:effectLst/>
                <a:latin typeface="+mn-lt"/>
                <a:ea typeface="+mn-ea"/>
                <a:cs typeface="+mn-cs"/>
              </a:rPr>
              <a:t>The exact date of His return is not given, of course, but it will be a day of judgment for the lost and a day of glory and marveling for believers. Christ will be “glorified in” (not by) His saints, that is, His glory will be mirrored in them. Christians will marvel in that they will admire their Lord for what He has done in them. All believers will marvel—not just those living on the earth and those resurrected when Christ returns, but also those who return to earth with Him, those who had been caught up to be with the Lord at the Rapture.</a:t>
            </a:r>
          </a:p>
          <a:p>
            <a:r>
              <a:rPr lang="en-US" sz="1200" kern="1200">
                <a:solidFill>
                  <a:schemeClr val="tx1"/>
                </a:solidFill>
                <a:effectLst/>
                <a:latin typeface="+mn-lt"/>
                <a:ea typeface="+mn-ea"/>
                <a:cs typeface="+mn-cs"/>
              </a:rPr>
              <a:t>This group, Paul pointed out, would include the Thessalonian believers to whom he wrote this epistle. Because they believed Paul’s testimony they would share in this great day. Such a hope should strengthen any believer who might be buckling under the pressure of persecution by unbelievers (v. 4). This glimpse into the future undoubtedly encouraged Paul’s readers and it should encourage believers in their trials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—Thomas L. Constable, </a:t>
            </a:r>
            <a:r>
              <a:rPr lang="en-US" sz="1200" i="1" kern="1200">
                <a:solidFill>
                  <a:schemeClr val="tx1"/>
                </a:solidFill>
                <a:effectLst/>
                <a:latin typeface="+mn-lt"/>
                <a:ea typeface="+mn-ea"/>
                <a:cs typeface="+mn-cs"/>
              </a:rPr>
              <a:t>2 Thessalonians</a:t>
            </a:r>
            <a:r>
              <a:rPr lang="en-US" sz="1200" kern="1200">
                <a:solidFill>
                  <a:schemeClr val="tx1"/>
                </a:solidFill>
                <a:effectLst/>
                <a:latin typeface="+mn-lt"/>
                <a:ea typeface="+mn-ea"/>
                <a:cs typeface="+mn-cs"/>
              </a:rPr>
              <a:t> *(The Bible Knowledge Commentary; eds. John F. Walvoord and Roy B. Zuck; Accordance electronic ed. 2 vols.; Wheaton: Victor Books, 1983), 2:716.</a:t>
            </a:r>
          </a:p>
          <a:p>
            <a:endParaRPr lang="en-US" sz="1200" kern="1200">
              <a:solidFill>
                <a:schemeClr val="tx1"/>
              </a:solidFill>
              <a:effectLst/>
              <a:latin typeface="+mn-lt"/>
              <a:ea typeface="+mn-ea"/>
              <a:cs typeface="+mn-cs"/>
            </a:endParaRPr>
          </a:p>
          <a:p>
            <a:endParaRPr lang="en-US"/>
          </a:p>
        </p:txBody>
      </p:sp>
    </p:spTree>
    <p:extLst>
      <p:ext uri="{BB962C8B-B14F-4D97-AF65-F5344CB8AC3E}">
        <p14:creationId xmlns:p14="http://schemas.microsoft.com/office/powerpoint/2010/main" val="4643077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273794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a:t>
            </a:r>
            <a:r>
              <a:rPr lang="en-SG" i="1" dirty="0"/>
              <a:t>No Greater Power</a:t>
            </a:r>
            <a:r>
              <a:rPr lang="en-SG" dirty="0"/>
              <a:t>, Richard C. Halverson, past chaplain of the US Senate, wrote:</a:t>
            </a:r>
          </a:p>
          <a:p>
            <a:r>
              <a:rPr lang="en-SG" dirty="0"/>
              <a:t>• “Crush marbles and you get fragmentation, disintegration—hard, sharp pieces. You can get hurt if you’re not careful.</a:t>
            </a:r>
          </a:p>
          <a:p>
            <a:r>
              <a:rPr lang="en-SG" dirty="0"/>
              <a:t>• Crush grapes and you get fragrant, refreshing wine.</a:t>
            </a:r>
          </a:p>
          <a:p>
            <a:r>
              <a:rPr lang="en-SG" dirty="0"/>
              <a:t>Some people relate like marbles. The fear of vulnerability hardens them. They protect themselves and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and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endParaRPr lang="en-SG" dirty="0"/>
          </a:p>
          <a:p>
            <a:r>
              <a:rPr lang="en-SG" dirty="0"/>
              <a:t>Richard C. Halverson, </a:t>
            </a:r>
            <a:r>
              <a:rPr lang="en-SG" i="1" dirty="0"/>
              <a:t>No Greater Power</a:t>
            </a:r>
            <a:r>
              <a:rPr lang="en-SG" dirty="0"/>
              <a:t> (Portland, OR: Multnomah, 1986), 67; cited in Charles R. Swindoll, </a:t>
            </a:r>
            <a:r>
              <a:rPr lang="en-SG" i="1" dirty="0"/>
              <a:t>Steadfast Christianity: A Study of Second Thessalonians</a:t>
            </a:r>
            <a:r>
              <a:rPr lang="en-SG" dirty="0"/>
              <a:t> (Fullerton, CA: Insight for Living, 1986), 1.</a:t>
            </a:r>
          </a:p>
          <a:p>
            <a:endParaRPr lang="en-US" dirty="0"/>
          </a:p>
        </p:txBody>
      </p:sp>
    </p:spTree>
    <p:extLst>
      <p:ext uri="{BB962C8B-B14F-4D97-AF65-F5344CB8AC3E}">
        <p14:creationId xmlns:p14="http://schemas.microsoft.com/office/powerpoint/2010/main" val="3646371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US" dirty="0"/>
          </a:p>
        </p:txBody>
      </p:sp>
    </p:spTree>
    <p:extLst>
      <p:ext uri="{BB962C8B-B14F-4D97-AF65-F5344CB8AC3E}">
        <p14:creationId xmlns:p14="http://schemas.microsoft.com/office/powerpoint/2010/main" val="407053987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77501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avoid losing heart, so we will grow.</a:t>
            </a:r>
            <a:endParaRPr lang="en-US" dirty="0"/>
          </a:p>
        </p:txBody>
      </p:sp>
    </p:spTree>
    <p:extLst>
      <p:ext uri="{BB962C8B-B14F-4D97-AF65-F5344CB8AC3E}">
        <p14:creationId xmlns:p14="http://schemas.microsoft.com/office/powerpoint/2010/main" val="6304532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	</a:t>
            </a:r>
            <a:r>
              <a:rPr lang="en-US" sz="1200" b="1" i="1" kern="1200" dirty="0">
                <a:solidFill>
                  <a:schemeClr val="tx1"/>
                </a:solidFill>
                <a:effectLst/>
                <a:latin typeface="+mn-lt"/>
                <a:ea typeface="+mn-ea"/>
                <a:cs typeface="+mn-cs"/>
              </a:rPr>
              <a:t>Theologically: </a:t>
            </a:r>
            <a:r>
              <a:rPr lang="en-US" sz="1200" b="1" kern="1200" dirty="0">
                <a:solidFill>
                  <a:schemeClr val="tx1"/>
                </a:solidFill>
                <a:effectLst/>
                <a:latin typeface="+mn-lt"/>
                <a:ea typeface="+mn-ea"/>
                <a:cs typeface="+mn-cs"/>
              </a:rPr>
              <a:t>God gives us </a:t>
            </a:r>
            <a:r>
              <a:rPr lang="en-US" sz="1200" b="1" u="sng" kern="1200" dirty="0">
                <a:solidFill>
                  <a:schemeClr val="tx1"/>
                </a:solidFill>
                <a:effectLst/>
                <a:latin typeface="+mn-lt"/>
                <a:ea typeface="+mn-ea"/>
                <a:cs typeface="+mn-cs"/>
              </a:rPr>
              <a:t>truth</a:t>
            </a:r>
            <a:r>
              <a:rPr lang="en-US" sz="1200" b="1" kern="1200" dirty="0">
                <a:solidFill>
                  <a:schemeClr val="tx1"/>
                </a:solidFill>
                <a:effectLst/>
                <a:latin typeface="+mn-lt"/>
                <a:ea typeface="+mn-ea"/>
                <a:cs typeface="+mn-cs"/>
              </a:rPr>
              <a:t> to bring stability (2 Thess 2).</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[Theology matters! The Lord corrects our misconceptions to give us firm footing.]</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152525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head/mind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pPr lvl="0"/>
            <a:r>
              <a:rPr lang="en-SG" dirty="0">
                <a:effectLst/>
                <a:cs typeface="ＭＳ Ｐゴシック" charset="0"/>
              </a:rPr>
              <a:t>The Lord restores the whole person (MI restated).</a:t>
            </a:r>
            <a:endParaRPr lang="en-US" dirty="0">
              <a:cs typeface="ＭＳ Ｐゴシック" charset="0"/>
            </a:endParaRPr>
          </a:p>
        </p:txBody>
      </p:sp>
    </p:spTree>
    <p:extLst>
      <p:ext uri="{BB962C8B-B14F-4D97-AF65-F5344CB8AC3E}">
        <p14:creationId xmlns:p14="http://schemas.microsoft.com/office/powerpoint/2010/main" val="320502087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323324837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7229861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6528075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4B996B-7C6B-2246-B7D2-80DE9D613EFF}" type="slidenum">
              <a:rPr lang="en-US" sz="1200">
                <a:solidFill>
                  <a:prstClr val="black"/>
                </a:solidFill>
              </a:rPr>
              <a:pPr eaLnBrk="1" hangingPunct="1"/>
              <a:t>162</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F36367-CA74-F049-94F0-781EE6B7CAE2}" type="slidenum">
              <a:rPr lang="en-US" sz="1200">
                <a:solidFill>
                  <a:prstClr val="black"/>
                </a:solidFill>
              </a:rPr>
              <a:pPr eaLnBrk="1" hangingPunct="1"/>
              <a:t>163</a:t>
            </a:fld>
            <a:endParaRPr lang="en-US" sz="1200">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D6143A-03B2-7749-8E17-2B32E131BA5A}" type="slidenum">
              <a:rPr lang="en-US" sz="1200">
                <a:solidFill>
                  <a:prstClr val="black"/>
                </a:solidFill>
              </a:rPr>
              <a:pPr eaLnBrk="1" hangingPunct="1"/>
              <a:t>164</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165</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SG" sz="1200" kern="1200" dirty="0">
                <a:solidFill>
                  <a:schemeClr val="tx1"/>
                </a:solidFill>
                <a:effectLst/>
                <a:latin typeface="+mn-lt"/>
                <a:ea typeface="+mn-ea"/>
                <a:cs typeface="+mn-cs"/>
              </a:rPr>
              <a:t>But the situation at Thessalonica still didn’t change—so much so that many in the church thought they were in the Great Tribulation.  The persecution hadn't let up so he wrote them to affirm them for their steadfastness.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90857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1522499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88709-7E99-0442-AB1A-C1B130A88BB0}" type="slidenum">
              <a:rPr lang="en-GB" sz="1200">
                <a:solidFill>
                  <a:srgbClr val="000000"/>
                </a:solidFill>
                <a:latin typeface="Comic Sans MS" charset="0"/>
              </a:rPr>
              <a:pPr eaLnBrk="1" hangingPunct="1"/>
              <a:t>169</a:t>
            </a:fld>
            <a:endParaRPr lang="en-GB" sz="1200">
              <a:solidFill>
                <a:srgbClr val="000000"/>
              </a:solidFill>
              <a:latin typeface="Comic Sans MS"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170</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24122449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171</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9A4A46-D5D5-AC46-83D2-E9144E52D043}" type="slidenum">
              <a:rPr lang="en-GB" sz="1200">
                <a:solidFill>
                  <a:prstClr val="black"/>
                </a:solidFill>
                <a:latin typeface="Comic Sans MS" charset="0"/>
              </a:rPr>
              <a:pPr/>
              <a:t>172</a:t>
            </a:fld>
            <a:endParaRPr lang="en-GB" sz="1200">
              <a:solidFill>
                <a:prstClr val="black"/>
              </a:solidFill>
              <a:latin typeface="Comic Sans MS"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Here are three reasons to consider </a:t>
            </a:r>
          </a:p>
          <a:p>
            <a:pPr eaLnBrk="1" hangingPunct="1"/>
            <a:r>
              <a:rPr lang="en-US" dirty="0">
                <a:latin typeface="Times New Roman" charset="0"/>
                <a:ea typeface="ＭＳ Ｐゴシック" charset="0"/>
                <a:cs typeface="ＭＳ Ｐゴシック" charset="0"/>
              </a:rPr>
              <a:t>______</a:t>
            </a:r>
          </a:p>
          <a:p>
            <a:pPr eaLnBrk="1" hangingPunct="1"/>
            <a:r>
              <a:rPr lang="en-US" dirty="0">
                <a:latin typeface="Times New Roman" charset="0"/>
                <a:ea typeface="ＭＳ Ｐゴシック" charset="0"/>
                <a:cs typeface="ＭＳ Ｐゴシック" charset="0"/>
              </a:rPr>
              <a:t>Common-502</a:t>
            </a:r>
          </a:p>
          <a:p>
            <a:pPr eaLnBrk="1" hangingPunct="1"/>
            <a:r>
              <a:rPr lang="en-US">
                <a:latin typeface="Times New Roman" charset="0"/>
                <a:ea typeface="ＭＳ Ｐゴシック" charset="0"/>
                <a:cs typeface="ＭＳ Ｐゴシック" charset="0"/>
              </a:rPr>
              <a:t>NS-14-2 Thess-140</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9735506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F0661-6E81-45C7-AFD3-0E631A9C6C5D}"/>
            </a:ext>
          </a:extLst>
        </p:cNvPr>
        <p:cNvGrpSpPr/>
        <p:nvPr/>
      </p:nvGrpSpPr>
      <p:grpSpPr>
        <a:xfrm>
          <a:off x="0" y="0"/>
          <a:ext cx="0" cy="0"/>
          <a:chOff x="0" y="0"/>
          <a:chExt cx="0" cy="0"/>
        </a:xfrm>
      </p:grpSpPr>
      <p:sp>
        <p:nvSpPr>
          <p:cNvPr id="135169" name="Rectangle 7">
            <a:extLst>
              <a:ext uri="{FF2B5EF4-FFF2-40B4-BE49-F238E27FC236}">
                <a16:creationId xmlns:a16="http://schemas.microsoft.com/office/drawing/2014/main" id="{990948FF-C28F-D720-5DF3-FAF87215D92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5170" name="Rectangle 2">
            <a:extLst>
              <a:ext uri="{FF2B5EF4-FFF2-40B4-BE49-F238E27FC236}">
                <a16:creationId xmlns:a16="http://schemas.microsoft.com/office/drawing/2014/main" id="{5EFDFB9A-9E98-3002-5CA9-6A4294CDDC31}"/>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90BFCE79-8F2E-24D1-22B3-28550FAC6AC3}"/>
              </a:ext>
            </a:extLst>
          </p:cNvPr>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threefold outline explains how God affirmed the church through Paul. The focus of the letter is the central chapter, where he corrects their understanding by reaffirming a pre-trib rapture, as he did in 1 Thess 1:10; 4:13-18.</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NS-14-2 Thess-10, 142</a:t>
            </a:r>
          </a:p>
        </p:txBody>
      </p:sp>
    </p:spTree>
    <p:extLst>
      <p:ext uri="{BB962C8B-B14F-4D97-AF65-F5344CB8AC3E}">
        <p14:creationId xmlns:p14="http://schemas.microsoft.com/office/powerpoint/2010/main" val="100566994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16D2BF-B492-6C46-9448-D52282E3AB5A}" type="slidenum">
              <a:rPr lang="en-US" sz="1200">
                <a:solidFill>
                  <a:prstClr val="black"/>
                </a:solidFill>
              </a:rPr>
              <a:pPr eaLnBrk="1" hangingPunct="1"/>
              <a:t>175</a:t>
            </a:fld>
            <a:endParaRPr lang="en-US" sz="1200">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1E8A65-50F7-8D41-80A1-97BD0E778B13}" type="slidenum">
              <a:rPr lang="en-US" sz="1200">
                <a:solidFill>
                  <a:prstClr val="black"/>
                </a:solidFill>
              </a:rPr>
              <a:pPr eaLnBrk="1" hangingPunct="1"/>
              <a:t>176</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0" name="Google Shape;275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5131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2CC777-63B3-B746-B5AF-2253D9E26148}" type="slidenum">
              <a:rPr lang="en-GB" sz="1200">
                <a:solidFill>
                  <a:prstClr val="white"/>
                </a:solidFill>
              </a:rPr>
              <a:pPr/>
              <a:t>178</a:t>
            </a:fld>
            <a:endParaRPr lang="en-GB" sz="1200">
              <a:solidFill>
                <a:prstClr val="white"/>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38638"/>
            <a:ext cx="5029200" cy="11874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2EA6D6-8719-544C-B13C-3687E2A5D062}" type="slidenum">
              <a:rPr lang="en-GB" sz="1200">
                <a:solidFill>
                  <a:prstClr val="white"/>
                </a:solidFill>
              </a:rPr>
              <a:pPr/>
              <a:t>179</a:t>
            </a:fld>
            <a:endParaRPr lang="en-GB" sz="1200">
              <a:solidFill>
                <a:prstClr val="white"/>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F41847-9295-CD45-A899-C53BD7E63636}" type="slidenum">
              <a:rPr lang="en-GB" sz="1200">
                <a:solidFill>
                  <a:prstClr val="white"/>
                </a:solidFill>
              </a:rPr>
              <a:pPr/>
              <a:t>180</a:t>
            </a:fld>
            <a:endParaRPr lang="en-GB" sz="1200">
              <a:solidFill>
                <a:prstClr val="white"/>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Doctrine matters! The Lord corrects our misconceptions to give us a firm footing.</a:t>
            </a:r>
            <a:r>
              <a:rPr lang="en-SG" dirty="0">
                <a:effectLst/>
              </a:rPr>
              <a:t> </a:t>
            </a:r>
          </a:p>
          <a:p>
            <a:r>
              <a:rPr lang="en-SG" dirty="0">
                <a:effectLst/>
              </a:rPr>
              <a:t>He affirms us in the HEAD.</a:t>
            </a:r>
            <a:endParaRPr lang="en-US" dirty="0"/>
          </a:p>
        </p:txBody>
      </p:sp>
    </p:spTree>
    <p:extLst>
      <p:ext uri="{BB962C8B-B14F-4D97-AF65-F5344CB8AC3E}">
        <p14:creationId xmlns:p14="http://schemas.microsoft.com/office/powerpoint/2010/main" val="120991441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0D1C4D5-66E9-9448-854B-3A51F4E823DF}" type="slidenum">
              <a:rPr lang="en-GB" sz="1200">
                <a:solidFill>
                  <a:prstClr val="white"/>
                </a:solidFill>
              </a:rPr>
              <a:pPr/>
              <a:t>181</a:t>
            </a:fld>
            <a:endParaRPr lang="en-GB" sz="1200">
              <a:solidFill>
                <a:prstClr val="white"/>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182</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D13892-22B9-4643-8CDD-7469840636EE}" type="slidenum">
              <a:rPr lang="en-GB" sz="1200">
                <a:solidFill>
                  <a:prstClr val="white"/>
                </a:solidFill>
              </a:rPr>
              <a:pPr/>
              <a:t>183</a:t>
            </a:fld>
            <a:endParaRPr lang="en-GB" sz="1200">
              <a:solidFill>
                <a:prstClr val="white"/>
              </a:solidFill>
            </a:endParaRPr>
          </a:p>
        </p:txBody>
      </p:sp>
      <p:sp>
        <p:nvSpPr>
          <p:cNvPr id="217090" name="Rectangle 1026"/>
          <p:cNvSpPr>
            <a:spLocks noGrp="1" noRot="1" noChangeAspect="1" noChangeArrowheads="1"/>
          </p:cNvSpPr>
          <p:nvPr>
            <p:ph type="sldImg"/>
          </p:nvPr>
        </p:nvSpPr>
        <p:spPr>
          <a:solidFill>
            <a:srgbClr val="FFFFFF"/>
          </a:solidFill>
          <a:ln/>
        </p:spPr>
      </p:sp>
      <p:sp>
        <p:nvSpPr>
          <p:cNvPr id="217091"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 "weeks"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LC-09-Preparation-30</a:t>
            </a:r>
          </a:p>
          <a:p>
            <a:r>
              <a:rPr lang="en-US" dirty="0">
                <a:latin typeface="Times New Roman" charset="0"/>
                <a:ea typeface="ＭＳ Ｐゴシック" charset="0"/>
                <a:cs typeface="ＭＳ Ｐゴシック" charset="0"/>
              </a:rPr>
              <a:t>OS-27-Daniel-407, 499</a:t>
            </a:r>
          </a:p>
          <a:p>
            <a:r>
              <a:rPr lang="en-US" dirty="0">
                <a:latin typeface="Times New Roman" charset="0"/>
                <a:ea typeface="ＭＳ Ｐゴシック" charset="0"/>
                <a:cs typeface="ＭＳ Ｐゴシック" charset="0"/>
              </a:rPr>
              <a:t>NS-14-2Thess-184</a:t>
            </a:r>
          </a:p>
          <a:p>
            <a:r>
              <a:rPr lang="en-SG" sz="1200" kern="1200" dirty="0">
                <a:solidFill>
                  <a:schemeClr val="tx1"/>
                </a:solidFill>
                <a:effectLst/>
                <a:latin typeface="Arial" panose="020B0604020202020204" pitchFamily="34" charset="0"/>
                <a:ea typeface="+mn-ea"/>
                <a:cs typeface="Arial" panose="020B0604020202020204" pitchFamily="34" charset="0"/>
              </a:rPr>
              <a:t>NS-27-Rev1-slide </a:t>
            </a:r>
            <a:r>
              <a:rPr lang="en-US" sz="1200"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99</a:t>
            </a:r>
          </a:p>
        </p:txBody>
      </p:sp>
    </p:spTree>
    <p:extLst>
      <p:ext uri="{BB962C8B-B14F-4D97-AF65-F5344CB8AC3E}">
        <p14:creationId xmlns:p14="http://schemas.microsoft.com/office/powerpoint/2010/main" val="22010935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30A9A8-DB1D-F847-81DD-37E341F5B73F}" type="slidenum">
              <a:rPr lang="en-GB" sz="1200">
                <a:solidFill>
                  <a:prstClr val="white"/>
                </a:solidFill>
              </a:rPr>
              <a:pPr/>
              <a:t>185</a:t>
            </a:fld>
            <a:endParaRPr lang="en-GB" sz="1200">
              <a:solidFill>
                <a:prstClr val="white"/>
              </a:solidFill>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8AD46D-8CD3-274A-B684-04A54B55602D}" type="slidenum">
              <a:rPr lang="en-GB" sz="1200">
                <a:solidFill>
                  <a:prstClr val="white"/>
                </a:solidFill>
              </a:rPr>
              <a:pPr/>
              <a:t>186</a:t>
            </a:fld>
            <a:endParaRPr lang="en-GB" sz="1200">
              <a:solidFill>
                <a:prstClr val="white"/>
              </a:solidFill>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70D575-BF1B-144C-8D3E-BF5E99D984C2}" type="slidenum">
              <a:rPr lang="en-GB" sz="1200">
                <a:solidFill>
                  <a:prstClr val="white"/>
                </a:solidFill>
              </a:rPr>
              <a:pPr/>
              <a:t>187</a:t>
            </a:fld>
            <a:endParaRPr lang="en-GB" sz="1200">
              <a:solidFill>
                <a:prstClr val="white"/>
              </a:solidFill>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6A1B6A-D7E0-1B49-84E3-5A88E7E77FD8}" type="slidenum">
              <a:rPr lang="en-GB" sz="1200">
                <a:solidFill>
                  <a:srgbClr val="FFFFFF"/>
                </a:solidFill>
              </a:rPr>
              <a:pPr/>
              <a:t>188</a:t>
            </a:fld>
            <a:endParaRPr lang="en-GB" sz="1200">
              <a:solidFill>
                <a:srgbClr val="FFFFFF"/>
              </a:solidFill>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280020-A845-D04C-AC4B-F3AC2E97CC9A}" type="slidenum">
              <a:rPr lang="en-GB" sz="1200">
                <a:solidFill>
                  <a:prstClr val="white"/>
                </a:solidFill>
              </a:rPr>
              <a:pPr/>
              <a:t>193</a:t>
            </a:fld>
            <a:endParaRPr lang="en-GB" sz="1200">
              <a:solidFill>
                <a:prstClr val="white"/>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9BA9A45-7DFA-F24F-89F7-5DE80FC5CF79}" type="slidenum">
              <a:rPr lang="en-GB" sz="1200">
                <a:solidFill>
                  <a:srgbClr val="FFFFFF"/>
                </a:solidFill>
              </a:rPr>
              <a:pPr/>
              <a:t>194</a:t>
            </a:fld>
            <a:endParaRPr lang="en-GB" sz="1200">
              <a:solidFill>
                <a:srgbClr val="FFFFFF"/>
              </a:solidFill>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Lord helps us gain self-control so we will be reliable.</a:t>
            </a:r>
            <a:r>
              <a:rPr lang="en-SG" dirty="0">
                <a:effectLst/>
              </a:rPr>
              <a:t> </a:t>
            </a:r>
          </a:p>
          <a:p>
            <a:r>
              <a:rPr lang="en-SG" dirty="0">
                <a:effectLst/>
              </a:rPr>
              <a:t>• God affirms our HANDS. Rather than living an undisciplined life, we must show discipline to learn certain skills, such as playing an instrument.</a:t>
            </a:r>
          </a:p>
          <a:p>
            <a:r>
              <a:rPr lang="en-SG" dirty="0">
                <a:effectLst/>
              </a:rPr>
              <a:t>• So we need that same type of discipline to know His Word, and this happens by being a vital part of his church.</a:t>
            </a:r>
          </a:p>
        </p:txBody>
      </p:sp>
    </p:spTree>
    <p:extLst>
      <p:ext uri="{BB962C8B-B14F-4D97-AF65-F5344CB8AC3E}">
        <p14:creationId xmlns:p14="http://schemas.microsoft.com/office/powerpoint/2010/main" val="422680181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F21157-3877-AA47-B4F8-DCBD001C73EE}" type="slidenum">
              <a:rPr lang="en-GB" sz="1200">
                <a:solidFill>
                  <a:srgbClr val="FFFFFF"/>
                </a:solidFill>
              </a:rPr>
              <a:pPr/>
              <a:t>195</a:t>
            </a:fld>
            <a:endParaRPr lang="en-GB" sz="1200">
              <a:solidFill>
                <a:srgbClr val="FFFFFF"/>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D176C1-5535-1947-BA8F-C09EAEF040E9}" type="slidenum">
              <a:rPr lang="en-GB" sz="1200">
                <a:solidFill>
                  <a:srgbClr val="FFFFFF"/>
                </a:solidFill>
              </a:rPr>
              <a:pPr/>
              <a:t>196</a:t>
            </a:fld>
            <a:endParaRPr lang="en-GB" sz="1200">
              <a:solidFill>
                <a:srgbClr val="FFFFFF"/>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70A4FC-1B52-D849-B1AD-57A51C28C0AC}" type="slidenum">
              <a:rPr lang="en-GB" sz="1200">
                <a:solidFill>
                  <a:srgbClr val="FFFFFF"/>
                </a:solidFill>
              </a:rPr>
              <a:pPr/>
              <a:t>197</a:t>
            </a:fld>
            <a:endParaRPr lang="en-GB" sz="1200">
              <a:solidFill>
                <a:srgbClr val="FFFFFF"/>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CA733B-18E9-FE47-B41D-CE3EED82A87A}" type="slidenum">
              <a:rPr lang="en-GB" sz="1200">
                <a:solidFill>
                  <a:srgbClr val="FFFFFF"/>
                </a:solidFill>
              </a:rPr>
              <a:pPr/>
              <a:t>198</a:t>
            </a:fld>
            <a:endParaRPr lang="en-GB" sz="1200">
              <a:solidFill>
                <a:srgbClr val="FFFFFF"/>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27F5C0F-5498-8447-85FB-AA9634C4B95C}" type="slidenum">
              <a:rPr lang="en-GB" sz="1200">
                <a:solidFill>
                  <a:srgbClr val="FFFFFF"/>
                </a:solidFill>
              </a:rPr>
              <a:pPr/>
              <a:t>199</a:t>
            </a:fld>
            <a:endParaRPr lang="en-GB" sz="1200">
              <a:solidFill>
                <a:srgbClr val="FFFFFF"/>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F781868-CA37-6048-A94F-35826296DCAF}" type="slidenum">
              <a:rPr lang="en-GB" sz="1200">
                <a:solidFill>
                  <a:srgbClr val="FFFFFF"/>
                </a:solidFill>
              </a:rPr>
              <a:pPr/>
              <a:t>200</a:t>
            </a:fld>
            <a:endParaRPr lang="en-GB" sz="1200">
              <a:solidFill>
                <a:srgbClr val="FFFFFF"/>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4B2281-43C6-2541-9658-4FF6E2DAD8AE}" type="slidenum">
              <a:rPr lang="en-GB" sz="1200">
                <a:solidFill>
                  <a:srgbClr val="FFFFFF"/>
                </a:solidFill>
              </a:rPr>
              <a:pPr/>
              <a:t>201</a:t>
            </a:fld>
            <a:endParaRPr lang="en-GB" sz="1200">
              <a:solidFill>
                <a:srgbClr val="FFFFFF"/>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81FF04-3ECA-FB4E-A132-5592F90AF094}" type="slidenum">
              <a:rPr lang="en-GB" sz="1200">
                <a:solidFill>
                  <a:srgbClr val="FFFFFF"/>
                </a:solidFill>
              </a:rPr>
              <a:pPr/>
              <a:t>202</a:t>
            </a:fld>
            <a:endParaRPr lang="en-GB" sz="1200">
              <a:solidFill>
                <a:srgbClr val="FFFFFF"/>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F66D478-29BF-A14A-911A-D5B36F589EBB}" type="slidenum">
              <a:rPr lang="en-GB" sz="1200">
                <a:solidFill>
                  <a:srgbClr val="FFFFFF"/>
                </a:solidFill>
              </a:rPr>
              <a:pPr/>
              <a:t>203</a:t>
            </a:fld>
            <a:endParaRPr lang="en-GB" sz="1200">
              <a:solidFill>
                <a:srgbClr val="FFFFFF"/>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BFBD7-AF12-6845-B365-15C454E81E1A}" type="slidenum">
              <a:rPr lang="en-GB" sz="1200">
                <a:solidFill>
                  <a:srgbClr val="FFFFFF"/>
                </a:solidFill>
              </a:rPr>
              <a:pPr/>
              <a:t>204</a:t>
            </a:fld>
            <a:endParaRPr lang="en-GB" sz="1200">
              <a:solidFill>
                <a:srgbClr val="FFFFFF"/>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The three monkeys depict three ways to try to evade responsibility to affirm others:</a:t>
            </a:r>
          </a:p>
          <a:p>
            <a:r>
              <a:rPr lang="en-US"/>
              <a:t>—Hear no evil: We may not listen to others to avoid hearing the wrong thing, but then we also won't help them.</a:t>
            </a:r>
          </a:p>
          <a:p>
            <a:r>
              <a:rPr lang="en-US"/>
              <a:t>—See no evil: We won't see people's problems if we close our eyes to them, but then we won't see how to help them.</a:t>
            </a:r>
          </a:p>
          <a:p>
            <a:r>
              <a:rPr lang="en-US"/>
              <a:t>—Speak no evil: We shouldn't speak evil to others, but saying nothing at all may not be best, either.</a:t>
            </a:r>
          </a:p>
        </p:txBody>
      </p:sp>
    </p:spTree>
    <p:extLst>
      <p:ext uri="{BB962C8B-B14F-4D97-AF65-F5344CB8AC3E}">
        <p14:creationId xmlns:p14="http://schemas.microsoft.com/office/powerpoint/2010/main" val="113448741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09AC35-C72D-834F-9C67-CC07E8E752C5}" type="slidenum">
              <a:rPr lang="en-GB" sz="1200">
                <a:solidFill>
                  <a:srgbClr val="FFFFFF"/>
                </a:solidFill>
              </a:rPr>
              <a:pPr/>
              <a:t>205</a:t>
            </a:fld>
            <a:endParaRPr lang="en-GB" sz="1200">
              <a:solidFill>
                <a:srgbClr val="FFFFFF"/>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6F8487B-4ED5-3249-B4F9-F7F644FC2E88}" type="slidenum">
              <a:rPr lang="en-GB" sz="1200">
                <a:solidFill>
                  <a:srgbClr val="FFFFFF"/>
                </a:solidFill>
              </a:rPr>
              <a:pPr/>
              <a:t>206</a:t>
            </a:fld>
            <a:endParaRPr lang="en-GB" sz="1200">
              <a:solidFill>
                <a:srgbClr val="FFFFFF"/>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305577-8989-9345-9B3A-213B28C06485}" type="slidenum">
              <a:rPr lang="en-GB" sz="1200">
                <a:solidFill>
                  <a:srgbClr val="FFFFFF"/>
                </a:solidFill>
              </a:rPr>
              <a:pPr/>
              <a:t>207</a:t>
            </a:fld>
            <a:endParaRPr lang="en-GB" sz="1200">
              <a:solidFill>
                <a:srgbClr val="FFFFFF"/>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FAFFCA-82E7-BD49-8B98-11DA08778677}" type="slidenum">
              <a:rPr lang="en-GB" sz="1200">
                <a:solidFill>
                  <a:prstClr val="white"/>
                </a:solidFill>
              </a:rPr>
              <a:pPr/>
              <a:t>208</a:t>
            </a:fld>
            <a:endParaRPr lang="en-GB" sz="1200">
              <a:solidFill>
                <a:prstClr val="white"/>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D4D2A2-68C2-2443-92FC-CB3EE41EC810}" type="slidenum">
              <a:rPr lang="en-GB" sz="1200">
                <a:solidFill>
                  <a:prstClr val="white"/>
                </a:solidFill>
              </a:rPr>
              <a:pPr/>
              <a:t>209</a:t>
            </a:fld>
            <a:endParaRPr lang="en-GB" sz="1200">
              <a:solidFill>
                <a:prstClr val="white"/>
              </a:solidFill>
            </a:endParaRPr>
          </a:p>
        </p:txBody>
      </p:sp>
      <p:sp>
        <p:nvSpPr>
          <p:cNvPr id="264194" name="Rectangle 2"/>
          <p:cNvSpPr>
            <a:spLocks noGrp="1" noRot="1" noChangeAspect="1" noChangeArrowheads="1"/>
          </p:cNvSpPr>
          <p:nvPr>
            <p:ph type="sldImg"/>
          </p:nvPr>
        </p:nvSpPr>
        <p:spPr>
          <a:xfrm>
            <a:off x="1103313" y="676275"/>
            <a:ext cx="4603750" cy="3452813"/>
          </a:xfrm>
          <a:solidFill>
            <a:srgbClr val="FFFFFF"/>
          </a:solidFill>
          <a:ln/>
        </p:spPr>
      </p:sp>
      <p:sp>
        <p:nvSpPr>
          <p:cNvPr id="2641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88A05D4-EBFB-5345-88BC-D50E107F4A37}" type="slidenum">
              <a:rPr lang="en-GB" sz="1200">
                <a:solidFill>
                  <a:prstClr val="white"/>
                </a:solidFill>
              </a:rPr>
              <a:pPr/>
              <a:t>210</a:t>
            </a:fld>
            <a:endParaRPr lang="en-GB" sz="1200">
              <a:solidFill>
                <a:prstClr val="white"/>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Not surprisingly, the center section of the prophecy that relates to Gentile nations from chapters 2–7 is written in Aramaic, the trade language of the day. Note also how the writing begins and ends with the Jewish people, which would have been of great concern to Daniel. </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E5EBE6-BBAA-7149-90B0-A7A784D29E14}" type="slidenum">
              <a:rPr lang="en-GB" sz="1200">
                <a:solidFill>
                  <a:prstClr val="white"/>
                </a:solidFill>
              </a:rPr>
              <a:pPr/>
              <a:t>212</a:t>
            </a:fld>
            <a:endParaRPr lang="en-GB" sz="1200">
              <a:solidFill>
                <a:prstClr val="white"/>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4328A7D-9F14-134A-84E9-277C205F7CE8}" type="slidenum">
              <a:rPr lang="en-GB" sz="1200">
                <a:solidFill>
                  <a:prstClr val="white"/>
                </a:solidFill>
              </a:rPr>
              <a:pPr/>
              <a:t>213</a:t>
            </a:fld>
            <a:endParaRPr lang="en-GB" sz="1200">
              <a:solidFill>
                <a:prstClr val="white"/>
              </a:solidFill>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C814D-4D9B-A048-93B5-F7862EC11944}" type="slidenum">
              <a:rPr lang="en-GB" sz="1200">
                <a:solidFill>
                  <a:prstClr val="white"/>
                </a:solidFill>
              </a:rPr>
              <a:pPr/>
              <a:t>214</a:t>
            </a:fld>
            <a:endParaRPr lang="en-GB" sz="1200">
              <a:solidFill>
                <a:prstClr val="white"/>
              </a:solidFill>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The Thessalonians misunderstood Paul's teaching about a Pre-Tribulational Rapture to the extent that they thought that they were already in the 7-year Tribulation of Daniel 9:27.</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D375DD82-C46C-B346-81FC-EA62990DE3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520885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0161CA0-7E50-2447-828F-CC9FF8763602}" type="slidenum">
              <a:rPr lang="en-GB" sz="1200">
                <a:solidFill>
                  <a:prstClr val="white"/>
                </a:solidFill>
              </a:rPr>
              <a:pPr/>
              <a:t>215</a:t>
            </a:fld>
            <a:endParaRPr lang="en-GB" sz="1200">
              <a:solidFill>
                <a:prstClr val="white"/>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AE32DF8-7628-3241-9DFE-184A4B872BDB}" type="slidenum">
              <a:rPr lang="en-GB" sz="1200">
                <a:solidFill>
                  <a:prstClr val="white"/>
                </a:solidFill>
              </a:rPr>
              <a:pPr/>
              <a:t>216</a:t>
            </a:fld>
            <a:endParaRPr lang="en-GB" sz="1200">
              <a:solidFill>
                <a:prstClr val="white"/>
              </a:solidFill>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9272E5-5633-9448-97B6-50BEE3D203DB}" type="slidenum">
              <a:rPr lang="en-GB" sz="1200">
                <a:solidFill>
                  <a:prstClr val="white"/>
                </a:solidFill>
              </a:rPr>
              <a:pPr/>
              <a:t>217</a:t>
            </a:fld>
            <a:endParaRPr lang="en-GB" sz="1200">
              <a:solidFill>
                <a:prstClr val="white"/>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55527E-4B24-5640-A8BB-138E8A775255}" type="slidenum">
              <a:rPr lang="en-GB" sz="1200">
                <a:solidFill>
                  <a:prstClr val="white"/>
                </a:solidFill>
              </a:rPr>
              <a:pPr/>
              <a:t>218</a:t>
            </a:fld>
            <a:endParaRPr lang="en-GB" sz="1200">
              <a:solidFill>
                <a:prstClr val="white"/>
              </a:solidFill>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9F0ABD4-1EBF-D146-A28A-B6C1B9BFEAA9}" type="slidenum">
              <a:rPr lang="en-GB" sz="1200">
                <a:solidFill>
                  <a:prstClr val="white"/>
                </a:solidFill>
              </a:rPr>
              <a:pPr/>
              <a:t>219</a:t>
            </a:fld>
            <a:endParaRPr lang="en-GB" sz="1200">
              <a:solidFill>
                <a:prstClr val="white"/>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919DDDA-FA5B-7F48-9B2C-E8240DC57804}" type="slidenum">
              <a:rPr lang="en-GB" sz="1200">
                <a:solidFill>
                  <a:prstClr val="white"/>
                </a:solidFill>
              </a:rPr>
              <a:pPr/>
              <a:t>220</a:t>
            </a:fld>
            <a:endParaRPr lang="en-GB" sz="1200">
              <a:solidFill>
                <a:prstClr val="white"/>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ED888E-065E-6947-A5F3-6939BB04560C}" type="slidenum">
              <a:rPr lang="en-GB" sz="1200">
                <a:solidFill>
                  <a:prstClr val="white"/>
                </a:solidFill>
              </a:rPr>
              <a:pPr/>
              <a:t>221</a:t>
            </a:fld>
            <a:endParaRPr lang="en-GB" sz="1200">
              <a:solidFill>
                <a:prstClr val="white"/>
              </a:solidFill>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3CE0196-0473-9343-AF16-077A37BCDD0D}" type="slidenum">
              <a:rPr lang="en-GB" sz="1200">
                <a:solidFill>
                  <a:prstClr val="white"/>
                </a:solidFill>
              </a:rPr>
              <a:pPr/>
              <a:t>222</a:t>
            </a:fld>
            <a:endParaRPr lang="en-GB" sz="1200">
              <a:solidFill>
                <a:prstClr val="white"/>
              </a:solidFill>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38DBA36-92A6-2148-B9A7-EB971516AAF4}" type="slidenum">
              <a:rPr lang="en-GB" sz="1200">
                <a:solidFill>
                  <a:prstClr val="white"/>
                </a:solidFill>
              </a:rPr>
              <a:pPr/>
              <a:t>223</a:t>
            </a:fld>
            <a:endParaRPr lang="en-GB" sz="1200">
              <a:solidFill>
                <a:prstClr val="white"/>
              </a:solidFill>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A64C23A-9D91-D345-AC78-EED2F4F9D6B4}" type="slidenum">
              <a:rPr lang="en-GB" sz="1200">
                <a:solidFill>
                  <a:srgbClr val="FFFFFF"/>
                </a:solidFill>
              </a:rPr>
              <a:pPr/>
              <a:t>224</a:t>
            </a:fld>
            <a:endParaRPr lang="en-GB" sz="1200">
              <a:solidFill>
                <a:srgbClr val="FFFFFF"/>
              </a:solidFill>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1CA9AB-D687-F643-9528-4C452438626F}" type="slidenum">
              <a:rPr lang="en-US" sz="1200">
                <a:solidFill>
                  <a:prstClr val="black"/>
                </a:solidFill>
              </a:rPr>
              <a:pPr eaLnBrk="1" hangingPunct="1"/>
              <a:t>24</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E676A9-0562-774B-A50C-5084681EE931}" type="slidenum">
              <a:rPr lang="en-GB" sz="1200">
                <a:solidFill>
                  <a:prstClr val="white"/>
                </a:solidFill>
              </a:rPr>
              <a:pPr/>
              <a:t>225</a:t>
            </a:fld>
            <a:endParaRPr lang="en-GB" sz="1200">
              <a:solidFill>
                <a:prstClr val="white"/>
              </a:solidFill>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5CA9B76-13A2-BE4B-8452-09D8D9E1EF15}" type="slidenum">
              <a:rPr lang="en-GB" sz="1200">
                <a:solidFill>
                  <a:prstClr val="white"/>
                </a:solidFill>
              </a:rPr>
              <a:pPr/>
              <a:t>226</a:t>
            </a:fld>
            <a:endParaRPr lang="en-GB" sz="1200">
              <a:solidFill>
                <a:prstClr val="white"/>
              </a:solidFill>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39CDC4-03DD-F340-9D2F-31B725C42344}" type="slidenum">
              <a:rPr lang="en-GB" sz="1200">
                <a:solidFill>
                  <a:prstClr val="white"/>
                </a:solidFill>
              </a:rPr>
              <a:pPr/>
              <a:t>227</a:t>
            </a:fld>
            <a:endParaRPr lang="en-GB" sz="1200">
              <a:solidFill>
                <a:prstClr val="white"/>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CA5863C-F99D-1C47-8846-2A2E1D8E6BEB}" type="slidenum">
              <a:rPr lang="en-GB" sz="1200">
                <a:solidFill>
                  <a:prstClr val="white"/>
                </a:solidFill>
              </a:rPr>
              <a:pPr/>
              <a:t>228</a:t>
            </a:fld>
            <a:endParaRPr lang="en-GB" sz="1200">
              <a:solidFill>
                <a:prstClr val="white"/>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68C240-636B-694B-94A8-F56AF9C4D4F7}" type="slidenum">
              <a:rPr lang="en-GB" sz="1200">
                <a:solidFill>
                  <a:prstClr val="white"/>
                </a:solidFill>
              </a:rPr>
              <a:pPr/>
              <a:t>229</a:t>
            </a:fld>
            <a:endParaRPr lang="en-GB" sz="1200">
              <a:solidFill>
                <a:prstClr val="white"/>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CE211-0E51-0940-AFCA-1BB06E475EE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752580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5755647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3065985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US" dirty="0"/>
          </a:p>
        </p:txBody>
      </p:sp>
    </p:spTree>
    <p:extLst>
      <p:ext uri="{BB962C8B-B14F-4D97-AF65-F5344CB8AC3E}">
        <p14:creationId xmlns:p14="http://schemas.microsoft.com/office/powerpoint/2010/main" val="280757838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69640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25DBC-D6E9-694D-924A-06B5B6831E10}" type="slidenum">
              <a:rPr lang="en-US" sz="1200">
                <a:solidFill>
                  <a:prstClr val="black"/>
                </a:solidFill>
              </a:rPr>
              <a:pPr eaLnBrk="1" hangingPunct="1"/>
              <a:t>25</a:t>
            </a:fld>
            <a:endParaRPr lang="en-US" sz="1200">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endParaRPr lang="en-US" dirty="0"/>
          </a:p>
        </p:txBody>
      </p:sp>
    </p:spTree>
    <p:extLst>
      <p:ext uri="{BB962C8B-B14F-4D97-AF65-F5344CB8AC3E}">
        <p14:creationId xmlns:p14="http://schemas.microsoft.com/office/powerpoint/2010/main" val="12272528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79889480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III.	</a:t>
            </a:r>
            <a:r>
              <a:rPr lang="en-US" sz="1200" b="1" i="1" kern="1200" dirty="0">
                <a:solidFill>
                  <a:schemeClr val="tx1"/>
                </a:solidFill>
                <a:effectLst/>
                <a:latin typeface="+mn-lt"/>
                <a:ea typeface="+mn-ea"/>
                <a:cs typeface="+mn-cs"/>
              </a:rPr>
              <a:t>Practically</a:t>
            </a:r>
            <a:r>
              <a:rPr lang="en-US" sz="1200" b="1" kern="1200" dirty="0">
                <a:solidFill>
                  <a:schemeClr val="tx1"/>
                </a:solidFill>
                <a:effectLst/>
                <a:latin typeface="+mn-lt"/>
                <a:ea typeface="+mn-ea"/>
                <a:cs typeface="+mn-cs"/>
              </a:rPr>
              <a:t>: God cultivates </a:t>
            </a:r>
            <a:r>
              <a:rPr lang="en-US" sz="1200" b="1" u="sng" kern="1200" dirty="0">
                <a:solidFill>
                  <a:schemeClr val="tx1"/>
                </a:solidFill>
                <a:effectLst/>
                <a:latin typeface="+mn-lt"/>
                <a:ea typeface="+mn-ea"/>
                <a:cs typeface="+mn-cs"/>
              </a:rPr>
              <a:t>discipline</a:t>
            </a:r>
            <a:r>
              <a:rPr lang="en-US" sz="1200" b="1" kern="1200" dirty="0">
                <a:solidFill>
                  <a:schemeClr val="tx1"/>
                </a:solidFill>
                <a:effectLst/>
                <a:latin typeface="+mn-lt"/>
                <a:ea typeface="+mn-ea"/>
                <a:cs typeface="+mn-cs"/>
              </a:rPr>
              <a:t> in us to build responsibility (2 Thess 3).</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Lord helps us hold one another accountable so we will be reliable.]</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2115209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162406501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696078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8274820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9561266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9427975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406653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5158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2EB7D2-691C-BC42-A159-9486482148B5}" type="slidenum">
              <a:rPr lang="en-US" sz="1200">
                <a:solidFill>
                  <a:prstClr val="black"/>
                </a:solidFill>
              </a:rPr>
              <a:pPr eaLnBrk="1" hangingPunct="1"/>
              <a:t>27</a:t>
            </a:fld>
            <a:endParaRPr lang="en-US" sz="1200">
              <a:solidFill>
                <a:prstClr val="black"/>
              </a:solidFill>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7218162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US" dirty="0"/>
          </a:p>
        </p:txBody>
      </p:sp>
    </p:spTree>
    <p:extLst>
      <p:ext uri="{BB962C8B-B14F-4D97-AF65-F5344CB8AC3E}">
        <p14:creationId xmlns:p14="http://schemas.microsoft.com/office/powerpoint/2010/main" val="98876753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6179200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2477134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18080982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13962703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267538169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A Catholic nun named Sister Helen P. Mrosla relates this story about affirmation…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dirty="0"/>
          </a:p>
          <a:p>
            <a:r>
              <a:rPr lang="en-US" dirty="0"/>
              <a:t>___________</a:t>
            </a:r>
          </a:p>
          <a:p>
            <a:endParaRPr lang="en-US" dirty="0"/>
          </a:p>
          <a:p>
            <a:r>
              <a:rPr lang="en-US" b="1" dirty="0"/>
              <a:t>Nun</a:t>
            </a:r>
            <a:r>
              <a:rPr lang="mr-IN" b="1" dirty="0"/>
              <a:t>'</a:t>
            </a:r>
            <a:r>
              <a:rPr lang="en-US" b="1" dirty="0"/>
              <a:t>s Lesson is Still Viral Decades Later</a:t>
            </a:r>
          </a:p>
          <a:p>
            <a:r>
              <a:rPr lang="en-US" dirty="0"/>
              <a:t>This story originally appeared in </a:t>
            </a:r>
            <a:r>
              <a:rPr lang="en-US" i="1" dirty="0"/>
              <a:t>Proteus, A Journal of Ideas</a:t>
            </a:r>
            <a:r>
              <a:rPr lang="en-US" dirty="0"/>
              <a:t>, published by </a:t>
            </a:r>
            <a:r>
              <a:rPr lang="en-US" dirty="0">
                <a:hlinkClick r:id="rId3"/>
              </a:rPr>
              <a:t>Shippensburg University</a:t>
            </a:r>
            <a:r>
              <a:rPr lang="en-US" dirty="0"/>
              <a:t> in Pennsylvania. Printed twice a year, each edition of </a:t>
            </a:r>
            <a:r>
              <a:rPr lang="en-US" i="1" dirty="0"/>
              <a:t>Proteus</a:t>
            </a:r>
            <a:r>
              <a:rPr lang="en-US" dirty="0"/>
              <a:t> is devoted to a theme and all its aspects from a number of viewpoints.</a:t>
            </a:r>
          </a:p>
          <a:p>
            <a:r>
              <a:rPr lang="en-US" dirty="0"/>
              <a:t>In 1991, Sister Helen Mrosla, a former third-grade teacher at our </a:t>
            </a:r>
            <a:r>
              <a:rPr lang="en-US" dirty="0">
                <a:hlinkClick r:id="rId4"/>
              </a:rPr>
              <a:t>St. Mary</a:t>
            </a:r>
            <a:r>
              <a:rPr lang="mr-IN" dirty="0">
                <a:hlinkClick r:id="rId4"/>
              </a:rPr>
              <a:t>'</a:t>
            </a:r>
            <a:r>
              <a:rPr lang="en-US" dirty="0">
                <a:hlinkClick r:id="rId4"/>
              </a:rPr>
              <a:t>s School</a:t>
            </a:r>
            <a:r>
              <a:rPr lang="en-US" dirty="0"/>
              <a:t>, responded to the journal</a:t>
            </a:r>
            <a:r>
              <a:rPr lang="mr-IN" dirty="0"/>
              <a:t>'</a:t>
            </a:r>
            <a:r>
              <a:rPr lang="en-US" dirty="0"/>
              <a:t>s request for stories about education. She submitted the text below. Later that year, </a:t>
            </a:r>
            <a:r>
              <a:rPr lang="en-US" i="1" dirty="0">
                <a:hlinkClick r:id="rId5"/>
              </a:rPr>
              <a:t>Reader</a:t>
            </a:r>
            <a:r>
              <a:rPr lang="mr-IN" i="1" dirty="0">
                <a:hlinkClick r:id="rId5"/>
              </a:rPr>
              <a:t>'</a:t>
            </a:r>
            <a:r>
              <a:rPr lang="en-US" i="1" dirty="0">
                <a:hlinkClick r:id="rId5"/>
              </a:rPr>
              <a:t>s Digest</a:t>
            </a:r>
            <a:r>
              <a:rPr lang="en-US" dirty="0"/>
              <a:t> reprinted her submission. About a decade later, the story became a popular email </a:t>
            </a:r>
            <a:r>
              <a:rPr lang="en-US" dirty="0">
                <a:hlinkClick r:id="rId6"/>
              </a:rPr>
              <a:t>chain letter</a:t>
            </a:r>
            <a:r>
              <a:rPr lang="en-US" dirty="0"/>
              <a:t>, which tainted its authenticity. Chain letters are often understood to be hoaxes.</a:t>
            </a:r>
          </a:p>
          <a:p>
            <a:r>
              <a:rPr lang="en-US" dirty="0"/>
              <a:t>Today, however, this sweet letter has regained its authenticity and is used throughout the world to inspire educators and build students</a:t>
            </a:r>
            <a:r>
              <a:rPr lang="mr-IN" dirty="0"/>
              <a:t>'</a:t>
            </a:r>
            <a:r>
              <a:rPr lang="en-US" dirty="0"/>
              <a:t> self-esteem. It</a:t>
            </a:r>
            <a:r>
              <a:rPr lang="mr-IN" dirty="0"/>
              <a:t>'</a:t>
            </a:r>
            <a:r>
              <a:rPr lang="en-US" dirty="0"/>
              <a:t>s since been republished thousands of times over.</a:t>
            </a:r>
          </a:p>
          <a:p>
            <a:endParaRPr lang="en-US" dirty="0"/>
          </a:p>
          <a:p>
            <a:r>
              <a:rPr lang="en-US" dirty="0"/>
              <a:t>http://</a:t>
            </a:r>
            <a:r>
              <a:rPr lang="en-US" dirty="0" err="1"/>
              <a:t>assumptionofmorris.org</a:t>
            </a:r>
            <a:r>
              <a:rPr lang="en-US" dirty="0"/>
              <a:t>/site/about/</a:t>
            </a:r>
            <a:r>
              <a:rPr lang="en-US" dirty="0" err="1"/>
              <a:t>ourviralnun</a:t>
            </a:r>
            <a:r>
              <a:rPr lang="en-US" dirty="0"/>
              <a:t>/</a:t>
            </a:r>
          </a:p>
          <a:p>
            <a:r>
              <a:rPr lang="en-US" dirty="0"/>
              <a:t>Accessed 6 Nov 2016</a:t>
            </a:r>
          </a:p>
          <a:p>
            <a:endParaRPr lang="en-US" dirty="0"/>
          </a:p>
        </p:txBody>
      </p:sp>
    </p:spTree>
    <p:extLst>
      <p:ext uri="{BB962C8B-B14F-4D97-AF65-F5344CB8AC3E}">
        <p14:creationId xmlns:p14="http://schemas.microsoft.com/office/powerpoint/2010/main" val="147700205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Mark talked incessantly. I had to remind him again and again that talking without permission was not acceptable. What impressed me so much, though, was his sincere response every time I had to correct him for misbehaving: </a:t>
            </a:r>
            <a:r>
              <a:rPr lang="mr-IN" dirty="0"/>
              <a:t>"</a:t>
            </a:r>
            <a:r>
              <a:rPr lang="en-US" dirty="0"/>
              <a:t>Thank you for correcting me, Sister!</a:t>
            </a:r>
            <a:r>
              <a:rPr lang="mr-IN" dirty="0"/>
              <a:t>"</a:t>
            </a:r>
            <a:r>
              <a:rPr lang="en-US" dirty="0"/>
              <a:t> I </a:t>
            </a:r>
            <a:r>
              <a:rPr lang="en-US" dirty="0" err="1"/>
              <a:t>didn</a:t>
            </a:r>
            <a:r>
              <a:rPr lang="mr-IN" dirty="0"/>
              <a:t>'</a:t>
            </a:r>
            <a:r>
              <a:rPr lang="en-US" dirty="0"/>
              <a:t>t know what to make of it at first, but before long I became accustomed to hearing it many times a day. </a:t>
            </a:r>
          </a:p>
          <a:p>
            <a:r>
              <a:rPr lang="en-US" dirty="0"/>
              <a:t>One morning my patience was growing thin when Mark talked once too often, and then I made a novice teacher</a:t>
            </a:r>
            <a:r>
              <a:rPr lang="mr-IN" dirty="0"/>
              <a:t>'</a:t>
            </a:r>
            <a:r>
              <a:rPr lang="en-US" dirty="0"/>
              <a:t>s mistake. I looked at him and said, </a:t>
            </a:r>
            <a:r>
              <a:rPr lang="mr-IN" dirty="0"/>
              <a:t>"</a:t>
            </a:r>
            <a:r>
              <a:rPr lang="en-US" dirty="0"/>
              <a:t>If you say one more word, I am going to tape your mouth shut!</a:t>
            </a:r>
            <a:r>
              <a:rPr lang="mr-IN" dirty="0"/>
              <a:t>"</a:t>
            </a:r>
            <a:r>
              <a:rPr lang="en-US" dirty="0"/>
              <a:t> </a:t>
            </a:r>
          </a:p>
          <a:p>
            <a:r>
              <a:rPr lang="en-US" dirty="0"/>
              <a:t>It </a:t>
            </a:r>
            <a:r>
              <a:rPr lang="en-US" dirty="0" err="1"/>
              <a:t>wasn</a:t>
            </a:r>
            <a:r>
              <a:rPr lang="mr-IN" dirty="0"/>
              <a:t>'</a:t>
            </a:r>
            <a:r>
              <a:rPr lang="en-US" dirty="0"/>
              <a:t>t ten seconds later when Chuck blurted out, </a:t>
            </a:r>
            <a:r>
              <a:rPr lang="mr-IN" dirty="0"/>
              <a:t>"</a:t>
            </a:r>
            <a:r>
              <a:rPr lang="en-US" dirty="0"/>
              <a:t>Mark is talking again.</a:t>
            </a:r>
            <a:r>
              <a:rPr lang="mr-IN" dirty="0"/>
              <a:t>"</a:t>
            </a:r>
            <a:r>
              <a:rPr lang="en-US" dirty="0"/>
              <a:t> I </a:t>
            </a:r>
            <a:r>
              <a:rPr lang="en-US" dirty="0" err="1"/>
              <a:t>hadn</a:t>
            </a:r>
            <a:r>
              <a:rPr lang="mr-IN" dirty="0"/>
              <a:t>'</a:t>
            </a:r>
            <a:r>
              <a:rPr lang="en-US" dirty="0"/>
              <a:t>t asked any of the students to help me watch Mark, but since I had stated the punishment in front of the class, I had to act on it. </a:t>
            </a:r>
          </a:p>
          <a:p>
            <a:endParaRPr lang="en-US" dirty="0"/>
          </a:p>
          <a:p>
            <a:r>
              <a:rPr lang="en-US" dirty="0"/>
              <a:t>• I remember the scene as if it had occurred this morning. I walked to my desk, very deliberately opened my drawer and took out a roll of masking tape. Without saying a word, I proceeded to Mark</a:t>
            </a:r>
            <a:r>
              <a:rPr lang="mr-IN" dirty="0"/>
              <a:t>'</a:t>
            </a:r>
            <a:r>
              <a:rPr lang="en-US" dirty="0"/>
              <a:t>s desk, tore off two pieces of tape and made a big X with them over his mouth. I then returned to the front of the room. As I glanced at Mark to see how he was doing, he winked at me. That did it! I started laughing. The class cheered as I walked back to Mark</a:t>
            </a:r>
            <a:r>
              <a:rPr lang="mr-IN" dirty="0"/>
              <a:t>'</a:t>
            </a:r>
            <a:r>
              <a:rPr lang="en-US" dirty="0"/>
              <a:t>s desk, removed the tape and shrugged my shoulders. His first words were, </a:t>
            </a:r>
            <a:r>
              <a:rPr lang="mr-IN" dirty="0"/>
              <a:t>"</a:t>
            </a:r>
            <a:r>
              <a:rPr lang="en-US" dirty="0"/>
              <a:t>Thank you for correcting me, Sister.</a:t>
            </a:r>
            <a:r>
              <a:rPr lang="mr-IN" dirty="0"/>
              <a:t>"</a:t>
            </a:r>
            <a:br>
              <a:rPr lang="en-US" dirty="0"/>
            </a:br>
            <a:br>
              <a:rPr lang="en-US" dirty="0"/>
            </a:br>
            <a:r>
              <a:rPr lang="en-US" dirty="0"/>
              <a:t>At the end of the year I was asked to teach junior high math. The years flew by, and before I knew it Mark was in my classroom again. He was more handsome than ever and just as polite. Since he had to listen carefully to my instructions in the </a:t>
            </a:r>
            <a:r>
              <a:rPr lang="mr-IN" dirty="0"/>
              <a:t>"</a:t>
            </a:r>
            <a:r>
              <a:rPr lang="en-US" dirty="0"/>
              <a:t>new math,</a:t>
            </a:r>
            <a:r>
              <a:rPr lang="mr-IN" dirty="0"/>
              <a:t>"</a:t>
            </a:r>
            <a:r>
              <a:rPr lang="en-US" dirty="0"/>
              <a:t> he did not talk as much in ninth grade as he had in the third. </a:t>
            </a:r>
          </a:p>
          <a:p>
            <a:r>
              <a:rPr lang="en-US" dirty="0"/>
              <a:t>One Friday, things just </a:t>
            </a:r>
            <a:r>
              <a:rPr lang="en-US" dirty="0" err="1"/>
              <a:t>didn</a:t>
            </a:r>
            <a:r>
              <a:rPr lang="mr-IN" dirty="0"/>
              <a:t>'</a:t>
            </a:r>
            <a:r>
              <a:rPr lang="en-US" dirty="0"/>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dirty="0"/>
              <a:t>"</a:t>
            </a:r>
            <a:r>
              <a:rPr lang="en-US" dirty="0"/>
              <a:t>Thank you for teaching me, Sister. Have a good weekend.</a:t>
            </a:r>
            <a:r>
              <a:rPr lang="mr-IN" dirty="0"/>
              <a:t>"</a:t>
            </a:r>
            <a:r>
              <a:rPr lang="en-US" dirty="0"/>
              <a:t> </a:t>
            </a:r>
          </a:p>
          <a:p>
            <a:r>
              <a:rPr lang="en-US" dirty="0"/>
              <a:t>That Saturday, I wrote down the name of each student on a separate sheet of paper, and I listed what everyone else had said about that individual. On Monday I gave each student his or her list. Before long, the entire class was smiling. </a:t>
            </a:r>
            <a:r>
              <a:rPr lang="mr-IN" dirty="0"/>
              <a:t>"</a:t>
            </a:r>
            <a:r>
              <a:rPr lang="en-US" dirty="0"/>
              <a:t>Really?</a:t>
            </a:r>
            <a:r>
              <a:rPr lang="mr-IN" dirty="0"/>
              <a:t>"</a:t>
            </a:r>
            <a:r>
              <a:rPr lang="en-US" dirty="0"/>
              <a:t> I heard whispered. </a:t>
            </a:r>
            <a:r>
              <a:rPr lang="mr-IN" dirty="0"/>
              <a:t>"</a:t>
            </a:r>
            <a:r>
              <a:rPr lang="en-US" dirty="0"/>
              <a:t>I never knew that meant anything to anyone!</a:t>
            </a:r>
            <a:r>
              <a:rPr lang="mr-IN" dirty="0"/>
              <a:t>"</a:t>
            </a:r>
            <a:r>
              <a:rPr lang="en-US" dirty="0"/>
              <a:t> </a:t>
            </a:r>
            <a:r>
              <a:rPr lang="mr-IN" dirty="0"/>
              <a:t>"</a:t>
            </a:r>
            <a:r>
              <a:rPr lang="en-US" dirty="0"/>
              <a:t>I </a:t>
            </a:r>
            <a:r>
              <a:rPr lang="en-US" dirty="0" err="1"/>
              <a:t>didn</a:t>
            </a:r>
            <a:r>
              <a:rPr lang="mr-IN" dirty="0"/>
              <a:t>'</a:t>
            </a:r>
            <a:r>
              <a:rPr lang="en-US" dirty="0"/>
              <a:t>t know others liked me so much!</a:t>
            </a:r>
            <a:r>
              <a:rPr lang="mr-IN" dirty="0"/>
              <a:t>"</a:t>
            </a:r>
            <a:r>
              <a:rPr lang="en-US" dirty="0"/>
              <a:t> No one ever mentioned those papers in class again. I never knew if they discussed them after class or with their parents, but it </a:t>
            </a:r>
            <a:r>
              <a:rPr lang="en-US" dirty="0" err="1"/>
              <a:t>didn</a:t>
            </a:r>
            <a:r>
              <a:rPr lang="mr-IN" dirty="0"/>
              <a:t>'</a:t>
            </a:r>
            <a:r>
              <a:rPr lang="en-US" dirty="0"/>
              <a:t>t matter. The exercise had accomplished its purpose. The students were happy with themselves and one another again. </a:t>
            </a:r>
          </a:p>
          <a:p>
            <a:r>
              <a:rPr lang="en-US" dirty="0"/>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dirty="0"/>
              <a:t>"</a:t>
            </a:r>
            <a:r>
              <a:rPr lang="en-US" dirty="0"/>
              <a:t>Dad?</a:t>
            </a:r>
            <a:r>
              <a:rPr lang="mr-IN" dirty="0"/>
              <a:t>"</a:t>
            </a:r>
            <a:r>
              <a:rPr lang="en-US" dirty="0"/>
              <a:t> </a:t>
            </a:r>
          </a:p>
          <a:p>
            <a:r>
              <a:rPr lang="en-US" dirty="0"/>
              <a:t>My father cleared his throat as he usually did before something important. </a:t>
            </a:r>
            <a:r>
              <a:rPr lang="mr-IN" dirty="0"/>
              <a:t>"</a:t>
            </a:r>
            <a:r>
              <a:rPr lang="en-US" dirty="0"/>
              <a:t>The </a:t>
            </a:r>
            <a:r>
              <a:rPr lang="en-US" dirty="0" err="1"/>
              <a:t>Eklunds</a:t>
            </a:r>
            <a:r>
              <a:rPr lang="en-US" dirty="0"/>
              <a:t> called last night,</a:t>
            </a:r>
            <a:r>
              <a:rPr lang="mr-IN" dirty="0"/>
              <a:t>"</a:t>
            </a:r>
            <a:r>
              <a:rPr lang="en-US" dirty="0"/>
              <a:t> he began.</a:t>
            </a:r>
          </a:p>
          <a:p>
            <a:r>
              <a:rPr lang="mr-IN" dirty="0"/>
              <a:t>"</a:t>
            </a:r>
            <a:r>
              <a:rPr lang="en-US" dirty="0"/>
              <a:t>Really?</a:t>
            </a:r>
            <a:r>
              <a:rPr lang="mr-IN" dirty="0"/>
              <a:t>"</a:t>
            </a:r>
            <a:r>
              <a:rPr lang="en-US" dirty="0"/>
              <a:t> I said. </a:t>
            </a:r>
            <a:r>
              <a:rPr lang="mr-IN" dirty="0"/>
              <a:t>"</a:t>
            </a:r>
            <a:r>
              <a:rPr lang="en-US" dirty="0"/>
              <a:t>I haven</a:t>
            </a:r>
            <a:r>
              <a:rPr lang="mr-IN" dirty="0"/>
              <a:t>'</a:t>
            </a:r>
            <a:r>
              <a:rPr lang="en-US" dirty="0"/>
              <a:t>t heard from them in years. I wonder how Mark is.</a:t>
            </a:r>
            <a:r>
              <a:rPr lang="mr-IN" dirty="0"/>
              <a:t>"</a:t>
            </a:r>
            <a:r>
              <a:rPr lang="en-US" dirty="0"/>
              <a:t> </a:t>
            </a:r>
          </a:p>
          <a:p>
            <a:r>
              <a:rPr lang="en-US" dirty="0"/>
              <a:t>____</a:t>
            </a:r>
          </a:p>
          <a:p>
            <a:endParaRPr lang="en-US" dirty="0"/>
          </a:p>
          <a:p>
            <a:r>
              <a:rPr lang="en-US" b="1" dirty="0"/>
              <a:t>Credit</a:t>
            </a:r>
            <a:r>
              <a:rPr lang="en-US" dirty="0"/>
              <a:t>: Sister Helen P. Mrosla. Sister Helen Mrosla, a Franciscan nun, submitted </a:t>
            </a:r>
            <a:r>
              <a:rPr lang="mr-IN" dirty="0"/>
              <a:t>"</a:t>
            </a:r>
            <a:r>
              <a:rPr lang="en-US" dirty="0"/>
              <a:t>All the Good Things</a:t>
            </a:r>
            <a:r>
              <a:rPr lang="mr-IN" dirty="0"/>
              <a:t>"</a:t>
            </a:r>
            <a:r>
              <a:rPr lang="en-US" dirty="0"/>
              <a:t> to Proteus, A Journal of Ideas in 1991. Her article also appeared in Reader</a:t>
            </a:r>
            <a:r>
              <a:rPr lang="mr-IN" dirty="0"/>
              <a:t>'</a:t>
            </a:r>
            <a:r>
              <a:rPr lang="en-US" dirty="0"/>
              <a:t>s Digest that same year, was reprinted in the original Chicken Soup for the Soul book in 1993, and was offered yet again in 1996</a:t>
            </a:r>
            <a:r>
              <a:rPr lang="mr-IN" dirty="0"/>
              <a:t>'</a:t>
            </a:r>
            <a:r>
              <a:rPr lang="en-US" dirty="0"/>
              <a:t>s Stories for the Heart.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link to All The Good Things"/>
              </a:rPr>
              <a:t>All The Good Things</a:t>
            </a:r>
            <a:endParaRPr lang="en-US" b="1" dirty="0"/>
          </a:p>
          <a:p>
            <a:r>
              <a:rPr lang="en-US" dirty="0"/>
              <a:t>Helen P. Mrosla</a:t>
            </a:r>
          </a:p>
          <a:p>
            <a:r>
              <a:rPr lang="en-US" dirty="0"/>
              <a:t>http://</a:t>
            </a:r>
            <a:r>
              <a:rPr lang="en-US" dirty="0" err="1"/>
              <a:t>mylifeyoga.com</a:t>
            </a:r>
            <a:r>
              <a:rPr lang="en-US" dirty="0"/>
              <a:t>/2015/01/10/all-the-good-things/</a:t>
            </a:r>
          </a:p>
          <a:p>
            <a:r>
              <a:rPr lang="en-US" dirty="0"/>
              <a:t>Accessed 6 Nov 2016</a:t>
            </a:r>
          </a:p>
          <a:p>
            <a:endParaRPr lang="en-US" dirty="0"/>
          </a:p>
        </p:txBody>
      </p:sp>
    </p:spTree>
    <p:extLst>
      <p:ext uri="{BB962C8B-B14F-4D97-AF65-F5344CB8AC3E}">
        <p14:creationId xmlns:p14="http://schemas.microsoft.com/office/powerpoint/2010/main" val="230999340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p:txBody>
      </p:sp>
    </p:spTree>
    <p:extLst>
      <p:ext uri="{BB962C8B-B14F-4D97-AF65-F5344CB8AC3E}">
        <p14:creationId xmlns:p14="http://schemas.microsoft.com/office/powerpoint/2010/main" val="3239614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239AC3-5757-6A46-96F4-99EB6FC12154}" type="slidenum">
              <a:rPr lang="en-US" sz="1200">
                <a:solidFill>
                  <a:prstClr val="black"/>
                </a:solidFill>
              </a:rPr>
              <a:pPr eaLnBrk="1" hangingPunct="1"/>
              <a:t>28</a:t>
            </a:fld>
            <a:endParaRPr lang="en-US" sz="120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473162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8072249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So what can we take home from 2 Thessalonians today?</a:t>
            </a:r>
          </a:p>
          <a:p>
            <a:r>
              <a:rPr lang="en-SG" dirty="0"/>
              <a:t>How are you responding to God’s gentle affirmation during your difficulty?</a:t>
            </a:r>
          </a:p>
          <a:p>
            <a:r>
              <a:rPr lang="en-SG" dirty="0"/>
              <a:t>Are you becoming more mature through perseverance?</a:t>
            </a:r>
          </a:p>
          <a:p>
            <a:r>
              <a:rPr lang="en-SG" dirty="0"/>
              <a:t>Are you growing more stable by growing in truth?</a:t>
            </a:r>
          </a:p>
          <a:p>
            <a:r>
              <a:rPr lang="en-SG" dirty="0"/>
              <a:t>Are you increasing in discipline and responsibility?</a:t>
            </a:r>
          </a:p>
          <a:p>
            <a:r>
              <a:rPr lang="en-SG" dirty="0"/>
              <a:t>How do you affirm others in their tough times so that their trials will make them better instead of bitter?</a:t>
            </a:r>
          </a:p>
          <a:p>
            <a:endParaRPr lang="en-US" dirty="0"/>
          </a:p>
        </p:txBody>
      </p:sp>
    </p:spTree>
    <p:extLst>
      <p:ext uri="{BB962C8B-B14F-4D97-AF65-F5344CB8AC3E}">
        <p14:creationId xmlns:p14="http://schemas.microsoft.com/office/powerpoint/2010/main" val="130634074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808493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2850330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546944E3-0705-864C-AE36-76BBA519D978}" type="slidenum">
              <a:rPr lang="en-US" sz="1200">
                <a:solidFill>
                  <a:srgbClr val="000000"/>
                </a:solidFill>
              </a:rPr>
              <a:pPr algn="r" fontAlgn="base">
                <a:spcBef>
                  <a:spcPct val="0"/>
                </a:spcBef>
                <a:spcAft>
                  <a:spcPct val="0"/>
                </a:spcAft>
              </a:pPr>
              <a:t>266</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FC662A42-8D53-E44A-9F5E-66A1A3CDA905}" type="slidenum">
              <a:rPr lang="en-US" sz="1200">
                <a:solidFill>
                  <a:srgbClr val="000000"/>
                </a:solidFill>
              </a:rPr>
              <a:pPr algn="r" fontAlgn="base">
                <a:spcBef>
                  <a:spcPct val="0"/>
                </a:spcBef>
                <a:spcAft>
                  <a:spcPct val="0"/>
                </a:spcAft>
              </a:pPr>
              <a:t>267</a:t>
            </a:fld>
            <a:endParaRPr lang="en-US" sz="1200">
              <a:solidFill>
                <a:srgbClr val="000000"/>
              </a:solidFill>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CDC57ED6-2867-D242-9266-DF5E1092AA32}" type="slidenum">
              <a:rPr lang="en-US" sz="1200">
                <a:solidFill>
                  <a:srgbClr val="000000"/>
                </a:solidFill>
              </a:rPr>
              <a:pPr algn="r" fontAlgn="base">
                <a:spcBef>
                  <a:spcPct val="0"/>
                </a:spcBef>
                <a:spcAft>
                  <a:spcPct val="0"/>
                </a:spcAft>
              </a:pPr>
              <a:t>268</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28" tIns="45713" rIns="91428" bIns="45713"/>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DC559-E63C-0D4C-A45E-3BC8D760364D}" type="slidenum">
              <a:rPr lang="en-US" sz="1200">
                <a:solidFill>
                  <a:srgbClr val="000000"/>
                </a:solidFill>
              </a:rPr>
              <a:pPr eaLnBrk="1" hangingPunct="1"/>
              <a:t>269</a:t>
            </a:fld>
            <a:endParaRPr lang="en-US" sz="1200">
              <a:solidFill>
                <a:srgbClr val="000000"/>
              </a:solidFill>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A88E0C51-A19E-FD40-99A9-67A43FFFB67D}" type="slidenum">
              <a:rPr lang="en-US" sz="1200">
                <a:solidFill>
                  <a:srgbClr val="000000"/>
                </a:solidFill>
              </a:rPr>
              <a:pPr algn="r" fontAlgn="base">
                <a:spcBef>
                  <a:spcPct val="0"/>
                </a:spcBef>
                <a:spcAft>
                  <a:spcPct val="0"/>
                </a:spcAft>
              </a:pPr>
              <a:t>270</a:t>
            </a:fld>
            <a:endParaRPr lang="en-US" sz="1200">
              <a:solidFill>
                <a:srgbClr val="000000"/>
              </a:solidFill>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B80E6-CE8C-6D4E-716D-4B2437FE7781}"/>
            </a:ext>
          </a:extLst>
        </p:cNvPr>
        <p:cNvGrpSpPr/>
        <p:nvPr/>
      </p:nvGrpSpPr>
      <p:grpSpPr>
        <a:xfrm>
          <a:off x="0" y="0"/>
          <a:ext cx="0" cy="0"/>
          <a:chOff x="0" y="0"/>
          <a:chExt cx="0" cy="0"/>
        </a:xfrm>
      </p:grpSpPr>
      <p:sp>
        <p:nvSpPr>
          <p:cNvPr id="141313" name="Rectangle 7">
            <a:extLst>
              <a:ext uri="{FF2B5EF4-FFF2-40B4-BE49-F238E27FC236}">
                <a16:creationId xmlns:a16="http://schemas.microsoft.com/office/drawing/2014/main" id="{4B0BEB57-8B84-D7F0-A175-D3461B8CE29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239AC3-5757-6A46-96F4-99EB6FC12154}" type="slidenum">
              <a:rPr lang="en-US" sz="1200">
                <a:solidFill>
                  <a:prstClr val="black"/>
                </a:solidFill>
              </a:rPr>
              <a:pPr eaLnBrk="1" hangingPunct="1"/>
              <a:t>29</a:t>
            </a:fld>
            <a:endParaRPr lang="en-US" sz="1200">
              <a:solidFill>
                <a:prstClr val="black"/>
              </a:solidFill>
            </a:endParaRPr>
          </a:p>
        </p:txBody>
      </p:sp>
      <p:sp>
        <p:nvSpPr>
          <p:cNvPr id="141314" name="Rectangle 2">
            <a:extLst>
              <a:ext uri="{FF2B5EF4-FFF2-40B4-BE49-F238E27FC236}">
                <a16:creationId xmlns:a16="http://schemas.microsoft.com/office/drawing/2014/main" id="{5D41A1E7-3A0A-B1E5-5C85-6574C5F95310}"/>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FEC7D970-8C41-0B40-70AD-CC738220691B}"/>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659074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8A32CF26-713C-C54A-9643-AA5235CC43ED}" type="slidenum">
              <a:rPr lang="en-US" sz="1200">
                <a:solidFill>
                  <a:srgbClr val="000000"/>
                </a:solidFill>
              </a:rPr>
              <a:pPr algn="r" fontAlgn="base">
                <a:spcBef>
                  <a:spcPct val="0"/>
                </a:spcBef>
                <a:spcAft>
                  <a:spcPct val="0"/>
                </a:spcAft>
              </a:pPr>
              <a:t>271</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69B239B3-0D07-3D46-99DF-0C007DB020B9}" type="slidenum">
              <a:rPr lang="en-US" sz="1200">
                <a:solidFill>
                  <a:srgbClr val="000000"/>
                </a:solidFill>
              </a:rPr>
              <a:pPr algn="r" fontAlgn="base">
                <a:spcBef>
                  <a:spcPct val="0"/>
                </a:spcBef>
                <a:spcAft>
                  <a:spcPct val="0"/>
                </a:spcAft>
              </a:pPr>
              <a:t>272</a:t>
            </a:fld>
            <a:endParaRPr lang="en-US" sz="1200">
              <a:solidFill>
                <a:srgbClr val="000000"/>
              </a:solidFill>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3BAE1DF6-F496-8D4F-8FD8-DBA65E8D8EF5}" type="slidenum">
              <a:rPr lang="en-US" sz="1200">
                <a:solidFill>
                  <a:srgbClr val="000000"/>
                </a:solidFill>
              </a:rPr>
              <a:pPr algn="r" fontAlgn="base">
                <a:spcBef>
                  <a:spcPct val="0"/>
                </a:spcBef>
                <a:spcAft>
                  <a:spcPct val="0"/>
                </a:spcAft>
              </a:pPr>
              <a:t>273</a:t>
            </a:fld>
            <a:endParaRPr lang="en-US" sz="1200">
              <a:solidFill>
                <a:srgbClr val="000000"/>
              </a:solidFill>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977C4839-237A-BF44-9C68-56E2EE7CE182}" type="slidenum">
              <a:rPr lang="en-US" sz="1200">
                <a:solidFill>
                  <a:srgbClr val="000000"/>
                </a:solidFill>
              </a:rPr>
              <a:pPr algn="r" fontAlgn="base">
                <a:spcBef>
                  <a:spcPct val="0"/>
                </a:spcBef>
                <a:spcAft>
                  <a:spcPct val="0"/>
                </a:spcAft>
              </a:pPr>
              <a:t>274</a:t>
            </a:fld>
            <a:endParaRPr lang="en-US" sz="1200">
              <a:solidFill>
                <a:srgbClr val="000000"/>
              </a:solidFill>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2ABB828F-EDC7-5E4E-B435-4DBB52DBC598}" type="slidenum">
              <a:rPr lang="en-US" sz="1200">
                <a:solidFill>
                  <a:srgbClr val="000000"/>
                </a:solidFill>
              </a:rPr>
              <a:pPr algn="r" fontAlgn="base">
                <a:spcBef>
                  <a:spcPct val="0"/>
                </a:spcBef>
                <a:spcAft>
                  <a:spcPct val="0"/>
                </a:spcAft>
              </a:pPr>
              <a:t>275</a:t>
            </a:fld>
            <a:endParaRPr lang="en-US" sz="1200">
              <a:solidFill>
                <a:srgbClr val="000000"/>
              </a:solidFill>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720A0713-D184-7C4A-A177-F97D9E82185F}" type="slidenum">
              <a:rPr lang="en-US" sz="1200">
                <a:solidFill>
                  <a:srgbClr val="000000"/>
                </a:solidFill>
              </a:rPr>
              <a:pPr algn="r" fontAlgn="base">
                <a:spcBef>
                  <a:spcPct val="0"/>
                </a:spcBef>
                <a:spcAft>
                  <a:spcPct val="0"/>
                </a:spcAft>
              </a:pPr>
              <a:t>276</a:t>
            </a:fld>
            <a:endParaRPr lang="en-US" sz="1200">
              <a:solidFill>
                <a:srgbClr val="000000"/>
              </a:solidFill>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1A23F6B8-5A1E-FD43-B205-3D05EBF06EC5}" type="slidenum">
              <a:rPr lang="en-US" sz="1200">
                <a:solidFill>
                  <a:srgbClr val="000000"/>
                </a:solidFill>
              </a:rPr>
              <a:pPr algn="r" fontAlgn="base">
                <a:spcBef>
                  <a:spcPct val="0"/>
                </a:spcBef>
                <a:spcAft>
                  <a:spcPct val="0"/>
                </a:spcAft>
              </a:pPr>
              <a:t>277</a:t>
            </a:fld>
            <a:endParaRPr lang="en-US" sz="1200">
              <a:solidFill>
                <a:srgbClr val="000000"/>
              </a:solidFill>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FE640F99-D43E-8B4B-98DF-C5D9901F1AD8}" type="slidenum">
              <a:rPr lang="en-US" sz="1200">
                <a:solidFill>
                  <a:srgbClr val="000000"/>
                </a:solidFill>
              </a:rPr>
              <a:pPr algn="r" fontAlgn="base">
                <a:spcBef>
                  <a:spcPct val="0"/>
                </a:spcBef>
                <a:spcAft>
                  <a:spcPct val="0"/>
                </a:spcAft>
              </a:pPr>
              <a:t>278</a:t>
            </a:fld>
            <a:endParaRPr lang="en-US" sz="1200">
              <a:solidFill>
                <a:srgbClr val="000000"/>
              </a:solidFill>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551CFC27-5E27-DB4C-A20C-856CBD657C79}" type="slidenum">
              <a:rPr lang="en-US" sz="1200">
                <a:solidFill>
                  <a:srgbClr val="000000"/>
                </a:solidFill>
              </a:rPr>
              <a:pPr algn="r" fontAlgn="base">
                <a:spcBef>
                  <a:spcPct val="0"/>
                </a:spcBef>
                <a:spcAft>
                  <a:spcPct val="0"/>
                </a:spcAft>
              </a:pPr>
              <a:t>279</a:t>
            </a:fld>
            <a:endParaRPr lang="en-US" sz="1200">
              <a:solidFill>
                <a:srgbClr val="000000"/>
              </a:solidFill>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AEFBB684-08DC-074C-AF8D-5021AA9E6D19}" type="slidenum">
              <a:rPr lang="en-US" sz="1200">
                <a:solidFill>
                  <a:srgbClr val="000000"/>
                </a:solidFill>
              </a:rPr>
              <a:pPr algn="r" fontAlgn="base">
                <a:spcBef>
                  <a:spcPct val="0"/>
                </a:spcBef>
                <a:spcAft>
                  <a:spcPct val="0"/>
                </a:spcAft>
              </a:pPr>
              <a:t>280</a:t>
            </a:fld>
            <a:endParaRPr lang="en-US" sz="1200">
              <a:solidFill>
                <a:srgbClr val="000000"/>
              </a:solidFill>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C0DABF-E6BB-6F47-AD72-7C100B66CA19}" type="slidenum">
              <a:rPr lang="en-US" sz="1200">
                <a:solidFill>
                  <a:prstClr val="black"/>
                </a:solidFill>
              </a:rPr>
              <a:pPr eaLnBrk="1" hangingPunct="1"/>
              <a:t>30</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B6FFB34E-EB86-7F45-80A3-15E584529DCF}" type="slidenum">
              <a:rPr lang="en-US" sz="1200">
                <a:solidFill>
                  <a:srgbClr val="000000"/>
                </a:solidFill>
              </a:rPr>
              <a:pPr algn="r" fontAlgn="base">
                <a:spcBef>
                  <a:spcPct val="0"/>
                </a:spcBef>
                <a:spcAft>
                  <a:spcPct val="0"/>
                </a:spcAft>
              </a:pPr>
              <a:t>281</a:t>
            </a:fld>
            <a:endParaRPr lang="en-US" sz="1200">
              <a:solidFill>
                <a:srgbClr val="000000"/>
              </a:solidFill>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161C82BC-ABC1-3B48-AE62-713F7128CFF7}" type="slidenum">
              <a:rPr lang="en-US" sz="1200">
                <a:solidFill>
                  <a:srgbClr val="000000"/>
                </a:solidFill>
              </a:rPr>
              <a:pPr algn="r" fontAlgn="base">
                <a:spcBef>
                  <a:spcPct val="0"/>
                </a:spcBef>
                <a:spcAft>
                  <a:spcPct val="0"/>
                </a:spcAft>
              </a:pPr>
              <a:t>282</a:t>
            </a:fld>
            <a:endParaRPr lang="en-US" sz="1200">
              <a:solidFill>
                <a:srgbClr val="000000"/>
              </a:solidFill>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5C43F7EC-561C-9947-8689-3896FD7C3C5D}" type="slidenum">
              <a:rPr lang="en-US" sz="1200">
                <a:solidFill>
                  <a:srgbClr val="000000"/>
                </a:solidFill>
              </a:rPr>
              <a:pPr algn="r" fontAlgn="base">
                <a:spcBef>
                  <a:spcPct val="0"/>
                </a:spcBef>
                <a:spcAft>
                  <a:spcPct val="0"/>
                </a:spcAft>
              </a:pPr>
              <a:t>283</a:t>
            </a:fld>
            <a:endParaRPr lang="en-US" sz="1200">
              <a:solidFill>
                <a:srgbClr val="000000"/>
              </a:solidFill>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F5D58426-F4FD-1C43-9767-307025F3DA1C}" type="slidenum">
              <a:rPr lang="en-US" sz="1200">
                <a:solidFill>
                  <a:srgbClr val="000000"/>
                </a:solidFill>
              </a:rPr>
              <a:pPr algn="r" fontAlgn="base">
                <a:spcBef>
                  <a:spcPct val="0"/>
                </a:spcBef>
                <a:spcAft>
                  <a:spcPct val="0"/>
                </a:spcAft>
              </a:pPr>
              <a:t>284</a:t>
            </a:fld>
            <a:endParaRPr lang="en-US" sz="1200">
              <a:solidFill>
                <a:srgbClr val="000000"/>
              </a:solidFill>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solidFill>
                  <a:prstClr val="black"/>
                </a:solidFill>
              </a:rPr>
              <a:pPr algn="r"/>
              <a:t>285</a:t>
            </a:fld>
            <a:endParaRPr lang="en-US" sz="1200">
              <a:solidFill>
                <a:prstClr val="black"/>
              </a:solidFill>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D375DD82-C46C-B346-81FC-EA62990DE319}" type="slidenum">
              <a:rPr lang="en-US" sz="1200">
                <a:solidFill>
                  <a:prstClr val="black"/>
                </a:solidFill>
              </a:rPr>
              <a:pPr algn="r" fontAlgn="base">
                <a:spcBef>
                  <a:spcPct val="0"/>
                </a:spcBef>
                <a:spcAft>
                  <a:spcPct val="0"/>
                </a:spcAft>
              </a:pPr>
              <a:t>286</a:t>
            </a:fld>
            <a:endParaRPr lang="en-US" sz="1200">
              <a:solidFill>
                <a:prstClr val="black"/>
              </a:solidFill>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556908-4620-0C43-82CC-9E7F033387F5}" type="slidenum">
              <a:rPr lang="en-US" sz="1200">
                <a:solidFill>
                  <a:prstClr val="black"/>
                </a:solidFill>
              </a:rPr>
              <a:pPr eaLnBrk="1" hangingPunct="1"/>
              <a:t>31</a:t>
            </a:fld>
            <a:endParaRPr lang="en-US" sz="1200">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62D90D-6672-1240-869B-D64AD6A684FB}" type="slidenum">
              <a:rPr lang="en-US" sz="1200">
                <a:solidFill>
                  <a:prstClr val="black"/>
                </a:solidFill>
              </a:rPr>
              <a:pPr eaLnBrk="1" hangingPunct="1"/>
              <a:t>33</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C5B20A-BECE-DA4A-BE56-7C4C0D8881AD}" type="slidenum">
              <a:rPr lang="en-US" sz="1200">
                <a:solidFill>
                  <a:prstClr val="black"/>
                </a:solidFill>
              </a:rPr>
              <a:pPr eaLnBrk="1" hangingPunct="1"/>
              <a:t>34</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Paul wrote to them a second time, probably only a few months later, to correct their understanding of the Tribulation. </a:t>
            </a:r>
          </a:p>
          <a:p>
            <a:endParaRPr lang="en-US"/>
          </a:p>
          <a:p>
            <a:r>
              <a:rPr lang="en-US"/>
              <a:t>How did Paul correct them? </a:t>
            </a:r>
          </a:p>
          <a:p>
            <a:r>
              <a:rPr lang="en-US"/>
              <a:t>Or, to make it more personal, how would YOU explain your belief in a pre-trib rapture?</a:t>
            </a:r>
          </a:p>
        </p:txBody>
      </p:sp>
      <p:sp>
        <p:nvSpPr>
          <p:cNvPr id="4" name="Slide Number Placeholder 3"/>
          <p:cNvSpPr>
            <a:spLocks noGrp="1"/>
          </p:cNvSpPr>
          <p:nvPr>
            <p:ph type="sldNum" sz="quarter" idx="5"/>
          </p:nvPr>
        </p:nvSpPr>
        <p:spPr/>
        <p:txBody>
          <a:bodyPr/>
          <a:lstStyle/>
          <a:p>
            <a:fld id="{B4AC12E6-DC19-F44F-9B59-D271A5E18C6C}" type="slidenum">
              <a:rPr lang="en-US" smtClean="0"/>
              <a:t>3</a:t>
            </a:fld>
            <a:endParaRPr lang="en-US"/>
          </a:p>
        </p:txBody>
      </p:sp>
    </p:spTree>
    <p:extLst>
      <p:ext uri="{BB962C8B-B14F-4D97-AF65-F5344CB8AC3E}">
        <p14:creationId xmlns:p14="http://schemas.microsoft.com/office/powerpoint/2010/main" val="1121330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Knowing that Jesus will return to deliver you from God's wrath enables you look to the future with confidence!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07DCC-0C4C-7348-B17F-4059EFEC8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r>
              <a:rPr lang="en-US" dirty="0">
                <a:latin typeface="Arial" panose="020B0604020202020204" pitchFamily="34" charset="0"/>
                <a:ea typeface="ＭＳ Ｐゴシック" charset="0"/>
                <a:cs typeface="Arial" panose="020B0604020202020204" pitchFamily="34" charset="0"/>
              </a:rPr>
              <a:t>There are 5 Rapture views but only 3 are popular.</a:t>
            </a:r>
          </a:p>
        </p:txBody>
      </p:sp>
    </p:spTree>
    <p:extLst>
      <p:ext uri="{BB962C8B-B14F-4D97-AF65-F5344CB8AC3E}">
        <p14:creationId xmlns:p14="http://schemas.microsoft.com/office/powerpoint/2010/main" val="1928456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A38F91-E1E7-6142-8091-25A8A966CA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05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bwMode="auto">
          <a:xfrm>
            <a:off x="914400" y="4343400"/>
            <a:ext cx="5029200" cy="276225"/>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91434" tIns="45716" rIns="91434" bIns="45716">
            <a:normAutofit fontScale="47500" lnSpcReduction="20000"/>
          </a:bodyPr>
          <a:lstStyle/>
          <a:p>
            <a:r>
              <a:rPr lang="en-US" dirty="0">
                <a:latin typeface="Times New Roman" charset="0"/>
                <a:ea typeface="ＭＳ Ｐゴシック" charset="0"/>
                <a:cs typeface="ＭＳ Ｐゴシック" charset="0"/>
              </a:rPr>
              <a:t>Dispensationalism is a system of theology that distinguishes between Israel and the Church. Therefore, it rightfully sees the present Church Age as distinct from the 7-year Tribulation to come which God will use to bring Israel to repentance so a believing Israel will enter the Millennium to fulfill God's promises.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C380AB-72A8-4E4A-B251-112834C98B9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257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2579" name="Rectangle 1027"/>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But at what time will Jesus return to take his Church?</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fontScale="25000" lnSpcReduction="20000"/>
          </a:bodyPr>
          <a:lstStyle/>
          <a:p>
            <a:r>
              <a:rPr lang="en-US" dirty="0">
                <a:latin typeface="Times New Roman" charset="0"/>
                <a:ea typeface="ＭＳ Ｐゴシック" charset="0"/>
                <a:cs typeface="ＭＳ Ｐゴシック" charset="0"/>
              </a:rPr>
              <a:t>The Pre-Tribulation Rapture is a Premillennial view that sees Jesus coming in two phases: first, before the Tribulation to remove his saints, and second, after this period to reign in the millennium on earth. This is the most popular view of the Rapture that sees 7 years between Jesus returning to take his Church and Jesus returning to bring in the Millennium.</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Common-329</a:t>
            </a:r>
          </a:p>
          <a:p>
            <a:r>
              <a:rPr lang="en-US" dirty="0">
                <a:latin typeface="Times New Roman" charset="0"/>
                <a:ea typeface="ＭＳ Ｐゴシック" charset="0"/>
                <a:cs typeface="ＭＳ Ｐゴシック" charset="0"/>
              </a:rPr>
              <a:t>ES-24-1 Thess4—slide 13</a:t>
            </a:r>
          </a:p>
          <a:p>
            <a:r>
              <a:rPr lang="en-US" dirty="0">
                <a:latin typeface="Times New Roman" charset="0"/>
                <a:ea typeface="ＭＳ Ｐゴシック" charset="0"/>
                <a:cs typeface="ＭＳ Ｐゴシック" charset="0"/>
              </a:rPr>
              <a:t>NS-13-1Thess—181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OS-38-Zechariah-166</a:t>
            </a:r>
          </a:p>
          <a:p>
            <a:r>
              <a:rPr lang="en-US" dirty="0">
                <a:latin typeface="Times New Roman" charset="0"/>
                <a:ea typeface="ＭＳ Ｐゴシック" charset="0"/>
                <a:cs typeface="ＭＳ Ｐゴシック" charset="0"/>
              </a:rPr>
              <a:t>NS-27-Rev3-slide 128</a:t>
            </a:r>
          </a:p>
          <a:p>
            <a:r>
              <a:rPr lang="en-US">
                <a:latin typeface="Times New Roman" charset="0"/>
                <a:ea typeface="ＭＳ Ｐゴシック" charset="0"/>
                <a:cs typeface="ＭＳ Ｐゴシック" charset="0"/>
              </a:rPr>
              <a:t>NS-27-Rev20-22-slide 85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5D207C-BDF6-3149-A666-5954FD3D1BDA}"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56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________________</a:t>
            </a:r>
          </a:p>
          <a:p>
            <a:pPr eaLnBrk="1" hangingPunct="1"/>
            <a:r>
              <a:rPr lang="en-US">
                <a:latin typeface="Times New Roman" charset="0"/>
                <a:ea typeface="ＭＳ Ｐゴシック" charset="0"/>
                <a:cs typeface="ＭＳ Ｐゴシック" charset="0"/>
              </a:rPr>
              <a:t>NS-13-1Thess</a:t>
            </a:r>
          </a:p>
          <a:p>
            <a:pPr eaLnBrk="1" hangingPunct="1"/>
            <a:r>
              <a:rPr lang="en-US">
                <a:latin typeface="Times New Roman" charset="0"/>
                <a:ea typeface="ＭＳ Ｐゴシック" charset="0"/>
                <a:cs typeface="ＭＳ Ｐゴシック" charset="0"/>
              </a:rPr>
              <a:t>NS-14-2Thess</a:t>
            </a:r>
          </a:p>
          <a:p>
            <a:pPr eaLnBrk="1" hangingPunct="1"/>
            <a:r>
              <a:rPr lang="en-US">
                <a:latin typeface="Times New Roman" charset="0"/>
                <a:ea typeface="ＭＳ Ｐゴシック" charset="0"/>
                <a:cs typeface="ＭＳ Ｐゴシック" charset="0"/>
              </a:rPr>
              <a:t>27-Rev20-22—slide 40</a:t>
            </a:r>
            <a:endParaRPr lang="el-GR">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899" indent="-285730">
              <a:defRPr sz="2400">
                <a:solidFill>
                  <a:schemeClr val="tx1"/>
                </a:solidFill>
                <a:latin typeface="Comic Sans MS" charset="0"/>
                <a:ea typeface="ＭＳ Ｐゴシック" charset="0"/>
              </a:defRPr>
            </a:lvl2pPr>
            <a:lvl3pPr marL="1142922" indent="-228584">
              <a:defRPr sz="2400">
                <a:solidFill>
                  <a:schemeClr val="tx1"/>
                </a:solidFill>
                <a:latin typeface="Comic Sans MS" charset="0"/>
                <a:ea typeface="ＭＳ Ｐゴシック" charset="0"/>
              </a:defRPr>
            </a:lvl3pPr>
            <a:lvl4pPr marL="1600089" indent="-228584">
              <a:defRPr sz="2400">
                <a:solidFill>
                  <a:schemeClr val="tx1"/>
                </a:solidFill>
                <a:latin typeface="Comic Sans MS" charset="0"/>
                <a:ea typeface="ＭＳ Ｐゴシック" charset="0"/>
              </a:defRPr>
            </a:lvl4pPr>
            <a:lvl5pPr marL="2057258" indent="-228584">
              <a:defRPr sz="2400">
                <a:solidFill>
                  <a:schemeClr val="tx1"/>
                </a:solidFill>
                <a:latin typeface="Comic Sans MS" charset="0"/>
                <a:ea typeface="ＭＳ Ｐゴシック" charset="0"/>
              </a:defRPr>
            </a:lvl5pPr>
            <a:lvl6pPr marL="2514427" indent="-228584" eaLnBrk="0" fontAlgn="base" hangingPunct="0">
              <a:spcBef>
                <a:spcPct val="0"/>
              </a:spcBef>
              <a:spcAft>
                <a:spcPct val="0"/>
              </a:spcAft>
              <a:defRPr sz="2400">
                <a:solidFill>
                  <a:schemeClr val="tx1"/>
                </a:solidFill>
                <a:latin typeface="Comic Sans MS" charset="0"/>
                <a:ea typeface="ＭＳ Ｐゴシック" charset="0"/>
              </a:defRPr>
            </a:lvl6pPr>
            <a:lvl7pPr marL="2971595" indent="-228584" eaLnBrk="0" fontAlgn="base" hangingPunct="0">
              <a:spcBef>
                <a:spcPct val="0"/>
              </a:spcBef>
              <a:spcAft>
                <a:spcPct val="0"/>
              </a:spcAft>
              <a:defRPr sz="2400">
                <a:solidFill>
                  <a:schemeClr val="tx1"/>
                </a:solidFill>
                <a:latin typeface="Comic Sans MS" charset="0"/>
                <a:ea typeface="ＭＳ Ｐゴシック" charset="0"/>
              </a:defRPr>
            </a:lvl7pPr>
            <a:lvl8pPr marL="3428764" indent="-228584" eaLnBrk="0" fontAlgn="base" hangingPunct="0">
              <a:spcBef>
                <a:spcPct val="0"/>
              </a:spcBef>
              <a:spcAft>
                <a:spcPct val="0"/>
              </a:spcAft>
              <a:defRPr sz="2400">
                <a:solidFill>
                  <a:schemeClr val="tx1"/>
                </a:solidFill>
                <a:latin typeface="Comic Sans MS" charset="0"/>
                <a:ea typeface="ＭＳ Ｐゴシック" charset="0"/>
              </a:defRPr>
            </a:lvl8pPr>
            <a:lvl9pPr marL="3885932" indent="-228584"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899" indent="-285730">
              <a:defRPr sz="2400">
                <a:solidFill>
                  <a:schemeClr val="tx1"/>
                </a:solidFill>
                <a:latin typeface="Comic Sans MS" charset="0"/>
                <a:ea typeface="ＭＳ Ｐゴシック" charset="0"/>
              </a:defRPr>
            </a:lvl2pPr>
            <a:lvl3pPr marL="1142922" indent="-228584">
              <a:defRPr sz="2400">
                <a:solidFill>
                  <a:schemeClr val="tx1"/>
                </a:solidFill>
                <a:latin typeface="Comic Sans MS" charset="0"/>
                <a:ea typeface="ＭＳ Ｐゴシック" charset="0"/>
              </a:defRPr>
            </a:lvl3pPr>
            <a:lvl4pPr marL="1600089" indent="-228584">
              <a:defRPr sz="2400">
                <a:solidFill>
                  <a:schemeClr val="tx1"/>
                </a:solidFill>
                <a:latin typeface="Comic Sans MS" charset="0"/>
                <a:ea typeface="ＭＳ Ｐゴシック" charset="0"/>
              </a:defRPr>
            </a:lvl4pPr>
            <a:lvl5pPr marL="2057258" indent="-228584">
              <a:defRPr sz="2400">
                <a:solidFill>
                  <a:schemeClr val="tx1"/>
                </a:solidFill>
                <a:latin typeface="Comic Sans MS" charset="0"/>
                <a:ea typeface="ＭＳ Ｐゴシック" charset="0"/>
              </a:defRPr>
            </a:lvl5pPr>
            <a:lvl6pPr marL="2514427" indent="-228584" eaLnBrk="0" fontAlgn="base" hangingPunct="0">
              <a:spcBef>
                <a:spcPct val="0"/>
              </a:spcBef>
              <a:spcAft>
                <a:spcPct val="0"/>
              </a:spcAft>
              <a:defRPr sz="2400">
                <a:solidFill>
                  <a:schemeClr val="tx1"/>
                </a:solidFill>
                <a:latin typeface="Comic Sans MS" charset="0"/>
                <a:ea typeface="ＭＳ Ｐゴシック" charset="0"/>
              </a:defRPr>
            </a:lvl6pPr>
            <a:lvl7pPr marL="2971595" indent="-228584" eaLnBrk="0" fontAlgn="base" hangingPunct="0">
              <a:spcBef>
                <a:spcPct val="0"/>
              </a:spcBef>
              <a:spcAft>
                <a:spcPct val="0"/>
              </a:spcAft>
              <a:defRPr sz="2400">
                <a:solidFill>
                  <a:schemeClr val="tx1"/>
                </a:solidFill>
                <a:latin typeface="Comic Sans MS" charset="0"/>
                <a:ea typeface="ＭＳ Ｐゴシック" charset="0"/>
              </a:defRPr>
            </a:lvl7pPr>
            <a:lvl8pPr marL="3428764" indent="-228584" eaLnBrk="0" fontAlgn="base" hangingPunct="0">
              <a:spcBef>
                <a:spcPct val="0"/>
              </a:spcBef>
              <a:spcAft>
                <a:spcPct val="0"/>
              </a:spcAft>
              <a:defRPr sz="2400">
                <a:solidFill>
                  <a:schemeClr val="tx1"/>
                </a:solidFill>
                <a:latin typeface="Comic Sans MS" charset="0"/>
                <a:ea typeface="ＭＳ Ｐゴシック" charset="0"/>
              </a:defRPr>
            </a:lvl8pPr>
            <a:lvl9pPr marL="3885932" indent="-228584"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288585-F612-074D-9B53-1EFC9ADE010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04BE53-A4E8-3149-8576-64CF7E65BE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8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1"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0866" indent="-3686114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17" eaLnBrk="0" fontAlgn="base" hangingPunct="0">
              <a:spcBef>
                <a:spcPct val="0"/>
              </a:spcBef>
              <a:spcAft>
                <a:spcPct val="0"/>
              </a:spcAft>
              <a:defRPr sz="2400">
                <a:solidFill>
                  <a:schemeClr val="tx1"/>
                </a:solidFill>
                <a:latin typeface="Times New Roman" charset="0"/>
                <a:ea typeface="ＭＳ Ｐゴシック" charset="0"/>
              </a:defRPr>
            </a:lvl6pPr>
            <a:lvl7pPr marL="899433" eaLnBrk="0" fontAlgn="base" hangingPunct="0">
              <a:spcBef>
                <a:spcPct val="0"/>
              </a:spcBef>
              <a:spcAft>
                <a:spcPct val="0"/>
              </a:spcAft>
              <a:defRPr sz="2400">
                <a:solidFill>
                  <a:schemeClr val="tx1"/>
                </a:solidFill>
                <a:latin typeface="Times New Roman" charset="0"/>
                <a:ea typeface="ＭＳ Ｐゴシック" charset="0"/>
              </a:defRPr>
            </a:lvl7pPr>
            <a:lvl8pPr marL="1349150" eaLnBrk="0" fontAlgn="base" hangingPunct="0">
              <a:spcBef>
                <a:spcPct val="0"/>
              </a:spcBef>
              <a:spcAft>
                <a:spcPct val="0"/>
              </a:spcAft>
              <a:defRPr sz="2400">
                <a:solidFill>
                  <a:schemeClr val="tx1"/>
                </a:solidFill>
                <a:latin typeface="Times New Roman" charset="0"/>
                <a:ea typeface="ＭＳ Ｐゴシック" charset="0"/>
              </a:defRPr>
            </a:lvl8pPr>
            <a:lvl9pPr marL="1798867"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FCA20C-4FE3-3B4A-87AD-24DE9D7C8E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1" name="Rectangle 2"/>
          <p:cNvSpPr>
            <a:spLocks noGrp="1" noRot="1" noChangeAspect="1" noChangeArrowheads="1"/>
          </p:cNvSpPr>
          <p:nvPr>
            <p:ph type="sldImg"/>
          </p:nvPr>
        </p:nvSpPr>
        <p:spPr>
          <a:xfrm>
            <a:off x="1151833" y="686543"/>
            <a:ext cx="4554335" cy="3428022"/>
          </a:xfrm>
          <a:solidFill>
            <a:srgbClr val="FFFFFF"/>
          </a:solidFill>
          <a:ln/>
        </p:spPr>
      </p:sp>
      <p:sp>
        <p:nvSpPr>
          <p:cNvPr id="53252" name="Rectangle 3"/>
          <p:cNvSpPr>
            <a:spLocks noGrp="1" noChangeArrowheads="1"/>
          </p:cNvSpPr>
          <p:nvPr>
            <p:ph type="body" idx="1"/>
          </p:nvPr>
        </p:nvSpPr>
        <p:spPr>
          <a:xfrm>
            <a:off x="914921" y="4342893"/>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28" tIns="45713" rIns="91428" bIns="45713"/>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The "day of the Lord" refers to the time period when God's wrath will be unleashed on the earth. It is also called the Tribulation period. Someone apparently told the Thessalonians that their suffering for Christ meant they were in the 7-year period, so Paul explained that the Tribulation could not begin until (1) there was a worldwide rebellion (apostasy) within the Church, and (2) a global leader who was a law unto himself would be identified. A few verses later, in verse 6, he said that the Holy Spirit's restraining influence on the earth (likely through believers) would also need to be removed (presumably in the Rapture).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07CC8E-A200-A249-8C30-60C9A4E1FC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bwMode="auto">
          <a:xfrm>
            <a:off x="914400" y="4343400"/>
            <a:ext cx="5029200" cy="8334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"Frequently, but not always, </a:t>
            </a:r>
            <a:r>
              <a:rPr lang="en-US" altLang="ja-JP" dirty="0" err="1">
                <a:solidFill>
                  <a:schemeClr val="bg1"/>
                </a:solidFill>
                <a:latin typeface="Bwgrkl" charset="0"/>
                <a:ea typeface="ＭＳ Ｐゴシック" charset="0"/>
                <a:cs typeface="Bwgrkl" charset="0"/>
              </a:rPr>
              <a:t>ek</a:t>
            </a:r>
            <a:r>
              <a:rPr lang="en-US" altLang="ja-JP" dirty="0">
                <a:latin typeface="Times New Roman" charset="0"/>
                <a:ea typeface="ＭＳ Ｐゴシック" charset="0"/>
                <a:cs typeface="ＭＳ Ｐゴシック" charset="0"/>
              </a:rPr>
              <a:t> means </a:t>
            </a:r>
            <a:r>
              <a:rPr lang="en-US" altLang="ja-JP" i="1" dirty="0">
                <a:latin typeface="Times New Roman" charset="0"/>
                <a:ea typeface="ＭＳ Ｐゴシック" charset="0"/>
                <a:cs typeface="ＭＳ Ｐゴシック" charset="0"/>
              </a:rPr>
              <a:t>from within</a:t>
            </a:r>
            <a:r>
              <a:rPr lang="en-US" altLang="ja-JP" dirty="0">
                <a:latin typeface="Times New Roman" charset="0"/>
                <a:ea typeface="ＭＳ Ｐゴシック" charset="0"/>
                <a:cs typeface="ＭＳ Ｐゴシック" charset="0"/>
              </a:rPr>
              <a:t>, while </a:t>
            </a:r>
            <a:r>
              <a:rPr lang="en-US" altLang="ja-JP" dirty="0" err="1">
                <a:solidFill>
                  <a:schemeClr val="bg1"/>
                </a:solidFill>
                <a:latin typeface="Bwgrkl" charset="0"/>
                <a:ea typeface="ＭＳ Ｐゴシック" charset="0"/>
                <a:cs typeface="Bwgrkl" charset="0"/>
              </a:rPr>
              <a:t>apo</a:t>
            </a:r>
            <a:r>
              <a:rPr lang="en-US" altLang="ja-JP" dirty="0">
                <a:solidFill>
                  <a:schemeClr val="bg1"/>
                </a:solidFill>
                <a:latin typeface="Bwgrkl" charset="0"/>
                <a:ea typeface="ＭＳ Ｐゴシック" charset="0"/>
                <a:cs typeface="Bwgrkl" charset="0"/>
              </a:rPr>
              <a:t> </a:t>
            </a:r>
            <a:r>
              <a:rPr lang="en-US" altLang="ja-JP" dirty="0">
                <a:latin typeface="Times New Roman" charset="0"/>
                <a:ea typeface="ＭＳ Ｐゴシック" charset="0"/>
                <a:cs typeface="ＭＳ Ｐゴシック" charset="0"/>
              </a:rPr>
              <a:t>means </a:t>
            </a:r>
            <a:r>
              <a:rPr lang="en-US" altLang="ja-JP" i="1" dirty="0">
                <a:latin typeface="Times New Roman" charset="0"/>
                <a:ea typeface="ＭＳ Ｐゴシック" charset="0"/>
                <a:cs typeface="ＭＳ Ｐゴシック" charset="0"/>
              </a:rPr>
              <a:t>from </a:t>
            </a:r>
            <a:r>
              <a:rPr lang="en-US" altLang="ja-JP" dirty="0">
                <a:latin typeface="Times New Roman" charset="0"/>
                <a:ea typeface="ＭＳ Ｐゴシック" charset="0"/>
                <a:cs typeface="ＭＳ Ｐゴシック" charset="0"/>
              </a:rPr>
              <a:t>in a more general way (e.g., </a:t>
            </a:r>
            <a:r>
              <a:rPr lang="en-US" altLang="ja-JP" i="1" dirty="0">
                <a:latin typeface="Times New Roman" charset="0"/>
                <a:ea typeface="ＭＳ Ｐゴシック" charset="0"/>
                <a:cs typeface="ＭＳ Ｐゴシック" charset="0"/>
              </a:rPr>
              <a:t>from the outside of, from the vicinity of</a:t>
            </a:r>
            <a:r>
              <a:rPr lang="en-US" altLang="ja-JP" dirty="0">
                <a:latin typeface="Times New Roman" charset="0"/>
                <a:ea typeface="ＭＳ Ｐゴシック" charset="0"/>
                <a:cs typeface="ＭＳ Ｐゴシック" charset="0"/>
              </a:rPr>
              <a:t>)" (Eugene Van Ness </a:t>
            </a:r>
            <a:r>
              <a:rPr lang="en-US" altLang="ja-JP" dirty="0" err="1">
                <a:latin typeface="Times New Roman" charset="0"/>
                <a:ea typeface="ＭＳ Ｐゴシック" charset="0"/>
                <a:cs typeface="ＭＳ Ｐゴシック" charset="0"/>
              </a:rPr>
              <a:t>Goetchius</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The Language of the New Testament</a:t>
            </a:r>
            <a:r>
              <a:rPr lang="en-US" altLang="ja-JP" dirty="0">
                <a:latin typeface="Times New Roman" charset="0"/>
                <a:ea typeface="ＭＳ Ｐゴシック" charset="0"/>
                <a:cs typeface="ＭＳ Ｐゴシック" charset="0"/>
              </a:rPr>
              <a:t> [New York: Charles </a:t>
            </a:r>
            <a:r>
              <a:rPr lang="en-US" altLang="ja-JP"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Sons, 1965], 151).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39F195-B3C8-FC4B-B782-49E9F45C71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bwMode="auto">
          <a:xfrm>
            <a:off x="914400" y="4343400"/>
            <a:ext cx="5029200" cy="8334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"Frequently, but not always, </a:t>
            </a:r>
            <a:r>
              <a:rPr lang="en-US" altLang="ja-JP" dirty="0" err="1">
                <a:solidFill>
                  <a:schemeClr val="bg1"/>
                </a:solidFill>
                <a:latin typeface="Bwgrkl" charset="0"/>
                <a:ea typeface="ＭＳ Ｐゴシック" charset="0"/>
                <a:cs typeface="Bwgrkl" charset="0"/>
              </a:rPr>
              <a:t>e,k</a:t>
            </a:r>
            <a:r>
              <a:rPr lang="en-US" altLang="ja-JP" dirty="0">
                <a:latin typeface="Times New Roman" charset="0"/>
                <a:ea typeface="ＭＳ Ｐゴシック" charset="0"/>
                <a:cs typeface="ＭＳ Ｐゴシック" charset="0"/>
              </a:rPr>
              <a:t> means </a:t>
            </a:r>
            <a:r>
              <a:rPr lang="en-US" altLang="ja-JP" i="1" dirty="0">
                <a:latin typeface="Times New Roman" charset="0"/>
                <a:ea typeface="ＭＳ Ｐゴシック" charset="0"/>
                <a:cs typeface="ＭＳ Ｐゴシック" charset="0"/>
              </a:rPr>
              <a:t>from  within</a:t>
            </a:r>
            <a:r>
              <a:rPr lang="en-US" altLang="ja-JP" dirty="0">
                <a:latin typeface="Times New Roman" charset="0"/>
                <a:ea typeface="ＭＳ Ｐゴシック" charset="0"/>
                <a:cs typeface="ＭＳ Ｐゴシック" charset="0"/>
              </a:rPr>
              <a:t>, while </a:t>
            </a:r>
            <a:r>
              <a:rPr lang="en-US" altLang="ja-JP" dirty="0" err="1">
                <a:solidFill>
                  <a:schemeClr val="bg1"/>
                </a:solidFill>
                <a:latin typeface="Bwgrkl" charset="0"/>
                <a:ea typeface="ＭＳ Ｐゴシック" charset="0"/>
                <a:cs typeface="Bwgrkl" charset="0"/>
              </a:rPr>
              <a:t>e,k</a:t>
            </a:r>
            <a:r>
              <a:rPr lang="en-US" altLang="ja-JP" dirty="0">
                <a:solidFill>
                  <a:schemeClr val="bg1"/>
                </a:solidFill>
                <a:latin typeface="Bwgrkl" charset="0"/>
                <a:ea typeface="ＭＳ Ｐゴシック" charset="0"/>
                <a:cs typeface="Bwgrkl" charset="0"/>
              </a:rPr>
              <a:t> </a:t>
            </a:r>
            <a:r>
              <a:rPr lang="en-US" altLang="ja-JP" dirty="0">
                <a:latin typeface="Times New Roman" charset="0"/>
                <a:ea typeface="ＭＳ Ｐゴシック" charset="0"/>
                <a:cs typeface="ＭＳ Ｐゴシック" charset="0"/>
              </a:rPr>
              <a:t>means </a:t>
            </a:r>
            <a:r>
              <a:rPr lang="en-US" altLang="ja-JP" i="1" dirty="0">
                <a:latin typeface="Times New Roman" charset="0"/>
                <a:ea typeface="ＭＳ Ｐゴシック" charset="0"/>
                <a:cs typeface="ＭＳ Ｐゴシック" charset="0"/>
              </a:rPr>
              <a:t>from </a:t>
            </a:r>
            <a:r>
              <a:rPr lang="en-US" altLang="ja-JP" dirty="0">
                <a:latin typeface="Times New Roman" charset="0"/>
                <a:ea typeface="ＭＳ Ｐゴシック" charset="0"/>
                <a:cs typeface="ＭＳ Ｐゴシック" charset="0"/>
              </a:rPr>
              <a:t>in a more general way (e.g., </a:t>
            </a:r>
            <a:r>
              <a:rPr lang="en-US" altLang="ja-JP" i="1" dirty="0">
                <a:latin typeface="Times New Roman" charset="0"/>
                <a:ea typeface="ＭＳ Ｐゴシック" charset="0"/>
                <a:cs typeface="ＭＳ Ｐゴシック" charset="0"/>
              </a:rPr>
              <a:t>from he outside of, form the vicinity of</a:t>
            </a:r>
            <a:r>
              <a:rPr lang="en-US" altLang="ja-JP" dirty="0">
                <a:latin typeface="Times New Roman" charset="0"/>
                <a:ea typeface="ＭＳ Ｐゴシック" charset="0"/>
                <a:cs typeface="ＭＳ Ｐゴシック" charset="0"/>
              </a:rPr>
              <a:t>)" (Eugene Van Ness </a:t>
            </a:r>
            <a:r>
              <a:rPr lang="en-US" altLang="ja-JP" dirty="0" err="1">
                <a:latin typeface="Times New Roman" charset="0"/>
                <a:ea typeface="ＭＳ Ｐゴシック" charset="0"/>
                <a:cs typeface="ＭＳ Ｐゴシック" charset="0"/>
              </a:rPr>
              <a:t>Goetchius</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The Language of the New Testament</a:t>
            </a:r>
            <a:r>
              <a:rPr lang="en-US" altLang="ja-JP" dirty="0">
                <a:latin typeface="Times New Roman" charset="0"/>
                <a:ea typeface="ＭＳ Ｐゴシック" charset="0"/>
                <a:cs typeface="ＭＳ Ｐゴシック" charset="0"/>
              </a:rPr>
              <a:t> [New York: Charles </a:t>
            </a:r>
            <a:r>
              <a:rPr lang="en-US" altLang="ja-JP"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Sons, 1965], 151).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5140DD-D032-9742-B742-4E8425D461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bwMode="auto">
          <a:xfrm>
            <a:off x="914400" y="4343400"/>
            <a:ext cx="5029200" cy="8334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"Frequently, but not always, </a:t>
            </a:r>
            <a:r>
              <a:rPr lang="en-US" altLang="ja-JP" dirty="0" err="1">
                <a:solidFill>
                  <a:schemeClr val="bg1"/>
                </a:solidFill>
                <a:latin typeface="Bwgrkl" charset="0"/>
                <a:ea typeface="ＭＳ Ｐゴシック" charset="0"/>
                <a:cs typeface="Bwgrkl" charset="0"/>
              </a:rPr>
              <a:t>e,k</a:t>
            </a:r>
            <a:r>
              <a:rPr lang="en-US" altLang="ja-JP" dirty="0">
                <a:latin typeface="Times New Roman" charset="0"/>
                <a:ea typeface="ＭＳ Ｐゴシック" charset="0"/>
                <a:cs typeface="ＭＳ Ｐゴシック" charset="0"/>
              </a:rPr>
              <a:t> means </a:t>
            </a:r>
            <a:r>
              <a:rPr lang="en-US" altLang="ja-JP" i="1" dirty="0">
                <a:latin typeface="Times New Roman" charset="0"/>
                <a:ea typeface="ＭＳ Ｐゴシック" charset="0"/>
                <a:cs typeface="ＭＳ Ｐゴシック" charset="0"/>
              </a:rPr>
              <a:t>from  within</a:t>
            </a:r>
            <a:r>
              <a:rPr lang="en-US" altLang="ja-JP" dirty="0">
                <a:latin typeface="Times New Roman" charset="0"/>
                <a:ea typeface="ＭＳ Ｐゴシック" charset="0"/>
                <a:cs typeface="ＭＳ Ｐゴシック" charset="0"/>
              </a:rPr>
              <a:t>, while </a:t>
            </a:r>
            <a:r>
              <a:rPr lang="en-US" altLang="ja-JP" dirty="0" err="1">
                <a:solidFill>
                  <a:schemeClr val="bg1"/>
                </a:solidFill>
                <a:latin typeface="Bwgrkl" charset="0"/>
                <a:ea typeface="ＭＳ Ｐゴシック" charset="0"/>
                <a:cs typeface="Bwgrkl" charset="0"/>
              </a:rPr>
              <a:t>e,k</a:t>
            </a:r>
            <a:r>
              <a:rPr lang="en-US" altLang="ja-JP" dirty="0">
                <a:solidFill>
                  <a:schemeClr val="bg1"/>
                </a:solidFill>
                <a:latin typeface="Bwgrkl" charset="0"/>
                <a:ea typeface="ＭＳ Ｐゴシック" charset="0"/>
                <a:cs typeface="Bwgrkl" charset="0"/>
              </a:rPr>
              <a:t> </a:t>
            </a:r>
            <a:r>
              <a:rPr lang="en-US" altLang="ja-JP" dirty="0">
                <a:latin typeface="Times New Roman" charset="0"/>
                <a:ea typeface="ＭＳ Ｐゴシック" charset="0"/>
                <a:cs typeface="ＭＳ Ｐゴシック" charset="0"/>
              </a:rPr>
              <a:t>means </a:t>
            </a:r>
            <a:r>
              <a:rPr lang="en-US" altLang="ja-JP" i="1" dirty="0">
                <a:latin typeface="Times New Roman" charset="0"/>
                <a:ea typeface="ＭＳ Ｐゴシック" charset="0"/>
                <a:cs typeface="ＭＳ Ｐゴシック" charset="0"/>
              </a:rPr>
              <a:t>from </a:t>
            </a:r>
            <a:r>
              <a:rPr lang="en-US" altLang="ja-JP" dirty="0">
                <a:latin typeface="Times New Roman" charset="0"/>
                <a:ea typeface="ＭＳ Ｐゴシック" charset="0"/>
                <a:cs typeface="ＭＳ Ｐゴシック" charset="0"/>
              </a:rPr>
              <a:t>in a more general way (e.g., </a:t>
            </a:r>
            <a:r>
              <a:rPr lang="en-US" altLang="ja-JP" i="1" dirty="0">
                <a:latin typeface="Times New Roman" charset="0"/>
                <a:ea typeface="ＭＳ Ｐゴシック" charset="0"/>
                <a:cs typeface="ＭＳ Ｐゴシック" charset="0"/>
              </a:rPr>
              <a:t>from he outside of, form the vicinity of</a:t>
            </a:r>
            <a:r>
              <a:rPr lang="en-US" altLang="ja-JP" dirty="0">
                <a:latin typeface="Times New Roman" charset="0"/>
                <a:ea typeface="ＭＳ Ｐゴシック" charset="0"/>
                <a:cs typeface="ＭＳ Ｐゴシック" charset="0"/>
              </a:rPr>
              <a:t>)" (Eugene Van Ness </a:t>
            </a:r>
            <a:r>
              <a:rPr lang="en-US" altLang="ja-JP" dirty="0" err="1">
                <a:latin typeface="Times New Roman" charset="0"/>
                <a:ea typeface="ＭＳ Ｐゴシック" charset="0"/>
                <a:cs typeface="ＭＳ Ｐゴシック" charset="0"/>
              </a:rPr>
              <a:t>Goetchius</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The Language of the New Testament</a:t>
            </a:r>
            <a:r>
              <a:rPr lang="en-US" altLang="ja-JP" dirty="0">
                <a:latin typeface="Times New Roman" charset="0"/>
                <a:ea typeface="ＭＳ Ｐゴシック" charset="0"/>
                <a:cs typeface="ＭＳ Ｐゴシック" charset="0"/>
              </a:rPr>
              <a:t> [New York: Charles </a:t>
            </a:r>
            <a:r>
              <a:rPr lang="en-US" altLang="ja-JP"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Sons, 1965], 151).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D658CF-9CE5-C349-B4EA-ACFC2D7E20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9A4A46-D5D5-AC46-83D2-E9144E52D043}"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0B10CD-D5B6-2E4A-8EA0-06CA295AFEBC}"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C9E2DE-7CBF-6049-BFA7-41E9DFBBA6B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F1923C-7C96-F547-8A8A-9F7505243FA2}"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7510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75107"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Two views are not surveyed: the Partial Rapture and the Prewrath Rapture views. Neither one has convinced many people. </a:t>
            </a:r>
          </a:p>
        </p:txBody>
      </p:sp>
    </p:spTree>
    <p:extLst>
      <p:ext uri="{BB962C8B-B14F-4D97-AF65-F5344CB8AC3E}">
        <p14:creationId xmlns:p14="http://schemas.microsoft.com/office/powerpoint/2010/main" val="1806891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This is the most popular Rapture view.</a:t>
            </a:r>
          </a:p>
        </p:txBody>
      </p:sp>
    </p:spTree>
    <p:extLst>
      <p:ext uri="{BB962C8B-B14F-4D97-AF65-F5344CB8AC3E}">
        <p14:creationId xmlns:p14="http://schemas.microsoft.com/office/powerpoint/2010/main" val="2687319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1E8A65-50F7-8D41-80A1-97BD0E778B13}" type="slidenum">
              <a:rPr lang="en-US" sz="1200">
                <a:solidFill>
                  <a:prstClr val="black"/>
                </a:solidFill>
              </a:rPr>
              <a:pPr eaLnBrk="1" hangingPunct="1"/>
              <a:t>5</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What was the effect of the church's suffering? Thinking they were doomed to further persecution discouraged some and made others lazy. Therefore, Paul noted how his true teaching would give the discouraged perseverance and the lazy industry.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FC9E41-EC12-3C42-9432-0A9B49540B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sz="1200" kern="1200" dirty="0">
                <a:solidFill>
                  <a:schemeClr val="tx1"/>
                </a:solidFill>
                <a:effectLst/>
                <a:latin typeface="Arial"/>
                <a:ea typeface="+mn-ea"/>
                <a:cs typeface="Arial"/>
              </a:rPr>
              <a:t>Despite their similarities, several contrasts exist between the Rapture and the Revelation (adapted and expanded from Charles F. Baker, </a:t>
            </a:r>
            <a:r>
              <a:rPr lang="en-US" sz="1200" i="1" kern="1200" dirty="0">
                <a:solidFill>
                  <a:schemeClr val="tx1"/>
                </a:solidFill>
                <a:effectLst/>
                <a:latin typeface="Arial"/>
                <a:ea typeface="+mn-ea"/>
                <a:cs typeface="Arial"/>
              </a:rPr>
              <a:t>A Dispensational Theology</a:t>
            </a:r>
            <a:r>
              <a:rPr lang="en-US" sz="1200" kern="1200" dirty="0">
                <a:solidFill>
                  <a:schemeClr val="tx1"/>
                </a:solidFill>
                <a:effectLst/>
                <a:latin typeface="Arial"/>
                <a:ea typeface="+mn-ea"/>
                <a:cs typeface="Arial"/>
              </a:rPr>
              <a:t>, 584-86).</a:t>
            </a:r>
            <a:endParaRPr lang="en-US" dirty="0">
              <a:latin typeface="Arial"/>
              <a:ea typeface="ＭＳ Ｐゴシック" charset="0"/>
              <a:cs typeface="Arial"/>
            </a:endParaRPr>
          </a:p>
        </p:txBody>
      </p:sp>
    </p:spTree>
    <p:extLst>
      <p:ext uri="{BB962C8B-B14F-4D97-AF65-F5344CB8AC3E}">
        <p14:creationId xmlns:p14="http://schemas.microsoft.com/office/powerpoint/2010/main" val="3721839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07A706-DEB1-E64E-A346-66426586AE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945823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B77ABB-BE61-0949-BA97-1D9B0D185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1253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F9811E-D288-4943-BF18-7C901C11BD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330633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1DB00F-9E47-7C45-BF3A-5D055B06219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02E604-DDAF-2B42-8A51-94CA8E97AA8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7394"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1C0B6A-0B51-8846-A6A2-6D3BA94CEA0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9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944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760106-2E57-DC4B-960E-4F9FFB29DEC2}"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149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6906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737553-3C3C-BD4D-9D57-E6BC95E3B10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353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clearly shares about Satan's alternate kingdom through a world ruler to come:</a:t>
            </a:r>
          </a:p>
          <a:p>
            <a:endParaRPr lang="en-US"/>
          </a:p>
          <a:p>
            <a:r>
              <a:rPr lang="en-US" sz="1200" b="1" kern="1200">
                <a:solidFill>
                  <a:schemeClr val="tx1"/>
                </a:solidFill>
                <a:effectLst/>
                <a:latin typeface="+mn-lt"/>
                <a:ea typeface="+mn-ea"/>
                <a:cs typeface="+mn-cs"/>
              </a:rPr>
              <a:t>2Th. 2:3</a:t>
            </a:r>
            <a:r>
              <a:rPr lang="en-US" sz="1200" kern="1200">
                <a:solidFill>
                  <a:schemeClr val="tx1"/>
                </a:solidFill>
                <a:effectLst/>
                <a:latin typeface="+mn-lt"/>
                <a:ea typeface="+mn-ea"/>
                <a:cs typeface="+mn-cs"/>
              </a:rPr>
              <a:t> Don’t be fooled by what they say. For that day will not come until there is a great rebellion against God and the man of lawlessness is revealed—the one who brings destruction.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will exalt himself and defy everything that people call god and every object of worship. He will even sit in the temple of God, claiming that he himself is God.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2Th. 2:5</a:t>
            </a:r>
            <a:r>
              <a:rPr lang="en-US" sz="1200" kern="1200">
                <a:solidFill>
                  <a:schemeClr val="tx1"/>
                </a:solidFill>
                <a:effectLst/>
                <a:latin typeface="+mn-lt"/>
                <a:ea typeface="+mn-ea"/>
                <a:cs typeface="+mn-cs"/>
              </a:rPr>
              <a:t>    Don’t you remember that I told you about all this when I was with you?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And you know what is holding him back, for he can be revealed only when his time comes.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For this lawlessness is already at work secretly, and it will remain secret until the one who is holding it back steps out of the way. </a:t>
            </a:r>
          </a:p>
        </p:txBody>
      </p:sp>
      <p:sp>
        <p:nvSpPr>
          <p:cNvPr id="4" name="Slide Number Placeholder 3"/>
          <p:cNvSpPr>
            <a:spLocks noGrp="1"/>
          </p:cNvSpPr>
          <p:nvPr>
            <p:ph type="sldNum" sz="quarter" idx="5"/>
          </p:nvPr>
        </p:nvSpPr>
        <p:spPr/>
        <p:txBody>
          <a:bodyPr/>
          <a:lstStyle/>
          <a:p>
            <a:fld id="{B4AC12E6-DC19-F44F-9B59-D271A5E18C6C}" type="slidenum">
              <a:rPr lang="en-US" smtClean="0"/>
              <a:t>6</a:t>
            </a:fld>
            <a:endParaRPr lang="en-US"/>
          </a:p>
        </p:txBody>
      </p:sp>
    </p:spTree>
    <p:extLst>
      <p:ext uri="{BB962C8B-B14F-4D97-AF65-F5344CB8AC3E}">
        <p14:creationId xmlns:p14="http://schemas.microsoft.com/office/powerpoint/2010/main" val="25531147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64900-C936-1E09-BD60-83B1C3DD4FF6}"/>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DD61256F-38D8-B5FC-4E7A-971603D52D6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2FC2E4E0-8F88-4573-BFF6-4766EF3F9112}"/>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9C4C5C0F-84E7-CBA1-50BE-8AEB7A64B24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The flip side of judgment on God's enemies is his affirmation of his friends. Paul taught both in this short letter. </a:t>
            </a:r>
            <a:r>
              <a:rPr lang="en-US" dirty="0">
                <a:cs typeface="ＭＳ Ｐゴシック" charset="0"/>
              </a:rPr>
              <a:t>Affirmation means encouragement to be firm in our faith.</a:t>
            </a:r>
          </a:p>
          <a:p>
            <a:endParaRPr lang="en-US">
              <a:cs typeface="ＭＳ Ｐゴシック" charset="0"/>
            </a:endParaRPr>
          </a:p>
          <a:p>
            <a:r>
              <a:rPr lang="en-US">
                <a:cs typeface="ＭＳ Ｐゴシック" charset="0"/>
              </a:rPr>
              <a:t>————————</a:t>
            </a:r>
          </a:p>
          <a:p>
            <a:r>
              <a:rPr lang="en-US">
                <a:cs typeface="ＭＳ Ｐゴシック" charset="0"/>
              </a:rPr>
              <a:t>NS-14-2Thess-12, 35</a:t>
            </a:r>
          </a:p>
        </p:txBody>
      </p:sp>
    </p:spTree>
    <p:extLst>
      <p:ext uri="{BB962C8B-B14F-4D97-AF65-F5344CB8AC3E}">
        <p14:creationId xmlns:p14="http://schemas.microsoft.com/office/powerpoint/2010/main" val="1408827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1524676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Let’s read this together</a:t>
            </a:r>
            <a:r>
              <a:rPr lang="mr-IN"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73011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Reading together again</a:t>
            </a:r>
            <a:r>
              <a:rPr lang="mr-IN"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251953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Essentially, our chief priorities all revolve around love—to…</a:t>
            </a:r>
          </a:p>
          <a:p>
            <a:pPr eaLnBrk="1" hangingPunct="1"/>
            <a:r>
              <a:rPr lang="en-US" dirty="0">
                <a:latin typeface="Arial" charset="0"/>
                <a:ea typeface="ＭＳ Ｐゴシック" charset="0"/>
                <a:cs typeface="ＭＳ Ｐゴシック" charset="0"/>
              </a:rPr>
              <a:t>• Love God first and foremost, then…</a:t>
            </a:r>
          </a:p>
          <a:p>
            <a:pPr eaLnBrk="1" hangingPunct="1"/>
            <a:r>
              <a:rPr lang="en-US" dirty="0">
                <a:latin typeface="Arial" charset="0"/>
                <a:ea typeface="ＭＳ Ｐゴシック" charset="0"/>
                <a:cs typeface="ＭＳ Ｐゴシック" charset="0"/>
              </a:rPr>
              <a:t>• Love the church, resulting in…</a:t>
            </a:r>
          </a:p>
          <a:p>
            <a:pPr eaLnBrk="1" hangingPunct="1"/>
            <a:r>
              <a:rPr lang="en-US" dirty="0">
                <a:latin typeface="Arial" charset="0"/>
                <a:ea typeface="ＭＳ Ｐゴシック" charset="0"/>
                <a:cs typeface="ＭＳ Ｐゴシック" charset="0"/>
              </a:rPr>
              <a:t>• Love the nations</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89251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p>
          <a:p>
            <a:r>
              <a:rPr lang="en-US" sz="1200" kern="1200" dirty="0">
                <a:solidFill>
                  <a:schemeClr val="tx1"/>
                </a:solidFill>
                <a:effectLst/>
                <a:latin typeface="+mn-lt"/>
                <a:ea typeface="+mn-ea"/>
                <a:cs typeface="+mn-cs"/>
              </a:rPr>
              <a:t>I was surprised to see that nearly everything I saw related to SELF-affirmation! I wonder if anyone is affirming OTHERS anymore!</a:t>
            </a:r>
            <a:endParaRPr lang="en-US" dirty="0">
              <a:cs typeface="ＭＳ Ｐゴシック" charset="0"/>
            </a:endParaRPr>
          </a:p>
        </p:txBody>
      </p:sp>
    </p:spTree>
    <p:extLst>
      <p:ext uri="{BB962C8B-B14F-4D97-AF65-F5344CB8AC3E}">
        <p14:creationId xmlns:p14="http://schemas.microsoft.com/office/powerpoint/2010/main" val="3860763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err="1">
                <a:cs typeface="ＭＳ Ｐゴシック" charset="0"/>
              </a:rPr>
              <a:t>Hmmmm</a:t>
            </a:r>
            <a:r>
              <a:rPr lang="en-US" dirty="0">
                <a:cs typeface="ＭＳ Ｐゴシック" charset="0"/>
              </a:rPr>
              <a:t>, should we approve of everything we do?</a:t>
            </a:r>
          </a:p>
        </p:txBody>
      </p:sp>
    </p:spTree>
    <p:extLst>
      <p:ext uri="{BB962C8B-B14F-4D97-AF65-F5344CB8AC3E}">
        <p14:creationId xmlns:p14="http://schemas.microsoft.com/office/powerpoint/2010/main" val="626547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told to recite 1000 self-confidence affirmations!</a:t>
            </a:r>
          </a:p>
        </p:txBody>
      </p:sp>
    </p:spTree>
    <p:extLst>
      <p:ext uri="{BB962C8B-B14F-4D97-AF65-F5344CB8AC3E}">
        <p14:creationId xmlns:p14="http://schemas.microsoft.com/office/powerpoint/2010/main" val="17772395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Some self affirming claims include “I love me.”</a:t>
            </a:r>
          </a:p>
          <a:p>
            <a:r>
              <a:rPr lang="en-US" dirty="0">
                <a:cs typeface="ＭＳ Ｐゴシック" charset="0"/>
              </a:rPr>
              <a:t>Also, I believe in me.</a:t>
            </a:r>
          </a:p>
        </p:txBody>
      </p:sp>
    </p:spTree>
    <p:extLst>
      <p:ext uri="{BB962C8B-B14F-4D97-AF65-F5344CB8AC3E}">
        <p14:creationId xmlns:p14="http://schemas.microsoft.com/office/powerpoint/2010/main" val="878303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p:txBody>
      </p:sp>
    </p:spTree>
    <p:extLst>
      <p:ext uri="{BB962C8B-B14F-4D97-AF65-F5344CB8AC3E}">
        <p14:creationId xmlns:p14="http://schemas.microsoft.com/office/powerpoint/2010/main" val="310120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Covenants are based on promises, so God promises a new covenant of blessing once his enemies are vanquished at the beginning of the day of the Lord.</a:t>
            </a:r>
          </a:p>
        </p:txBody>
      </p:sp>
      <p:sp>
        <p:nvSpPr>
          <p:cNvPr id="4" name="Slide Number Placeholder 3"/>
          <p:cNvSpPr>
            <a:spLocks noGrp="1"/>
          </p:cNvSpPr>
          <p:nvPr>
            <p:ph type="sldNum" sz="quarter" idx="5"/>
          </p:nvPr>
        </p:nvSpPr>
        <p:spPr/>
        <p:txBody>
          <a:bodyPr/>
          <a:lstStyle/>
          <a:p>
            <a:fld id="{B4AC12E6-DC19-F44F-9B59-D271A5E18C6C}" type="slidenum">
              <a:rPr lang="en-US" smtClean="0"/>
              <a:t>7</a:t>
            </a:fld>
            <a:endParaRPr lang="en-US"/>
          </a:p>
        </p:txBody>
      </p:sp>
    </p:spTree>
    <p:extLst>
      <p:ext uri="{BB962C8B-B14F-4D97-AF65-F5344CB8AC3E}">
        <p14:creationId xmlns:p14="http://schemas.microsoft.com/office/powerpoint/2010/main" val="36962361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Does self-affirmation really work?</a:t>
            </a:r>
          </a:p>
        </p:txBody>
      </p:sp>
    </p:spTree>
    <p:extLst>
      <p:ext uri="{BB962C8B-B14F-4D97-AF65-F5344CB8AC3E}">
        <p14:creationId xmlns:p14="http://schemas.microsoft.com/office/powerpoint/2010/main" val="20635722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if a person doubts that he or she deserves self-esteem?</a:t>
            </a:r>
          </a:p>
        </p:txBody>
      </p:sp>
    </p:spTree>
    <p:extLst>
      <p:ext uri="{BB962C8B-B14F-4D97-AF65-F5344CB8AC3E}">
        <p14:creationId xmlns:p14="http://schemas.microsoft.com/office/powerpoint/2010/main" val="32102282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9779733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it’s tough to take care of ourselves, let alone others.  I struggle with this—don’t you? </a:t>
            </a:r>
            <a:r>
              <a:rPr lang="en-SG" sz="1200" kern="1200" dirty="0">
                <a:solidFill>
                  <a:schemeClr val="tx1"/>
                </a:solidFill>
                <a:effectLst/>
                <a:latin typeface="+mn-lt"/>
                <a:ea typeface="+mn-ea"/>
                <a:cs typeface="+mn-cs"/>
              </a:rPr>
              <a:t>Do you struggle to know how to help those in dire straits? Do you know anyone afflicted in their relationship with their spouse, in financial woe, struggling with children,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How can you help those who are going through </a:t>
            </a:r>
            <a:r>
              <a:rPr lang="en-SG" sz="1200" u="sng" kern="1200" dirty="0">
                <a:solidFill>
                  <a:schemeClr val="tx1"/>
                </a:solidFill>
                <a:effectLst/>
                <a:latin typeface="+mn-lt"/>
                <a:ea typeface="+mn-ea"/>
                <a:cs typeface="+mn-cs"/>
              </a:rPr>
              <a:t>tough</a:t>
            </a:r>
            <a:r>
              <a:rPr lang="en-SG" sz="1200" kern="1200" dirty="0">
                <a:solidFill>
                  <a:schemeClr val="tx1"/>
                </a:solidFill>
                <a:effectLst/>
                <a:latin typeface="+mn-lt"/>
                <a:ea typeface="+mn-ea"/>
                <a:cs typeface="+mn-cs"/>
              </a:rPr>
              <a:t> times?  What should you say to ease the pain rather than add to it like Job’s counselors?  What do you do to help people in difficulty?</a:t>
            </a:r>
            <a:r>
              <a:rPr lang="en-SG" dirty="0">
                <a:effectLst/>
              </a:rPr>
              <a:t> </a:t>
            </a:r>
            <a:endParaRPr lang="en-US" dirty="0"/>
          </a:p>
        </p:txBody>
      </p:sp>
    </p:spTree>
    <p:extLst>
      <p:ext uri="{BB962C8B-B14F-4D97-AF65-F5344CB8AC3E}">
        <p14:creationId xmlns:p14="http://schemas.microsoft.com/office/powerpoint/2010/main" val="3749475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Perhaps it’s even better to see how God affirms you and tells you how valuable you are to him?  </a:t>
            </a:r>
          </a:p>
          <a:p>
            <a:r>
              <a:rPr lang="en-US" sz="1200" kern="1200" dirty="0">
                <a:solidFill>
                  <a:schemeClr val="tx1"/>
                </a:solidFill>
                <a:effectLst/>
                <a:latin typeface="+mn-lt"/>
                <a:ea typeface="+mn-ea"/>
                <a:cs typeface="+mn-cs"/>
              </a:rPr>
              <a:t>In what ways do you see him affirming you</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5722218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3937082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Here’s a church that really had a tough time.  Acts 17 fills in the details.  It was a strategic port city in northern Greece, well established by Paul’s day</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3151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was located in northern Greece on a peninsula, serving as a key port city…</a:t>
            </a:r>
            <a:endParaRPr lang="en-US" dirty="0"/>
          </a:p>
        </p:txBody>
      </p:sp>
      <p:sp>
        <p:nvSpPr>
          <p:cNvPr id="4" name="Slide Number Placeholder 3"/>
          <p:cNvSpPr>
            <a:spLocks noGrp="1"/>
          </p:cNvSpPr>
          <p:nvPr>
            <p:ph type="sldNum" sz="quarter" idx="5"/>
          </p:nvPr>
        </p:nvSpPr>
        <p:spPr/>
        <p:txBody>
          <a:bodyPr/>
          <a:lstStyle/>
          <a:p>
            <a:fld id="{B4AC12E6-DC19-F44F-9B59-D271A5E18C6C}" type="slidenum">
              <a:rPr lang="en-US" smtClean="0"/>
              <a:t>83</a:t>
            </a:fld>
            <a:endParaRPr lang="en-US"/>
          </a:p>
        </p:txBody>
      </p:sp>
    </p:spTree>
    <p:extLst>
      <p:ext uri="{BB962C8B-B14F-4D97-AF65-F5344CB8AC3E}">
        <p14:creationId xmlns:p14="http://schemas.microsoft.com/office/powerpoint/2010/main" val="2566064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and also on the main east-west land route in the Roman Empire called the Via Egnatia</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03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Tribulation means judgment for the godless, but salvation for those who trust in Jesus.</a:t>
            </a:r>
          </a:p>
        </p:txBody>
      </p:sp>
      <p:sp>
        <p:nvSpPr>
          <p:cNvPr id="4" name="Slide Number Placeholder 3"/>
          <p:cNvSpPr>
            <a:spLocks noGrp="1"/>
          </p:cNvSpPr>
          <p:nvPr>
            <p:ph type="sldNum" sz="quarter" idx="5"/>
          </p:nvPr>
        </p:nvSpPr>
        <p:spPr/>
        <p:txBody>
          <a:bodyPr/>
          <a:lstStyle/>
          <a:p>
            <a:fld id="{B4AC12E6-DC19-F44F-9B59-D271A5E18C6C}" type="slidenum">
              <a:rPr lang="en-US" smtClean="0"/>
              <a:t>8</a:t>
            </a:fld>
            <a:endParaRPr lang="en-US"/>
          </a:p>
        </p:txBody>
      </p:sp>
    </p:spTree>
    <p:extLst>
      <p:ext uri="{BB962C8B-B14F-4D97-AF65-F5344CB8AC3E}">
        <p14:creationId xmlns:p14="http://schemas.microsoft.com/office/powerpoint/2010/main" val="27842359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established the Thessalonian church amidst great difficulty. The background is in Acts 17.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7076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only stayed there about three months, but the Jews who kicked him out over to Berea even followed him to Berea and kicked him out of there, too!</a:t>
            </a:r>
            <a:r>
              <a:rPr lang="en-SG" dirty="0">
                <a:effectLst/>
              </a:rPr>
              <a:t> Then Paul traveled to Athens but founded no church there. He then came to Corinth in weakness (1 Cor 2:3).</a:t>
            </a:r>
          </a:p>
          <a:p>
            <a:endParaRPr lang="en-SG"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1Cor. 2:3</a:t>
            </a:r>
            <a:r>
              <a:rPr lang="en-US" sz="1200" kern="1200">
                <a:solidFill>
                  <a:schemeClr val="tx1"/>
                </a:solidFill>
                <a:effectLst/>
                <a:latin typeface="+mn-lt"/>
                <a:ea typeface="+mn-ea"/>
                <a:cs typeface="+mn-cs"/>
              </a:rPr>
              <a:t> I came to you in </a:t>
            </a:r>
            <a:r>
              <a:rPr lang="en-US" sz="1200" b="1" kern="1200">
                <a:solidFill>
                  <a:schemeClr val="tx1"/>
                </a:solidFill>
                <a:effectLst/>
                <a:latin typeface="+mn-lt"/>
                <a:ea typeface="+mn-ea"/>
                <a:cs typeface="+mn-cs"/>
              </a:rPr>
              <a:t>weakness</a:t>
            </a:r>
            <a:r>
              <a:rPr lang="en-US" sz="1200" kern="1200">
                <a:solidFill>
                  <a:schemeClr val="tx1"/>
                </a:solidFill>
                <a:effectLst/>
                <a:latin typeface="+mn-lt"/>
                <a:ea typeface="+mn-ea"/>
                <a:cs typeface="+mn-cs"/>
              </a:rPr>
              <a:t>—timid and trembling.</a:t>
            </a:r>
          </a:p>
          <a:p>
            <a:endParaRPr lang="en-US" dirty="0"/>
          </a:p>
          <a:p>
            <a:r>
              <a:rPr lang="en-US" dirty="0"/>
              <a:t>Despite needing encouragement himself, Paul reached out to affirm the suffering Thessalonians.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9768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947CE4-23AD-744C-95CB-A059F62F6DD1}" type="slidenum">
              <a:rPr lang="en-US" sz="1200">
                <a:solidFill>
                  <a:prstClr val="black"/>
                </a:solidFill>
              </a:rPr>
              <a:pPr eaLnBrk="1" hangingPunct="1"/>
              <a:t>87</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wrote these two epistles to the same church probably only months apart.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584D-F31E-0957-0783-0B09348DECE9}"/>
            </a:ext>
          </a:extLst>
        </p:cNvPr>
        <p:cNvGrpSpPr/>
        <p:nvPr/>
      </p:nvGrpSpPr>
      <p:grpSpPr>
        <a:xfrm>
          <a:off x="0" y="0"/>
          <a:ext cx="0" cy="0"/>
          <a:chOff x="0" y="0"/>
          <a:chExt cx="0" cy="0"/>
        </a:xfrm>
      </p:grpSpPr>
      <p:sp>
        <p:nvSpPr>
          <p:cNvPr id="148481" name="Rectangle 7">
            <a:extLst>
              <a:ext uri="{FF2B5EF4-FFF2-40B4-BE49-F238E27FC236}">
                <a16:creationId xmlns:a16="http://schemas.microsoft.com/office/drawing/2014/main" id="{D4BFBAF6-3620-90C0-7E2B-B9F4F318604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947CE4-23AD-744C-95CB-A059F62F6DD1}" type="slidenum">
              <a:rPr lang="en-US" sz="1200">
                <a:solidFill>
                  <a:prstClr val="black"/>
                </a:solidFill>
              </a:rPr>
              <a:pPr eaLnBrk="1" hangingPunct="1"/>
              <a:t>88</a:t>
            </a:fld>
            <a:endParaRPr lang="en-US" sz="1200">
              <a:solidFill>
                <a:prstClr val="black"/>
              </a:solidFill>
            </a:endParaRPr>
          </a:p>
        </p:txBody>
      </p:sp>
      <p:sp>
        <p:nvSpPr>
          <p:cNvPr id="148482" name="Rectangle 2">
            <a:extLst>
              <a:ext uri="{FF2B5EF4-FFF2-40B4-BE49-F238E27FC236}">
                <a16:creationId xmlns:a16="http://schemas.microsoft.com/office/drawing/2014/main" id="{33BAD21B-5D75-6B87-CFEB-5F32FEDA9D7E}"/>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F8263729-4F17-85EE-ACC5-E109E5C11AFD}"/>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Paul wrote these two epistles to the same church probably only months apart.</a:t>
            </a:r>
          </a:p>
        </p:txBody>
      </p:sp>
    </p:spTree>
    <p:extLst>
      <p:ext uri="{BB962C8B-B14F-4D97-AF65-F5344CB8AC3E}">
        <p14:creationId xmlns:p14="http://schemas.microsoft.com/office/powerpoint/2010/main" val="5299380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Even after Paul left, things didn’t get much better.  He had already written 1 Thessalonians probably only months before, telling them to continue in a holy lifestyle as they awaited the return of Christ amidst their trials.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7161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Paul's first letter to Thessalonica told them to be ready for the Lord's unexpected return.</a:t>
            </a:r>
          </a:p>
        </p:txBody>
      </p:sp>
    </p:spTree>
    <p:extLst>
      <p:ext uri="{BB962C8B-B14F-4D97-AF65-F5344CB8AC3E}">
        <p14:creationId xmlns:p14="http://schemas.microsoft.com/office/powerpoint/2010/main" val="17206896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30381797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Jesus is the focus of his return—not the date, not the circumstances, not us, or anything else!</a:t>
            </a:r>
          </a:p>
        </p:txBody>
      </p:sp>
    </p:spTree>
    <p:extLst>
      <p:ext uri="{BB962C8B-B14F-4D97-AF65-F5344CB8AC3E}">
        <p14:creationId xmlns:p14="http://schemas.microsoft.com/office/powerpoint/2010/main" val="2011893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40272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We get our term "rapture" from this verb "caught up" here.</a:t>
            </a:r>
          </a:p>
        </p:txBody>
      </p:sp>
    </p:spTree>
    <p:extLst>
      <p:ext uri="{BB962C8B-B14F-4D97-AF65-F5344CB8AC3E}">
        <p14:creationId xmlns:p14="http://schemas.microsoft.com/office/powerpoint/2010/main" val="4264111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Christ could not judge the world unless he has the authority to do so. But since he is King of Kings and Lord of Lords, rendering judgment is one of his key roles.</a:t>
            </a:r>
          </a:p>
        </p:txBody>
      </p:sp>
      <p:sp>
        <p:nvSpPr>
          <p:cNvPr id="4" name="Slide Number Placeholder 3"/>
          <p:cNvSpPr>
            <a:spLocks noGrp="1"/>
          </p:cNvSpPr>
          <p:nvPr>
            <p:ph type="sldNum" sz="quarter" idx="5"/>
          </p:nvPr>
        </p:nvSpPr>
        <p:spPr/>
        <p:txBody>
          <a:bodyPr/>
          <a:lstStyle/>
          <a:p>
            <a:fld id="{B4AC12E6-DC19-F44F-9B59-D271A5E18C6C}" type="slidenum">
              <a:rPr lang="en-US" smtClean="0"/>
              <a:t>9</a:t>
            </a:fld>
            <a:endParaRPr lang="en-US"/>
          </a:p>
        </p:txBody>
      </p:sp>
    </p:spTree>
    <p:extLst>
      <p:ext uri="{BB962C8B-B14F-4D97-AF65-F5344CB8AC3E}">
        <p14:creationId xmlns:p14="http://schemas.microsoft.com/office/powerpoint/2010/main" val="4491346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1379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608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018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can be ready for Jesus when we properly manage our finances, friends, and Scripture.</a:t>
            </a:r>
          </a:p>
        </p:txBody>
      </p:sp>
    </p:spTree>
    <p:extLst>
      <p:ext uri="{BB962C8B-B14F-4D97-AF65-F5344CB8AC3E}">
        <p14:creationId xmlns:p14="http://schemas.microsoft.com/office/powerpoint/2010/main" val="804733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Everyone will answer to Jesus alone for their life!</a:t>
            </a:r>
          </a:p>
        </p:txBody>
      </p:sp>
    </p:spTree>
    <p:extLst>
      <p:ext uri="{BB962C8B-B14F-4D97-AF65-F5344CB8AC3E}">
        <p14:creationId xmlns:p14="http://schemas.microsoft.com/office/powerpoint/2010/main" val="38431686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Do you think your home will be broken into tonight? At his return, Jesus will be as expected as much as you expect a thief to rob your house tonight. </a:t>
            </a:r>
          </a:p>
          <a:p>
            <a:r>
              <a:rPr lang="en-US" dirty="0">
                <a:cs typeface="ＭＳ Ｐゴシック" charset="0"/>
              </a:rPr>
              <a:t>Are you prepared for him to arrive at any time? Is there anything you do that will cause you to be ashamed if he came at that time you do it?</a:t>
            </a:r>
          </a:p>
        </p:txBody>
      </p:sp>
    </p:spTree>
    <p:extLst>
      <p:ext uri="{BB962C8B-B14F-4D97-AF65-F5344CB8AC3E}">
        <p14:creationId xmlns:p14="http://schemas.microsoft.com/office/powerpoint/2010/main" val="33649797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749704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793B84-91AA-B642-B10B-60ED108209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Here is a threefold motivation for Paul to pen the letter.</a:t>
            </a:r>
          </a:p>
        </p:txBody>
      </p:sp>
    </p:spTree>
    <p:extLst>
      <p:ext uri="{BB962C8B-B14F-4D97-AF65-F5344CB8AC3E}">
        <p14:creationId xmlns:p14="http://schemas.microsoft.com/office/powerpoint/2010/main" val="9232032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What ways does the Lord encourage us during difficulty?</a:t>
            </a:r>
          </a:p>
          <a:p>
            <a:endParaRPr lang="en-US" dirty="0">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155480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776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2A19871-3967-AE44-BA58-40F3CF9EEBF8}" type="slidenum">
              <a:rPr lang="en-US"/>
              <a:pPr>
                <a:defRPr/>
              </a:pPr>
              <a:t>‹#›</a:t>
            </a:fld>
            <a:endParaRPr lang="en-US"/>
          </a:p>
        </p:txBody>
      </p:sp>
    </p:spTree>
    <p:extLst>
      <p:ext uri="{BB962C8B-B14F-4D97-AF65-F5344CB8AC3E}">
        <p14:creationId xmlns:p14="http://schemas.microsoft.com/office/powerpoint/2010/main" val="33597049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7AB555E2-4F7F-2A4D-948A-1BBF19ECB01F}" type="slidenum">
              <a:rPr lang="en-US"/>
              <a:pPr>
                <a:defRPr/>
              </a:pPr>
              <a:t>‹#›</a:t>
            </a:fld>
            <a:endParaRPr lang="en-US"/>
          </a:p>
        </p:txBody>
      </p:sp>
    </p:spTree>
    <p:extLst>
      <p:ext uri="{BB962C8B-B14F-4D97-AF65-F5344CB8AC3E}">
        <p14:creationId xmlns:p14="http://schemas.microsoft.com/office/powerpoint/2010/main" val="30207585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9E781C-58E8-3242-B1F4-56CC2587731A}" type="slidenum">
              <a:rPr lang="en-US"/>
              <a:pPr>
                <a:defRPr/>
              </a:pPr>
              <a:t>‹#›</a:t>
            </a:fld>
            <a:endParaRPr lang="en-US"/>
          </a:p>
        </p:txBody>
      </p:sp>
    </p:spTree>
    <p:extLst>
      <p:ext uri="{BB962C8B-B14F-4D97-AF65-F5344CB8AC3E}">
        <p14:creationId xmlns:p14="http://schemas.microsoft.com/office/powerpoint/2010/main" val="15553520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62DC9EA-84D3-0D44-9558-B5450999B5D8}" type="slidenum">
              <a:rPr lang="en-US"/>
              <a:pPr>
                <a:defRPr/>
              </a:pPr>
              <a:t>‹#›</a:t>
            </a:fld>
            <a:endParaRPr lang="en-US"/>
          </a:p>
        </p:txBody>
      </p:sp>
    </p:spTree>
    <p:extLst>
      <p:ext uri="{BB962C8B-B14F-4D97-AF65-F5344CB8AC3E}">
        <p14:creationId xmlns:p14="http://schemas.microsoft.com/office/powerpoint/2010/main" val="1070851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5EADEDD-1C9A-8F42-8AF9-07CA7CF839A7}" type="slidenum">
              <a:rPr lang="en-US"/>
              <a:pPr>
                <a:defRPr/>
              </a:pPr>
              <a:t>‹#›</a:t>
            </a:fld>
            <a:endParaRPr lang="en-US"/>
          </a:p>
        </p:txBody>
      </p:sp>
    </p:spTree>
    <p:extLst>
      <p:ext uri="{BB962C8B-B14F-4D97-AF65-F5344CB8AC3E}">
        <p14:creationId xmlns:p14="http://schemas.microsoft.com/office/powerpoint/2010/main" val="37398720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1C7692B-7EFF-134A-8F9C-73C2442D2F10}" type="slidenum">
              <a:rPr lang="en-US"/>
              <a:pPr>
                <a:defRPr/>
              </a:pPr>
              <a:t>‹#›</a:t>
            </a:fld>
            <a:endParaRPr lang="en-US"/>
          </a:p>
        </p:txBody>
      </p:sp>
    </p:spTree>
    <p:extLst>
      <p:ext uri="{BB962C8B-B14F-4D97-AF65-F5344CB8AC3E}">
        <p14:creationId xmlns:p14="http://schemas.microsoft.com/office/powerpoint/2010/main" val="2706035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445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705693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62737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6026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B9F9D7-0B02-924A-9653-FAEAD3F13CD6}" type="slidenum">
              <a:rPr lang="en-US"/>
              <a:pPr>
                <a:defRPr/>
              </a:pPr>
              <a:t>‹#›</a:t>
            </a:fld>
            <a:endParaRPr lang="en-US"/>
          </a:p>
        </p:txBody>
      </p:sp>
    </p:spTree>
    <p:extLst>
      <p:ext uri="{BB962C8B-B14F-4D97-AF65-F5344CB8AC3E}">
        <p14:creationId xmlns:p14="http://schemas.microsoft.com/office/powerpoint/2010/main" val="3466741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49031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4242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586935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02465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0555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820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5529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668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3B273-2DBE-C442-B308-EFDD68735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2769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18E57E-7281-1E45-BD43-7FD281B76B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8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1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8254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288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250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731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796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070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31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43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550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775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6537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4318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370944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804610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548141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908051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143716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38430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409253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867967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80951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4906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781035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96237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6625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21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9992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6197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50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402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0455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49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4300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293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7093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3533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7CAF92-4CCB-9741-A3CC-BA05F71E5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894385"/>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6A6AA-0F20-214B-A37D-A900344CE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881291"/>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B1180D-B08F-FA41-B326-6EFA5C495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405464"/>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532D96-E8F7-7644-8919-3447714627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74068"/>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4DCAD1-A3AD-984E-A3EA-D144B82C70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043942"/>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67098D-585C-884C-BEA4-F4011D941C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661592"/>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651F77-6706-DF47-A234-0D817BB93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159661"/>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3012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27CBAC-A3BD-734B-A22C-90F3C82E3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780607"/>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414FE1-EF6E-5C4D-9DC0-227B7918B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129885"/>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0DEC0D-A88C-254F-9F8E-0C1F75D937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421737"/>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EBA7D7-02AA-584B-9BF2-A0DFCA2710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27116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D7A9888-3E44-AD46-8D41-2A3C7DF4C9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1594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8CF1FB5-B1BA-C841-920F-5553D0B5D8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8407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61C7144-61C8-9645-9C35-B6CBAD6A2B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6204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33F90F5-F5D4-5B4F-898A-BEC0785FD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8936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EBFE88CE-9FBE-D04A-B978-0B6722E9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4813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BA9F93A-4F4C-A54C-BF4A-7A94EE12EE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340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35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A6A5F34-4C86-4C4D-A128-FD5659991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0092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96362FE-188B-CD47-BCA7-FD30A2245C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8662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8F0BFC6-1FF6-674F-8EC3-61FBEA0BDA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9485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839BFBC-4FE7-924C-8080-C94D4BB5D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0167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325E6CA-91F4-544F-AE54-740389BA7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1960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1380165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1446800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5750511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4203965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404938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406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38140361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26107666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16078865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5653423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12017881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2976494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33235226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6901846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63931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8432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7201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4932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675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32058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9287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25597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74449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58734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82309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62982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5809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4640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4953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C7BF35-D7D7-5D4A-8BB5-86F908733132}" type="slidenum">
              <a:rPr lang="en-US"/>
              <a:pPr>
                <a:defRPr/>
              </a:pPr>
              <a:t>‹#›</a:t>
            </a:fld>
            <a:endParaRPr lang="en-US"/>
          </a:p>
        </p:txBody>
      </p:sp>
    </p:spTree>
    <p:extLst>
      <p:ext uri="{BB962C8B-B14F-4D97-AF65-F5344CB8AC3E}">
        <p14:creationId xmlns:p14="http://schemas.microsoft.com/office/powerpoint/2010/main" val="29302659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C3EE700-51EC-0441-8C29-314D8C3418A7}" type="slidenum">
              <a:rPr lang="en-US"/>
              <a:pPr>
                <a:defRPr/>
              </a:pPr>
              <a:t>‹#›</a:t>
            </a:fld>
            <a:endParaRPr lang="en-US"/>
          </a:p>
        </p:txBody>
      </p:sp>
    </p:spTree>
    <p:extLst>
      <p:ext uri="{BB962C8B-B14F-4D97-AF65-F5344CB8AC3E}">
        <p14:creationId xmlns:p14="http://schemas.microsoft.com/office/powerpoint/2010/main" val="30995588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9B49C-1735-9940-B9C1-4A48E1A26970}" type="slidenum">
              <a:rPr lang="en-US"/>
              <a:pPr>
                <a:defRPr/>
              </a:pPr>
              <a:t>‹#›</a:t>
            </a:fld>
            <a:endParaRPr lang="en-US"/>
          </a:p>
        </p:txBody>
      </p:sp>
    </p:spTree>
    <p:extLst>
      <p:ext uri="{BB962C8B-B14F-4D97-AF65-F5344CB8AC3E}">
        <p14:creationId xmlns:p14="http://schemas.microsoft.com/office/powerpoint/2010/main" val="7908162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6584547-B8D6-DC4E-84FE-38610894DBE7}" type="slidenum">
              <a:rPr lang="en-US"/>
              <a:pPr>
                <a:defRPr/>
              </a:pPr>
              <a:t>‹#›</a:t>
            </a:fld>
            <a:endParaRPr lang="en-US"/>
          </a:p>
        </p:txBody>
      </p:sp>
    </p:spTree>
    <p:extLst>
      <p:ext uri="{BB962C8B-B14F-4D97-AF65-F5344CB8AC3E}">
        <p14:creationId xmlns:p14="http://schemas.microsoft.com/office/powerpoint/2010/main" val="21844907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72E06EC-8960-C541-847C-8A0A45FCC901}" type="slidenum">
              <a:rPr lang="en-US"/>
              <a:pPr>
                <a:defRPr/>
              </a:pPr>
              <a:t>‹#›</a:t>
            </a:fld>
            <a:endParaRPr lang="en-US"/>
          </a:p>
        </p:txBody>
      </p:sp>
    </p:spTree>
    <p:extLst>
      <p:ext uri="{BB962C8B-B14F-4D97-AF65-F5344CB8AC3E}">
        <p14:creationId xmlns:p14="http://schemas.microsoft.com/office/powerpoint/2010/main" val="35744615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693A8BA-1692-414C-9940-E476532FB15B}" type="slidenum">
              <a:rPr lang="en-US"/>
              <a:pPr>
                <a:defRPr/>
              </a:pPr>
              <a:t>‹#›</a:t>
            </a:fld>
            <a:endParaRPr lang="en-US"/>
          </a:p>
        </p:txBody>
      </p:sp>
    </p:spTree>
    <p:extLst>
      <p:ext uri="{BB962C8B-B14F-4D97-AF65-F5344CB8AC3E}">
        <p14:creationId xmlns:p14="http://schemas.microsoft.com/office/powerpoint/2010/main" val="3631112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BF598F8-B6A9-9149-BB30-2159BE121349}" type="slidenum">
              <a:rPr lang="en-US"/>
              <a:pPr>
                <a:defRPr/>
              </a:pPr>
              <a:t>‹#›</a:t>
            </a:fld>
            <a:endParaRPr lang="en-US"/>
          </a:p>
        </p:txBody>
      </p:sp>
    </p:spTree>
    <p:extLst>
      <p:ext uri="{BB962C8B-B14F-4D97-AF65-F5344CB8AC3E}">
        <p14:creationId xmlns:p14="http://schemas.microsoft.com/office/powerpoint/2010/main" val="29368978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2FCAC1C-53BD-2B49-9EA2-2D819C088873}" type="slidenum">
              <a:rPr lang="en-US"/>
              <a:pPr>
                <a:defRPr/>
              </a:pPr>
              <a:t>‹#›</a:t>
            </a:fld>
            <a:endParaRPr lang="en-US"/>
          </a:p>
        </p:txBody>
      </p:sp>
    </p:spTree>
    <p:extLst>
      <p:ext uri="{BB962C8B-B14F-4D97-AF65-F5344CB8AC3E}">
        <p14:creationId xmlns:p14="http://schemas.microsoft.com/office/powerpoint/2010/main" val="34101882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3F2D62-A5BC-5A4D-904E-F7DE3EFC85AC}" type="slidenum">
              <a:rPr lang="en-US"/>
              <a:pPr>
                <a:defRPr/>
              </a:pPr>
              <a:t>‹#›</a:t>
            </a:fld>
            <a:endParaRPr lang="en-US"/>
          </a:p>
        </p:txBody>
      </p:sp>
    </p:spTree>
    <p:extLst>
      <p:ext uri="{BB962C8B-B14F-4D97-AF65-F5344CB8AC3E}">
        <p14:creationId xmlns:p14="http://schemas.microsoft.com/office/powerpoint/2010/main" val="38043213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BDA99A-0C73-A648-BB4A-45F3B4EBBF3E}" type="slidenum">
              <a:rPr lang="en-US"/>
              <a:pPr>
                <a:defRPr/>
              </a:pPr>
              <a:t>‹#›</a:t>
            </a:fld>
            <a:endParaRPr lang="en-US"/>
          </a:p>
        </p:txBody>
      </p:sp>
    </p:spTree>
    <p:extLst>
      <p:ext uri="{BB962C8B-B14F-4D97-AF65-F5344CB8AC3E}">
        <p14:creationId xmlns:p14="http://schemas.microsoft.com/office/powerpoint/2010/main" val="2693011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116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D16E6-20B4-964D-9F92-F41C03948972}" type="slidenum">
              <a:rPr lang="en-US"/>
              <a:pPr>
                <a:defRPr/>
              </a:pPr>
              <a:t>‹#›</a:t>
            </a:fld>
            <a:endParaRPr lang="en-US"/>
          </a:p>
        </p:txBody>
      </p:sp>
    </p:spTree>
    <p:extLst>
      <p:ext uri="{BB962C8B-B14F-4D97-AF65-F5344CB8AC3E}">
        <p14:creationId xmlns:p14="http://schemas.microsoft.com/office/powerpoint/2010/main" val="27692839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ea typeface="ＭＳ Ｐゴシック"/>
                <a:cs typeface="ＭＳ Ｐゴシック"/>
              </a:defRPr>
            </a:lvl1pPr>
          </a:lstStyle>
          <a:p>
            <a:pPr>
              <a:defRPr/>
            </a:pPr>
            <a:fld id="{709D3F97-5314-D940-A63D-BFA421368DD8}" type="slidenum">
              <a:rPr lang="en-US"/>
              <a:pPr>
                <a:defRPr/>
              </a:pPr>
              <a:t>‹#›</a:t>
            </a:fld>
            <a:endParaRPr lang="en-US"/>
          </a:p>
        </p:txBody>
      </p:sp>
    </p:spTree>
    <p:extLst>
      <p:ext uri="{BB962C8B-B14F-4D97-AF65-F5344CB8AC3E}">
        <p14:creationId xmlns:p14="http://schemas.microsoft.com/office/powerpoint/2010/main" val="25793732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4AAB203-BB17-B640-B8B3-875AB88B614E}" type="slidenum">
              <a:rPr lang="en-US"/>
              <a:pPr>
                <a:defRPr/>
              </a:pPr>
              <a:t>‹#›</a:t>
            </a:fld>
            <a:endParaRPr lang="en-US"/>
          </a:p>
        </p:txBody>
      </p:sp>
    </p:spTree>
    <p:extLst>
      <p:ext uri="{BB962C8B-B14F-4D97-AF65-F5344CB8AC3E}">
        <p14:creationId xmlns:p14="http://schemas.microsoft.com/office/powerpoint/2010/main" val="18339878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16E2DA-34CA-8346-82FC-F97593DC61D5}" type="slidenum">
              <a:rPr lang="en-US"/>
              <a:pPr>
                <a:defRPr/>
              </a:pPr>
              <a:t>‹#›</a:t>
            </a:fld>
            <a:endParaRPr lang="en-US"/>
          </a:p>
        </p:txBody>
      </p:sp>
    </p:spTree>
    <p:extLst>
      <p:ext uri="{BB962C8B-B14F-4D97-AF65-F5344CB8AC3E}">
        <p14:creationId xmlns:p14="http://schemas.microsoft.com/office/powerpoint/2010/main" val="31655359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540893D-F2E8-C44B-BB6E-7D872FE600ED}" type="slidenum">
              <a:rPr lang="en-US"/>
              <a:pPr>
                <a:defRPr/>
              </a:pPr>
              <a:t>‹#›</a:t>
            </a:fld>
            <a:endParaRPr lang="en-US"/>
          </a:p>
        </p:txBody>
      </p:sp>
    </p:spTree>
    <p:extLst>
      <p:ext uri="{BB962C8B-B14F-4D97-AF65-F5344CB8AC3E}">
        <p14:creationId xmlns:p14="http://schemas.microsoft.com/office/powerpoint/2010/main" val="41421050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2EB06F5-D8D0-7C42-B57D-0F4BD8EAD1EA}" type="slidenum">
              <a:rPr lang="en-US"/>
              <a:pPr>
                <a:defRPr/>
              </a:pPr>
              <a:t>‹#›</a:t>
            </a:fld>
            <a:endParaRPr lang="en-US"/>
          </a:p>
        </p:txBody>
      </p:sp>
    </p:spTree>
    <p:extLst>
      <p:ext uri="{BB962C8B-B14F-4D97-AF65-F5344CB8AC3E}">
        <p14:creationId xmlns:p14="http://schemas.microsoft.com/office/powerpoint/2010/main" val="5602573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88483D-4156-894E-AC4A-31C03B10D7A8}" type="slidenum">
              <a:rPr lang="en-US"/>
              <a:pPr>
                <a:defRPr/>
              </a:pPr>
              <a:t>‹#›</a:t>
            </a:fld>
            <a:endParaRPr lang="en-US"/>
          </a:p>
        </p:txBody>
      </p:sp>
    </p:spTree>
    <p:extLst>
      <p:ext uri="{BB962C8B-B14F-4D97-AF65-F5344CB8AC3E}">
        <p14:creationId xmlns:p14="http://schemas.microsoft.com/office/powerpoint/2010/main" val="10744433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1872C6E-0393-A64F-879A-28A94591CDE0}" type="slidenum">
              <a:rPr lang="en-US"/>
              <a:pPr>
                <a:defRPr/>
              </a:pPr>
              <a:t>‹#›</a:t>
            </a:fld>
            <a:endParaRPr lang="en-US"/>
          </a:p>
        </p:txBody>
      </p:sp>
    </p:spTree>
    <p:extLst>
      <p:ext uri="{BB962C8B-B14F-4D97-AF65-F5344CB8AC3E}">
        <p14:creationId xmlns:p14="http://schemas.microsoft.com/office/powerpoint/2010/main" val="31183421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9D61893-B542-144C-8FF0-CC209F30A0BD}" type="slidenum">
              <a:rPr lang="en-US"/>
              <a:pPr>
                <a:defRPr/>
              </a:pPr>
              <a:t>‹#›</a:t>
            </a:fld>
            <a:endParaRPr lang="en-US"/>
          </a:p>
        </p:txBody>
      </p:sp>
    </p:spTree>
    <p:extLst>
      <p:ext uri="{BB962C8B-B14F-4D97-AF65-F5344CB8AC3E}">
        <p14:creationId xmlns:p14="http://schemas.microsoft.com/office/powerpoint/2010/main" val="2397816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851BF8D-472A-674B-B248-72B17850954C}" type="slidenum">
              <a:rPr lang="en-US"/>
              <a:pPr>
                <a:defRPr/>
              </a:pPr>
              <a:t>‹#›</a:t>
            </a:fld>
            <a:endParaRPr lang="en-US"/>
          </a:p>
        </p:txBody>
      </p:sp>
    </p:spTree>
    <p:extLst>
      <p:ext uri="{BB962C8B-B14F-4D97-AF65-F5344CB8AC3E}">
        <p14:creationId xmlns:p14="http://schemas.microsoft.com/office/powerpoint/2010/main" val="2649718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849FD15-3EB1-514C-AB0A-CB373C13E872}" type="slidenum">
              <a:rPr lang="en-US"/>
              <a:pPr>
                <a:defRPr/>
              </a:pPr>
              <a:t>‹#›</a:t>
            </a:fld>
            <a:endParaRPr lang="en-US"/>
          </a:p>
        </p:txBody>
      </p:sp>
    </p:spTree>
    <p:extLst>
      <p:ext uri="{BB962C8B-B14F-4D97-AF65-F5344CB8AC3E}">
        <p14:creationId xmlns:p14="http://schemas.microsoft.com/office/powerpoint/2010/main" val="18847805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CE704AB-361D-C245-AFBD-5B8AC2F832B3}" type="slidenum">
              <a:rPr lang="en-US"/>
              <a:pPr>
                <a:defRPr/>
              </a:pPr>
              <a:t>‹#›</a:t>
            </a:fld>
            <a:endParaRPr lang="en-US"/>
          </a:p>
        </p:txBody>
      </p:sp>
    </p:spTree>
    <p:extLst>
      <p:ext uri="{BB962C8B-B14F-4D97-AF65-F5344CB8AC3E}">
        <p14:creationId xmlns:p14="http://schemas.microsoft.com/office/powerpoint/2010/main" val="14470053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DF9F132-CE4F-B541-9A3F-75CE4692BF9A}" type="slidenum">
              <a:rPr lang="en-US"/>
              <a:pPr>
                <a:defRPr/>
              </a:pPr>
              <a:t>‹#›</a:t>
            </a:fld>
            <a:endParaRPr lang="en-US"/>
          </a:p>
        </p:txBody>
      </p:sp>
    </p:spTree>
    <p:extLst>
      <p:ext uri="{BB962C8B-B14F-4D97-AF65-F5344CB8AC3E}">
        <p14:creationId xmlns:p14="http://schemas.microsoft.com/office/powerpoint/2010/main" val="9203078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3C5278C4-2B1E-D447-BA53-1B8AB2EBAF18}" type="slidenum">
              <a:rPr lang="en-US"/>
              <a:pPr>
                <a:defRPr/>
              </a:pPr>
              <a:t>‹#›</a:t>
            </a:fld>
            <a:endParaRPr lang="en-US"/>
          </a:p>
        </p:txBody>
      </p:sp>
    </p:spTree>
    <p:extLst>
      <p:ext uri="{BB962C8B-B14F-4D97-AF65-F5344CB8AC3E}">
        <p14:creationId xmlns:p14="http://schemas.microsoft.com/office/powerpoint/2010/main" val="18793484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EA4FEF7-A28A-0C46-8FF8-4E939BA58F09}" type="slidenum">
              <a:rPr lang="en-US"/>
              <a:pPr>
                <a:defRPr/>
              </a:pPr>
              <a:t>‹#›</a:t>
            </a:fld>
            <a:endParaRPr lang="en-US"/>
          </a:p>
        </p:txBody>
      </p:sp>
    </p:spTree>
    <p:extLst>
      <p:ext uri="{BB962C8B-B14F-4D97-AF65-F5344CB8AC3E}">
        <p14:creationId xmlns:p14="http://schemas.microsoft.com/office/powerpoint/2010/main" val="27020219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6B3A6D3-F753-D242-A6DB-BC6FCF2A75AC}" type="slidenum">
              <a:rPr lang="en-US"/>
              <a:pPr>
                <a:defRPr/>
              </a:pPr>
              <a:t>‹#›</a:t>
            </a:fld>
            <a:endParaRPr lang="en-US"/>
          </a:p>
        </p:txBody>
      </p:sp>
    </p:spTree>
    <p:extLst>
      <p:ext uri="{BB962C8B-B14F-4D97-AF65-F5344CB8AC3E}">
        <p14:creationId xmlns:p14="http://schemas.microsoft.com/office/powerpoint/2010/main" val="38145213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BEAA765-781E-C145-827D-70670D771FA6}" type="slidenum">
              <a:rPr lang="en-US"/>
              <a:pPr>
                <a:defRPr/>
              </a:pPr>
              <a:t>‹#›</a:t>
            </a:fld>
            <a:endParaRPr lang="en-US"/>
          </a:p>
        </p:txBody>
      </p:sp>
    </p:spTree>
    <p:extLst>
      <p:ext uri="{BB962C8B-B14F-4D97-AF65-F5344CB8AC3E}">
        <p14:creationId xmlns:p14="http://schemas.microsoft.com/office/powerpoint/2010/main" val="26107503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CD29E74-57FE-454D-BC8C-DA7D0E1FF383}" type="slidenum">
              <a:rPr lang="en-US"/>
              <a:pPr>
                <a:defRPr/>
              </a:pPr>
              <a:t>‹#›</a:t>
            </a:fld>
            <a:endParaRPr lang="en-US"/>
          </a:p>
        </p:txBody>
      </p:sp>
    </p:spTree>
    <p:extLst>
      <p:ext uri="{BB962C8B-B14F-4D97-AF65-F5344CB8AC3E}">
        <p14:creationId xmlns:p14="http://schemas.microsoft.com/office/powerpoint/2010/main" val="9771003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7BBF30-38E9-0644-86A7-8A8CD12CEBBD}" type="slidenum">
              <a:rPr lang="en-US"/>
              <a:pPr>
                <a:defRPr/>
              </a:pPr>
              <a:t>‹#›</a:t>
            </a:fld>
            <a:endParaRPr lang="en-US"/>
          </a:p>
        </p:txBody>
      </p:sp>
    </p:spTree>
    <p:extLst>
      <p:ext uri="{BB962C8B-B14F-4D97-AF65-F5344CB8AC3E}">
        <p14:creationId xmlns:p14="http://schemas.microsoft.com/office/powerpoint/2010/main" val="5258427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F3D561F-C478-9C41-AC87-C625D024E71E}" type="slidenum">
              <a:rPr lang="en-US"/>
              <a:pPr>
                <a:defRPr/>
              </a:pPr>
              <a:t>‹#›</a:t>
            </a:fld>
            <a:endParaRPr lang="en-US"/>
          </a:p>
        </p:txBody>
      </p:sp>
    </p:spTree>
    <p:extLst>
      <p:ext uri="{BB962C8B-B14F-4D97-AF65-F5344CB8AC3E}">
        <p14:creationId xmlns:p14="http://schemas.microsoft.com/office/powerpoint/2010/main" val="3115989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92A2A6-33A3-D448-AE1D-FDF5AF807947}" type="slidenum">
              <a:rPr lang="en-US"/>
              <a:pPr>
                <a:defRPr/>
              </a:pPr>
              <a:t>‹#›</a:t>
            </a:fld>
            <a:endParaRPr lang="en-US"/>
          </a:p>
        </p:txBody>
      </p:sp>
    </p:spTree>
    <p:extLst>
      <p:ext uri="{BB962C8B-B14F-4D97-AF65-F5344CB8AC3E}">
        <p14:creationId xmlns:p14="http://schemas.microsoft.com/office/powerpoint/2010/main" val="868992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E5AC4A5-6BE5-4B47-97D4-DECC54F7C7F8}" type="slidenum">
              <a:rPr lang="en-US"/>
              <a:pPr>
                <a:defRPr/>
              </a:pPr>
              <a:t>‹#›</a:t>
            </a:fld>
            <a:endParaRPr lang="en-US"/>
          </a:p>
        </p:txBody>
      </p:sp>
    </p:spTree>
    <p:extLst>
      <p:ext uri="{BB962C8B-B14F-4D97-AF65-F5344CB8AC3E}">
        <p14:creationId xmlns:p14="http://schemas.microsoft.com/office/powerpoint/2010/main" val="20549879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6A793FB-05E8-3943-84D8-5B4C1A15F8DA}" type="slidenum">
              <a:rPr lang="en-US"/>
              <a:pPr>
                <a:defRPr/>
              </a:pPr>
              <a:t>‹#›</a:t>
            </a:fld>
            <a:endParaRPr lang="en-US"/>
          </a:p>
        </p:txBody>
      </p:sp>
    </p:spTree>
    <p:extLst>
      <p:ext uri="{BB962C8B-B14F-4D97-AF65-F5344CB8AC3E}">
        <p14:creationId xmlns:p14="http://schemas.microsoft.com/office/powerpoint/2010/main" val="1372447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ECB246F-3C8A-5946-A4EB-BCBA0451EBFD}" type="slidenum">
              <a:rPr lang="en-US"/>
              <a:pPr>
                <a:defRPr/>
              </a:pPr>
              <a:t>‹#›</a:t>
            </a:fld>
            <a:endParaRPr lang="en-US"/>
          </a:p>
        </p:txBody>
      </p:sp>
    </p:spTree>
    <p:extLst>
      <p:ext uri="{BB962C8B-B14F-4D97-AF65-F5344CB8AC3E}">
        <p14:creationId xmlns:p14="http://schemas.microsoft.com/office/powerpoint/2010/main" val="41460825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5DD8507-E962-6740-8522-57808F138484}" type="slidenum">
              <a:rPr lang="en-US"/>
              <a:pPr>
                <a:defRPr/>
              </a:pPr>
              <a:t>‹#›</a:t>
            </a:fld>
            <a:endParaRPr lang="en-US"/>
          </a:p>
        </p:txBody>
      </p:sp>
    </p:spTree>
    <p:extLst>
      <p:ext uri="{BB962C8B-B14F-4D97-AF65-F5344CB8AC3E}">
        <p14:creationId xmlns:p14="http://schemas.microsoft.com/office/powerpoint/2010/main" val="18623033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5347E4-0BDB-CE4B-91AA-C015A662474B}" type="slidenum">
              <a:rPr lang="en-US"/>
              <a:pPr>
                <a:defRPr/>
              </a:pPr>
              <a:t>‹#›</a:t>
            </a:fld>
            <a:endParaRPr lang="en-US"/>
          </a:p>
        </p:txBody>
      </p:sp>
    </p:spTree>
    <p:extLst>
      <p:ext uri="{BB962C8B-B14F-4D97-AF65-F5344CB8AC3E}">
        <p14:creationId xmlns:p14="http://schemas.microsoft.com/office/powerpoint/2010/main" val="35304080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2C89896-E199-1D44-9EFB-37D89B613613}" type="slidenum">
              <a:rPr lang="en-US"/>
              <a:pPr>
                <a:defRPr/>
              </a:pPr>
              <a:t>‹#›</a:t>
            </a:fld>
            <a:endParaRPr lang="en-US"/>
          </a:p>
        </p:txBody>
      </p:sp>
    </p:spTree>
    <p:extLst>
      <p:ext uri="{BB962C8B-B14F-4D97-AF65-F5344CB8AC3E}">
        <p14:creationId xmlns:p14="http://schemas.microsoft.com/office/powerpoint/2010/main" val="35808809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7F3DE1A-155E-1A45-9BCF-7CF3DAFA6A42}" type="slidenum">
              <a:rPr lang="en-US"/>
              <a:pPr>
                <a:defRPr/>
              </a:pPr>
              <a:t>‹#›</a:t>
            </a:fld>
            <a:endParaRPr lang="en-US"/>
          </a:p>
        </p:txBody>
      </p:sp>
    </p:spTree>
    <p:extLst>
      <p:ext uri="{BB962C8B-B14F-4D97-AF65-F5344CB8AC3E}">
        <p14:creationId xmlns:p14="http://schemas.microsoft.com/office/powerpoint/2010/main" val="29950584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7D5FB5-832E-B947-AC65-ED025F6ADD77}" type="slidenum">
              <a:rPr lang="en-US"/>
              <a:pPr>
                <a:defRPr/>
              </a:pPr>
              <a:t>‹#›</a:t>
            </a:fld>
            <a:endParaRPr lang="en-US"/>
          </a:p>
        </p:txBody>
      </p:sp>
    </p:spTree>
    <p:extLst>
      <p:ext uri="{BB962C8B-B14F-4D97-AF65-F5344CB8AC3E}">
        <p14:creationId xmlns:p14="http://schemas.microsoft.com/office/powerpoint/2010/main" val="20352191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3433B4C-6087-FB4B-9C84-818F48A126BD}" type="slidenum">
              <a:rPr lang="en-US"/>
              <a:pPr>
                <a:defRPr/>
              </a:pPr>
              <a:t>‹#›</a:t>
            </a:fld>
            <a:endParaRPr lang="en-US"/>
          </a:p>
        </p:txBody>
      </p:sp>
    </p:spTree>
    <p:extLst>
      <p:ext uri="{BB962C8B-B14F-4D97-AF65-F5344CB8AC3E}">
        <p14:creationId xmlns:p14="http://schemas.microsoft.com/office/powerpoint/2010/main" val="1338519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627EB0-9F84-6946-B600-B0849F2A1B9B}" type="slidenum">
              <a:rPr lang="en-US"/>
              <a:pPr>
                <a:defRPr/>
              </a:pPr>
              <a:t>‹#›</a:t>
            </a:fld>
            <a:endParaRPr lang="en-US"/>
          </a:p>
        </p:txBody>
      </p:sp>
    </p:spTree>
    <p:extLst>
      <p:ext uri="{BB962C8B-B14F-4D97-AF65-F5344CB8AC3E}">
        <p14:creationId xmlns:p14="http://schemas.microsoft.com/office/powerpoint/2010/main" val="38895532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146A963-4839-1C44-B177-58DD5A625C29}" type="slidenum">
              <a:rPr lang="en-US"/>
              <a:pPr>
                <a:defRPr/>
              </a:pPr>
              <a:t>‹#›</a:t>
            </a:fld>
            <a:endParaRPr lang="en-US"/>
          </a:p>
        </p:txBody>
      </p:sp>
    </p:spTree>
    <p:extLst>
      <p:ext uri="{BB962C8B-B14F-4D97-AF65-F5344CB8AC3E}">
        <p14:creationId xmlns:p14="http://schemas.microsoft.com/office/powerpoint/2010/main" val="1698597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CC429E6-FB0B-B641-925B-AF9943124171}" type="slidenum">
              <a:rPr lang="en-US"/>
              <a:pPr>
                <a:defRPr/>
              </a:pPr>
              <a:t>‹#›</a:t>
            </a:fld>
            <a:endParaRPr lang="en-US"/>
          </a:p>
        </p:txBody>
      </p:sp>
    </p:spTree>
    <p:extLst>
      <p:ext uri="{BB962C8B-B14F-4D97-AF65-F5344CB8AC3E}">
        <p14:creationId xmlns:p14="http://schemas.microsoft.com/office/powerpoint/2010/main" val="15029910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AE333EE-1BBE-0B44-B975-5EAA401D3BDB}" type="slidenum">
              <a:rPr lang="en-US"/>
              <a:pPr>
                <a:defRPr/>
              </a:pPr>
              <a:t>‹#›</a:t>
            </a:fld>
            <a:endParaRPr lang="en-US"/>
          </a:p>
        </p:txBody>
      </p:sp>
    </p:spTree>
    <p:extLst>
      <p:ext uri="{BB962C8B-B14F-4D97-AF65-F5344CB8AC3E}">
        <p14:creationId xmlns:p14="http://schemas.microsoft.com/office/powerpoint/2010/main" val="17111291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9B5200E-0CF0-DF41-811F-AFC4091C2273}" type="slidenum">
              <a:rPr lang="en-US"/>
              <a:pPr>
                <a:defRPr/>
              </a:pPr>
              <a:t>‹#›</a:t>
            </a:fld>
            <a:endParaRPr lang="en-US"/>
          </a:p>
        </p:txBody>
      </p:sp>
    </p:spTree>
    <p:extLst>
      <p:ext uri="{BB962C8B-B14F-4D97-AF65-F5344CB8AC3E}">
        <p14:creationId xmlns:p14="http://schemas.microsoft.com/office/powerpoint/2010/main" val="18749548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0A7B18F-9E27-5D42-A21B-8378CF83FD24}" type="slidenum">
              <a:rPr lang="en-US"/>
              <a:pPr>
                <a:defRPr/>
              </a:pPr>
              <a:t>‹#›</a:t>
            </a:fld>
            <a:endParaRPr lang="en-US"/>
          </a:p>
        </p:txBody>
      </p:sp>
    </p:spTree>
    <p:extLst>
      <p:ext uri="{BB962C8B-B14F-4D97-AF65-F5344CB8AC3E}">
        <p14:creationId xmlns:p14="http://schemas.microsoft.com/office/powerpoint/2010/main" val="39149235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4852452-C53C-0340-9DB9-5A761D2BADAE}" type="slidenum">
              <a:rPr lang="en-US"/>
              <a:pPr>
                <a:defRPr/>
              </a:pPr>
              <a:t>‹#›</a:t>
            </a:fld>
            <a:endParaRPr lang="en-US"/>
          </a:p>
        </p:txBody>
      </p:sp>
    </p:spTree>
    <p:extLst>
      <p:ext uri="{BB962C8B-B14F-4D97-AF65-F5344CB8AC3E}">
        <p14:creationId xmlns:p14="http://schemas.microsoft.com/office/powerpoint/2010/main" val="11465188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0A0236E1-B952-ED4B-85E2-F6C3A734F450}" type="slidenum">
              <a:rPr lang="en-US"/>
              <a:pPr>
                <a:defRPr/>
              </a:pPr>
              <a:t>‹#›</a:t>
            </a:fld>
            <a:endParaRPr lang="en-US"/>
          </a:p>
        </p:txBody>
      </p:sp>
    </p:spTree>
    <p:extLst>
      <p:ext uri="{BB962C8B-B14F-4D97-AF65-F5344CB8AC3E}">
        <p14:creationId xmlns:p14="http://schemas.microsoft.com/office/powerpoint/2010/main" val="170177940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340F028-035E-D448-B5AA-774889A5FFAA}" type="slidenum">
              <a:rPr lang="en-US"/>
              <a:pPr>
                <a:defRPr/>
              </a:pPr>
              <a:t>‹#›</a:t>
            </a:fld>
            <a:endParaRPr lang="en-US"/>
          </a:p>
        </p:txBody>
      </p:sp>
    </p:spTree>
    <p:extLst>
      <p:ext uri="{BB962C8B-B14F-4D97-AF65-F5344CB8AC3E}">
        <p14:creationId xmlns:p14="http://schemas.microsoft.com/office/powerpoint/2010/main" val="4766246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FFAE3F-F39C-E947-80B2-DEA870D59E74}" type="slidenum">
              <a:rPr lang="en-US"/>
              <a:pPr>
                <a:defRPr/>
              </a:pPr>
              <a:t>‹#›</a:t>
            </a:fld>
            <a:endParaRPr lang="en-US"/>
          </a:p>
        </p:txBody>
      </p:sp>
    </p:spTree>
    <p:extLst>
      <p:ext uri="{BB962C8B-B14F-4D97-AF65-F5344CB8AC3E}">
        <p14:creationId xmlns:p14="http://schemas.microsoft.com/office/powerpoint/2010/main" val="37066537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EADD911-BB22-0649-A6BD-8E044587E9B2}" type="slidenum">
              <a:rPr lang="en-US"/>
              <a:pPr>
                <a:defRPr/>
              </a:pPr>
              <a:t>‹#›</a:t>
            </a:fld>
            <a:endParaRPr lang="en-US"/>
          </a:p>
        </p:txBody>
      </p:sp>
    </p:spTree>
    <p:extLst>
      <p:ext uri="{BB962C8B-B14F-4D97-AF65-F5344CB8AC3E}">
        <p14:creationId xmlns:p14="http://schemas.microsoft.com/office/powerpoint/2010/main" val="864092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2D118D7-7AEB-1748-B4C8-44744D122773}" type="slidenum">
              <a:rPr lang="en-US"/>
              <a:pPr>
                <a:defRPr/>
              </a:pPr>
              <a:t>‹#›</a:t>
            </a:fld>
            <a:endParaRPr lang="en-US"/>
          </a:p>
        </p:txBody>
      </p:sp>
    </p:spTree>
    <p:extLst>
      <p:ext uri="{BB962C8B-B14F-4D97-AF65-F5344CB8AC3E}">
        <p14:creationId xmlns:p14="http://schemas.microsoft.com/office/powerpoint/2010/main" val="39821324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17BE92E-16CB-FF48-9B60-C934C81869CF}" type="slidenum">
              <a:rPr lang="en-US"/>
              <a:pPr>
                <a:defRPr/>
              </a:pPr>
              <a:t>‹#›</a:t>
            </a:fld>
            <a:endParaRPr lang="en-US"/>
          </a:p>
        </p:txBody>
      </p:sp>
    </p:spTree>
    <p:extLst>
      <p:ext uri="{BB962C8B-B14F-4D97-AF65-F5344CB8AC3E}">
        <p14:creationId xmlns:p14="http://schemas.microsoft.com/office/powerpoint/2010/main" val="2984738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94C0E33-92E1-5248-A6FD-302186E0147F}" type="slidenum">
              <a:rPr lang="en-US"/>
              <a:pPr>
                <a:defRPr/>
              </a:pPr>
              <a:t>‹#›</a:t>
            </a:fld>
            <a:endParaRPr lang="en-US"/>
          </a:p>
        </p:txBody>
      </p:sp>
    </p:spTree>
    <p:extLst>
      <p:ext uri="{BB962C8B-B14F-4D97-AF65-F5344CB8AC3E}">
        <p14:creationId xmlns:p14="http://schemas.microsoft.com/office/powerpoint/2010/main" val="20034735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C65D85E-5F8D-F348-8F54-4A9BB1A9D643}" type="slidenum">
              <a:rPr lang="en-US"/>
              <a:pPr>
                <a:defRPr/>
              </a:pPr>
              <a:t>‹#›</a:t>
            </a:fld>
            <a:endParaRPr lang="en-US"/>
          </a:p>
        </p:txBody>
      </p:sp>
    </p:spTree>
    <p:extLst>
      <p:ext uri="{BB962C8B-B14F-4D97-AF65-F5344CB8AC3E}">
        <p14:creationId xmlns:p14="http://schemas.microsoft.com/office/powerpoint/2010/main" val="8615751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A56C22-5202-FD4A-8ECF-81A77042B85A}" type="slidenum">
              <a:rPr lang="en-US"/>
              <a:pPr>
                <a:defRPr/>
              </a:pPr>
              <a:t>‹#›</a:t>
            </a:fld>
            <a:endParaRPr lang="en-US"/>
          </a:p>
        </p:txBody>
      </p:sp>
    </p:spTree>
    <p:extLst>
      <p:ext uri="{BB962C8B-B14F-4D97-AF65-F5344CB8AC3E}">
        <p14:creationId xmlns:p14="http://schemas.microsoft.com/office/powerpoint/2010/main" val="37242296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972DD12-7CE4-5A45-924F-C61297CA4BBD}" type="slidenum">
              <a:rPr lang="en-US"/>
              <a:pPr>
                <a:defRPr/>
              </a:pPr>
              <a:t>‹#›</a:t>
            </a:fld>
            <a:endParaRPr lang="en-US"/>
          </a:p>
        </p:txBody>
      </p:sp>
    </p:spTree>
    <p:extLst>
      <p:ext uri="{BB962C8B-B14F-4D97-AF65-F5344CB8AC3E}">
        <p14:creationId xmlns:p14="http://schemas.microsoft.com/office/powerpoint/2010/main" val="29827911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1506E96-7738-6643-9EDF-F3F0FFD55FBC}" type="slidenum">
              <a:rPr lang="en-US"/>
              <a:pPr>
                <a:defRPr/>
              </a:pPr>
              <a:t>‹#›</a:t>
            </a:fld>
            <a:endParaRPr lang="en-US"/>
          </a:p>
        </p:txBody>
      </p:sp>
    </p:spTree>
    <p:extLst>
      <p:ext uri="{BB962C8B-B14F-4D97-AF65-F5344CB8AC3E}">
        <p14:creationId xmlns:p14="http://schemas.microsoft.com/office/powerpoint/2010/main" val="23448713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22F2A7B-0844-E042-A30B-830DCEDA42C2}" type="slidenum">
              <a:rPr lang="en-US"/>
              <a:pPr>
                <a:defRPr/>
              </a:pPr>
              <a:t>‹#›</a:t>
            </a:fld>
            <a:endParaRPr lang="en-US"/>
          </a:p>
        </p:txBody>
      </p:sp>
    </p:spTree>
    <p:extLst>
      <p:ext uri="{BB962C8B-B14F-4D97-AF65-F5344CB8AC3E}">
        <p14:creationId xmlns:p14="http://schemas.microsoft.com/office/powerpoint/2010/main" val="5678139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3AD039-04FC-964B-8262-0C151F0CE96F}" type="slidenum">
              <a:rPr lang="en-US"/>
              <a:pPr>
                <a:defRPr/>
              </a:pPr>
              <a:t>‹#›</a:t>
            </a:fld>
            <a:endParaRPr lang="en-US"/>
          </a:p>
        </p:txBody>
      </p:sp>
    </p:spTree>
    <p:extLst>
      <p:ext uri="{BB962C8B-B14F-4D97-AF65-F5344CB8AC3E}">
        <p14:creationId xmlns:p14="http://schemas.microsoft.com/office/powerpoint/2010/main" val="3882936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053BF2-9FD6-B74F-AB2F-CE1C838F861B}" type="slidenum">
              <a:rPr lang="en-US"/>
              <a:pPr>
                <a:defRPr/>
              </a:pPr>
              <a:t>‹#›</a:t>
            </a:fld>
            <a:endParaRPr lang="en-US"/>
          </a:p>
        </p:txBody>
      </p:sp>
    </p:spTree>
    <p:extLst>
      <p:ext uri="{BB962C8B-B14F-4D97-AF65-F5344CB8AC3E}">
        <p14:creationId xmlns:p14="http://schemas.microsoft.com/office/powerpoint/2010/main" val="13906212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AAC74DB-7CB1-B84D-BBB3-FA0CD52A50CD}" type="slidenum">
              <a:rPr lang="en-US"/>
              <a:pPr>
                <a:defRPr/>
              </a:pPr>
              <a:t>‹#›</a:t>
            </a:fld>
            <a:endParaRPr lang="en-US"/>
          </a:p>
        </p:txBody>
      </p:sp>
    </p:spTree>
    <p:extLst>
      <p:ext uri="{BB962C8B-B14F-4D97-AF65-F5344CB8AC3E}">
        <p14:creationId xmlns:p14="http://schemas.microsoft.com/office/powerpoint/2010/main" val="24041418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A818298-5A47-3840-B361-E3941D57CF3E}" type="slidenum">
              <a:rPr lang="en-US"/>
              <a:pPr>
                <a:defRPr/>
              </a:pPr>
              <a:t>‹#›</a:t>
            </a:fld>
            <a:endParaRPr lang="en-US"/>
          </a:p>
        </p:txBody>
      </p:sp>
    </p:spTree>
    <p:extLst>
      <p:ext uri="{BB962C8B-B14F-4D97-AF65-F5344CB8AC3E}">
        <p14:creationId xmlns:p14="http://schemas.microsoft.com/office/powerpoint/2010/main" val="9337082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5B60E0D-9142-B04F-90B3-9A7F581BF6DE}" type="slidenum">
              <a:rPr lang="en-US"/>
              <a:pPr>
                <a:defRPr/>
              </a:pPr>
              <a:t>‹#›</a:t>
            </a:fld>
            <a:endParaRPr lang="en-US"/>
          </a:p>
        </p:txBody>
      </p:sp>
    </p:spTree>
    <p:extLst>
      <p:ext uri="{BB962C8B-B14F-4D97-AF65-F5344CB8AC3E}">
        <p14:creationId xmlns:p14="http://schemas.microsoft.com/office/powerpoint/2010/main" val="4078206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5949B59-29D8-9849-8124-C3DC691DD6D2}" type="slidenum">
              <a:rPr lang="en-US"/>
              <a:pPr>
                <a:defRPr/>
              </a:pPr>
              <a:t>‹#›</a:t>
            </a:fld>
            <a:endParaRPr lang="en-US"/>
          </a:p>
        </p:txBody>
      </p:sp>
    </p:spTree>
    <p:extLst>
      <p:ext uri="{BB962C8B-B14F-4D97-AF65-F5344CB8AC3E}">
        <p14:creationId xmlns:p14="http://schemas.microsoft.com/office/powerpoint/2010/main" val="23859429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3A585A-2A98-AB40-963F-F8A0B0D5C40F}" type="slidenum">
              <a:rPr lang="en-US"/>
              <a:pPr>
                <a:defRPr/>
              </a:pPr>
              <a:t>‹#›</a:t>
            </a:fld>
            <a:endParaRPr lang="en-US"/>
          </a:p>
        </p:txBody>
      </p:sp>
    </p:spTree>
    <p:extLst>
      <p:ext uri="{BB962C8B-B14F-4D97-AF65-F5344CB8AC3E}">
        <p14:creationId xmlns:p14="http://schemas.microsoft.com/office/powerpoint/2010/main" val="2980481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9C0621D-62A7-4A4B-9FE8-A3BEE16F5CF8}" type="slidenum">
              <a:rPr lang="en-US"/>
              <a:pPr>
                <a:defRPr/>
              </a:pPr>
              <a:t>‹#›</a:t>
            </a:fld>
            <a:endParaRPr lang="en-US"/>
          </a:p>
        </p:txBody>
      </p:sp>
    </p:spTree>
    <p:extLst>
      <p:ext uri="{BB962C8B-B14F-4D97-AF65-F5344CB8AC3E}">
        <p14:creationId xmlns:p14="http://schemas.microsoft.com/office/powerpoint/2010/main" val="27940672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D1317-DEB2-124F-9EB6-B2BBFAF0DFD2}" type="slidenum">
              <a:rPr lang="en-US"/>
              <a:pPr>
                <a:defRPr/>
              </a:pPr>
              <a:t>‹#›</a:t>
            </a:fld>
            <a:endParaRPr lang="en-US"/>
          </a:p>
        </p:txBody>
      </p:sp>
    </p:spTree>
    <p:extLst>
      <p:ext uri="{BB962C8B-B14F-4D97-AF65-F5344CB8AC3E}">
        <p14:creationId xmlns:p14="http://schemas.microsoft.com/office/powerpoint/2010/main" val="6931747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7EA98EB-9FF7-5A45-AA0E-DF4652E03C36}" type="slidenum">
              <a:rPr lang="en-US"/>
              <a:pPr>
                <a:defRPr/>
              </a:pPr>
              <a:t>‹#›</a:t>
            </a:fld>
            <a:endParaRPr lang="en-US"/>
          </a:p>
        </p:txBody>
      </p:sp>
    </p:spTree>
    <p:extLst>
      <p:ext uri="{BB962C8B-B14F-4D97-AF65-F5344CB8AC3E}">
        <p14:creationId xmlns:p14="http://schemas.microsoft.com/office/powerpoint/2010/main" val="32357016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81CE032-8328-EF49-8A85-112EED7372B9}" type="slidenum">
              <a:rPr lang="en-US"/>
              <a:pPr>
                <a:defRPr/>
              </a:pPr>
              <a:t>‹#›</a:t>
            </a:fld>
            <a:endParaRPr lang="en-US"/>
          </a:p>
        </p:txBody>
      </p:sp>
    </p:spTree>
    <p:extLst>
      <p:ext uri="{BB962C8B-B14F-4D97-AF65-F5344CB8AC3E}">
        <p14:creationId xmlns:p14="http://schemas.microsoft.com/office/powerpoint/2010/main" val="37319919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216E84D-4CDC-8340-B6EF-0B2386AA0B1E}" type="slidenum">
              <a:rPr lang="en-US"/>
              <a:pPr>
                <a:defRPr/>
              </a:pPr>
              <a:t>‹#›</a:t>
            </a:fld>
            <a:endParaRPr lang="en-US"/>
          </a:p>
        </p:txBody>
      </p:sp>
    </p:spTree>
    <p:extLst>
      <p:ext uri="{BB962C8B-B14F-4D97-AF65-F5344CB8AC3E}">
        <p14:creationId xmlns:p14="http://schemas.microsoft.com/office/powerpoint/2010/main" val="34672142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148E4361-3929-B54A-A586-F2E6CC7E9A0C}" type="slidenum">
              <a:rPr lang="en-US"/>
              <a:pPr>
                <a:defRPr/>
              </a:pPr>
              <a:t>‹#›</a:t>
            </a:fld>
            <a:endParaRPr lang="en-US"/>
          </a:p>
        </p:txBody>
      </p:sp>
    </p:spTree>
    <p:extLst>
      <p:ext uri="{BB962C8B-B14F-4D97-AF65-F5344CB8AC3E}">
        <p14:creationId xmlns:p14="http://schemas.microsoft.com/office/powerpoint/2010/main" val="3436126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A929247-F1DA-9546-8EF5-AE23DE25E83F}" type="slidenum">
              <a:rPr lang="en-US"/>
              <a:pPr>
                <a:defRPr/>
              </a:pPr>
              <a:t>‹#›</a:t>
            </a:fld>
            <a:endParaRPr lang="en-US"/>
          </a:p>
        </p:txBody>
      </p:sp>
    </p:spTree>
    <p:extLst>
      <p:ext uri="{BB962C8B-B14F-4D97-AF65-F5344CB8AC3E}">
        <p14:creationId xmlns:p14="http://schemas.microsoft.com/office/powerpoint/2010/main" val="24993770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8999F4D-CCC3-5343-9C23-0B8631B6A053}" type="slidenum">
              <a:rPr lang="en-US"/>
              <a:pPr>
                <a:defRPr/>
              </a:pPr>
              <a:t>‹#›</a:t>
            </a:fld>
            <a:endParaRPr lang="en-US"/>
          </a:p>
        </p:txBody>
      </p:sp>
    </p:spTree>
    <p:extLst>
      <p:ext uri="{BB962C8B-B14F-4D97-AF65-F5344CB8AC3E}">
        <p14:creationId xmlns:p14="http://schemas.microsoft.com/office/powerpoint/2010/main" val="241011589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14E1137-3ACE-1346-B2A0-BCB4EE46A893}" type="slidenum">
              <a:rPr lang="en-US"/>
              <a:pPr>
                <a:defRPr/>
              </a:pPr>
              <a:t>‹#›</a:t>
            </a:fld>
            <a:endParaRPr lang="en-US"/>
          </a:p>
        </p:txBody>
      </p:sp>
    </p:spTree>
    <p:extLst>
      <p:ext uri="{BB962C8B-B14F-4D97-AF65-F5344CB8AC3E}">
        <p14:creationId xmlns:p14="http://schemas.microsoft.com/office/powerpoint/2010/main" val="3729917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3FBF81-1CED-0E4C-8B26-98AF11371339}" type="slidenum">
              <a:rPr lang="en-US"/>
              <a:pPr>
                <a:defRPr/>
              </a:pPr>
              <a:t>‹#›</a:t>
            </a:fld>
            <a:endParaRPr lang="en-US"/>
          </a:p>
        </p:txBody>
      </p:sp>
    </p:spTree>
    <p:extLst>
      <p:ext uri="{BB962C8B-B14F-4D97-AF65-F5344CB8AC3E}">
        <p14:creationId xmlns:p14="http://schemas.microsoft.com/office/powerpoint/2010/main" val="14093674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106565DD-A8C2-E14B-879E-E46B422A6CA8}" type="slidenum">
              <a:rPr lang="en-US"/>
              <a:pPr>
                <a:defRPr/>
              </a:pPr>
              <a:t>‹#›</a:t>
            </a:fld>
            <a:endParaRPr lang="en-US"/>
          </a:p>
        </p:txBody>
      </p:sp>
    </p:spTree>
    <p:extLst>
      <p:ext uri="{BB962C8B-B14F-4D97-AF65-F5344CB8AC3E}">
        <p14:creationId xmlns:p14="http://schemas.microsoft.com/office/powerpoint/2010/main" val="13966201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13336E78-88EF-D54C-AA01-23380C3CFEC3}" type="slidenum">
              <a:rPr lang="en-US"/>
              <a:pPr>
                <a:defRPr/>
              </a:pPr>
              <a:t>‹#›</a:t>
            </a:fld>
            <a:endParaRPr lang="en-US"/>
          </a:p>
        </p:txBody>
      </p:sp>
    </p:spTree>
    <p:extLst>
      <p:ext uri="{BB962C8B-B14F-4D97-AF65-F5344CB8AC3E}">
        <p14:creationId xmlns:p14="http://schemas.microsoft.com/office/powerpoint/2010/main" val="31149918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4EFB21C3-4DA9-5445-860F-921F9EAF900F}" type="slidenum">
              <a:rPr lang="en-US"/>
              <a:pPr>
                <a:defRPr/>
              </a:pPr>
              <a:t>‹#›</a:t>
            </a:fld>
            <a:endParaRPr lang="en-US"/>
          </a:p>
        </p:txBody>
      </p:sp>
    </p:spTree>
    <p:extLst>
      <p:ext uri="{BB962C8B-B14F-4D97-AF65-F5344CB8AC3E}">
        <p14:creationId xmlns:p14="http://schemas.microsoft.com/office/powerpoint/2010/main" val="32995465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4F410CC-599D-A940-A752-13A27D923FB1}" type="slidenum">
              <a:rPr lang="en-US"/>
              <a:pPr>
                <a:defRPr/>
              </a:pPr>
              <a:t>‹#›</a:t>
            </a:fld>
            <a:endParaRPr lang="en-US"/>
          </a:p>
        </p:txBody>
      </p:sp>
    </p:spTree>
    <p:extLst>
      <p:ext uri="{BB962C8B-B14F-4D97-AF65-F5344CB8AC3E}">
        <p14:creationId xmlns:p14="http://schemas.microsoft.com/office/powerpoint/2010/main" val="18031013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80E0CC7-347A-8140-884E-1A1FDF14B70B}" type="slidenum">
              <a:rPr lang="en-US"/>
              <a:pPr>
                <a:defRPr/>
              </a:pPr>
              <a:t>‹#›</a:t>
            </a:fld>
            <a:endParaRPr lang="en-US"/>
          </a:p>
        </p:txBody>
      </p:sp>
    </p:spTree>
    <p:extLst>
      <p:ext uri="{BB962C8B-B14F-4D97-AF65-F5344CB8AC3E}">
        <p14:creationId xmlns:p14="http://schemas.microsoft.com/office/powerpoint/2010/main" val="5462508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46C1887-D09B-EF49-BB66-66328610F803}" type="slidenum">
              <a:rPr lang="en-US"/>
              <a:pPr>
                <a:defRPr/>
              </a:pPr>
              <a:t>‹#›</a:t>
            </a:fld>
            <a:endParaRPr lang="en-US"/>
          </a:p>
        </p:txBody>
      </p:sp>
    </p:spTree>
    <p:extLst>
      <p:ext uri="{BB962C8B-B14F-4D97-AF65-F5344CB8AC3E}">
        <p14:creationId xmlns:p14="http://schemas.microsoft.com/office/powerpoint/2010/main" val="34228975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2FA927B-FA52-B846-9986-1E46F6259CA1}" type="slidenum">
              <a:rPr lang="en-US"/>
              <a:pPr>
                <a:defRPr/>
              </a:pPr>
              <a:t>‹#›</a:t>
            </a:fld>
            <a:endParaRPr lang="en-US"/>
          </a:p>
        </p:txBody>
      </p:sp>
    </p:spTree>
    <p:extLst>
      <p:ext uri="{BB962C8B-B14F-4D97-AF65-F5344CB8AC3E}">
        <p14:creationId xmlns:p14="http://schemas.microsoft.com/office/powerpoint/2010/main" val="18179499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6027801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3910606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958532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EEDAAB8-752C-684C-B430-D564BB5E2B53}" type="slidenum">
              <a:rPr lang="en-US"/>
              <a:pPr>
                <a:defRPr/>
              </a:pPr>
              <a:t>‹#›</a:t>
            </a:fld>
            <a:endParaRPr lang="en-US"/>
          </a:p>
        </p:txBody>
      </p:sp>
    </p:spTree>
    <p:extLst>
      <p:ext uri="{BB962C8B-B14F-4D97-AF65-F5344CB8AC3E}">
        <p14:creationId xmlns:p14="http://schemas.microsoft.com/office/powerpoint/2010/main" val="20318834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0890757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043090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99231740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65881008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3929234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37289885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5226934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10807041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957968"/>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526201"/>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11BD2A-0304-504F-B9AA-A97D891F97B6}" type="slidenum">
              <a:rPr lang="en-US"/>
              <a:pPr>
                <a:defRPr/>
              </a:pPr>
              <a:t>‹#›</a:t>
            </a:fld>
            <a:endParaRPr lang="en-US"/>
          </a:p>
        </p:txBody>
      </p:sp>
    </p:spTree>
    <p:extLst>
      <p:ext uri="{BB962C8B-B14F-4D97-AF65-F5344CB8AC3E}">
        <p14:creationId xmlns:p14="http://schemas.microsoft.com/office/powerpoint/2010/main" val="3455886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190178"/>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918592"/>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888268"/>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536884"/>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973674"/>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6895036"/>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24437"/>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895804"/>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498842"/>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940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936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8B95C7-F6CD-6847-843F-0CD9CC7D75A5}" type="slidenum">
              <a:rPr lang="en-US"/>
              <a:pPr>
                <a:defRPr/>
              </a:pPr>
              <a:t>‹#›</a:t>
            </a:fld>
            <a:endParaRPr lang="en-US"/>
          </a:p>
        </p:txBody>
      </p:sp>
    </p:spTree>
    <p:extLst>
      <p:ext uri="{BB962C8B-B14F-4D97-AF65-F5344CB8AC3E}">
        <p14:creationId xmlns:p14="http://schemas.microsoft.com/office/powerpoint/2010/main" val="11555307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38792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415102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79878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785974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86190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58626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86790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5441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4864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0682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00817B6-DB9D-C044-A42C-4D746E47B29E}" type="slidenum">
              <a:rPr lang="en-US"/>
              <a:pPr>
                <a:defRPr/>
              </a:pPr>
              <a:t>‹#›</a:t>
            </a:fld>
            <a:endParaRPr lang="en-US"/>
          </a:p>
        </p:txBody>
      </p:sp>
    </p:spTree>
    <p:extLst>
      <p:ext uri="{BB962C8B-B14F-4D97-AF65-F5344CB8AC3E}">
        <p14:creationId xmlns:p14="http://schemas.microsoft.com/office/powerpoint/2010/main" val="295466735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6819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11982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0859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78175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27814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7876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73779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5485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858632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771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34C1C2-54D0-DE4D-A248-A4E44C7DFC52}" type="slidenum">
              <a:rPr lang="en-US"/>
              <a:pPr>
                <a:defRPr/>
              </a:pPr>
              <a:t>‹#›</a:t>
            </a:fld>
            <a:endParaRPr lang="en-US"/>
          </a:p>
        </p:txBody>
      </p:sp>
    </p:spTree>
    <p:extLst>
      <p:ext uri="{BB962C8B-B14F-4D97-AF65-F5344CB8AC3E}">
        <p14:creationId xmlns:p14="http://schemas.microsoft.com/office/powerpoint/2010/main" val="4624496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772960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202487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80169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012096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474414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141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696989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48337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59800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2496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1C1B4D-DBDF-4140-A337-1E7A9B65A114}" type="slidenum">
              <a:rPr lang="en-GB"/>
              <a:pPr>
                <a:defRPr/>
              </a:pPr>
              <a:t>‹#›</a:t>
            </a:fld>
            <a:endParaRPr lang="en-GB"/>
          </a:p>
        </p:txBody>
      </p:sp>
    </p:spTree>
    <p:extLst>
      <p:ext uri="{BB962C8B-B14F-4D97-AF65-F5344CB8AC3E}">
        <p14:creationId xmlns:p14="http://schemas.microsoft.com/office/powerpoint/2010/main" val="25329612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27808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0501462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74348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63357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331859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162957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796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89882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2/12/26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9488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2/12/26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63667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54184525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2/12/26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300377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01679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613884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06123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78193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4"/>
        <p:cNvGrpSpPr/>
        <p:nvPr/>
      </p:nvGrpSpPr>
      <p:grpSpPr>
        <a:xfrm>
          <a:off x="0" y="0"/>
          <a:ext cx="0" cy="0"/>
          <a:chOff x="0" y="0"/>
          <a:chExt cx="0" cy="0"/>
        </a:xfrm>
      </p:grpSpPr>
      <p:sp>
        <p:nvSpPr>
          <p:cNvPr id="1685" name="Google Shape;1685;p17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6" name="Google Shape;1686;p17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7" name="Google Shape;1687;p17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2025834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8"/>
        <p:cNvGrpSpPr/>
        <p:nvPr/>
      </p:nvGrpSpPr>
      <p:grpSpPr>
        <a:xfrm>
          <a:off x="0" y="0"/>
          <a:ext cx="0" cy="0"/>
          <a:chOff x="0" y="0"/>
          <a:chExt cx="0" cy="0"/>
        </a:xfrm>
      </p:grpSpPr>
      <p:sp>
        <p:nvSpPr>
          <p:cNvPr id="1689" name="Google Shape;1689;p174"/>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90" name="Google Shape;1690;p174"/>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1" name="Google Shape;1691;p174"/>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2" name="Google Shape;1692;p174"/>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38368528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93"/>
        <p:cNvGrpSpPr/>
        <p:nvPr/>
      </p:nvGrpSpPr>
      <p:grpSpPr>
        <a:xfrm>
          <a:off x="0" y="0"/>
          <a:ext cx="0" cy="0"/>
          <a:chOff x="0" y="0"/>
          <a:chExt cx="0" cy="0"/>
        </a:xfrm>
      </p:grpSpPr>
      <p:sp>
        <p:nvSpPr>
          <p:cNvPr id="1694" name="Google Shape;1694;p175"/>
          <p:cNvSpPr txBox="1">
            <a:spLocks noGrp="1"/>
          </p:cNvSpPr>
          <p:nvPr>
            <p:ph type="ctrTitle"/>
          </p:nvPr>
        </p:nvSpPr>
        <p:spPr>
          <a:xfrm>
            <a:off x="685800" y="2130426"/>
            <a:ext cx="7772400" cy="1470025"/>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95" name="Google Shape;1695;p175"/>
          <p:cNvSpPr txBox="1">
            <a:spLocks noGrp="1"/>
          </p:cNvSpPr>
          <p:nvPr>
            <p:ph type="subTitle" idx="1"/>
          </p:nvPr>
        </p:nvSpPr>
        <p:spPr>
          <a:xfrm>
            <a:off x="1371600" y="3886200"/>
            <a:ext cx="6400800" cy="1752600"/>
          </a:xfrm>
          <a:prstGeom prst="rect">
            <a:avLst/>
          </a:prstGeom>
          <a:noFill/>
          <a:ln>
            <a:noFill/>
          </a:ln>
        </p:spPr>
        <p:txBody>
          <a:bodyPr spcFirstLastPara="1" wrap="square" lIns="91400" tIns="45700" rIns="91400"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6" name="Google Shape;1696;p175"/>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7" name="Google Shape;1697;p175"/>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98" name="Google Shape;1698;p175"/>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0738653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99"/>
        <p:cNvGrpSpPr/>
        <p:nvPr/>
      </p:nvGrpSpPr>
      <p:grpSpPr>
        <a:xfrm>
          <a:off x="0" y="0"/>
          <a:ext cx="0" cy="0"/>
          <a:chOff x="0" y="0"/>
          <a:chExt cx="0" cy="0"/>
        </a:xfrm>
      </p:grpSpPr>
      <p:sp>
        <p:nvSpPr>
          <p:cNvPr id="1700" name="Google Shape;1700;p176"/>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01" name="Google Shape;1701;p176"/>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2" name="Google Shape;1702;p176"/>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3" name="Google Shape;1703;p176"/>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4" name="Google Shape;1704;p176"/>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4075473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05"/>
        <p:cNvGrpSpPr/>
        <p:nvPr/>
      </p:nvGrpSpPr>
      <p:grpSpPr>
        <a:xfrm>
          <a:off x="0" y="0"/>
          <a:ext cx="0" cy="0"/>
          <a:chOff x="0" y="0"/>
          <a:chExt cx="0" cy="0"/>
        </a:xfrm>
      </p:grpSpPr>
      <p:sp>
        <p:nvSpPr>
          <p:cNvPr id="1706" name="Google Shape;1706;p177"/>
          <p:cNvSpPr txBox="1">
            <a:spLocks noGrp="1"/>
          </p:cNvSpPr>
          <p:nvPr>
            <p:ph type="title"/>
          </p:nvPr>
        </p:nvSpPr>
        <p:spPr>
          <a:xfrm>
            <a:off x="722313" y="4406905"/>
            <a:ext cx="7772400" cy="1362075"/>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07" name="Google Shape;1707;p177"/>
          <p:cNvSpPr txBox="1">
            <a:spLocks noGrp="1"/>
          </p:cNvSpPr>
          <p:nvPr>
            <p:ph type="body" idx="1"/>
          </p:nvPr>
        </p:nvSpPr>
        <p:spPr>
          <a:xfrm>
            <a:off x="722313" y="2906718"/>
            <a:ext cx="7772400" cy="1500187"/>
          </a:xfrm>
          <a:prstGeom prst="rect">
            <a:avLst/>
          </a:prstGeom>
          <a:noFill/>
          <a:ln>
            <a:noFill/>
          </a:ln>
        </p:spPr>
        <p:txBody>
          <a:bodyPr spcFirstLastPara="1" wrap="square" lIns="91400" tIns="45700" rIns="91400" bIns="45700" anchor="b" anchorCtr="0"/>
          <a:lstStyle>
            <a:lvl1pPr marL="457200" marR="0" lvl="0" indent="-228600"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8" name="Google Shape;1708;p177"/>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09" name="Google Shape;1709;p177"/>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0" name="Google Shape;1710;p177"/>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846166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9227238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11"/>
        <p:cNvGrpSpPr/>
        <p:nvPr/>
      </p:nvGrpSpPr>
      <p:grpSpPr>
        <a:xfrm>
          <a:off x="0" y="0"/>
          <a:ext cx="0" cy="0"/>
          <a:chOff x="0" y="0"/>
          <a:chExt cx="0" cy="0"/>
        </a:xfrm>
      </p:grpSpPr>
      <p:sp>
        <p:nvSpPr>
          <p:cNvPr id="1712" name="Google Shape;1712;p178"/>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13" name="Google Shape;1713;p178"/>
          <p:cNvSpPr txBox="1">
            <a:spLocks noGrp="1"/>
          </p:cNvSpPr>
          <p:nvPr>
            <p:ph type="body" idx="1"/>
          </p:nvPr>
        </p:nvSpPr>
        <p:spPr>
          <a:xfrm>
            <a:off x="6858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4" name="Google Shape;1714;p178"/>
          <p:cNvSpPr txBox="1">
            <a:spLocks noGrp="1"/>
          </p:cNvSpPr>
          <p:nvPr>
            <p:ph type="body" idx="2"/>
          </p:nvPr>
        </p:nvSpPr>
        <p:spPr>
          <a:xfrm>
            <a:off x="46482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5" name="Google Shape;1715;p178"/>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6" name="Google Shape;1716;p178"/>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17" name="Google Shape;1717;p178"/>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10201772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18"/>
        <p:cNvGrpSpPr/>
        <p:nvPr/>
      </p:nvGrpSpPr>
      <p:grpSpPr>
        <a:xfrm>
          <a:off x="0" y="0"/>
          <a:ext cx="0" cy="0"/>
          <a:chOff x="0" y="0"/>
          <a:chExt cx="0" cy="0"/>
        </a:xfrm>
      </p:grpSpPr>
      <p:sp>
        <p:nvSpPr>
          <p:cNvPr id="1719" name="Google Shape;1719;p179"/>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20" name="Google Shape;1720;p179"/>
          <p:cNvSpPr txBox="1">
            <a:spLocks noGrp="1"/>
          </p:cNvSpPr>
          <p:nvPr>
            <p:ph type="body" idx="1"/>
          </p:nvPr>
        </p:nvSpPr>
        <p:spPr>
          <a:xfrm>
            <a:off x="457200" y="1535113"/>
            <a:ext cx="4040188"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1" name="Google Shape;1721;p179"/>
          <p:cNvSpPr txBox="1">
            <a:spLocks noGrp="1"/>
          </p:cNvSpPr>
          <p:nvPr>
            <p:ph type="body" idx="2"/>
          </p:nvPr>
        </p:nvSpPr>
        <p:spPr>
          <a:xfrm>
            <a:off x="457200" y="2174875"/>
            <a:ext cx="4040188"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2" name="Google Shape;1722;p179"/>
          <p:cNvSpPr txBox="1">
            <a:spLocks noGrp="1"/>
          </p:cNvSpPr>
          <p:nvPr>
            <p:ph type="body" idx="3"/>
          </p:nvPr>
        </p:nvSpPr>
        <p:spPr>
          <a:xfrm>
            <a:off x="4645026" y="1535113"/>
            <a:ext cx="4041775"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3" name="Google Shape;1723;p179"/>
          <p:cNvSpPr txBox="1">
            <a:spLocks noGrp="1"/>
          </p:cNvSpPr>
          <p:nvPr>
            <p:ph type="body" idx="4"/>
          </p:nvPr>
        </p:nvSpPr>
        <p:spPr>
          <a:xfrm>
            <a:off x="4645026" y="2174875"/>
            <a:ext cx="4041775"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4" name="Google Shape;1724;p179"/>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5" name="Google Shape;1725;p179"/>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26" name="Google Shape;1726;p179"/>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869130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27"/>
        <p:cNvGrpSpPr/>
        <p:nvPr/>
      </p:nvGrpSpPr>
      <p:grpSpPr>
        <a:xfrm>
          <a:off x="0" y="0"/>
          <a:ext cx="0" cy="0"/>
          <a:chOff x="0" y="0"/>
          <a:chExt cx="0" cy="0"/>
        </a:xfrm>
      </p:grpSpPr>
      <p:sp>
        <p:nvSpPr>
          <p:cNvPr id="1728" name="Google Shape;1728;p180"/>
          <p:cNvSpPr txBox="1">
            <a:spLocks noGrp="1"/>
          </p:cNvSpPr>
          <p:nvPr>
            <p:ph type="title"/>
          </p:nvPr>
        </p:nvSpPr>
        <p:spPr>
          <a:xfrm>
            <a:off x="457202" y="273050"/>
            <a:ext cx="3008313" cy="1162050"/>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29" name="Google Shape;1729;p180"/>
          <p:cNvSpPr txBox="1">
            <a:spLocks noGrp="1"/>
          </p:cNvSpPr>
          <p:nvPr>
            <p:ph type="body" idx="1"/>
          </p:nvPr>
        </p:nvSpPr>
        <p:spPr>
          <a:xfrm>
            <a:off x="3575050" y="273055"/>
            <a:ext cx="5111750" cy="5853113"/>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0" name="Google Shape;1730;p180"/>
          <p:cNvSpPr txBox="1">
            <a:spLocks noGrp="1"/>
          </p:cNvSpPr>
          <p:nvPr>
            <p:ph type="body" idx="2"/>
          </p:nvPr>
        </p:nvSpPr>
        <p:spPr>
          <a:xfrm>
            <a:off x="457202" y="1435101"/>
            <a:ext cx="3008313" cy="4691063"/>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1" name="Google Shape;1731;p180"/>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2" name="Google Shape;1732;p180"/>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3" name="Google Shape;1733;p180"/>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3594578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34"/>
        <p:cNvGrpSpPr/>
        <p:nvPr/>
      </p:nvGrpSpPr>
      <p:grpSpPr>
        <a:xfrm>
          <a:off x="0" y="0"/>
          <a:ext cx="0" cy="0"/>
          <a:chOff x="0" y="0"/>
          <a:chExt cx="0" cy="0"/>
        </a:xfrm>
      </p:grpSpPr>
      <p:sp>
        <p:nvSpPr>
          <p:cNvPr id="1735" name="Google Shape;1735;p181"/>
          <p:cNvSpPr txBox="1">
            <a:spLocks noGrp="1"/>
          </p:cNvSpPr>
          <p:nvPr>
            <p:ph type="title"/>
          </p:nvPr>
        </p:nvSpPr>
        <p:spPr>
          <a:xfrm>
            <a:off x="1792288" y="4800600"/>
            <a:ext cx="5486400" cy="566738"/>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36" name="Google Shape;1736;p181"/>
          <p:cNvSpPr>
            <a:spLocks noGrp="1"/>
          </p:cNvSpPr>
          <p:nvPr>
            <p:ph type="pic" idx="2"/>
          </p:nvPr>
        </p:nvSpPr>
        <p:spPr>
          <a:xfrm>
            <a:off x="1792288" y="612775"/>
            <a:ext cx="5486400" cy="4114800"/>
          </a:xfrm>
          <a:prstGeom prst="rect">
            <a:avLst/>
          </a:prstGeom>
          <a:noFill/>
          <a:ln>
            <a:noFill/>
          </a:ln>
        </p:spPr>
        <p:txBody>
          <a:bodyPr spcFirstLastPara="1" wrap="square" lIns="91400" tIns="45700" rIns="91400" bIns="45700" anchor="t" anchorCtr="0"/>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7" name="Google Shape;1737;p181"/>
          <p:cNvSpPr txBox="1">
            <a:spLocks noGrp="1"/>
          </p:cNvSpPr>
          <p:nvPr>
            <p:ph type="body" idx="1"/>
          </p:nvPr>
        </p:nvSpPr>
        <p:spPr>
          <a:xfrm>
            <a:off x="1792288" y="5367338"/>
            <a:ext cx="5486400" cy="804862"/>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8" name="Google Shape;1738;p181"/>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39" name="Google Shape;1739;p181"/>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0" name="Google Shape;1740;p181"/>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93225687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41"/>
        <p:cNvGrpSpPr/>
        <p:nvPr/>
      </p:nvGrpSpPr>
      <p:grpSpPr>
        <a:xfrm>
          <a:off x="0" y="0"/>
          <a:ext cx="0" cy="0"/>
          <a:chOff x="0" y="0"/>
          <a:chExt cx="0" cy="0"/>
        </a:xfrm>
      </p:grpSpPr>
      <p:sp>
        <p:nvSpPr>
          <p:cNvPr id="1742" name="Google Shape;1742;p18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43" name="Google Shape;1743;p182"/>
          <p:cNvSpPr txBox="1">
            <a:spLocks noGrp="1"/>
          </p:cNvSpPr>
          <p:nvPr>
            <p:ph type="body" idx="1"/>
          </p:nvPr>
        </p:nvSpPr>
        <p:spPr>
          <a:xfrm rot="5400000">
            <a:off x="2514600" y="152400"/>
            <a:ext cx="4114800" cy="77724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4" name="Google Shape;1744;p18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5" name="Google Shape;1745;p18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46" name="Google Shape;1746;p18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371215630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47"/>
        <p:cNvGrpSpPr/>
        <p:nvPr/>
      </p:nvGrpSpPr>
      <p:grpSpPr>
        <a:xfrm>
          <a:off x="0" y="0"/>
          <a:ext cx="0" cy="0"/>
          <a:chOff x="0" y="0"/>
          <a:chExt cx="0" cy="0"/>
        </a:xfrm>
      </p:grpSpPr>
      <p:sp>
        <p:nvSpPr>
          <p:cNvPr id="1748" name="Google Shape;1748;p183"/>
          <p:cNvSpPr txBox="1">
            <a:spLocks noGrp="1"/>
          </p:cNvSpPr>
          <p:nvPr>
            <p:ph type="title"/>
          </p:nvPr>
        </p:nvSpPr>
        <p:spPr>
          <a:xfrm rot="5400000">
            <a:off x="4743450" y="2381250"/>
            <a:ext cx="5486400" cy="19431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49" name="Google Shape;1749;p183"/>
          <p:cNvSpPr txBox="1">
            <a:spLocks noGrp="1"/>
          </p:cNvSpPr>
          <p:nvPr>
            <p:ph type="body" idx="1"/>
          </p:nvPr>
        </p:nvSpPr>
        <p:spPr>
          <a:xfrm rot="5400000">
            <a:off x="781050" y="514350"/>
            <a:ext cx="5486400" cy="56769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0" name="Google Shape;1750;p18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1" name="Google Shape;1751;p18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752" name="Google Shape;1752;p18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9340609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5664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8858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34760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016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42189667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2951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14165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9651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1787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22082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74647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7653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9398675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11509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85673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400415956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572833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654221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251965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3927924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902979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4593291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75092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9938142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1C1B4D-DBDF-4140-A337-1E7A9B65A114}" type="slidenum">
              <a:rPr lang="en-GB">
                <a:latin typeface="Times New Roman"/>
                <a:ea typeface="Times New Roman"/>
              </a:rPr>
              <a:pPr>
                <a:defRPr/>
              </a:pPr>
              <a:t>‹#›</a:t>
            </a:fld>
            <a:endParaRPr lang="en-GB">
              <a:latin typeface="Times New Roman"/>
              <a:ea typeface="Times New Roman"/>
            </a:endParaRPr>
          </a:p>
        </p:txBody>
      </p:sp>
    </p:spTree>
    <p:extLst>
      <p:ext uri="{BB962C8B-B14F-4D97-AF65-F5344CB8AC3E}">
        <p14:creationId xmlns:p14="http://schemas.microsoft.com/office/powerpoint/2010/main" val="364593652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767917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93688462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396187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172258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2339277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306345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80705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686687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1780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3886853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89819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8256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54363257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47014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92697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791539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735201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96678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768095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6180321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2189800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9918267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0385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934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169279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17997362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38466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2606878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142280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637217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0955304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4384100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39624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1366561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31210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6466712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1190963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7272143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585110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7823477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241524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74737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19550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78243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49066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6430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12490281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96606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23472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83431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58941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0060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518581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65483697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49055004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23221107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050135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1730715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317073412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24804707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9023567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36347528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306229891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56136898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140093896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679270"/>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59117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96641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1834553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5460298"/>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042084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466876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183627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74735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392185"/>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326591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5746860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88804388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051462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489403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20527678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11902643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20438524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138914394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98283071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14925479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323835684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28583029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42776629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F3B273-2DBE-C442-B308-EFDD6873512F}" type="slidenum">
              <a:rPr lang="en-US"/>
              <a:pPr>
                <a:defRPr/>
              </a:pPr>
              <a:t>‹#›</a:t>
            </a:fld>
            <a:endParaRPr lang="en-US"/>
          </a:p>
        </p:txBody>
      </p:sp>
    </p:spTree>
    <p:extLst>
      <p:ext uri="{BB962C8B-B14F-4D97-AF65-F5344CB8AC3E}">
        <p14:creationId xmlns:p14="http://schemas.microsoft.com/office/powerpoint/2010/main" val="3593050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46324083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18E57E-7281-1E45-BD43-7FD281B76BCA}" type="slidenum">
              <a:rPr lang="en-US"/>
              <a:pPr>
                <a:defRPr/>
              </a:pPr>
              <a:t>‹#›</a:t>
            </a:fld>
            <a:endParaRPr lang="en-US"/>
          </a:p>
        </p:txBody>
      </p:sp>
    </p:spTree>
    <p:extLst>
      <p:ext uri="{BB962C8B-B14F-4D97-AF65-F5344CB8AC3E}">
        <p14:creationId xmlns:p14="http://schemas.microsoft.com/office/powerpoint/2010/main" val="151661409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468360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0533909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0996055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257767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189999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2911190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7950391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9924519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25855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390792658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2850673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0072440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344799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5036620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6696166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8304662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060339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5133298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9852905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404321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229486403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0888344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593582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0858155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4BBB84-4BFC-3D4D-8C99-1D60E09EAF70}" type="slidenum">
              <a:rPr lang="en-US"/>
              <a:pPr>
                <a:defRPr/>
              </a:pPr>
              <a:t>‹#›</a:t>
            </a:fld>
            <a:endParaRPr lang="en-US"/>
          </a:p>
        </p:txBody>
      </p:sp>
    </p:spTree>
    <p:extLst>
      <p:ext uri="{BB962C8B-B14F-4D97-AF65-F5344CB8AC3E}">
        <p14:creationId xmlns:p14="http://schemas.microsoft.com/office/powerpoint/2010/main" val="20552530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063110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296163765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8066468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87176098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89880111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911136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pPr>
                <a:defRPr/>
              </a:pPr>
              <a:t>‹#›</a:t>
            </a:fld>
            <a:endParaRPr lang="en-US"/>
          </a:p>
        </p:txBody>
      </p:sp>
    </p:spTree>
    <p:extLst>
      <p:ext uri="{BB962C8B-B14F-4D97-AF65-F5344CB8AC3E}">
        <p14:creationId xmlns:p14="http://schemas.microsoft.com/office/powerpoint/2010/main" val="632569724"/>
      </p:ext>
    </p:extLst>
  </p:cSld>
  <p:clrMapOvr>
    <a:masterClrMapping/>
  </p:clrMapOvr>
  <p:transition spd="slow">
    <p:dissolv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2671090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07176006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89465479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152038189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67141204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71002302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21056873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236897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9978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pPr>
                <a:defRPr/>
              </a:pPr>
              <a:t>‹#›</a:t>
            </a:fld>
            <a:endParaRPr lang="en-US"/>
          </a:p>
        </p:txBody>
      </p:sp>
    </p:spTree>
    <p:extLst>
      <p:ext uri="{BB962C8B-B14F-4D97-AF65-F5344CB8AC3E}">
        <p14:creationId xmlns:p14="http://schemas.microsoft.com/office/powerpoint/2010/main" val="751754108"/>
      </p:ext>
    </p:extLst>
  </p:cSld>
  <p:clrMapOvr>
    <a:masterClrMapping/>
  </p:clrMapOvr>
  <p:transitio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pPr>
                <a:defRPr/>
              </a:pPr>
              <a:t>‹#›</a:t>
            </a:fld>
            <a:endParaRPr lang="en-US"/>
          </a:p>
        </p:txBody>
      </p:sp>
    </p:spTree>
    <p:extLst>
      <p:ext uri="{BB962C8B-B14F-4D97-AF65-F5344CB8AC3E}">
        <p14:creationId xmlns:p14="http://schemas.microsoft.com/office/powerpoint/2010/main" val="3691124682"/>
      </p:ext>
    </p:extLst>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pPr>
                <a:defRPr/>
              </a:pPr>
              <a:t>‹#›</a:t>
            </a:fld>
            <a:endParaRPr lang="en-US"/>
          </a:p>
        </p:txBody>
      </p:sp>
    </p:spTree>
    <p:extLst>
      <p:ext uri="{BB962C8B-B14F-4D97-AF65-F5344CB8AC3E}">
        <p14:creationId xmlns:p14="http://schemas.microsoft.com/office/powerpoint/2010/main" val="629782167"/>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pPr>
                <a:defRPr/>
              </a:pPr>
              <a:t>‹#›</a:t>
            </a:fld>
            <a:endParaRPr lang="en-US"/>
          </a:p>
        </p:txBody>
      </p:sp>
    </p:spTree>
    <p:extLst>
      <p:ext uri="{BB962C8B-B14F-4D97-AF65-F5344CB8AC3E}">
        <p14:creationId xmlns:p14="http://schemas.microsoft.com/office/powerpoint/2010/main" val="2859210152"/>
      </p:ext>
    </p:extLst>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pPr>
                <a:defRPr/>
              </a:pPr>
              <a:t>‹#›</a:t>
            </a:fld>
            <a:endParaRPr lang="en-US"/>
          </a:p>
        </p:txBody>
      </p:sp>
    </p:spTree>
    <p:extLst>
      <p:ext uri="{BB962C8B-B14F-4D97-AF65-F5344CB8AC3E}">
        <p14:creationId xmlns:p14="http://schemas.microsoft.com/office/powerpoint/2010/main" val="77128392"/>
      </p:ext>
    </p:extLst>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pPr>
                <a:defRPr/>
              </a:pPr>
              <a:t>‹#›</a:t>
            </a:fld>
            <a:endParaRPr lang="en-US"/>
          </a:p>
        </p:txBody>
      </p:sp>
    </p:spTree>
    <p:extLst>
      <p:ext uri="{BB962C8B-B14F-4D97-AF65-F5344CB8AC3E}">
        <p14:creationId xmlns:p14="http://schemas.microsoft.com/office/powerpoint/2010/main" val="347376799"/>
      </p:ext>
    </p:extLst>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pPr>
                <a:defRPr/>
              </a:pPr>
              <a:t>‹#›</a:t>
            </a:fld>
            <a:endParaRPr lang="en-US"/>
          </a:p>
        </p:txBody>
      </p:sp>
    </p:spTree>
    <p:extLst>
      <p:ext uri="{BB962C8B-B14F-4D97-AF65-F5344CB8AC3E}">
        <p14:creationId xmlns:p14="http://schemas.microsoft.com/office/powerpoint/2010/main" val="3445065496"/>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pPr>
                <a:defRPr/>
              </a:pPr>
              <a:t>‹#›</a:t>
            </a:fld>
            <a:endParaRPr lang="en-US"/>
          </a:p>
        </p:txBody>
      </p:sp>
    </p:spTree>
    <p:extLst>
      <p:ext uri="{BB962C8B-B14F-4D97-AF65-F5344CB8AC3E}">
        <p14:creationId xmlns:p14="http://schemas.microsoft.com/office/powerpoint/2010/main" val="3886464071"/>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pPr>
                <a:defRPr/>
              </a:pPr>
              <a:t>‹#›</a:t>
            </a:fld>
            <a:endParaRPr lang="en-US"/>
          </a:p>
        </p:txBody>
      </p:sp>
    </p:spTree>
    <p:extLst>
      <p:ext uri="{BB962C8B-B14F-4D97-AF65-F5344CB8AC3E}">
        <p14:creationId xmlns:p14="http://schemas.microsoft.com/office/powerpoint/2010/main" val="3412850924"/>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pPr>
                <a:defRPr/>
              </a:pPr>
              <a:t>‹#›</a:t>
            </a:fld>
            <a:endParaRPr lang="en-US"/>
          </a:p>
        </p:txBody>
      </p:sp>
    </p:spTree>
    <p:extLst>
      <p:ext uri="{BB962C8B-B14F-4D97-AF65-F5344CB8AC3E}">
        <p14:creationId xmlns:p14="http://schemas.microsoft.com/office/powerpoint/2010/main" val="3499521718"/>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6577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pPr>
                <a:defRPr/>
              </a:pPr>
              <a:t>‹#›</a:t>
            </a:fld>
            <a:endParaRPr lang="en-US"/>
          </a:p>
        </p:txBody>
      </p:sp>
    </p:spTree>
    <p:extLst>
      <p:ext uri="{BB962C8B-B14F-4D97-AF65-F5344CB8AC3E}">
        <p14:creationId xmlns:p14="http://schemas.microsoft.com/office/powerpoint/2010/main" val="2437388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pPr>
                <a:defRPr/>
              </a:pPr>
              <a:t>‹#›</a:t>
            </a:fld>
            <a:endParaRPr lang="en-US"/>
          </a:p>
        </p:txBody>
      </p:sp>
    </p:spTree>
    <p:extLst>
      <p:ext uri="{BB962C8B-B14F-4D97-AF65-F5344CB8AC3E}">
        <p14:creationId xmlns:p14="http://schemas.microsoft.com/office/powerpoint/2010/main" val="3073068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pPr>
                <a:defRPr/>
              </a:pPr>
              <a:t>‹#›</a:t>
            </a:fld>
            <a:endParaRPr lang="en-US"/>
          </a:p>
        </p:txBody>
      </p:sp>
    </p:spTree>
    <p:extLst>
      <p:ext uri="{BB962C8B-B14F-4D97-AF65-F5344CB8AC3E}">
        <p14:creationId xmlns:p14="http://schemas.microsoft.com/office/powerpoint/2010/main" val="1846062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pPr>
                <a:defRPr/>
              </a:pPr>
              <a:t>‹#›</a:t>
            </a:fld>
            <a:endParaRPr lang="en-US"/>
          </a:p>
        </p:txBody>
      </p:sp>
    </p:spTree>
    <p:extLst>
      <p:ext uri="{BB962C8B-B14F-4D97-AF65-F5344CB8AC3E}">
        <p14:creationId xmlns:p14="http://schemas.microsoft.com/office/powerpoint/2010/main" val="3282966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pPr>
                <a:defRPr/>
              </a:pPr>
              <a:t>‹#›</a:t>
            </a:fld>
            <a:endParaRPr lang="en-US"/>
          </a:p>
        </p:txBody>
      </p:sp>
    </p:spTree>
    <p:extLst>
      <p:ext uri="{BB962C8B-B14F-4D97-AF65-F5344CB8AC3E}">
        <p14:creationId xmlns:p14="http://schemas.microsoft.com/office/powerpoint/2010/main" val="326919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pPr>
                <a:defRPr/>
              </a:pPr>
              <a:t>‹#›</a:t>
            </a:fld>
            <a:endParaRPr lang="en-US"/>
          </a:p>
        </p:txBody>
      </p:sp>
    </p:spTree>
    <p:extLst>
      <p:ext uri="{BB962C8B-B14F-4D97-AF65-F5344CB8AC3E}">
        <p14:creationId xmlns:p14="http://schemas.microsoft.com/office/powerpoint/2010/main" val="3385841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pPr>
                <a:defRPr/>
              </a:pPr>
              <a:t>‹#›</a:t>
            </a:fld>
            <a:endParaRPr lang="en-US"/>
          </a:p>
        </p:txBody>
      </p:sp>
    </p:spTree>
    <p:extLst>
      <p:ext uri="{BB962C8B-B14F-4D97-AF65-F5344CB8AC3E}">
        <p14:creationId xmlns:p14="http://schemas.microsoft.com/office/powerpoint/2010/main" val="2669610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pPr>
                <a:defRPr/>
              </a:pPr>
              <a:t>‹#›</a:t>
            </a:fld>
            <a:endParaRPr lang="en-US"/>
          </a:p>
        </p:txBody>
      </p:sp>
    </p:spTree>
    <p:extLst>
      <p:ext uri="{BB962C8B-B14F-4D97-AF65-F5344CB8AC3E}">
        <p14:creationId xmlns:p14="http://schemas.microsoft.com/office/powerpoint/2010/main" val="2944291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pPr>
                <a:defRPr/>
              </a:pPr>
              <a:t>‹#›</a:t>
            </a:fld>
            <a:endParaRPr lang="en-US"/>
          </a:p>
        </p:txBody>
      </p:sp>
    </p:spTree>
    <p:extLst>
      <p:ext uri="{BB962C8B-B14F-4D97-AF65-F5344CB8AC3E}">
        <p14:creationId xmlns:p14="http://schemas.microsoft.com/office/powerpoint/2010/main" val="24485877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pPr>
                <a:defRPr/>
              </a:pPr>
              <a:t>‹#›</a:t>
            </a:fld>
            <a:endParaRPr lang="en-US"/>
          </a:p>
        </p:txBody>
      </p:sp>
    </p:spTree>
    <p:extLst>
      <p:ext uri="{BB962C8B-B14F-4D97-AF65-F5344CB8AC3E}">
        <p14:creationId xmlns:p14="http://schemas.microsoft.com/office/powerpoint/2010/main" val="27469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6022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pPr>
                <a:defRPr/>
              </a:pPr>
              <a:t>‹#›</a:t>
            </a:fld>
            <a:endParaRPr lang="en-US"/>
          </a:p>
        </p:txBody>
      </p:sp>
    </p:spTree>
    <p:extLst>
      <p:ext uri="{BB962C8B-B14F-4D97-AF65-F5344CB8AC3E}">
        <p14:creationId xmlns:p14="http://schemas.microsoft.com/office/powerpoint/2010/main" val="1037488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pPr>
                <a:defRPr/>
              </a:pPr>
              <a:t>‹#›</a:t>
            </a:fld>
            <a:endParaRPr lang="en-US"/>
          </a:p>
        </p:txBody>
      </p:sp>
    </p:spTree>
    <p:extLst>
      <p:ext uri="{BB962C8B-B14F-4D97-AF65-F5344CB8AC3E}">
        <p14:creationId xmlns:p14="http://schemas.microsoft.com/office/powerpoint/2010/main" val="4077449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pPr>
                <a:defRPr/>
              </a:pPr>
              <a:t>‹#›</a:t>
            </a:fld>
            <a:endParaRPr lang="en-US"/>
          </a:p>
        </p:txBody>
      </p:sp>
    </p:spTree>
    <p:extLst>
      <p:ext uri="{BB962C8B-B14F-4D97-AF65-F5344CB8AC3E}">
        <p14:creationId xmlns:p14="http://schemas.microsoft.com/office/powerpoint/2010/main" val="3405000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9FC2F88-7423-F948-A5F4-08AEB2E8D7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990141"/>
      </p:ext>
    </p:extLst>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4E08E24-526D-BC43-9844-B0703BF26A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5598164"/>
      </p:ext>
    </p:extLst>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FF30BB3-AC92-2243-B623-DE6941B92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1614979"/>
      </p:ext>
    </p:extLst>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865009A-6A41-1942-BD8D-CD5AB3A85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949263"/>
      </p:ext>
    </p:extLst>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B09D0FA7-80B4-2646-A739-DA4203AC08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5005296"/>
      </p:ext>
    </p:extLst>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EE591D3B-23FE-3243-9F49-066617DADB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2721571"/>
      </p:ext>
    </p:extLst>
  </p:cSld>
  <p:clrMapOvr>
    <a:masterClrMapping/>
  </p:clrMapOvr>
  <p:transition spd="slow">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42CF59D7-D47F-594C-8557-ABA7C07241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6608977"/>
      </p:ext>
    </p:extLst>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6756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FBD75606-22A2-E649-AF17-36023A623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112704"/>
      </p:ext>
    </p:extLst>
  </p:cSld>
  <p:clrMapOvr>
    <a:masterClrMapping/>
  </p:clrMapOvr>
  <p:transition spd="slow">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6FD0C6DE-1AD8-D84E-80AC-2F402853CD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8932979"/>
      </p:ext>
    </p:extLst>
  </p:cSld>
  <p:clrMapOvr>
    <a:masterClrMapping/>
  </p:clrMapOvr>
  <p:transition spd="slow">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F7426063-8E3D-9543-99B2-C05B803EF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023968"/>
      </p:ext>
    </p:extLst>
  </p:cSld>
  <p:clrMapOvr>
    <a:masterClrMapping/>
  </p:clrMapOvr>
  <p:transition spd="slow">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2BE00EC5-33AF-4148-A932-D5D8C17A6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1983624"/>
      </p:ext>
    </p:extLst>
  </p:cSld>
  <p:clrMapOvr>
    <a:masterClrMapping/>
  </p:clrMapOvr>
  <p:transition spd="slow">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950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019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9224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32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0084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4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420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95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5330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133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0641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9314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E767F4CA-AE7E-064E-BF07-F722B11806CB}" type="slidenum">
              <a:rPr lang="en-US"/>
              <a:pPr>
                <a:defRPr/>
              </a:pPr>
              <a:t>‹#›</a:t>
            </a:fld>
            <a:endParaRPr lang="en-US"/>
          </a:p>
        </p:txBody>
      </p:sp>
    </p:spTree>
    <p:extLst>
      <p:ext uri="{BB962C8B-B14F-4D97-AF65-F5344CB8AC3E}">
        <p14:creationId xmlns:p14="http://schemas.microsoft.com/office/powerpoint/2010/main" val="2981171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41C6147-F601-C946-B7DD-AA3442A40EA6}" type="slidenum">
              <a:rPr lang="en-US"/>
              <a:pPr>
                <a:defRPr/>
              </a:pPr>
              <a:t>‹#›</a:t>
            </a:fld>
            <a:endParaRPr lang="en-US"/>
          </a:p>
        </p:txBody>
      </p:sp>
    </p:spTree>
    <p:extLst>
      <p:ext uri="{BB962C8B-B14F-4D97-AF65-F5344CB8AC3E}">
        <p14:creationId xmlns:p14="http://schemas.microsoft.com/office/powerpoint/2010/main" val="19381565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2456980-B6CD-0A42-9B61-2D4AFDC03548}" type="slidenum">
              <a:rPr lang="en-US"/>
              <a:pPr>
                <a:defRPr/>
              </a:pPr>
              <a:t>‹#›</a:t>
            </a:fld>
            <a:endParaRPr lang="en-US"/>
          </a:p>
        </p:txBody>
      </p:sp>
    </p:spTree>
    <p:extLst>
      <p:ext uri="{BB962C8B-B14F-4D97-AF65-F5344CB8AC3E}">
        <p14:creationId xmlns:p14="http://schemas.microsoft.com/office/powerpoint/2010/main" val="1379393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26A1195-4CE4-4245-940A-A33AEBD6AA11}" type="slidenum">
              <a:rPr lang="en-US"/>
              <a:pPr>
                <a:defRPr/>
              </a:pPr>
              <a:t>‹#›</a:t>
            </a:fld>
            <a:endParaRPr lang="en-US"/>
          </a:p>
        </p:txBody>
      </p:sp>
    </p:spTree>
    <p:extLst>
      <p:ext uri="{BB962C8B-B14F-4D97-AF65-F5344CB8AC3E}">
        <p14:creationId xmlns:p14="http://schemas.microsoft.com/office/powerpoint/2010/main" val="7328941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76D93904-4DE5-7947-92E0-8DE3D142FAB2}" type="slidenum">
              <a:rPr lang="en-US"/>
              <a:pPr>
                <a:defRPr/>
              </a:pPr>
              <a:t>‹#›</a:t>
            </a:fld>
            <a:endParaRPr lang="en-US"/>
          </a:p>
        </p:txBody>
      </p:sp>
    </p:spTree>
    <p:extLst>
      <p:ext uri="{BB962C8B-B14F-4D97-AF65-F5344CB8AC3E}">
        <p14:creationId xmlns:p14="http://schemas.microsoft.com/office/powerpoint/2010/main" val="248809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4.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19.xml"/><Relationship Id="rId1"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4.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5.jpe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2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6.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8.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7.png"/></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9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9.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4.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1.jpe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0.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3.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5.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4.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6.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5.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7.jpe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7.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8.jpe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20.jpe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2.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3.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4.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6.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8.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9.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0.xml"/><Relationship Id="rId1" Type="http://schemas.openxmlformats.org/officeDocument/2006/relationships/slideLayout" Target="../slideLayouts/slideLayout378.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7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image" Target="../media/image21.jpeg"/><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43.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44.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5.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6.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image" Target="../media/image7.png"/><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image" Target="../media/image6.png"/><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theme" Target="../theme/theme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image" Target="../media/image8.png"/></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4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33.xml"/></Relationships>
</file>

<file path=ppt/slideMasters/_rels/slideMaster50.xml.rels><?xml version="1.0" encoding="UTF-8" standalone="yes"?>
<Relationships xmlns="http://schemas.openxmlformats.org/package/2006/relationships"><Relationship Id="rId3" Type="http://schemas.openxmlformats.org/officeDocument/2006/relationships/theme" Target="../theme/theme50.xml"/><Relationship Id="rId2" Type="http://schemas.openxmlformats.org/officeDocument/2006/relationships/slideLayout" Target="../slideLayouts/slideLayout460.xml"/><Relationship Id="rId1" Type="http://schemas.openxmlformats.org/officeDocument/2006/relationships/slideLayout" Target="../slideLayouts/slideLayout45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51.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52.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48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48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slideLayout" Target="../slideLayouts/slideLayout497.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theme" Target="../theme/theme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9C7E0900-7EC4-5E44-8B2A-030586DC3E7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129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D81F68CD-9070-6F4E-9BF7-2D66FCDA8384}"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69353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2300"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301"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302"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2291"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2"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45A1939A-D539-BB44-A871-6200AEFCC10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88103269"/>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29786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2D4DE2B0-E279-1E4B-A290-CC33210831B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1122656"/>
      </p:ext>
    </p:extLst>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89F04783-8C4A-8C46-A3FC-3B8E1E75C637}"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1867001"/>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288F80B-CDF5-2E48-8A03-B5258D6C3563}"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5739712"/>
      </p:ext>
    </p:extLst>
  </p:cSld>
  <p:clrMap bg1="lt1" tx1="dk1" bg2="lt2" tx2="dk2" accent1="accent1" accent2="accent2" accent3="accent3" accent4="accent4" accent5="accent5" accent6="accent6" hlink="hlink" folHlink="folHlink"/>
  <p:sldLayoutIdLst>
    <p:sldLayoutId id="2147483848" r:id="rId1"/>
    <p:sldLayoutId id="2147483849"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21ECC27-AFAC-3C4C-9F16-F4D64CB78B25}"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007587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0C4CC6B1-36CB-E24C-9DB5-A54F77733971}"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614561"/>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defTabSz="914400" eaLnBrk="0" fontAlgn="base" hangingPunct="0">
              <a:spcBef>
                <a:spcPct val="0"/>
              </a:spcBef>
              <a:spcAft>
                <a:spcPct val="0"/>
              </a:spcAft>
              <a:defRPr/>
            </a:pPr>
            <a:fld id="{1D9F90BE-24ED-2D4F-8ACE-35DF6BCFD5E0}"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33976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13D0625-CED5-4D43-809E-FFA487DA82B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1480480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6E860F3-89E2-714B-9086-91FDE26549B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535321"/>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24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424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424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1D188E2F-8586-844F-9FF6-D436B536E36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4315856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764070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67741794"/>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967699596"/>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defTabSz="914400" fontAlgn="base">
              <a:spcBef>
                <a:spcPct val="0"/>
              </a:spcBef>
              <a:spcAft>
                <a:spcPct val="0"/>
              </a:spcAft>
              <a:defRPr/>
            </a:pPr>
            <a:fld id="{26F1B033-351B-BE4F-9D86-E10B4323864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181860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defTabSz="914400" eaLnBrk="0" fontAlgn="base" hangingPunct="0">
              <a:spcBef>
                <a:spcPct val="0"/>
              </a:spcBef>
              <a:spcAft>
                <a:spcPct val="0"/>
              </a:spcAft>
              <a:defRPr/>
            </a:pPr>
            <a:fld id="{142F1902-1035-1E40-8788-775FFBA2087B}"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92317"/>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33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234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defTabSz="914400" eaLnBrk="0" fontAlgn="base" hangingPunct="0">
              <a:spcBef>
                <a:spcPct val="0"/>
              </a:spcBef>
              <a:spcAft>
                <a:spcPct val="0"/>
              </a:spcAft>
              <a:defRPr/>
            </a:pPr>
            <a:fld id="{2D550792-1AE6-B14C-8546-C7030A29B79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952880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defTabSz="914400" eaLnBrk="0" fontAlgn="base" hangingPunct="0">
              <a:spcBef>
                <a:spcPct val="0"/>
              </a:spcBef>
              <a:spcAft>
                <a:spcPct val="0"/>
              </a:spcAft>
              <a:defRPr/>
            </a:pPr>
            <a:fld id="{99896B4F-DF12-824B-9636-B6B82E61D63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4371170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defTabSz="914400" eaLnBrk="0" fontAlgn="base" hangingPunct="0">
              <a:spcBef>
                <a:spcPct val="0"/>
              </a:spcBef>
              <a:spcAft>
                <a:spcPct val="0"/>
              </a:spcAft>
              <a:defRPr/>
            </a:pPr>
            <a:fld id="{511054B1-7126-824C-A119-61D554B7C41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269212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defTabSz="914400" eaLnBrk="0" fontAlgn="base" hangingPunct="0">
              <a:spcBef>
                <a:spcPct val="0"/>
              </a:spcBef>
              <a:spcAft>
                <a:spcPct val="0"/>
              </a:spcAft>
              <a:defRPr/>
            </a:pPr>
            <a:fld id="{3D91C0EB-310D-3A41-98A5-23BDF4B7E9C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26341299"/>
      </p:ext>
    </p:extLst>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04BAD39F-A9D3-9746-8A95-E7E5C393C84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756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defTabSz="914400" fontAlgn="base">
              <a:spcBef>
                <a:spcPct val="0"/>
              </a:spcBef>
              <a:spcAft>
                <a:spcPct val="0"/>
              </a:spcAft>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EB25B15-585D-FD4F-911C-77B209690AB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5781873"/>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7414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732311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19865061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13762156"/>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0127048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2/12/26</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79587553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8"/>
        <p:cNvGrpSpPr/>
        <p:nvPr/>
      </p:nvGrpSpPr>
      <p:grpSpPr>
        <a:xfrm>
          <a:off x="0" y="0"/>
          <a:ext cx="0" cy="0"/>
          <a:chOff x="0" y="0"/>
          <a:chExt cx="0" cy="0"/>
        </a:xfrm>
      </p:grpSpPr>
      <p:sp>
        <p:nvSpPr>
          <p:cNvPr id="1679" name="Google Shape;1679;p17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680" name="Google Shape;1680;p172"/>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1" name="Google Shape;1681;p17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2" name="Google Shape;1682;p17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683" name="Google Shape;1683;p17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extLst>
      <p:ext uri="{BB962C8B-B14F-4D97-AF65-F5344CB8AC3E}">
        <p14:creationId xmlns:p14="http://schemas.microsoft.com/office/powerpoint/2010/main" val="2551333315"/>
      </p:ext>
    </p:extLst>
  </p:cSld>
  <p:clrMap bg1="lt1" tx1="dk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247182835"/>
      </p:ext>
    </p:extLst>
  </p:cSld>
  <p:clrMap bg1="dk2" tx1="lt1" bg2="dk1"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A744249E-542E-2A40-919C-1EC682B39051}" type="slidenum">
              <a:rPr lang="en-GB">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GB">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082406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9109EDEC-CA48-D448-B6E9-167DA10834B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53175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fontAlgn="base">
              <a:spcBef>
                <a:spcPct val="0"/>
              </a:spcBef>
              <a:spcAft>
                <a:spcPct val="0"/>
              </a:spcAft>
              <a:defRPr/>
            </a:pPr>
            <a:fld id="{F2DC12DD-19C2-4748-8DF7-5B83815B7A8F}" type="slidenum">
              <a:rPr lang="en-GB">
                <a:latin typeface="Times New Roman" charset="0"/>
                <a:ea typeface="ＭＳ Ｐゴシック" charset="0"/>
              </a:rPr>
              <a:pPr defTabSz="914400"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40911855"/>
      </p:ext>
    </p:extLst>
  </p:cSld>
  <p:clrMap bg1="lt1" tx1="dk1" bg2="lt2" tx2="dk2" accent1="accent1" accent2="accent2" accent3="accent3" accent4="accent4" accent5="accent5" accent6="accent6" hlink="hlink" folHlink="folHlink"/>
  <p:sldLayoutIdLst>
    <p:sldLayoutId id="214748418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FB0B9765-6576-D64E-BBEA-8425F2B59787}"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35532989"/>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79373817"/>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67236868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6907965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092756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1178056637"/>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EF5479D-A10D-6F44-A44D-983FD11FB4DF}"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8697"/>
      </p:ext>
    </p:extLst>
  </p:cSld>
  <p:clrMap bg1="dk2" tx1="lt1" bg2="dk1"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2313388"/>
      </p:ext>
    </p:extLst>
  </p:cSld>
  <p:clrMap bg1="lt1" tx1="dk1" bg2="lt2" tx2="dk2" accent1="accent1" accent2="accent2" accent3="accent3" accent4="accent4" accent5="accent5" accent6="accent6" hlink="hlink" folHlink="folHlink"/>
  <p:sldLayoutIdLst>
    <p:sldLayoutId id="214748427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pPr>
                <a:defRPr/>
              </a:pPr>
              <a:t>‹#›</a:t>
            </a:fld>
            <a:endParaRPr lang="en-US"/>
          </a:p>
        </p:txBody>
      </p:sp>
    </p:spTree>
    <p:extLst>
      <p:ext uri="{BB962C8B-B14F-4D97-AF65-F5344CB8AC3E}">
        <p14:creationId xmlns:p14="http://schemas.microsoft.com/office/powerpoint/2010/main" val="3057039973"/>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fontAlgn="base">
              <a:spcBef>
                <a:spcPct val="0"/>
              </a:spcBef>
              <a:spcAft>
                <a:spcPct val="0"/>
              </a:spcAft>
              <a:defRPr/>
            </a:pPr>
            <a:fld id="{F2DC12DD-19C2-4748-8DF7-5B83815B7A8F}" type="slidenum">
              <a:rPr lang="en-GB">
                <a:latin typeface="Times New Roman" charset="0"/>
                <a:ea typeface="ＭＳ Ｐゴシック" charset="0"/>
              </a:rPr>
              <a:pPr defTabSz="914400"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79145592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288F80B-CDF5-2E48-8A03-B5258D6C3563}" type="slidenum">
              <a:rPr lang="en-US"/>
              <a:pPr>
                <a:defRPr/>
              </a:pPr>
              <a:t>‹#›</a:t>
            </a:fld>
            <a:endParaRPr lang="en-US"/>
          </a:p>
        </p:txBody>
      </p:sp>
    </p:spTree>
    <p:extLst>
      <p:ext uri="{BB962C8B-B14F-4D97-AF65-F5344CB8AC3E}">
        <p14:creationId xmlns:p14="http://schemas.microsoft.com/office/powerpoint/2010/main" val="4037904416"/>
      </p:ext>
    </p:extLst>
  </p:cSld>
  <p:clrMap bg1="lt1" tx1="dk1" bg2="lt2" tx2="dk2" accent1="accent1" accent2="accent2" accent3="accent3" accent4="accent4" accent5="accent5" accent6="accent6" hlink="hlink" folHlink="folHlink"/>
  <p:sldLayoutIdLst>
    <p:sldLayoutId id="2147484285" r:id="rId1"/>
    <p:sldLayoutId id="2147484286"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08792127"/>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52263"/>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43D22E4-7305-E048-99A4-A4B81326EEA4}" type="slidenum">
              <a:rPr lang="en-US"/>
              <a:pPr>
                <a:defRPr/>
              </a:pPr>
              <a:t>‹#›</a:t>
            </a:fld>
            <a:endParaRPr lang="en-US"/>
          </a:p>
        </p:txBody>
      </p:sp>
    </p:spTree>
    <p:extLst>
      <p:ext uri="{BB962C8B-B14F-4D97-AF65-F5344CB8AC3E}">
        <p14:creationId xmlns:p14="http://schemas.microsoft.com/office/powerpoint/2010/main" val="2127172515"/>
      </p:ext>
    </p:extLst>
  </p:cSld>
  <p:clrMap bg1="lt1" tx1="dk1" bg2="lt2" tx2="dk2" accent1="accent1" accent2="accent2" accent3="accent3" accent4="accent4" accent5="accent5" accent6="accent6" hlink="hlink" folHlink="folHlink"/>
  <p:sldLayoutIdLst>
    <p:sldLayoutId id="214748431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9376943"/>
      </p:ext>
    </p:extLst>
  </p:cSld>
  <p:clrMap bg1="lt1" tx1="dk1" bg2="lt2" tx2="dk2" accent1="accent1" accent2="accent2" accent3="accent3" accent4="accent4" accent5="accent5" accent6="accent6" hlink="hlink" folHlink="folHlink"/>
  <p:sldLayoutIdLst>
    <p:sldLayoutId id="2147484314"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8284172"/>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CE5D654-F966-E041-8272-435BF2D7EDA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0196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F6E4BD1-0064-1547-B04E-F0DFD2CACD3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1193837"/>
      </p:ext>
    </p:extLst>
  </p:cSld>
  <p:clrMap bg1="lt1" tx1="dk1" bg2="lt2" tx2="dk2" accent1="accent1" accent2="accent2" accent3="accent3" accent4="accent4" accent5="accent5" accent6="accent6" hlink="hlink" folHlink="folHlink"/>
  <p:sldLayoutIdLst>
    <p:sldLayoutId id="2147483725" r:id="rId1"/>
    <p:sldLayoutId id="2147483726"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D98813A-225A-4D4E-946B-A9BA6942169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988232"/>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8F15B80D-F354-F543-B26D-0A3E495734CC}"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90713"/>
      </p:ext>
    </p:extLst>
  </p:cSld>
  <p:clrMap bg1="lt1" tx1="dk1" bg2="lt2" tx2="dk2" accent1="accent1" accent2="accent2" accent3="accent3" accent4="accent4" accent5="accent5" accent6="accent6" hlink="hlink" folHlink="folHlink"/>
  <p:sldLayoutIdLst>
    <p:sldLayoutId id="2147483754" r:id="rId1"/>
    <p:sldLayoutId id="214748375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321.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6.xml"/><Relationship Id="rId1" Type="http://schemas.openxmlformats.org/officeDocument/2006/relationships/slideLayout" Target="../slideLayouts/slideLayout362.xml"/><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8.xml"/><Relationship Id="rId1" Type="http://schemas.openxmlformats.org/officeDocument/2006/relationships/slideLayout" Target="../slideLayouts/slideLayout32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21.xml"/></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0.xml"/><Relationship Id="rId1" Type="http://schemas.openxmlformats.org/officeDocument/2006/relationships/slideLayout" Target="../slideLayouts/slideLayout321.xml"/><Relationship Id="rId4" Type="http://schemas.openxmlformats.org/officeDocument/2006/relationships/image" Target="../media/image34.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2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21.xml"/><Relationship Id="rId1" Type="http://schemas.openxmlformats.org/officeDocument/2006/relationships/themeOverride" Target="../theme/themeOverride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4.xml"/><Relationship Id="rId1" Type="http://schemas.openxmlformats.org/officeDocument/2006/relationships/slideLayout" Target="../slideLayouts/slideLayout321.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5.xml"/><Relationship Id="rId1" Type="http://schemas.openxmlformats.org/officeDocument/2006/relationships/slideLayout" Target="../slideLayouts/slideLayout321.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6.xml"/><Relationship Id="rId1" Type="http://schemas.openxmlformats.org/officeDocument/2006/relationships/slideLayout" Target="../slideLayouts/slideLayout321.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7.xml"/><Relationship Id="rId1" Type="http://schemas.openxmlformats.org/officeDocument/2006/relationships/slideLayout" Target="../slideLayouts/slideLayout321.xml"/></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8.xml"/><Relationship Id="rId1" Type="http://schemas.openxmlformats.org/officeDocument/2006/relationships/slideLayout" Target="../slideLayouts/slideLayout321.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9.xml"/><Relationship Id="rId1" Type="http://schemas.openxmlformats.org/officeDocument/2006/relationships/slideLayout" Target="../slideLayouts/slideLayout321.xml"/></Relationships>
</file>

<file path=ppt/slides/_rels/slide1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0.xml"/><Relationship Id="rId1" Type="http://schemas.openxmlformats.org/officeDocument/2006/relationships/slideLayout" Target="../slideLayouts/slideLayout321.xml"/></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1.xml"/><Relationship Id="rId1" Type="http://schemas.openxmlformats.org/officeDocument/2006/relationships/slideLayout" Target="../slideLayouts/slideLayout321.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2.xml"/><Relationship Id="rId1" Type="http://schemas.openxmlformats.org/officeDocument/2006/relationships/slideLayout" Target="../slideLayouts/slideLayout321.xml"/></Relationships>
</file>

<file path=ppt/slides/_rels/slide11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3.xml"/><Relationship Id="rId1" Type="http://schemas.openxmlformats.org/officeDocument/2006/relationships/slideLayout" Target="../slideLayouts/slideLayout32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21.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4.xml"/><Relationship Id="rId1" Type="http://schemas.openxmlformats.org/officeDocument/2006/relationships/slideLayout" Target="../slideLayouts/slideLayout32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26.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321.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7.xml"/><Relationship Id="rId1" Type="http://schemas.openxmlformats.org/officeDocument/2006/relationships/slideLayout" Target="../slideLayouts/slideLayout32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321.xml"/><Relationship Id="rId4" Type="http://schemas.openxmlformats.org/officeDocument/2006/relationships/image" Target="../media/image101.png"/></Relationships>
</file>

<file path=ppt/slides/_rels/slide1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9.xml"/><Relationship Id="rId1" Type="http://schemas.openxmlformats.org/officeDocument/2006/relationships/slideLayout" Target="../slideLayouts/slideLayout321.xml"/><Relationship Id="rId4" Type="http://schemas.openxmlformats.org/officeDocument/2006/relationships/image" Target="../media/image103.png"/></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0.xml"/><Relationship Id="rId1" Type="http://schemas.openxmlformats.org/officeDocument/2006/relationships/slideLayout" Target="../slideLayouts/slideLayout3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2.xml"/><Relationship Id="rId1" Type="http://schemas.openxmlformats.org/officeDocument/2006/relationships/slideLayout" Target="../slideLayouts/slideLayout32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3.xml"/><Relationship Id="rId1" Type="http://schemas.openxmlformats.org/officeDocument/2006/relationships/slideLayout" Target="../slideLayouts/slideLayout32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21.xml"/><Relationship Id="rId4" Type="http://schemas.openxmlformats.org/officeDocument/2006/relationships/image" Target="../media/image30.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4.xml"/><Relationship Id="rId1" Type="http://schemas.openxmlformats.org/officeDocument/2006/relationships/slideLayout" Target="../slideLayouts/slideLayout321.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5.xml"/><Relationship Id="rId1" Type="http://schemas.openxmlformats.org/officeDocument/2006/relationships/slideLayout" Target="../slideLayouts/slideLayout32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6.xml"/><Relationship Id="rId1" Type="http://schemas.openxmlformats.org/officeDocument/2006/relationships/slideLayout" Target="../slideLayouts/slideLayout321.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7.xml"/><Relationship Id="rId1" Type="http://schemas.openxmlformats.org/officeDocument/2006/relationships/slideLayout" Target="../slideLayouts/slideLayout32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8.xml"/><Relationship Id="rId1" Type="http://schemas.openxmlformats.org/officeDocument/2006/relationships/slideLayout" Target="../slideLayouts/slideLayout32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9.xml"/><Relationship Id="rId1" Type="http://schemas.openxmlformats.org/officeDocument/2006/relationships/slideLayout" Target="../slideLayouts/slideLayout32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0.xml"/><Relationship Id="rId1" Type="http://schemas.openxmlformats.org/officeDocument/2006/relationships/slideLayout" Target="../slideLayouts/slideLayout321.xml"/></Relationships>
</file>

<file path=ppt/slides/_rels/slide1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1.xml"/><Relationship Id="rId1" Type="http://schemas.openxmlformats.org/officeDocument/2006/relationships/slideLayout" Target="../slideLayouts/slideLayout321.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2.xml"/><Relationship Id="rId1" Type="http://schemas.openxmlformats.org/officeDocument/2006/relationships/slideLayout" Target="../slideLayouts/slideLayout321.xml"/></Relationships>
</file>

<file path=ppt/slides/_rels/slide1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3.xml"/><Relationship Id="rId1" Type="http://schemas.openxmlformats.org/officeDocument/2006/relationships/slideLayout" Target="../slideLayouts/slideLayout32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2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4.xml"/><Relationship Id="rId1" Type="http://schemas.openxmlformats.org/officeDocument/2006/relationships/slideLayout" Target="../slideLayouts/slideLayout321.xml"/></Relationships>
</file>

<file path=ppt/slides/_rels/slide1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5.xml"/><Relationship Id="rId1" Type="http://schemas.openxmlformats.org/officeDocument/2006/relationships/slideLayout" Target="../slideLayouts/slideLayout321.xml"/></Relationships>
</file>

<file path=ppt/slides/_rels/slide1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6.xml"/><Relationship Id="rId1" Type="http://schemas.openxmlformats.org/officeDocument/2006/relationships/slideLayout" Target="../slideLayouts/slideLayout321.xml"/><Relationship Id="rId4" Type="http://schemas.openxmlformats.org/officeDocument/2006/relationships/image" Target="../media/image118.png"/></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7.xml"/><Relationship Id="rId1" Type="http://schemas.openxmlformats.org/officeDocument/2006/relationships/slideLayout" Target="../slideLayouts/slideLayout32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32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9.xml"/><Relationship Id="rId1" Type="http://schemas.openxmlformats.org/officeDocument/2006/relationships/slideLayout" Target="../slideLayouts/slideLayout32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0.xml"/><Relationship Id="rId1" Type="http://schemas.openxmlformats.org/officeDocument/2006/relationships/slideLayout" Target="../slideLayouts/slideLayout32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2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2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2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21.xml"/></Relationships>
</file>

<file path=ppt/slides/_rels/slide1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16.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1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4.xml"/><Relationship Id="rId1" Type="http://schemas.openxmlformats.org/officeDocument/2006/relationships/slideLayout" Target="../slideLayouts/slideLayout321.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5.xml"/><Relationship Id="rId1" Type="http://schemas.openxmlformats.org/officeDocument/2006/relationships/slideLayout" Target="../slideLayouts/slideLayout321.xml"/><Relationship Id="rId6" Type="http://schemas.openxmlformats.org/officeDocument/2006/relationships/image" Target="../media/image129.gif"/><Relationship Id="rId5" Type="http://schemas.openxmlformats.org/officeDocument/2006/relationships/image" Target="../media/image128.jpeg"/><Relationship Id="rId4" Type="http://schemas.openxmlformats.org/officeDocument/2006/relationships/image" Target="../media/image127.jpeg"/></Relationships>
</file>

<file path=ppt/slides/_rels/slide15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6.xml"/><Relationship Id="rId1" Type="http://schemas.openxmlformats.org/officeDocument/2006/relationships/slideLayout" Target="../slideLayouts/slideLayout321.xml"/></Relationships>
</file>

<file path=ppt/slides/_rels/slide1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7.xml"/><Relationship Id="rId1" Type="http://schemas.openxmlformats.org/officeDocument/2006/relationships/slideLayout" Target="../slideLayouts/slideLayout321.xml"/></Relationships>
</file>

<file path=ppt/slides/_rels/slide1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8.xml"/><Relationship Id="rId1" Type="http://schemas.openxmlformats.org/officeDocument/2006/relationships/slideLayout" Target="../slideLayouts/slideLayout321.xml"/><Relationship Id="rId4" Type="http://schemas.openxmlformats.org/officeDocument/2006/relationships/image" Target="../media/image34.jpeg"/></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305.xml"/><Relationship Id="rId1" Type="http://schemas.openxmlformats.org/officeDocument/2006/relationships/themeOverride" Target="../theme/themeOverride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21.xml"/></Relationships>
</file>

<file path=ppt/slides/_rels/slide1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0.xml"/><Relationship Id="rId1" Type="http://schemas.openxmlformats.org/officeDocument/2006/relationships/slideLayout" Target="../slideLayouts/slideLayout32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21.xml"/><Relationship Id="rId5" Type="http://schemas.openxmlformats.org/officeDocument/2006/relationships/image" Target="../media/image32.png"/><Relationship Id="rId4" Type="http://schemas.openxmlformats.org/officeDocument/2006/relationships/image" Target="../media/image34.jpeg"/></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1.xml"/><Relationship Id="rId1" Type="http://schemas.openxmlformats.org/officeDocument/2006/relationships/slideLayout" Target="../slideLayouts/slideLayout32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21.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3.xml"/><Relationship Id="rId1" Type="http://schemas.openxmlformats.org/officeDocument/2006/relationships/slideLayout" Target="../slideLayouts/slideLayout1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4.xml"/><Relationship Id="rId1" Type="http://schemas.openxmlformats.org/officeDocument/2006/relationships/slideLayout" Target="../slideLayouts/slideLayout1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5.xml"/><Relationship Id="rId1" Type="http://schemas.openxmlformats.org/officeDocument/2006/relationships/slideLayout" Target="../slideLayouts/slideLayout112.xml"/><Relationship Id="rId4" Type="http://schemas.openxmlformats.org/officeDocument/2006/relationships/image" Target="../media/image135.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79.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89.xml"/><Relationship Id="rId1" Type="http://schemas.openxmlformats.org/officeDocument/2006/relationships/themeOverride" Target="../theme/themeOverride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2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8.xml"/><Relationship Id="rId1" Type="http://schemas.openxmlformats.org/officeDocument/2006/relationships/slideLayout" Target="../slideLayouts/slideLayout47.xml"/><Relationship Id="rId5" Type="http://schemas.openxmlformats.org/officeDocument/2006/relationships/image" Target="../media/image139.jpeg"/><Relationship Id="rId4" Type="http://schemas.openxmlformats.org/officeDocument/2006/relationships/image" Target="../media/image1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83.xml"/></Relationships>
</file>

<file path=ppt/slides/_rels/slide1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0.xml"/><Relationship Id="rId1" Type="http://schemas.openxmlformats.org/officeDocument/2006/relationships/slideLayout" Target="../slideLayouts/slideLayout180.xml"/><Relationship Id="rId4" Type="http://schemas.openxmlformats.org/officeDocument/2006/relationships/image" Target="../media/image141.png"/></Relationships>
</file>

<file path=ppt/slides/_rels/slide1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1.xml"/><Relationship Id="rId1" Type="http://schemas.openxmlformats.org/officeDocument/2006/relationships/slideLayout" Target="../slideLayouts/slideLayout118.xml"/><Relationship Id="rId5" Type="http://schemas.openxmlformats.org/officeDocument/2006/relationships/image" Target="../media/image139.jpeg"/><Relationship Id="rId4" Type="http://schemas.openxmlformats.org/officeDocument/2006/relationships/image" Target="../media/image138.jpe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2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8.xml"/></Relationships>
</file>

<file path=ppt/slides/_rels/slide17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6.xml"/><Relationship Id="rId1" Type="http://schemas.openxmlformats.org/officeDocument/2006/relationships/slideLayout" Target="../slideLayouts/slideLayout346.xml"/></Relationships>
</file>

<file path=ppt/slides/_rels/slide1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7.xml"/><Relationship Id="rId1" Type="http://schemas.openxmlformats.org/officeDocument/2006/relationships/slideLayout" Target="../slideLayouts/slideLayout12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_rels/slide1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9.xml"/><Relationship Id="rId1" Type="http://schemas.openxmlformats.org/officeDocument/2006/relationships/slideLayout" Target="../slideLayouts/slideLayout12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48.xml"/></Relationships>
</file>

<file path=ppt/slides/_rels/slide18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1.xml"/><Relationship Id="rId1" Type="http://schemas.openxmlformats.org/officeDocument/2006/relationships/slideLayout" Target="../slideLayouts/slideLayout294.xml"/><Relationship Id="rId4" Type="http://schemas.openxmlformats.org/officeDocument/2006/relationships/image" Target="../media/image147.jpeg"/></Relationships>
</file>

<file path=ppt/slides/_rels/slide1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2.xml"/><Relationship Id="rId1" Type="http://schemas.openxmlformats.org/officeDocument/2006/relationships/slideLayout" Target="../slideLayouts/slideLayout165.xml"/><Relationship Id="rId4" Type="http://schemas.openxmlformats.org/officeDocument/2006/relationships/image" Target="../media/image149.png"/></Relationships>
</file>

<file path=ppt/slides/_rels/slide18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3.xml"/><Relationship Id="rId1" Type="http://schemas.openxmlformats.org/officeDocument/2006/relationships/slideLayout" Target="../slideLayouts/slideLayout490.xml"/><Relationship Id="rId4" Type="http://schemas.openxmlformats.org/officeDocument/2006/relationships/image" Target="../media/image141.png"/></Relationships>
</file>

<file path=ppt/slides/_rels/slide1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4.xml"/><Relationship Id="rId1" Type="http://schemas.openxmlformats.org/officeDocument/2006/relationships/slideLayout" Target="../slideLayouts/slideLayout189.xml"/></Relationships>
</file>

<file path=ppt/slides/_rels/slide1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5.xml"/><Relationship Id="rId1" Type="http://schemas.openxmlformats.org/officeDocument/2006/relationships/slideLayout" Target="../slideLayouts/slideLayout189.xml"/></Relationships>
</file>

<file path=ppt/slides/_rels/slide1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6.xml"/><Relationship Id="rId1" Type="http://schemas.openxmlformats.org/officeDocument/2006/relationships/slideLayout" Target="../slideLayouts/slideLayout189.xml"/><Relationship Id="rId4" Type="http://schemas.openxmlformats.org/officeDocument/2006/relationships/image" Target="../media/image153.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7.xml"/><Relationship Id="rId1" Type="http://schemas.openxmlformats.org/officeDocument/2006/relationships/slideLayout" Target="../slideLayouts/slideLayout188.xml"/></Relationships>
</file>

<file path=ppt/slides/_rels/slide18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8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2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76.xml"/><Relationship Id="rId4" Type="http://schemas.openxmlformats.org/officeDocument/2006/relationships/image" Target="../media/image158.jpeg"/></Relationships>
</file>

<file path=ppt/slides/_rels/slide19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99.xml"/></Relationships>
</file>

<file path=ppt/slides/_rels/slide19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99.xml"/></Relationships>
</file>

<file path=ppt/slides/_rels/slide1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8.xml"/><Relationship Id="rId1" Type="http://schemas.openxmlformats.org/officeDocument/2006/relationships/slideLayout" Target="../slideLayouts/slideLayout12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6.xml"/></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0.xml"/><Relationship Id="rId1" Type="http://schemas.openxmlformats.org/officeDocument/2006/relationships/slideLayout" Target="../slideLayouts/slideLayout126.xml"/><Relationship Id="rId4" Type="http://schemas.openxmlformats.org/officeDocument/2006/relationships/image" Target="../media/image162.emf"/></Relationships>
</file>

<file path=ppt/slides/_rels/slide19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1.xml"/><Relationship Id="rId1" Type="http://schemas.openxmlformats.org/officeDocument/2006/relationships/slideLayout" Target="../slideLayouts/slideLayout126.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2.xml"/><Relationship Id="rId1" Type="http://schemas.openxmlformats.org/officeDocument/2006/relationships/slideLayout" Target="../slideLayouts/slideLayout126.xml"/></Relationships>
</file>

<file path=ppt/slides/_rels/slide19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3.xml"/><Relationship Id="rId1" Type="http://schemas.openxmlformats.org/officeDocument/2006/relationships/slideLayout" Target="../slideLayouts/slideLayout126.xml"/></Relationships>
</file>

<file path=ppt/slides/_rels/slide19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4.xml"/><Relationship Id="rId1" Type="http://schemas.openxmlformats.org/officeDocument/2006/relationships/slideLayout" Target="../slideLayouts/slideLayout20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0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5.xml"/><Relationship Id="rId1" Type="http://schemas.openxmlformats.org/officeDocument/2006/relationships/slideLayout" Target="../slideLayouts/slideLayout21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6.xml"/><Relationship Id="rId1" Type="http://schemas.openxmlformats.org/officeDocument/2006/relationships/slideLayout" Target="../slideLayouts/slideLayout22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33.xml"/></Relationships>
</file>

<file path=ppt/slides/_rels/slide2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8.xml"/><Relationship Id="rId1" Type="http://schemas.openxmlformats.org/officeDocument/2006/relationships/slideLayout" Target="../slideLayouts/slideLayout244.xml"/></Relationships>
</file>

<file path=ppt/slides/_rels/slide204.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189.xml"/><Relationship Id="rId1" Type="http://schemas.openxmlformats.org/officeDocument/2006/relationships/slideLayout" Target="../slideLayouts/slideLayout256.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20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0.xml"/><Relationship Id="rId1" Type="http://schemas.openxmlformats.org/officeDocument/2006/relationships/slideLayout" Target="../slideLayouts/slideLayout272.xml"/><Relationship Id="rId5" Type="http://schemas.openxmlformats.org/officeDocument/2006/relationships/image" Target="../media/image177.jpeg"/><Relationship Id="rId4" Type="http://schemas.openxmlformats.org/officeDocument/2006/relationships/image" Target="../media/image176.jpeg"/></Relationships>
</file>

<file path=ppt/slides/_rels/slide20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1.xml"/><Relationship Id="rId1" Type="http://schemas.openxmlformats.org/officeDocument/2006/relationships/slideLayout" Target="../slideLayouts/slideLayout272.xml"/></Relationships>
</file>

<file path=ppt/slides/_rels/slide20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2.xml"/><Relationship Id="rId1" Type="http://schemas.openxmlformats.org/officeDocument/2006/relationships/slideLayout" Target="../slideLayouts/slideLayout101.xml"/></Relationships>
</file>

<file path=ppt/slides/_rels/slide20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3.xml"/><Relationship Id="rId1" Type="http://schemas.openxmlformats.org/officeDocument/2006/relationships/slideLayout" Target="../slideLayouts/slideLayout126.xml"/></Relationships>
</file>

<file path=ppt/slides/_rels/slide20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4.xml"/><Relationship Id="rId1" Type="http://schemas.openxmlformats.org/officeDocument/2006/relationships/slideLayout" Target="../slideLayouts/slideLayout126.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95.xml"/><Relationship Id="rId1" Type="http://schemas.openxmlformats.org/officeDocument/2006/relationships/slideLayout" Target="../slideLayouts/slideLayout126.xml"/></Relationships>
</file>

<file path=ppt/slides/_rels/slide21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96.xml"/><Relationship Id="rId1" Type="http://schemas.openxmlformats.org/officeDocument/2006/relationships/slideLayout" Target="../slideLayouts/slideLayout121.xml"/></Relationships>
</file>

<file path=ppt/slides/_rels/slide212.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197.xml"/><Relationship Id="rId1" Type="http://schemas.openxmlformats.org/officeDocument/2006/relationships/slideLayout" Target="../slideLayouts/slideLayout123.xml"/><Relationship Id="rId4" Type="http://schemas.openxmlformats.org/officeDocument/2006/relationships/image" Target="../media/image183.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8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89.x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00.xml"/><Relationship Id="rId1" Type="http://schemas.openxmlformats.org/officeDocument/2006/relationships/slideLayout" Target="../slideLayouts/slideLayout189.xml"/><Relationship Id="rId4" Type="http://schemas.openxmlformats.org/officeDocument/2006/relationships/image" Target="../media/image184.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89.xml"/></Relationships>
</file>

<file path=ppt/slides/_rels/slide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2.xml"/><Relationship Id="rId1" Type="http://schemas.openxmlformats.org/officeDocument/2006/relationships/slideLayout" Target="../slideLayouts/slideLayout189.xml"/></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3.xml"/><Relationship Id="rId1" Type="http://schemas.openxmlformats.org/officeDocument/2006/relationships/slideLayout" Target="../slideLayouts/slideLayout189.xml"/></Relationships>
</file>

<file path=ppt/slides/_rels/slide21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4.xml"/><Relationship Id="rId1" Type="http://schemas.openxmlformats.org/officeDocument/2006/relationships/slideLayout" Target="../slideLayouts/slideLayout189.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5.xml"/><Relationship Id="rId1" Type="http://schemas.openxmlformats.org/officeDocument/2006/relationships/slideLayout" Target="../slideLayouts/slideLayout189.xml"/></Relationships>
</file>

<file path=ppt/slides/_rels/slide22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6.xml"/><Relationship Id="rId1" Type="http://schemas.openxmlformats.org/officeDocument/2006/relationships/slideLayout" Target="../slideLayouts/slideLayout159.xml"/></Relationships>
</file>

<file path=ppt/slides/_rels/slide22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07.xml"/><Relationship Id="rId1" Type="http://schemas.openxmlformats.org/officeDocument/2006/relationships/slideLayout" Target="../slideLayouts/slideLayout121.xml"/></Relationships>
</file>

<file path=ppt/slides/_rels/slide22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8.xml"/><Relationship Id="rId1" Type="http://schemas.openxmlformats.org/officeDocument/2006/relationships/slideLayout" Target="../slideLayouts/slideLayout189.xml"/><Relationship Id="rId4" Type="http://schemas.openxmlformats.org/officeDocument/2006/relationships/image" Target="../media/image6.png"/></Relationships>
</file>

<file path=ppt/slides/_rels/slide22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09.xml"/><Relationship Id="rId1" Type="http://schemas.openxmlformats.org/officeDocument/2006/relationships/slideLayout" Target="../slideLayouts/slideLayout180.xml"/><Relationship Id="rId4" Type="http://schemas.openxmlformats.org/officeDocument/2006/relationships/image" Target="../media/image141.png"/></Relationships>
</file>

<file path=ppt/slides/_rels/slide2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0.xml"/><Relationship Id="rId1" Type="http://schemas.openxmlformats.org/officeDocument/2006/relationships/slideLayout" Target="../slideLayouts/slideLayout189.xml"/></Relationships>
</file>

<file path=ppt/slides/_rels/slide22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11.xml"/><Relationship Id="rId1" Type="http://schemas.openxmlformats.org/officeDocument/2006/relationships/slideLayout" Target="../slideLayouts/slideLayout189.xml"/></Relationships>
</file>

<file path=ppt/slides/_rels/slide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2.xml"/><Relationship Id="rId1" Type="http://schemas.openxmlformats.org/officeDocument/2006/relationships/slideLayout" Target="../slideLayouts/slideLayout189.xml"/></Relationships>
</file>

<file path=ppt/slides/_rels/slide2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13.xml"/><Relationship Id="rId1" Type="http://schemas.openxmlformats.org/officeDocument/2006/relationships/slideLayout" Target="../slideLayouts/slideLayout189.xml"/></Relationships>
</file>

<file path=ppt/slides/_rels/slide22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14.xml"/><Relationship Id="rId1" Type="http://schemas.openxmlformats.org/officeDocument/2006/relationships/slideLayout" Target="../slideLayouts/slideLayout189.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327.xml"/><Relationship Id="rId1" Type="http://schemas.openxmlformats.org/officeDocument/2006/relationships/themeOverride" Target="../theme/themeOverride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32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21.xml"/></Relationships>
</file>

<file path=ppt/slides/_rels/slide2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18.xml"/><Relationship Id="rId1" Type="http://schemas.openxmlformats.org/officeDocument/2006/relationships/slideLayout" Target="../slideLayouts/slideLayout321.xml"/></Relationships>
</file>

<file path=ppt/slides/_rels/slide2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9.xml"/><Relationship Id="rId1" Type="http://schemas.openxmlformats.org/officeDocument/2006/relationships/slideLayout" Target="../slideLayouts/slideLayout321.xml"/></Relationships>
</file>

<file path=ppt/slides/_rels/slide2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0.xml"/><Relationship Id="rId1" Type="http://schemas.openxmlformats.org/officeDocument/2006/relationships/slideLayout" Target="../slideLayouts/slideLayout321.xml"/><Relationship Id="rId4" Type="http://schemas.openxmlformats.org/officeDocument/2006/relationships/image" Target="../media/image34.jpeg"/></Relationships>
</file>

<file path=ppt/slides/_rels/slide2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1.xml"/><Relationship Id="rId1" Type="http://schemas.openxmlformats.org/officeDocument/2006/relationships/slideLayout" Target="../slideLayouts/slideLayout32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21.xml"/></Relationships>
</file>

<file path=ppt/slides/_rels/slide23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23.xml"/><Relationship Id="rId1" Type="http://schemas.openxmlformats.org/officeDocument/2006/relationships/slideLayout" Target="../slideLayouts/slideLayout321.xml"/><Relationship Id="rId6" Type="http://schemas.openxmlformats.org/officeDocument/2006/relationships/image" Target="../media/image36.jpeg"/><Relationship Id="rId5" Type="http://schemas.openxmlformats.org/officeDocument/2006/relationships/image" Target="../media/image193.jpeg"/><Relationship Id="rId4" Type="http://schemas.openxmlformats.org/officeDocument/2006/relationships/image" Target="../media/image19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2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2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21.xml"/></Relationships>
</file>

<file path=ppt/slides/_rels/slide24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21.xml"/></Relationships>
</file>

<file path=ppt/slides/_rels/slide24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2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21.xml"/></Relationships>
</file>

<file path=ppt/slides/_rels/slide24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2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31.xml"/><Relationship Id="rId1" Type="http://schemas.openxmlformats.org/officeDocument/2006/relationships/slideLayout" Target="../slideLayouts/slideLayout321.xml"/></Relationships>
</file>

<file path=ppt/slides/_rels/slide2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2.xml"/><Relationship Id="rId1" Type="http://schemas.openxmlformats.org/officeDocument/2006/relationships/slideLayout" Target="../slideLayouts/slideLayout321.xml"/></Relationships>
</file>

<file path=ppt/slides/_rels/slide2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3.xml"/><Relationship Id="rId1" Type="http://schemas.openxmlformats.org/officeDocument/2006/relationships/slideLayout" Target="../slideLayouts/slideLayout321.xml"/></Relationships>
</file>

<file path=ppt/slides/_rels/slide2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4.xml"/><Relationship Id="rId1" Type="http://schemas.openxmlformats.org/officeDocument/2006/relationships/slideLayout" Target="../slideLayouts/slideLayout321.xml"/><Relationship Id="rId5" Type="http://schemas.openxmlformats.org/officeDocument/2006/relationships/image" Target="../media/image32.png"/><Relationship Id="rId4" Type="http://schemas.openxmlformats.org/officeDocument/2006/relationships/image" Target="../media/image34.jpeg"/></Relationships>
</file>

<file path=ppt/slides/_rels/slide2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5.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_rels/slide2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6.xml"/><Relationship Id="rId1" Type="http://schemas.openxmlformats.org/officeDocument/2006/relationships/slideLayout" Target="../slideLayouts/slideLayout321.xml"/><Relationship Id="rId4" Type="http://schemas.openxmlformats.org/officeDocument/2006/relationships/image" Target="../media/image32.png"/></Relationships>
</file>

<file path=ppt/slides/_rels/slide25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37.xml"/><Relationship Id="rId1" Type="http://schemas.openxmlformats.org/officeDocument/2006/relationships/slideLayout" Target="../slideLayouts/slideLayout321.xml"/></Relationships>
</file>

<file path=ppt/slides/_rels/slide25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38.xml"/><Relationship Id="rId1" Type="http://schemas.openxmlformats.org/officeDocument/2006/relationships/slideLayout" Target="../slideLayouts/slideLayout321.xml"/><Relationship Id="rId4" Type="http://schemas.openxmlformats.org/officeDocument/2006/relationships/image" Target="../media/image197.png"/></Relationships>
</file>

<file path=ppt/slides/_rels/slide25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39.xml"/><Relationship Id="rId1" Type="http://schemas.openxmlformats.org/officeDocument/2006/relationships/slideLayout" Target="../slideLayouts/slideLayout321.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3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1.xml"/><Relationship Id="rId1" Type="http://schemas.openxmlformats.org/officeDocument/2006/relationships/slideLayout" Target="../slideLayouts/slideLayout321.xml"/></Relationships>
</file>

<file path=ppt/slides/_rels/slide26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42.xml"/><Relationship Id="rId1" Type="http://schemas.openxmlformats.org/officeDocument/2006/relationships/slideLayout" Target="../slideLayouts/slideLayout32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26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43.xml"/><Relationship Id="rId1" Type="http://schemas.openxmlformats.org/officeDocument/2006/relationships/slideLayout" Target="../slideLayouts/slideLayout321.xml"/><Relationship Id="rId4" Type="http://schemas.openxmlformats.org/officeDocument/2006/relationships/image" Target="../media/image201.png"/></Relationships>
</file>

<file path=ppt/slides/_rels/slide2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44.xml"/><Relationship Id="rId1" Type="http://schemas.openxmlformats.org/officeDocument/2006/relationships/slideLayout" Target="../slideLayouts/slideLayout32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45.xml"/><Relationship Id="rId1" Type="http://schemas.openxmlformats.org/officeDocument/2006/relationships/slideLayout" Target="../slideLayouts/slideLayout55.xml"/></Relationships>
</file>

<file path=ppt/slides/_rels/slide26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46.xml"/><Relationship Id="rId1" Type="http://schemas.openxmlformats.org/officeDocument/2006/relationships/slideLayout" Target="../slideLayouts/slideLayout60.xml"/></Relationships>
</file>

<file path=ppt/slides/_rels/slide26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47.xml"/><Relationship Id="rId1" Type="http://schemas.openxmlformats.org/officeDocument/2006/relationships/slideLayout" Target="../slideLayouts/slideLayout55.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48.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7.xml"/></Relationships>
</file>

<file path=ppt/slides/_rels/slide27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49.xml"/><Relationship Id="rId1" Type="http://schemas.openxmlformats.org/officeDocument/2006/relationships/slideLayout" Target="../slideLayouts/slideLayout60.xml"/></Relationships>
</file>

<file path=ppt/slides/_rels/slide27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50.xml"/><Relationship Id="rId1" Type="http://schemas.openxmlformats.org/officeDocument/2006/relationships/slideLayout" Target="../slideLayouts/slideLayout60.xml"/></Relationships>
</file>

<file path=ppt/slides/_rels/slide27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51.xml"/><Relationship Id="rId1" Type="http://schemas.openxmlformats.org/officeDocument/2006/relationships/slideLayout" Target="../slideLayouts/slideLayout68.xml"/></Relationships>
</file>

<file path=ppt/slides/_rels/slide27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52.xml"/><Relationship Id="rId1" Type="http://schemas.openxmlformats.org/officeDocument/2006/relationships/slideLayout" Target="../slideLayouts/slideLayout68.xml"/></Relationships>
</file>

<file path=ppt/slides/_rels/slide27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53.xml"/><Relationship Id="rId1" Type="http://schemas.openxmlformats.org/officeDocument/2006/relationships/slideLayout" Target="../slideLayouts/slideLayout60.xml"/></Relationships>
</file>

<file path=ppt/slides/_rels/slide27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54.xml"/><Relationship Id="rId1" Type="http://schemas.openxmlformats.org/officeDocument/2006/relationships/slideLayout" Target="../slideLayouts/slideLayout60.xml"/></Relationships>
</file>

<file path=ppt/slides/_rels/slide27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55.xml"/><Relationship Id="rId1" Type="http://schemas.openxmlformats.org/officeDocument/2006/relationships/slideLayout" Target="../slideLayouts/slideLayout60.xml"/></Relationships>
</file>

<file path=ppt/slides/_rels/slide27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56.xml"/><Relationship Id="rId1" Type="http://schemas.openxmlformats.org/officeDocument/2006/relationships/slideLayout" Target="../slideLayouts/slideLayout68.xml"/></Relationships>
</file>

<file path=ppt/slides/_rels/slide27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57.xml"/><Relationship Id="rId1" Type="http://schemas.openxmlformats.org/officeDocument/2006/relationships/slideLayout" Target="../slideLayouts/slideLayout68.xml"/></Relationships>
</file>

<file path=ppt/slides/_rels/slide27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58.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59.xml"/><Relationship Id="rId1" Type="http://schemas.openxmlformats.org/officeDocument/2006/relationships/slideLayout" Target="../slideLayouts/slideLayout68.xml"/></Relationships>
</file>

<file path=ppt/slides/_rels/slide28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60.xml"/><Relationship Id="rId1" Type="http://schemas.openxmlformats.org/officeDocument/2006/relationships/slideLayout" Target="../slideLayouts/slideLayout68.xml"/></Relationships>
</file>

<file path=ppt/slides/_rels/slide28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61.xml"/><Relationship Id="rId1" Type="http://schemas.openxmlformats.org/officeDocument/2006/relationships/slideLayout" Target="../slideLayouts/slideLayout60.xml"/></Relationships>
</file>

<file path=ppt/slides/_rels/slide28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62.xml"/><Relationship Id="rId1" Type="http://schemas.openxmlformats.org/officeDocument/2006/relationships/slideLayout" Target="../slideLayouts/slideLayout68.xml"/></Relationships>
</file>

<file path=ppt/slides/_rels/slide28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63.xml"/><Relationship Id="rId1" Type="http://schemas.openxmlformats.org/officeDocument/2006/relationships/slideLayout" Target="../slideLayouts/slideLayout60.xml"/></Relationships>
</file>

<file path=ppt/slides/_rels/slide28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64.xml"/><Relationship Id="rId1" Type="http://schemas.openxmlformats.org/officeDocument/2006/relationships/slideLayout" Target="../slideLayouts/slideLayout60.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79.xml"/></Relationships>
</file>

<file path=ppt/slides/_rels/slide2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66.xml"/><Relationship Id="rId1" Type="http://schemas.openxmlformats.org/officeDocument/2006/relationships/slideLayout" Target="../slideLayouts/slideLayout84.xml"/><Relationship Id="rId4" Type="http://schemas.openxmlformats.org/officeDocument/2006/relationships/image" Target="../media/image20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8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45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9.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6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66.xml"/><Relationship Id="rId1" Type="http://schemas.openxmlformats.org/officeDocument/2006/relationships/themeOverride" Target="../theme/themeOverride2.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8.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45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454.xml"/><Relationship Id="rId5" Type="http://schemas.openxmlformats.org/officeDocument/2006/relationships/image" Target="../media/image48.jpg"/><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454.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54.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459.xml"/><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5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0.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3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4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3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8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8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83.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32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321.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321.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3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34.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321.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321.xml"/><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321.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321.xml"/><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321.xml"/><Relationship Id="rId5" Type="http://schemas.openxmlformats.org/officeDocument/2006/relationships/image" Target="../media/image66.jpeg"/><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0.xml"/><Relationship Id="rId1" Type="http://schemas.openxmlformats.org/officeDocument/2006/relationships/slideLayout" Target="../slideLayouts/slideLayout321.xml"/><Relationship Id="rId4" Type="http://schemas.openxmlformats.org/officeDocument/2006/relationships/image" Target="../media/image30.jpeg"/></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321.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321.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321.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32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334.xml"/></Relationships>
</file>

<file path=ppt/slides/_rels/slide8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5.xml"/><Relationship Id="rId1" Type="http://schemas.openxmlformats.org/officeDocument/2006/relationships/slideLayout" Target="../slideLayouts/slideLayout3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1.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373.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373.xml"/></Relationships>
</file>

<file path=ppt/slides/_rels/slide84.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79.xml"/><Relationship Id="rId1" Type="http://schemas.openxmlformats.org/officeDocument/2006/relationships/slideLayout" Target="../slideLayouts/slideLayout327.xml"/><Relationship Id="rId5" Type="http://schemas.openxmlformats.org/officeDocument/2006/relationships/image" Target="../media/image73.jpe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327.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43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7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34.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5.xml"/><Relationship Id="rId1" Type="http://schemas.openxmlformats.org/officeDocument/2006/relationships/slideLayout" Target="../slideLayouts/slideLayout380.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6.xml"/><Relationship Id="rId1" Type="http://schemas.openxmlformats.org/officeDocument/2006/relationships/slideLayout" Target="../slideLayouts/slideLayout321.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7.xml"/><Relationship Id="rId1" Type="http://schemas.openxmlformats.org/officeDocument/2006/relationships/slideLayout" Target="../slideLayouts/slideLayout394.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410.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410.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0.xml"/><Relationship Id="rId1" Type="http://schemas.openxmlformats.org/officeDocument/2006/relationships/slideLayout" Target="../slideLayouts/slideLayout321.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1.xml"/><Relationship Id="rId1" Type="http://schemas.openxmlformats.org/officeDocument/2006/relationships/slideLayout" Target="../slideLayouts/slideLayout321.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2.xml"/><Relationship Id="rId1" Type="http://schemas.openxmlformats.org/officeDocument/2006/relationships/slideLayout" Target="../slideLayouts/slideLayout321.xml"/><Relationship Id="rId4" Type="http://schemas.openxmlformats.org/officeDocument/2006/relationships/image" Target="../media/image84.jpeg"/></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321.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3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a:extLst>
              <a:ext uri="{28A0092B-C50C-407E-A947-70E740481C1C}">
                <a14:useLocalDpi xmlns:a14="http://schemas.microsoft.com/office/drawing/2010/main" val="0"/>
              </a:ext>
            </a:extLst>
          </a:blip>
          <a:srcRect r="21053" b="1118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9209" y="374051"/>
            <a:ext cx="9144000" cy="2209800"/>
          </a:xfrm>
        </p:spPr>
        <p:txBody>
          <a:bodyPr/>
          <a:lstStyle/>
          <a:p>
            <a:pPr>
              <a:defRPr/>
            </a:pPr>
            <a:r>
              <a:rPr lang="en-US" sz="8000" dirty="0">
                <a:effectLst>
                  <a:glow rad="101600">
                    <a:schemeClr val="bg2">
                      <a:alpha val="75000"/>
                    </a:schemeClr>
                  </a:glow>
                  <a:outerShdw blurRad="38100" dist="38100" dir="2700000" algn="tl">
                    <a:srgbClr val="000000"/>
                  </a:outerShdw>
                </a:effectLst>
                <a:latin typeface="Arial" charset="0"/>
                <a:ea typeface="ＭＳ Ｐゴシック" charset="0"/>
              </a:rPr>
              <a:t>2 Thessalonians</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01600">
                    <a:srgbClr val="000000">
                      <a:alpha val="75000"/>
                    </a:srgbClr>
                  </a:glow>
                </a:effectLst>
                <a:latin typeface="Arial" charset="0"/>
                <a:cs typeface="Arial" charset="0"/>
              </a:rPr>
              <a:t>216</a:t>
            </a:r>
            <a:endParaRPr lang="en-US" dirty="0">
              <a:solidFill>
                <a:srgbClr val="EAEAEA"/>
              </a:solidFill>
              <a:effectLst>
                <a:glow rad="101600">
                  <a:srgbClr val="000000">
                    <a:alpha val="75000"/>
                  </a:srgbClr>
                </a:glow>
              </a:effectLst>
              <a:latin typeface="Arial" charset="0"/>
              <a:cs typeface="Arial" charset="0"/>
            </a:endParaRPr>
          </a:p>
        </p:txBody>
      </p:sp>
      <p:sp>
        <p:nvSpPr>
          <p:cNvPr id="8" name="Rectangle 2">
            <a:extLst>
              <a:ext uri="{FF2B5EF4-FFF2-40B4-BE49-F238E27FC236}">
                <a16:creationId xmlns:a16="http://schemas.microsoft.com/office/drawing/2014/main" id="{99ABF594-CEAB-3749-92E6-D162C68111BA}"/>
              </a:ext>
            </a:extLst>
          </p:cNvPr>
          <p:cNvSpPr txBox="1">
            <a:spLocks noChangeArrowheads="1"/>
          </p:cNvSpPr>
          <p:nvPr/>
        </p:nvSpPr>
        <p:spPr bwMode="auto">
          <a:xfrm>
            <a:off x="53975" y="2082778"/>
            <a:ext cx="9144000" cy="108989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Tribulation Corrections</a:t>
            </a:r>
          </a:p>
        </p:txBody>
      </p:sp>
      <p:sp>
        <p:nvSpPr>
          <p:cNvPr id="7" name="Rectangle 6">
            <a:extLst>
              <a:ext uri="{FF2B5EF4-FFF2-40B4-BE49-F238E27FC236}">
                <a16:creationId xmlns:a16="http://schemas.microsoft.com/office/drawing/2014/main" id="{5F77604C-0293-F349-AD8E-44AD0D8DA96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67562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395243650"/>
              </p:ext>
            </p:extLst>
          </p:nvPr>
        </p:nvGraphicFramePr>
        <p:xfrm>
          <a:off x="0" y="0"/>
          <a:ext cx="9143998" cy="6858000"/>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56185">
                  <a:extLst>
                    <a:ext uri="{9D8B030D-6E8A-4147-A177-3AD203B41FA5}">
                      <a16:colId xmlns:a16="http://schemas.microsoft.com/office/drawing/2014/main" val="20004"/>
                    </a:ext>
                  </a:extLst>
                </a:gridCol>
                <a:gridCol w="1099930">
                  <a:extLst>
                    <a:ext uri="{9D8B030D-6E8A-4147-A177-3AD203B41FA5}">
                      <a16:colId xmlns:a16="http://schemas.microsoft.com/office/drawing/2014/main" val="20005"/>
                    </a:ext>
                  </a:extLst>
                </a:gridCol>
                <a:gridCol w="1084245">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Persevere in Persecution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Day Still Future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Discipline the Idle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3</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Emotional</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Theological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Practical</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Encouragement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in Persecution </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Explanation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the Day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Exhortation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in Body Life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Discouraged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Disturbed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Disobedient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Perspective </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Doctrine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Behaviour</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Salutation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Judgment v. Reward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90"/>
                          </a:solidFill>
                          <a:effectLst/>
                          <a:latin typeface="Arial" panose="020B0604020202020204" pitchFamily="34" charset="0"/>
                          <a:ea typeface="ＭＳ Ｐゴシック" charset="0"/>
                          <a:cs typeface="Arial" panose="020B0604020202020204" pitchFamily="34" charset="0"/>
                        </a:rPr>
                        <a:t>Pretrib-ulational</a:t>
                      </a: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Teaching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Antichrist Prerequisite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Stand Firm</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Prayer Requests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Discipline Idle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Blessing Given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2:13-17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3:6-15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3:16-18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Corinth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AD 51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dirty="0">
                <a:solidFill>
                  <a:srgbClr val="FFFFFF"/>
                </a:solidFill>
                <a:latin typeface="Arial" charset="0"/>
                <a:cs typeface="Arial" charset="0"/>
              </a:rPr>
              <a:t>211</a:t>
            </a:r>
          </a:p>
        </p:txBody>
      </p:sp>
      <p:sp>
        <p:nvSpPr>
          <p:cNvPr id="3" name="TextBox 2">
            <a:extLst>
              <a:ext uri="{FF2B5EF4-FFF2-40B4-BE49-F238E27FC236}">
                <a16:creationId xmlns:a16="http://schemas.microsoft.com/office/drawing/2014/main" id="{200008E4-8D9D-3D46-BCF8-F0F92FCEE2F9}"/>
              </a:ext>
            </a:extLst>
          </p:cNvPr>
          <p:cNvSpPr txBox="1"/>
          <p:nvPr/>
        </p:nvSpPr>
        <p:spPr>
          <a:xfrm>
            <a:off x="2688989" y="0"/>
            <a:ext cx="3567643" cy="461665"/>
          </a:xfrm>
          <a:prstGeom prst="rect">
            <a:avLst/>
          </a:prstGeom>
          <a:noFill/>
        </p:spPr>
        <p:txBody>
          <a:bodyPr wrap="none" rtlCol="0">
            <a:spAutoFit/>
          </a:bodyPr>
          <a:lstStyle/>
          <a:p>
            <a:r>
              <a:rPr kumimoji="1" lang="en-US" altLang="ja-JP" sz="2400" b="1" dirty="0">
                <a:solidFill>
                  <a:srgbClr val="FFFFFF"/>
                </a:solidFill>
                <a:latin typeface="Arial" charset="0"/>
                <a:ea typeface="ＭＳ Ｐゴシック" charset="0"/>
                <a:cs typeface="Arial" charset="0"/>
              </a:rPr>
              <a:t>Tribulation Corrections</a:t>
            </a:r>
            <a:endParaRPr lang="en-US" dirty="0"/>
          </a:p>
        </p:txBody>
      </p:sp>
      <p:sp>
        <p:nvSpPr>
          <p:cNvPr id="6" name="TextBox 5">
            <a:extLst>
              <a:ext uri="{FF2B5EF4-FFF2-40B4-BE49-F238E27FC236}">
                <a16:creationId xmlns:a16="http://schemas.microsoft.com/office/drawing/2014/main" id="{3A50243A-A5D2-C945-9534-A4709779F0F8}"/>
              </a:ext>
            </a:extLst>
          </p:cNvPr>
          <p:cNvSpPr txBox="1"/>
          <p:nvPr/>
        </p:nvSpPr>
        <p:spPr>
          <a:xfrm>
            <a:off x="403" y="0"/>
            <a:ext cx="2680542" cy="461665"/>
          </a:xfrm>
          <a:prstGeom prst="rect">
            <a:avLst/>
          </a:prstGeom>
          <a:noFill/>
        </p:spPr>
        <p:txBody>
          <a:bodyPr wrap="none" rtlCol="0">
            <a:spAutoFit/>
          </a:bodyPr>
          <a:lstStyle/>
          <a:p>
            <a:r>
              <a:rPr kumimoji="1" lang="en-US" altLang="ja-JP" sz="2400" b="1" dirty="0">
                <a:solidFill>
                  <a:srgbClr val="FFFFFF"/>
                </a:solidFill>
                <a:latin typeface="Arial" charset="0"/>
                <a:ea typeface="ＭＳ Ｐゴシック" charset="0"/>
                <a:cs typeface="Arial" charset="0"/>
              </a:rPr>
              <a:t>2 Thessalonians:</a:t>
            </a:r>
            <a:endParaRPr lang="en-US" dirty="0"/>
          </a:p>
        </p:txBody>
      </p:sp>
    </p:spTree>
    <p:extLst>
      <p:ext uri="{BB962C8B-B14F-4D97-AF65-F5344CB8AC3E}">
        <p14:creationId xmlns:p14="http://schemas.microsoft.com/office/powerpoint/2010/main" val="19342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1 Thessalonians 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"like a thief in the night"</a:t>
            </a:r>
          </a:p>
        </p:txBody>
      </p:sp>
    </p:spTree>
    <p:extLst>
      <p:ext uri="{BB962C8B-B14F-4D97-AF65-F5344CB8AC3E}">
        <p14:creationId xmlns:p14="http://schemas.microsoft.com/office/powerpoint/2010/main" val="5968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1-2 Thessalonians</a:t>
            </a: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212</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endParaRPr kumimoji="0" lang="en-US" sz="32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14912508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2"/>
          <p:cNvSpPr txBox="1">
            <a:spLocks noChangeArrowheads="1"/>
          </p:cNvSpPr>
          <p:nvPr/>
        </p:nvSpPr>
        <p:spPr bwMode="auto">
          <a:xfrm>
            <a:off x="8274050"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3366"/>
                </a:solidFill>
                <a:effectLst/>
                <a:uLnTx/>
                <a:uFillTx/>
                <a:latin typeface="Arial" charset="0"/>
                <a:ea typeface="ＭＳ Ｐゴシック" charset="0"/>
                <a:cs typeface="Arial" charset="0"/>
              </a:rPr>
              <a:t>214</a:t>
            </a:r>
          </a:p>
        </p:txBody>
      </p:sp>
      <p:sp>
        <p:nvSpPr>
          <p:cNvPr id="26628" name="Text Box 4"/>
          <p:cNvSpPr txBox="1">
            <a:spLocks noChangeArrowheads="1"/>
          </p:cNvSpPr>
          <p:nvPr/>
        </p:nvSpPr>
        <p:spPr bwMode="auto">
          <a:xfrm>
            <a:off x="762000" y="1143000"/>
            <a:ext cx="830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Paul wrote 2 Thessalonians to help the believers handle </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three difficulties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facing the church:</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1410039" y="188913"/>
            <a:ext cx="6240170" cy="655637"/>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Argument </a:t>
            </a:r>
          </a:p>
        </p:txBody>
      </p:sp>
      <p:sp>
        <p:nvSpPr>
          <p:cNvPr id="6" name="Text Box 4"/>
          <p:cNvSpPr txBox="1">
            <a:spLocks noChangeArrowheads="1"/>
          </p:cNvSpPr>
          <p:nvPr/>
        </p:nvSpPr>
        <p:spPr bwMode="auto">
          <a:xfrm>
            <a:off x="874713" y="4261076"/>
            <a:ext cx="83058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Paul wrote to </a:t>
            </a:r>
            <a:r>
              <a:rPr kumimoji="0" lang="en-US" altLang="zh-CN" sz="24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encourage</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CAE2CA">
                    <a:lumMod val="10000"/>
                  </a:srgbClr>
                </a:solidFill>
                <a:effectLst/>
                <a:uLnTx/>
                <a:uFillTx/>
                <a:latin typeface="Arial" charset="0"/>
                <a:ea typeface="ＭＳ Ｐゴシック" charset="0"/>
                <a:cs typeface="Arial" charset="0"/>
              </a:rPr>
              <a:t>perseverance</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based upon their future reward at the day of the Lord (ch. 1) and to </a:t>
            </a:r>
            <a:r>
              <a:rPr kumimoji="0" lang="en-US" altLang="zh-CN" sz="24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correct</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CAE2CA">
                    <a:lumMod val="10000"/>
                  </a:srgbClr>
                </a:solidFill>
                <a:effectLst/>
                <a:uLnTx/>
                <a:uFillTx/>
                <a:latin typeface="Arial" charset="0"/>
                <a:ea typeface="ＭＳ Ｐゴシック" charset="0"/>
                <a:cs typeface="Arial" charset="0"/>
              </a:rPr>
              <a:t>their false notion</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of the day of the Lord (ch. 2) so he </a:t>
            </a:r>
            <a:r>
              <a:rPr kumimoji="0" lang="en-US" altLang="zh-CN" sz="24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exhorted</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discipline instead of </a:t>
            </a:r>
            <a:r>
              <a:rPr kumimoji="0" lang="en-US" altLang="zh-CN" sz="2400" b="1" i="0" u="none" strike="noStrike" kern="1200" cap="none" spc="0" normalizeH="0" baseline="0" noProof="0" dirty="0">
                <a:ln>
                  <a:noFill/>
                </a:ln>
                <a:solidFill>
                  <a:srgbClr val="CAE2CA">
                    <a:lumMod val="10000"/>
                  </a:srgbClr>
                </a:solidFill>
                <a:effectLst/>
                <a:uLnTx/>
                <a:uFillTx/>
                <a:latin typeface="Arial" charset="0"/>
                <a:ea typeface="ＭＳ Ｐゴシック" charset="0"/>
                <a:cs typeface="Arial" charset="0"/>
              </a:rPr>
              <a:t>idleness</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(ch. 3).  The key theme is the day of the Lord and its implications on behavior.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Text Box 4"/>
          <p:cNvSpPr txBox="1">
            <a:spLocks noChangeArrowheads="1"/>
          </p:cNvSpPr>
          <p:nvPr/>
        </p:nvSpPr>
        <p:spPr bwMode="auto">
          <a:xfrm>
            <a:off x="1237796" y="2147673"/>
            <a:ext cx="7942717"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6088" marR="0" lvl="0" indent="-446088"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Increased </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persecution</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(1:3-10), </a:t>
            </a:r>
          </a:p>
          <a:p>
            <a:pPr marL="446088" marR="0" lvl="0" indent="-446088"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False </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teaching</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that the day of the Lord had already come (2:1-12), and </a:t>
            </a:r>
          </a:p>
          <a:p>
            <a:pPr marL="446088" marR="0" lvl="0" indent="-446088"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Idleness in some </a:t>
            </a:r>
            <a:r>
              <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lazy</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Thessalonian Christians who were "waiting for the rapture" (3:6-15).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40679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5400" b="1" dirty="0">
                <a:solidFill>
                  <a:srgbClr val="000000"/>
                </a:solidFill>
                <a:latin typeface="Arial" charset="0"/>
                <a:cs typeface="Arial" charset="0"/>
              </a:rPr>
              <a:t>3 ways…</a:t>
            </a:r>
            <a:endParaRPr lang="en-US" sz="5400" b="1" dirty="0">
              <a:solidFill>
                <a:srgbClr val="000000"/>
              </a:solidFill>
              <a:latin typeface="Arial" charset="0"/>
              <a:cs typeface="Arial" charset="0"/>
            </a:endParaRPr>
          </a:p>
        </p:txBody>
      </p:sp>
    </p:spTree>
    <p:extLst>
      <p:ext uri="{BB962C8B-B14F-4D97-AF65-F5344CB8AC3E}">
        <p14:creationId xmlns:p14="http://schemas.microsoft.com/office/powerpoint/2010/main" val="35262681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1</a:t>
            </a:r>
          </a:p>
        </p:txBody>
      </p:sp>
    </p:spTree>
    <p:extLst>
      <p:ext uri="{BB962C8B-B14F-4D97-AF65-F5344CB8AC3E}">
        <p14:creationId xmlns:p14="http://schemas.microsoft.com/office/powerpoint/2010/main" val="12990167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112081395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86411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185862"/>
          <a:ext cx="9144000" cy="4699905"/>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39981">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981">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God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Lord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Jesus</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Christ</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39981">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39981">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18</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22</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13</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39981">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54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46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3" name="Text Box 5"/>
          <p:cNvSpPr txBox="1">
            <a:spLocks noChangeArrowheads="1"/>
          </p:cNvSpPr>
          <p:nvPr/>
        </p:nvSpPr>
        <p:spPr bwMode="auto">
          <a:xfrm>
            <a:off x="8278813" y="60323"/>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2" name="Title 1"/>
          <p:cNvSpPr>
            <a:spLocks noGrp="1"/>
          </p:cNvSpPr>
          <p:nvPr>
            <p:ph type="title"/>
          </p:nvPr>
        </p:nvSpPr>
        <p:spPr>
          <a:xfrm>
            <a:off x="0" y="0"/>
            <a:ext cx="9145724" cy="1378250"/>
          </a:xfrm>
          <a:solidFill>
            <a:srgbClr val="660066"/>
          </a:solidFill>
          <a:ln w="12700">
            <a:solidFill>
              <a:schemeClr val="bg1"/>
            </a:solidFill>
          </a:ln>
        </p:spPr>
        <p:txBody>
          <a:bodyPr/>
          <a:lstStyle/>
          <a:p>
            <a:r>
              <a:rPr lang="en-US" sz="3200" b="1" dirty="0"/>
              <a:t>Paul</a:t>
            </a:r>
            <a:r>
              <a:rPr lang="mr-IN" sz="3200" b="1" dirty="0"/>
              <a:t>'</a:t>
            </a:r>
            <a:r>
              <a:rPr lang="en-US" sz="3200" b="1" dirty="0"/>
              <a:t>s Advice to Troubled Thessalonians: </a:t>
            </a:r>
            <a:r>
              <a:rPr lang="en-US" b="1" dirty="0"/>
              <a:t>Focus on God!</a:t>
            </a:r>
          </a:p>
        </p:txBody>
      </p:sp>
      <p:sp>
        <p:nvSpPr>
          <p:cNvPr id="4" name="Oval 3">
            <a:extLst>
              <a:ext uri="{FF2B5EF4-FFF2-40B4-BE49-F238E27FC236}">
                <a16:creationId xmlns:a16="http://schemas.microsoft.com/office/drawing/2014/main" id="{45567B09-DA35-1B4B-9CAE-AE185E3ED1C6}"/>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Oval 7">
            <a:extLst>
              <a:ext uri="{FF2B5EF4-FFF2-40B4-BE49-F238E27FC236}">
                <a16:creationId xmlns:a16="http://schemas.microsoft.com/office/drawing/2014/main" id="{B7240CC5-9466-5640-A5B8-4DA01BDA9666}"/>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38658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307068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en-US" b="1" i="1" dirty="0"/>
              <a:t>A Worthy Name to Repeat</a:t>
            </a:r>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(1:1)</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1</a:t>
            </a: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2</a:t>
            </a: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3</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(1:2)</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(1:12)</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(2:14)</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(2:16)</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(3:6)</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(3:12)</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(3:18)</a:t>
            </a:r>
          </a:p>
        </p:txBody>
      </p:sp>
    </p:spTree>
    <p:extLst>
      <p:ext uri="{BB962C8B-B14F-4D97-AF65-F5344CB8AC3E}">
        <p14:creationId xmlns:p14="http://schemas.microsoft.com/office/powerpoint/2010/main" val="402295797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692150"/>
            <a:ext cx="4067175" cy="14414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24930" name="Rectangle 2"/>
          <p:cNvSpPr>
            <a:spLocks noChangeArrowheads="1"/>
          </p:cNvSpPr>
          <p:nvPr/>
        </p:nvSpPr>
        <p:spPr bwMode="auto">
          <a:xfrm>
            <a:off x="1938338" y="2397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26988"/>
            <a:ext cx="5267325" cy="6286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2" name="Rectangle 4"/>
          <p:cNvSpPr>
            <a:spLocks noChangeArrowheads="1"/>
          </p:cNvSpPr>
          <p:nvPr/>
        </p:nvSpPr>
        <p:spPr bwMode="auto">
          <a:xfrm>
            <a:off x="2286000" y="28686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24934" name="Text Box 6"/>
          <p:cNvSpPr txBox="1">
            <a:spLocks noChangeArrowheads="1"/>
          </p:cNvSpPr>
          <p:nvPr/>
        </p:nvSpPr>
        <p:spPr bwMode="auto">
          <a:xfrm>
            <a:off x="323850" y="836613"/>
            <a:ext cx="662463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FF0000"/>
                </a:solidFill>
                <a:latin typeface="Arial" charset="0"/>
                <a:cs typeface="Arial" charset="0"/>
              </a:rPr>
              <a:t>D</a:t>
            </a:r>
            <a:r>
              <a:rPr lang="en-US" b="1" dirty="0">
                <a:solidFill>
                  <a:srgbClr val="070000"/>
                </a:solidFill>
                <a:latin typeface="Arial" charset="0"/>
                <a:cs typeface="Arial" charset="0"/>
              </a:rPr>
              <a:t>escription of Thessalonians</a:t>
            </a:r>
            <a:r>
              <a:rPr lang="fr-FR" b="1" dirty="0">
                <a:solidFill>
                  <a:srgbClr val="070000"/>
                </a:solidFill>
                <a:latin typeface="Arial" charset="0"/>
                <a:cs typeface="Arial" charset="0"/>
              </a:rPr>
              <a:t>'</a:t>
            </a:r>
            <a:r>
              <a:rPr lang="en-US" b="1" dirty="0">
                <a:solidFill>
                  <a:srgbClr val="070000"/>
                </a:solidFill>
                <a:latin typeface="Arial" charset="0"/>
                <a:cs typeface="Arial" charset="0"/>
              </a:rPr>
              <a:t> faith</a:t>
            </a:r>
          </a:p>
          <a:p>
            <a:pPr defTabSz="914400" eaLnBrk="1" fontAlgn="base" hangingPunct="1">
              <a:spcBef>
                <a:spcPct val="0"/>
              </a:spcBef>
              <a:spcAft>
                <a:spcPct val="0"/>
              </a:spcAft>
            </a:pPr>
            <a:r>
              <a:rPr lang="en-US" b="1" dirty="0">
                <a:solidFill>
                  <a:srgbClr val="FF0000"/>
                </a:solidFill>
                <a:latin typeface="Arial" charset="0"/>
                <a:cs typeface="Arial" charset="0"/>
              </a:rPr>
              <a:t>A</a:t>
            </a:r>
            <a:r>
              <a:rPr lang="en-US" b="1" dirty="0">
                <a:solidFill>
                  <a:srgbClr val="070000"/>
                </a:solidFill>
                <a:latin typeface="Arial" charset="0"/>
                <a:cs typeface="Arial" charset="0"/>
              </a:rPr>
              <a:t>postasy in last days</a:t>
            </a:r>
          </a:p>
          <a:p>
            <a:pPr defTabSz="914400" eaLnBrk="1" fontAlgn="base" hangingPunct="1">
              <a:spcBef>
                <a:spcPct val="0"/>
              </a:spcBef>
              <a:spcAft>
                <a:spcPct val="0"/>
              </a:spcAft>
            </a:pPr>
            <a:r>
              <a:rPr lang="en-US" b="1" dirty="0">
                <a:solidFill>
                  <a:srgbClr val="FF0000"/>
                </a:solidFill>
                <a:latin typeface="Arial" charset="0"/>
                <a:cs typeface="Arial" charset="0"/>
              </a:rPr>
              <a:t>Y</a:t>
            </a:r>
            <a:r>
              <a:rPr lang="en-US" b="1" dirty="0">
                <a:solidFill>
                  <a:srgbClr val="070000"/>
                </a:solidFill>
                <a:latin typeface="Arial" charset="0"/>
                <a:cs typeface="Arial" charset="0"/>
              </a:rPr>
              <a:t>ield fruit through work</a:t>
            </a:r>
          </a:p>
        </p:txBody>
      </p:sp>
      <p:sp>
        <p:nvSpPr>
          <p:cNvPr id="2" name="Title 1"/>
          <p:cNvSpPr>
            <a:spLocks noGrp="1"/>
          </p:cNvSpPr>
          <p:nvPr>
            <p:ph type="title" idx="4294967295"/>
          </p:nvPr>
        </p:nvSpPr>
        <p:spPr>
          <a:xfrm>
            <a:off x="-15875" y="3573463"/>
            <a:ext cx="4300538" cy="1871662"/>
          </a:xfrm>
          <a:solidFill>
            <a:schemeClr val="bg1"/>
          </a:solidFill>
        </p:spPr>
        <p:txBody>
          <a:bodyPr anchor="ctr"/>
          <a:lstStyle/>
          <a:p>
            <a:pPr marL="176213" eaLnBrk="1" hangingPunct="1">
              <a:defRPr/>
            </a:pPr>
            <a:r>
              <a:rPr lang="en-US" kern="1200" dirty="0">
                <a:solidFill>
                  <a:srgbClr val="070000"/>
                </a:solidFill>
                <a:latin typeface="Arial"/>
                <a:ea typeface="ＭＳ Ｐゴシック"/>
                <a:cs typeface="Arial"/>
              </a:rPr>
              <a:t>SECOND THESSALONIANS</a:t>
            </a:r>
            <a:endParaRPr lang="en-US" sz="6600" dirty="0">
              <a:solidFill>
                <a:srgbClr val="070000"/>
              </a:solidFill>
            </a:endParaRPr>
          </a:p>
        </p:txBody>
      </p:sp>
      <p:sp>
        <p:nvSpPr>
          <p:cNvPr id="124936" name="Text Box 6"/>
          <p:cNvSpPr txBox="1">
            <a:spLocks noChangeArrowheads="1"/>
          </p:cNvSpPr>
          <p:nvPr/>
        </p:nvSpPr>
        <p:spPr bwMode="auto">
          <a:xfrm>
            <a:off x="34925" y="836613"/>
            <a:ext cx="43338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70000"/>
                </a:solidFill>
                <a:latin typeface="Arial" charset="0"/>
                <a:cs typeface="Arial" charset="0"/>
              </a:rPr>
              <a:t>1</a:t>
            </a:r>
          </a:p>
          <a:p>
            <a:pPr defTabSz="914400" eaLnBrk="1" fontAlgn="base" hangingPunct="1">
              <a:spcBef>
                <a:spcPct val="0"/>
              </a:spcBef>
              <a:spcAft>
                <a:spcPct val="0"/>
              </a:spcAft>
            </a:pPr>
            <a:r>
              <a:rPr lang="en-US" b="1">
                <a:solidFill>
                  <a:srgbClr val="070000"/>
                </a:solidFill>
                <a:latin typeface="Arial" charset="0"/>
                <a:cs typeface="Arial" charset="0"/>
              </a:rPr>
              <a:t>2</a:t>
            </a:r>
          </a:p>
          <a:p>
            <a:pPr defTabSz="914400" eaLnBrk="1" fontAlgn="base" hangingPunct="1">
              <a:spcBef>
                <a:spcPct val="0"/>
              </a:spcBef>
              <a:spcAft>
                <a:spcPct val="0"/>
              </a:spcAft>
            </a:pPr>
            <a:r>
              <a:rPr lang="en-US" b="1">
                <a:solidFill>
                  <a:srgbClr val="070000"/>
                </a:solidFill>
                <a:latin typeface="Arial" charset="0"/>
                <a:cs typeface="Arial" charset="0"/>
              </a:rPr>
              <a:t>3</a:t>
            </a:r>
          </a:p>
        </p:txBody>
      </p:sp>
      <p:sp>
        <p:nvSpPr>
          <p:cNvPr id="9" name="Rectangle 3"/>
          <p:cNvSpPr txBox="1">
            <a:spLocks noChangeArrowheads="1"/>
          </p:cNvSpPr>
          <p:nvPr/>
        </p:nvSpPr>
        <p:spPr bwMode="auto">
          <a:xfrm>
            <a:off x="0" y="6335106"/>
            <a:ext cx="9144000" cy="522894"/>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en-US" sz="2400" b="1" kern="0" dirty="0">
                <a:solidFill>
                  <a:srgbClr val="FFFFFF"/>
                </a:solidFill>
                <a:latin typeface="Arial"/>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13951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en-US" sz="5400" b="1" dirty="0">
                <a:effectLst>
                  <a:glow rad="127000">
                    <a:schemeClr val="tx1"/>
                  </a:glow>
                </a:effectLst>
                <a:latin typeface="Arial" charset="0"/>
                <a:ea typeface="ＭＳ Ｐゴシック" charset="0"/>
                <a:cs typeface="ＭＳ Ｐゴシック" charset="0"/>
              </a:rPr>
              <a:t>See </a:t>
            </a:r>
            <a:r>
              <a:rPr lang="en-US" sz="8000" b="1" dirty="0">
                <a:solidFill>
                  <a:srgbClr val="FFFF00"/>
                </a:solidFill>
                <a:effectLst>
                  <a:glow rad="127000">
                    <a:schemeClr val="tx1"/>
                  </a:glow>
                </a:effectLst>
                <a:latin typeface="Arial" charset="0"/>
                <a:ea typeface="ＭＳ Ｐゴシック" charset="0"/>
                <a:cs typeface="ＭＳ Ｐゴシック" charset="0"/>
              </a:rPr>
              <a:t>God</a:t>
            </a:r>
            <a:r>
              <a:rPr lang="mr-IN" sz="8000" b="1" dirty="0">
                <a:solidFill>
                  <a:srgbClr val="FFFF00"/>
                </a:solidFill>
                <a:effectLst>
                  <a:glow rad="127000">
                    <a:schemeClr val="tx1"/>
                  </a:glow>
                </a:effectLst>
                <a:latin typeface="Arial" charset="0"/>
                <a:ea typeface="ＭＳ Ｐゴシック" charset="0"/>
                <a:cs typeface="ＭＳ Ｐゴシック" charset="0"/>
              </a:rPr>
              <a:t>'</a:t>
            </a:r>
            <a:r>
              <a:rPr lang="en-US" sz="8000" b="1" dirty="0">
                <a:solidFill>
                  <a:srgbClr val="FFFF00"/>
                </a:solidFill>
                <a:effectLst>
                  <a:glow rad="127000">
                    <a:schemeClr val="tx1"/>
                  </a:glow>
                </a:effectLst>
                <a:latin typeface="Arial" charset="0"/>
                <a:ea typeface="ＭＳ Ｐゴシック" charset="0"/>
                <a:cs typeface="ＭＳ Ｐゴシック" charset="0"/>
              </a:rPr>
              <a:t>s</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perspective on trials (1:1-2).</a:t>
            </a:r>
          </a:p>
        </p:txBody>
      </p:sp>
    </p:spTree>
    <p:extLst>
      <p:ext uri="{BB962C8B-B14F-4D97-AF65-F5344CB8AC3E}">
        <p14:creationId xmlns:p14="http://schemas.microsoft.com/office/powerpoint/2010/main" val="303771654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Silas, and Timothy. We are writing to the church in Thessalonica, to you who belong to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give you grace and peace.</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7652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By looking to our lofty Lord Jesus Christ we realize that He is not looking away from us in complacency but looking down on us in compassion.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2467864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will lift up my eyes to the mountains;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From [where else] shall my help come?</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help comes from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who made heaven and earth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(Ps. 121:1-2).</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80212479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 you look to the peaks when you</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re in the valleys? Or are you so rutted in the valleys that you</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ve forgotten the mountains are even there? People who fail to affirm usually do so because they fail to see the Lord in the midst of it all.</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105734815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95623A-1528-B746-9900-4EFB4D3C946D}"/>
              </a:ext>
            </a:extLst>
          </p:cNvPr>
          <p:cNvPicPr>
            <a:picLocks noChangeAspect="1"/>
          </p:cNvPicPr>
          <p:nvPr/>
        </p:nvPicPr>
        <p:blipFill rotWithShape="1">
          <a:blip r:embed="rId3"/>
          <a:srcRect t="10291" b="14533"/>
          <a:stretch/>
        </p:blipFill>
        <p:spPr>
          <a:xfrm>
            <a:off x="0" y="3101304"/>
            <a:ext cx="9144000" cy="44733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we look up, we are reminded that God is not removed… not absent… not out of touch. And then we get a glimpse of the divine perspective on our circumstances—which can only be seen from the peaks, not in the valleys.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—Charles R. Swindoll, </a:t>
            </a:r>
            <a:r>
              <a:rPr lang="en-US" sz="2800" b="1" i="1" dirty="0">
                <a:effectLst>
                  <a:glow rad="127000">
                    <a:schemeClr val="tx1"/>
                  </a:glow>
                </a:effectLst>
                <a:latin typeface="Arial" charset="0"/>
                <a:ea typeface="ＭＳ Ｐゴシック" charset="0"/>
                <a:cs typeface="ＭＳ Ｐゴシック" charset="0"/>
              </a:rPr>
              <a:t>Steadfast Christianity</a:t>
            </a:r>
            <a:r>
              <a:rPr lang="en-US" sz="2800" b="1" dirty="0">
                <a:effectLst>
                  <a:glow rad="127000">
                    <a:schemeClr val="tx1"/>
                  </a:glow>
                </a:effectLst>
                <a:latin typeface="Arial" charset="0"/>
                <a:ea typeface="ＭＳ Ｐゴシック" charset="0"/>
                <a:cs typeface="ＭＳ Ｐゴシック" charset="0"/>
              </a:rPr>
              <a:t>, 4—</a:t>
            </a:r>
          </a:p>
        </p:txBody>
      </p:sp>
    </p:spTree>
    <p:extLst>
      <p:ext uri="{BB962C8B-B14F-4D97-AF65-F5344CB8AC3E}">
        <p14:creationId xmlns:p14="http://schemas.microsoft.com/office/powerpoint/2010/main" val="217265482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rotWithShape="1">
          <a:blip r:embed="rId3"/>
          <a:srcRect r="1661"/>
          <a:stretch/>
        </p:blipFill>
        <p:spPr>
          <a:xfrm>
            <a:off x="-40316" y="859195"/>
            <a:ext cx="9144000" cy="5328625"/>
          </a:xfrm>
          <a:prstGeom prst="rect">
            <a:avLst/>
          </a:prstGeom>
        </p:spPr>
      </p:pic>
      <p:sp>
        <p:nvSpPr>
          <p:cNvPr id="900098" name="Rectangle 2"/>
          <p:cNvSpPr>
            <a:spLocks noGrp="1" noChangeArrowheads="1"/>
          </p:cNvSpPr>
          <p:nvPr>
            <p:ph type="ctrTitle"/>
          </p:nvPr>
        </p:nvSpPr>
        <p:spPr>
          <a:xfrm>
            <a:off x="2514571" y="1661245"/>
            <a:ext cx="6589114" cy="1447398"/>
          </a:xfrm>
          <a:solidFill>
            <a:schemeClr val="tx1"/>
          </a:solidFill>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SEEING LIFE FROM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GOD'S PERSPECTIVE</a:t>
            </a:r>
          </a:p>
        </p:txBody>
      </p:sp>
      <p:sp>
        <p:nvSpPr>
          <p:cNvPr id="5" name="Rectangle 2">
            <a:extLst>
              <a:ext uri="{FF2B5EF4-FFF2-40B4-BE49-F238E27FC236}">
                <a16:creationId xmlns:a16="http://schemas.microsoft.com/office/drawing/2014/main" id="{AE9508C5-B5DD-CD4B-A2D3-A2F6AE15DAAC}"/>
              </a:ext>
            </a:extLst>
          </p:cNvPr>
          <p:cNvSpPr txBox="1">
            <a:spLocks noChangeArrowheads="1"/>
          </p:cNvSpPr>
          <p:nvPr/>
        </p:nvSpPr>
        <p:spPr bwMode="auto">
          <a:xfrm>
            <a:off x="2514570" y="3108643"/>
            <a:ext cx="6624971" cy="829727"/>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i="1" kern="0" dirty="0">
                <a:effectLst>
                  <a:glow rad="127000">
                    <a:schemeClr val="tx1"/>
                  </a:glow>
                </a:effectLst>
                <a:latin typeface="Arial" charset="0"/>
                <a:ea typeface="ＭＳ Ｐゴシック" charset="0"/>
                <a:cs typeface="ＭＳ Ｐゴシック" charset="0"/>
              </a:rPr>
              <a:t>Your life's experiences can be different when viewed from God's perspective.</a:t>
            </a:r>
          </a:p>
        </p:txBody>
      </p:sp>
    </p:spTree>
    <p:extLst>
      <p:ext uri="{BB962C8B-B14F-4D97-AF65-F5344CB8AC3E}">
        <p14:creationId xmlns:p14="http://schemas.microsoft.com/office/powerpoint/2010/main" val="121873243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many of us notice when others are caught in a spiral?</a:t>
            </a:r>
          </a:p>
        </p:txBody>
      </p:sp>
    </p:spTree>
    <p:extLst>
      <p:ext uri="{BB962C8B-B14F-4D97-AF65-F5344CB8AC3E}">
        <p14:creationId xmlns:p14="http://schemas.microsoft.com/office/powerpoint/2010/main" val="78482223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57128"/>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How to Affirm Others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000" b="1" i="1" dirty="0">
                <a:effectLst>
                  <a:glow rad="127000">
                    <a:schemeClr val="tx1"/>
                  </a:glow>
                </a:effectLst>
                <a:latin typeface="Arial" charset="0"/>
                <a:ea typeface="ＭＳ Ｐゴシック" charset="0"/>
                <a:cs typeface="ＭＳ Ｐゴシック" charset="0"/>
              </a:rPr>
              <a:t>2 Thessalonians 1:1-4</a:t>
            </a:r>
          </a:p>
        </p:txBody>
      </p:sp>
      <p:pic>
        <p:nvPicPr>
          <p:cNvPr id="2" name="Picture 1"/>
          <p:cNvPicPr>
            <a:picLocks noChangeAspect="1"/>
          </p:cNvPicPr>
          <p:nvPr/>
        </p:nvPicPr>
        <p:blipFill>
          <a:blip r:embed="rId3"/>
          <a:stretch>
            <a:fillRect/>
          </a:stretch>
        </p:blipFill>
        <p:spPr>
          <a:xfrm>
            <a:off x="-1" y="1686597"/>
            <a:ext cx="9193605" cy="5171403"/>
          </a:xfrm>
          <a:prstGeom prst="rect">
            <a:avLst/>
          </a:prstGeom>
        </p:spPr>
      </p:pic>
      <p:sp>
        <p:nvSpPr>
          <p:cNvPr id="5" name="Text Box 19">
            <a:extLst>
              <a:ext uri="{FF2B5EF4-FFF2-40B4-BE49-F238E27FC236}">
                <a16:creationId xmlns:a16="http://schemas.microsoft.com/office/drawing/2014/main" id="{A28259D5-F2F6-B24C-AA21-02226A087374}"/>
              </a:ext>
            </a:extLst>
          </p:cNvPr>
          <p:cNvSpPr txBox="1">
            <a:spLocks noChangeArrowheads="1"/>
          </p:cNvSpPr>
          <p:nvPr/>
        </p:nvSpPr>
        <p:spPr bwMode="auto">
          <a:xfrm rot="-660557">
            <a:off x="-195263" y="4791346"/>
            <a:ext cx="9588501"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GB" sz="4000" b="0" i="0" u="none" strike="noStrike" kern="1200" cap="none" spc="0" normalizeH="0" baseline="0" noProof="0" dirty="0">
                <a:ln>
                  <a:noFill/>
                </a:ln>
                <a:solidFill>
                  <a:srgbClr val="FFFFFF"/>
                </a:solidFill>
                <a:effectLst/>
                <a:uLnTx/>
                <a:uFillTx/>
                <a:latin typeface="Comic Sans MS" charset="0"/>
                <a:ea typeface="ＭＳ Ｐゴシック" charset="0"/>
              </a:rPr>
              <a:t>Three ways we can affirm others...</a:t>
            </a:r>
          </a:p>
        </p:txBody>
      </p:sp>
    </p:spTree>
    <p:extLst>
      <p:ext uri="{BB962C8B-B14F-4D97-AF65-F5344CB8AC3E}">
        <p14:creationId xmlns:p14="http://schemas.microsoft.com/office/powerpoint/2010/main" val="4259314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lgn="l">
              <a:defRPr/>
            </a:pPr>
            <a:r>
              <a:rPr lang="en-US" sz="5400" b="1" dirty="0">
                <a:effectLst>
                  <a:glow rad="127000">
                    <a:schemeClr val="tx1"/>
                  </a:glow>
                </a:effectLst>
                <a:latin typeface="Arial" charset="0"/>
                <a:ea typeface="ＭＳ Ｐゴシック" charset="0"/>
                <a:cs typeface="ＭＳ Ｐゴシック" charset="0"/>
              </a:rPr>
              <a:t>I. See </a:t>
            </a:r>
            <a:r>
              <a:rPr lang="en-US" sz="8000" b="1" dirty="0">
                <a:solidFill>
                  <a:srgbClr val="FFFF00"/>
                </a:solidFill>
                <a:effectLst>
                  <a:glow rad="127000">
                    <a:schemeClr val="tx1"/>
                  </a:glow>
                </a:effectLst>
                <a:latin typeface="Arial" charset="0"/>
                <a:ea typeface="ＭＳ Ｐゴシック" charset="0"/>
                <a:cs typeface="ＭＳ Ｐゴシック" charset="0"/>
              </a:rPr>
              <a:t>God</a:t>
            </a:r>
            <a:r>
              <a:rPr lang="mr-IN" sz="8000" b="1" dirty="0">
                <a:solidFill>
                  <a:srgbClr val="FFFF00"/>
                </a:solidFill>
                <a:effectLst>
                  <a:glow rad="127000">
                    <a:schemeClr val="tx1"/>
                  </a:glow>
                </a:effectLst>
                <a:latin typeface="Arial" charset="0"/>
                <a:ea typeface="ＭＳ Ｐゴシック" charset="0"/>
                <a:cs typeface="ＭＳ Ｐゴシック" charset="0"/>
              </a:rPr>
              <a:t>'</a:t>
            </a:r>
            <a:r>
              <a:rPr lang="en-US" sz="8000" b="1" dirty="0">
                <a:solidFill>
                  <a:srgbClr val="FFFF00"/>
                </a:solidFill>
                <a:effectLst>
                  <a:glow rad="127000">
                    <a:schemeClr val="tx1"/>
                  </a:glow>
                </a:effectLst>
                <a:latin typeface="Arial" charset="0"/>
                <a:ea typeface="ＭＳ Ｐゴシック" charset="0"/>
                <a:cs typeface="ＭＳ Ｐゴシック" charset="0"/>
              </a:rPr>
              <a:t>s</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perspective on trials (1:1-2).</a:t>
            </a:r>
          </a:p>
        </p:txBody>
      </p:sp>
    </p:spTree>
    <p:extLst>
      <p:ext uri="{BB962C8B-B14F-4D97-AF65-F5344CB8AC3E}">
        <p14:creationId xmlns:p14="http://schemas.microsoft.com/office/powerpoint/2010/main" val="1915142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Affirmed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4039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Silas, and Timothy. We are writing to the church in Thessalonica, to you who belong to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give you grace and peace.</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4236554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185862"/>
          <a:ext cx="9144000" cy="4699905"/>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39981">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981">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God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Lord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Jesus</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Christ</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39981">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39981">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18</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22</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13</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39981">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54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46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3" name="Text Box 5"/>
          <p:cNvSpPr txBox="1">
            <a:spLocks noChangeArrowheads="1"/>
          </p:cNvSpPr>
          <p:nvPr/>
        </p:nvSpPr>
        <p:spPr bwMode="auto">
          <a:xfrm>
            <a:off x="8278813" y="60323"/>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2" name="Title 1"/>
          <p:cNvSpPr>
            <a:spLocks noGrp="1"/>
          </p:cNvSpPr>
          <p:nvPr>
            <p:ph type="title"/>
          </p:nvPr>
        </p:nvSpPr>
        <p:spPr>
          <a:xfrm>
            <a:off x="0" y="0"/>
            <a:ext cx="9145724" cy="1378250"/>
          </a:xfrm>
          <a:solidFill>
            <a:srgbClr val="660066"/>
          </a:solidFill>
          <a:ln w="12700">
            <a:solidFill>
              <a:schemeClr val="bg1"/>
            </a:solidFill>
          </a:ln>
        </p:spPr>
        <p:txBody>
          <a:bodyPr/>
          <a:lstStyle/>
          <a:p>
            <a:r>
              <a:rPr lang="en-US" sz="3200" b="1" dirty="0"/>
              <a:t>Paul</a:t>
            </a:r>
            <a:r>
              <a:rPr lang="mr-IN" sz="3200" b="1" dirty="0"/>
              <a:t>'</a:t>
            </a:r>
            <a:r>
              <a:rPr lang="en-US" sz="3200" b="1" dirty="0"/>
              <a:t>s Advice to Troubled Thessalonians: </a:t>
            </a:r>
            <a:r>
              <a:rPr lang="en-US" b="1" dirty="0"/>
              <a:t>Focus on God!</a:t>
            </a:r>
          </a:p>
        </p:txBody>
      </p:sp>
      <p:sp>
        <p:nvSpPr>
          <p:cNvPr id="4" name="Oval 3">
            <a:extLst>
              <a:ext uri="{FF2B5EF4-FFF2-40B4-BE49-F238E27FC236}">
                <a16:creationId xmlns:a16="http://schemas.microsoft.com/office/drawing/2014/main" id="{45567B09-DA35-1B4B-9CAE-AE185E3ED1C6}"/>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B7240CC5-9466-5640-A5B8-4DA01BDA9666}"/>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15996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We also need to help others focus on the Lord in their difficulty </a:t>
            </a:r>
          </a:p>
        </p:txBody>
      </p:sp>
    </p:spTree>
    <p:extLst>
      <p:ext uri="{BB962C8B-B14F-4D97-AF65-F5344CB8AC3E}">
        <p14:creationId xmlns:p14="http://schemas.microsoft.com/office/powerpoint/2010/main" val="51475198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25464" y="9739274"/>
            <a:ext cx="3750590" cy="807957"/>
          </a:xfrm>
          <a:solidFill>
            <a:schemeClr val="tx1"/>
          </a:solidFill>
        </p:spPr>
        <p:txBody>
          <a:bodyPr/>
          <a:lstStyle/>
          <a:p>
            <a:r>
              <a:rPr lang="en-US" sz="3200" b="1" dirty="0"/>
              <a:t>Romans 8:28</a:t>
            </a:r>
          </a:p>
        </p:txBody>
      </p:sp>
      <p:sp>
        <p:nvSpPr>
          <p:cNvPr id="4" name="Title 1">
            <a:extLst>
              <a:ext uri="{FF2B5EF4-FFF2-40B4-BE49-F238E27FC236}">
                <a16:creationId xmlns:a16="http://schemas.microsoft.com/office/drawing/2014/main" id="{AA482AC1-B38B-1AAA-22E4-50D462702AE5}"/>
              </a:ext>
            </a:extLst>
          </p:cNvPr>
          <p:cNvSpPr txBox="1">
            <a:spLocks/>
          </p:cNvSpPr>
          <p:nvPr/>
        </p:nvSpPr>
        <p:spPr bwMode="auto">
          <a:xfrm>
            <a:off x="325464" y="6967123"/>
            <a:ext cx="8818536" cy="277215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q-AL" sz="2800" b="0" i="0" u="none" strike="noStrike" kern="0" cap="none" spc="0" normalizeH="0" baseline="0" noProof="0" dirty="0">
                <a:ln>
                  <a:noFill/>
                </a:ln>
                <a:solidFill>
                  <a:srgbClr val="FFFFFF"/>
                </a:solidFill>
                <a:effectLst/>
                <a:uLnTx/>
                <a:uFillTx/>
                <a:latin typeface="Arial"/>
                <a:ea typeface="ＭＳ Ｐゴシック" pitchFamily="-108" charset="-128"/>
                <a:cs typeface="Arial"/>
              </a:rPr>
              <a:t>And we know that for those who love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q-AL" sz="4800" b="1" i="0" u="none" strike="noStrike" kern="0" cap="none" spc="0" normalizeH="0" baseline="0" noProof="0" dirty="0">
                <a:ln>
                  <a:noFill/>
                </a:ln>
                <a:solidFill>
                  <a:srgbClr val="FFC000"/>
                </a:solidFill>
                <a:effectLst/>
                <a:uLnTx/>
                <a:uFillTx/>
                <a:latin typeface="Arial"/>
                <a:ea typeface="ＭＳ Ｐゴシック" pitchFamily="-108" charset="-128"/>
                <a:cs typeface="Arial"/>
              </a:rPr>
              <a:t>ALL THINGS WORK TOGETHER FOR GOOD</a:t>
            </a:r>
            <a:r>
              <a:rPr kumimoji="0" lang="sq-AL" sz="2800" b="0" i="0" u="none" strike="noStrike" kern="0" cap="none" spc="0" normalizeH="0" baseline="0" noProof="0" dirty="0">
                <a:ln>
                  <a:noFill/>
                </a:ln>
                <a:solidFill>
                  <a:srgbClr val="FFFFFF"/>
                </a:solidFill>
                <a:effectLst/>
                <a:uLnTx/>
                <a:uFillTx/>
                <a:latin typeface="Arial"/>
                <a:ea typeface="ＭＳ Ｐゴシック" pitchFamily="-108" charset="-128"/>
                <a:cs typeface="Arial"/>
              </a:rPr>
              <a:t>,</a:t>
            </a:r>
            <a:br>
              <a:rPr kumimoji="0" lang="sq-AL" sz="2800" b="0" i="0" u="none" strike="noStrike" kern="0" cap="none" spc="0" normalizeH="0" baseline="0" noProof="0" dirty="0">
                <a:ln>
                  <a:noFill/>
                </a:ln>
                <a:solidFill>
                  <a:srgbClr val="FFFFFF"/>
                </a:solidFill>
                <a:effectLst/>
                <a:uLnTx/>
                <a:uFillTx/>
                <a:latin typeface="Arial"/>
                <a:ea typeface="ＭＳ Ｐゴシック" pitchFamily="-108" charset="-128"/>
                <a:cs typeface="Arial"/>
              </a:rPr>
            </a:br>
            <a:r>
              <a:rPr kumimoji="0" lang="sq-AL" sz="2800" b="0" i="0" u="none" strike="noStrike" kern="0" cap="none" spc="0" normalizeH="0" baseline="0" noProof="0" dirty="0">
                <a:ln>
                  <a:noFill/>
                </a:ln>
                <a:solidFill>
                  <a:srgbClr val="FFFFFF"/>
                </a:solidFill>
                <a:effectLst/>
                <a:uLnTx/>
                <a:uFillTx/>
                <a:latin typeface="Arial"/>
                <a:ea typeface="ＭＳ Ｐゴシック" pitchFamily="-108" charset="-128"/>
                <a:cs typeface="Arial"/>
              </a:rPr>
              <a:t>for those who are called according to his purpose.</a:t>
            </a:r>
            <a:endParaRPr kumimoji="0" lang="en-US" sz="2800" b="0"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0393522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Voltaire (1694-1778)</a:t>
            </a:r>
          </a:p>
        </p:txBody>
      </p:sp>
      <p:pic>
        <p:nvPicPr>
          <p:cNvPr id="2" name="Picture 1"/>
          <p:cNvPicPr>
            <a:picLocks noChangeAspect="1"/>
          </p:cNvPicPr>
          <p:nvPr/>
        </p:nvPicPr>
        <p:blipFill>
          <a:blip r:embed="rId3"/>
          <a:stretch>
            <a:fillRect/>
          </a:stretch>
        </p:blipFill>
        <p:spPr>
          <a:xfrm>
            <a:off x="54636" y="977900"/>
            <a:ext cx="9139476" cy="5129298"/>
          </a:xfrm>
          <a:prstGeom prst="rect">
            <a:avLst/>
          </a:prstGeom>
        </p:spPr>
      </p:pic>
      <p:pic>
        <p:nvPicPr>
          <p:cNvPr id="3" name="Picture 2"/>
          <p:cNvPicPr>
            <a:picLocks noChangeAspect="1"/>
          </p:cNvPicPr>
          <p:nvPr/>
        </p:nvPicPr>
        <p:blipFill>
          <a:blip r:embed="rId4"/>
          <a:stretch>
            <a:fillRect/>
          </a:stretch>
        </p:blipFill>
        <p:spPr>
          <a:xfrm rot="20514466">
            <a:off x="798599" y="1432077"/>
            <a:ext cx="2794000" cy="5588000"/>
          </a:xfrm>
          <a:prstGeom prst="rect">
            <a:avLst/>
          </a:prstGeom>
        </p:spPr>
      </p:pic>
    </p:spTree>
    <p:extLst>
      <p:ext uri="{BB962C8B-B14F-4D97-AF65-F5344CB8AC3E}">
        <p14:creationId xmlns:p14="http://schemas.microsoft.com/office/powerpoint/2010/main" val="1390627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3246" y="49784"/>
            <a:ext cx="4690753"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Dr. Pangloss</a:t>
            </a:r>
          </a:p>
        </p:txBody>
      </p:sp>
      <p:pic>
        <p:nvPicPr>
          <p:cNvPr id="5" name="Picture 4"/>
          <p:cNvPicPr>
            <a:picLocks noChangeAspect="1"/>
          </p:cNvPicPr>
          <p:nvPr/>
        </p:nvPicPr>
        <p:blipFill>
          <a:blip r:embed="rId3"/>
          <a:stretch>
            <a:fillRect/>
          </a:stretch>
        </p:blipFill>
        <p:spPr>
          <a:xfrm>
            <a:off x="0" y="0"/>
            <a:ext cx="4453247" cy="6858000"/>
          </a:xfrm>
          <a:prstGeom prst="rect">
            <a:avLst/>
          </a:prstGeom>
        </p:spPr>
      </p:pic>
      <p:pic>
        <p:nvPicPr>
          <p:cNvPr id="7" name="Picture 6"/>
          <p:cNvPicPr>
            <a:picLocks noChangeAspect="1"/>
          </p:cNvPicPr>
          <p:nvPr/>
        </p:nvPicPr>
        <p:blipFill>
          <a:blip r:embed="rId4"/>
          <a:stretch>
            <a:fillRect/>
          </a:stretch>
        </p:blipFill>
        <p:spPr>
          <a:xfrm>
            <a:off x="3723685" y="1136383"/>
            <a:ext cx="5226297" cy="4505428"/>
          </a:xfrm>
          <a:prstGeom prst="rect">
            <a:avLst/>
          </a:prstGeom>
        </p:spPr>
      </p:pic>
      <p:grpSp>
        <p:nvGrpSpPr>
          <p:cNvPr id="9" name="Group 8"/>
          <p:cNvGrpSpPr/>
          <p:nvPr/>
        </p:nvGrpSpPr>
        <p:grpSpPr>
          <a:xfrm>
            <a:off x="2478400" y="3843819"/>
            <a:ext cx="4539307" cy="3212924"/>
            <a:chOff x="2478400" y="3843819"/>
            <a:chExt cx="4539307" cy="3212924"/>
          </a:xfrm>
        </p:grpSpPr>
        <p:sp>
          <p:nvSpPr>
            <p:cNvPr id="8" name="Rectangular Callout 7"/>
            <p:cNvSpPr/>
            <p:nvPr/>
          </p:nvSpPr>
          <p:spPr bwMode="auto">
            <a:xfrm rot="11750463">
              <a:off x="2730925" y="3884710"/>
              <a:ext cx="4286782" cy="2434435"/>
            </a:xfrm>
            <a:prstGeom prst="wedgeRectCallout">
              <a:avLst>
                <a:gd name="adj1" fmla="val -20846"/>
                <a:gd name="adj2" fmla="val 74555"/>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
          <p:nvSpPr>
            <p:cNvPr id="10" name="Rectangle 2"/>
            <p:cNvSpPr txBox="1">
              <a:spLocks noChangeArrowheads="1"/>
            </p:cNvSpPr>
            <p:nvPr/>
          </p:nvSpPr>
          <p:spPr bwMode="auto">
            <a:xfrm rot="1036922">
              <a:off x="2478400" y="3843819"/>
              <a:ext cx="4491727" cy="32129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Well, all things work for good!</a:t>
              </a:r>
              <a:r>
                <a:rPr kumimoji="0" lang="mr-IN"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898306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Romans 8:28</a:t>
            </a:r>
          </a:p>
        </p:txBody>
      </p:sp>
      <p:pic>
        <p:nvPicPr>
          <p:cNvPr id="4" name="Picture 3"/>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1142665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a:t>Romans 8:28 </a:t>
            </a:r>
            <a:r>
              <a:rPr lang="en-US" sz="3200" b="1"/>
              <a:t>NIV</a:t>
            </a:r>
            <a:endParaRPr lang="en-US" b="1"/>
          </a:p>
        </p:txBody>
      </p:sp>
      <p:sp>
        <p:nvSpPr>
          <p:cNvPr id="3" name="Title 1"/>
          <p:cNvSpPr txBox="1">
            <a:spLocks/>
          </p:cNvSpPr>
          <p:nvPr/>
        </p:nvSpPr>
        <p:spPr bwMode="auto">
          <a:xfrm>
            <a:off x="0" y="1844824"/>
            <a:ext cx="9144000" cy="3312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And we know that in all things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5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God works for the good</a:t>
            </a:r>
            <a:r>
              <a:rPr kumimoji="0" lang="en-SG"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of those who </a:t>
            </a:r>
            <a:r>
              <a:rPr kumimoji="0" lang="en-SG"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love</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him,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who have been </a:t>
            </a:r>
            <a:r>
              <a:rPr kumimoji="0" lang="en-SG"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pitchFamily="-111" charset="-128"/>
              </a:rPr>
              <a:t>called</a:t>
            </a: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SG"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according to his purpose.</a:t>
            </a:r>
            <a:r>
              <a:rPr kumimoji="0" lang="mr-IN"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rPr>
              <a:t>"</a:t>
            </a: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
        <p:nvSpPr>
          <p:cNvPr id="4" name="Oval 3"/>
          <p:cNvSpPr/>
          <p:nvPr/>
        </p:nvSpPr>
        <p:spPr bwMode="auto">
          <a:xfrm>
            <a:off x="290258" y="3861048"/>
            <a:ext cx="8746238" cy="1773708"/>
          </a:xfrm>
          <a:prstGeom prst="ellipse">
            <a:avLst/>
          </a:prstGeom>
          <a:noFill/>
          <a:ln w="38100" cap="flat" cmpd="sng" algn="ctr">
            <a:solidFill>
              <a:srgbClr val="FFFF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Tree>
    <p:extLst>
      <p:ext uri="{BB962C8B-B14F-4D97-AF65-F5344CB8AC3E}">
        <p14:creationId xmlns:p14="http://schemas.microsoft.com/office/powerpoint/2010/main" val="385385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Turn others to the Lord</a:t>
            </a: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saying nothing at all</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sharing a Bible reference</a:t>
            </a:r>
          </a:p>
        </p:txBody>
      </p:sp>
    </p:spTree>
    <p:extLst>
      <p:ext uri="{BB962C8B-B14F-4D97-AF65-F5344CB8AC3E}">
        <p14:creationId xmlns:p14="http://schemas.microsoft.com/office/powerpoint/2010/main" val="27995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3" name="Picture 2" descr="Screen Shot 2016-11-05 at 8.26.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202064"/>
          </a:xfrm>
          <a:prstGeom prst="rect">
            <a:avLst/>
          </a:prstGeom>
        </p:spPr>
      </p:pic>
    </p:spTree>
    <p:extLst>
      <p:ext uri="{BB962C8B-B14F-4D97-AF65-F5344CB8AC3E}">
        <p14:creationId xmlns:p14="http://schemas.microsoft.com/office/powerpoint/2010/main" val="14113468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Is self affirmation enough?</a:t>
            </a: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1625963"/>
            <a:ext cx="3938694" cy="1384995"/>
          </a:xfrm>
          <a:prstGeom prst="rect">
            <a:avLst/>
          </a:prstGeom>
          <a:noFill/>
        </p:spPr>
        <p:txBody>
          <a:bodyPr wrap="square" rtlCol="0">
            <a:spAutoFit/>
          </a:bodyPr>
          <a:lstStyle/>
          <a:p>
            <a:pPr algn="ctr"/>
            <a:r>
              <a:rPr lang="en-US" altLang="zh-CN" sz="2800" b="1" dirty="0">
                <a:solidFill>
                  <a:srgbClr val="000000"/>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WHO IS THE MOST AWESOME PERSON TODAY?</a:t>
            </a:r>
            <a:endParaRPr lang="en-GB" sz="2800" b="1" dirty="0">
              <a:solidFill>
                <a:srgbClr val="000000"/>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4950797"/>
            <a:ext cx="7815265" cy="1446550"/>
          </a:xfrm>
          <a:prstGeom prst="rect">
            <a:avLst/>
          </a:prstGeom>
          <a:noFill/>
        </p:spPr>
        <p:txBody>
          <a:bodyPr wrap="square" rtlCol="0">
            <a:spAutoFit/>
          </a:bodyPr>
          <a:lstStyle/>
          <a:p>
            <a:pPr algn="ctr"/>
            <a:r>
              <a:rPr lang="en-US" altLang="zh-CN" sz="4400" b="1" dirty="0">
                <a:solidFill>
                  <a:srgbClr val="000000"/>
                </a:solidFill>
                <a:effectLst>
                  <a:outerShdw blurRad="38100" dist="38100" dir="2700000" algn="tl">
                    <a:srgbClr val="000000">
                      <a:alpha val="43137"/>
                    </a:srgbClr>
                  </a:outerShdw>
                </a:effectLst>
              </a:rPr>
              <a:t>I LOVE MYSELF UNCONDITIONALLY</a:t>
            </a:r>
            <a:endParaRPr lang="en-GB" sz="4400" b="1" dirty="0">
              <a:solidFill>
                <a:srgbClr val="00000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40448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85" y="49784"/>
            <a:ext cx="9077621"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rgbClr val="000000"/>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spTree>
    <p:extLst>
      <p:ext uri="{BB962C8B-B14F-4D97-AF65-F5344CB8AC3E}">
        <p14:creationId xmlns:p14="http://schemas.microsoft.com/office/powerpoint/2010/main" val="312741036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2" name="Picture 1" descr="Screen Shot 2016-11-05 at 8.26.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343181"/>
          </a:xfrm>
          <a:prstGeom prst="rect">
            <a:avLst/>
          </a:prstGeom>
        </p:spPr>
      </p:pic>
    </p:spTree>
    <p:extLst>
      <p:ext uri="{BB962C8B-B14F-4D97-AF65-F5344CB8AC3E}">
        <p14:creationId xmlns:p14="http://schemas.microsoft.com/office/powerpoint/2010/main" val="398588307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2" name="Picture 1" descr="Screen Shot 2016-11-05 at 8.23.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8511"/>
            <a:ext cx="9144000" cy="5344038"/>
          </a:xfrm>
          <a:prstGeom prst="rect">
            <a:avLst/>
          </a:prstGeom>
        </p:spPr>
      </p:pic>
    </p:spTree>
    <p:extLst>
      <p:ext uri="{BB962C8B-B14F-4D97-AF65-F5344CB8AC3E}">
        <p14:creationId xmlns:p14="http://schemas.microsoft.com/office/powerpoint/2010/main" val="107105873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Seattle Special Olympics</a:t>
            </a:r>
          </a:p>
        </p:txBody>
      </p:sp>
      <p:pic>
        <p:nvPicPr>
          <p:cNvPr id="3" name="Picture 2" descr="Screen Shot 2016-11-05 at 8.27.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460243"/>
          </a:xfrm>
          <a:prstGeom prst="rect">
            <a:avLst/>
          </a:prstGeom>
        </p:spPr>
      </p:pic>
    </p:spTree>
    <p:extLst>
      <p:ext uri="{BB962C8B-B14F-4D97-AF65-F5344CB8AC3E}">
        <p14:creationId xmlns:p14="http://schemas.microsoft.com/office/powerpoint/2010/main" val="279694841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60700"/>
            <a:ext cx="3527583" cy="3797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5170"/>
          </a:xfrm>
          <a:effectLst>
            <a:outerShdw blurRad="63500" dist="35921" dir="2700000" algn="ctr" rotWithShape="0">
              <a:schemeClr val="tx2">
                <a:alpha val="74998"/>
              </a:schemeClr>
            </a:outerShdw>
          </a:effectLst>
        </p:spPr>
        <p:txBody>
          <a:bodyPr anchor="t"/>
          <a:lstStyle/>
          <a:p>
            <a:pPr>
              <a:defRPr/>
            </a:pP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A candle loses nothing by lighting another candle.</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5819373"/>
            <a:ext cx="8728249" cy="1038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Keller</a:t>
            </a:r>
          </a:p>
        </p:txBody>
      </p:sp>
    </p:spTree>
    <p:extLst>
      <p:ext uri="{BB962C8B-B14F-4D97-AF65-F5344CB8AC3E}">
        <p14:creationId xmlns:p14="http://schemas.microsoft.com/office/powerpoint/2010/main" val="170762579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p:spPr>
        <p:txBody>
          <a:bodyPr/>
          <a:lstStyle/>
          <a:p>
            <a:pPr>
              <a:defRPr/>
            </a:pPr>
            <a:r>
              <a:rPr lang="en-US" sz="8000" b="1" dirty="0">
                <a:solidFill>
                  <a:srgbClr val="800000"/>
                </a:solidFill>
                <a:effectLst>
                  <a:glow rad="127000">
                    <a:schemeClr val="bg1"/>
                  </a:glow>
                </a:effectLst>
                <a:latin typeface="Arial" charset="0"/>
                <a:ea typeface="ＭＳ Ｐゴシック" charset="0"/>
                <a:cs typeface="ＭＳ Ｐゴシック" charset="0"/>
              </a:rPr>
              <a:t>Thank </a:t>
            </a:r>
            <a:r>
              <a:rPr lang="en-US" sz="5400" b="1" dirty="0">
                <a:solidFill>
                  <a:schemeClr val="tx2"/>
                </a:solidFill>
                <a:effectLst>
                  <a:glow rad="127000">
                    <a:schemeClr val="bg1"/>
                  </a:glow>
                </a:effectLst>
                <a:latin typeface="Arial" charset="0"/>
                <a:ea typeface="ＭＳ Ｐゴシック" charset="0"/>
                <a:cs typeface="ＭＳ Ｐゴシック" charset="0"/>
              </a:rPr>
              <a:t>God for others</a:t>
            </a:r>
            <a:r>
              <a:rPr lang="mr-IN" sz="5400" b="1" dirty="0">
                <a:solidFill>
                  <a:schemeClr val="tx2"/>
                </a:solidFill>
                <a:effectLst>
                  <a:glow rad="127000">
                    <a:schemeClr val="bg1"/>
                  </a:glow>
                </a:effectLst>
                <a:latin typeface="Arial" charset="0"/>
                <a:ea typeface="ＭＳ Ｐゴシック" charset="0"/>
                <a:cs typeface="ＭＳ Ｐゴシック" charset="0"/>
              </a:rPr>
              <a:t>'</a:t>
            </a:r>
            <a:r>
              <a:rPr lang="en-US" sz="5400" b="1" dirty="0">
                <a:solidFill>
                  <a:schemeClr val="tx2"/>
                </a:solidFill>
                <a:effectLst>
                  <a:glow rad="127000">
                    <a:schemeClr val="bg1"/>
                  </a:glow>
                </a:effectLst>
                <a:latin typeface="Arial" charset="0"/>
                <a:ea typeface="ＭＳ Ｐゴシック" charset="0"/>
                <a:cs typeface="ＭＳ Ｐゴシック" charset="0"/>
              </a:rPr>
              <a:t> growth (1:3). </a:t>
            </a:r>
          </a:p>
        </p:txBody>
      </p:sp>
    </p:spTree>
    <p:extLst>
      <p:ext uri="{BB962C8B-B14F-4D97-AF65-F5344CB8AC3E}">
        <p14:creationId xmlns:p14="http://schemas.microsoft.com/office/powerpoint/2010/main" val="281326260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brothers and sisters, we can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help but thank God for you, because your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is flourishing and your </a:t>
            </a:r>
            <a:r>
              <a:rPr lang="en-US" sz="3600" b="1" dirty="0">
                <a:solidFill>
                  <a:srgbClr val="FFFF00"/>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for one another is growing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Thessalonians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2458249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 affirmed them that their love for one another kept increasing—so we see Paul affirming their affirmation! </a:t>
            </a:r>
          </a:p>
        </p:txBody>
      </p:sp>
    </p:spTree>
    <p:extLst>
      <p:ext uri="{BB962C8B-B14F-4D97-AF65-F5344CB8AC3E}">
        <p14:creationId xmlns:p14="http://schemas.microsoft.com/office/powerpoint/2010/main" val="338250680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1576"/>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kind of glasses do you wear?</a:t>
            </a:r>
          </a:p>
        </p:txBody>
      </p:sp>
    </p:spTree>
    <p:extLst>
      <p:ext uri="{BB962C8B-B14F-4D97-AF65-F5344CB8AC3E}">
        <p14:creationId xmlns:p14="http://schemas.microsoft.com/office/powerpoint/2010/main" val="385062312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265" y="0"/>
            <a:ext cx="9562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963"/>
            <a:ext cx="8438482"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Mercy Glasses</a:t>
            </a:r>
          </a:p>
        </p:txBody>
      </p:sp>
    </p:spTree>
    <p:extLst>
      <p:ext uri="{BB962C8B-B14F-4D97-AF65-F5344CB8AC3E}">
        <p14:creationId xmlns:p14="http://schemas.microsoft.com/office/powerpoint/2010/main" val="257671397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2651351"/>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ways…</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7762C5D-D97F-DE4A-9FFE-F508E40C7F3C}"/>
              </a:ext>
            </a:extLst>
          </p:cNvPr>
          <p:cNvSpPr txBox="1">
            <a:spLocks noChangeArrowheads="1"/>
          </p:cNvSpPr>
          <p:nvPr/>
        </p:nvSpPr>
        <p:spPr bwMode="auto">
          <a:xfrm>
            <a:off x="3971637" y="6279813"/>
            <a:ext cx="49876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algn="r"/>
            <a:r>
              <a:rPr lang="en-US" sz="4000" dirty="0"/>
              <a:t>2 Thessalonians</a:t>
            </a:r>
          </a:p>
        </p:txBody>
      </p:sp>
    </p:spTree>
    <p:extLst>
      <p:ext uri="{BB962C8B-B14F-4D97-AF65-F5344CB8AC3E}">
        <p14:creationId xmlns:p14="http://schemas.microsoft.com/office/powerpoint/2010/main" val="16859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Prayer Affirms</a:t>
            </a:r>
          </a:p>
        </p:txBody>
      </p:sp>
    </p:spTree>
    <p:extLst>
      <p:ext uri="{BB962C8B-B14F-4D97-AF65-F5344CB8AC3E}">
        <p14:creationId xmlns:p14="http://schemas.microsoft.com/office/powerpoint/2010/main" val="367563359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14288" indent="-14288">
              <a:defRPr/>
            </a:pPr>
            <a:r>
              <a:rPr lang="en-US" sz="5400" b="1" dirty="0">
                <a:effectLst>
                  <a:glow rad="127000">
                    <a:schemeClr val="tx1"/>
                  </a:glow>
                </a:effectLst>
                <a:latin typeface="Arial" charset="0"/>
                <a:ea typeface="ＭＳ Ｐゴシック" charset="0"/>
                <a:cs typeface="ＭＳ Ｐゴシック" charset="0"/>
              </a:rPr>
              <a:t>Publicly </a:t>
            </a:r>
            <a:r>
              <a:rPr lang="en-US" sz="8000" b="1" dirty="0">
                <a:solidFill>
                  <a:srgbClr val="FFFF00"/>
                </a:solidFill>
                <a:effectLst>
                  <a:glow rad="127000">
                    <a:schemeClr val="tx1"/>
                  </a:glow>
                </a:effectLst>
                <a:latin typeface="Arial" charset="0"/>
                <a:ea typeface="ＭＳ Ｐゴシック" charset="0"/>
                <a:cs typeface="ＭＳ Ｐゴシック" charset="0"/>
              </a:rPr>
              <a:t>brag</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about others</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spiritual growth (1:4).</a:t>
            </a: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78513846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5D1D90-D184-B34B-8B3D-F88B3952FB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921" r="2624"/>
          <a:stretch/>
        </p:blipFill>
        <p:spPr>
          <a:xfrm>
            <a:off x="3793174" y="14638"/>
            <a:ext cx="5334108" cy="3650436"/>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p:spPr>
        <p:txBody>
          <a:bodyPr/>
          <a:lstStyle/>
          <a:p>
            <a:pPr>
              <a:defRPr/>
            </a:pP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We proudly tell God</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other churches about your endurance and faithfulness in all the persecutions and hardships you are suffering.</a:t>
            </a:r>
            <a:r>
              <a:rPr lang="mr-IN"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1:4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6588587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50893" y="368300"/>
            <a:ext cx="5193106" cy="3320206"/>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People often become what you tell them they will become.</a:t>
            </a:r>
          </a:p>
        </p:txBody>
      </p:sp>
    </p:spTree>
    <p:extLst>
      <p:ext uri="{BB962C8B-B14F-4D97-AF65-F5344CB8AC3E}">
        <p14:creationId xmlns:p14="http://schemas.microsoft.com/office/powerpoint/2010/main" val="269181970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Jim Sundberg</a:t>
            </a:r>
          </a:p>
        </p:txBody>
      </p:sp>
    </p:spTree>
    <p:extLst>
      <p:ext uri="{BB962C8B-B14F-4D97-AF65-F5344CB8AC3E}">
        <p14:creationId xmlns:p14="http://schemas.microsoft.com/office/powerpoint/2010/main" val="214964612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p:spPr>
        <p:txBody>
          <a:bodyPr anchor="ctr"/>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How many of you had parents that told you that you would end up in prison one day?</a:t>
            </a:r>
            <a:r>
              <a:rPr lang="ru-RU"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80457148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65963"/>
            <a:ext cx="6450437" cy="3279894"/>
          </a:xfrm>
          <a:effectLst/>
        </p:spPr>
        <p:txBody>
          <a:bodyPr/>
          <a:lstStyle/>
          <a:p>
            <a:pPr>
              <a:defRPr/>
            </a:pPr>
            <a:r>
              <a:rPr lang="en-US" sz="6000" b="1" dirty="0">
                <a:solidFill>
                  <a:srgbClr val="800000"/>
                </a:solidFill>
                <a:effectLst>
                  <a:glow rad="127000">
                    <a:schemeClr val="bg1"/>
                  </a:glow>
                </a:effectLst>
                <a:latin typeface="Arial" charset="0"/>
                <a:ea typeface="ＭＳ Ｐゴシック" charset="0"/>
                <a:cs typeface="ＭＳ Ｐゴシック" charset="0"/>
              </a:rPr>
              <a:t>Affirm</a:t>
            </a:r>
            <a:r>
              <a:rPr lang="en-US" sz="6000" b="1" dirty="0">
                <a:solidFill>
                  <a:schemeClr val="tx2"/>
                </a:solidFill>
                <a:effectLst>
                  <a:glow rad="127000">
                    <a:schemeClr val="bg1"/>
                  </a:glow>
                </a:effectLst>
                <a:latin typeface="Arial" charset="0"/>
                <a:ea typeface="ＭＳ Ｐゴシック" charset="0"/>
                <a:cs typeface="ＭＳ Ｐゴシック" charset="0"/>
              </a:rPr>
              <a:t> </a:t>
            </a:r>
            <a:br>
              <a:rPr lang="en-US" sz="6000"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the afflicted to help them mature in Christ.</a:t>
            </a: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2 Thess 1:1-4</a:t>
            </a:r>
          </a:p>
        </p:txBody>
      </p:sp>
    </p:spTree>
    <p:extLst>
      <p:ext uri="{BB962C8B-B14F-4D97-AF65-F5344CB8AC3E}">
        <p14:creationId xmlns:p14="http://schemas.microsoft.com/office/powerpoint/2010/main" val="166102701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God will use this persecution to show his justice and to make you worthy of his Kingdom, for which you are suffering.  </a:t>
            </a:r>
            <a:r>
              <a:rPr lang="en-SG" sz="3600" b="1" baseline="30000" dirty="0">
                <a:effectLst>
                  <a:glow rad="127000">
                    <a:schemeClr val="tx1"/>
                  </a:glow>
                </a:effectLst>
                <a:latin typeface="Arial" charset="0"/>
                <a:ea typeface="ＭＳ Ｐゴシック" charset="0"/>
                <a:cs typeface="ＭＳ Ｐゴシック" charset="0"/>
              </a:rPr>
              <a:t>6</a:t>
            </a:r>
            <a:r>
              <a:rPr lang="en-SG" sz="3600" b="1" dirty="0">
                <a:effectLst>
                  <a:glow rad="127000">
                    <a:schemeClr val="tx1"/>
                  </a:glow>
                </a:effectLst>
                <a:latin typeface="Arial" charset="0"/>
                <a:ea typeface="ＭＳ Ｐゴシック" charset="0"/>
                <a:cs typeface="ＭＳ Ｐゴシック" charset="0"/>
              </a:rPr>
              <a:t>In his justice he will pay back those who persecute you</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 1:5-6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842901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rPr>
              <a:t>"</a:t>
            </a:r>
            <a:r>
              <a:rPr lang="en-SG" sz="3600" b="1" dirty="0">
                <a:effectLst>
                  <a:glow rad="127000">
                    <a:schemeClr val="tx1"/>
                  </a:glow>
                </a:effectLst>
                <a:latin typeface="Arial" charset="0"/>
                <a:ea typeface="ＭＳ Ｐゴシック" charset="0"/>
              </a:rPr>
              <a:t>And God will provide rest for you who are being persecuted and also for us when the Lord Jesus appears from heaven. He will come with his mighty angels,  </a:t>
            </a:r>
            <a:r>
              <a:rPr lang="en-SG" sz="3600" b="1" baseline="30000" dirty="0">
                <a:effectLst>
                  <a:glow rad="127000">
                    <a:schemeClr val="tx1"/>
                  </a:glow>
                </a:effectLst>
                <a:latin typeface="Arial" charset="0"/>
                <a:ea typeface="ＭＳ Ｐゴシック" charset="0"/>
              </a:rPr>
              <a:t>8</a:t>
            </a:r>
            <a:r>
              <a:rPr lang="en-SG" sz="3600" b="1" dirty="0">
                <a:effectLst>
                  <a:glow rad="127000">
                    <a:schemeClr val="tx1"/>
                  </a:glow>
                </a:effectLst>
                <a:latin typeface="Arial" charset="0"/>
                <a:ea typeface="ＭＳ Ｐゴシック" charset="0"/>
              </a:rPr>
              <a:t>in flaming fire, bringing judgment on those who don’t know God and on those who refuse to obey the Good News of our Lord Jesus</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cs typeface="ＭＳ Ｐゴシック" charset="0"/>
              </a:rPr>
              <a:t>(2 Thess 1:7-8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650904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rPr>
              <a:t>"</a:t>
            </a:r>
            <a:r>
              <a:rPr lang="en-SG" sz="3600" b="1" dirty="0">
                <a:effectLst>
                  <a:glow rad="127000">
                    <a:schemeClr val="tx1"/>
                  </a:glow>
                </a:effectLst>
                <a:latin typeface="Arial" charset="0"/>
                <a:ea typeface="ＭＳ Ｐゴシック" charset="0"/>
              </a:rPr>
              <a:t>They will be punished with eternal destruction, forever separated from the Lord and from his glorious power.  </a:t>
            </a:r>
            <a:r>
              <a:rPr lang="en-SG" sz="3600" b="1" baseline="30000" dirty="0">
                <a:effectLst>
                  <a:glow rad="127000">
                    <a:schemeClr val="tx1"/>
                  </a:glow>
                </a:effectLst>
                <a:latin typeface="Arial" charset="0"/>
                <a:ea typeface="ＭＳ Ｐゴシック" charset="0"/>
              </a:rPr>
              <a:t>10</a:t>
            </a:r>
            <a:r>
              <a:rPr lang="en-SG" sz="3600" b="1" dirty="0">
                <a:effectLst>
                  <a:glow rad="127000">
                    <a:schemeClr val="tx1"/>
                  </a:glow>
                </a:effectLst>
                <a:latin typeface="Arial" charset="0"/>
                <a:ea typeface="ＭＳ Ｐゴシック" charset="0"/>
              </a:rPr>
              <a:t>When he comes on that day, he will receive glory from his holy people—praise from all who believe. And this includes you, for you believed what we told you about him</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r>
              <a:rPr lang="en-US" sz="3600" b="1" dirty="0">
                <a:effectLst>
                  <a:glow rad="127000">
                    <a:schemeClr val="tx1"/>
                  </a:glow>
                </a:effectLst>
                <a:latin typeface="Arial" charset="0"/>
                <a:ea typeface="ＭＳ Ｐゴシック" charset="0"/>
                <a:cs typeface="ＭＳ Ｐゴシック" charset="0"/>
              </a:rPr>
              <a:t>(2 Thess 1:9-10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839903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5400" b="1" dirty="0">
                <a:effectLst>
                  <a:glow>
                    <a:schemeClr val="tx1"/>
                  </a:glow>
                </a:effectLst>
                <a:latin typeface="Arial" charset="0"/>
                <a:ea typeface="ＭＳ Ｐゴシック" charset="0"/>
                <a:cs typeface="ＭＳ Ｐゴシック" charset="0"/>
              </a:rPr>
              <a:t>God affirms </a:t>
            </a:r>
            <a:r>
              <a:rPr lang="en-US" sz="5400" b="1" dirty="0">
                <a:solidFill>
                  <a:srgbClr val="FFFF00"/>
                </a:solidFill>
                <a:effectLst>
                  <a:glow>
                    <a:schemeClr val="tx1"/>
                  </a:glow>
                </a:effectLst>
                <a:latin typeface="Arial" charset="0"/>
                <a:ea typeface="ＭＳ Ｐゴシック" charset="0"/>
                <a:cs typeface="ＭＳ Ｐゴシック" charset="0"/>
              </a:rPr>
              <a:t>holistically</a:t>
            </a:r>
            <a:r>
              <a:rPr lang="en-US" sz="5400" b="1" dirty="0">
                <a:effectLst>
                  <a:glow>
                    <a:schemeClr val="tx1"/>
                  </a:glow>
                </a:effectLst>
                <a:latin typeface="Arial" charset="0"/>
                <a:ea typeface="ＭＳ Ｐゴシック" charset="0"/>
                <a:cs typeface="ＭＳ Ｐゴシック" charset="0"/>
              </a:rPr>
              <a:t> </a:t>
            </a:r>
            <a:br>
              <a:rPr lang="en-US" sz="3600" b="1" dirty="0">
                <a:effectLst>
                  <a:glow>
                    <a:schemeClr val="tx1"/>
                  </a:glow>
                </a:effectLst>
                <a:latin typeface="Arial" charset="0"/>
                <a:ea typeface="ＭＳ Ｐゴシック" charset="0"/>
                <a:cs typeface="ＭＳ Ｐゴシック" charset="0"/>
              </a:rPr>
            </a:br>
            <a:r>
              <a:rPr lang="en-US" sz="3600" b="1" dirty="0">
                <a:effectLst>
                  <a:glow>
                    <a:schemeClr val="tx1"/>
                  </a:glow>
                </a:effectLst>
                <a:latin typeface="Arial" charset="0"/>
                <a:ea typeface="ＭＳ Ｐゴシック" charset="0"/>
                <a:cs typeface="ＭＳ Ｐゴシック" charset="0"/>
              </a:rPr>
              <a:t>(Main Idea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How God affirms…</a:t>
            </a: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3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animBg="1"/>
      <p:bldP spid="6" grpId="0" animBg="1"/>
      <p:bldP spid="2"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52.jpg">
            <a:extLst>
              <a:ext uri="{FF2B5EF4-FFF2-40B4-BE49-F238E27FC236}">
                <a16:creationId xmlns:a16="http://schemas.microsoft.com/office/drawing/2014/main" id="{2F5A0ED9-144C-0244-9FBA-99DFC365E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base">
              <a:spcBef>
                <a:spcPct val="0"/>
              </a:spcBef>
              <a:spcAft>
                <a:spcPct val="0"/>
              </a:spcAft>
            </a:pPr>
            <a:r>
              <a:rPr lang="en-US" sz="4400" b="1" baseline="30000" dirty="0">
                <a:solidFill>
                  <a:srgbClr val="FFFFFF"/>
                </a:solidFill>
                <a:effectLst>
                  <a:glow rad="228600">
                    <a:srgbClr val="000000">
                      <a:satMod val="175000"/>
                    </a:srgbClr>
                  </a:glow>
                </a:effectLst>
                <a:latin typeface="Arial" charset="0"/>
                <a:ea typeface="ＭＳ Ｐゴシック" charset="0"/>
              </a:rPr>
              <a:t>2 Thessalonians 1:11</a:t>
            </a:r>
          </a:p>
        </p:txBody>
      </p:sp>
      <p:sp>
        <p:nvSpPr>
          <p:cNvPr id="5" name="Rectangle 4"/>
          <p:cNvSpPr/>
          <p:nvPr/>
        </p:nvSpPr>
        <p:spPr>
          <a:xfrm>
            <a:off x="618319" y="2128038"/>
            <a:ext cx="8050794" cy="2800767"/>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"So we keep on praying for you, asking our God to enable you to live a life worthy of his call. May he give you the power to accomplish all the good things your faith prompts you to do." </a:t>
            </a:r>
          </a:p>
        </p:txBody>
      </p:sp>
    </p:spTree>
    <p:extLst>
      <p:ext uri="{BB962C8B-B14F-4D97-AF65-F5344CB8AC3E}">
        <p14:creationId xmlns:p14="http://schemas.microsoft.com/office/powerpoint/2010/main" val="35020575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a:extLst>
              <a:ext uri="{FF2B5EF4-FFF2-40B4-BE49-F238E27FC236}">
                <a16:creationId xmlns:a16="http://schemas.microsoft.com/office/drawing/2014/main" id="{BD795ED8-31A3-1E4D-B623-EA3FF82B0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base">
              <a:spcBef>
                <a:spcPct val="0"/>
              </a:spcBef>
              <a:spcAft>
                <a:spcPct val="0"/>
              </a:spcAft>
            </a:pPr>
            <a:r>
              <a:rPr lang="en-US" sz="4400" b="1" baseline="30000" dirty="0">
                <a:solidFill>
                  <a:srgbClr val="FFFFFF"/>
                </a:solidFill>
                <a:effectLst>
                  <a:glow rad="228600">
                    <a:srgbClr val="000000">
                      <a:satMod val="175000"/>
                    </a:srgbClr>
                  </a:glow>
                </a:effectLst>
                <a:latin typeface="Arial" charset="0"/>
                <a:ea typeface="ＭＳ Ｐゴシック" charset="0"/>
              </a:rPr>
              <a:t>2 Thessalonians 1:12</a:t>
            </a:r>
          </a:p>
        </p:txBody>
      </p:sp>
      <p:sp>
        <p:nvSpPr>
          <p:cNvPr id="5" name="Rectangle 4"/>
          <p:cNvSpPr/>
          <p:nvPr/>
        </p:nvSpPr>
        <p:spPr>
          <a:xfrm>
            <a:off x="681490" y="2446542"/>
            <a:ext cx="8086735" cy="234936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"Then the name of our Lord Jesus will be honored because of the way you live, and you will be honored along with him. This is all made possible because of the grace of our God and Lord, Jesus Christ."</a:t>
            </a:r>
          </a:p>
        </p:txBody>
      </p:sp>
    </p:spTree>
    <p:extLst>
      <p:ext uri="{BB962C8B-B14F-4D97-AF65-F5344CB8AC3E}">
        <p14:creationId xmlns:p14="http://schemas.microsoft.com/office/powerpoint/2010/main" val="7058811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Persevering through affliction develops maturity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006720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6008914" cy="1186998"/>
          </a:xfrm>
          <a:effectLst/>
        </p:spPr>
        <p:txBody>
          <a:bodyPr/>
          <a:lstStyle/>
          <a:p>
            <a:pPr algn="l">
              <a:defRPr/>
            </a:pPr>
            <a:r>
              <a:rPr lang="en-SG" b="1" dirty="0">
                <a:solidFill>
                  <a:schemeClr val="tx2"/>
                </a:solidFill>
                <a:effectLst>
                  <a:glow rad="127000">
                    <a:schemeClr val="bg1"/>
                  </a:glow>
                </a:effectLst>
                <a:latin typeface="Arial" charset="0"/>
                <a:ea typeface="ＭＳ Ｐゴシック" charset="0"/>
                <a:cs typeface="ＭＳ Ｐゴシック" charset="0"/>
              </a:rPr>
              <a:t>Marbles or Grapes?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217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9944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My Defensiveness</a:t>
            </a: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42719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725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148686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2</a:t>
            </a:r>
          </a:p>
        </p:txBody>
      </p:sp>
    </p:spTree>
    <p:extLst>
      <p:ext uri="{BB962C8B-B14F-4D97-AF65-F5344CB8AC3E}">
        <p14:creationId xmlns:p14="http://schemas.microsoft.com/office/powerpoint/2010/main" val="674808976"/>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2827215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3653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u="sng" dirty="0">
                <a:effectLst>
                  <a:glow rad="127000">
                    <a:schemeClr val="tx1"/>
                  </a:glow>
                </a:effectLst>
                <a:latin typeface="Arial" charset="0"/>
                <a:ea typeface="ＭＳ Ｐゴシック" charset="0"/>
                <a:cs typeface="ＭＳ Ｐゴシック" charset="0"/>
              </a:rPr>
              <a:t>Emotionally</a:t>
            </a:r>
            <a:r>
              <a:rPr lang="en-SG" sz="3600" b="1" i="1" dirty="0">
                <a:effectLst>
                  <a:glow rad="127000">
                    <a:schemeClr val="tx1"/>
                  </a:glow>
                </a:effectLst>
                <a:latin typeface="Arial" charset="0"/>
                <a:ea typeface="ＭＳ Ｐゴシック" charset="0"/>
                <a:cs typeface="ＭＳ Ｐゴシック" charset="0"/>
              </a:rPr>
              <a:t>: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53"/>
          <a:stretch>
            <a:fillRect/>
          </a:stretch>
        </p:blipFill>
        <p:spPr bwMode="auto">
          <a:xfrm>
            <a:off x="0" y="2279079"/>
            <a:ext cx="4819957"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2">
            <a:extLst>
              <a:ext uri="{FF2B5EF4-FFF2-40B4-BE49-F238E27FC236}">
                <a16:creationId xmlns:a16="http://schemas.microsoft.com/office/drawing/2014/main" id="{D5DE9FBD-A25F-3937-274B-9BCFB64A0F5D}"/>
              </a:ext>
            </a:extLst>
          </p:cNvPr>
          <p:cNvSpPr txBox="1">
            <a:spLocks noChangeArrowheads="1"/>
          </p:cNvSpPr>
          <p:nvPr/>
        </p:nvSpPr>
        <p:spPr bwMode="auto">
          <a:xfrm>
            <a:off x="0" y="6286499"/>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3200" b="1" kern="0" dirty="0">
                <a:effectLst>
                  <a:glow rad="127000">
                    <a:schemeClr val="tx1"/>
                  </a:glow>
                </a:effectLst>
                <a:latin typeface="Arial" charset="0"/>
                <a:ea typeface="ＭＳ Ｐゴシック" charset="0"/>
                <a:cs typeface="ＭＳ Ｐゴシック" charset="0"/>
              </a:rPr>
              <a:t>How does God affirm us during difficulty?</a:t>
            </a:r>
            <a:endParaRPr lang="en-US" sz="3200" b="1" kern="0"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33769" y="3940370"/>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Now, dear brothers and sisters, let us clarify some things about the coming of our Lord Jesus Christ and how we will be gathered to meet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02174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"Do not become easily unsettled or alarmed by some prophecy, report or letter supposed to have come from us, saying that the day of the Lord has already come.  Don</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t let anyone deceive you in any way, for that day will not come until the rebellion occurs and the man of lawlessness is revealed, the man doomed to destruction" </a:t>
            </a:r>
            <a:b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b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(2:2-3).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6993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11500" dirty="0">
                <a:effectLst>
                  <a:glow rad="101600">
                    <a:schemeClr val="bg2">
                      <a:alpha val="75000"/>
                    </a:schemeClr>
                  </a:glow>
                  <a:outerShdw blurRad="38100" dist="38100" dir="2700000" algn="tl">
                    <a:srgbClr val="000000"/>
                  </a:outerShdw>
                </a:effectLst>
                <a:latin typeface="Arial" charset="0"/>
                <a:ea typeface="ＭＳ Ｐゴシック" charset="0"/>
              </a:rPr>
              <a:t>Judgment!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01600">
                    <a:schemeClr val="bg2">
                      <a:alpha val="75000"/>
                    </a:schemeClr>
                  </a:glow>
                </a:effectLst>
                <a:latin typeface="Arial" charset="0"/>
                <a:cs typeface="Arial" charset="0"/>
              </a:rPr>
              <a:t>216</a:t>
            </a:r>
            <a:endParaRPr lang="en-US" dirty="0">
              <a:solidFill>
                <a:srgbClr val="EAEAEA"/>
              </a:solidFill>
              <a:effectLst>
                <a:glow rad="101600">
                  <a:schemeClr val="bg2">
                    <a:alpha val="75000"/>
                  </a:schemeClr>
                </a:glow>
              </a:effectLst>
              <a:latin typeface="Arial" charset="0"/>
              <a:cs typeface="Arial"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a:defRPr/>
            </a:pPr>
            <a:r>
              <a:rPr lang="en-US" sz="8000" i="1" dirty="0">
                <a:effectLst>
                  <a:glow rad="101600">
                    <a:schemeClr val="bg2">
                      <a:alpha val="75000"/>
                    </a:schemeClr>
                  </a:glow>
                  <a:outerShdw blurRad="38100" dist="38100" dir="2700000" algn="tl">
                    <a:srgbClr val="000000"/>
                  </a:outerShdw>
                </a:effectLst>
                <a:latin typeface="Arial" charset="0"/>
                <a:ea typeface="ＭＳ Ｐゴシック" charset="0"/>
              </a:rPr>
              <a:t>followed by…</a:t>
            </a:r>
          </a:p>
        </p:txBody>
      </p:sp>
    </p:spTree>
    <p:extLst>
      <p:ext uri="{BB962C8B-B14F-4D97-AF65-F5344CB8AC3E}">
        <p14:creationId xmlns:p14="http://schemas.microsoft.com/office/powerpoint/2010/main" val="4332414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en-US" sz="11500">
                <a:effectLst>
                  <a:glow rad="101600">
                    <a:schemeClr val="bg2">
                      <a:alpha val="75000"/>
                    </a:schemeClr>
                  </a:glow>
                  <a:outerShdw blurRad="38100" dist="38100" dir="2700000" algn="tl">
                    <a:srgbClr val="000000"/>
                  </a:outerShdw>
                </a:effectLst>
                <a:latin typeface="Arial" charset="0"/>
                <a:ea typeface="ＭＳ Ｐゴシック" charset="0"/>
              </a:rPr>
              <a:t>Blessing</a:t>
            </a:r>
            <a:r>
              <a:rPr lang="en-US" sz="13800">
                <a:effectLst>
                  <a:glow rad="101600">
                    <a:schemeClr val="bg2">
                      <a:alpha val="75000"/>
                    </a:schemeClr>
                  </a:glow>
                  <a:outerShdw blurRad="38100" dist="38100" dir="2700000" algn="tl">
                    <a:srgbClr val="000000"/>
                  </a:outerShdw>
                </a:effectLst>
                <a:latin typeface="Arial" charset="0"/>
                <a:ea typeface="ＭＳ Ｐゴシック" charset="0"/>
              </a:rPr>
              <a: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01600">
                    <a:schemeClr val="bg2">
                      <a:alpha val="75000"/>
                    </a:schemeClr>
                  </a:glow>
                </a:effectLst>
                <a:latin typeface="Arial" charset="0"/>
                <a:cs typeface="Arial" charset="0"/>
              </a:rPr>
              <a:t>216</a:t>
            </a:r>
            <a:endParaRPr lang="en-US" dirty="0">
              <a:solidFill>
                <a:srgbClr val="EAEAEA"/>
              </a:solidFill>
              <a:effectLst>
                <a:glow rad="101600">
                  <a:schemeClr val="bg2">
                    <a:alpha val="75000"/>
                  </a:schemeClr>
                </a:glow>
              </a:effectLst>
              <a:latin typeface="Arial" charset="0"/>
              <a:cs typeface="Arial" charset="0"/>
            </a:endParaRPr>
          </a:p>
        </p:txBody>
      </p:sp>
    </p:spTree>
    <p:extLst>
      <p:ext uri="{BB962C8B-B14F-4D97-AF65-F5344CB8AC3E}">
        <p14:creationId xmlns:p14="http://schemas.microsoft.com/office/powerpoint/2010/main" val="14228003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4800">
                <a:effectLst>
                  <a:glow rad="139700">
                    <a:schemeClr val="bg2"/>
                  </a:glow>
                </a:effectLst>
                <a:latin typeface="Arial" charset="0"/>
                <a:ea typeface="ＭＳ Ｐゴシック" charset="0"/>
              </a:rPr>
              <a:t>The Day of the L</a:t>
            </a:r>
            <a:r>
              <a:rPr lang="en-US" sz="4400">
                <a:effectLst>
                  <a:glow rad="139700">
                    <a:schemeClr val="bg2"/>
                  </a:glow>
                </a:effectLst>
                <a:latin typeface="Arial" charset="0"/>
                <a:ea typeface="ＭＳ Ｐゴシック" charset="0"/>
              </a:rPr>
              <a:t>ORD</a:t>
            </a:r>
            <a:endParaRPr lang="en-US" sz="4800">
              <a:effectLst>
                <a:glow rad="1397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a:t>
            </a:r>
          </a:p>
        </p:txBody>
      </p:sp>
      <p:sp>
        <p:nvSpPr>
          <p:cNvPr id="64520" name="Text Box 8"/>
          <p:cNvSpPr txBox="1">
            <a:spLocks noChangeArrowheads="1"/>
          </p:cNvSpPr>
          <p:nvPr/>
        </p:nvSpPr>
        <p:spPr bwMode="auto">
          <a:xfrm>
            <a:off x="854075" y="2895600"/>
            <a:ext cx="33305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Tribulation</a:t>
            </a:r>
          </a:p>
        </p:txBody>
      </p:sp>
      <p:sp>
        <p:nvSpPr>
          <p:cNvPr id="64521" name="Text Box 9"/>
          <p:cNvSpPr txBox="1">
            <a:spLocks noChangeArrowheads="1"/>
          </p:cNvSpPr>
          <p:nvPr/>
        </p:nvSpPr>
        <p:spPr bwMode="auto">
          <a:xfrm>
            <a:off x="5410200" y="2895600"/>
            <a:ext cx="339883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Millennium</a:t>
            </a:r>
          </a:p>
        </p:txBody>
      </p:sp>
      <p:sp>
        <p:nvSpPr>
          <p:cNvPr id="64522" name="Text Box 10"/>
          <p:cNvSpPr txBox="1">
            <a:spLocks noChangeArrowheads="1"/>
          </p:cNvSpPr>
          <p:nvPr/>
        </p:nvSpPr>
        <p:spPr bwMode="auto">
          <a:xfrm>
            <a:off x="1141413" y="4572000"/>
            <a:ext cx="29797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Rev. 6–19</a:t>
            </a:r>
          </a:p>
        </p:txBody>
      </p:sp>
      <p:sp>
        <p:nvSpPr>
          <p:cNvPr id="64523" name="Text Box 11"/>
          <p:cNvSpPr txBox="1">
            <a:spLocks noChangeArrowheads="1"/>
          </p:cNvSpPr>
          <p:nvPr/>
        </p:nvSpPr>
        <p:spPr bwMode="auto">
          <a:xfrm>
            <a:off x="5969000" y="4572000"/>
            <a:ext cx="2295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Rev. 20</a:t>
            </a:r>
          </a:p>
        </p:txBody>
      </p:sp>
      <p:sp>
        <p:nvSpPr>
          <p:cNvPr id="13" name="Text Box 10"/>
          <p:cNvSpPr txBox="1">
            <a:spLocks noChangeArrowheads="1"/>
          </p:cNvSpPr>
          <p:nvPr/>
        </p:nvSpPr>
        <p:spPr bwMode="auto">
          <a:xfrm>
            <a:off x="1430338" y="6034088"/>
            <a:ext cx="2306637"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7 years</a:t>
            </a:r>
          </a:p>
        </p:txBody>
      </p:sp>
      <p:sp>
        <p:nvSpPr>
          <p:cNvPr id="14" name="Text Box 11"/>
          <p:cNvSpPr txBox="1">
            <a:spLocks noChangeArrowheads="1"/>
          </p:cNvSpPr>
          <p:nvPr/>
        </p:nvSpPr>
        <p:spPr bwMode="auto">
          <a:xfrm>
            <a:off x="5540375" y="6034088"/>
            <a:ext cx="33337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1000 years</a:t>
            </a: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39700">
                    <a:schemeClr val="bg2"/>
                  </a:glow>
                </a:effectLst>
                <a:latin typeface="Arial" charset="0"/>
                <a:cs typeface="Arial" charset="0"/>
              </a:rPr>
              <a:t>216</a:t>
            </a:r>
            <a:endParaRPr lang="en-US" dirty="0">
              <a:solidFill>
                <a:srgbClr val="EAEAEA"/>
              </a:solidFill>
              <a:effectLst>
                <a:glow rad="139700">
                  <a:schemeClr val="bg2"/>
                </a:glow>
              </a:effectLst>
              <a:latin typeface="Arial" charset="0"/>
              <a:cs typeface="Arial" charset="0"/>
            </a:endParaRPr>
          </a:p>
        </p:txBody>
      </p:sp>
    </p:spTree>
    <p:extLst>
      <p:ext uri="{BB962C8B-B14F-4D97-AF65-F5344CB8AC3E}">
        <p14:creationId xmlns:p14="http://schemas.microsoft.com/office/powerpoint/2010/main" val="3274713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5)</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14:3-5)</a:t>
            </a: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Great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10565994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42" presetClass="entr" fill="hold" nodeType="afterEffect">
                                  <p:stCondLst>
                                    <p:cond delay="0"/>
                                  </p:stCondLst>
                                  <p:childTnLst>
                                    <p:set>
                                      <p:cBhvr additive="repl">
                                        <p:cTn id="59" dur="1" fill="hold">
                                          <p:stCondLst>
                                            <p:cond delay="0"/>
                                          </p:stCondLst>
                                        </p:cTn>
                                        <p:tgtEl>
                                          <p:spTgt spid="20"/>
                                        </p:tgtEl>
                                        <p:attrNameLst>
                                          <p:attrName>style.visibility</p:attrName>
                                        </p:attrNameLst>
                                      </p:cBhvr>
                                      <p:to>
                                        <p:strVal val="visible"/>
                                      </p:to>
                                    </p:set>
                                    <p:animEffect transition="in" filter="fade">
                                      <p:cBhvr additive="repl">
                                        <p:cTn id="60" dur="2000"/>
                                        <p:tgtEl>
                                          <p:spTgt spid="20"/>
                                        </p:tgtEl>
                                      </p:cBhvr>
                                    </p:animEffect>
                                    <p:anim calcmode="lin" valueType="num">
                                      <p:cBhvr additive="repl">
                                        <p:cTn id="61" dur="2000" fill="hold"/>
                                        <p:tgtEl>
                                          <p:spTgt spid="20"/>
                                        </p:tgtEl>
                                        <p:attrNameLst>
                                          <p:attrName>ppt_x</p:attrName>
                                        </p:attrNameLst>
                                      </p:cBhvr>
                                      <p:tavLst>
                                        <p:tav tm="100000">
                                          <p:val>
                                            <p:strVal val="#ppt_x"/>
                                          </p:val>
                                        </p:tav>
                                        <p:tav>
                                          <p:val>
                                            <p:strVal val="#ppt_x"/>
                                          </p:val>
                                        </p:tav>
                                      </p:tavLst>
                                    </p:anim>
                                    <p:anim calcmode="lin" valueType="num">
                                      <p:cBhvr additive="repl">
                                        <p:cTn id="62" dur="2000" fill="hold"/>
                                        <p:tgtEl>
                                          <p:spTgt spid="20"/>
                                        </p:tgtEl>
                                        <p:attrNameLst>
                                          <p:attrName>ppt_y</p:attrName>
                                        </p:attrNameLst>
                                      </p:cBhvr>
                                      <p:tavLst>
                                        <p:tav tm="100000">
                                          <p:val>
                                            <p:strVal val="#ppt_y+.1"/>
                                          </p:val>
                                        </p:tav>
                                        <p:tav>
                                          <p:val>
                                            <p:strVal val="#ppt_y"/>
                                          </p:val>
                                        </p:tav>
                                      </p:tavLst>
                                    </p:anim>
                                  </p:childTnLst>
                                </p:cTn>
                              </p:par>
                            </p:childTnLst>
                          </p:cTn>
                        </p:par>
                        <p:par>
                          <p:cTn id="63" fill="hold">
                            <p:stCondLst>
                              <p:cond delay="24000"/>
                            </p:stCondLst>
                            <p:childTnLst>
                              <p:par>
                                <p:cTn id="64" presetID="9" presetClass="entr" fill="hold" nodeType="afterEffect">
                                  <p:stCondLst>
                                    <p:cond delay="0"/>
                                  </p:stCondLst>
                                  <p:childTnLst>
                                    <p:set>
                                      <p:cBhvr additive="repl">
                                        <p:cTn id="65" dur="1" fill="hold">
                                          <p:stCondLst>
                                            <p:cond delay="0"/>
                                          </p:stCondLst>
                                        </p:cTn>
                                        <p:tgtEl>
                                          <p:spTgt spid="22"/>
                                        </p:tgtEl>
                                        <p:attrNameLst>
                                          <p:attrName>style.visibility</p:attrName>
                                        </p:attrNameLst>
                                      </p:cBhvr>
                                      <p:to>
                                        <p:strVal val="visible"/>
                                      </p:to>
                                    </p:set>
                                    <p:animEffect transition="in" filter="dissolve">
                                      <p:cBhvr additive="repl">
                                        <p:cTn id="66" dur="20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320988" cy="1443182"/>
          </a:xfrm>
          <a:noFill/>
        </p:spPr>
        <p:txBody>
          <a:bodyPr/>
          <a:lstStyle/>
          <a:p>
            <a:pPr>
              <a:defRPr/>
            </a:pPr>
            <a:r>
              <a:rPr lang="en-US" sz="3200" b="1" dirty="0">
                <a:solidFill>
                  <a:schemeClr val="accent3"/>
                </a:solidFill>
              </a:rPr>
              <a:t>Antichrist Sets Up Image for Worship</a:t>
            </a:r>
            <a:br>
              <a:rPr lang="en-US" sz="3200" b="1" dirty="0">
                <a:solidFill>
                  <a:schemeClr val="accent3"/>
                </a:solidFill>
              </a:rPr>
            </a:br>
            <a:r>
              <a:rPr lang="en-US" sz="3200" b="1" dirty="0">
                <a:solidFill>
                  <a:schemeClr val="accent3"/>
                </a:solidFill>
              </a:rPr>
              <a:t>(2 Thess. 2:3-4 </a:t>
            </a:r>
            <a:r>
              <a:rPr lang="en-US" sz="2800" b="1" dirty="0">
                <a:solidFill>
                  <a:schemeClr val="accent3"/>
                </a:solidFill>
              </a:rPr>
              <a:t>NLT</a:t>
            </a:r>
            <a:r>
              <a:rPr lang="en-US" sz="3200" b="1" dirty="0">
                <a:solidFill>
                  <a:schemeClr val="accent3"/>
                </a:solidFill>
              </a:rPr>
              <a:t>)</a:t>
            </a:r>
          </a:p>
        </p:txBody>
      </p:sp>
      <p:sp>
        <p:nvSpPr>
          <p:cNvPr id="6" name="Title 1"/>
          <p:cNvSpPr txBox="1">
            <a:spLocks/>
          </p:cNvSpPr>
          <p:nvPr/>
        </p:nvSpPr>
        <p:spPr bwMode="auto">
          <a:xfrm>
            <a:off x="4232561" y="0"/>
            <a:ext cx="4911439" cy="6557818"/>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2800" b="1" dirty="0">
                <a:solidFill>
                  <a:srgbClr val="FFFFFF"/>
                </a:solidFill>
                <a:effectLst/>
              </a:rPr>
              <a:t>"Don</a:t>
            </a:r>
            <a:r>
              <a:rPr lang="fr-FR" sz="2800" b="1" dirty="0">
                <a:solidFill>
                  <a:srgbClr val="FFFFFF"/>
                </a:solidFill>
                <a:effectLst/>
              </a:rPr>
              <a:t>'</a:t>
            </a:r>
            <a:r>
              <a:rPr lang="en-US" sz="2800" b="1" dirty="0">
                <a:solidFill>
                  <a:srgbClr val="FFFFFF"/>
                </a:solidFill>
                <a:effectLst/>
              </a:rPr>
              <a:t>t be fooled by what they say. For that day will not come until there is a </a:t>
            </a:r>
            <a:r>
              <a:rPr lang="en-US" sz="2800" b="1" dirty="0">
                <a:solidFill>
                  <a:srgbClr val="FFFF00"/>
                </a:solidFill>
                <a:effectLst/>
              </a:rPr>
              <a:t>great rebellion </a:t>
            </a:r>
            <a:r>
              <a:rPr lang="en-US" sz="2800" b="1" dirty="0">
                <a:solidFill>
                  <a:srgbClr val="FFFFFF"/>
                </a:solidFill>
                <a:effectLst/>
              </a:rPr>
              <a:t>against God and the </a:t>
            </a:r>
            <a:r>
              <a:rPr lang="en-US" sz="2800" b="1" dirty="0">
                <a:solidFill>
                  <a:srgbClr val="FFFF00"/>
                </a:solidFill>
                <a:effectLst/>
              </a:rPr>
              <a:t>man of lawlessness </a:t>
            </a:r>
            <a:r>
              <a:rPr lang="en-US" sz="2800" b="1" dirty="0">
                <a:solidFill>
                  <a:srgbClr val="FFFFFF"/>
                </a:solidFill>
                <a:effectLst/>
              </a:rPr>
              <a:t>is revealed—the one who brings destruction.  </a:t>
            </a:r>
            <a:r>
              <a:rPr lang="en-US" sz="2800" b="1" baseline="30000" dirty="0">
                <a:solidFill>
                  <a:srgbClr val="FFFFFF"/>
                </a:solidFill>
                <a:effectLst/>
              </a:rPr>
              <a:t>4</a:t>
            </a:r>
            <a:r>
              <a:rPr lang="en-US" sz="2800" b="1" dirty="0">
                <a:solidFill>
                  <a:srgbClr val="FFFFFF"/>
                </a:solidFill>
                <a:effectLst/>
              </a:rPr>
              <a:t>He will exalt himself and defy everything that people call god and every object of worship. He will even sit in the temple of God, claiming that he himself is God."</a:t>
            </a:r>
          </a:p>
        </p:txBody>
      </p:sp>
      <p:pic>
        <p:nvPicPr>
          <p:cNvPr id="3" name="Picture 2"/>
          <p:cNvPicPr>
            <a:picLocks noChangeAspect="1"/>
          </p:cNvPicPr>
          <p:nvPr/>
        </p:nvPicPr>
        <p:blipFill>
          <a:blip r:embed="rId3"/>
          <a:stretch>
            <a:fillRect/>
          </a:stretch>
        </p:blipFill>
        <p:spPr>
          <a:xfrm>
            <a:off x="245165" y="1731807"/>
            <a:ext cx="3897746" cy="4872182"/>
          </a:xfrm>
          <a:prstGeom prst="rect">
            <a:avLst/>
          </a:prstGeom>
        </p:spPr>
      </p:pic>
      <p:sp>
        <p:nvSpPr>
          <p:cNvPr id="5" name="Text Box 19"/>
          <p:cNvSpPr txBox="1">
            <a:spLocks noChangeArrowheads="1"/>
          </p:cNvSpPr>
          <p:nvPr/>
        </p:nvSpPr>
        <p:spPr bwMode="auto">
          <a:xfrm>
            <a:off x="8172400" y="-521081"/>
            <a:ext cx="69512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80 I</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23964667"/>
      </p:ext>
    </p:extLst>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pPr algn="l"/>
            <a:r>
              <a:rPr lang="en-US" sz="3200" b="1" i="1" dirty="0">
                <a:effectLst>
                  <a:outerShdw blurRad="38100" dist="38100" dir="2700000" algn="tl">
                    <a:srgbClr val="000000">
                      <a:alpha val="43137"/>
                    </a:srgbClr>
                  </a:outerShdw>
                </a:effectLst>
              </a:rPr>
              <a:t>"That day will not come until…" (2:3a)</a:t>
            </a:r>
          </a:p>
        </p:txBody>
      </p:sp>
      <p:sp>
        <p:nvSpPr>
          <p:cNvPr id="3" name="Text Box 2"/>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chemeClr val="bg1"/>
                </a:solidFill>
                <a:latin typeface="Arial" charset="0"/>
                <a:cs typeface="Arial" charset="0"/>
              </a:rPr>
              <a:t>213</a:t>
            </a: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1.  "the rebellion (</a:t>
            </a:r>
            <a:r>
              <a:rPr lang="en-US" dirty="0">
                <a:solidFill>
                  <a:srgbClr val="FFFF00"/>
                </a:solidFill>
              </a:rPr>
              <a:t>apostasy</a:t>
            </a:r>
            <a:r>
              <a:rPr lang="en-US" dirty="0"/>
              <a:t>) occurs" (3b)</a:t>
            </a: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2.  "the </a:t>
            </a:r>
            <a:r>
              <a:rPr lang="en-US" dirty="0">
                <a:solidFill>
                  <a:srgbClr val="FFFF00"/>
                </a:solidFill>
              </a:rPr>
              <a:t>man</a:t>
            </a:r>
            <a:r>
              <a:rPr lang="en-US" dirty="0"/>
              <a:t> of lawlessness is revealed" (3c)</a:t>
            </a:r>
          </a:p>
        </p:txBody>
      </p:sp>
      <p:sp>
        <p:nvSpPr>
          <p:cNvPr id="6" name="Title 1"/>
          <p:cNvSpPr txBox="1">
            <a:spLocks/>
          </p:cNvSpPr>
          <p:nvPr/>
        </p:nvSpPr>
        <p:spPr bwMode="auto">
          <a:xfrm>
            <a:off x="0" y="4525575"/>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indent="-779463" algn="l"/>
            <a:r>
              <a:rPr lang="en-US" sz="3200" b="1" dirty="0"/>
              <a:t>3.  "the one who now holds [lawlessness] back will be </a:t>
            </a:r>
            <a:r>
              <a:rPr lang="en-US" sz="3200" b="1" dirty="0">
                <a:solidFill>
                  <a:srgbClr val="FFFF00"/>
                </a:solidFill>
              </a:rPr>
              <a:t>taken out </a:t>
            </a:r>
            <a:r>
              <a:rPr lang="en-US" sz="3200" b="1" dirty="0"/>
              <a:t>of the way" (7b)</a:t>
            </a:r>
          </a:p>
        </p:txBody>
      </p:sp>
      <p:sp>
        <p:nvSpPr>
          <p:cNvPr id="7" name="Title 1"/>
          <p:cNvSpPr txBox="1">
            <a:spLocks/>
          </p:cNvSpPr>
          <p:nvPr/>
        </p:nvSpPr>
        <p:spPr bwMode="auto">
          <a:xfrm>
            <a:off x="730801" y="1410341"/>
            <a:ext cx="84512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i="1" dirty="0"/>
              <a:t>= Christendom is completely apostate</a:t>
            </a:r>
          </a:p>
        </p:txBody>
      </p:sp>
      <p:sp>
        <p:nvSpPr>
          <p:cNvPr id="8" name="Title 1"/>
          <p:cNvSpPr txBox="1">
            <a:spLocks/>
          </p:cNvSpPr>
          <p:nvPr/>
        </p:nvSpPr>
        <p:spPr bwMode="auto">
          <a:xfrm>
            <a:off x="646939" y="3111732"/>
            <a:ext cx="8535162"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indent="-358775"/>
            <a:r>
              <a:rPr lang="en-US" i="1" dirty="0"/>
              <a:t>= Antichrist signs covenant with Israel (Dan. 9:27)</a:t>
            </a:r>
          </a:p>
        </p:txBody>
      </p:sp>
      <p:sp>
        <p:nvSpPr>
          <p:cNvPr id="9" name="Title 1"/>
          <p:cNvSpPr txBox="1">
            <a:spLocks/>
          </p:cNvSpPr>
          <p:nvPr/>
        </p:nvSpPr>
        <p:spPr bwMode="auto">
          <a:xfrm>
            <a:off x="646939" y="5579972"/>
            <a:ext cx="8497061"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i="1" dirty="0"/>
              <a:t>= restraining influence of the Holy Spirit in the Church is taken to heaven</a:t>
            </a:r>
          </a:p>
        </p:txBody>
      </p:sp>
    </p:spTree>
    <p:extLst>
      <p:ext uri="{BB962C8B-B14F-4D97-AF65-F5344CB8AC3E}">
        <p14:creationId xmlns:p14="http://schemas.microsoft.com/office/powerpoint/2010/main" val="25096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Don’t you remember that I told you about all this when I was with you?  </a:t>
            </a:r>
            <a:r>
              <a:rPr lang="en-SG" sz="3200" b="1" baseline="30000" dirty="0">
                <a:effectLst>
                  <a:glow rad="127000">
                    <a:schemeClr val="tx1"/>
                  </a:glow>
                </a:effectLst>
                <a:latin typeface="Arial" charset="0"/>
                <a:ea typeface="ＭＳ Ｐゴシック" charset="0"/>
                <a:cs typeface="ＭＳ Ｐゴシック" charset="0"/>
              </a:rPr>
              <a:t>6</a:t>
            </a:r>
            <a:r>
              <a:rPr lang="en-SG" sz="3200" b="1" dirty="0">
                <a:effectLst>
                  <a:glow rad="127000">
                    <a:schemeClr val="tx1"/>
                  </a:glow>
                </a:effectLst>
                <a:latin typeface="Arial" charset="0"/>
                <a:ea typeface="ＭＳ Ｐゴシック" charset="0"/>
                <a:cs typeface="ＭＳ Ｐゴシック" charset="0"/>
              </a:rPr>
              <a:t>And you know what is holding him back, for he can be revealed only when his time comes.  </a:t>
            </a:r>
            <a:r>
              <a:rPr lang="en-SG" sz="3200" b="1" baseline="30000" dirty="0">
                <a:effectLst>
                  <a:glow rad="127000">
                    <a:schemeClr val="tx1"/>
                  </a:glow>
                </a:effectLst>
                <a:latin typeface="Arial" charset="0"/>
                <a:ea typeface="ＭＳ Ｐゴシック" charset="0"/>
                <a:cs typeface="ＭＳ Ｐゴシック" charset="0"/>
              </a:rPr>
              <a:t>7</a:t>
            </a:r>
            <a:r>
              <a:rPr lang="en-SG" sz="3200" b="1" dirty="0">
                <a:effectLst>
                  <a:glow rad="127000">
                    <a:schemeClr val="tx1"/>
                  </a:glow>
                </a:effectLst>
                <a:latin typeface="Arial" charset="0"/>
                <a:ea typeface="ＭＳ Ｐゴシック" charset="0"/>
                <a:cs typeface="ＭＳ Ｐゴシック" charset="0"/>
              </a:rPr>
              <a:t>For this lawlessness is already at work secretly, and it will remain secret until the one who is holding it back steps out of the way.  </a:t>
            </a:r>
            <a:r>
              <a:rPr lang="en-SG" sz="3200" b="1" baseline="30000" dirty="0">
                <a:effectLst>
                  <a:glow rad="127000">
                    <a:schemeClr val="tx1"/>
                  </a:glow>
                </a:effectLst>
                <a:latin typeface="Arial" charset="0"/>
                <a:ea typeface="ＭＳ Ｐゴシック" charset="0"/>
                <a:cs typeface="ＭＳ Ｐゴシック" charset="0"/>
              </a:rPr>
              <a:t>8</a:t>
            </a:r>
            <a:r>
              <a:rPr lang="en-SG" sz="3200" b="1" dirty="0">
                <a:effectLst>
                  <a:glow rad="127000">
                    <a:schemeClr val="tx1"/>
                  </a:glow>
                </a:effectLst>
                <a:latin typeface="Arial" charset="0"/>
                <a:ea typeface="ＭＳ Ｐゴシック" charset="0"/>
                <a:cs typeface="ＭＳ Ｐゴシック" charset="0"/>
              </a:rPr>
              <a:t>Then the man of lawlessness will be revealed, but the Lord Jesus will kill him with the breath of his mouth and destroy him by the splendor of his coming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2:5-8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111039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en-US" dirty="0">
                <a:solidFill>
                  <a:schemeClr val="bg1"/>
                </a:solidFill>
                <a:latin typeface="Arial" charset="0"/>
                <a:ea typeface="ＭＳ Ｐゴシック" charset="0"/>
              </a:rPr>
              <a:t>The Restrainer</a:t>
            </a: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defTabSz="914400"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Spirit</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restraining evil through the Church will be absent (2 Thess. 2:6-7):</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950" y="6172200"/>
            <a:ext cx="9217025" cy="609600"/>
            <a:chOff x="107504" y="6172200"/>
            <a:chExt cx="9217033" cy="609600"/>
          </a:xfrm>
        </p:grpSpPr>
        <p:sp>
          <p:nvSpPr>
            <p:cNvPr id="8" name="Rectangle 7"/>
            <p:cNvSpPr>
              <a:spLocks noChangeArrowheads="1"/>
            </p:cNvSpPr>
            <p:nvPr/>
          </p:nvSpPr>
          <p:spPr bwMode="auto">
            <a:xfrm>
              <a:off x="2195041" y="6172200"/>
              <a:ext cx="7129496"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07950" y="5562600"/>
            <a:ext cx="9288463" cy="609600"/>
            <a:chOff x="107504" y="5562600"/>
            <a:chExt cx="9289046" cy="609600"/>
          </a:xfrm>
        </p:grpSpPr>
        <p:sp>
          <p:nvSpPr>
            <p:cNvPr id="6" name="Rectangle 5"/>
            <p:cNvSpPr>
              <a:spLocks noChangeArrowheads="1"/>
            </p:cNvSpPr>
            <p:nvPr/>
          </p:nvSpPr>
          <p:spPr bwMode="auto">
            <a:xfrm>
              <a:off x="2195170" y="5562600"/>
              <a:ext cx="720138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9375" y="4953000"/>
            <a:ext cx="9064625" cy="609600"/>
            <a:chOff x="80140" y="4953000"/>
            <a:chExt cx="9063422" cy="609600"/>
          </a:xfrm>
        </p:grpSpPr>
        <p:sp>
          <p:nvSpPr>
            <p:cNvPr id="7" name="Rectangle 6"/>
            <p:cNvSpPr>
              <a:spLocks noChangeArrowheads="1"/>
            </p:cNvSpPr>
            <p:nvPr/>
          </p:nvSpPr>
          <p:spPr bwMode="auto">
            <a:xfrm>
              <a:off x="2123149" y="4953000"/>
              <a:ext cx="7020413"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Rectangle 4"/>
          <p:cNvSpPr>
            <a:spLocks noChangeArrowheads="1"/>
          </p:cNvSpPr>
          <p:nvPr/>
        </p:nvSpPr>
        <p:spPr bwMode="auto">
          <a:xfrm>
            <a:off x="250824" y="2595563"/>
            <a:ext cx="8707263" cy="2417762"/>
          </a:xfrm>
          <a:prstGeom prst="rect">
            <a:avLst/>
          </a:prstGeom>
          <a:solidFill>
            <a:schemeClr val="tx1"/>
          </a:solidFill>
          <a:ln w="9525">
            <a:noFill/>
            <a:miter lim="800000"/>
            <a:headEnd/>
            <a:tailEnd/>
          </a:ln>
        </p:spPr>
        <p:txBody>
          <a:bodyPr anchor="ctr"/>
          <a:lstStyle/>
          <a:p>
            <a:pPr defTabSz="914400" eaLnBrk="0" fontAlgn="base" hangingPunct="0">
              <a:spcBef>
                <a:spcPct val="20000"/>
              </a:spcBef>
              <a:spcAft>
                <a:spcPct val="0"/>
              </a:spcAft>
              <a:defRPr/>
            </a:pPr>
            <a:r>
              <a:rPr lang="en-US" sz="2400" b="1" baseline="30000" dirty="0">
                <a:solidFill>
                  <a:srgbClr val="FFFFFF"/>
                </a:solidFill>
                <a:effectLst>
                  <a:outerShdw blurRad="38100" dist="38100" dir="2700000" algn="tl">
                    <a:srgbClr val="000000"/>
                  </a:outerShdw>
                </a:effectLst>
                <a:latin typeface="Arial" charset="0"/>
                <a:ea typeface="ＭＳ Ｐゴシック" charset="0"/>
                <a:cs typeface="Arial" charset="0"/>
              </a:rPr>
              <a:t>6</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And now you know </a:t>
            </a:r>
            <a:r>
              <a:rPr lang="en-US" sz="2400" b="1" dirty="0">
                <a:solidFill>
                  <a:srgbClr val="FFFF00"/>
                </a:solidFill>
                <a:effectLst>
                  <a:outerShdw blurRad="38100" dist="38100" dir="2700000" algn="tl">
                    <a:srgbClr val="000000"/>
                  </a:outerShdw>
                </a:effectLst>
                <a:latin typeface="Arial" charset="0"/>
                <a:ea typeface="ＭＳ Ｐゴシック" charset="0"/>
                <a:cs typeface="Arial" charset="0"/>
              </a:rPr>
              <a:t>what is holding him back</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 so that he may be revealed at the proper time. </a:t>
            </a:r>
            <a:r>
              <a:rPr lang="en-US" sz="2400" b="1" baseline="30000" dirty="0">
                <a:solidFill>
                  <a:srgbClr val="FFFFFF"/>
                </a:solidFill>
                <a:effectLst>
                  <a:outerShdw blurRad="38100" dist="38100" dir="2700000" algn="tl">
                    <a:srgbClr val="000000"/>
                  </a:outerShdw>
                </a:effectLst>
                <a:latin typeface="Arial" charset="0"/>
                <a:ea typeface="ＭＳ Ｐゴシック" charset="0"/>
                <a:cs typeface="Arial" charset="0"/>
              </a:rPr>
              <a:t>7</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For the secret power of lawlessness is already at work; but </a:t>
            </a:r>
            <a:r>
              <a:rPr lang="en-US" sz="2400" b="1" dirty="0">
                <a:solidFill>
                  <a:srgbClr val="47FFD1"/>
                </a:solidFill>
                <a:effectLst>
                  <a:outerShdw blurRad="38100" dist="38100" dir="2700000" algn="tl">
                    <a:srgbClr val="000000"/>
                  </a:outerShdw>
                </a:effectLst>
                <a:latin typeface="Arial" charset="0"/>
                <a:ea typeface="ＭＳ Ｐゴシック" charset="0"/>
                <a:cs typeface="Arial" charset="0"/>
              </a:rPr>
              <a:t>the one who now holds it back </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will continue to do so till he is taken out of the way (NIV).</a:t>
            </a:r>
          </a:p>
        </p:txBody>
      </p:sp>
    </p:spTree>
    <p:extLst>
      <p:ext uri="{BB962C8B-B14F-4D97-AF65-F5344CB8AC3E}">
        <p14:creationId xmlns:p14="http://schemas.microsoft.com/office/powerpoint/2010/main" val="2110942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u="sng" dirty="0">
                <a:effectLst>
                  <a:glow rad="127000">
                    <a:schemeClr val="tx1"/>
                  </a:glow>
                </a:effectLst>
                <a:latin typeface="Arial" charset="0"/>
                <a:ea typeface="ＭＳ Ｐゴシック" charset="0"/>
                <a:cs typeface="ＭＳ Ｐゴシック" charset="0"/>
              </a:rPr>
              <a:t>Theologically</a:t>
            </a:r>
            <a:r>
              <a:rPr lang="en-SG" sz="3600" b="1" i="1" dirty="0">
                <a:effectLst>
                  <a:glow rad="127000">
                    <a:schemeClr val="tx1"/>
                  </a:glow>
                </a:effectLst>
                <a:latin typeface="Arial" charset="0"/>
                <a:ea typeface="ＭＳ Ｐゴシック" charset="0"/>
                <a:cs typeface="ＭＳ Ｐゴシック" charset="0"/>
              </a:rPr>
              <a:t>: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7C68B71-24F7-F10C-21C3-2414DB0A8671}"/>
              </a:ext>
            </a:extLst>
          </p:cNvPr>
          <p:cNvSpPr txBox="1">
            <a:spLocks noChangeArrowheads="1"/>
          </p:cNvSpPr>
          <p:nvPr/>
        </p:nvSpPr>
        <p:spPr bwMode="auto">
          <a:xfrm>
            <a:off x="0" y="6286499"/>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3200" b="1" kern="0" dirty="0">
                <a:effectLst>
                  <a:glow rad="127000">
                    <a:schemeClr val="tx1"/>
                  </a:glow>
                </a:effectLst>
                <a:latin typeface="Arial" charset="0"/>
                <a:ea typeface="ＭＳ Ｐゴシック" charset="0"/>
                <a:cs typeface="ＭＳ Ｐゴシック" charset="0"/>
              </a:rPr>
              <a:t>How does God affirm us during difficulty?</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43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4" name="Text Box 1028"/>
          <p:cNvSpPr txBox="1">
            <a:spLocks noChangeArrowheads="1"/>
          </p:cNvSpPr>
          <p:nvPr/>
        </p:nvSpPr>
        <p:spPr bwMode="auto">
          <a:xfrm>
            <a:off x="-131278" y="4154263"/>
            <a:ext cx="1966118" cy="76944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69 Weeks </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(Dan. 9:24-27)</a:t>
            </a:r>
          </a:p>
        </p:txBody>
      </p:sp>
      <p:sp>
        <p:nvSpPr>
          <p:cNvPr id="41989" name="Text Box 1029"/>
          <p:cNvSpPr txBox="1">
            <a:spLocks noChangeArrowheads="1"/>
          </p:cNvSpPr>
          <p:nvPr/>
        </p:nvSpPr>
        <p:spPr bwMode="auto">
          <a:xfrm>
            <a:off x="4786341" y="2157607"/>
            <a:ext cx="251644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Second Coming</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Rev. 19:11-21</a:t>
            </a: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Tribulation</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3½</a:t>
            </a: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Millennium</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Rev. 20:4-6</a:t>
            </a: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en-US" altLang="ja-JP" sz="2800" b="1" dirty="0">
                <a:solidFill>
                  <a:srgbClr val="FFFFFF"/>
                </a:solidFill>
                <a:effectLst>
                  <a:outerShdw blurRad="50800" dist="63500" dir="2700000" algn="tl" rotWithShape="0">
                    <a:srgbClr val="000000"/>
                  </a:outerShdw>
                </a:effectLst>
                <a:latin typeface="Arial" charset="0"/>
                <a:ea typeface="ＭＳ Ｐゴシック" charset="0"/>
              </a:rPr>
              <a:t>The Day of the Lord</a:t>
            </a:r>
            <a:endParaRPr lang="en-US" sz="28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243421" y="11903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213</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8" name="Text Box 1028"/>
          <p:cNvSpPr txBox="1">
            <a:spLocks noChangeArrowheads="1"/>
          </p:cNvSpPr>
          <p:nvPr/>
        </p:nvSpPr>
        <p:spPr bwMode="auto">
          <a:xfrm>
            <a:off x="1725986" y="4154263"/>
            <a:ext cx="2011448" cy="1077218"/>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Church Age</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Matt. 16:18</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Acts 2:1-4</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19" name="Text Box 1029"/>
          <p:cNvSpPr txBox="1">
            <a:spLocks noChangeArrowheads="1"/>
          </p:cNvSpPr>
          <p:nvPr/>
        </p:nvSpPr>
        <p:spPr bwMode="auto">
          <a:xfrm>
            <a:off x="2856857" y="560772"/>
            <a:ext cx="3989045"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Judgment Seat in Heaven</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2 Cor. 5:10; 1 Cor. 3:10-15</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015663"/>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Short Period of Preparation; Rise of the Antichrist </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(length of time unknown)</a:t>
            </a:r>
          </a:p>
        </p:txBody>
      </p:sp>
      <p:cxnSp>
        <p:nvCxnSpPr>
          <p:cNvPr id="24" name="Straight Connector 23"/>
          <p:cNvCxnSpPr/>
          <p:nvPr/>
        </p:nvCxnSpPr>
        <p:spPr bwMode="auto">
          <a:xfrm>
            <a:off x="1725985" y="4150713"/>
            <a:ext cx="0" cy="1001486"/>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891411" y="5179569"/>
            <a:ext cx="184211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Matt. 27:50</a:t>
            </a: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Times New Roman" pitchFamily="-110" charset="0"/>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990" name="Text Box 1030"/>
          <p:cNvSpPr txBox="1">
            <a:spLocks noChangeArrowheads="1"/>
          </p:cNvSpPr>
          <p:nvPr/>
        </p:nvSpPr>
        <p:spPr bwMode="auto">
          <a:xfrm>
            <a:off x="1797959" y="3262445"/>
            <a:ext cx="22098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Rapture</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1 Thess. 4:13-18</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78686"/>
            <a:ext cx="12095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chemeClr val="bg1"/>
                </a:solidFill>
                <a:effectLst>
                  <a:outerShdw blurRad="50800" dist="63500" dir="2700000" algn="tl" rotWithShape="0">
                    <a:srgbClr val="000000"/>
                  </a:outerShdw>
                </a:effectLst>
                <a:latin typeface="Arial" charset="0"/>
                <a:cs typeface="Arial" charset="0"/>
              </a:rPr>
              <a:t>7 yrs.</a:t>
            </a: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3½</a:t>
            </a: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effectLst>
                  <a:outerShdw blurRad="50800" dist="63500" dir="2700000" algn="tl" rotWithShape="0">
                    <a:srgbClr val="000000"/>
                  </a:outerShdw>
                </a:effectLst>
                <a:latin typeface="Arial" charset="0"/>
                <a:cs typeface="Arial" charset="0"/>
              </a:rPr>
              <a:t>(Daniel</a:t>
            </a:r>
            <a:r>
              <a:rPr lang="fr-FR" sz="1800" b="1" dirty="0">
                <a:solidFill>
                  <a:srgbClr val="FFFFFF"/>
                </a:solidFill>
                <a:effectLst>
                  <a:outerShdw blurRad="50800" dist="63500" dir="2700000" algn="tl" rotWithShape="0">
                    <a:srgbClr val="000000"/>
                  </a:outerShdw>
                </a:effectLst>
                <a:latin typeface="Arial" charset="0"/>
                <a:cs typeface="Arial" charset="0"/>
              </a:rPr>
              <a:t>'</a:t>
            </a:r>
            <a:r>
              <a:rPr lang="en-US" sz="1800" b="1" dirty="0">
                <a:solidFill>
                  <a:srgbClr val="FFFFFF"/>
                </a:solidFill>
                <a:effectLst>
                  <a:outerShdw blurRad="50800" dist="63500" dir="2700000" algn="tl" rotWithShape="0">
                    <a:srgbClr val="000000"/>
                  </a:outerShdw>
                </a:effectLst>
                <a:latin typeface="Arial" charset="0"/>
                <a:cs typeface="Arial" charset="0"/>
              </a:rPr>
              <a:t>s 70</a:t>
            </a:r>
            <a:r>
              <a:rPr lang="en-US" sz="1800" b="1" baseline="30000" dirty="0">
                <a:solidFill>
                  <a:srgbClr val="FFFFFF"/>
                </a:solidFill>
                <a:effectLst>
                  <a:outerShdw blurRad="50800" dist="63500" dir="2700000" algn="tl" rotWithShape="0">
                    <a:srgbClr val="000000"/>
                  </a:outerShdw>
                </a:effectLst>
                <a:latin typeface="Arial" charset="0"/>
                <a:cs typeface="Arial" charset="0"/>
              </a:rPr>
              <a:t>th</a:t>
            </a:r>
            <a:r>
              <a:rPr lang="en-US" sz="1800" b="1" dirty="0">
                <a:solidFill>
                  <a:srgbClr val="FFFFFF"/>
                </a:solidFill>
                <a:effectLst>
                  <a:outerShdw blurRad="50800" dist="63500" dir="2700000" algn="tl" rotWithShape="0">
                    <a:srgbClr val="000000"/>
                  </a:outerShdw>
                </a:effectLst>
                <a:latin typeface="Arial" charset="0"/>
                <a:cs typeface="Arial" charset="0"/>
              </a:rPr>
              <a:t> Week)</a:t>
            </a:r>
            <a:br>
              <a:rPr lang="en-US" sz="1800" b="1" dirty="0">
                <a:solidFill>
                  <a:srgbClr val="FFFFFF"/>
                </a:solidFill>
                <a:effectLst>
                  <a:outerShdw blurRad="50800" dist="63500" dir="2700000" algn="tl" rotWithShape="0">
                    <a:srgbClr val="000000"/>
                  </a:outerShdw>
                </a:effectLst>
                <a:latin typeface="Arial" charset="0"/>
                <a:cs typeface="Arial" charset="0"/>
              </a:rPr>
            </a:br>
            <a:r>
              <a:rPr lang="en-US" sz="1800" b="1" dirty="0">
                <a:solidFill>
                  <a:srgbClr val="FFFFFF"/>
                </a:solidFill>
                <a:effectLst>
                  <a:outerShdw blurRad="50800" dist="63500" dir="2700000" algn="tl" rotWithShape="0">
                    <a:srgbClr val="000000"/>
                  </a:outerShdw>
                </a:effectLst>
                <a:latin typeface="Arial" charset="0"/>
                <a:cs typeface="Arial" charset="0"/>
              </a:rPr>
              <a:t>Matt. 24:21</a:t>
            </a: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chemeClr val="bg1"/>
                </a:solidFill>
                <a:effectLst>
                  <a:outerShdw blurRad="50800" dist="63500" dir="2700000" algn="tl" rotWithShape="0">
                    <a:srgbClr val="000000"/>
                  </a:outerShdw>
                </a:effectLst>
                <a:latin typeface="Arial" charset="0"/>
                <a:cs typeface="Arial" charset="0"/>
              </a:rPr>
              <a:t>1000 yrs.</a:t>
            </a:r>
          </a:p>
        </p:txBody>
      </p:sp>
      <p:sp>
        <p:nvSpPr>
          <p:cNvPr id="46" name="Text Box 1033"/>
          <p:cNvSpPr txBox="1">
            <a:spLocks noChangeArrowheads="1"/>
          </p:cNvSpPr>
          <p:nvPr/>
        </p:nvSpPr>
        <p:spPr bwMode="auto">
          <a:xfrm>
            <a:off x="7680470" y="3262445"/>
            <a:ext cx="134388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State</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7" name="Text Box 1034"/>
          <p:cNvSpPr txBox="1">
            <a:spLocks noChangeArrowheads="1"/>
          </p:cNvSpPr>
          <p:nvPr/>
        </p:nvSpPr>
        <p:spPr bwMode="auto">
          <a:xfrm>
            <a:off x="7680471" y="4154263"/>
            <a:ext cx="146353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(Timeless)</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effectLst>
                  <a:outerShdw blurRad="50800" dist="63500" dir="2700000" algn="tl" rotWithShape="0">
                    <a:srgbClr val="000000"/>
                  </a:outerShdw>
                </a:effectLst>
                <a:latin typeface="Times New Roman" charset="0"/>
                <a:ea typeface="ＭＳ Ｐゴシック" charset="0"/>
                <a:cs typeface="ＭＳ Ｐゴシック"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58" name="Text Box 1029"/>
          <p:cNvSpPr txBox="1">
            <a:spLocks noChangeArrowheads="1"/>
          </p:cNvSpPr>
          <p:nvPr/>
        </p:nvSpPr>
        <p:spPr bwMode="auto">
          <a:xfrm>
            <a:off x="6925415" y="5934099"/>
            <a:ext cx="216111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50000"/>
              </a:spcBef>
              <a:spcAft>
                <a:spcPct val="0"/>
              </a:spcAft>
            </a:pPr>
            <a:r>
              <a:rPr lang="en-US" sz="1600" b="1" dirty="0">
                <a:solidFill>
                  <a:srgbClr val="FFFFFF"/>
                </a:solidFill>
                <a:effectLst>
                  <a:outerShdw blurRad="50800" dist="63500" dir="2700000" algn="tl" rotWithShape="0">
                    <a:srgbClr val="000000"/>
                  </a:outerShdw>
                </a:effectLst>
                <a:latin typeface="Arial" charset="0"/>
                <a:cs typeface="Arial" charset="0"/>
              </a:rPr>
              <a:t>"Prophecy" (Dallas Seminary video series, 1980s)</a:t>
            </a:r>
          </a:p>
        </p:txBody>
      </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 Thess. 2:3-7 Prerequisites Before Day of the Lord (3 of them):</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   Apostasy (2:3b)</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   Antichrist (2:3c)</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   Restrainer (2:7b)</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10864825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62"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922654"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205187" y="1433513"/>
            <a:ext cx="3527441" cy="4011612"/>
            <a:chOff x="3204642" y="1433435"/>
            <a:chExt cx="3527597" cy="4011789"/>
          </a:xfrm>
        </p:grpSpPr>
        <p:sp>
          <p:nvSpPr>
            <p:cNvPr id="922643" name="Text Box 10"/>
            <p:cNvSpPr txBox="1">
              <a:spLocks noChangeArrowheads="1"/>
            </p:cNvSpPr>
            <p:nvPr/>
          </p:nvSpPr>
          <p:spPr bwMode="auto">
            <a:xfrm>
              <a:off x="3486021"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922646" name="AutoShape 11"/>
            <p:cNvSpPr>
              <a:spLocks noChangeArrowheads="1"/>
            </p:cNvSpPr>
            <p:nvPr/>
          </p:nvSpPr>
          <p:spPr bwMode="auto">
            <a:xfrm>
              <a:off x="39121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3710366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7E224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rPr>
              <a:t>Why Am I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Believers will be kept from (</a:t>
            </a:r>
            <a:r>
              <a:rPr lang="en-US" sz="3200" b="1" i="1" dirty="0">
                <a:solidFill>
                  <a:srgbClr val="FFFFFF"/>
                </a:solidFill>
                <a:latin typeface="Bwgrkl" charset="0"/>
                <a:ea typeface="ＭＳ Ｐゴシック" charset="0"/>
                <a:cs typeface="Arial" charset="0"/>
              </a:rPr>
              <a:t>ek</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this "hour," or time period (Rev. 3:10)</a:t>
            </a:r>
          </a:p>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Tribulation tests unbelievers (3:10) under God</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wrath (6:16-17)</a:t>
            </a:r>
          </a:p>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Spirit</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restraining evil through the church will be absent (2 Thess. 2:6-7).</a:t>
            </a:r>
          </a:p>
        </p:txBody>
      </p:sp>
      <p:sp>
        <p:nvSpPr>
          <p:cNvPr id="167940"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14" name="Group 13">
            <a:extLst>
              <a:ext uri="{FF2B5EF4-FFF2-40B4-BE49-F238E27FC236}">
                <a16:creationId xmlns:a16="http://schemas.microsoft.com/office/drawing/2014/main" id="{607B613F-F7A5-4C49-9B85-3973B70CD5C1}"/>
              </a:ext>
            </a:extLst>
          </p:cNvPr>
          <p:cNvGrpSpPr>
            <a:grpSpLocks/>
          </p:cNvGrpSpPr>
          <p:nvPr/>
        </p:nvGrpSpPr>
        <p:grpSpPr bwMode="auto">
          <a:xfrm>
            <a:off x="107950" y="6172200"/>
            <a:ext cx="9217025" cy="609600"/>
            <a:chOff x="107504" y="6172200"/>
            <a:chExt cx="9217033" cy="609600"/>
          </a:xfrm>
        </p:grpSpPr>
        <p:sp>
          <p:nvSpPr>
            <p:cNvPr id="15" name="Rectangle 14">
              <a:extLst>
                <a:ext uri="{FF2B5EF4-FFF2-40B4-BE49-F238E27FC236}">
                  <a16:creationId xmlns:a16="http://schemas.microsoft.com/office/drawing/2014/main" id="{E7579E70-FB95-EC43-8BBB-0C2B9BBD2A57}"/>
                </a:ext>
              </a:extLst>
            </p:cNvPr>
            <p:cNvSpPr>
              <a:spLocks noChangeArrowheads="1"/>
            </p:cNvSpPr>
            <p:nvPr/>
          </p:nvSpPr>
          <p:spPr bwMode="auto">
            <a:xfrm>
              <a:off x="2195041" y="6172200"/>
              <a:ext cx="7129496"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 name="Picture 1" descr="1 Thess 2.6 GR pneuma.jpg">
              <a:extLst>
                <a:ext uri="{FF2B5EF4-FFF2-40B4-BE49-F238E27FC236}">
                  <a16:creationId xmlns:a16="http://schemas.microsoft.com/office/drawing/2014/main" id="{4675C9F4-AB74-7F4C-A1C9-FA36DC9B7D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995CC1EC-A170-0840-91CC-B9FE543A9722}"/>
              </a:ext>
            </a:extLst>
          </p:cNvPr>
          <p:cNvGrpSpPr>
            <a:grpSpLocks/>
          </p:cNvGrpSpPr>
          <p:nvPr/>
        </p:nvGrpSpPr>
        <p:grpSpPr bwMode="auto">
          <a:xfrm>
            <a:off x="107950" y="5562600"/>
            <a:ext cx="9288463" cy="609600"/>
            <a:chOff x="107504" y="5562600"/>
            <a:chExt cx="9289046" cy="609600"/>
          </a:xfrm>
        </p:grpSpPr>
        <p:sp>
          <p:nvSpPr>
            <p:cNvPr id="18" name="Rectangle 17">
              <a:extLst>
                <a:ext uri="{FF2B5EF4-FFF2-40B4-BE49-F238E27FC236}">
                  <a16:creationId xmlns:a16="http://schemas.microsoft.com/office/drawing/2014/main" id="{3F462BDF-8F19-594D-A6DB-7691B52E2D7F}"/>
                </a:ext>
              </a:extLst>
            </p:cNvPr>
            <p:cNvSpPr>
              <a:spLocks noChangeArrowheads="1"/>
            </p:cNvSpPr>
            <p:nvPr/>
          </p:nvSpPr>
          <p:spPr bwMode="auto">
            <a:xfrm>
              <a:off x="2195170" y="5562600"/>
              <a:ext cx="720138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9" name="Picture 2" descr="1 Thess 2.6 GR restainer.jpg">
              <a:extLst>
                <a:ext uri="{FF2B5EF4-FFF2-40B4-BE49-F238E27FC236}">
                  <a16:creationId xmlns:a16="http://schemas.microsoft.com/office/drawing/2014/main" id="{B1D95605-406E-CD4B-AC20-93535B845E9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8A19B023-D203-0F4E-8D20-4AAB10C5D638}"/>
              </a:ext>
            </a:extLst>
          </p:cNvPr>
          <p:cNvGrpSpPr>
            <a:grpSpLocks/>
          </p:cNvGrpSpPr>
          <p:nvPr/>
        </p:nvGrpSpPr>
        <p:grpSpPr bwMode="auto">
          <a:xfrm>
            <a:off x="79375" y="4953000"/>
            <a:ext cx="9064625" cy="609600"/>
            <a:chOff x="80140" y="4953000"/>
            <a:chExt cx="9063422" cy="609600"/>
          </a:xfrm>
        </p:grpSpPr>
        <p:sp>
          <p:nvSpPr>
            <p:cNvPr id="21" name="Rectangle 20">
              <a:extLst>
                <a:ext uri="{FF2B5EF4-FFF2-40B4-BE49-F238E27FC236}">
                  <a16:creationId xmlns:a16="http://schemas.microsoft.com/office/drawing/2014/main" id="{4E3A5984-27EC-3A45-91C4-76782482E34E}"/>
                </a:ext>
              </a:extLst>
            </p:cNvPr>
            <p:cNvSpPr>
              <a:spLocks noChangeArrowheads="1"/>
            </p:cNvSpPr>
            <p:nvPr/>
          </p:nvSpPr>
          <p:spPr bwMode="auto">
            <a:xfrm>
              <a:off x="2123149" y="4953000"/>
              <a:ext cx="7020413"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22" name="Picture 3" descr="1 Thess 2.6 GR what restains.jpg">
              <a:extLst>
                <a:ext uri="{FF2B5EF4-FFF2-40B4-BE49-F238E27FC236}">
                  <a16:creationId xmlns:a16="http://schemas.microsoft.com/office/drawing/2014/main" id="{1644FC7D-D0E7-904B-8A6C-F2C0B8237EA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5155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2" end="2"/>
                                            </p:txEl>
                                          </p:spTgt>
                                        </p:tgtEl>
                                        <p:attrNameLst>
                                          <p:attrName>style.visibility</p:attrName>
                                        </p:attrNameLst>
                                      </p:cBhvr>
                                      <p:to>
                                        <p:strVal val="visible"/>
                                      </p:to>
                                    </p:set>
                                    <p:animEffect transition="in" filter="dissolve">
                                      <p:cBhvr>
                                        <p:cTn id="12" dur="500"/>
                                        <p:tgtEl>
                                          <p:spTgt spid="6819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This man will come to do the work of Satan with counterfeit power and signs and miracles.  </a:t>
            </a:r>
            <a:r>
              <a:rPr lang="en-SG" sz="3200" b="1" baseline="30000" dirty="0">
                <a:effectLst>
                  <a:glow rad="127000">
                    <a:schemeClr val="tx1"/>
                  </a:glow>
                </a:effectLst>
                <a:latin typeface="Arial" charset="0"/>
                <a:ea typeface="ＭＳ Ｐゴシック" charset="0"/>
                <a:cs typeface="ＭＳ Ｐゴシック" charset="0"/>
              </a:rPr>
              <a:t>10</a:t>
            </a:r>
            <a:r>
              <a:rPr lang="en-SG" sz="3200" b="1" dirty="0">
                <a:effectLst>
                  <a:glow rad="127000">
                    <a:schemeClr val="tx1"/>
                  </a:glow>
                </a:effectLst>
                <a:latin typeface="Arial" charset="0"/>
                <a:ea typeface="ＭＳ Ｐゴシック" charset="0"/>
                <a:cs typeface="ＭＳ Ｐゴシック" charset="0"/>
              </a:rPr>
              <a:t>He will use every kind of evil deception to fool those on their way to destruction, because they refuse to love and accept the truth that would save them.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So God will cause them to be greatly deceived, and they will believe these lies.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Then they will be condemned for enjoying evil rather than believing the truth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2:9-12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492845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52C55-5BEA-51D0-001C-35E8960781F1}"/>
            </a:ext>
          </a:extLst>
        </p:cNvPr>
        <p:cNvGrpSpPr/>
        <p:nvPr/>
      </p:nvGrpSpPr>
      <p:grpSpPr>
        <a:xfrm>
          <a:off x="0" y="0"/>
          <a:ext cx="0" cy="0"/>
          <a:chOff x="0" y="0"/>
          <a:chExt cx="0" cy="0"/>
        </a:xfrm>
      </p:grpSpPr>
      <p:sp>
        <p:nvSpPr>
          <p:cNvPr id="134145" name="Rectangle 25">
            <a:extLst>
              <a:ext uri="{FF2B5EF4-FFF2-40B4-BE49-F238E27FC236}">
                <a16:creationId xmlns:a16="http://schemas.microsoft.com/office/drawing/2014/main" id="{546B65F2-FB0D-DE71-AAA3-830E1396253C}"/>
              </a:ext>
            </a:extLst>
          </p:cNvPr>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a:extLst>
              <a:ext uri="{FF2B5EF4-FFF2-40B4-BE49-F238E27FC236}">
                <a16:creationId xmlns:a16="http://schemas.microsoft.com/office/drawing/2014/main" id="{8F7B6BDF-ABDE-D62C-1BBC-5B85BD425B5B}"/>
              </a:ext>
            </a:extLst>
          </p:cNvPr>
          <p:cNvGraphicFramePr>
            <a:graphicFrameLocks noGrp="1"/>
          </p:cNvGraphicFramePr>
          <p:nvPr/>
        </p:nvGraphicFramePr>
        <p:xfrm>
          <a:off x="0" y="0"/>
          <a:ext cx="9143998" cy="6858000"/>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56185">
                  <a:extLst>
                    <a:ext uri="{9D8B030D-6E8A-4147-A177-3AD203B41FA5}">
                      <a16:colId xmlns:a16="http://schemas.microsoft.com/office/drawing/2014/main" val="20004"/>
                    </a:ext>
                  </a:extLst>
                </a:gridCol>
                <a:gridCol w="1099930">
                  <a:extLst>
                    <a:ext uri="{9D8B030D-6E8A-4147-A177-3AD203B41FA5}">
                      <a16:colId xmlns:a16="http://schemas.microsoft.com/office/drawing/2014/main" val="20005"/>
                    </a:ext>
                  </a:extLst>
                </a:gridCol>
                <a:gridCol w="1084245">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Persevere in Persecution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Day Still Future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Discipline the Idle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Chapter 3</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Emotional</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Theological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Practical</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Encouragement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in Persecution </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Explanation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the Day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Exhortation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in Body Life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Discouraged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Disturbed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Disobedient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Believers</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Perspective </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Doctrine</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of Behaviour</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Salutation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Judgment v. Reward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90"/>
                          </a:solidFill>
                          <a:effectLst/>
                          <a:latin typeface="Arial" panose="020B0604020202020204" pitchFamily="34" charset="0"/>
                          <a:ea typeface="ＭＳ Ｐゴシック" charset="0"/>
                          <a:cs typeface="Arial" panose="020B0604020202020204" pitchFamily="34" charset="0"/>
                        </a:rPr>
                        <a:t>Pretrib-ulational</a:t>
                      </a: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Teaching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Antichrist Prerequisite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Stand Firm</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Prayer Requests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Discipline Idle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Blessing Given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2:13-17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3:6-15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3:16-18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Corinth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AD 51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a:extLst>
              <a:ext uri="{FF2B5EF4-FFF2-40B4-BE49-F238E27FC236}">
                <a16:creationId xmlns:a16="http://schemas.microsoft.com/office/drawing/2014/main" id="{5A7B72BD-3619-097C-E820-FFB282A13C20}"/>
              </a:ext>
            </a:extLst>
          </p:cNvPr>
          <p:cNvSpPr txBox="1">
            <a:spLocks noChangeArrowheads="1"/>
          </p:cNvSpPr>
          <p:nvPr/>
        </p:nvSpPr>
        <p:spPr bwMode="auto">
          <a:xfrm>
            <a:off x="8462963" y="0"/>
            <a:ext cx="596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
        <p:nvSpPr>
          <p:cNvPr id="3" name="TextBox 2">
            <a:extLst>
              <a:ext uri="{FF2B5EF4-FFF2-40B4-BE49-F238E27FC236}">
                <a16:creationId xmlns:a16="http://schemas.microsoft.com/office/drawing/2014/main" id="{702624CB-6477-59A9-4B87-8B2B91DF203E}"/>
              </a:ext>
            </a:extLst>
          </p:cNvPr>
          <p:cNvSpPr txBox="1"/>
          <p:nvPr/>
        </p:nvSpPr>
        <p:spPr>
          <a:xfrm>
            <a:off x="2688989" y="0"/>
            <a:ext cx="35676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Tribulation Corrections</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6" name="TextBox 5">
            <a:extLst>
              <a:ext uri="{FF2B5EF4-FFF2-40B4-BE49-F238E27FC236}">
                <a16:creationId xmlns:a16="http://schemas.microsoft.com/office/drawing/2014/main" id="{B556AB0F-01AB-CB9F-7DA6-F604A93C48F4}"/>
              </a:ext>
            </a:extLst>
          </p:cNvPr>
          <p:cNvSpPr txBox="1"/>
          <p:nvPr/>
        </p:nvSpPr>
        <p:spPr>
          <a:xfrm>
            <a:off x="403" y="0"/>
            <a:ext cx="26805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Thessalonians:</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302360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211</a:t>
            </a:r>
          </a:p>
        </p:txBody>
      </p:sp>
      <p:pic>
        <p:nvPicPr>
          <p:cNvPr id="136194" name="Picture 1" descr="rev 3 philadelphia key_unloc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2700338" cy="2676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Title 2"/>
          <p:cNvSpPr>
            <a:spLocks noGrp="1"/>
          </p:cNvSpPr>
          <p:nvPr>
            <p:ph type="title" idx="4294967295"/>
          </p:nvPr>
        </p:nvSpPr>
        <p:spPr>
          <a:xfrm>
            <a:off x="387350" y="1484313"/>
            <a:ext cx="2528888" cy="1143000"/>
          </a:xfrm>
        </p:spPr>
        <p:txBody>
          <a:bodyPr/>
          <a:lstStyle/>
          <a:p>
            <a:r>
              <a:rPr lang="en-US">
                <a:solidFill>
                  <a:schemeClr val="bg1"/>
                </a:solidFill>
                <a:latin typeface="Arial" charset="0"/>
                <a:ea typeface="ＭＳ Ｐゴシック" charset="0"/>
                <a:cs typeface="ＭＳ Ｐゴシック" charset="0"/>
              </a:rPr>
              <a:t>Keys</a:t>
            </a:r>
          </a:p>
        </p:txBody>
      </p:sp>
      <p:sp>
        <p:nvSpPr>
          <p:cNvPr id="136196" name="Text Box 3"/>
          <p:cNvSpPr txBox="1">
            <a:spLocks noChangeArrowheads="1"/>
          </p:cNvSpPr>
          <p:nvPr/>
        </p:nvSpPr>
        <p:spPr bwMode="auto">
          <a:xfrm>
            <a:off x="2570163" y="280988"/>
            <a:ext cx="4176712" cy="708025"/>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4000" b="1">
                <a:solidFill>
                  <a:srgbClr val="FFFFFF"/>
                </a:solidFill>
                <a:latin typeface="Arial" charset="0"/>
                <a:cs typeface="Arial" charset="0"/>
              </a:rPr>
              <a:t>2 Thessalonians</a:t>
            </a:r>
          </a:p>
        </p:txBody>
      </p:sp>
      <p:sp>
        <p:nvSpPr>
          <p:cNvPr id="18437" name="Text Box 5"/>
          <p:cNvSpPr txBox="1">
            <a:spLocks noChangeArrowheads="1"/>
          </p:cNvSpPr>
          <p:nvPr/>
        </p:nvSpPr>
        <p:spPr bwMode="auto">
          <a:xfrm>
            <a:off x="2803525" y="1271588"/>
            <a:ext cx="3711575" cy="1077912"/>
          </a:xfrm>
          <a:prstGeom prst="rect">
            <a:avLst/>
          </a:prstGeom>
          <a:solidFill>
            <a:srgbClr val="0033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3200" b="1" u="sng">
                <a:solidFill>
                  <a:srgbClr val="FFFFFF"/>
                </a:solidFill>
                <a:latin typeface="Arial" charset="0"/>
                <a:cs typeface="Arial" charset="0"/>
              </a:rPr>
              <a:t>Key Word</a:t>
            </a:r>
            <a:r>
              <a:rPr lang="en-US" altLang="zh-CN" sz="3200" b="1">
                <a:solidFill>
                  <a:srgbClr val="FFFFFF"/>
                </a:solidFill>
                <a:latin typeface="Arial" charset="0"/>
                <a:cs typeface="Arial" charset="0"/>
              </a:rPr>
              <a:t>:</a:t>
            </a:r>
            <a:br>
              <a:rPr lang="en-US" altLang="zh-CN" sz="3200" b="1">
                <a:solidFill>
                  <a:srgbClr val="FFFFFF"/>
                </a:solidFill>
                <a:latin typeface="Arial" charset="0"/>
                <a:cs typeface="Arial" charset="0"/>
              </a:rPr>
            </a:br>
            <a:r>
              <a:rPr lang="en-US" altLang="zh-CN" sz="3200" b="1">
                <a:solidFill>
                  <a:srgbClr val="FFFFFF"/>
                </a:solidFill>
                <a:latin typeface="Arial" charset="0"/>
                <a:cs typeface="Arial" charset="0"/>
              </a:rPr>
              <a:t>Tribulation </a:t>
            </a:r>
            <a:endParaRPr lang="en-US" sz="3200" b="1">
              <a:solidFill>
                <a:srgbClr val="FFFFFF"/>
              </a:solidFill>
              <a:latin typeface="Arial" charset="0"/>
              <a:cs typeface="Arial" charset="0"/>
            </a:endParaRPr>
          </a:p>
        </p:txBody>
      </p:sp>
      <p:sp>
        <p:nvSpPr>
          <p:cNvPr id="18438" name="Text Box 6"/>
          <p:cNvSpPr txBox="1">
            <a:spLocks noChangeArrowheads="1"/>
          </p:cNvSpPr>
          <p:nvPr/>
        </p:nvSpPr>
        <p:spPr bwMode="auto">
          <a:xfrm>
            <a:off x="354013" y="2771775"/>
            <a:ext cx="8610600" cy="3970338"/>
          </a:xfrm>
          <a:prstGeom prst="rect">
            <a:avLst/>
          </a:prstGeom>
          <a:solidFill>
            <a:srgbClr val="0033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dirty="0">
                <a:solidFill>
                  <a:srgbClr val="FFFFFF"/>
                </a:solidFill>
                <a:latin typeface="Arial" charset="0"/>
                <a:cs typeface="Arial" charset="0"/>
              </a:rPr>
              <a:t>Key Verse</a:t>
            </a:r>
            <a:endParaRPr lang="en-US" altLang="zh-CN" sz="2800" b="1" dirty="0">
              <a:solidFill>
                <a:srgbClr val="FFFFFF"/>
              </a:solidFill>
              <a:latin typeface="Arial" charset="0"/>
              <a:cs typeface="Arial" charset="0"/>
            </a:endParaRPr>
          </a:p>
          <a:p>
            <a:pPr algn="ctr" defTabSz="914400" eaLnBrk="1" fontAlgn="base" hangingPunct="1">
              <a:spcBef>
                <a:spcPct val="0"/>
              </a:spcBef>
              <a:spcAft>
                <a:spcPct val="0"/>
              </a:spcAft>
            </a:pPr>
            <a:r>
              <a:rPr lang="en-US" altLang="zh-CN" sz="2800" b="1" dirty="0">
                <a:solidFill>
                  <a:srgbClr val="FFFFFF"/>
                </a:solidFill>
                <a:latin typeface="Arial" charset="0"/>
                <a:cs typeface="Arial" charset="0"/>
              </a:rPr>
              <a:t>Do not "become easily unsettled or alarmed by some prophecy, report or letter supposed to have come from us, saying that the day of the Lord has already come.  Don</a:t>
            </a:r>
            <a:r>
              <a:rPr lang="fr-FR"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t let anyone deceive you in any way, for that day will not come until the rebellion occurs and the man of lawlessness is revealed, the man doomed to destruction" </a:t>
            </a:r>
            <a:br>
              <a:rPr lang="en-US" altLang="zh-CN" sz="2800" b="1" dirty="0">
                <a:solidFill>
                  <a:srgbClr val="FFFFFF"/>
                </a:solidFill>
                <a:latin typeface="Arial" charset="0"/>
                <a:cs typeface="Arial" charset="0"/>
              </a:rPr>
            </a:br>
            <a:r>
              <a:rPr lang="en-US" altLang="zh-CN" sz="2800" b="1" dirty="0">
                <a:solidFill>
                  <a:srgbClr val="FFFFFF"/>
                </a:solidFill>
                <a:latin typeface="Arial" charset="0"/>
                <a:cs typeface="Arial" charset="0"/>
              </a:rPr>
              <a:t>(2 Thessalonians 2:2-3). </a:t>
            </a:r>
            <a:endParaRPr lang="en-US" sz="2800" b="1" dirty="0">
              <a:solidFill>
                <a:srgbClr val="FFFFFF"/>
              </a:solidFill>
              <a:latin typeface="Arial" charset="0"/>
              <a:cs typeface="Arial" charset="0"/>
            </a:endParaRPr>
          </a:p>
        </p:txBody>
      </p:sp>
    </p:spTree>
    <p:extLst>
      <p:ext uri="{BB962C8B-B14F-4D97-AF65-F5344CB8AC3E}">
        <p14:creationId xmlns:p14="http://schemas.microsoft.com/office/powerpoint/2010/main" val="181220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211</a:t>
            </a:r>
          </a:p>
        </p:txBody>
      </p:sp>
      <p:sp>
        <p:nvSpPr>
          <p:cNvPr id="138242" name="Text Box 3"/>
          <p:cNvSpPr txBox="1">
            <a:spLocks noChangeArrowheads="1"/>
          </p:cNvSpPr>
          <p:nvPr/>
        </p:nvSpPr>
        <p:spPr bwMode="auto">
          <a:xfrm>
            <a:off x="1370037" y="152400"/>
            <a:ext cx="6530179" cy="708025"/>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4000" b="1">
                <a:solidFill>
                  <a:srgbClr val="FFFFFF"/>
                </a:solidFill>
                <a:latin typeface="Arial" charset="0"/>
                <a:cs typeface="Arial" charset="0"/>
              </a:rPr>
              <a:t>2 Thessalonians</a:t>
            </a:r>
          </a:p>
        </p:txBody>
      </p:sp>
      <p:sp>
        <p:nvSpPr>
          <p:cNvPr id="19460" name="Text Box 4"/>
          <p:cNvSpPr txBox="1">
            <a:spLocks noChangeArrowheads="1"/>
          </p:cNvSpPr>
          <p:nvPr/>
        </p:nvSpPr>
        <p:spPr bwMode="auto">
          <a:xfrm>
            <a:off x="755650" y="981075"/>
            <a:ext cx="7777163" cy="3754438"/>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algn="ctr" defTabSz="914400" eaLnBrk="1" fontAlgn="base" hangingPunct="1">
              <a:spcBef>
                <a:spcPct val="50000"/>
              </a:spcBef>
              <a:spcAft>
                <a:spcPct val="0"/>
              </a:spcAft>
            </a:pPr>
            <a:r>
              <a:rPr lang="en-US" altLang="zh-CN" sz="2800" b="1" dirty="0">
                <a:solidFill>
                  <a:srgbClr val="FFFFFF"/>
                </a:solidFill>
                <a:latin typeface="Arial" charset="0"/>
                <a:cs typeface="Arial" charset="0"/>
              </a:rPr>
              <a:t> Paul corrects the persecuted Thessalonians</a:t>
            </a:r>
            <a:r>
              <a:rPr lang="fr-FR"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 misconception that the </a:t>
            </a:r>
            <a:r>
              <a:rPr lang="en-US" altLang="zh-CN" sz="2800" b="1" i="1" dirty="0">
                <a:solidFill>
                  <a:srgbClr val="FFFFFF"/>
                </a:solidFill>
                <a:latin typeface="Arial" charset="0"/>
                <a:cs typeface="Arial" charset="0"/>
              </a:rPr>
              <a:t>day of the Lord</a:t>
            </a:r>
            <a:r>
              <a:rPr lang="en-US" altLang="zh-CN" sz="2800" b="1" dirty="0">
                <a:solidFill>
                  <a:srgbClr val="FFFFFF"/>
                </a:solidFill>
                <a:latin typeface="Arial" charset="0"/>
                <a:cs typeface="Arial" charset="0"/>
              </a:rPr>
              <a:t> (Tribulation) had already begun to exhort perseverance among the disheartened and industry among the idle to help them stand firm in correct doctrine despite </a:t>
            </a:r>
            <a:r>
              <a:rPr lang="en-US" altLang="zh-CN" sz="2800" b="1" i="1" dirty="0">
                <a:solidFill>
                  <a:srgbClr val="FFFFFF"/>
                </a:solidFill>
                <a:latin typeface="Arial" charset="0"/>
                <a:cs typeface="Arial" charset="0"/>
              </a:rPr>
              <a:t>false teachers.</a:t>
            </a:r>
          </a:p>
        </p:txBody>
      </p:sp>
      <p:sp>
        <p:nvSpPr>
          <p:cNvPr id="19461" name="Text Box 5"/>
          <p:cNvSpPr txBox="1">
            <a:spLocks noChangeArrowheads="1"/>
          </p:cNvSpPr>
          <p:nvPr/>
        </p:nvSpPr>
        <p:spPr bwMode="auto">
          <a:xfrm>
            <a:off x="228600" y="4899025"/>
            <a:ext cx="8610600" cy="1384300"/>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a:solidFill>
                  <a:srgbClr val="FFFFFF"/>
                </a:solidFill>
                <a:latin typeface="Arial" charset="0"/>
                <a:cs typeface="Arial" charset="0"/>
              </a:rPr>
              <a:t>Application</a:t>
            </a:r>
            <a:endParaRPr lang="en-US" altLang="zh-CN" sz="2800" b="1">
              <a:solidFill>
                <a:srgbClr val="FFFFFF"/>
              </a:solidFill>
              <a:latin typeface="Arial" charset="0"/>
              <a:cs typeface="Arial" charset="0"/>
            </a:endParaRPr>
          </a:p>
          <a:p>
            <a:pPr algn="ctr" defTabSz="914400" eaLnBrk="1" fontAlgn="base" hangingPunct="1">
              <a:spcBef>
                <a:spcPct val="0"/>
              </a:spcBef>
              <a:spcAft>
                <a:spcPct val="0"/>
              </a:spcAft>
            </a:pPr>
            <a:r>
              <a:rPr lang="en-US" altLang="zh-CN" sz="2800" b="1">
                <a:solidFill>
                  <a:srgbClr val="FFFFFF"/>
                </a:solidFill>
                <a:latin typeface="Arial" charset="0"/>
                <a:cs typeface="Arial" charset="0"/>
              </a:rPr>
              <a:t>Do you study eschatology, believing that it affect your behavior as a Christian?</a:t>
            </a:r>
          </a:p>
        </p:txBody>
      </p:sp>
      <p:sp>
        <p:nvSpPr>
          <p:cNvPr id="138245" name="Title 1"/>
          <p:cNvSpPr>
            <a:spLocks noGrp="1"/>
          </p:cNvSpPr>
          <p:nvPr>
            <p:ph type="title" idx="4294967295"/>
          </p:nvPr>
        </p:nvSpPr>
        <p:spPr>
          <a:xfrm>
            <a:off x="2627313" y="6237288"/>
            <a:ext cx="6394450" cy="563562"/>
          </a:xfrm>
        </p:spPr>
        <p:txBody>
          <a:bodyPr/>
          <a:lstStyle/>
          <a:p>
            <a:pPr algn="r"/>
            <a:r>
              <a:rPr lang="en-US" sz="2000" i="1">
                <a:latin typeface="Arial" charset="0"/>
                <a:ea typeface="ＭＳ Ｐゴシック" charset="0"/>
                <a:cs typeface="ＭＳ Ｐゴシック" charset="0"/>
              </a:rPr>
              <a:t>Summary &amp; Application</a:t>
            </a:r>
          </a:p>
        </p:txBody>
      </p:sp>
    </p:spTree>
    <p:extLst>
      <p:ext uri="{BB962C8B-B14F-4D97-AF65-F5344CB8AC3E}">
        <p14:creationId xmlns:p14="http://schemas.microsoft.com/office/powerpoint/2010/main" val="3483031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grpSp>
        <p:nvGrpSpPr>
          <p:cNvPr id="2755" name="Group 2754">
            <a:extLst>
              <a:ext uri="{FF2B5EF4-FFF2-40B4-BE49-F238E27FC236}">
                <a16:creationId xmlns:a16="http://schemas.microsoft.com/office/drawing/2014/main" id="{C626ABF9-FAB8-9C46-8052-F70BA608B957}"/>
              </a:ext>
            </a:extLst>
          </p:cNvPr>
          <p:cNvGrpSpPr/>
          <p:nvPr/>
        </p:nvGrpSpPr>
        <p:grpSpPr>
          <a:xfrm>
            <a:off x="-22126" y="1124744"/>
            <a:ext cx="9166128" cy="5733256"/>
            <a:chOff x="-22126" y="1124744"/>
            <a:chExt cx="9166128" cy="5733256"/>
          </a:xfrm>
        </p:grpSpPr>
        <p:grpSp>
          <p:nvGrpSpPr>
            <p:cNvPr id="62" name="Group 61">
              <a:extLst>
                <a:ext uri="{FF2B5EF4-FFF2-40B4-BE49-F238E27FC236}">
                  <a16:creationId xmlns:a16="http://schemas.microsoft.com/office/drawing/2014/main" id="{524FC7CB-CAB1-AB48-9EE2-B83201D5D43D}"/>
                </a:ext>
              </a:extLst>
            </p:cNvPr>
            <p:cNvGrpSpPr/>
            <p:nvPr/>
          </p:nvGrpSpPr>
          <p:grpSpPr>
            <a:xfrm>
              <a:off x="-22126" y="1124744"/>
              <a:ext cx="9166128" cy="5733256"/>
              <a:chOff x="-22126" y="1124744"/>
              <a:chExt cx="9166128" cy="5733256"/>
            </a:xfrm>
          </p:grpSpPr>
          <p:grpSp>
            <p:nvGrpSpPr>
              <p:cNvPr id="53" name="Group 52">
                <a:extLst>
                  <a:ext uri="{FF2B5EF4-FFF2-40B4-BE49-F238E27FC236}">
                    <a16:creationId xmlns:a16="http://schemas.microsoft.com/office/drawing/2014/main" id="{7FF2EA12-CF37-5540-AD73-92E11B0BBEE7}"/>
                  </a:ext>
                </a:extLst>
              </p:cNvPr>
              <p:cNvGrpSpPr/>
              <p:nvPr/>
            </p:nvGrpSpPr>
            <p:grpSpPr>
              <a:xfrm>
                <a:off x="-22126" y="1124744"/>
                <a:ext cx="9166128" cy="5733256"/>
                <a:chOff x="-22126" y="1124744"/>
                <a:chExt cx="9166128" cy="5733256"/>
              </a:xfrm>
            </p:grpSpPr>
            <p:grpSp>
              <p:nvGrpSpPr>
                <p:cNvPr id="51" name="Group 50">
                  <a:extLst>
                    <a:ext uri="{FF2B5EF4-FFF2-40B4-BE49-F238E27FC236}">
                      <a16:creationId xmlns:a16="http://schemas.microsoft.com/office/drawing/2014/main" id="{60AD8840-1D3C-3B46-85F9-CF7F15D8FA6A}"/>
                    </a:ext>
                  </a:extLst>
                </p:cNvPr>
                <p:cNvGrpSpPr/>
                <p:nvPr/>
              </p:nvGrpSpPr>
              <p:grpSpPr>
                <a:xfrm>
                  <a:off x="0" y="1328739"/>
                  <a:ext cx="9144002" cy="5529261"/>
                  <a:chOff x="0" y="1328739"/>
                  <a:chExt cx="9144002" cy="5529261"/>
                </a:xfrm>
              </p:grpSpPr>
              <p:grpSp>
                <p:nvGrpSpPr>
                  <p:cNvPr id="42" name="Group 41">
                    <a:extLst>
                      <a:ext uri="{FF2B5EF4-FFF2-40B4-BE49-F238E27FC236}">
                        <a16:creationId xmlns:a16="http://schemas.microsoft.com/office/drawing/2014/main" id="{8DB8BC51-10EC-B443-B2AA-82BA121F4D39}"/>
                      </a:ext>
                    </a:extLst>
                  </p:cNvPr>
                  <p:cNvGrpSpPr/>
                  <p:nvPr/>
                </p:nvGrpSpPr>
                <p:grpSpPr>
                  <a:xfrm>
                    <a:off x="0" y="1328739"/>
                    <a:ext cx="9144002" cy="5529261"/>
                    <a:chOff x="0" y="1328739"/>
                    <a:chExt cx="9144002" cy="5529261"/>
                  </a:xfrm>
                </p:grpSpPr>
                <p:pic>
                  <p:nvPicPr>
                    <p:cNvPr id="2752" name="Google Shape;2752;p298" descr="Eschatology of the Spirit Pneum xlii.png"/>
                    <p:cNvPicPr preferRelativeResize="0"/>
                    <p:nvPr/>
                  </p:nvPicPr>
                  <p:blipFill rotWithShape="1">
                    <a:blip r:embed="rId3"/>
                    <a:srcRect/>
                    <a:stretch>
                      <a:fillRect/>
                    </a:stretch>
                  </p:blipFill>
                  <p:spPr>
                    <a:xfrm>
                      <a:off x="0" y="1328739"/>
                      <a:ext cx="9144002" cy="5529261"/>
                    </a:xfrm>
                    <a:prstGeom prst="rect">
                      <a:avLst/>
                    </a:prstGeom>
                    <a:solidFill>
                      <a:schemeClr val="bg1"/>
                    </a:solidFill>
                    <a:ln w="28575" cmpd="sng">
                      <a:solidFill>
                        <a:schemeClr val="tx1"/>
                      </a:solidFill>
                      <a:prstDash val="solid"/>
                    </a:ln>
                  </p:spPr>
                </p:pic>
                <p:sp>
                  <p:nvSpPr>
                    <p:cNvPr id="41" name="Oval 40">
                      <a:extLst>
                        <a:ext uri="{FF2B5EF4-FFF2-40B4-BE49-F238E27FC236}">
                          <a16:creationId xmlns:a16="http://schemas.microsoft.com/office/drawing/2014/main" id="{40E927EF-AE8E-2B47-818E-BCACC87537E5}"/>
                        </a:ext>
                      </a:extLst>
                    </p:cNvPr>
                    <p:cNvSpPr/>
                    <p:nvPr/>
                  </p:nvSpPr>
                  <p:spPr>
                    <a:xfrm>
                      <a:off x="3362643" y="2443435"/>
                      <a:ext cx="1209357" cy="513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43" name="Terminator 42">
                    <a:extLst>
                      <a:ext uri="{FF2B5EF4-FFF2-40B4-BE49-F238E27FC236}">
                        <a16:creationId xmlns:a16="http://schemas.microsoft.com/office/drawing/2014/main" id="{EED36D6C-D506-F24E-B461-7AD1965077BF}"/>
                      </a:ext>
                    </a:extLst>
                  </p:cNvPr>
                  <p:cNvSpPr/>
                  <p:nvPr/>
                </p:nvSpPr>
                <p:spPr>
                  <a:xfrm>
                    <a:off x="4692380" y="3013626"/>
                    <a:ext cx="1175337"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4" name="Terminator 53">
                    <a:extLst>
                      <a:ext uri="{FF2B5EF4-FFF2-40B4-BE49-F238E27FC236}">
                        <a16:creationId xmlns:a16="http://schemas.microsoft.com/office/drawing/2014/main" id="{C489755A-42EF-F447-BB79-9E2281496815}"/>
                      </a:ext>
                    </a:extLst>
                  </p:cNvPr>
                  <p:cNvSpPr/>
                  <p:nvPr/>
                </p:nvSpPr>
                <p:spPr>
                  <a:xfrm>
                    <a:off x="2294236" y="3013626"/>
                    <a:ext cx="993205"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52" name="Rectangle 51">
                  <a:extLst>
                    <a:ext uri="{FF2B5EF4-FFF2-40B4-BE49-F238E27FC236}">
                      <a16:creationId xmlns:a16="http://schemas.microsoft.com/office/drawing/2014/main" id="{2F759D2F-CB38-3A46-8F79-074D64724D13}"/>
                    </a:ext>
                  </a:extLst>
                </p:cNvPr>
                <p:cNvSpPr/>
                <p:nvPr/>
              </p:nvSpPr>
              <p:spPr>
                <a:xfrm>
                  <a:off x="-22126" y="1124744"/>
                  <a:ext cx="9166128" cy="210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55" name="Rectangle 54">
                <a:extLst>
                  <a:ext uri="{FF2B5EF4-FFF2-40B4-BE49-F238E27FC236}">
                    <a16:creationId xmlns:a16="http://schemas.microsoft.com/office/drawing/2014/main" id="{C2F99022-3A4A-4D43-A0D5-A5CE708A2880}"/>
                  </a:ext>
                </a:extLst>
              </p:cNvPr>
              <p:cNvSpPr/>
              <p:nvPr/>
            </p:nvSpPr>
            <p:spPr>
              <a:xfrm>
                <a:off x="8460432" y="4941168"/>
                <a:ext cx="288032" cy="85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63" name="Rectangle 62">
              <a:extLst>
                <a:ext uri="{FF2B5EF4-FFF2-40B4-BE49-F238E27FC236}">
                  <a16:creationId xmlns:a16="http://schemas.microsoft.com/office/drawing/2014/main" id="{7CC1CADE-8EDC-384A-BC46-735FD4560322}"/>
                </a:ext>
              </a:extLst>
            </p:cNvPr>
            <p:cNvSpPr/>
            <p:nvPr/>
          </p:nvSpPr>
          <p:spPr>
            <a:xfrm>
              <a:off x="220132" y="6019323"/>
              <a:ext cx="3343756" cy="72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2753" name="Google Shape;2753;p298"/>
          <p:cNvSpPr txBox="1">
            <a:spLocks noGrp="1"/>
          </p:cNvSpPr>
          <p:nvPr>
            <p:ph type="title"/>
          </p:nvPr>
        </p:nvSpPr>
        <p:spPr>
          <a:xfrm>
            <a:off x="107950" y="188913"/>
            <a:ext cx="8204100" cy="863700"/>
          </a:xfrm>
          <a:prstGeom prst="rect">
            <a:avLst/>
          </a:prstGeom>
          <a:solidFill>
            <a:srgbClr val="800000"/>
          </a:solidFill>
          <a:ln w="762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lvl="0"/>
            <a:r>
              <a:rPr lang="en-US" sz="2800" b="1" dirty="0">
                <a:solidFill>
                  <a:srgbClr val="FFFFFF"/>
                </a:solidFill>
                <a:effectLst>
                  <a:outerShdw blurRad="38100" dist="38100" dir="2700000" algn="tl">
                    <a:srgbClr val="000000">
                      <a:alpha val="43137"/>
                    </a:srgbClr>
                  </a:outerShdw>
                </a:effectLst>
              </a:rPr>
              <a:t>The Future Ministries of the Holy Spirit</a:t>
            </a:r>
            <a:endParaRPr lang="en-US" sz="2800" b="1" dirty="0">
              <a:solidFill>
                <a:srgbClr val="FFFFFF"/>
              </a:solidFill>
            </a:endParaRPr>
          </a:p>
        </p:txBody>
      </p:sp>
      <p:sp>
        <p:nvSpPr>
          <p:cNvPr id="2754" name="Google Shape;2754;p298"/>
          <p:cNvSpPr txBox="1"/>
          <p:nvPr/>
        </p:nvSpPr>
        <p:spPr>
          <a:xfrm>
            <a:off x="9108504" y="48901"/>
            <a:ext cx="673200" cy="86524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800000"/>
                </a:solidFill>
                <a:effectLst/>
                <a:uLnTx/>
                <a:uFillTx/>
                <a:latin typeface="Arial" panose="020B0604020202020204"/>
                <a:ea typeface="Arial" panose="020B0604020202020204"/>
                <a:cs typeface="Arial" panose="020B0604020202020204"/>
                <a:sym typeface="Arial" panose="020B0604020202020204"/>
              </a:rPr>
              <a:t>HS xlii</a:t>
            </a:r>
            <a:endParaRPr kumimoji="0" sz="2400" b="0" i="0" u="none" strike="noStrike" kern="0" cap="none" spc="0" normalizeH="0" baseline="0" noProof="0" dirty="0">
              <a:ln>
                <a:noFill/>
              </a:ln>
              <a:solidFill>
                <a:srgbClr val="800000"/>
              </a:solidFill>
              <a:effectLst/>
              <a:uLnTx/>
              <a:uFillTx/>
              <a:latin typeface="Arial" panose="020B0604020202020204"/>
              <a:ea typeface="Arial" panose="020B0604020202020204"/>
              <a:cs typeface="Arial" panose="020B0604020202020204"/>
              <a:sym typeface="Arial" panose="020B0604020202020204"/>
            </a:endParaRPr>
          </a:p>
        </p:txBody>
      </p:sp>
      <p:sp>
        <p:nvSpPr>
          <p:cNvPr id="40" name="Text Box 0"/>
          <p:cNvSpPr txBox="1"/>
          <p:nvPr/>
        </p:nvSpPr>
        <p:spPr>
          <a:xfrm>
            <a:off x="220132" y="3070121"/>
            <a:ext cx="1399540" cy="430887"/>
          </a:xfrm>
          <a:prstGeom prst="rect">
            <a:avLst/>
          </a:prstGeom>
          <a:solidFill>
            <a:schemeClr val="tx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RESURRECTION OF THE BODY</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2" name="Text Box 1"/>
          <p:cNvSpPr txBox="1"/>
          <p:nvPr/>
        </p:nvSpPr>
        <p:spPr>
          <a:xfrm>
            <a:off x="220132" y="3502749"/>
            <a:ext cx="1399540" cy="646331"/>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ROM 8:11</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GAL 5:5; 6:8</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JOHN 6:63</a:t>
            </a:r>
          </a:p>
        </p:txBody>
      </p:sp>
      <p:sp>
        <p:nvSpPr>
          <p:cNvPr id="3" name="Text Box 2"/>
          <p:cNvSpPr txBox="1"/>
          <p:nvPr/>
        </p:nvSpPr>
        <p:spPr>
          <a:xfrm>
            <a:off x="107504" y="4294257"/>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OF THE RESTRAINER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 name="Text Box 4"/>
          <p:cNvSpPr txBox="1"/>
          <p:nvPr/>
        </p:nvSpPr>
        <p:spPr>
          <a:xfrm>
            <a:off x="239712" y="5111830"/>
            <a:ext cx="1860233" cy="307777"/>
          </a:xfrm>
          <a:prstGeom prst="rect">
            <a:avLst/>
          </a:prstGeom>
          <a:solidFill>
            <a:srgbClr val="0000FF"/>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CHURCH</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6" name="Text Box 5"/>
          <p:cNvSpPr txBox="1"/>
          <p:nvPr/>
        </p:nvSpPr>
        <p:spPr>
          <a:xfrm>
            <a:off x="2180908" y="3368025"/>
            <a:ext cx="894715"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FOR US</a:t>
            </a:r>
            <a:endParaRPr kumimoji="0" lang="zh-CN" altLang="en-US"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7" name="Text Box 6"/>
          <p:cNvSpPr txBox="1"/>
          <p:nvPr/>
        </p:nvSpPr>
        <p:spPr>
          <a:xfrm>
            <a:off x="2153317" y="2980487"/>
            <a:ext cx="1181735" cy="306705"/>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RAPTURE</a:t>
            </a:r>
            <a:endParaRPr kumimoji="0" lang="zh-CN" altLang="en-US"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8" name="Text Box 7"/>
          <p:cNvSpPr txBox="1"/>
          <p:nvPr/>
        </p:nvSpPr>
        <p:spPr>
          <a:xfrm>
            <a:off x="3373356" y="2458306"/>
            <a:ext cx="1274323" cy="523220"/>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RETURN OF CHRIST</a:t>
            </a:r>
            <a:endPar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9" name="Text Box 8"/>
          <p:cNvSpPr txBox="1"/>
          <p:nvPr/>
        </p:nvSpPr>
        <p:spPr>
          <a:xfrm>
            <a:off x="4542142" y="2980487"/>
            <a:ext cx="1475811" cy="306705"/>
          </a:xfrm>
          <a:prstGeom prst="rect">
            <a:avLst/>
          </a:prstGeom>
          <a:noFill/>
          <a:ln w="28575" cmpd="sng">
            <a:no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400" b="1" i="1" u="none" strike="noStrike" kern="0" cap="none" spc="0" normalizeH="0" baseline="0">
                <a:ln>
                  <a:noFill/>
                </a:ln>
                <a:solidFill>
                  <a:srgbClr val="000000"/>
                </a:solidFill>
                <a:effectLst/>
                <a:uLnTx/>
                <a:uFillTx/>
                <a:latin typeface="Arial" panose="020B0604020202020204"/>
                <a:cs typeface="Arial" panose="020B0604020202020204"/>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REVELATION</a:t>
            </a:r>
            <a:endParaRPr kumimoji="0" lang="zh-CN" altLang="en-US" sz="14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10" name="Text Box 9"/>
          <p:cNvSpPr txBox="1"/>
          <p:nvPr/>
        </p:nvSpPr>
        <p:spPr>
          <a:xfrm>
            <a:off x="5180648" y="3366136"/>
            <a:ext cx="858520"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WITH US</a:t>
            </a:r>
            <a:endParaRPr kumimoji="0" lang="zh-CN" altLang="en-US" sz="12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11" name="Text Box 10"/>
          <p:cNvSpPr txBox="1"/>
          <p:nvPr/>
        </p:nvSpPr>
        <p:spPr>
          <a:xfrm>
            <a:off x="2099946" y="5111830"/>
            <a:ext cx="4030662" cy="307777"/>
          </a:xfrm>
          <a:prstGeom prst="rect">
            <a:avLst/>
          </a:prstGeom>
          <a:solidFill>
            <a:srgbClr val="FF000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TRIBULATION</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18" name="Text Box 17"/>
          <p:cNvSpPr txBox="1"/>
          <p:nvPr/>
        </p:nvSpPr>
        <p:spPr>
          <a:xfrm>
            <a:off x="6130608" y="5111830"/>
            <a:ext cx="1996696" cy="307777"/>
          </a:xfrm>
          <a:prstGeom prst="rect">
            <a:avLst/>
          </a:prstGeom>
          <a:solidFill>
            <a:srgbClr val="7030A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rPr>
              <a:t>MILLENNIUM</a:t>
            </a:r>
            <a:endParaRPr kumimoji="0" lang="zh-CN" altLang="en-US" sz="1400" b="1" i="0" u="none" strike="noStrike" kern="0" cap="none" spc="0" normalizeH="0" baseline="0" noProof="0" dirty="0">
              <a:ln>
                <a:noFill/>
              </a:ln>
              <a:solidFill>
                <a:srgbClr val="FFFFFF"/>
              </a:solidFill>
              <a:effectLst/>
              <a:uLnTx/>
              <a:uFillTx/>
              <a:latin typeface="Arial" panose="020B0604020202020204"/>
              <a:ea typeface="ＭＳ Ｐゴシック" charset="0"/>
              <a:cs typeface="Arial" panose="020B0604020202020204"/>
              <a:sym typeface="Arial" panose="020B0604020202020204"/>
            </a:endParaRPr>
          </a:p>
        </p:txBody>
      </p:sp>
      <p:sp>
        <p:nvSpPr>
          <p:cNvPr id="44" name="Text Box 2">
            <a:extLst>
              <a:ext uri="{FF2B5EF4-FFF2-40B4-BE49-F238E27FC236}">
                <a16:creationId xmlns:a16="http://schemas.microsoft.com/office/drawing/2014/main" id="{D56AC0D5-229B-C64A-8F7F-33C77B38ADC2}"/>
              </a:ext>
            </a:extLst>
          </p:cNvPr>
          <p:cNvSpPr txBox="1"/>
          <p:nvPr/>
        </p:nvSpPr>
        <p:spPr>
          <a:xfrm>
            <a:off x="107504" y="4725144"/>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2 THESS 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5" name="Text Box 2">
            <a:extLst>
              <a:ext uri="{FF2B5EF4-FFF2-40B4-BE49-F238E27FC236}">
                <a16:creationId xmlns:a16="http://schemas.microsoft.com/office/drawing/2014/main" id="{EA877992-FECA-5146-BDA3-FECF0ABE79CF}"/>
              </a:ext>
            </a:extLst>
          </p:cNvPr>
          <p:cNvSpPr txBox="1"/>
          <p:nvPr/>
        </p:nvSpPr>
        <p:spPr>
          <a:xfrm>
            <a:off x="3195760" y="3310846"/>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REGENERATION OF THE GENTILES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6" name="Text Box 2">
            <a:extLst>
              <a:ext uri="{FF2B5EF4-FFF2-40B4-BE49-F238E27FC236}">
                <a16:creationId xmlns:a16="http://schemas.microsoft.com/office/drawing/2014/main" id="{A66E807A-AE05-4D46-9B49-222CC52D2A30}"/>
              </a:ext>
            </a:extLst>
          </p:cNvPr>
          <p:cNvSpPr txBox="1"/>
          <p:nvPr/>
        </p:nvSpPr>
        <p:spPr>
          <a:xfrm>
            <a:off x="3195760" y="3741733"/>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REV 7:9-17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7" name="Text Box 2">
            <a:extLst>
              <a:ext uri="{FF2B5EF4-FFF2-40B4-BE49-F238E27FC236}">
                <a16:creationId xmlns:a16="http://schemas.microsoft.com/office/drawing/2014/main" id="{778E3593-B3A3-054C-BAC6-50C4063766E0}"/>
              </a:ext>
            </a:extLst>
          </p:cNvPr>
          <p:cNvSpPr txBox="1"/>
          <p:nvPr/>
        </p:nvSpPr>
        <p:spPr>
          <a:xfrm>
            <a:off x="2695428" y="4149080"/>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POWER FOR THE WITNESSES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8" name="Text Box 2">
            <a:extLst>
              <a:ext uri="{FF2B5EF4-FFF2-40B4-BE49-F238E27FC236}">
                <a16:creationId xmlns:a16="http://schemas.microsoft.com/office/drawing/2014/main" id="{C903D70F-78D5-3A4C-BAAB-85BA2C2FACA1}"/>
              </a:ext>
            </a:extLst>
          </p:cNvPr>
          <p:cNvSpPr txBox="1"/>
          <p:nvPr/>
        </p:nvSpPr>
        <p:spPr>
          <a:xfrm>
            <a:off x="2695428" y="4579967"/>
            <a:ext cx="1472565"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MATT 10:19-20; 24:14</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9" name="Text Box 2">
            <a:extLst>
              <a:ext uri="{FF2B5EF4-FFF2-40B4-BE49-F238E27FC236}">
                <a16:creationId xmlns:a16="http://schemas.microsoft.com/office/drawing/2014/main" id="{A980EBD0-190D-134D-A8AA-53D85D2A7828}"/>
              </a:ext>
            </a:extLst>
          </p:cNvPr>
          <p:cNvSpPr txBox="1"/>
          <p:nvPr/>
        </p:nvSpPr>
        <p:spPr>
          <a:xfrm>
            <a:off x="4323571" y="399380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POURING OUT OF THE SPIRIT</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0" name="Text Box 2">
            <a:extLst>
              <a:ext uri="{FF2B5EF4-FFF2-40B4-BE49-F238E27FC236}">
                <a16:creationId xmlns:a16="http://schemas.microsoft.com/office/drawing/2014/main" id="{FC7CA445-50F3-A842-BDC7-39425479C10F}"/>
              </a:ext>
            </a:extLst>
          </p:cNvPr>
          <p:cNvSpPr txBox="1"/>
          <p:nvPr/>
        </p:nvSpPr>
        <p:spPr>
          <a:xfrm>
            <a:off x="4323571" y="4424692"/>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JOEL 2:28-32</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ZECH 12:10</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ROM 11:26-27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6" name="Text Box 2">
            <a:extLst>
              <a:ext uri="{FF2B5EF4-FFF2-40B4-BE49-F238E27FC236}">
                <a16:creationId xmlns:a16="http://schemas.microsoft.com/office/drawing/2014/main" id="{545E2A33-16D1-074B-B0E3-4ADF24F1C307}"/>
              </a:ext>
            </a:extLst>
          </p:cNvPr>
          <p:cNvSpPr txBox="1"/>
          <p:nvPr/>
        </p:nvSpPr>
        <p:spPr>
          <a:xfrm>
            <a:off x="4139952" y="1714959"/>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RESTORATION OF ISRAEL</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7" name="Text Box 2">
            <a:extLst>
              <a:ext uri="{FF2B5EF4-FFF2-40B4-BE49-F238E27FC236}">
                <a16:creationId xmlns:a16="http://schemas.microsoft.com/office/drawing/2014/main" id="{59051E4C-6DAB-FA47-8519-D5A8D1941B73}"/>
              </a:ext>
            </a:extLst>
          </p:cNvPr>
          <p:cNvSpPr txBox="1"/>
          <p:nvPr/>
        </p:nvSpPr>
        <p:spPr>
          <a:xfrm>
            <a:off x="4139952" y="2145846"/>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36:24-27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8" name="Text Box 2">
            <a:extLst>
              <a:ext uri="{FF2B5EF4-FFF2-40B4-BE49-F238E27FC236}">
                <a16:creationId xmlns:a16="http://schemas.microsoft.com/office/drawing/2014/main" id="{360C4E20-85DF-0649-BE0E-874687BD0A10}"/>
              </a:ext>
            </a:extLst>
          </p:cNvPr>
          <p:cNvSpPr txBox="1"/>
          <p:nvPr/>
        </p:nvSpPr>
        <p:spPr>
          <a:xfrm>
            <a:off x="5652120" y="1296343"/>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a:t>
            </a:r>
            <a:b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b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SIN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59" name="Text Box 2">
            <a:extLst>
              <a:ext uri="{FF2B5EF4-FFF2-40B4-BE49-F238E27FC236}">
                <a16:creationId xmlns:a16="http://schemas.microsoft.com/office/drawing/2014/main" id="{EA04DD69-39B0-054D-859C-E0C5802E8B0D}"/>
              </a:ext>
            </a:extLst>
          </p:cNvPr>
          <p:cNvSpPr txBox="1"/>
          <p:nvPr/>
        </p:nvSpPr>
        <p:spPr>
          <a:xfrm>
            <a:off x="5652120" y="1727230"/>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36:24-27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4" name="Text Box 2">
            <a:extLst>
              <a:ext uri="{FF2B5EF4-FFF2-40B4-BE49-F238E27FC236}">
                <a16:creationId xmlns:a16="http://schemas.microsoft.com/office/drawing/2014/main" id="{76C0A5AA-7D45-CF49-8C8C-9AC6AF022ED1}"/>
              </a:ext>
            </a:extLst>
          </p:cNvPr>
          <p:cNvSpPr txBox="1"/>
          <p:nvPr/>
        </p:nvSpPr>
        <p:spPr>
          <a:xfrm>
            <a:off x="5940152" y="1988840"/>
            <a:ext cx="1365061"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REJUVENATION</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NATURE</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5" name="Text Box 2">
            <a:extLst>
              <a:ext uri="{FF2B5EF4-FFF2-40B4-BE49-F238E27FC236}">
                <a16:creationId xmlns:a16="http://schemas.microsoft.com/office/drawing/2014/main" id="{4B571FF2-B53E-8F40-B0A6-95C586DB4CC3}"/>
              </a:ext>
            </a:extLst>
          </p:cNvPr>
          <p:cNvSpPr txBox="1"/>
          <p:nvPr/>
        </p:nvSpPr>
        <p:spPr>
          <a:xfrm>
            <a:off x="5940152" y="2419727"/>
            <a:ext cx="1365061"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32:15; 34:16</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6" name="Text Box 2">
            <a:extLst>
              <a:ext uri="{FF2B5EF4-FFF2-40B4-BE49-F238E27FC236}">
                <a16:creationId xmlns:a16="http://schemas.microsoft.com/office/drawing/2014/main" id="{A9EC458A-5F1F-7348-A9CF-51497CC035A1}"/>
              </a:ext>
            </a:extLst>
          </p:cNvPr>
          <p:cNvSpPr txBox="1"/>
          <p:nvPr/>
        </p:nvSpPr>
        <p:spPr>
          <a:xfrm>
            <a:off x="6445751" y="266449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FULNESS OF SALVATION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7" name="Text Box 2">
            <a:extLst>
              <a:ext uri="{FF2B5EF4-FFF2-40B4-BE49-F238E27FC236}">
                <a16:creationId xmlns:a16="http://schemas.microsoft.com/office/drawing/2014/main" id="{5E936F19-2D9C-434F-A217-29C6B02FD53F}"/>
              </a:ext>
            </a:extLst>
          </p:cNvPr>
          <p:cNvSpPr txBox="1"/>
          <p:nvPr/>
        </p:nvSpPr>
        <p:spPr>
          <a:xfrm>
            <a:off x="6445751" y="3095382"/>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36:25-31</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8" name="Text Box 2">
            <a:extLst>
              <a:ext uri="{FF2B5EF4-FFF2-40B4-BE49-F238E27FC236}">
                <a16:creationId xmlns:a16="http://schemas.microsoft.com/office/drawing/2014/main" id="{964D7B37-6DBE-5B47-8FA1-8368BECD063B}"/>
              </a:ext>
            </a:extLst>
          </p:cNvPr>
          <p:cNvSpPr txBox="1"/>
          <p:nvPr/>
        </p:nvSpPr>
        <p:spPr>
          <a:xfrm>
            <a:off x="6859819" y="4366895"/>
            <a:ext cx="126748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RULE OF MESSIAH</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9" name="Text Box 2">
            <a:extLst>
              <a:ext uri="{FF2B5EF4-FFF2-40B4-BE49-F238E27FC236}">
                <a16:creationId xmlns:a16="http://schemas.microsoft.com/office/drawing/2014/main" id="{45333A5E-1540-C041-A32E-60CB3BD5E9C3}"/>
              </a:ext>
            </a:extLst>
          </p:cNvPr>
          <p:cNvSpPr txBox="1"/>
          <p:nvPr/>
        </p:nvSpPr>
        <p:spPr>
          <a:xfrm>
            <a:off x="6859819" y="4797782"/>
            <a:ext cx="126748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11:2</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0" name="Text Box 2">
            <a:extLst>
              <a:ext uri="{FF2B5EF4-FFF2-40B4-BE49-F238E27FC236}">
                <a16:creationId xmlns:a16="http://schemas.microsoft.com/office/drawing/2014/main" id="{7FB7C495-BDF8-3E42-8D4D-A7AC842203CD}"/>
              </a:ext>
            </a:extLst>
          </p:cNvPr>
          <p:cNvSpPr txBox="1"/>
          <p:nvPr/>
        </p:nvSpPr>
        <p:spPr>
          <a:xfrm>
            <a:off x="6623868" y="3356992"/>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INDWELLING OF EVERY BELIEVER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1" name="Text Box 2">
            <a:extLst>
              <a:ext uri="{FF2B5EF4-FFF2-40B4-BE49-F238E27FC236}">
                <a16:creationId xmlns:a16="http://schemas.microsoft.com/office/drawing/2014/main" id="{0FBC3E66-369F-3944-BF09-6C5CCE1538D8}"/>
              </a:ext>
            </a:extLst>
          </p:cNvPr>
          <p:cNvSpPr txBox="1"/>
          <p:nvPr/>
        </p:nvSpPr>
        <p:spPr>
          <a:xfrm>
            <a:off x="6623868" y="3787879"/>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EZEK 36:27–37:14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JER 31:33</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44:3</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2" name="Text Box 2">
            <a:extLst>
              <a:ext uri="{FF2B5EF4-FFF2-40B4-BE49-F238E27FC236}">
                <a16:creationId xmlns:a16="http://schemas.microsoft.com/office/drawing/2014/main" id="{BDF58A57-6D86-A54B-9474-2047DCD24142}"/>
              </a:ext>
            </a:extLst>
          </p:cNvPr>
          <p:cNvSpPr txBox="1"/>
          <p:nvPr/>
        </p:nvSpPr>
        <p:spPr>
          <a:xfrm>
            <a:off x="7429162" y="1628800"/>
            <a:ext cx="1679342"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RESIDENCE IN THE NEW JERUSALEM</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3" name="Text Box 2">
            <a:extLst>
              <a:ext uri="{FF2B5EF4-FFF2-40B4-BE49-F238E27FC236}">
                <a16:creationId xmlns:a16="http://schemas.microsoft.com/office/drawing/2014/main" id="{C8B01023-C7F8-A447-AAD0-EA586C451BD4}"/>
              </a:ext>
            </a:extLst>
          </p:cNvPr>
          <p:cNvSpPr txBox="1"/>
          <p:nvPr/>
        </p:nvSpPr>
        <p:spPr>
          <a:xfrm>
            <a:off x="7429162" y="2059687"/>
            <a:ext cx="1679342"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HEB 12:22-24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JOHN 14:16, 26; 16:13</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6" name="Text Box 7">
            <a:extLst>
              <a:ext uri="{FF2B5EF4-FFF2-40B4-BE49-F238E27FC236}">
                <a16:creationId xmlns:a16="http://schemas.microsoft.com/office/drawing/2014/main" id="{30094366-1B78-7549-8B82-F81C751F1097}"/>
              </a:ext>
            </a:extLst>
          </p:cNvPr>
          <p:cNvSpPr txBox="1"/>
          <p:nvPr/>
        </p:nvSpPr>
        <p:spPr>
          <a:xfrm>
            <a:off x="8031620" y="5085184"/>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ETERNITY</a:t>
            </a:r>
            <a:endParaRPr kumimoji="0" lang="zh-CN" altLang="en-US" sz="14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77" name="Text Box 2">
            <a:extLst>
              <a:ext uri="{FF2B5EF4-FFF2-40B4-BE49-F238E27FC236}">
                <a16:creationId xmlns:a16="http://schemas.microsoft.com/office/drawing/2014/main" id="{ABF1166D-E2A3-D84A-93B6-D33236D49048}"/>
              </a:ext>
            </a:extLst>
          </p:cNvPr>
          <p:cNvSpPr txBox="1"/>
          <p:nvPr/>
        </p:nvSpPr>
        <p:spPr>
          <a:xfrm>
            <a:off x="3563888" y="5760748"/>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REMOVAL OF THE RESTRAINER</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8" name="Text Box 2">
            <a:extLst>
              <a:ext uri="{FF2B5EF4-FFF2-40B4-BE49-F238E27FC236}">
                <a16:creationId xmlns:a16="http://schemas.microsoft.com/office/drawing/2014/main" id="{FE673B5E-2510-9945-8721-9B52C98214E3}"/>
              </a:ext>
            </a:extLst>
          </p:cNvPr>
          <p:cNvSpPr txBox="1"/>
          <p:nvPr/>
        </p:nvSpPr>
        <p:spPr>
          <a:xfrm>
            <a:off x="3563888" y="6191635"/>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2 THESS 2:7</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9" name="Text Box 2">
            <a:extLst>
              <a:ext uri="{FF2B5EF4-FFF2-40B4-BE49-F238E27FC236}">
                <a16:creationId xmlns:a16="http://schemas.microsoft.com/office/drawing/2014/main" id="{0DD4D332-82A0-1B42-8B18-570D918A3D5E}"/>
              </a:ext>
            </a:extLst>
          </p:cNvPr>
          <p:cNvSpPr txBox="1"/>
          <p:nvPr/>
        </p:nvSpPr>
        <p:spPr>
          <a:xfrm>
            <a:off x="5139027" y="5760748"/>
            <a:ext cx="1353723"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MINISTRY OF THE WITNESSES</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0" name="Text Box 2">
            <a:extLst>
              <a:ext uri="{FF2B5EF4-FFF2-40B4-BE49-F238E27FC236}">
                <a16:creationId xmlns:a16="http://schemas.microsoft.com/office/drawing/2014/main" id="{50B585EA-1853-5040-8D3D-E913E2BBA1EF}"/>
              </a:ext>
            </a:extLst>
          </p:cNvPr>
          <p:cNvSpPr txBox="1"/>
          <p:nvPr/>
        </p:nvSpPr>
        <p:spPr>
          <a:xfrm>
            <a:off x="5139027" y="6191635"/>
            <a:ext cx="1353723"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REV 11:3-4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ZECH 4:6</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1" name="Text Box 2">
            <a:extLst>
              <a:ext uri="{FF2B5EF4-FFF2-40B4-BE49-F238E27FC236}">
                <a16:creationId xmlns:a16="http://schemas.microsoft.com/office/drawing/2014/main" id="{338B109A-F646-5C43-9C50-1498BEA6944D}"/>
              </a:ext>
            </a:extLst>
          </p:cNvPr>
          <p:cNvSpPr txBox="1"/>
          <p:nvPr/>
        </p:nvSpPr>
        <p:spPr>
          <a:xfrm>
            <a:off x="6588224" y="5803880"/>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RESTRAINT </a:t>
            </a:r>
            <a:b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br>
            <a:r>
              <a:rPr kumimoji="0" lang="en-US" altLang="zh-CN"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OF SIN</a:t>
            </a:r>
            <a:endParaRPr kumimoji="0" lang="zh-CN" altLang="en-US" sz="11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2" name="Text Box 2">
            <a:extLst>
              <a:ext uri="{FF2B5EF4-FFF2-40B4-BE49-F238E27FC236}">
                <a16:creationId xmlns:a16="http://schemas.microsoft.com/office/drawing/2014/main" id="{A33B8E2E-3B58-A640-BDD3-C7B229AC591A}"/>
              </a:ext>
            </a:extLst>
          </p:cNvPr>
          <p:cNvSpPr txBox="1"/>
          <p:nvPr/>
        </p:nvSpPr>
        <p:spPr>
          <a:xfrm>
            <a:off x="6588224" y="6234767"/>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ISA 59:19</a:t>
            </a:r>
            <a:endParaRPr kumimoji="0" lang="zh-CN" alt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3" name="Text Box 7">
            <a:extLst>
              <a:ext uri="{FF2B5EF4-FFF2-40B4-BE49-F238E27FC236}">
                <a16:creationId xmlns:a16="http://schemas.microsoft.com/office/drawing/2014/main" id="{4F4F70B2-383D-2F43-BB82-F78E00C29421}"/>
              </a:ext>
            </a:extLst>
          </p:cNvPr>
          <p:cNvSpPr txBox="1"/>
          <p:nvPr/>
        </p:nvSpPr>
        <p:spPr>
          <a:xfrm>
            <a:off x="-22126" y="6213077"/>
            <a:ext cx="3556997" cy="553998"/>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SOURCE: Professor Manfred E. Kober, Faith Baptist College and Seminary, Ankeny, Iowa 50021. Used by Permission in Charles Ryrie, </a:t>
            </a:r>
            <a:r>
              <a:rPr kumimoji="0" lang="en-US" altLang="zh-CN" sz="1000" b="1" i="1"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The Holy Spirit</a:t>
            </a: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 2d ed., 188</a:t>
            </a:r>
            <a:endParaRPr kumimoji="0" lang="zh-CN" altLang="en-US"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
        <p:nvSpPr>
          <p:cNvPr id="86" name="Text Box 7">
            <a:extLst>
              <a:ext uri="{FF2B5EF4-FFF2-40B4-BE49-F238E27FC236}">
                <a16:creationId xmlns:a16="http://schemas.microsoft.com/office/drawing/2014/main" id="{B72ABC26-831F-934B-91E9-6CA1352BC3EE}"/>
              </a:ext>
            </a:extLst>
          </p:cNvPr>
          <p:cNvSpPr txBox="1"/>
          <p:nvPr/>
        </p:nvSpPr>
        <p:spPr>
          <a:xfrm>
            <a:off x="3851920" y="6559731"/>
            <a:ext cx="1264981" cy="253645"/>
          </a:xfrm>
          <a:prstGeom prst="rect">
            <a:avLst/>
          </a:prstGeom>
          <a:solidFill>
            <a:schemeClr val="bg1"/>
          </a:solid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rPr>
              <a:t>Figure 21.1</a:t>
            </a:r>
            <a:endParaRPr kumimoji="0" lang="zh-CN" altLang="en-US" sz="1000" b="1" i="0" u="none" strike="noStrike" kern="0" cap="none" spc="0" normalizeH="0" baseline="0" noProof="0" dirty="0">
              <a:ln>
                <a:noFill/>
              </a:ln>
              <a:solidFill>
                <a:srgbClr val="000000"/>
              </a:solidFill>
              <a:effectLst/>
              <a:uLnTx/>
              <a:uFillTx/>
              <a:latin typeface="Arial" panose="020B0604020202020204"/>
              <a:ea typeface="ＭＳ Ｐゴシック" charset="0"/>
              <a:cs typeface="Arial" panose="020B0604020202020204"/>
              <a:sym typeface="Arial" panose="020B0604020202020204"/>
            </a:endParaRPr>
          </a:p>
        </p:txBody>
      </p:sp>
    </p:spTree>
    <p:extLst>
      <p:ext uri="{BB962C8B-B14F-4D97-AF65-F5344CB8AC3E}">
        <p14:creationId xmlns:p14="http://schemas.microsoft.com/office/powerpoint/2010/main" val="26750982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20582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05827" name="Rectangle 12"/>
          <p:cNvSpPr>
            <a:spLocks noGrp="1" noChangeArrowheads="1"/>
          </p:cNvSpPr>
          <p:nvPr>
            <p:ph type="title" idx="4294967295"/>
          </p:nvPr>
        </p:nvSpPr>
        <p:spPr>
          <a:xfrm>
            <a:off x="4067175" y="1916113"/>
            <a:ext cx="4876800" cy="1698625"/>
          </a:xfrm>
          <a:solidFill>
            <a:srgbClr val="660066"/>
          </a:solidFill>
          <a:ln w="22225" cap="flat">
            <a:solidFill>
              <a:srgbClr val="FF0000"/>
            </a:solidFill>
            <a:miter lim="800000"/>
            <a:headEnd/>
            <a:tailEnd/>
          </a:ln>
        </p:spPr>
        <p:txBody>
          <a:bodyPr anchor="t">
            <a:spAutoFit/>
          </a:bodyPr>
          <a:lstStyle/>
          <a:p>
            <a:pPr>
              <a:spcBef>
                <a:spcPct val="50000"/>
              </a:spcBef>
            </a:pPr>
            <a:r>
              <a:rPr lang="en-US" sz="5200">
                <a:solidFill>
                  <a:schemeClr val="bg1"/>
                </a:solidFill>
                <a:latin typeface="Times New Roman" charset="0"/>
                <a:ea typeface="ＭＳ Ｐゴシック" charset="0"/>
                <a:cs typeface="ＭＳ Ｐゴシック" charset="0"/>
              </a:rPr>
              <a:t>The Antichrist &amp; Daniel 9</a:t>
            </a:r>
          </a:p>
        </p:txBody>
      </p:sp>
      <p:sp>
        <p:nvSpPr>
          <p:cNvPr id="679950" name="Text Box 14"/>
          <p:cNvSpPr txBox="1">
            <a:spLocks noChangeArrowheads="1"/>
          </p:cNvSpPr>
          <p:nvPr/>
        </p:nvSpPr>
        <p:spPr bwMode="auto">
          <a:xfrm>
            <a:off x="2763838" y="990600"/>
            <a:ext cx="6200775" cy="8334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i="1">
                <a:solidFill>
                  <a:srgbClr val="000000"/>
                </a:solidFill>
                <a:latin typeface="Arial" charset="0"/>
              </a:rPr>
              <a:t>The 4th Beast: Mask of the Antichrist</a:t>
            </a:r>
          </a:p>
          <a:p>
            <a:pPr defTabSz="914400" eaLnBrk="0" fontAlgn="base" hangingPunct="0">
              <a:spcBef>
                <a:spcPct val="0"/>
              </a:spcBef>
              <a:spcAft>
                <a:spcPct val="0"/>
              </a:spcAft>
            </a:pPr>
            <a:r>
              <a:rPr lang="en-US" b="1" i="1">
                <a:solidFill>
                  <a:srgbClr val="000000"/>
                </a:solidFill>
                <a:latin typeface="Arial" charset="0"/>
              </a:rPr>
              <a:t>(the only posttrib film — released 2005)</a:t>
            </a:r>
          </a:p>
        </p:txBody>
      </p:sp>
      <p:sp>
        <p:nvSpPr>
          <p:cNvPr id="2" name="Parallelogram 1">
            <a:extLst>
              <a:ext uri="{FF2B5EF4-FFF2-40B4-BE49-F238E27FC236}">
                <a16:creationId xmlns:a16="http://schemas.microsoft.com/office/drawing/2014/main" id="{20298CF3-5B96-CA42-BE72-B6589E8019AD}"/>
              </a:ext>
            </a:extLst>
          </p:cNvPr>
          <p:cNvSpPr/>
          <p:nvPr/>
        </p:nvSpPr>
        <p:spPr bwMode="auto">
          <a:xfrm flipH="1">
            <a:off x="2526890" y="0"/>
            <a:ext cx="6617109" cy="855407"/>
          </a:xfrm>
          <a:prstGeom prst="parallelogram">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1" charset="0"/>
            </a:endParaRPr>
          </a:p>
        </p:txBody>
      </p:sp>
      <p:sp>
        <p:nvSpPr>
          <p:cNvPr id="6" name="Text Box 14"/>
          <p:cNvSpPr txBox="1">
            <a:spLocks noChangeArrowheads="1"/>
          </p:cNvSpPr>
          <p:nvPr/>
        </p:nvSpPr>
        <p:spPr bwMode="auto">
          <a:xfrm>
            <a:off x="2474888" y="77984"/>
            <a:ext cx="6531460" cy="833178"/>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charset="0"/>
              </a:rPr>
              <a:t>“They went out from us but were not of us.”</a:t>
            </a:r>
            <a:br>
              <a:rPr lang="en-US" b="1" dirty="0">
                <a:solidFill>
                  <a:srgbClr val="FFFFFF"/>
                </a:solidFill>
                <a:latin typeface="Arial" charset="0"/>
              </a:rPr>
            </a:br>
            <a:r>
              <a:rPr lang="en-US" b="1" dirty="0">
                <a:solidFill>
                  <a:srgbClr val="FFFFFF"/>
                </a:solidFill>
                <a:latin typeface="Arial" charset="0"/>
              </a:rPr>
              <a:t>1 John 2:19</a:t>
            </a:r>
          </a:p>
        </p:txBody>
      </p:sp>
    </p:spTree>
    <p:extLst>
      <p:ext uri="{BB962C8B-B14F-4D97-AF65-F5344CB8AC3E}">
        <p14:creationId xmlns:p14="http://schemas.microsoft.com/office/powerpoint/2010/main" val="251993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en-US" b="1">
                <a:latin typeface="Helvetica" charset="0"/>
                <a:ea typeface="Osaka" charset="0"/>
                <a:cs typeface="Osaka" charset="0"/>
              </a:rPr>
              <a:t>A Huge Leadership Vacuum</a:t>
            </a:r>
            <a:endParaRPr kumimoji="0" lang="en-US">
              <a:latin typeface="Helvetica" charset="0"/>
              <a:ea typeface="Osaka" charset="0"/>
              <a:cs typeface="Osaka" charset="0"/>
            </a:endParaRPr>
          </a:p>
        </p:txBody>
      </p:sp>
      <p:sp>
        <p:nvSpPr>
          <p:cNvPr id="207874" name="Rectangle 3"/>
          <p:cNvSpPr>
            <a:spLocks noGrp="1" noChangeArrowheads="1"/>
          </p:cNvSpPr>
          <p:nvPr>
            <p:ph type="subTitle" idx="1"/>
          </p:nvPr>
        </p:nvSpPr>
        <p:spPr>
          <a:xfrm>
            <a:off x="1295400" y="3886200"/>
            <a:ext cx="6324600" cy="2057400"/>
          </a:xfrm>
        </p:spPr>
        <p:txBody>
          <a:bodyPr/>
          <a:lstStyle/>
          <a:p>
            <a:pPr eaLnBrk="1" hangingPunct="1">
              <a:buFont typeface="Wingdings" charset="0"/>
              <a:buNone/>
            </a:pPr>
            <a:r>
              <a:rPr kumimoji="0" lang="en-US" sz="3600" b="1">
                <a:latin typeface="Helvetica" charset="0"/>
                <a:ea typeface="Osaka" charset="0"/>
                <a:cs typeface="Osaka" charset="0"/>
              </a:rPr>
              <a:t>Difficult times always set the stage for dictators to rise to the occasion.</a:t>
            </a:r>
          </a:p>
        </p:txBody>
      </p:sp>
      <p:sp>
        <p:nvSpPr>
          <p:cNvPr id="207875"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696093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119"/>
          <a:stretch>
            <a:fillRect/>
          </a:stretch>
        </p:blipFill>
        <p:spPr bwMode="auto">
          <a:xfrm>
            <a:off x="0" y="1455696"/>
            <a:ext cx="9144000" cy="553293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i="1" u="sng" dirty="0">
                <a:effectLst>
                  <a:glow rad="127000">
                    <a:schemeClr val="tx1"/>
                  </a:glow>
                </a:effectLst>
                <a:latin typeface="Arial" charset="0"/>
                <a:ea typeface="ＭＳ Ｐゴシック" charset="0"/>
                <a:cs typeface="ＭＳ Ｐゴシック" charset="0"/>
              </a:rPr>
              <a:t>Practically</a:t>
            </a:r>
            <a:r>
              <a:rPr lang="en-SG" sz="3600" b="1" dirty="0">
                <a:effectLst>
                  <a:glow rad="127000">
                    <a:schemeClr val="tx1"/>
                  </a:glow>
                </a:effectLst>
                <a:latin typeface="Arial" charset="0"/>
                <a:ea typeface="ＭＳ Ｐゴシック" charset="0"/>
                <a:cs typeface="ＭＳ Ｐゴシック" charset="0"/>
              </a:rPr>
              <a:t>: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9EB029B-6047-6AAB-3AA0-6B419264F474}"/>
              </a:ext>
            </a:extLst>
          </p:cNvPr>
          <p:cNvSpPr txBox="1">
            <a:spLocks noChangeArrowheads="1"/>
          </p:cNvSpPr>
          <p:nvPr/>
        </p:nvSpPr>
        <p:spPr bwMode="auto">
          <a:xfrm>
            <a:off x="0" y="6286499"/>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3200" b="1" kern="0" dirty="0">
                <a:effectLst>
                  <a:glow rad="127000">
                    <a:schemeClr val="tx1"/>
                  </a:glow>
                </a:effectLst>
                <a:latin typeface="Arial" charset="0"/>
                <a:ea typeface="ＭＳ Ｐゴシック" charset="0"/>
                <a:cs typeface="ＭＳ Ｐゴシック" charset="0"/>
              </a:rPr>
              <a:t>How does God affirm us during difficulty?</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728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299550"/>
            <a:ext cx="8839200" cy="1143000"/>
          </a:xfrm>
          <a:effectLst>
            <a:outerShdw blurRad="63500" dist="35921" dir="2700000" algn="ctr" rotWithShape="0">
              <a:schemeClr val="tx2">
                <a:alpha val="74998"/>
              </a:schemeClr>
            </a:outerShdw>
          </a:effectLst>
        </p:spPr>
        <p:txBody>
          <a:bodyPr/>
          <a:lstStyle/>
          <a:p>
            <a:pPr>
              <a:defRPr/>
            </a:pPr>
            <a:r>
              <a:rPr lang="en-US" sz="6000" b="1" dirty="0">
                <a:solidFill>
                  <a:schemeClr val="bg1"/>
                </a:solidFill>
                <a:latin typeface="Times New Roman" charset="0"/>
                <a:ea typeface="ＭＳ Ｐゴシック" charset="0"/>
                <a:cs typeface="ＭＳ Ｐゴシック" charset="0"/>
              </a:rPr>
              <a:t>Names for the Antichrist</a:t>
            </a:r>
            <a:endParaRPr lang="en-US" dirty="0">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en-US" sz="3600" kern="1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Bloody &amp; Deceitful Man (Ps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defTabSz="914400" eaLnBrk="0" fontAlgn="base" hangingPunct="0">
              <a:spcBef>
                <a:spcPct val="0"/>
              </a:spcBef>
              <a:spcAft>
                <a:spcPct val="0"/>
              </a:spcAft>
            </a:pPr>
            <a:r>
              <a:rPr lang="en-US" sz="3600" kern="1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Little Horn (Dan. 7:8)</a:t>
            </a: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algn="ctr" defTabSz="914400" eaLnBrk="0" fontAlgn="base" hangingPunct="0">
              <a:spcBef>
                <a:spcPct val="0"/>
              </a:spcBef>
              <a:spcAft>
                <a:spcPct val="0"/>
              </a:spcAft>
            </a:pPr>
            <a:r>
              <a:rPr lang="en-US" sz="3600" kern="10">
                <a:ln w="38100">
                  <a:solidFill>
                    <a:srgbClr val="FF0000"/>
                  </a:solidFill>
                  <a:round/>
                  <a:headEnd/>
                  <a:tailEnd type="none" w="lg" len="lg"/>
                </a:ln>
                <a:solidFill>
                  <a:srgbClr val="FFFFFF"/>
                </a:solidFill>
                <a:latin typeface="Arial Black"/>
                <a:ea typeface="Arial Black"/>
                <a:cs typeface="Arial Black"/>
              </a:rPr>
              <a:t>Man of Sin </a:t>
            </a:r>
          </a:p>
          <a:p>
            <a:pPr algn="ctr" defTabSz="914400" eaLnBrk="0" fontAlgn="base" hangingPunct="0">
              <a:spcBef>
                <a:spcPct val="0"/>
              </a:spcBef>
              <a:spcAft>
                <a:spcPct val="0"/>
              </a:spcAft>
            </a:pPr>
            <a:r>
              <a:rPr lang="en-US" sz="3600" kern="10">
                <a:ln w="38100">
                  <a:solidFill>
                    <a:srgbClr val="FF0000"/>
                  </a:solidFill>
                  <a:round/>
                  <a:headEnd/>
                  <a:tailEnd type="none" w="lg" len="lg"/>
                </a:ln>
                <a:solidFill>
                  <a:srgbClr val="FFFFFF"/>
                </a:solidFill>
                <a:latin typeface="Arial Black"/>
                <a:ea typeface="Arial Black"/>
                <a:cs typeface="Arial Black"/>
              </a:rPr>
              <a:t>(2 Thess. 2:3)</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Beast from the Sea (Rev. 13:1)</a:t>
            </a: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Impact"/>
                <a:ea typeface="Impact"/>
                <a:cs typeface="Impact"/>
              </a:rPr>
              <a:t>One Causing Desolation (Dan. 9:27)</a:t>
            </a:r>
          </a:p>
        </p:txBody>
      </p:sp>
      <p:sp>
        <p:nvSpPr>
          <p:cNvPr id="209928" name="Text Box 4"/>
          <p:cNvSpPr txBox="1">
            <a:spLocks noChangeArrowheads="1"/>
          </p:cNvSpPr>
          <p:nvPr/>
        </p:nvSpPr>
        <p:spPr bwMode="auto">
          <a:xfrm>
            <a:off x="9347413" y="53589"/>
            <a:ext cx="5238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79</a:t>
            </a:r>
            <a:endParaRPr lang="en-US" dirty="0">
              <a:solidFill>
                <a:srgbClr val="FFFFFF"/>
              </a:solidFill>
              <a:ea typeface="Osaka" charset="0"/>
              <a:cs typeface="Osaka" charset="0"/>
            </a:endParaRPr>
          </a:p>
        </p:txBody>
      </p:sp>
      <p:sp>
        <p:nvSpPr>
          <p:cNvPr id="10"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2436028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en-US" sz="9600" b="1">
                <a:solidFill>
                  <a:srgbClr val="FFCCFF"/>
                </a:solidFill>
                <a:latin typeface="Century Gothic" charset="0"/>
                <a:ea typeface="Osaka" charset="0"/>
                <a:cs typeface="Osaka" charset="0"/>
              </a:rPr>
              <a:t>The Activity of the Antichrist</a:t>
            </a:r>
            <a:endParaRPr lang="en-US">
              <a:latin typeface="Century Gothic" charset="0"/>
              <a:ea typeface="Osaka" charset="0"/>
              <a:cs typeface="Osaka" charset="0"/>
            </a:endParaRPr>
          </a:p>
        </p:txBody>
      </p:sp>
      <p:sp>
        <p:nvSpPr>
          <p:cNvPr id="211970" name="Text Box 4"/>
          <p:cNvSpPr txBox="1">
            <a:spLocks noChangeArrowheads="1"/>
          </p:cNvSpPr>
          <p:nvPr/>
        </p:nvSpPr>
        <p:spPr bwMode="auto">
          <a:xfrm>
            <a:off x="9254196" y="39688"/>
            <a:ext cx="52387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
        <p:nvSpPr>
          <p:cNvPr id="4" name="Text Box 4"/>
          <p:cNvSpPr txBox="1">
            <a:spLocks noChangeArrowheads="1"/>
          </p:cNvSpPr>
          <p:nvPr/>
        </p:nvSpPr>
        <p:spPr bwMode="auto">
          <a:xfrm>
            <a:off x="8069430" y="75236"/>
            <a:ext cx="86644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325520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Antichrist</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en-US" dirty="0">
                <a:solidFill>
                  <a:schemeClr val="accent1">
                    <a:lumMod val="20000"/>
                    <a:lumOff val="80000"/>
                  </a:schemeClr>
                </a:solidFill>
                <a:effectLst/>
                <a:latin typeface="Arial" charset="0"/>
                <a:ea typeface="ＭＳ Ｐゴシック" charset="0"/>
                <a:cs typeface="Arial" charset="0"/>
              </a:rPr>
              <a:t>The Image of Daniel 2</a:t>
            </a: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2193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1219200" y="152400"/>
            <a:ext cx="6705600" cy="1143000"/>
          </a:xfrm>
          <a:effectLst>
            <a:outerShdw blurRad="63500" dist="38099" dir="2700000" algn="ctr" rotWithShape="0">
              <a:schemeClr val="tx1">
                <a:alpha val="74998"/>
              </a:schemeClr>
            </a:outerShdw>
          </a:effectLst>
        </p:spPr>
        <p:txBody>
          <a:bodyPr/>
          <a:lstStyle/>
          <a:p>
            <a:pPr eaLnBrk="1" hangingPunct="1">
              <a:defRPr/>
            </a:pPr>
            <a:r>
              <a:rPr lang="en-US" b="1">
                <a:solidFill>
                  <a:schemeClr val="bg1"/>
                </a:solidFill>
                <a:latin typeface="Arial"/>
                <a:cs typeface="Arial"/>
              </a:rPr>
              <a:t>World Empires in Daniel</a:t>
            </a:r>
          </a:p>
        </p:txBody>
      </p:sp>
      <p:pic>
        <p:nvPicPr>
          <p:cNvPr id="216067" name="Picture 3"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460" name="Text Box 4"/>
          <p:cNvSpPr txBox="1">
            <a:spLocks noChangeArrowheads="1"/>
          </p:cNvSpPr>
          <p:nvPr/>
        </p:nvSpPr>
        <p:spPr bwMode="auto">
          <a:xfrm>
            <a:off x="9144000" y="76200"/>
            <a:ext cx="827087"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dirty="0">
                <a:solidFill>
                  <a:srgbClr val="FFFFFF"/>
                </a:solidFill>
                <a:latin typeface="Arial"/>
                <a:ea typeface="ＭＳ Ｐゴシック" charset="0"/>
                <a:cs typeface="Arial"/>
              </a:rPr>
              <a:t>545</a:t>
            </a:r>
          </a:p>
        </p:txBody>
      </p:sp>
      <p:sp>
        <p:nvSpPr>
          <p:cNvPr id="1043461" name="Text Box 5"/>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defTabSz="914400" fontAlgn="base">
              <a:spcBef>
                <a:spcPct val="50000"/>
              </a:spcBef>
              <a:spcAft>
                <a:spcPct val="0"/>
              </a:spcAft>
              <a:defRPr/>
            </a:pPr>
            <a:r>
              <a:rPr lang="en-US" sz="2000" b="1">
                <a:solidFill>
                  <a:srgbClr val="000000"/>
                </a:solidFill>
                <a:latin typeface="Arial"/>
                <a:ea typeface="ＭＳ Ｐゴシック" charset="0"/>
                <a:cs typeface="Arial"/>
              </a:rPr>
              <a:t>Bible Visual Resource Book, 133</a:t>
            </a:r>
          </a:p>
        </p:txBody>
      </p:sp>
    </p:spTree>
    <p:extLst>
      <p:ext uri="{BB962C8B-B14F-4D97-AF65-F5344CB8AC3E}">
        <p14:creationId xmlns:p14="http://schemas.microsoft.com/office/powerpoint/2010/main" val="16509901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448032" y="4076700"/>
            <a:ext cx="2211531" cy="92075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The Great Tribulation</a:t>
            </a: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sz="3600" b="1" dirty="0">
                <a:solidFill>
                  <a:schemeClr val="bg1"/>
                </a:solidFill>
                <a:latin typeface="Arial" charset="0"/>
                <a:ea typeface="ＭＳ Ｐゴシック" charset="0"/>
              </a:rPr>
              <a:t>Chronology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DAYS</a:t>
              </a: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Rev.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08050"/>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Sign of </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Son of Man</a:t>
            </a:r>
            <a:b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Matt.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Covenant Made</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Dan. 9:27a</a:t>
              </a:r>
            </a:p>
          </p:txBody>
        </p:sp>
      </p:grpSp>
      <p:grpSp>
        <p:nvGrpSpPr>
          <p:cNvPr id="49" name="Group 48"/>
          <p:cNvGrpSpPr>
            <a:grpSpLocks/>
          </p:cNvGrpSpPr>
          <p:nvPr/>
        </p:nvGrpSpPr>
        <p:grpSpPr bwMode="auto">
          <a:xfrm>
            <a:off x="-36513" y="1844675"/>
            <a:ext cx="3343276" cy="3095625"/>
            <a:chOff x="-36512" y="2348880"/>
            <a:chExt cx="3343508" cy="3096344"/>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DAYS</a:t>
                </a: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Election </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of Beast</a:t>
              </a:r>
              <a:b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YEARS</a:t>
              </a: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2nd ADVENT</a:t>
              </a: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DAYS</a:t>
                </a: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Christ</a:t>
              </a:r>
              <a:r>
                <a:rPr kumimoji="0" lang="fr-FR" sz="2000" b="1" i="1" u="none" strike="noStrike" kern="1200" cap="none" spc="-100" normalizeH="0" baseline="0" noProof="0" dirty="0">
                  <a:ln>
                    <a:noFill/>
                  </a:ln>
                  <a:solidFill>
                    <a:srgbClr val="000000"/>
                  </a:solidFill>
                  <a:effectLst/>
                  <a:uLnTx/>
                  <a:uFillTx/>
                  <a:latin typeface="Arial"/>
                  <a:ea typeface="ＭＳ Ｐゴシック" charset="0"/>
                  <a:cs typeface="Arial"/>
                </a:rPr>
                <a:t>'</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s Return Complete</a:t>
              </a: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39724" y="928688"/>
            <a:ext cx="3592862" cy="4011612"/>
            <a:chOff x="3139201" y="1433435"/>
            <a:chExt cx="3593038" cy="4011789"/>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DAYS</a:t>
                </a: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Dan.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Middle of the Week</a:t>
              </a: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39201"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Covenant Broken</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Dan. 9:27b</a:t>
              </a:r>
            </a:p>
          </p:txBody>
        </p:sp>
      </p:grpSp>
      <p:sp>
        <p:nvSpPr>
          <p:cNvPr id="762896" name="Text Box 10"/>
          <p:cNvSpPr txBox="1">
            <a:spLocks noChangeArrowheads="1"/>
          </p:cNvSpPr>
          <p:nvPr/>
        </p:nvSpPr>
        <p:spPr bwMode="auto">
          <a:xfrm>
            <a:off x="0" y="565603"/>
            <a:ext cx="9144000"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rPr>
              <a:t>The Tribulation</a:t>
            </a:r>
          </a:p>
        </p:txBody>
      </p:sp>
      <p:sp>
        <p:nvSpPr>
          <p:cNvPr id="66" name="Text Box 8"/>
          <p:cNvSpPr txBox="1">
            <a:spLocks noChangeArrowheads="1"/>
          </p:cNvSpPr>
          <p:nvPr/>
        </p:nvSpPr>
        <p:spPr bwMode="auto">
          <a:xfrm>
            <a:off x="0" y="5516563"/>
            <a:ext cx="9144000" cy="13239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000000"/>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9474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en-US" sz="4000">
                <a:latin typeface="Arial" charset="0"/>
                <a:ea typeface="ＭＳ Ｐゴシック" charset="0"/>
                <a:cs typeface="ＭＳ Ｐゴシック" charset="0"/>
              </a:rPr>
              <a:t>Daniel 11:40</a:t>
            </a:r>
          </a:p>
        </p:txBody>
      </p:sp>
      <p:sp>
        <p:nvSpPr>
          <p:cNvPr id="971779" name="Rectangle 3"/>
          <p:cNvSpPr>
            <a:spLocks noGrp="1" noChangeArrowheads="1"/>
          </p:cNvSpPr>
          <p:nvPr>
            <p:ph type="body" idx="1"/>
          </p:nvPr>
        </p:nvSpPr>
        <p:spPr>
          <a:xfrm>
            <a:off x="5867400" y="2743200"/>
            <a:ext cx="3276600" cy="2895600"/>
          </a:xfrm>
        </p:spPr>
        <p:txBody>
          <a:bodyPr/>
          <a:lstStyle/>
          <a:p>
            <a:pPr eaLnBrk="1" hangingPunct="1">
              <a:defRPr/>
            </a:pPr>
            <a:r>
              <a:rPr lang="en-US" dirty="0">
                <a:latin typeface="Arial" charset="0"/>
                <a:ea typeface="ＭＳ Ｐゴシック" charset="0"/>
                <a:cs typeface="ＭＳ Ｐゴシック" charset="0"/>
              </a:rPr>
              <a:t>Israel</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enemies will invade her land</a:t>
            </a:r>
          </a:p>
        </p:txBody>
      </p:sp>
      <p:pic>
        <p:nvPicPr>
          <p:cNvPr id="218115"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5"/>
          <p:cNvSpPr txBox="1">
            <a:spLocks noChangeArrowheads="1"/>
          </p:cNvSpPr>
          <p:nvPr/>
        </p:nvSpPr>
        <p:spPr bwMode="auto">
          <a:xfrm>
            <a:off x="9144000" y="44063"/>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a:solidFill>
                  <a:srgbClr val="FFFFFF"/>
                </a:solidFill>
                <a:latin typeface="Times New Roman" charset="0"/>
              </a:rPr>
              <a:t>543</a:t>
            </a:r>
          </a:p>
        </p:txBody>
      </p:sp>
    </p:spTree>
    <p:extLst>
      <p:ext uri="{BB962C8B-B14F-4D97-AF65-F5344CB8AC3E}">
        <p14:creationId xmlns:p14="http://schemas.microsoft.com/office/powerpoint/2010/main" val="6059035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en-US" sz="4000">
                <a:latin typeface="Arial" charset="0"/>
                <a:ea typeface="ＭＳ Ｐゴシック" charset="0"/>
                <a:cs typeface="ＭＳ Ｐゴシック" charset="0"/>
              </a:rPr>
              <a:t>Daniel 11:40-45</a:t>
            </a:r>
          </a:p>
        </p:txBody>
      </p:sp>
      <p:sp>
        <p:nvSpPr>
          <p:cNvPr id="973827" name="Rectangle 3"/>
          <p:cNvSpPr>
            <a:spLocks noGrp="1" noChangeArrowheads="1"/>
          </p:cNvSpPr>
          <p:nvPr>
            <p:ph type="body" idx="1"/>
          </p:nvPr>
        </p:nvSpPr>
        <p:spPr>
          <a:xfrm>
            <a:off x="5334000" y="1600200"/>
            <a:ext cx="3810000" cy="4530725"/>
          </a:xfrm>
        </p:spPr>
        <p:txBody>
          <a:bodyPr/>
          <a:lstStyle/>
          <a:p>
            <a:pPr eaLnBrk="1" hangingPunct="1">
              <a:defRPr/>
            </a:pPr>
            <a:r>
              <a:rPr lang="en-US">
                <a:latin typeface="Arial" charset="0"/>
                <a:ea typeface="ＭＳ Ｐゴシック" charset="0"/>
                <a:cs typeface="ＭＳ Ｐゴシック" charset="0"/>
              </a:rPr>
              <a:t>Even ships in the Mediterranean will join the battle</a:t>
            </a:r>
          </a:p>
        </p:txBody>
      </p:sp>
      <p:pic>
        <p:nvPicPr>
          <p:cNvPr id="220163"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8321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West Meets East (Dan. 11:44)</a:t>
            </a:r>
          </a:p>
        </p:txBody>
      </p:sp>
      <p:pic>
        <p:nvPicPr>
          <p:cNvPr id="222210"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1"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62686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ln>
            <a:miter lim="800000"/>
            <a:headEnd/>
            <a:tailEnd/>
          </a:ln>
          <a:effectLst>
            <a:outerShdw blurRad="63500" dist="35921" dir="2700000" algn="ctr" rotWithShape="0">
              <a:schemeClr val="tx2">
                <a:alpha val="74997"/>
              </a:schemeClr>
            </a:outerShdw>
          </a:effectLst>
        </p:spPr>
        <p:txBody>
          <a:bodyPr/>
          <a:lstStyle/>
          <a:p>
            <a:pPr>
              <a:defRPr/>
            </a:pP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Beasts of Rev. 13</a:t>
            </a: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225" y="6227763"/>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07684" y="12700"/>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7103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lgn="l">
              <a:defRPr/>
            </a:pPr>
            <a:r>
              <a:rPr lang="en-US" sz="4000" b="1" kern="1200" dirty="0">
                <a:solidFill>
                  <a:srgbClr val="FFFFFF"/>
                </a:solidFill>
                <a:effectLst>
                  <a:glow rad="292100">
                    <a:srgbClr val="000000">
                      <a:alpha val="75000"/>
                    </a:srgbClr>
                  </a:glow>
                </a:effectLst>
                <a:ea typeface="ＭＳ Ｐゴシック" charset="0"/>
              </a:rPr>
              <a:t>A Satanic </a:t>
            </a:r>
            <a:r>
              <a:rPr lang="en-US" altLang="ja-JP" sz="4000" b="1" kern="1200" dirty="0">
                <a:solidFill>
                  <a:srgbClr val="FFFFFF"/>
                </a:solidFill>
                <a:effectLst>
                  <a:glow rad="292100">
                    <a:srgbClr val="000000">
                      <a:alpha val="75000"/>
                    </a:srgbClr>
                  </a:glow>
                </a:effectLst>
                <a:ea typeface="ＭＳ Ｐゴシック" charset="0"/>
              </a:rPr>
              <a:t>"Trinity":</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19200"/>
            <a:ext cx="3352800" cy="1371600"/>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"Father"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Satan</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"Son"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Antichrist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"Spirit"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False Prophet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26310" name="Text Box 19"/>
          <p:cNvSpPr txBox="1">
            <a:spLocks noChangeArrowheads="1"/>
          </p:cNvSpPr>
          <p:nvPr/>
        </p:nvSpPr>
        <p:spPr bwMode="auto">
          <a:xfrm>
            <a:off x="8435975" y="1270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387</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4290136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are you doing in affirming others? </a:t>
            </a:r>
          </a:p>
        </p:txBody>
      </p:sp>
      <p:pic>
        <p:nvPicPr>
          <p:cNvPr id="3" name="Picture 2"/>
          <p:cNvPicPr>
            <a:picLocks noChangeAspect="1"/>
          </p:cNvPicPr>
          <p:nvPr/>
        </p:nvPicPr>
        <p:blipFill>
          <a:blip r:embed="rId3"/>
          <a:stretch>
            <a:fillRect/>
          </a:stretch>
        </p:blipFill>
        <p:spPr>
          <a:xfrm>
            <a:off x="734298" y="526760"/>
            <a:ext cx="8116974" cy="6331240"/>
          </a:xfrm>
          <a:prstGeom prst="rect">
            <a:avLst/>
          </a:prstGeom>
        </p:spPr>
      </p:pic>
      <p:sp>
        <p:nvSpPr>
          <p:cNvPr id="5" name="Rectangle 2">
            <a:extLst>
              <a:ext uri="{FF2B5EF4-FFF2-40B4-BE49-F238E27FC236}">
                <a16:creationId xmlns:a16="http://schemas.microsoft.com/office/drawing/2014/main" id="{B9D4A7A5-FBB4-8740-9F1A-1F77F0A2350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121934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en-US">
                <a:ea typeface="ＭＳ Ｐゴシック" pitchFamily="-111" charset="-128"/>
                <a:cs typeface="ＭＳ Ｐゴシック" pitchFamily="-111" charset="-128"/>
              </a:rPr>
              <a:t>The world will worship the beast</a:t>
            </a: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13993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defRPr/>
            </a:pPr>
            <a:r>
              <a:rPr lang="en-US" sz="2400" b="1" i="1">
                <a:solidFill>
                  <a:srgbClr val="FFFFFF"/>
                </a:solidFill>
                <a:effectLst>
                  <a:glow rad="292100">
                    <a:srgbClr val="000000">
                      <a:alpha val="75000"/>
                    </a:srgbClr>
                  </a:glow>
                </a:effectLst>
                <a:latin typeface="Comic Sans MS" charset="0"/>
                <a:ea typeface="ＭＳ Ｐゴシック" charset="0"/>
                <a:cs typeface="ＭＳ Ｐゴシック" charset="0"/>
              </a:rPr>
              <a:t>He causes all, both small and great, rich and poor, free and slave, to receive a mark on their right hand or on their foreheads, and that no one may buy or sell except one who has the mark or the name of the beast, or the number of his name.</a:t>
            </a:r>
            <a:endParaRPr lang="pt-BR" sz="2400" b="1" i="1">
              <a:solidFill>
                <a:srgbClr val="FFFFFF"/>
              </a:solidFill>
              <a:effectLst>
                <a:glow rad="292100">
                  <a:srgbClr val="000000">
                    <a:alpha val="75000"/>
                  </a:srgbClr>
                </a:glow>
              </a:effectLst>
              <a:latin typeface="Comic Sans MS" charset="0"/>
              <a:ea typeface="ＭＳ Ｐゴシック" charset="0"/>
              <a:cs typeface="ＭＳ Ｐゴシック" charset="0"/>
            </a:endParaRPr>
          </a:p>
        </p:txBody>
      </p:sp>
      <p:sp>
        <p:nvSpPr>
          <p:cNvPr id="660483" name="Text Box 5"/>
          <p:cNvSpPr txBox="1">
            <a:spLocks noChangeArrowheads="1"/>
          </p:cNvSpPr>
          <p:nvPr/>
        </p:nvSpPr>
        <p:spPr bwMode="auto">
          <a:xfrm>
            <a:off x="5029200" y="2819400"/>
            <a:ext cx="3275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glow rad="292100">
                    <a:srgbClr val="000000">
                      <a:alpha val="75000"/>
                    </a:srgbClr>
                  </a:glow>
                </a:effectLst>
              </a:rPr>
              <a:t>Revelation 13:16-17</a:t>
            </a: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en-US" sz="4000" dirty="0">
                <a:solidFill>
                  <a:schemeClr val="bg1"/>
                </a:solidFill>
                <a:effectLst>
                  <a:glow rad="292100">
                    <a:schemeClr val="tx2">
                      <a:alpha val="75000"/>
                    </a:schemeClr>
                  </a:glow>
                </a:effectLst>
                <a:latin typeface="Verdana" charset="0"/>
                <a:ea typeface="ＭＳ Ｐゴシック" charset="0"/>
                <a:cs typeface="ＭＳ Ｐゴシック" charset="0"/>
              </a:rPr>
              <a:t>The Mark in the Right Hand</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075683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sp>
        <p:nvSpPr>
          <p:cNvPr id="51202" name="Rectangle 2"/>
          <p:cNvSpPr>
            <a:spLocks noChangeArrowheads="1"/>
          </p:cNvSpPr>
          <p:nvPr/>
        </p:nvSpPr>
        <p:spPr bwMode="auto">
          <a:xfrm>
            <a:off x="381000" y="609600"/>
            <a:ext cx="8382000"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pPr>
            <a:r>
              <a:rPr lang="en-US" sz="2400" b="1" i="1">
                <a:solidFill>
                  <a:srgbClr val="FFFFFF"/>
                </a:solidFill>
                <a:latin typeface="Comic Sans MS" charset="0"/>
                <a:ea typeface="ＭＳ Ｐゴシック" charset="0"/>
                <a:cs typeface="ＭＳ Ｐゴシック" charset="0"/>
              </a:rPr>
              <a:t>He causes all, both small and great, rich and poor, free and slave, to receive a mark on their right hand or on their foreheads, and that no one may buy or sell except one who has the mark or the name of the beast, or the number of his name.</a:t>
            </a:r>
            <a:endParaRPr lang="pt-BR" sz="2400" b="1" i="1">
              <a:solidFill>
                <a:srgbClr val="FFFFFF"/>
              </a:solidFill>
              <a:latin typeface="Comic Sans MS" charset="0"/>
              <a:ea typeface="ＭＳ Ｐゴシック" charset="0"/>
              <a:cs typeface="ＭＳ Ｐゴシック"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32750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rPr>
              <a:t>Revelation 13:16-17</a:t>
            </a:r>
          </a:p>
        </p:txBody>
      </p:sp>
      <p:sp>
        <p:nvSpPr>
          <p:cNvPr id="229381" name="Rectangle 6"/>
          <p:cNvSpPr>
            <a:spLocks noGrp="1" noChangeArrowheads="1"/>
          </p:cNvSpPr>
          <p:nvPr>
            <p:ph type="title" idx="4294967295"/>
          </p:nvPr>
        </p:nvSpPr>
        <p:spPr>
          <a:xfrm>
            <a:off x="6019800" y="4267200"/>
            <a:ext cx="3124200" cy="1905000"/>
          </a:xfrm>
        </p:spPr>
        <p:txBody>
          <a:bodyPr/>
          <a:lstStyle/>
          <a:p>
            <a:r>
              <a:rPr lang="en-US" sz="4000">
                <a:solidFill>
                  <a:schemeClr val="bg1"/>
                </a:solidFill>
                <a:latin typeface="Verdana" charset="0"/>
                <a:ea typeface="ＭＳ Ｐゴシック" charset="0"/>
                <a:cs typeface="ＭＳ Ｐゴシック" charset="0"/>
              </a:rPr>
              <a:t>The Mark in the Right Hand</a:t>
            </a:r>
            <a:endParaRPr lang="en-US">
              <a:solidFill>
                <a:schemeClr val="bg1"/>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7696691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3"/>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040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76300"/>
            <a:ext cx="63119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3" name="Rectangle 2"/>
          <p:cNvSpPr>
            <a:spLocks noGrp="1" noChangeArrowheads="1"/>
          </p:cNvSpPr>
          <p:nvPr>
            <p:ph type="title" idx="4294967295"/>
          </p:nvPr>
        </p:nvSpPr>
        <p:spPr>
          <a:xfrm>
            <a:off x="685800" y="76200"/>
            <a:ext cx="7772400" cy="838200"/>
          </a:xfrm>
        </p:spPr>
        <p:txBody>
          <a:bodyPr/>
          <a:lstStyle/>
          <a:p>
            <a:r>
              <a:rPr lang="en-US">
                <a:solidFill>
                  <a:srgbClr val="FFFFFF"/>
                </a:solidFill>
                <a:latin typeface="Arial" charset="0"/>
                <a:ea typeface="ＭＳ Ｐゴシック" charset="0"/>
                <a:cs typeface="Arial" charset="0"/>
              </a:rPr>
              <a:t>Who is the Antichrist?</a:t>
            </a:r>
          </a:p>
        </p:txBody>
      </p:sp>
    </p:spTree>
    <p:extLst>
      <p:ext uri="{BB962C8B-B14F-4D97-AF65-F5344CB8AC3E}">
        <p14:creationId xmlns:p14="http://schemas.microsoft.com/office/powerpoint/2010/main" val="9701385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232450"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2451" name="Text Box 4"/>
          <p:cNvSpPr txBox="1">
            <a:spLocks noChangeArrowheads="1"/>
          </p:cNvSpPr>
          <p:nvPr/>
        </p:nvSpPr>
        <p:spPr bwMode="auto">
          <a:xfrm>
            <a:off x="666750" y="573088"/>
            <a:ext cx="2593975"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charset="0"/>
                <a:cs typeface="Arial" charset="0"/>
              </a:rPr>
              <a:t>The Counterfeit </a:t>
            </a:r>
            <a:br>
              <a:rPr lang="en-US" sz="3200" b="1">
                <a:solidFill>
                  <a:srgbClr val="FFFFFF"/>
                </a:solidFill>
                <a:latin typeface="Arial" charset="0"/>
                <a:cs typeface="Arial" charset="0"/>
              </a:rPr>
            </a:br>
            <a:r>
              <a:rPr lang="en-US" sz="3200" b="1">
                <a:solidFill>
                  <a:srgbClr val="FFFFFF"/>
                </a:solidFill>
                <a:latin typeface="Arial" charset="0"/>
                <a:cs typeface="Arial" charset="0"/>
              </a:rPr>
              <a:t>&amp; False</a:t>
            </a:r>
            <a:endParaRPr lang="en-US" sz="3600" b="1">
              <a:solidFill>
                <a:srgbClr val="000000"/>
              </a:solidFill>
              <a:latin typeface="Arial" charset="0"/>
              <a:cs typeface="Arial" charset="0"/>
            </a:endParaRPr>
          </a:p>
        </p:txBody>
      </p:sp>
      <p:sp>
        <p:nvSpPr>
          <p:cNvPr id="232452" name="Rectangle 5"/>
          <p:cNvSpPr>
            <a:spLocks noGrp="1" noChangeArrowheads="1"/>
          </p:cNvSpPr>
          <p:nvPr>
            <p:ph type="title" idx="4294967295"/>
          </p:nvPr>
        </p:nvSpPr>
        <p:spPr>
          <a:xfrm>
            <a:off x="17463" y="5257800"/>
            <a:ext cx="9163050" cy="1600200"/>
          </a:xfrm>
          <a:solidFill>
            <a:srgbClr val="FFFFFF"/>
          </a:solidFill>
        </p:spPr>
        <p:txBody>
          <a:bodyPr/>
          <a:lstStyle/>
          <a:p>
            <a:r>
              <a:rPr lang="en-US" b="1" dirty="0">
                <a:latin typeface="Arial" charset="0"/>
                <a:ea typeface="ＭＳ Ｐゴシック" charset="0"/>
                <a:cs typeface="Arial" charset="0"/>
              </a:rPr>
              <a:t>The following slides show how </a:t>
            </a:r>
            <a:br>
              <a:rPr lang="en-US" b="1" dirty="0">
                <a:latin typeface="Arial" charset="0"/>
                <a:ea typeface="ＭＳ Ｐゴシック" charset="0"/>
                <a:cs typeface="Arial" charset="0"/>
              </a:rPr>
            </a:br>
            <a:r>
              <a:rPr lang="en-US" b="1" dirty="0">
                <a:latin typeface="Arial" charset="0"/>
                <a:ea typeface="ＭＳ Ｐゴシック" charset="0"/>
                <a:cs typeface="Arial" charset="0"/>
              </a:rPr>
              <a:t>some spiritualize </a:t>
            </a:r>
            <a:r>
              <a:rPr lang="en-US" altLang="ja-JP" b="1" dirty="0">
                <a:latin typeface="Arial" charset="0"/>
                <a:ea typeface="ＭＳ Ｐゴシック" charset="0"/>
                <a:cs typeface="Arial" charset="0"/>
              </a:rPr>
              <a:t>"beast"…</a:t>
            </a:r>
            <a:endParaRPr lang="en-US" b="1" dirty="0">
              <a:latin typeface="Arial" charset="0"/>
              <a:ea typeface="ＭＳ Ｐゴシック" charset="0"/>
              <a:cs typeface="Arial" charset="0"/>
            </a:endParaRPr>
          </a:p>
        </p:txBody>
      </p:sp>
      <p:sp>
        <p:nvSpPr>
          <p:cNvPr id="23245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
        <p:nvSpPr>
          <p:cNvPr id="7" name="Text Box 2"/>
          <p:cNvSpPr txBox="1">
            <a:spLocks noChangeArrowheads="1"/>
          </p:cNvSpPr>
          <p:nvPr/>
        </p:nvSpPr>
        <p:spPr bwMode="auto">
          <a:xfrm rot="20396058">
            <a:off x="1655763" y="958850"/>
            <a:ext cx="7145337" cy="4616450"/>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16421592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4498" name="Rectangle 4"/>
          <p:cNvSpPr>
            <a:spLocks noGrp="1" noChangeArrowheads="1"/>
          </p:cNvSpPr>
          <p:nvPr>
            <p:ph type="title" idx="4294967295"/>
          </p:nvPr>
        </p:nvSpPr>
        <p:spPr>
          <a:xfrm>
            <a:off x="685800" y="533400"/>
            <a:ext cx="3505200" cy="1754188"/>
          </a:xfrm>
        </p:spPr>
        <p:txBody>
          <a:bodyPr anchor="t">
            <a:spAutoFit/>
          </a:bodyPr>
          <a:lstStyle/>
          <a:p>
            <a:pPr algn="l">
              <a:spcBef>
                <a:spcPct val="50000"/>
              </a:spcBef>
            </a:pPr>
            <a:r>
              <a:rPr lang="en-US" sz="5400" b="1">
                <a:solidFill>
                  <a:srgbClr val="FF0000"/>
                </a:solidFill>
                <a:latin typeface="Serpentine" charset="0"/>
                <a:ea typeface="ＭＳ Ｐゴシック" charset="0"/>
                <a:cs typeface="ＭＳ Ｐゴシック" charset="0"/>
              </a:rPr>
              <a:t>The Dragon!</a:t>
            </a:r>
          </a:p>
        </p:txBody>
      </p:sp>
      <p:sp>
        <p:nvSpPr>
          <p:cNvPr id="4" name="Text Box 2"/>
          <p:cNvSpPr txBox="1">
            <a:spLocks noChangeArrowheads="1"/>
          </p:cNvSpPr>
          <p:nvPr/>
        </p:nvSpPr>
        <p:spPr bwMode="auto">
          <a:xfrm>
            <a:off x="179388" y="4076700"/>
            <a:ext cx="7543800" cy="2616200"/>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Satan:</a:t>
            </a:r>
          </a:p>
          <a:p>
            <a:pPr algn="ctr" defTabSz="914400" eaLnBrk="0" fontAlgn="base" hangingPunct="0">
              <a:spcBef>
                <a:spcPct val="0"/>
              </a:spcBef>
              <a:spcAft>
                <a:spcPct val="0"/>
              </a:spcAft>
            </a:pPr>
            <a:r>
              <a:rPr lang="en-US" sz="3200" dirty="0">
                <a:solidFill>
                  <a:srgbClr val="000000"/>
                </a:solidFill>
              </a:rPr>
              <a:t>The arch-enemy of God; the one who hates all truth, all goodness, all of God</a:t>
            </a:r>
            <a:r>
              <a:rPr lang="fr-FR" altLang="ja-JP" sz="3200" dirty="0">
                <a:solidFill>
                  <a:srgbClr val="000000"/>
                </a:solidFill>
              </a:rPr>
              <a:t>'</a:t>
            </a:r>
            <a:r>
              <a:rPr lang="en-US" sz="3200" dirty="0">
                <a:solidFill>
                  <a:srgbClr val="000000"/>
                </a:solidFill>
              </a:rPr>
              <a:t>s creatures; the one who would make himself God, if he could!</a:t>
            </a:r>
            <a:endParaRPr lang="en-US" dirty="0">
              <a:solidFill>
                <a:srgbClr val="000000"/>
              </a:solidFill>
              <a:latin typeface="Times New Roman" charset="0"/>
            </a:endParaRPr>
          </a:p>
        </p:txBody>
      </p:sp>
      <p:graphicFrame>
        <p:nvGraphicFramePr>
          <p:cNvPr id="234500"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613400" imgH="4991100" progId="">
                  <p:embed/>
                </p:oleObj>
              </mc:Choice>
              <mc:Fallback>
                <p:oleObj name="Clip" r:id="rId3" imgW="5613400" imgH="4991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34501"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52482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6546" name="Rectangle 1028"/>
          <p:cNvSpPr>
            <a:spLocks noGrp="1" noChangeArrowheads="1"/>
          </p:cNvSpPr>
          <p:nvPr>
            <p:ph type="title" idx="4294967295"/>
          </p:nvPr>
        </p:nvSpPr>
        <p:spPr>
          <a:xfrm>
            <a:off x="250825" y="3897313"/>
            <a:ext cx="4964113" cy="2124075"/>
          </a:xfrm>
        </p:spPr>
        <p:txBody>
          <a:bodyPr anchor="t">
            <a:spAutoFit/>
          </a:bodyPr>
          <a:lstStyle/>
          <a:p>
            <a:pPr>
              <a:spcBef>
                <a:spcPct val="50000"/>
              </a:spcBef>
            </a:pPr>
            <a:r>
              <a:rPr lang="en-US" sz="6600">
                <a:solidFill>
                  <a:srgbClr val="FF0000"/>
                </a:solidFill>
                <a:latin typeface="Xerox Serif Wide" charset="0"/>
                <a:ea typeface="ＭＳ Ｐゴシック" charset="0"/>
                <a:cs typeface="ＭＳ Ｐゴシック" charset="0"/>
              </a:rPr>
              <a:t>The Beast Spiritualized</a:t>
            </a:r>
          </a:p>
        </p:txBody>
      </p:sp>
      <p:pic>
        <p:nvPicPr>
          <p:cNvPr id="236547"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787400" y="188913"/>
            <a:ext cx="7543800" cy="3108325"/>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solidFill>
                  <a:srgbClr val="000000"/>
                </a:solidFill>
              </a:rPr>
              <a:t>The Beast:</a:t>
            </a:r>
          </a:p>
          <a:p>
            <a:pPr algn="ctr" defTabSz="914400" eaLnBrk="0" fontAlgn="base" hangingPunct="0">
              <a:spcBef>
                <a:spcPct val="0"/>
              </a:spcBef>
              <a:spcAft>
                <a:spcPct val="0"/>
              </a:spcAft>
            </a:pPr>
            <a:r>
              <a:rPr lang="en-US" sz="3200" dirty="0">
                <a:solidFill>
                  <a:srgbClr val="000000"/>
                </a:solidFill>
              </a:rPr>
              <a:t>The World</a:t>
            </a:r>
            <a:r>
              <a:rPr lang="fr-FR" altLang="ja-JP" sz="3200" dirty="0">
                <a:solidFill>
                  <a:srgbClr val="000000"/>
                </a:solidFill>
              </a:rPr>
              <a:t>'</a:t>
            </a:r>
            <a:r>
              <a:rPr lang="en-US" sz="3200" dirty="0">
                <a:solidFill>
                  <a:srgbClr val="000000"/>
                </a:solidFill>
              </a:rPr>
              <a:t>s political systems. They demand and achieve worship and obedience from all but those who belong to the Lamb. The effect is to take the world into Satan</a:t>
            </a:r>
            <a:r>
              <a:rPr lang="fr-FR" altLang="ja-JP" sz="3200" dirty="0">
                <a:solidFill>
                  <a:srgbClr val="000000"/>
                </a:solidFill>
              </a:rPr>
              <a:t>'</a:t>
            </a:r>
            <a:r>
              <a:rPr lang="en-US" sz="3200" dirty="0">
                <a:solidFill>
                  <a:srgbClr val="000000"/>
                </a:solidFill>
              </a:rPr>
              <a:t>s power.</a:t>
            </a:r>
            <a:endParaRPr lang="en-US" dirty="0">
              <a:solidFill>
                <a:srgbClr val="000000"/>
              </a:solidFill>
              <a:latin typeface="Times New Roman" charset="0"/>
            </a:endParaRPr>
          </a:p>
        </p:txBody>
      </p:sp>
      <p:sp>
        <p:nvSpPr>
          <p:cNvPr id="236549"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581125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8594" name="Rectangle 5"/>
          <p:cNvSpPr>
            <a:spLocks noGrp="1" noChangeArrowheads="1"/>
          </p:cNvSpPr>
          <p:nvPr>
            <p:ph type="title" idx="4294967295"/>
          </p:nvPr>
        </p:nvSpPr>
        <p:spPr>
          <a:xfrm>
            <a:off x="5364163" y="4225925"/>
            <a:ext cx="3455987" cy="1939925"/>
          </a:xfrm>
        </p:spPr>
        <p:txBody>
          <a:bodyPr anchor="t">
            <a:spAutoFit/>
          </a:bodyPr>
          <a:lstStyle/>
          <a:p>
            <a:pPr algn="l">
              <a:spcBef>
                <a:spcPct val="50000"/>
              </a:spcBef>
            </a:pPr>
            <a:r>
              <a:rPr lang="en-US" sz="4000" b="1">
                <a:solidFill>
                  <a:schemeClr val="tx1"/>
                </a:solidFill>
                <a:latin typeface="Windsor" charset="0"/>
                <a:ea typeface="ＭＳ Ｐゴシック" charset="0"/>
                <a:cs typeface="ＭＳ Ｐゴシック" charset="0"/>
              </a:rPr>
              <a:t>The False Prophet Spiritualized</a:t>
            </a:r>
          </a:p>
        </p:txBody>
      </p:sp>
      <p:pic>
        <p:nvPicPr>
          <p:cNvPr id="238595"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6"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8597" name="Text Box 2"/>
          <p:cNvSpPr txBox="1">
            <a:spLocks noChangeArrowheads="1"/>
          </p:cNvSpPr>
          <p:nvPr/>
        </p:nvSpPr>
        <p:spPr bwMode="auto">
          <a:xfrm>
            <a:off x="107950" y="981075"/>
            <a:ext cx="5040313" cy="458628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a:solidFill>
                  <a:srgbClr val="000000"/>
                </a:solidFill>
              </a:rPr>
              <a:t>The False Prophet:</a:t>
            </a:r>
            <a:endParaRPr lang="en-US" sz="3200" b="1">
              <a:solidFill>
                <a:srgbClr val="000000"/>
              </a:solidFill>
            </a:endParaRPr>
          </a:p>
          <a:p>
            <a:pPr algn="ctr" defTabSz="914400" eaLnBrk="0" fontAlgn="base" hangingPunct="0">
              <a:spcBef>
                <a:spcPct val="0"/>
              </a:spcBef>
              <a:spcAft>
                <a:spcPct val="0"/>
              </a:spcAft>
            </a:pPr>
            <a:r>
              <a:rPr lang="en-US" sz="3200">
                <a:solidFill>
                  <a:srgbClr val="000000"/>
                </a:solidFill>
              </a:rPr>
              <a:t>Every Ideology, Religion and/or Technology which leads mankind astray by highly plausible (but false) principles, miracles or works. His goal is to cause humanity to worship the Beast.</a:t>
            </a:r>
          </a:p>
        </p:txBody>
      </p:sp>
      <p:sp>
        <p:nvSpPr>
          <p:cNvPr id="238598"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42101526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69888" y="339725"/>
            <a:ext cx="8532812" cy="1873250"/>
          </a:xfrm>
        </p:spPr>
        <p:txBody>
          <a:bodyPr/>
          <a:lstStyle/>
          <a:p>
            <a:pPr>
              <a:defRPr/>
            </a:pP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But he is referred to as a person and the number of his name is 666</a:t>
            </a:r>
            <a:b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(Revelation 13:18)</a:t>
            </a:r>
          </a:p>
        </p:txBody>
      </p:sp>
      <p:sp>
        <p:nvSpPr>
          <p:cNvPr id="240644"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15970788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3"/>
          <p:cNvSpPr>
            <a:spLocks noGrp="1" noChangeArrowheads="1"/>
          </p:cNvSpPr>
          <p:nvPr>
            <p:ph type="title" idx="4294967295"/>
          </p:nvPr>
        </p:nvSpPr>
        <p:spPr>
          <a:xfrm>
            <a:off x="685800" y="228600"/>
            <a:ext cx="7772400" cy="838200"/>
          </a:xfrm>
        </p:spPr>
        <p:txBody>
          <a:bodyPr/>
          <a:lstStyle/>
          <a:p>
            <a:pPr eaLnBrk="1" hangingPunct="1"/>
            <a:r>
              <a:rPr kumimoji="0" lang="en-US">
                <a:latin typeface="Geneva" charset="0"/>
                <a:ea typeface="ＭＳ Ｐゴシック" charset="0"/>
                <a:cs typeface="ＭＳ Ｐゴシック" charset="0"/>
              </a:rPr>
              <a:t>Gematria in Greek</a:t>
            </a:r>
          </a:p>
        </p:txBody>
      </p:sp>
      <p:sp>
        <p:nvSpPr>
          <p:cNvPr id="242691" name="Text Box 4"/>
          <p:cNvSpPr txBox="1">
            <a:spLocks noChangeArrowheads="1"/>
          </p:cNvSpPr>
          <p:nvPr/>
        </p:nvSpPr>
        <p:spPr bwMode="auto">
          <a:xfrm>
            <a:off x="900113" y="912813"/>
            <a:ext cx="7219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Hebrew, Greek and Latin used letters as numbers</a:t>
            </a:r>
          </a:p>
        </p:txBody>
      </p:sp>
      <p:sp>
        <p:nvSpPr>
          <p:cNvPr id="242692"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latin typeface="Times New Roman" charset="0"/>
              </a:rPr>
              <a:t>http://religion-cults.com/antichrist/666.htm</a:t>
            </a:r>
          </a:p>
        </p:txBody>
      </p:sp>
      <p:sp>
        <p:nvSpPr>
          <p:cNvPr id="24269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656028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Tribulation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
        <p:nvSpPr>
          <p:cNvPr id="7" name="Text Box 24"/>
          <p:cNvSpPr txBox="1">
            <a:spLocks noChangeArrowheads="1"/>
          </p:cNvSpPr>
          <p:nvPr/>
        </p:nvSpPr>
        <p:spPr bwMode="auto">
          <a:xfrm>
            <a:off x="8371661" y="65344"/>
            <a:ext cx="681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dirty="0">
                <a:solidFill>
                  <a:srgbClr val="FFFFFF"/>
                </a:solidFill>
                <a:cs typeface="Arial" charset="0"/>
              </a:rPr>
              <a:t>211</a:t>
            </a:r>
          </a:p>
        </p:txBody>
      </p:sp>
    </p:spTree>
    <p:extLst>
      <p:ext uri="{BB962C8B-B14F-4D97-AF65-F5344CB8AC3E}">
        <p14:creationId xmlns:p14="http://schemas.microsoft.com/office/powerpoint/2010/main" val="332249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157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defRPr/>
            </a:pPr>
            <a:r>
              <a:rPr lang="en-US" sz="6000" b="1" dirty="0">
                <a:effectLst>
                  <a:glow rad="241300">
                    <a:srgbClr val="FFFFFF">
                      <a:alpha val="75000"/>
                    </a:srgbClr>
                  </a:glow>
                </a:effectLst>
                <a:latin typeface="Verdana" charset="0"/>
                <a:ea typeface="ＭＳ Ｐゴシック" charset="0"/>
                <a:cs typeface="ＭＳ Ｐゴシック" charset="0"/>
              </a:rPr>
              <a:t>Nero = 666?</a:t>
            </a:r>
          </a:p>
        </p:txBody>
      </p:sp>
      <p:pic>
        <p:nvPicPr>
          <p:cNvPr id="244738"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585248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000000"/>
                </a:solidFill>
                <a:effectLst>
                  <a:glow rad="241300">
                    <a:srgbClr val="FFFFFF">
                      <a:alpha val="75000"/>
                    </a:srgbClr>
                  </a:glow>
                </a:effectLst>
                <a:latin typeface="Times New Roman" charset="0"/>
              </a:rPr>
              <a:t>http://religion-</a:t>
            </a:r>
            <a:r>
              <a:rPr lang="en-US" b="1" dirty="0" err="1">
                <a:solidFill>
                  <a:srgbClr val="000000"/>
                </a:solidFill>
                <a:effectLst>
                  <a:glow rad="241300">
                    <a:srgbClr val="FFFFFF">
                      <a:alpha val="75000"/>
                    </a:srgbClr>
                  </a:glow>
                </a:effectLst>
                <a:latin typeface="Times New Roman" charset="0"/>
              </a:rPr>
              <a:t>cults.com</a:t>
            </a:r>
            <a:r>
              <a:rPr lang="en-US" b="1" dirty="0">
                <a:solidFill>
                  <a:srgbClr val="000000"/>
                </a:solidFill>
                <a:effectLst>
                  <a:glow rad="241300">
                    <a:srgbClr val="FFFFFF">
                      <a:alpha val="75000"/>
                    </a:srgbClr>
                  </a:glow>
                </a:effectLst>
                <a:latin typeface="Times New Roman" charset="0"/>
              </a:rPr>
              <a:t>/antichrist/666.htm</a:t>
            </a:r>
          </a:p>
        </p:txBody>
      </p:sp>
      <p:sp>
        <p:nvSpPr>
          <p:cNvPr id="244740"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2892324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71"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12700" y="1270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English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Greek</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Hebrew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Value</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6838" name="Rectangle 66"/>
          <p:cNvSpPr>
            <a:spLocks noGrp="1" noChangeArrowheads="1"/>
          </p:cNvSpPr>
          <p:nvPr>
            <p:ph type="title" idx="4294967295"/>
          </p:nvPr>
        </p:nvSpPr>
        <p:spPr>
          <a:xfrm>
            <a:off x="604838" y="93663"/>
            <a:ext cx="7015162" cy="762000"/>
          </a:xfrm>
          <a:solidFill>
            <a:srgbClr val="000000"/>
          </a:solidFill>
        </p:spPr>
        <p:txBody>
          <a:bodyPr/>
          <a:lstStyle/>
          <a:p>
            <a:pPr eaLnBrk="1" hangingPunct="1"/>
            <a:r>
              <a:rPr kumimoji="0" lang="en-US">
                <a:solidFill>
                  <a:schemeClr val="bg1"/>
                </a:solidFill>
                <a:latin typeface="Helvetica" charset="0"/>
                <a:ea typeface="ＭＳ Ｐゴシック" charset="0"/>
                <a:cs typeface="ＭＳ Ｐゴシック" charset="0"/>
              </a:rPr>
              <a:t>Hebrew Gematria</a:t>
            </a: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pl-PL" sz="3600" kern="10" spc="10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246840"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3F1E4"/>
                </a:solidFill>
                <a:latin typeface="Arial" charset="0"/>
                <a:cs typeface="Arial" charset="0"/>
              </a:rPr>
              <a:t>http://religion-cults.com/antichrist/666.htm</a:t>
            </a:r>
          </a:p>
        </p:txBody>
      </p:sp>
      <p:sp>
        <p:nvSpPr>
          <p:cNvPr id="246841"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1634490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en-US" dirty="0"/>
              <a:t>English Gematria</a:t>
            </a: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chemeClr val="bg1"/>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48957"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72340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en-US">
                <a:solidFill>
                  <a:srgbClr val="FF9A9A"/>
                </a:solidFill>
                <a:latin typeface="Trebuchet MS" charset="0"/>
                <a:ea typeface="ＭＳ Ｐゴシック" charset="0"/>
                <a:cs typeface="ＭＳ Ｐゴシック" charset="0"/>
              </a:rPr>
              <a:t>THE UPC BAR CODE</a:t>
            </a:r>
            <a:endParaRPr lang="en-US">
              <a:latin typeface="Trebuchet MS" charset="0"/>
              <a:ea typeface="ＭＳ Ｐゴシック" charset="0"/>
              <a:cs typeface="ＭＳ Ｐゴシック" charset="0"/>
            </a:endParaRPr>
          </a:p>
        </p:txBody>
      </p:sp>
      <p:pic>
        <p:nvPicPr>
          <p:cNvPr id="25088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50883"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defTabSz="914400" fontAlgn="base">
              <a:spcBef>
                <a:spcPct val="20000"/>
              </a:spcBef>
              <a:spcAft>
                <a:spcPct val="0"/>
              </a:spcAft>
              <a:defRPr/>
            </a:pPr>
            <a:r>
              <a:rPr lang="en-US" sz="2800" b="1" i="1" dirty="0">
                <a:solidFill>
                  <a:srgbClr val="FFFFFF"/>
                </a:solidFill>
                <a:latin typeface="Arial"/>
                <a:ea typeface="ＭＳ Ｐゴシック"/>
                <a:cs typeface="Arial"/>
              </a:rPr>
              <a:t>BUT WOULD THE JEWS IN THE NEXT VERSE (REV. 14:1) ALSO HAVE AN INVISIBLE CODE?</a:t>
            </a:r>
          </a:p>
        </p:txBody>
      </p:sp>
      <p:sp>
        <p:nvSpPr>
          <p:cNvPr id="250885"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1188631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52932"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en-US" sz="4000" dirty="0"/>
              <a:t>Mark of the Beast Microchip</a:t>
            </a: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52936"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3623977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p:txBody>
          <a:bodyPr/>
          <a:lstStyle/>
          <a:p>
            <a:pPr algn="ctr" eaLnBrk="1" hangingPunct="1"/>
            <a:r>
              <a:rPr lang="en-US" sz="3200" b="1">
                <a:latin typeface="Arial" charset="0"/>
                <a:ea typeface="ＭＳ Ｐゴシック" charset="0"/>
                <a:cs typeface="Arial" charset="0"/>
              </a:rPr>
              <a:t>Monster Drink!</a:t>
            </a:r>
          </a:p>
        </p:txBody>
      </p:sp>
      <p:sp>
        <p:nvSpPr>
          <p:cNvPr id="254978"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pic>
        <p:nvPicPr>
          <p:cNvPr id="254979" name="Picture 1" descr="rev 13 waw on mon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76500" y="461963"/>
            <a:ext cx="4037013" cy="519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0425" y="365125"/>
            <a:ext cx="7516813"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rev 13 lady in monster_energy.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463" y="654050"/>
            <a:ext cx="8370887"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427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6" name="Rectangle 5"/>
          <p:cNvSpPr>
            <a:spLocks noChangeArrowheads="1"/>
          </p:cNvSpPr>
          <p:nvPr/>
        </p:nvSpPr>
        <p:spPr bwMode="auto">
          <a:xfrm>
            <a:off x="0" y="0"/>
            <a:ext cx="9144000" cy="69913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257027" name="Picture 3" descr="rev 13 MONSTER ENERGY DRINK =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6688" y="0"/>
            <a:ext cx="6654800" cy="579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Rectangle 2"/>
          <p:cNvSpPr>
            <a:spLocks noGrp="1" noChangeArrowheads="1"/>
          </p:cNvSpPr>
          <p:nvPr>
            <p:ph type="title" idx="4294967295"/>
          </p:nvPr>
        </p:nvSpPr>
        <p:spPr>
          <a:xfrm>
            <a:off x="533400" y="177800"/>
            <a:ext cx="8153400" cy="554038"/>
          </a:xfrm>
          <a:solidFill>
            <a:srgbClr val="FFFFFF"/>
          </a:solidFill>
        </p:spPr>
        <p:txBody>
          <a:bodyPr anchor="ctr"/>
          <a:lstStyle/>
          <a:p>
            <a:pPr algn="ctr" eaLnBrk="1" hangingPunct="1"/>
            <a:r>
              <a:rPr lang="en-US" sz="3200" b="1">
                <a:solidFill>
                  <a:schemeClr val="bg1"/>
                </a:solidFill>
                <a:latin typeface="Arial" charset="0"/>
                <a:ea typeface="ＭＳ Ｐゴシック" charset="0"/>
                <a:cs typeface="Arial" charset="0"/>
              </a:rPr>
              <a:t>Hebrew Alphabet Values</a:t>
            </a:r>
          </a:p>
        </p:txBody>
      </p:sp>
      <p:sp>
        <p:nvSpPr>
          <p:cNvPr id="257029"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
        <p:nvSpPr>
          <p:cNvPr id="9" name="Rectangle 2"/>
          <p:cNvSpPr txBox="1">
            <a:spLocks noChangeArrowheads="1"/>
          </p:cNvSpPr>
          <p:nvPr/>
        </p:nvSpPr>
        <p:spPr bwMode="auto">
          <a:xfrm>
            <a:off x="442913" y="5911850"/>
            <a:ext cx="81534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en-US" sz="3200" b="1">
                <a:solidFill>
                  <a:srgbClr val="FF0000"/>
                </a:solidFill>
                <a:latin typeface="Arial" charset="0"/>
                <a:cs typeface="Arial" charset="0"/>
              </a:rPr>
              <a:t>Monster Energy Drink =</a:t>
            </a:r>
          </a:p>
        </p:txBody>
      </p:sp>
      <p:sp>
        <p:nvSpPr>
          <p:cNvPr id="10" name="Rectangle 2"/>
          <p:cNvSpPr txBox="1">
            <a:spLocks noChangeArrowheads="1"/>
          </p:cNvSpPr>
          <p:nvPr/>
        </p:nvSpPr>
        <p:spPr bwMode="auto">
          <a:xfrm>
            <a:off x="442913" y="6369050"/>
            <a:ext cx="815340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en-US" sz="3200" b="1">
                <a:solidFill>
                  <a:srgbClr val="FF0000"/>
                </a:solidFill>
                <a:latin typeface="Arial" charset="0"/>
                <a:cs typeface="Arial" charset="0"/>
              </a:rPr>
              <a:t>666</a:t>
            </a:r>
          </a:p>
        </p:txBody>
      </p:sp>
    </p:spTree>
    <p:extLst>
      <p:ext uri="{BB962C8B-B14F-4D97-AF65-F5344CB8AC3E}">
        <p14:creationId xmlns:p14="http://schemas.microsoft.com/office/powerpoint/2010/main" val="1594120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Rectangle 2"/>
          <p:cNvSpPr>
            <a:spLocks noGrp="1" noChangeArrowheads="1"/>
          </p:cNvSpPr>
          <p:nvPr>
            <p:ph type="title" idx="4294967295"/>
          </p:nvPr>
        </p:nvSpPr>
        <p:spPr/>
        <p:txBody>
          <a:bodyPr/>
          <a:lstStyle/>
          <a:p>
            <a:pPr eaLnBrk="1" hangingPunct="1"/>
            <a:r>
              <a:rPr lang="en-US" b="1" dirty="0">
                <a:latin typeface="Arial" charset="0"/>
                <a:ea typeface="ＭＳ Ｐゴシック" charset="0"/>
                <a:cs typeface="Arial" charset="0"/>
              </a:rPr>
              <a:t>The Sky</a:t>
            </a:r>
            <a:r>
              <a:rPr lang="fr-FR" altLang="ja-JP" b="1" dirty="0">
                <a:latin typeface="Arial" charset="0"/>
                <a:ea typeface="ＭＳ Ｐゴシック" charset="0"/>
                <a:cs typeface="Arial" charset="0"/>
              </a:rPr>
              <a:t>'</a:t>
            </a:r>
            <a:r>
              <a:rPr lang="en-US" b="1" dirty="0">
                <a:latin typeface="Arial" charset="0"/>
                <a:ea typeface="ＭＳ Ｐゴシック" charset="0"/>
                <a:cs typeface="Arial" charset="0"/>
              </a:rPr>
              <a:t>s the Limit</a:t>
            </a:r>
          </a:p>
        </p:txBody>
      </p:sp>
      <p:sp>
        <p:nvSpPr>
          <p:cNvPr id="259075" name="Text Box 3"/>
          <p:cNvSpPr txBox="1">
            <a:spLocks noChangeArrowheads="1"/>
          </p:cNvSpPr>
          <p:nvPr/>
        </p:nvSpPr>
        <p:spPr bwMode="auto">
          <a:xfrm>
            <a:off x="595313" y="1944688"/>
            <a:ext cx="7939087" cy="397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b="1">
                <a:solidFill>
                  <a:srgbClr val="FFFFFF"/>
                </a:solidFill>
                <a:latin typeface="Arial" charset="0"/>
                <a:cs typeface="Arial" charset="0"/>
              </a:rPr>
              <a:t>Computations using different systems make each of these total 666: Kissinger, van den broek, lustiger,  hitler, deutschland, himmler, new york, us of america, santa claus, kennedy, al  gore... Holy Bible, SS number, witchcraft, lustful, monetary, live, son of sin, mark of  beast, evil, bullet... internet, billgates+3 (the III), computer, terminal, binary,  windows98, teletext, calculation</a:t>
            </a:r>
          </a:p>
        </p:txBody>
      </p:sp>
      <p:sp>
        <p:nvSpPr>
          <p:cNvPr id="259076"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388</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39044536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en-US" sz="5400" b="1">
                <a:solidFill>
                  <a:schemeClr val="bg1"/>
                </a:solidFill>
              </a:rPr>
              <a:t>George W. Bush?!</a:t>
            </a:r>
          </a:p>
        </p:txBody>
      </p:sp>
    </p:spTree>
    <p:extLst>
      <p:ext uri="{BB962C8B-B14F-4D97-AF65-F5344CB8AC3E}">
        <p14:creationId xmlns:p14="http://schemas.microsoft.com/office/powerpoint/2010/main" val="21321082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Rectangle 3"/>
          <p:cNvSpPr>
            <a:spLocks noGrp="1" noChangeArrowheads="1"/>
          </p:cNvSpPr>
          <p:nvPr>
            <p:ph type="title" idx="4294967295"/>
          </p:nvPr>
        </p:nvSpPr>
        <p:spPr>
          <a:xfrm>
            <a:off x="228600" y="1981200"/>
            <a:ext cx="3124200" cy="4267200"/>
          </a:xfrm>
        </p:spPr>
        <p:txBody>
          <a:bodyPr/>
          <a:lstStyle/>
          <a:p>
            <a:r>
              <a:rPr lang="en-US" altLang="ja-JP" dirty="0">
                <a:latin typeface="Times New Roman" charset="0"/>
                <a:ea typeface="ＭＳ Ｐゴシック" charset="0"/>
                <a:cs typeface="ＭＳ Ｐゴシック" charset="0"/>
              </a:rPr>
              <a:t>"He will judge the nations"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086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idx="4294967295"/>
          </p:nvPr>
        </p:nvSpPr>
        <p:spPr/>
        <p:txBody>
          <a:bodyPr/>
          <a:lstStyle/>
          <a:p>
            <a:r>
              <a:rPr lang="en-US">
                <a:latin typeface="Times New Roman" charset="0"/>
              </a:rPr>
              <a:t>It is Well With My Soul</a:t>
            </a:r>
          </a:p>
        </p:txBody>
      </p:sp>
      <p:pic>
        <p:nvPicPr>
          <p:cNvPr id="126978" name="Picture 2" descr="D:\Church\Backgrounds\Coasts\50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682655" y="639763"/>
            <a:ext cx="7778692" cy="5078314"/>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When peace like a river,</a:t>
            </a:r>
          </a:p>
          <a:p>
            <a:pPr algn="ctr" defTabSz="914400" fontAlgn="base">
              <a:spcBef>
                <a:spcPct val="0"/>
              </a:spcBef>
              <a:spcAft>
                <a:spcPct val="0"/>
              </a:spcAft>
              <a:defRPr/>
            </a:pPr>
            <a:r>
              <a:rPr lang="en-US" sz="3600" b="1" dirty="0" err="1">
                <a:solidFill>
                  <a:srgbClr val="FFFFFF"/>
                </a:solidFill>
                <a:latin typeface="Arial"/>
                <a:ea typeface="ＭＳ Ｐゴシック" charset="0"/>
                <a:cs typeface="Arial"/>
              </a:rPr>
              <a:t>attendeth</a:t>
            </a:r>
            <a:r>
              <a:rPr lang="en-US" sz="3600" b="1" dirty="0">
                <a:solidFill>
                  <a:srgbClr val="FFFFFF"/>
                </a:solidFill>
                <a:latin typeface="Arial"/>
                <a:ea typeface="ＭＳ Ｐゴシック" charset="0"/>
                <a:cs typeface="Arial"/>
              </a:rPr>
              <a:t> my way,</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when sorrows like sea billows roll-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Whatever my lot,</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Thou hast taught me to say,</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it is well with my soul.</a:t>
            </a:r>
          </a:p>
          <a:p>
            <a:pPr algn="ctr" defTabSz="914400" fontAlgn="base">
              <a:spcBef>
                <a:spcPct val="0"/>
              </a:spcBef>
              <a:spcAft>
                <a:spcPct val="0"/>
              </a:spcAft>
              <a:defRPr/>
            </a:pPr>
            <a:endParaRPr lang="en-US" sz="3600" b="1" dirty="0">
              <a:solidFill>
                <a:srgbClr val="FFFFFF"/>
              </a:solidFill>
              <a:latin typeface="Arial"/>
              <a:ea typeface="ＭＳ Ｐゴシック" charset="0"/>
              <a:cs typeface="Arial"/>
            </a:endParaRP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with my soul,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it is well with my soul.</a:t>
            </a:r>
          </a:p>
        </p:txBody>
      </p:sp>
    </p:spTree>
    <p:extLst>
      <p:ext uri="{BB962C8B-B14F-4D97-AF65-F5344CB8AC3E}">
        <p14:creationId xmlns:p14="http://schemas.microsoft.com/office/powerpoint/2010/main" val="4238286610"/>
      </p:ext>
    </p:extLst>
  </p:cSld>
  <p:clrMapOvr>
    <a:masterClrMapping/>
  </p:clrMapOvr>
  <p:transition>
    <p:zo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East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Rectangle 3"/>
          <p:cNvSpPr>
            <a:spLocks noGrp="1" noChangeArrowheads="1"/>
          </p:cNvSpPr>
          <p:nvPr>
            <p:ph type="title" idx="4294967295"/>
          </p:nvPr>
        </p:nvSpPr>
        <p:spPr>
          <a:xfrm>
            <a:off x="1143000" y="381000"/>
            <a:ext cx="7772400" cy="1143000"/>
          </a:xfrm>
        </p:spPr>
        <p:txBody>
          <a:bodyPr/>
          <a:lstStyle/>
          <a:p>
            <a:r>
              <a:rPr lang="en-US">
                <a:latin typeface="Times New Roman" charset="0"/>
                <a:ea typeface="ＭＳ Ｐゴシック" charset="0"/>
                <a:cs typeface="ＭＳ Ｐゴシック" charset="0"/>
              </a:rPr>
              <a:t>The East Gate</a:t>
            </a:r>
          </a:p>
        </p:txBody>
      </p:sp>
    </p:spTree>
    <p:extLst>
      <p:ext uri="{BB962C8B-B14F-4D97-AF65-F5344CB8AC3E}">
        <p14:creationId xmlns:p14="http://schemas.microsoft.com/office/powerpoint/2010/main" val="194865813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2195513" y="260350"/>
            <a:ext cx="5400675" cy="2736850"/>
          </a:xfrm>
        </p:spPr>
        <p:txBody>
          <a:bodyPr/>
          <a:lstStyle/>
          <a:p>
            <a:r>
              <a:rPr lang="en-US" sz="4800">
                <a:solidFill>
                  <a:srgbClr val="FFFF00"/>
                </a:solidFill>
                <a:latin typeface="Times New Roman" charset="0"/>
                <a:ea typeface="ＭＳ Ｐゴシック" charset="0"/>
                <a:cs typeface="ＭＳ Ｐゴシック" charset="0"/>
              </a:rPr>
              <a:t>7-year covenant</a:t>
            </a:r>
          </a:p>
          <a:p>
            <a:r>
              <a:rPr lang="en-US" sz="4800">
                <a:solidFill>
                  <a:srgbClr val="FFFF00"/>
                </a:solidFill>
                <a:latin typeface="Times New Roman" charset="0"/>
                <a:ea typeface="ＭＳ Ｐゴシック" charset="0"/>
                <a:cs typeface="ＭＳ Ｐゴシック" charset="0"/>
              </a:rPr>
              <a:t>1290/1260-day trial</a:t>
            </a:r>
          </a:p>
          <a:p>
            <a:r>
              <a:rPr lang="en-US" sz="4800">
                <a:solidFill>
                  <a:srgbClr val="FFFF00"/>
                </a:solidFill>
                <a:latin typeface="Times New Roman" charset="0"/>
                <a:ea typeface="ＭＳ Ｐゴシック" charset="0"/>
                <a:cs typeface="ＭＳ Ｐゴシック" charset="0"/>
              </a:rPr>
              <a:t>Ten-horned Beast</a:t>
            </a:r>
          </a:p>
        </p:txBody>
      </p:sp>
      <p:sp>
        <p:nvSpPr>
          <p:cNvPr id="269315"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9600" b="1">
                <a:solidFill>
                  <a:srgbClr val="FFFFFF"/>
                </a:solidFill>
                <a:latin typeface="Times New Roman" charset="0"/>
                <a:ea typeface="ＭＳ Ｐゴシック" charset="0"/>
                <a:cs typeface="ＭＳ Ｐゴシック" charset="0"/>
              </a:rPr>
              <a:t>Revelation</a:t>
            </a: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en-US" sz="9600" b="1"/>
              <a:t>Daniel</a:t>
            </a:r>
          </a:p>
        </p:txBody>
      </p:sp>
    </p:spTree>
    <p:extLst>
      <p:ext uri="{BB962C8B-B14F-4D97-AF65-F5344CB8AC3E}">
        <p14:creationId xmlns:p14="http://schemas.microsoft.com/office/powerpoint/2010/main" val="291386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en-US" b="1" dirty="0">
                <a:solidFill>
                  <a:srgbClr val="CCFF66"/>
                </a:solidFill>
                <a:latin typeface="Arial" charset="0"/>
                <a:ea typeface="ＭＳ Ｐゴシック" charset="0"/>
                <a:cs typeface="ＭＳ Ｐゴシック" charset="0"/>
              </a:rPr>
              <a:t>Daniel 9</a:t>
            </a:r>
          </a:p>
        </p:txBody>
      </p:sp>
      <p:sp>
        <p:nvSpPr>
          <p:cNvPr id="1006595" name="Rectangle 3"/>
          <p:cNvSpPr>
            <a:spLocks noGrp="1" noChangeArrowheads="1"/>
          </p:cNvSpPr>
          <p:nvPr>
            <p:ph type="body" idx="1"/>
          </p:nvPr>
        </p:nvSpPr>
        <p:spPr/>
        <p:txBody>
          <a:bodyPr/>
          <a:lstStyle/>
          <a:p>
            <a:pPr eaLnBrk="1" hangingPunct="1">
              <a:defRPr/>
            </a:pPr>
            <a:r>
              <a:rPr lang="en-US" dirty="0">
                <a:latin typeface="Arial" charset="0"/>
                <a:ea typeface="ＭＳ Ｐゴシック" charset="0"/>
                <a:cs typeface="ＭＳ Ｐゴシック" charset="0"/>
              </a:rPr>
              <a:t>Daniel</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prayer (9:1-19)</a:t>
            </a:r>
          </a:p>
          <a:p>
            <a:pPr eaLnBrk="1" hangingPunct="1">
              <a:defRPr/>
            </a:pPr>
            <a:r>
              <a:rPr lang="en-US" dirty="0">
                <a:latin typeface="Arial" charset="0"/>
                <a:ea typeface="ＭＳ Ｐゴシック" charset="0"/>
                <a:cs typeface="ＭＳ Ｐゴシック" charset="0"/>
              </a:rPr>
              <a:t>God</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reply - Seventy x seven (9:20-27)</a:t>
            </a:r>
          </a:p>
        </p:txBody>
      </p:sp>
      <p:sp>
        <p:nvSpPr>
          <p:cNvPr id="271363" name="Text Box 4"/>
          <p:cNvSpPr txBox="1">
            <a:spLocks noChangeArrowheads="1"/>
          </p:cNvSpPr>
          <p:nvPr/>
        </p:nvSpPr>
        <p:spPr bwMode="auto">
          <a:xfrm>
            <a:off x="457200" y="4114800"/>
            <a:ext cx="79248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800" dirty="0">
                <a:solidFill>
                  <a:srgbClr val="FFFFFF"/>
                </a:solidFill>
                <a:latin typeface="Arial" charset="0"/>
              </a:rPr>
              <a:t>The interpretation of these seventy weeks is divided into 4 major views.  But let</a:t>
            </a:r>
            <a:r>
              <a:rPr lang="fr-FR" altLang="ja-JP" sz="2800" dirty="0">
                <a:solidFill>
                  <a:srgbClr val="FFFFFF"/>
                </a:solidFill>
                <a:latin typeface="Arial" charset="0"/>
              </a:rPr>
              <a:t>'</a:t>
            </a:r>
            <a:r>
              <a:rPr lang="en-US" sz="2800" dirty="0">
                <a:solidFill>
                  <a:srgbClr val="FFFFFF"/>
                </a:solidFill>
                <a:latin typeface="Arial" charset="0"/>
              </a:rPr>
              <a:t>s first see the text itself and ask who the </a:t>
            </a:r>
            <a:r>
              <a:rPr lang="en-US" altLang="ja-JP" sz="2800" dirty="0">
                <a:solidFill>
                  <a:srgbClr val="FFFFFF"/>
                </a:solidFill>
                <a:latin typeface="Arial" charset="0"/>
              </a:rPr>
              <a:t>"bad guys" are: </a:t>
            </a:r>
            <a:br>
              <a:rPr lang="en-US" altLang="ja-JP" sz="2800" dirty="0">
                <a:solidFill>
                  <a:srgbClr val="FFFFFF"/>
                </a:solidFill>
                <a:latin typeface="Arial" charset="0"/>
              </a:rPr>
            </a:br>
            <a:r>
              <a:rPr lang="en-US" altLang="ja-JP" sz="2800" dirty="0">
                <a:solidFill>
                  <a:srgbClr val="FFFFFF"/>
                </a:solidFill>
                <a:latin typeface="Arial" charset="0"/>
              </a:rPr>
              <a:t>"the Anointed One" or the "ruler who will arise"?</a:t>
            </a:r>
            <a:endParaRPr lang="en-US" sz="2800" dirty="0">
              <a:solidFill>
                <a:srgbClr val="FFFFFF"/>
              </a:solidFill>
              <a:latin typeface="Arial" charset="0"/>
            </a:endParaRPr>
          </a:p>
        </p:txBody>
      </p:sp>
      <p:sp>
        <p:nvSpPr>
          <p:cNvPr id="271364" name="Text Box 5"/>
          <p:cNvSpPr txBox="1">
            <a:spLocks noChangeArrowheads="1"/>
          </p:cNvSpPr>
          <p:nvPr/>
        </p:nvSpPr>
        <p:spPr bwMode="auto">
          <a:xfrm>
            <a:off x="9259429" y="8531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81038349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1" name="Oval 10"/>
          <p:cNvSpPr>
            <a:spLocks noChangeArrowheads="1"/>
          </p:cNvSpPr>
          <p:nvPr/>
        </p:nvSpPr>
        <p:spPr bwMode="auto">
          <a:xfrm>
            <a:off x="228600" y="297180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Oval 8"/>
          <p:cNvSpPr>
            <a:spLocks noChangeArrowheads="1"/>
          </p:cNvSpPr>
          <p:nvPr/>
        </p:nvSpPr>
        <p:spPr bwMode="auto">
          <a:xfrm>
            <a:off x="152400" y="190500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en-US">
                <a:solidFill>
                  <a:srgbClr val="FFFFFF"/>
                </a:solidFill>
                <a:latin typeface="Arial" charset="0"/>
                <a:ea typeface="ＭＳ Ｐゴシック" charset="0"/>
                <a:cs typeface="ＭＳ Ｐゴシック" charset="0"/>
              </a:rPr>
              <a:t>Daniel 9:24-27</a:t>
            </a:r>
            <a:r>
              <a:rPr lang="en-US" sz="3200">
                <a:solidFill>
                  <a:srgbClr val="FFFFFF"/>
                </a:solidFill>
                <a:latin typeface="Arial" charset="0"/>
                <a:ea typeface="ＭＳ Ｐゴシック" charset="0"/>
                <a:cs typeface="ＭＳ Ｐゴシック" charset="0"/>
              </a:rPr>
              <a:t> (NLT)</a:t>
            </a:r>
            <a:endParaRPr lang="en-US">
              <a:solidFill>
                <a:srgbClr val="FFFFFF"/>
              </a:solidFill>
              <a:latin typeface="Arial" charset="0"/>
              <a:ea typeface="ＭＳ Ｐゴシック" charset="0"/>
              <a:cs typeface="ＭＳ Ｐゴシック" charset="0"/>
            </a:endParaRPr>
          </a:p>
        </p:txBody>
      </p:sp>
      <p:sp>
        <p:nvSpPr>
          <p:cNvPr id="273414" name="Text Box 5"/>
          <p:cNvSpPr txBox="1">
            <a:spLocks noChangeArrowheads="1"/>
          </p:cNvSpPr>
          <p:nvPr/>
        </p:nvSpPr>
        <p:spPr bwMode="auto">
          <a:xfrm>
            <a:off x="914400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
        <p:nvSpPr>
          <p:cNvPr id="273415"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aseline="30000" dirty="0">
                <a:solidFill>
                  <a:srgbClr val="FFFFFF"/>
                </a:solidFill>
              </a:rPr>
              <a:t>25 </a:t>
            </a:r>
            <a:r>
              <a:rPr lang="en-US" dirty="0">
                <a:solidFill>
                  <a:srgbClr val="FFFFFF"/>
                </a:solidFill>
              </a:rPr>
              <a:t>Now listen and understand! Seven sets of seven plus sixty-two sets of seven will pass from the time the command is given to </a:t>
            </a:r>
            <a:r>
              <a:rPr lang="en-US" dirty="0">
                <a:solidFill>
                  <a:srgbClr val="FFFF00"/>
                </a:solidFill>
              </a:rPr>
              <a:t>rebuild Jerusalem </a:t>
            </a:r>
            <a:r>
              <a:rPr lang="en-US" dirty="0">
                <a:solidFill>
                  <a:srgbClr val="FFFFFF"/>
                </a:solidFill>
              </a:rPr>
              <a:t>until a ruler—the </a:t>
            </a:r>
            <a:r>
              <a:rPr lang="en-US" dirty="0">
                <a:solidFill>
                  <a:srgbClr val="FFFF00"/>
                </a:solidFill>
              </a:rPr>
              <a:t>Anointed One—comes</a:t>
            </a:r>
            <a:r>
              <a:rPr lang="en-US" dirty="0">
                <a:solidFill>
                  <a:srgbClr val="FFFFFF"/>
                </a:solidFill>
              </a:rPr>
              <a:t>. Jerusalem will be rebuilt with streets and strong defenses, despite the perilous times.</a:t>
            </a:r>
          </a:p>
          <a:p>
            <a:pPr defTabSz="914400" eaLnBrk="0" fontAlgn="base" hangingPunct="0">
              <a:spcBef>
                <a:spcPct val="0"/>
              </a:spcBef>
              <a:spcAft>
                <a:spcPct val="0"/>
              </a:spcAft>
            </a:pPr>
            <a:r>
              <a:rPr lang="en-US" baseline="30000" dirty="0">
                <a:solidFill>
                  <a:srgbClr val="FFFFFF"/>
                </a:solidFill>
              </a:rPr>
              <a:t>26 </a:t>
            </a:r>
            <a:r>
              <a:rPr lang="en-US" altLang="ja-JP" dirty="0">
                <a:solidFill>
                  <a:srgbClr val="FFFFFF"/>
                </a:solidFill>
              </a:rPr>
              <a:t>"After this period of sixty-two sets of seven, the </a:t>
            </a:r>
            <a:r>
              <a:rPr lang="en-US" altLang="ja-JP" dirty="0">
                <a:solidFill>
                  <a:srgbClr val="FFFF00"/>
                </a:solidFill>
              </a:rPr>
              <a:t>Anointed One will be killed</a:t>
            </a:r>
            <a:r>
              <a:rPr lang="en-US" altLang="ja-JP" dirty="0">
                <a:solidFill>
                  <a:srgbClr val="FFFFFF"/>
                </a:solidFill>
              </a:rPr>
              <a:t>, appearing to have accomplished nothing, and </a:t>
            </a:r>
            <a:r>
              <a:rPr lang="en-US" altLang="ja-JP" dirty="0">
                <a:solidFill>
                  <a:srgbClr val="FFFF00"/>
                </a:solidFill>
              </a:rPr>
              <a:t>a ruler </a:t>
            </a:r>
            <a:r>
              <a:rPr lang="en-US" altLang="ja-JP" dirty="0">
                <a:solidFill>
                  <a:srgbClr val="FFFFFF"/>
                </a:solidFill>
              </a:rPr>
              <a:t>will arise whose armies </a:t>
            </a:r>
            <a:r>
              <a:rPr lang="en-US" altLang="ja-JP" dirty="0">
                <a:solidFill>
                  <a:srgbClr val="FFFF00"/>
                </a:solidFill>
              </a:rPr>
              <a:t>will destroy the city and the Temple</a:t>
            </a:r>
            <a:r>
              <a:rPr lang="en-US" altLang="ja-JP" dirty="0">
                <a:solidFill>
                  <a:srgbClr val="FFFFFF"/>
                </a:solidFill>
              </a:rPr>
              <a:t>. The end will come with a flood, and war and its miseries are decreed from that time to the very end. </a:t>
            </a:r>
            <a:r>
              <a:rPr lang="en-US" altLang="ja-JP" baseline="30000" dirty="0">
                <a:solidFill>
                  <a:srgbClr val="FFFFFF"/>
                </a:solidFill>
              </a:rPr>
              <a:t>27 </a:t>
            </a:r>
            <a:r>
              <a:rPr lang="en-US" altLang="ja-JP" dirty="0">
                <a:solidFill>
                  <a:srgbClr val="FFFFFF"/>
                </a:solidFill>
              </a:rPr>
              <a:t>The </a:t>
            </a:r>
            <a:r>
              <a:rPr lang="en-US" altLang="ja-JP" dirty="0">
                <a:solidFill>
                  <a:srgbClr val="FFFF00"/>
                </a:solidFill>
              </a:rPr>
              <a:t>ruler will make a treaty </a:t>
            </a:r>
            <a:r>
              <a:rPr lang="en-US" altLang="ja-JP" dirty="0">
                <a:solidFill>
                  <a:srgbClr val="FFFFFF"/>
                </a:solidFill>
              </a:rPr>
              <a:t>with the people for a period of one set of seven, but after half this time, he will put an </a:t>
            </a:r>
            <a:r>
              <a:rPr lang="en-US" altLang="ja-JP" dirty="0">
                <a:solidFill>
                  <a:srgbClr val="FFFF00"/>
                </a:solidFill>
              </a:rPr>
              <a:t>end to the sacrifices </a:t>
            </a:r>
            <a:r>
              <a:rPr lang="en-US" altLang="ja-JP" dirty="0">
                <a:solidFill>
                  <a:srgbClr val="FFFFFF"/>
                </a:solidFill>
              </a:rPr>
              <a:t>and offerings. And as a climax to all his terrible deeds, he will set up a sacrilegious </a:t>
            </a:r>
            <a:r>
              <a:rPr lang="en-US" altLang="ja-JP" dirty="0">
                <a:solidFill>
                  <a:srgbClr val="FFFF00"/>
                </a:solidFill>
              </a:rPr>
              <a:t>object that causes desecration</a:t>
            </a:r>
            <a:r>
              <a:rPr lang="en-US" altLang="ja-JP" dirty="0">
                <a:solidFill>
                  <a:srgbClr val="FFFFFF"/>
                </a:solidFill>
              </a:rPr>
              <a:t>, until the </a:t>
            </a:r>
            <a:r>
              <a:rPr lang="en-US" altLang="ja-JP" dirty="0">
                <a:solidFill>
                  <a:srgbClr val="FFFF00"/>
                </a:solidFill>
              </a:rPr>
              <a:t>fate </a:t>
            </a:r>
            <a:r>
              <a:rPr lang="en-US" altLang="ja-JP" dirty="0">
                <a:solidFill>
                  <a:srgbClr val="FFFFFF"/>
                </a:solidFill>
              </a:rPr>
              <a:t>decreed for this defiler is </a:t>
            </a:r>
            <a:r>
              <a:rPr lang="en-US" altLang="ja-JP" dirty="0">
                <a:solidFill>
                  <a:srgbClr val="FFFF00"/>
                </a:solidFill>
              </a:rPr>
              <a:t>finally poured out on him</a:t>
            </a:r>
            <a:r>
              <a:rPr lang="en-US" altLang="ja-JP"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6101033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0" y="152400"/>
            <a:ext cx="9144000" cy="1143000"/>
          </a:xfrm>
        </p:spPr>
        <p:txBody>
          <a:bodyPr/>
          <a:lstStyle/>
          <a:p>
            <a:pPr eaLnBrk="1" hangingPunct="1">
              <a:defRPr/>
            </a:pPr>
            <a:r>
              <a:rPr lang="en-US" b="1" dirty="0">
                <a:solidFill>
                  <a:schemeClr val="tx1"/>
                </a:solidFill>
                <a:latin typeface="Arial" charset="0"/>
                <a:ea typeface="ＭＳ Ｐゴシック" charset="0"/>
                <a:cs typeface="ＭＳ Ｐゴシック" charset="0"/>
              </a:rPr>
              <a:t>Views on the Meaning of 70 x 7</a:t>
            </a:r>
          </a:p>
        </p:txBody>
      </p:sp>
      <p:graphicFrame>
        <p:nvGraphicFramePr>
          <p:cNvPr id="275458" name="Object 2"/>
          <p:cNvGraphicFramePr>
            <a:graphicFrameLocks noGrp="1" noChangeAspect="1"/>
          </p:cNvGraphicFramePr>
          <p:nvPr>
            <p:ph idx="1"/>
          </p:nvPr>
        </p:nvGraphicFramePr>
        <p:xfrm>
          <a:off x="0" y="1447800"/>
          <a:ext cx="9144000" cy="2270125"/>
        </p:xfrm>
        <a:graphic>
          <a:graphicData uri="http://schemas.openxmlformats.org/presentationml/2006/ole">
            <mc:AlternateContent xmlns:mc="http://schemas.openxmlformats.org/markup-compatibility/2006">
              <mc:Choice xmlns:v="urn:schemas-microsoft-com:vml" Requires="v">
                <p:oleObj name="Bitmap Image" r:id="rId3" imgW="5257143" imgH="1305107" progId="Paint.Picture">
                  <p:embed/>
                </p:oleObj>
              </mc:Choice>
              <mc:Fallback>
                <p:oleObj name="Bitmap Image" r:id="rId3" imgW="5257143" imgH="1305107"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44000" cy="2270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75459" name="Text Box 5"/>
          <p:cNvSpPr txBox="1">
            <a:spLocks noChangeArrowheads="1"/>
          </p:cNvSpPr>
          <p:nvPr/>
        </p:nvSpPr>
        <p:spPr bwMode="auto">
          <a:xfrm>
            <a:off x="9276383"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
        <p:nvSpPr>
          <p:cNvPr id="275460" name="TextBox 6"/>
          <p:cNvSpPr txBox="1">
            <a:spLocks noChangeArrowheads="1"/>
          </p:cNvSpPr>
          <p:nvPr/>
        </p:nvSpPr>
        <p:spPr bwMode="auto">
          <a:xfrm>
            <a:off x="228600" y="4191000"/>
            <a:ext cx="87630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aseline="30000" dirty="0">
                <a:solidFill>
                  <a:srgbClr val="FFFFFF"/>
                </a:solidFill>
              </a:rPr>
              <a:t>Dan 9:27 </a:t>
            </a:r>
            <a:r>
              <a:rPr lang="en-US" dirty="0">
                <a:solidFill>
                  <a:srgbClr val="FFFFFF"/>
                </a:solidFill>
              </a:rPr>
              <a:t>The ruler will make a treaty with the people for a period of one set of seven, but after half this time, he will put an end to the sacrifices and offerings. And as a climax to all his terrible deeds, he will set up a sacrilegious object that causes desecration, until the fate decreed for this defiler is finally poured out on him</a:t>
            </a:r>
            <a:r>
              <a:rPr lang="en-US" altLang="ja-JP" dirty="0">
                <a:solidFill>
                  <a:srgbClr val="FFFFFF"/>
                </a:solidFill>
              </a:rPr>
              <a:t>" (NLT).</a:t>
            </a:r>
            <a:endParaRPr lang="en-US" dirty="0">
              <a:solidFill>
                <a:srgbClr val="FFFFFF"/>
              </a:solidFill>
            </a:endParaRPr>
          </a:p>
        </p:txBody>
      </p:sp>
    </p:spTree>
    <p:extLst>
      <p:ext uri="{BB962C8B-B14F-4D97-AF65-F5344CB8AC3E}">
        <p14:creationId xmlns:p14="http://schemas.microsoft.com/office/powerpoint/2010/main" val="1641003566"/>
      </p:ext>
    </p:extLst>
  </p:cSld>
  <p:clrMapOvr>
    <a:masterClrMapping/>
  </p:clrMapOvr>
  <p:transition>
    <p:strips dir="rd"/>
  </p:transition>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1. Critical View</a:t>
            </a:r>
          </a:p>
        </p:txBody>
      </p:sp>
      <p:sp>
        <p:nvSpPr>
          <p:cNvPr id="1010693" name="Rectangle 5"/>
          <p:cNvSpPr>
            <a:spLocks noChangeArrowheads="1"/>
          </p:cNvSpPr>
          <p:nvPr/>
        </p:nvSpPr>
        <p:spPr bwMode="auto">
          <a:xfrm>
            <a:off x="381000" y="1676400"/>
            <a:ext cx="8458200" cy="4876800"/>
          </a:xfrm>
          <a:prstGeom prst="rect">
            <a:avLst/>
          </a:prstGeom>
          <a:noFill/>
          <a:ln w="9525">
            <a:noFill/>
            <a:miter lim="800000"/>
            <a:headEnd/>
            <a:tailEnd/>
          </a:ln>
          <a:effectLst/>
        </p:spPr>
        <p:txBody>
          <a:bodyPr/>
          <a:lstStyle/>
          <a:p>
            <a:pPr marL="742950" lvl="1" indent="-285750" defTabSz="914400" fontAlgn="base">
              <a:lnSpc>
                <a:spcPct val="90000"/>
              </a:lnSpc>
              <a:spcBef>
                <a:spcPct val="20000"/>
              </a:spcBef>
              <a:spcAft>
                <a:spcPct val="0"/>
              </a:spcAft>
              <a:buFontTx/>
              <a:buChar char="–"/>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7 wks. From the Jeremiah prophecy to Cyrus</a:t>
            </a:r>
          </a:p>
          <a:p>
            <a:pPr marL="742950" lvl="1" indent="-285750" defTabSz="914400" fontAlgn="base">
              <a:lnSpc>
                <a:spcPct val="90000"/>
              </a:lnSpc>
              <a:spcBef>
                <a:spcPct val="20000"/>
              </a:spcBef>
              <a:spcAft>
                <a:spcPct val="0"/>
              </a:spcAft>
              <a:buFontTx/>
              <a:buChar char="–"/>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62 wks. From Cyrus to </a:t>
            </a:r>
            <a:r>
              <a:rPr lang="en-US" sz="28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Onias</a:t>
            </a:r>
            <a:endPar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742950" lvl="1" indent="-285750" defTabSz="914400" fontAlgn="base">
              <a:lnSpc>
                <a:spcPct val="90000"/>
              </a:lnSpc>
              <a:spcBef>
                <a:spcPct val="20000"/>
              </a:spcBef>
              <a:spcAft>
                <a:spcPct val="0"/>
              </a:spcAft>
              <a:buFontTx/>
              <a:buChar char="–"/>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1 wk. From </a:t>
            </a:r>
            <a:r>
              <a:rPr lang="en-US" sz="28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Onias</a:t>
            </a: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to restoration of the temple</a:t>
            </a:r>
          </a:p>
          <a:p>
            <a:pPr marL="742950" lvl="1" indent="-285750" defTabSz="914400" fontAlgn="base">
              <a:lnSpc>
                <a:spcPct val="90000"/>
              </a:lnSpc>
              <a:spcBef>
                <a:spcPct val="20000"/>
              </a:spcBef>
              <a:spcAft>
                <a:spcPct val="0"/>
              </a:spcAft>
              <a:buFontTx/>
              <a:buChar char="–"/>
              <a:defRPr/>
            </a:pPr>
            <a:endPar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buClr>
                <a:srgbClr val="86D1EC"/>
              </a:buClr>
              <a:buSzPct val="90000"/>
              <a:buFont typeface="Wingdings" charset="0"/>
              <a:buNone/>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Critique of the Critical View</a:t>
            </a:r>
          </a:p>
          <a:p>
            <a:pPr marL="742950" lvl="1" indent="-285750" defTabSz="914400" fontAlgn="base">
              <a:lnSpc>
                <a:spcPct val="90000"/>
              </a:lnSpc>
              <a:spcBef>
                <a:spcPct val="20000"/>
              </a:spcBef>
              <a:spcAft>
                <a:spcPct val="0"/>
              </a:spcAft>
              <a:buFontTx/>
              <a:buChar char="–"/>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Near fulfillment in Antiochus but…</a:t>
            </a:r>
          </a:p>
          <a:p>
            <a:pPr marL="742950" lvl="1" indent="-285750" defTabSz="914400" fontAlgn="base">
              <a:lnSpc>
                <a:spcPct val="90000"/>
              </a:lnSpc>
              <a:spcBef>
                <a:spcPct val="20000"/>
              </a:spcBef>
              <a:spcAft>
                <a:spcPct val="0"/>
              </a:spcAft>
              <a:buFontTx/>
              <a:buChar char="–"/>
              <a:defRPr/>
            </a:pPr>
            <a:r>
              <a:rPr lang="en-US"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Not all fulfilled in Antiochus IV (e.g., he made no seven-year covenant with the Jews)</a:t>
            </a:r>
          </a:p>
          <a:p>
            <a:pPr marL="742950" lvl="1" indent="-285750" defTabSz="914400" fontAlgn="base">
              <a:lnSpc>
                <a:spcPct val="90000"/>
              </a:lnSpc>
              <a:spcBef>
                <a:spcPct val="20000"/>
              </a:spcBef>
              <a:spcAft>
                <a:spcPct val="0"/>
              </a:spcAft>
              <a:buFontTx/>
              <a:buChar char="–"/>
              <a:defRPr/>
            </a:pPr>
            <a:r>
              <a:rPr lang="en-US"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Prophecy is viewed as </a:t>
            </a:r>
            <a:r>
              <a:rPr lang="en-US" altLang="ja-JP"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imaginative prediction</a:t>
            </a:r>
            <a:r>
              <a:rPr lang="en-US" altLang="ja-JP"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800"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 written after the event</a:t>
            </a:r>
            <a:endPar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277507" name="Text Box 7"/>
          <p:cNvSpPr txBox="1">
            <a:spLocks noChangeArrowheads="1"/>
          </p:cNvSpPr>
          <p:nvPr/>
        </p:nvSpPr>
        <p:spPr bwMode="auto">
          <a:xfrm>
            <a:off x="9137650" y="96961"/>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273441657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06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069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069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069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06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069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106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3"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2. Messianic/Historic View</a:t>
            </a:r>
          </a:p>
        </p:txBody>
      </p:sp>
      <p:sp>
        <p:nvSpPr>
          <p:cNvPr id="1014789" name="Rectangle 5"/>
          <p:cNvSpPr>
            <a:spLocks noChangeArrowheads="1"/>
          </p:cNvSpPr>
          <p:nvPr/>
        </p:nvSpPr>
        <p:spPr bwMode="auto">
          <a:xfrm>
            <a:off x="381000" y="1371600"/>
            <a:ext cx="8686800" cy="5257800"/>
          </a:xfrm>
          <a:prstGeom prst="rect">
            <a:avLst/>
          </a:prstGeom>
          <a:noFill/>
          <a:ln w="9525">
            <a:noFill/>
            <a:miter lim="800000"/>
            <a:headEnd/>
            <a:tailEnd/>
          </a:ln>
          <a:effectLst/>
        </p:spPr>
        <p:txBody>
          <a:bodyPr/>
          <a:lstStyle/>
          <a:p>
            <a:pPr marL="381000" indent="-381000" defTabSz="914400" fontAlgn="base">
              <a:lnSpc>
                <a:spcPct val="80000"/>
              </a:lnSpc>
              <a:spcBef>
                <a:spcPct val="20000"/>
              </a:spcBef>
              <a:spcAft>
                <a:spcPct val="0"/>
              </a:spcAft>
              <a:buClr>
                <a:srgbClr val="86D1EC"/>
              </a:buClr>
              <a:buSzPct val="90000"/>
              <a:buFont typeface="Wingdings" charset="0"/>
              <a:buBlip>
                <a:blip r:embed="rId3"/>
              </a:buBlip>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7 </a:t>
            </a:r>
            <a:r>
              <a:rPr lang="en-US" sz="24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wks</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starts from Cyrus decree</a:t>
            </a:r>
          </a:p>
          <a:p>
            <a:pPr marL="381000" indent="-381000" defTabSz="914400" fontAlgn="base">
              <a:lnSpc>
                <a:spcPct val="80000"/>
              </a:lnSpc>
              <a:spcBef>
                <a:spcPct val="20000"/>
              </a:spcBef>
              <a:spcAft>
                <a:spcPct val="0"/>
              </a:spcAft>
              <a:buClr>
                <a:srgbClr val="86D1EC"/>
              </a:buClr>
              <a:buSzPct val="90000"/>
              <a:buFont typeface="Wingdings" charset="0"/>
              <a:buBlip>
                <a:blip r:embed="rId3"/>
              </a:buBlip>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62 </a:t>
            </a:r>
            <a:r>
              <a:rPr lang="en-US" sz="24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wks</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ends at Christ</a:t>
            </a:r>
            <a:r>
              <a:rPr lang="fr-FR" altLang="ja-JP"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first advent (9:26 occurs after this)</a:t>
            </a:r>
          </a:p>
          <a:p>
            <a:pPr marL="381000" indent="-381000" defTabSz="914400" fontAlgn="base">
              <a:lnSpc>
                <a:spcPct val="80000"/>
              </a:lnSpc>
              <a:spcBef>
                <a:spcPct val="20000"/>
              </a:spcBef>
              <a:spcAft>
                <a:spcPct val="0"/>
              </a:spcAft>
              <a:buClr>
                <a:srgbClr val="86D1EC"/>
              </a:buClr>
              <a:buSzPct val="90000"/>
              <a:buFont typeface="Wingdings" charset="0"/>
              <a:buBlip>
                <a:blip r:embed="rId3"/>
              </a:buBlip>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Final week – Death of Christ abolished sacrifice</a:t>
            </a:r>
          </a:p>
          <a:p>
            <a:pPr marL="381000" indent="-381000" defTabSz="914400" fontAlgn="base">
              <a:lnSpc>
                <a:spcPct val="80000"/>
              </a:lnSpc>
              <a:spcBef>
                <a:spcPct val="20000"/>
              </a:spcBef>
              <a:spcAft>
                <a:spcPct val="0"/>
              </a:spcAft>
              <a:buClr>
                <a:srgbClr val="86D1EC"/>
              </a:buClr>
              <a:buSzPct val="90000"/>
              <a:buFont typeface="Wingdings" charset="0"/>
              <a:buBlip>
                <a:blip r:embed="rId3"/>
              </a:buBlip>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Destruction of Jerusalem in AD 70</a:t>
            </a:r>
          </a:p>
          <a:p>
            <a:pPr marL="381000" indent="-381000" defTabSz="914400" fontAlgn="base">
              <a:lnSpc>
                <a:spcPct val="80000"/>
              </a:lnSpc>
              <a:spcBef>
                <a:spcPct val="20000"/>
              </a:spcBef>
              <a:spcAft>
                <a:spcPct val="0"/>
              </a:spcAft>
              <a:buClr>
                <a:srgbClr val="86D1EC"/>
              </a:buClr>
              <a:buSzPct val="90000"/>
              <a:buFont typeface="Wingdings" charset="0"/>
              <a:buNone/>
              <a:defRPr/>
            </a:pPr>
            <a:endPar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81000" indent="-381000" defTabSz="914400" fontAlgn="base">
              <a:lnSpc>
                <a:spcPct val="80000"/>
              </a:lnSpc>
              <a:spcBef>
                <a:spcPct val="20000"/>
              </a:spcBef>
              <a:spcAft>
                <a:spcPct val="0"/>
              </a:spcAft>
              <a:buClr>
                <a:srgbClr val="86D1EC"/>
              </a:buClr>
              <a:buSzPct val="90000"/>
              <a:buFont typeface="Wingdings" charset="0"/>
              <a:buNone/>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Critique of the Messianic View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Rejects the gap noted by </a:t>
            </a:r>
            <a:r>
              <a:rPr lang="en-US" altLang="ja-JP"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after</a:t>
            </a:r>
            <a:r>
              <a:rPr lang="en-US" altLang="ja-JP"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and </a:t>
            </a:r>
            <a:r>
              <a:rPr lang="en-US" altLang="ja-JP"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from that time to the end</a:t>
            </a:r>
            <a:r>
              <a:rPr lang="en-US" altLang="ja-JP"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in Dan. 9:26</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final prince not seen as the Anti-Christ but as Christ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Sees Matt 24:15 as fulfilled in AD 70 (then Matthew wrote about it)</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Interpretation of covenant (</a:t>
            </a:r>
            <a:r>
              <a:rPr lang="en-US" sz="20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Heb</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8:13) and desolation (</a:t>
            </a:r>
            <a:r>
              <a:rPr lang="en-US" sz="20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Heb</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9:25, 26).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Does not account for Antichrist in Rev 13:5 who will rule 42 months.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2 Thess. 2:4 says Antichrist (not Christ) will claim deity in temple </a:t>
            </a:r>
          </a:p>
          <a:p>
            <a:pPr marL="800100" lvl="1" indent="-342900" defTabSz="914400" fontAlgn="base">
              <a:lnSpc>
                <a:spcPct val="80000"/>
              </a:lnSpc>
              <a:spcBef>
                <a:spcPct val="20000"/>
              </a:spcBef>
              <a:spcAft>
                <a:spcPct val="0"/>
              </a:spcAft>
              <a:buFontTx/>
              <a:buChar char="–"/>
              <a:defRPr/>
            </a:pP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However, Young does see 11:40-44 as referring to Antichrist (Young, 248, 251)</a:t>
            </a:r>
          </a:p>
        </p:txBody>
      </p:sp>
      <p:sp>
        <p:nvSpPr>
          <p:cNvPr id="279555" name="Text Box 7"/>
          <p:cNvSpPr txBox="1">
            <a:spLocks noChangeArrowheads="1"/>
          </p:cNvSpPr>
          <p:nvPr/>
        </p:nvSpPr>
        <p:spPr bwMode="auto">
          <a:xfrm>
            <a:off x="914400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216215623"/>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7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478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478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478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478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478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478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478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01478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01478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014789">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01478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9"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3. Amillennial Symbolic View</a:t>
            </a:r>
          </a:p>
        </p:txBody>
      </p:sp>
      <p:sp>
        <p:nvSpPr>
          <p:cNvPr id="1012741" name="Rectangle 5"/>
          <p:cNvSpPr>
            <a:spLocks noChangeArrowheads="1"/>
          </p:cNvSpPr>
          <p:nvPr/>
        </p:nvSpPr>
        <p:spPr bwMode="auto">
          <a:xfrm>
            <a:off x="228600" y="1600200"/>
            <a:ext cx="8915400" cy="5257800"/>
          </a:xfrm>
          <a:prstGeom prst="rect">
            <a:avLst/>
          </a:prstGeom>
          <a:noFill/>
          <a:ln w="9525">
            <a:noFill/>
            <a:miter lim="800000"/>
            <a:headEnd/>
            <a:tailEnd/>
          </a:ln>
          <a:effectLst/>
        </p:spPr>
        <p:txBody>
          <a:bodyPr/>
          <a:lstStyle/>
          <a:p>
            <a:pPr marL="342900" indent="-342900" defTabSz="914400" fontAlgn="base">
              <a:lnSpc>
                <a:spcPct val="80000"/>
              </a:lnSpc>
              <a:spcBef>
                <a:spcPct val="20000"/>
              </a:spcBef>
              <a:spcAft>
                <a:spcPct val="0"/>
              </a:spcAft>
              <a:buClr>
                <a:srgbClr val="86D1EC"/>
              </a:buClr>
              <a:buSzPct val="90000"/>
              <a:buFont typeface="Wingdings" charset="0"/>
              <a:buBlip>
                <a:blip r:embed="rId3"/>
              </a:buBlip>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70 as indefinite period – for leading people to salvation</a:t>
            </a:r>
            <a:r>
              <a:rPr lang="en-US" altLang="zh-CN" sz="2800" dirty="0">
                <a:solidFill>
                  <a:srgbClr val="FFFFFF"/>
                </a:solidFill>
                <a:effectLst>
                  <a:outerShdw blurRad="38100" dist="38100" dir="2700000" algn="tl">
                    <a:srgbClr val="000000"/>
                  </a:outerShdw>
                </a:effectLst>
                <a:latin typeface="Arial" charset="0"/>
                <a:ea typeface="宋体" charset="0"/>
                <a:cs typeface="宋体" charset="0"/>
              </a:rPr>
              <a:t> </a:t>
            </a:r>
          </a:p>
          <a:p>
            <a:pPr marL="342900" indent="-342900" defTabSz="914400" fontAlgn="base">
              <a:lnSpc>
                <a:spcPct val="80000"/>
              </a:lnSpc>
              <a:spcBef>
                <a:spcPct val="20000"/>
              </a:spcBef>
              <a:spcAft>
                <a:spcPct val="0"/>
              </a:spcAft>
              <a:buClr>
                <a:srgbClr val="86D1EC"/>
              </a:buClr>
              <a:buSzPct val="90000"/>
              <a:buFont typeface="Wingdings" charset="0"/>
              <a:buBlip>
                <a:blip r:embed="rId3"/>
              </a:buBlip>
              <a:defRPr/>
            </a:pPr>
            <a:r>
              <a:rPr lang="en-US" altLang="zh-CN" sz="2800" dirty="0">
                <a:solidFill>
                  <a:srgbClr val="FFFFFF"/>
                </a:solidFill>
                <a:effectLst>
                  <a:outerShdw blurRad="38100" dist="38100" dir="2700000" algn="tl">
                    <a:srgbClr val="000000"/>
                  </a:outerShdw>
                </a:effectLst>
                <a:latin typeface="Arial" charset="0"/>
                <a:ea typeface="宋体" charset="0"/>
                <a:cs typeface="宋体" charset="0"/>
              </a:rPr>
              <a:t>Seven as a mark of divine work, symbolizing completion</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First 7 years begins with the Cyrus decree (538 BC)</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The 62 weeks  = the gospel is preached </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The final week = antichrist rule, Christ lost influence</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70 years end in Christ second coming</a:t>
            </a:r>
          </a:p>
          <a:p>
            <a:pPr marL="742950" lvl="1" indent="-285750" defTabSz="914400" fontAlgn="base">
              <a:lnSpc>
                <a:spcPct val="80000"/>
              </a:lnSpc>
              <a:spcBef>
                <a:spcPct val="20000"/>
              </a:spcBef>
              <a:spcAft>
                <a:spcPct val="0"/>
              </a:spcAft>
              <a:buFontTx/>
              <a:buChar char="–"/>
              <a:defRPr/>
            </a:pPr>
            <a:endParaRPr lang="en-US" altLang="zh-CN" sz="2400" dirty="0">
              <a:solidFill>
                <a:srgbClr val="FFFFFF"/>
              </a:solidFill>
              <a:effectLst>
                <a:outerShdw blurRad="38100" dist="38100" dir="2700000" algn="tl">
                  <a:srgbClr val="000000"/>
                </a:outerShdw>
              </a:effectLst>
              <a:latin typeface="Arial" charset="0"/>
              <a:ea typeface="宋体" charset="0"/>
              <a:cs typeface="宋体" charset="0"/>
            </a:endParaRPr>
          </a:p>
          <a:p>
            <a:pPr marL="342900" indent="-342900" defTabSz="914400" fontAlgn="base">
              <a:lnSpc>
                <a:spcPct val="80000"/>
              </a:lnSpc>
              <a:spcBef>
                <a:spcPct val="20000"/>
              </a:spcBef>
              <a:spcAft>
                <a:spcPct val="0"/>
              </a:spcAft>
              <a:buClr>
                <a:srgbClr val="86D1EC"/>
              </a:buClr>
              <a:buSzPct val="90000"/>
              <a:buFont typeface="Wingdings" charset="0"/>
              <a:buNone/>
              <a:defRPr/>
            </a:pPr>
            <a:r>
              <a:rPr lang="en-US" altLang="zh-CN" sz="2800" dirty="0">
                <a:solidFill>
                  <a:srgbClr val="FFFFFF"/>
                </a:solidFill>
                <a:effectLst>
                  <a:outerShdw blurRad="38100" dist="38100" dir="2700000" algn="tl">
                    <a:srgbClr val="000000"/>
                  </a:outerShdw>
                </a:effectLst>
                <a:latin typeface="Arial" charset="0"/>
                <a:ea typeface="宋体" charset="0"/>
                <a:cs typeface="宋体" charset="0"/>
              </a:rPr>
              <a:t>Comments on Symbolic View</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70x7 are for all people, not exclusive to Israel</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Glosses over details of prophetic elements</a:t>
            </a:r>
          </a:p>
          <a:p>
            <a:pPr marL="742950" lvl="1" indent="-285750" defTabSz="914400" fontAlgn="base">
              <a:lnSpc>
                <a:spcPct val="80000"/>
              </a:lnSpc>
              <a:spcBef>
                <a:spcPct val="20000"/>
              </a:spcBef>
              <a:spcAft>
                <a:spcPct val="0"/>
              </a:spcAft>
              <a:buFontTx/>
              <a:buChar char="–"/>
              <a:defRPr/>
            </a:pP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Cyrus</a:t>
            </a:r>
            <a:r>
              <a:rPr lang="fr-FR" altLang="zh-CN" sz="2400"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s decree - Closest to the time Daniel</a:t>
            </a:r>
            <a:r>
              <a:rPr lang="fr-FR" altLang="zh-CN" sz="2400"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400" dirty="0">
                <a:solidFill>
                  <a:srgbClr val="FFFFFF"/>
                </a:solidFill>
                <a:effectLst>
                  <a:outerShdw blurRad="38100" dist="38100" dir="2700000" algn="tl">
                    <a:srgbClr val="000000"/>
                  </a:outerShdw>
                </a:effectLst>
                <a:latin typeface="Arial" charset="0"/>
                <a:ea typeface="宋体" charset="0"/>
                <a:cs typeface="宋体" charset="0"/>
              </a:rPr>
              <a:t>s prayer</a:t>
            </a:r>
          </a:p>
          <a:p>
            <a:pPr marL="342900" indent="-342900" defTabSz="914400" fontAlgn="base">
              <a:lnSpc>
                <a:spcPct val="80000"/>
              </a:lnSpc>
              <a:spcBef>
                <a:spcPct val="20000"/>
              </a:spcBef>
              <a:spcAft>
                <a:spcPct val="0"/>
              </a:spcAft>
              <a:buClr>
                <a:srgbClr val="86D1EC"/>
              </a:buClr>
              <a:buSzPct val="90000"/>
              <a:buFont typeface="Wingdings" charset="0"/>
              <a:buNone/>
              <a:defRPr/>
            </a:pPr>
            <a:endParaRPr lang="en-US" sz="2800" dirty="0">
              <a:solidFill>
                <a:srgbClr val="FFFFFF"/>
              </a:solidFill>
              <a:effectLst>
                <a:outerShdw blurRad="38100" dist="38100" dir="2700000" algn="tl">
                  <a:srgbClr val="000000"/>
                </a:outerShdw>
              </a:effectLst>
              <a:latin typeface="Arial" charset="0"/>
              <a:ea typeface="宋体" charset="0"/>
              <a:cs typeface="宋体" charset="0"/>
            </a:endParaRPr>
          </a:p>
        </p:txBody>
      </p:sp>
      <p:sp>
        <p:nvSpPr>
          <p:cNvPr id="281603" name="Text Box 7"/>
          <p:cNvSpPr txBox="1">
            <a:spLocks noChangeArrowheads="1"/>
          </p:cNvSpPr>
          <p:nvPr/>
        </p:nvSpPr>
        <p:spPr bwMode="auto">
          <a:xfrm>
            <a:off x="9144000" y="96961"/>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1845158841"/>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2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274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274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1274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27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274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274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274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274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274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1"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ＭＳ Ｐゴシック" charset="0"/>
              </a:rPr>
              <a:t>Messianic View of James E. Smith</a:t>
            </a: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800" i="1">
                <a:solidFill>
                  <a:srgbClr val="FFFFFF"/>
                </a:solidFill>
                <a:latin typeface="Times New Roman" charset="0"/>
              </a:rPr>
              <a:t>The Major Prophets</a:t>
            </a:r>
            <a:r>
              <a:rPr lang="en-US" sz="1800">
                <a:solidFill>
                  <a:srgbClr val="FFFFFF"/>
                </a:solidFill>
                <a:latin typeface="Times New Roman" charset="0"/>
              </a:rPr>
              <a:t> (Joplin, MO: College Press, 1995), LOGOS electronic version chart 22</a:t>
            </a:r>
          </a:p>
        </p:txBody>
      </p:sp>
      <p:sp>
        <p:nvSpPr>
          <p:cNvPr id="1016838" name="Rectangle 6"/>
          <p:cNvSpPr>
            <a:spLocks noChangeArrowheads="1"/>
          </p:cNvSpPr>
          <p:nvPr/>
        </p:nvSpPr>
        <p:spPr bwMode="auto">
          <a:xfrm>
            <a:off x="4419600" y="4419600"/>
            <a:ext cx="4724400" cy="2438400"/>
          </a:xfrm>
          <a:prstGeom prst="rect">
            <a:avLst/>
          </a:prstGeom>
          <a:solidFill>
            <a:srgbClr val="FF0000"/>
          </a:solidFill>
          <a:ln w="9525">
            <a:noFill/>
            <a:miter lim="800000"/>
            <a:headEnd/>
            <a:tailEnd/>
          </a:ln>
          <a:effectLst/>
        </p:spPr>
        <p:txBody>
          <a:bodyPr/>
          <a:lstStyle/>
          <a:p>
            <a:pPr marL="342900" indent="-342900" defTabSz="914400" fontAlgn="base">
              <a:spcBef>
                <a:spcPct val="20000"/>
              </a:spcBef>
              <a:spcAft>
                <a:spcPct val="0"/>
              </a:spcAft>
              <a:buClr>
                <a:srgbClr val="86D1EC"/>
              </a:buClr>
              <a:buSzPct val="90000"/>
              <a:buFont typeface="Wingdings" charset="0"/>
              <a:buNone/>
              <a:defRPr/>
            </a:pPr>
            <a:r>
              <a:rPr lang="en-US" sz="2400">
                <a:solidFill>
                  <a:srgbClr val="FFFFFF"/>
                </a:solidFill>
                <a:effectLst>
                  <a:outerShdw blurRad="38100" dist="38100" dir="2700000" algn="tl">
                    <a:srgbClr val="000000"/>
                  </a:outerShdw>
                </a:effectLst>
                <a:latin typeface="Arial" charset="0"/>
                <a:ea typeface="ＭＳ Ｐゴシック" charset="0"/>
                <a:cs typeface="ＭＳ Ｐゴシック" charset="0"/>
              </a:rPr>
              <a:t>Problems?</a:t>
            </a:r>
            <a:endParaRPr 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a:solidFill>
                  <a:srgbClr val="FFFFFF"/>
                </a:solidFill>
                <a:effectLst>
                  <a:outerShdw blurRad="38100" dist="38100" dir="2700000" algn="tl">
                    <a:srgbClr val="000000"/>
                  </a:outerShdw>
                </a:effectLst>
                <a:latin typeface="Arial" charset="0"/>
                <a:ea typeface="ＭＳ Ｐゴシック" charset="0"/>
                <a:cs typeface="ＭＳ Ｐゴシック" charset="0"/>
              </a:rPr>
              <a:t>Actual decree date was 444 BC</a:t>
            </a: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a:solidFill>
                  <a:srgbClr val="FFFFFF"/>
                </a:solidFill>
                <a:effectLst>
                  <a:outerShdw blurRad="38100" dist="38100" dir="2700000" algn="tl">
                    <a:srgbClr val="000000"/>
                  </a:outerShdw>
                </a:effectLst>
                <a:latin typeface="Arial" charset="0"/>
                <a:ea typeface="ＭＳ Ｐゴシック" charset="0"/>
                <a:cs typeface="ＭＳ Ｐゴシック" charset="0"/>
              </a:rPr>
              <a:t>Christ did not make a covenant with Israel at His baptism (cf. Dan 9:27)</a:t>
            </a: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a:solidFill>
                  <a:srgbClr val="FFFFFF"/>
                </a:solidFill>
                <a:effectLst>
                  <a:outerShdw blurRad="38100" dist="38100" dir="2700000" algn="tl">
                    <a:srgbClr val="000000"/>
                  </a:outerShdw>
                </a:effectLst>
                <a:latin typeface="Arial" charset="0"/>
                <a:ea typeface="ＭＳ Ｐゴシック" charset="0"/>
                <a:cs typeface="ＭＳ Ｐゴシック" charset="0"/>
              </a:rPr>
              <a:t>The one who stops the sacrifice (Dan. 9:27) also desecrates the temple (cf. 2 Thess. 2:4; Rev. 13:5)</a:t>
            </a:r>
            <a:endParaRPr 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11659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idx="4294967295"/>
          </p:nvPr>
        </p:nvSpPr>
        <p:spPr/>
        <p:txBody>
          <a:bodyPr/>
          <a:lstStyle/>
          <a:p>
            <a:r>
              <a:rPr lang="en-US">
                <a:latin typeface="Times New Roman" charset="0"/>
              </a:rPr>
              <a:t>It is Well With My Soul</a:t>
            </a:r>
          </a:p>
        </p:txBody>
      </p:sp>
      <p:pic>
        <p:nvPicPr>
          <p:cNvPr id="128002" name="Picture 2" descr="D:\Church\Background Pictures\Flowers\Flowers (1201 - 1500)\Flowers 1204.jpg"/>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0" y="304800"/>
            <a:ext cx="9128125" cy="563231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My sin—O the bliss of this glorious thought—</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My sin—not in part, but the whole—</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is nailed to the cross</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and I bear it no more,</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Praise the Lord, praise the Lord,</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O my soul!</a:t>
            </a:r>
          </a:p>
          <a:p>
            <a:pPr algn="ctr" defTabSz="914400" fontAlgn="base">
              <a:spcBef>
                <a:spcPct val="0"/>
              </a:spcBef>
              <a:spcAft>
                <a:spcPct val="0"/>
              </a:spcAft>
              <a:defRPr/>
            </a:pPr>
            <a:endParaRPr lang="en-US" sz="3600" b="1" dirty="0">
              <a:solidFill>
                <a:srgbClr val="FFFFFF"/>
              </a:solidFill>
              <a:latin typeface="Arial"/>
              <a:ea typeface="ＭＳ Ｐゴシック" charset="0"/>
              <a:cs typeface="Arial"/>
            </a:endParaRP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with my soul,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it is well with my soul.</a:t>
            </a:r>
          </a:p>
        </p:txBody>
      </p:sp>
    </p:spTree>
    <p:extLst>
      <p:ext uri="{BB962C8B-B14F-4D97-AF65-F5344CB8AC3E}">
        <p14:creationId xmlns:p14="http://schemas.microsoft.com/office/powerpoint/2010/main" val="1910153203"/>
      </p:ext>
    </p:extLst>
  </p:cSld>
  <p:clrMapOvr>
    <a:masterClrMapping/>
  </p:clrMapOvr>
  <p:transition>
    <p:blinds dir="vert"/>
  </p:transition>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4. Premillennial View</a:t>
            </a:r>
          </a:p>
        </p:txBody>
      </p:sp>
      <p:sp>
        <p:nvSpPr>
          <p:cNvPr id="1018885" name="Rectangle 5"/>
          <p:cNvSpPr>
            <a:spLocks noChangeArrowheads="1"/>
          </p:cNvSpPr>
          <p:nvPr/>
        </p:nvSpPr>
        <p:spPr bwMode="auto">
          <a:xfrm>
            <a:off x="228600" y="1600200"/>
            <a:ext cx="8686800" cy="35052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7 weeks start from 444 BC at the </a:t>
            </a:r>
            <a:r>
              <a:rPr lang="en-US" sz="32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Artaxerxes</a:t>
            </a: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decree to Nehemiah</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62 weeks end with Christ</a:t>
            </a:r>
            <a:r>
              <a:rPr lang="fr-FR" altLang="ja-JP"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Triumphal Entry </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Gap = the church age = times of Gentiles 	(</a:t>
            </a: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Note Jesus</a:t>
            </a:r>
            <a:r>
              <a:rPr lang="fr-FR" altLang="ja-JP"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prophecy in Luke 21:24)</a:t>
            </a: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final week = 7 years of tribulation</a:t>
            </a:r>
          </a:p>
        </p:txBody>
      </p:sp>
      <p:sp>
        <p:nvSpPr>
          <p:cNvPr id="285699" name="Text Box 7"/>
          <p:cNvSpPr txBox="1">
            <a:spLocks noChangeArrowheads="1"/>
          </p:cNvSpPr>
          <p:nvPr/>
        </p:nvSpPr>
        <p:spPr bwMode="auto">
          <a:xfrm>
            <a:off x="9241427" y="120263"/>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4031598777"/>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8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88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8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5"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Times New Roman" pitchFamily="21" charset="0"/>
              <a:ea typeface="ＭＳ Ｐゴシック" charset="0"/>
              <a:cs typeface="ＭＳ Ｐゴシック" charset="0"/>
            </a:endParaRPr>
          </a:p>
        </p:txBody>
      </p:sp>
      <p:sp>
        <p:nvSpPr>
          <p:cNvPr id="1021955" name="Rectangle 3" descr="Green marble"/>
          <p:cNvSpPr>
            <a:spLocks noChangeArrowheads="1"/>
          </p:cNvSpPr>
          <p:nvPr/>
        </p:nvSpPr>
        <p:spPr bwMode="auto">
          <a:xfrm>
            <a:off x="533400" y="3441700"/>
            <a:ext cx="54864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Comic Sans MS" pitchFamily="21" charset="0"/>
              <a:ea typeface="ＭＳ Ｐゴシック" charset="0"/>
              <a:cs typeface="ＭＳ Ｐゴシック" charset="0"/>
            </a:endParaRPr>
          </a:p>
        </p:txBody>
      </p:sp>
      <p:sp>
        <p:nvSpPr>
          <p:cNvPr id="1021956" name="Text Box 4"/>
          <p:cNvSpPr txBox="1">
            <a:spLocks noChangeArrowheads="1"/>
          </p:cNvSpPr>
          <p:nvPr/>
        </p:nvSpPr>
        <p:spPr bwMode="auto">
          <a:xfrm>
            <a:off x="685800" y="2679700"/>
            <a:ext cx="518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Times New Roman" pitchFamily="21" charset="0"/>
                <a:ea typeface="ＭＳ Ｐゴシック" charset="0"/>
                <a:cs typeface="ＭＳ Ｐゴシック" charset="0"/>
              </a:rPr>
              <a:t>69 sevens = 483 years</a:t>
            </a:r>
          </a:p>
        </p:txBody>
      </p:sp>
      <p:sp>
        <p:nvSpPr>
          <p:cNvPr id="1021957" name="Rectangle 5" descr="Green marble"/>
          <p:cNvSpPr>
            <a:spLocks noChangeArrowheads="1"/>
          </p:cNvSpPr>
          <p:nvPr/>
        </p:nvSpPr>
        <p:spPr bwMode="auto">
          <a:xfrm>
            <a:off x="7315200" y="3441700"/>
            <a:ext cx="457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Comic Sans MS" pitchFamily="21" charset="0"/>
              <a:ea typeface="ＭＳ Ｐゴシック" charset="0"/>
              <a:cs typeface="ＭＳ Ｐゴシック" charset="0"/>
            </a:endParaRPr>
          </a:p>
        </p:txBody>
      </p:sp>
      <p:sp>
        <p:nvSpPr>
          <p:cNvPr id="1021958" name="Text Box 6"/>
          <p:cNvSpPr txBox="1">
            <a:spLocks noChangeArrowheads="1"/>
          </p:cNvSpPr>
          <p:nvPr/>
        </p:nvSpPr>
        <p:spPr bwMode="auto">
          <a:xfrm>
            <a:off x="228600" y="5346700"/>
            <a:ext cx="23622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0"/>
              </a:spcBef>
              <a:spcAft>
                <a:spcPct val="0"/>
              </a:spcAft>
              <a:defRPr/>
            </a:pPr>
            <a:r>
              <a:rPr lang="en-US" sz="3600" b="1">
                <a:solidFill>
                  <a:srgbClr val="FFFFFF"/>
                </a:solidFill>
                <a:latin typeface="Times New Roman" pitchFamily="21" charset="0"/>
                <a:ea typeface="ＭＳ Ｐゴシック" charset="0"/>
                <a:cs typeface="ＭＳ Ｐゴシック" charset="0"/>
              </a:rPr>
              <a:t>444 BC </a:t>
            </a:r>
          </a:p>
          <a:p>
            <a:pPr algn="r" defTabSz="914400" fontAlgn="base">
              <a:spcBef>
                <a:spcPct val="0"/>
              </a:spcBef>
              <a:spcAft>
                <a:spcPct val="0"/>
              </a:spcAft>
              <a:defRPr/>
            </a:pPr>
            <a:r>
              <a:rPr lang="en-US" sz="3600" b="1">
                <a:solidFill>
                  <a:srgbClr val="FFFFFF"/>
                </a:solidFill>
                <a:latin typeface="Times New Roman" pitchFamily="21" charset="0"/>
                <a:ea typeface="ＭＳ Ｐゴシック" charset="0"/>
                <a:cs typeface="ＭＳ Ｐゴシック" charset="0"/>
              </a:rPr>
              <a:t>to 395 BC</a:t>
            </a:r>
          </a:p>
        </p:txBody>
      </p:sp>
      <p:sp>
        <p:nvSpPr>
          <p:cNvPr id="1021959" name="Text Box 7"/>
          <p:cNvSpPr txBox="1">
            <a:spLocks noChangeArrowheads="1"/>
          </p:cNvSpPr>
          <p:nvPr/>
        </p:nvSpPr>
        <p:spPr bwMode="auto">
          <a:xfrm>
            <a:off x="6400800" y="43402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a:solidFill>
                  <a:srgbClr val="FFFFFF"/>
                </a:solidFill>
                <a:latin typeface="Times New Roman" pitchFamily="21" charset="0"/>
                <a:ea typeface="ＭＳ Ｐゴシック" charset="0"/>
                <a:cs typeface="ＭＳ Ｐゴシック" charset="0"/>
              </a:rPr>
              <a:t>1 seven </a:t>
            </a:r>
          </a:p>
          <a:p>
            <a:pPr algn="ctr" defTabSz="914400" fontAlgn="base">
              <a:spcBef>
                <a:spcPct val="0"/>
              </a:spcBef>
              <a:spcAft>
                <a:spcPct val="0"/>
              </a:spcAft>
              <a:defRPr/>
            </a:pPr>
            <a:r>
              <a:rPr lang="en-US" sz="4000" b="1">
                <a:solidFill>
                  <a:srgbClr val="FFFFFF"/>
                </a:solidFill>
                <a:latin typeface="Times New Roman" pitchFamily="21" charset="0"/>
                <a:ea typeface="ＭＳ Ｐゴシック" charset="0"/>
                <a:cs typeface="ＭＳ Ｐゴシック" charset="0"/>
              </a:rPr>
              <a:t>= 7 years</a:t>
            </a:r>
          </a:p>
        </p:txBody>
      </p:sp>
      <p:sp>
        <p:nvSpPr>
          <p:cNvPr id="1021960" name="Text Box 8"/>
          <p:cNvSpPr txBox="1">
            <a:spLocks noChangeArrowheads="1"/>
          </p:cNvSpPr>
          <p:nvPr/>
        </p:nvSpPr>
        <p:spPr bwMode="auto">
          <a:xfrm>
            <a:off x="457200" y="4432300"/>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Times New Roman" pitchFamily="21" charset="0"/>
                <a:ea typeface="ＭＳ Ｐゴシック" charset="0"/>
                <a:cs typeface="ＭＳ Ｐゴシック" charset="0"/>
              </a:rPr>
              <a:t>7 sevens            62 sevens</a:t>
            </a:r>
          </a:p>
        </p:txBody>
      </p:sp>
      <p:sp>
        <p:nvSpPr>
          <p:cNvPr id="1021961" name="Text Box 9"/>
          <p:cNvSpPr txBox="1">
            <a:spLocks noChangeArrowheads="1"/>
          </p:cNvSpPr>
          <p:nvPr/>
        </p:nvSpPr>
        <p:spPr bwMode="auto">
          <a:xfrm>
            <a:off x="3581400" y="5362575"/>
            <a:ext cx="2438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0"/>
              </a:spcBef>
              <a:spcAft>
                <a:spcPct val="0"/>
              </a:spcAft>
              <a:defRPr/>
            </a:pPr>
            <a:r>
              <a:rPr lang="en-US" sz="3600" b="1">
                <a:solidFill>
                  <a:srgbClr val="FFFFFF"/>
                </a:solidFill>
                <a:latin typeface="Times New Roman" pitchFamily="21" charset="0"/>
                <a:ea typeface="ＭＳ Ｐゴシック" charset="0"/>
                <a:cs typeface="ＭＳ Ｐゴシック" charset="0"/>
              </a:rPr>
              <a:t>395 BC </a:t>
            </a:r>
          </a:p>
          <a:p>
            <a:pPr algn="r" defTabSz="914400" fontAlgn="base">
              <a:spcBef>
                <a:spcPct val="0"/>
              </a:spcBef>
              <a:spcAft>
                <a:spcPct val="0"/>
              </a:spcAft>
              <a:defRPr/>
            </a:pPr>
            <a:r>
              <a:rPr lang="en-US" sz="3600" b="1">
                <a:solidFill>
                  <a:srgbClr val="FFFFFF"/>
                </a:solidFill>
                <a:latin typeface="Times New Roman" pitchFamily="21" charset="0"/>
                <a:ea typeface="ＭＳ Ｐゴシック" charset="0"/>
                <a:cs typeface="ＭＳ Ｐゴシック" charset="0"/>
              </a:rPr>
              <a:t>to AD 33</a:t>
            </a:r>
          </a:p>
        </p:txBody>
      </p:sp>
      <p:sp>
        <p:nvSpPr>
          <p:cNvPr id="1021962" name="Text Box 10"/>
          <p:cNvSpPr txBox="1">
            <a:spLocks noChangeArrowheads="1"/>
          </p:cNvSpPr>
          <p:nvPr/>
        </p:nvSpPr>
        <p:spPr bwMode="auto">
          <a:xfrm>
            <a:off x="4800600" y="1308100"/>
            <a:ext cx="2362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Times New Roman" pitchFamily="21" charset="0"/>
                <a:ea typeface="ＭＳ Ｐゴシック" charset="0"/>
                <a:cs typeface="ＭＳ Ｐゴシック" charset="0"/>
              </a:rPr>
              <a:t>Anointed One</a:t>
            </a:r>
          </a:p>
        </p:txBody>
      </p:sp>
      <p:sp>
        <p:nvSpPr>
          <p:cNvPr id="1021963" name="Text Box 11"/>
          <p:cNvSpPr txBox="1">
            <a:spLocks noChangeArrowheads="1"/>
          </p:cNvSpPr>
          <p:nvPr/>
        </p:nvSpPr>
        <p:spPr bwMode="auto">
          <a:xfrm>
            <a:off x="457200" y="19177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Times New Roman" pitchFamily="21" charset="0"/>
                <a:ea typeface="ＭＳ Ｐゴシック" charset="0"/>
                <a:cs typeface="ＭＳ Ｐゴシック" charset="0"/>
              </a:rPr>
              <a:t>Decree</a:t>
            </a:r>
          </a:p>
        </p:txBody>
      </p:sp>
      <p:sp>
        <p:nvSpPr>
          <p:cNvPr id="1021964"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1021965" name="Line 13"/>
          <p:cNvSpPr>
            <a:spLocks noChangeShapeType="1"/>
          </p:cNvSpPr>
          <p:nvPr/>
        </p:nvSpPr>
        <p:spPr bwMode="auto">
          <a:xfrm>
            <a:off x="60198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1021968" name="Rectangle 16"/>
          <p:cNvSpPr>
            <a:spLocks noGrp="1" noChangeArrowheads="1"/>
          </p:cNvSpPr>
          <p:nvPr>
            <p:ph type="title" idx="4294967295"/>
          </p:nvPr>
        </p:nvSpPr>
        <p:spPr>
          <a:xfrm>
            <a:off x="0" y="228600"/>
            <a:ext cx="86868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a:solidFill>
                  <a:schemeClr val="bg1"/>
                </a:solidFill>
              </a:rPr>
              <a:t>The Seventy "Weeks" of Daniel 9</a:t>
            </a:r>
          </a:p>
        </p:txBody>
      </p:sp>
      <p:sp>
        <p:nvSpPr>
          <p:cNvPr id="287758" name="Text Box 17"/>
          <p:cNvSpPr txBox="1">
            <a:spLocks noChangeArrowheads="1"/>
          </p:cNvSpPr>
          <p:nvPr/>
        </p:nvSpPr>
        <p:spPr bwMode="auto">
          <a:xfrm>
            <a:off x="914400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86b-d</a:t>
            </a:r>
          </a:p>
        </p:txBody>
      </p:sp>
    </p:spTree>
    <p:extLst>
      <p:ext uri="{BB962C8B-B14F-4D97-AF65-F5344CB8AC3E}">
        <p14:creationId xmlns:p14="http://schemas.microsoft.com/office/powerpoint/2010/main" val="36512717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1956"/>
                                        </p:tgtEl>
                                        <p:attrNameLst>
                                          <p:attrName>style.visibility</p:attrName>
                                        </p:attrNameLst>
                                      </p:cBhvr>
                                      <p:to>
                                        <p:strVal val="visible"/>
                                      </p:to>
                                    </p:set>
                                    <p:animEffect transition="in" filter="dissolve">
                                      <p:cBhvr>
                                        <p:cTn id="7" dur="500"/>
                                        <p:tgtEl>
                                          <p:spTgt spid="1021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1955"/>
                                        </p:tgtEl>
                                        <p:attrNameLst>
                                          <p:attrName>style.visibility</p:attrName>
                                        </p:attrNameLst>
                                      </p:cBhvr>
                                      <p:to>
                                        <p:strVal val="visible"/>
                                      </p:to>
                                    </p:set>
                                    <p:animEffect transition="in" filter="wipe(left)">
                                      <p:cBhvr>
                                        <p:cTn id="12" dur="500"/>
                                        <p:tgtEl>
                                          <p:spTgt spid="10219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1960"/>
                                        </p:tgtEl>
                                        <p:attrNameLst>
                                          <p:attrName>style.visibility</p:attrName>
                                        </p:attrNameLst>
                                      </p:cBhvr>
                                      <p:to>
                                        <p:strVal val="visible"/>
                                      </p:to>
                                    </p:set>
                                    <p:animEffect transition="in" filter="dissolve">
                                      <p:cBhvr>
                                        <p:cTn id="17" dur="500"/>
                                        <p:tgtEl>
                                          <p:spTgt spid="10219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1963"/>
                                        </p:tgtEl>
                                        <p:attrNameLst>
                                          <p:attrName>style.visibility</p:attrName>
                                        </p:attrNameLst>
                                      </p:cBhvr>
                                      <p:to>
                                        <p:strVal val="visible"/>
                                      </p:to>
                                    </p:set>
                                    <p:animEffect transition="in" filter="dissolve">
                                      <p:cBhvr>
                                        <p:cTn id="22" dur="500"/>
                                        <p:tgtEl>
                                          <p:spTgt spid="1021963"/>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1021964"/>
                                        </p:tgtEl>
                                        <p:attrNameLst>
                                          <p:attrName>style.visibility</p:attrName>
                                        </p:attrNameLst>
                                      </p:cBhvr>
                                      <p:to>
                                        <p:strVal val="visible"/>
                                      </p:to>
                                    </p:set>
                                    <p:animEffect transition="in" filter="wipe(up)">
                                      <p:cBhvr>
                                        <p:cTn id="26" dur="500"/>
                                        <p:tgtEl>
                                          <p:spTgt spid="10219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21958"/>
                                        </p:tgtEl>
                                        <p:attrNameLst>
                                          <p:attrName>style.visibility</p:attrName>
                                        </p:attrNameLst>
                                      </p:cBhvr>
                                      <p:to>
                                        <p:strVal val="visible"/>
                                      </p:to>
                                    </p:set>
                                    <p:animEffect transition="in" filter="dissolve">
                                      <p:cBhvr>
                                        <p:cTn id="31" dur="500"/>
                                        <p:tgtEl>
                                          <p:spTgt spid="102195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21962"/>
                                        </p:tgtEl>
                                        <p:attrNameLst>
                                          <p:attrName>style.visibility</p:attrName>
                                        </p:attrNameLst>
                                      </p:cBhvr>
                                      <p:to>
                                        <p:strVal val="visible"/>
                                      </p:to>
                                    </p:set>
                                    <p:animEffect transition="in" filter="dissolve">
                                      <p:cBhvr>
                                        <p:cTn id="36" dur="500"/>
                                        <p:tgtEl>
                                          <p:spTgt spid="1021962"/>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1021965"/>
                                        </p:tgtEl>
                                        <p:attrNameLst>
                                          <p:attrName>style.visibility</p:attrName>
                                        </p:attrNameLst>
                                      </p:cBhvr>
                                      <p:to>
                                        <p:strVal val="visible"/>
                                      </p:to>
                                    </p:set>
                                    <p:animEffect transition="in" filter="dissolve">
                                      <p:cBhvr>
                                        <p:cTn id="40" dur="500"/>
                                        <p:tgtEl>
                                          <p:spTgt spid="102196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021961"/>
                                        </p:tgtEl>
                                        <p:attrNameLst>
                                          <p:attrName>style.visibility</p:attrName>
                                        </p:attrNameLst>
                                      </p:cBhvr>
                                      <p:to>
                                        <p:strVal val="visible"/>
                                      </p:to>
                                    </p:set>
                                    <p:animEffect transition="in" filter="dissolve">
                                      <p:cBhvr>
                                        <p:cTn id="45" dur="500"/>
                                        <p:tgtEl>
                                          <p:spTgt spid="102196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021959"/>
                                        </p:tgtEl>
                                        <p:attrNameLst>
                                          <p:attrName>style.visibility</p:attrName>
                                        </p:attrNameLst>
                                      </p:cBhvr>
                                      <p:to>
                                        <p:strVal val="visible"/>
                                      </p:to>
                                    </p:set>
                                    <p:animEffect transition="in" filter="dissolve">
                                      <p:cBhvr>
                                        <p:cTn id="50" dur="500"/>
                                        <p:tgtEl>
                                          <p:spTgt spid="1021959"/>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1021957"/>
                                        </p:tgtEl>
                                        <p:attrNameLst>
                                          <p:attrName>style.visibility</p:attrName>
                                        </p:attrNameLst>
                                      </p:cBhvr>
                                      <p:to>
                                        <p:strVal val="visible"/>
                                      </p:to>
                                    </p:set>
                                    <p:animEffect transition="in" filter="wipe(left)">
                                      <p:cBhvr>
                                        <p:cTn id="54" dur="500"/>
                                        <p:tgtEl>
                                          <p:spTgt spid="1021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5" grpId="0" animBg="1"/>
      <p:bldP spid="1021956" grpId="0" autoUpdateAnimBg="0"/>
      <p:bldP spid="1021957" grpId="0" animBg="1"/>
      <p:bldP spid="1021958" grpId="0" autoUpdateAnimBg="0"/>
      <p:bldP spid="1021959" grpId="0" autoUpdateAnimBg="0"/>
      <p:bldP spid="1021960" grpId="0" autoUpdateAnimBg="0"/>
      <p:bldP spid="1021961" grpId="0" autoUpdateAnimBg="0"/>
      <p:bldP spid="1021962" grpId="0" autoUpdateAnimBg="0"/>
      <p:bldP spid="1021963"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289794"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289795" name="Rectangle 3"/>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r>
              <a:rPr lang="en-US" sz="5400" b="1" dirty="0">
                <a:solidFill>
                  <a:srgbClr val="800000"/>
                </a:solidFill>
                <a:latin typeface="Times New Roman" charset="0"/>
                <a:ea typeface="ＭＳ Ｐゴシック" charset="0"/>
                <a:cs typeface="ＭＳ Ｐゴシック" charset="0"/>
              </a:rPr>
              <a:t>Daniel</a:t>
            </a:r>
            <a:r>
              <a:rPr lang="fr-FR" altLang="ja-JP" sz="5400" b="1" dirty="0">
                <a:solidFill>
                  <a:srgbClr val="800000"/>
                </a:solidFill>
                <a:latin typeface="Times New Roman" charset="0"/>
                <a:ea typeface="ＭＳ Ｐゴシック" charset="0"/>
                <a:cs typeface="ＭＳ Ｐゴシック" charset="0"/>
              </a:rPr>
              <a:t>'</a:t>
            </a:r>
            <a:r>
              <a:rPr lang="en-US" sz="5400" b="1" dirty="0">
                <a:solidFill>
                  <a:srgbClr val="800000"/>
                </a:solidFill>
                <a:latin typeface="Times New Roman" charset="0"/>
                <a:ea typeface="ＭＳ Ｐゴシック" charset="0"/>
                <a:cs typeface="ＭＳ Ｐゴシック" charset="0"/>
              </a:rPr>
              <a:t>s 70 Weeks </a:t>
            </a:r>
            <a:br>
              <a:rPr lang="en-US" sz="5400" b="1" dirty="0">
                <a:solidFill>
                  <a:srgbClr val="800000"/>
                </a:solidFill>
                <a:latin typeface="Times New Roman" charset="0"/>
                <a:ea typeface="ＭＳ Ｐゴシック" charset="0"/>
                <a:cs typeface="ＭＳ Ｐゴシック" charset="0"/>
              </a:rPr>
            </a:br>
            <a:r>
              <a:rPr lang="en-US" sz="3600" b="1" dirty="0">
                <a:solidFill>
                  <a:srgbClr val="800000"/>
                </a:solidFill>
                <a:latin typeface="Times New Roman" charset="0"/>
                <a:ea typeface="ＭＳ Ｐゴシック" charset="0"/>
                <a:cs typeface="ＭＳ Ｐゴシック" charset="0"/>
              </a:rPr>
              <a:t>(Dan. 9:24-27)</a:t>
            </a:r>
          </a:p>
        </p:txBody>
      </p:sp>
      <p:sp>
        <p:nvSpPr>
          <p:cNvPr id="1024004"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24005"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24006" name="Text Box 6"/>
          <p:cNvSpPr txBox="1">
            <a:spLocks noChangeArrowheads="1"/>
          </p:cNvSpPr>
          <p:nvPr/>
        </p:nvSpPr>
        <p:spPr bwMode="auto">
          <a:xfrm>
            <a:off x="755650" y="6381750"/>
            <a:ext cx="129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a:solidFill>
                  <a:srgbClr val="FF0000"/>
                </a:solidFill>
              </a:rPr>
              <a:t>444 </a:t>
            </a:r>
            <a:r>
              <a:rPr lang="en-US" sz="1800" b="1">
                <a:solidFill>
                  <a:srgbClr val="FF0000"/>
                </a:solidFill>
              </a:rPr>
              <a:t>BC</a:t>
            </a:r>
          </a:p>
        </p:txBody>
      </p:sp>
      <p:sp>
        <p:nvSpPr>
          <p:cNvPr id="1024007" name="Text Box 7"/>
          <p:cNvSpPr txBox="1">
            <a:spLocks noChangeArrowheads="1"/>
          </p:cNvSpPr>
          <p:nvPr/>
        </p:nvSpPr>
        <p:spPr bwMode="auto">
          <a:xfrm>
            <a:off x="2987675" y="6381750"/>
            <a:ext cx="129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a:solidFill>
                  <a:srgbClr val="FF0000"/>
                </a:solidFill>
              </a:rPr>
              <a:t>AD </a:t>
            </a:r>
            <a:r>
              <a:rPr lang="en-US" b="1">
                <a:solidFill>
                  <a:srgbClr val="FF0000"/>
                </a:solidFill>
              </a:rPr>
              <a:t>33</a:t>
            </a:r>
            <a:r>
              <a:rPr lang="en-US">
                <a:solidFill>
                  <a:srgbClr val="000000"/>
                </a:solidFill>
              </a:rPr>
              <a:t> </a:t>
            </a:r>
          </a:p>
        </p:txBody>
      </p:sp>
      <p:sp>
        <p:nvSpPr>
          <p:cNvPr id="1024008"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24009" name="Text Box 9"/>
          <p:cNvSpPr txBox="1">
            <a:spLocks noChangeArrowheads="1"/>
          </p:cNvSpPr>
          <p:nvPr/>
        </p:nvSpPr>
        <p:spPr bwMode="auto">
          <a:xfrm>
            <a:off x="1693863" y="6021388"/>
            <a:ext cx="165417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a:solidFill>
                  <a:srgbClr val="FF0000"/>
                </a:solidFill>
              </a:rPr>
              <a:t>69 Weeks</a:t>
            </a:r>
            <a:endParaRPr lang="en-US" sz="1800" b="1">
              <a:solidFill>
                <a:srgbClr val="FF0000"/>
              </a:solidFill>
            </a:endParaRPr>
          </a:p>
        </p:txBody>
      </p:sp>
      <p:sp>
        <p:nvSpPr>
          <p:cNvPr id="289802" name="Text Box 10"/>
          <p:cNvSpPr txBox="1">
            <a:spLocks noChangeArrowheads="1"/>
          </p:cNvSpPr>
          <p:nvPr/>
        </p:nvSpPr>
        <p:spPr bwMode="auto">
          <a:xfrm>
            <a:off x="9180513" y="108612"/>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Times New Roman" charset="0"/>
              </a:rPr>
              <a:t>84</a:t>
            </a:r>
          </a:p>
        </p:txBody>
      </p:sp>
    </p:spTree>
    <p:extLst>
      <p:ext uri="{BB962C8B-B14F-4D97-AF65-F5344CB8AC3E}">
        <p14:creationId xmlns:p14="http://schemas.microsoft.com/office/powerpoint/2010/main" val="1392861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006"/>
                                        </p:tgtEl>
                                        <p:attrNameLst>
                                          <p:attrName>style.visibility</p:attrName>
                                        </p:attrNameLst>
                                      </p:cBhvr>
                                      <p:to>
                                        <p:strVal val="visible"/>
                                      </p:to>
                                    </p:set>
                                    <p:animEffect transition="in" filter="wipe(left)">
                                      <p:cBhvr>
                                        <p:cTn id="7" dur="500"/>
                                        <p:tgtEl>
                                          <p:spTgt spid="102400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4008"/>
                                        </p:tgtEl>
                                        <p:attrNameLst>
                                          <p:attrName>style.visibility</p:attrName>
                                        </p:attrNameLst>
                                      </p:cBhvr>
                                      <p:to>
                                        <p:strVal val="visible"/>
                                      </p:to>
                                    </p:set>
                                    <p:animEffect transition="in" filter="wipe(left)">
                                      <p:cBhvr>
                                        <p:cTn id="11" dur="500"/>
                                        <p:tgtEl>
                                          <p:spTgt spid="1024008"/>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4007"/>
                                        </p:tgtEl>
                                        <p:attrNameLst>
                                          <p:attrName>style.visibility</p:attrName>
                                        </p:attrNameLst>
                                      </p:cBhvr>
                                      <p:to>
                                        <p:strVal val="visible"/>
                                      </p:to>
                                    </p:set>
                                    <p:animEffect transition="in" filter="wipe(left)">
                                      <p:cBhvr>
                                        <p:cTn id="15" dur="500"/>
                                        <p:tgtEl>
                                          <p:spTgt spid="10240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2400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0240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4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4" grpId="0" animBg="1"/>
      <p:bldP spid="1024005" grpId="0" animBg="1"/>
      <p:bldP spid="1024006" grpId="0" autoUpdateAnimBg="0"/>
      <p:bldP spid="1024007" grpId="0" autoUpdateAnimBg="0"/>
      <p:bldP spid="1024008" grpId="0" animBg="1"/>
      <p:bldP spid="1024009"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ＭＳ Ｐゴシック" charset="0"/>
              </a:rPr>
              <a:t>Messianic View of James E. Smith</a:t>
            </a:r>
          </a:p>
        </p:txBody>
      </p:sp>
      <p:sp>
        <p:nvSpPr>
          <p:cNvPr id="291842" name="Text Box 3"/>
          <p:cNvSpPr txBox="1">
            <a:spLocks noChangeArrowheads="1"/>
          </p:cNvSpPr>
          <p:nvPr/>
        </p:nvSpPr>
        <p:spPr bwMode="auto">
          <a:xfrm>
            <a:off x="288925" y="5911850"/>
            <a:ext cx="47402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800" i="1">
                <a:solidFill>
                  <a:srgbClr val="FFFFFF"/>
                </a:solidFill>
                <a:latin typeface="Times New Roman" charset="0"/>
              </a:rPr>
              <a:t>The Major Prophets</a:t>
            </a:r>
            <a:r>
              <a:rPr lang="en-US" sz="1800">
                <a:solidFill>
                  <a:srgbClr val="FFFFFF"/>
                </a:solidFill>
                <a:latin typeface="Times New Roman" charset="0"/>
              </a:rPr>
              <a:t> (Joplin, MO: College Press, 1995), LOGOS electronic version chart 24</a:t>
            </a:r>
          </a:p>
        </p:txBody>
      </p:sp>
      <p:pic>
        <p:nvPicPr>
          <p:cNvPr id="2918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7010400" cy="493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6054" name="Rectangle 6"/>
          <p:cNvSpPr>
            <a:spLocks noChangeArrowheads="1"/>
          </p:cNvSpPr>
          <p:nvPr/>
        </p:nvSpPr>
        <p:spPr bwMode="auto">
          <a:xfrm>
            <a:off x="4953000" y="4648200"/>
            <a:ext cx="4191000" cy="2209800"/>
          </a:xfrm>
          <a:prstGeom prst="rect">
            <a:avLst/>
          </a:prstGeom>
          <a:solidFill>
            <a:srgbClr val="FF0000"/>
          </a:solidFill>
          <a:ln w="9525">
            <a:noFill/>
            <a:miter lim="800000"/>
            <a:headEnd/>
            <a:tailEnd/>
          </a:ln>
          <a:effectLst/>
        </p:spPr>
        <p:txBody>
          <a:bodyPr/>
          <a:lstStyle/>
          <a:p>
            <a:pPr marL="342900" indent="-342900" defTabSz="914400" fontAlgn="base">
              <a:spcBef>
                <a:spcPct val="20000"/>
              </a:spcBef>
              <a:spcAft>
                <a:spcPct val="0"/>
              </a:spcAft>
              <a:buClr>
                <a:srgbClr val="86D1EC"/>
              </a:buClr>
              <a:buSzPct val="90000"/>
              <a:buFont typeface="Wingdings" charset="0"/>
              <a:buNone/>
              <a:defRPr/>
            </a:pPr>
            <a:r>
              <a:rPr lang="en-US" sz="2400">
                <a:solidFill>
                  <a:srgbClr val="FFFFFF"/>
                </a:solidFill>
                <a:effectLst>
                  <a:outerShdw blurRad="38100" dist="38100" dir="2700000" algn="tl">
                    <a:srgbClr val="000000"/>
                  </a:outerShdw>
                </a:effectLst>
                <a:latin typeface="Arial" charset="0"/>
                <a:ea typeface="ＭＳ Ｐゴシック" charset="0"/>
                <a:cs typeface="ＭＳ Ｐゴシック" charset="0"/>
              </a:rPr>
              <a:t>Problems?</a:t>
            </a:r>
            <a:endParaRPr 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b="1">
                <a:solidFill>
                  <a:srgbClr val="FFFFFF"/>
                </a:solidFill>
                <a:effectLst>
                  <a:outerShdw blurRad="38100" dist="38100" dir="2700000" algn="tl">
                    <a:srgbClr val="000000"/>
                  </a:outerShdw>
                </a:effectLst>
                <a:latin typeface="Arial" charset="0"/>
                <a:ea typeface="ＭＳ Ｐゴシック" charset="0"/>
                <a:cs typeface="ＭＳ Ｐゴシック" charset="0"/>
              </a:rPr>
              <a:t>Travel and knowledge did not vastly increase in AD 60s (Dan. 12:4)</a:t>
            </a:r>
          </a:p>
          <a:p>
            <a:pPr marL="342900" indent="-342900" defTabSz="914400" fontAlgn="base">
              <a:spcBef>
                <a:spcPct val="20000"/>
              </a:spcBef>
              <a:spcAft>
                <a:spcPct val="0"/>
              </a:spcAft>
              <a:buClr>
                <a:srgbClr val="86D1EC"/>
              </a:buClr>
              <a:buSzPct val="90000"/>
              <a:buFont typeface="Wingdings" charset="0"/>
              <a:buBlip>
                <a:blip r:embed="rId4"/>
              </a:buBlip>
              <a:defRPr/>
            </a:pPr>
            <a:r>
              <a:rPr lang="en-US" sz="2000" b="1">
                <a:solidFill>
                  <a:srgbClr val="FFFFFF"/>
                </a:solidFill>
                <a:effectLst>
                  <a:outerShdw blurRad="38100" dist="38100" dir="2700000" algn="tl">
                    <a:srgbClr val="000000"/>
                  </a:outerShdw>
                </a:effectLst>
                <a:latin typeface="Arial" charset="0"/>
                <a:ea typeface="ＭＳ Ｐゴシック" charset="0"/>
                <a:cs typeface="ＭＳ Ｐゴシック" charset="0"/>
              </a:rPr>
              <a:t>No abomination stood in the temple in AD 66</a:t>
            </a:r>
            <a:endParaRPr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5932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4"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7858"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7859"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7861"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377918"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377920"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377915"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7916"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377902"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377903"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377904"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7905"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7912"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7913"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377906"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7909"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7910"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377907"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377893"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7894"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377900"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7901"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377895"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7897"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7898"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7884"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377885"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7886"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377890"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377892"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377888"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377875"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377876"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377881"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7882"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377878"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7879"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377872"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707548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148" name="Rectangle 4"/>
          <p:cNvSpPr>
            <a:spLocks noGrp="1" noChangeArrowheads="1"/>
          </p:cNvSpPr>
          <p:nvPr>
            <p:ph type="title"/>
          </p:nvPr>
        </p:nvSpPr>
        <p:spPr>
          <a:xfrm>
            <a:off x="228600" y="457200"/>
            <a:ext cx="8534400" cy="1143000"/>
          </a:xfrm>
        </p:spPr>
        <p:txBody>
          <a:bodyPr/>
          <a:lstStyle/>
          <a:p>
            <a:pPr eaLnBrk="1" hangingPunct="1">
              <a:defRPr/>
            </a:pPr>
            <a:r>
              <a:rPr lang="en-US" sz="4000">
                <a:latin typeface="Arial" charset="0"/>
                <a:ea typeface="ＭＳ Ｐゴシック" charset="0"/>
                <a:cs typeface="ＭＳ Ｐゴシック" charset="0"/>
              </a:rPr>
              <a:t>Comments on the Premillennial View</a:t>
            </a:r>
            <a:endParaRPr lang="en-US">
              <a:latin typeface="Arial" charset="0"/>
              <a:ea typeface="ＭＳ Ｐゴシック" charset="0"/>
              <a:cs typeface="ＭＳ Ｐゴシック" charset="0"/>
            </a:endParaRPr>
          </a:p>
        </p:txBody>
      </p:sp>
      <p:sp>
        <p:nvSpPr>
          <p:cNvPr id="1030150" name="Rectangle 6"/>
          <p:cNvSpPr>
            <a:spLocks noChangeArrowheads="1"/>
          </p:cNvSpPr>
          <p:nvPr/>
        </p:nvSpPr>
        <p:spPr bwMode="auto">
          <a:xfrm>
            <a:off x="457200" y="1676400"/>
            <a:ext cx="8229600" cy="4876800"/>
          </a:xfrm>
          <a:prstGeom prst="rect">
            <a:avLst/>
          </a:prstGeom>
          <a:noFill/>
          <a:ln w="9525">
            <a:noFill/>
            <a:miter lim="800000"/>
            <a:headEnd/>
            <a:tailEnd/>
          </a:ln>
          <a:effectLst/>
        </p:spPr>
        <p:txBody>
          <a:bodyPr/>
          <a:lstStyle/>
          <a:p>
            <a:pPr marL="342900" indent="-342900" defTabSz="914400" fontAlgn="base">
              <a:lnSpc>
                <a:spcPct val="80000"/>
              </a:lnSpc>
              <a:spcBef>
                <a:spcPct val="20000"/>
              </a:spcBef>
              <a:spcAft>
                <a:spcPct val="0"/>
              </a:spcAft>
              <a:buClr>
                <a:srgbClr val="86D1EC"/>
              </a:buClr>
              <a:buSzPct val="90000"/>
              <a:buFont typeface="Wingdings" charset="0"/>
              <a:buBlip>
                <a:blip r:embed="rId3"/>
              </a:buBlip>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Which decree is the decree of 9:25? </a:t>
            </a:r>
          </a:p>
          <a:p>
            <a:pPr marL="742950" lvl="1" indent="-285750" defTabSz="914400" fontAlgn="base">
              <a:lnSpc>
                <a:spcPct val="80000"/>
              </a:lnSpc>
              <a:spcBef>
                <a:spcPct val="20000"/>
              </a:spcBef>
              <a:spcAft>
                <a:spcPct val="0"/>
              </a:spcAft>
              <a:buFontTx/>
              <a:buChar char="–"/>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(1) Cyrus decree to rebuild the temple (2 Chron. 36: 22-23; Ezra 1:1-4; 6:1-5); </a:t>
            </a:r>
          </a:p>
          <a:p>
            <a:pPr marL="742950" lvl="1" indent="-285750" defTabSz="914400" fontAlgn="base">
              <a:lnSpc>
                <a:spcPct val="80000"/>
              </a:lnSpc>
              <a:spcBef>
                <a:spcPct val="20000"/>
              </a:spcBef>
              <a:spcAft>
                <a:spcPct val="0"/>
              </a:spcAft>
              <a:buFontTx/>
              <a:buChar char="–"/>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(2) Darius decree confirming the decree of Cyrus (Ezra 6:6-12);</a:t>
            </a:r>
          </a:p>
          <a:p>
            <a:pPr marL="742950" lvl="1" indent="-285750" defTabSz="914400" fontAlgn="base">
              <a:lnSpc>
                <a:spcPct val="80000"/>
              </a:lnSpc>
              <a:spcBef>
                <a:spcPct val="20000"/>
              </a:spcBef>
              <a:spcAft>
                <a:spcPct val="0"/>
              </a:spcAft>
              <a:buFontTx/>
              <a:buChar char="–"/>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(3) </a:t>
            </a:r>
            <a:r>
              <a:rPr lang="en-US" sz="24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Artaxerxes</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decree #1 (Ezra 7:11-26); </a:t>
            </a:r>
          </a:p>
          <a:p>
            <a:pPr marL="742950" lvl="1" indent="-285750" defTabSz="914400" fontAlgn="base">
              <a:lnSpc>
                <a:spcPct val="80000"/>
              </a:lnSpc>
              <a:spcBef>
                <a:spcPct val="20000"/>
              </a:spcBef>
              <a:spcAft>
                <a:spcPct val="0"/>
              </a:spcAft>
              <a:buFontTx/>
              <a:buChar char="–"/>
              <a:defRPr/>
            </a:pP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(4) </a:t>
            </a:r>
            <a:r>
              <a:rPr lang="en-US" sz="24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Artaxerxes</a:t>
            </a:r>
            <a:r>
              <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decree #2 given to Nehemiah authorizing the rebuilding of the city (Neh. 2:1-8).</a:t>
            </a:r>
          </a:p>
          <a:p>
            <a:pPr marL="742950" lvl="1" indent="-285750" defTabSz="914400" fontAlgn="base">
              <a:lnSpc>
                <a:spcPct val="80000"/>
              </a:lnSpc>
              <a:spcBef>
                <a:spcPct val="20000"/>
              </a:spcBef>
              <a:spcAft>
                <a:spcPct val="0"/>
              </a:spcAft>
              <a:defRPr/>
            </a:pPr>
            <a:endParaRPr lang="en-US" sz="24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marL="342900" indent="-342900" defTabSz="914400" fontAlgn="base">
              <a:lnSpc>
                <a:spcPct val="80000"/>
              </a:lnSpc>
              <a:spcBef>
                <a:spcPct val="20000"/>
              </a:spcBef>
              <a:spcAft>
                <a:spcPct val="0"/>
              </a:spcAft>
              <a:buClr>
                <a:srgbClr val="86D1EC"/>
              </a:buClr>
              <a:buSzPct val="90000"/>
              <a:buFont typeface="Wingdings" charset="0"/>
              <a:buBlip>
                <a:blip r:embed="rId3"/>
              </a:buBlip>
              <a:defRPr/>
            </a:pP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Why do we hold that the decree is </a:t>
            </a:r>
            <a:r>
              <a:rPr lang="en-US" sz="2800"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Artaxerxes</a:t>
            </a:r>
            <a:r>
              <a:rPr lang="en-US" sz="28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 #2 in his 20th year (444 BC)?  This is because Neh. 2:12-17 pictures Jerusalem in ruins at this time.</a:t>
            </a:r>
          </a:p>
        </p:txBody>
      </p:sp>
      <p:sp>
        <p:nvSpPr>
          <p:cNvPr id="293891" name="Text Box 8"/>
          <p:cNvSpPr txBox="1">
            <a:spLocks noChangeArrowheads="1"/>
          </p:cNvSpPr>
          <p:nvPr/>
        </p:nvSpPr>
        <p:spPr bwMode="auto">
          <a:xfrm>
            <a:off x="9144000" y="3241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charset="0"/>
                <a:cs typeface="Arial" charset="0"/>
              </a:rPr>
              <a:t>86b-d</a:t>
            </a:r>
          </a:p>
        </p:txBody>
      </p:sp>
    </p:spTree>
    <p:extLst>
      <p:ext uri="{BB962C8B-B14F-4D97-AF65-F5344CB8AC3E}">
        <p14:creationId xmlns:p14="http://schemas.microsoft.com/office/powerpoint/2010/main" val="1648111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150">
                                            <p:txEl>
                                              <p:pRg st="0" end="0"/>
                                            </p:txEl>
                                          </p:spTgt>
                                        </p:tgtEl>
                                        <p:attrNameLst>
                                          <p:attrName>style.visibility</p:attrName>
                                        </p:attrNameLst>
                                      </p:cBhvr>
                                      <p:to>
                                        <p:strVal val="visible"/>
                                      </p:to>
                                    </p:set>
                                    <p:animEffect transition="in" filter="dissolve">
                                      <p:cBhvr>
                                        <p:cTn id="7" dur="500"/>
                                        <p:tgtEl>
                                          <p:spTgt spid="10301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150">
                                            <p:txEl>
                                              <p:pRg st="1" end="1"/>
                                            </p:txEl>
                                          </p:spTgt>
                                        </p:tgtEl>
                                        <p:attrNameLst>
                                          <p:attrName>style.visibility</p:attrName>
                                        </p:attrNameLst>
                                      </p:cBhvr>
                                      <p:to>
                                        <p:strVal val="visible"/>
                                      </p:to>
                                    </p:set>
                                    <p:animEffect transition="in" filter="dissolve">
                                      <p:cBhvr>
                                        <p:cTn id="10" dur="500"/>
                                        <p:tgtEl>
                                          <p:spTgt spid="103015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30150">
                                            <p:txEl>
                                              <p:pRg st="2" end="2"/>
                                            </p:txEl>
                                          </p:spTgt>
                                        </p:tgtEl>
                                        <p:attrNameLst>
                                          <p:attrName>style.visibility</p:attrName>
                                        </p:attrNameLst>
                                      </p:cBhvr>
                                      <p:to>
                                        <p:strVal val="visible"/>
                                      </p:to>
                                    </p:set>
                                    <p:animEffect transition="in" filter="dissolve">
                                      <p:cBhvr>
                                        <p:cTn id="13" dur="500"/>
                                        <p:tgtEl>
                                          <p:spTgt spid="103015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30150">
                                            <p:txEl>
                                              <p:pRg st="3" end="3"/>
                                            </p:txEl>
                                          </p:spTgt>
                                        </p:tgtEl>
                                        <p:attrNameLst>
                                          <p:attrName>style.visibility</p:attrName>
                                        </p:attrNameLst>
                                      </p:cBhvr>
                                      <p:to>
                                        <p:strVal val="visible"/>
                                      </p:to>
                                    </p:set>
                                    <p:animEffect transition="in" filter="dissolve">
                                      <p:cBhvr>
                                        <p:cTn id="16" dur="500"/>
                                        <p:tgtEl>
                                          <p:spTgt spid="103015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30150">
                                            <p:txEl>
                                              <p:pRg st="4" end="4"/>
                                            </p:txEl>
                                          </p:spTgt>
                                        </p:tgtEl>
                                        <p:attrNameLst>
                                          <p:attrName>style.visibility</p:attrName>
                                        </p:attrNameLst>
                                      </p:cBhvr>
                                      <p:to>
                                        <p:strVal val="visible"/>
                                      </p:to>
                                    </p:set>
                                    <p:animEffect transition="in" filter="dissolve">
                                      <p:cBhvr>
                                        <p:cTn id="19" dur="500"/>
                                        <p:tgtEl>
                                          <p:spTgt spid="1030150">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30150">
                                            <p:txEl>
                                              <p:pRg st="6" end="6"/>
                                            </p:txEl>
                                          </p:spTgt>
                                        </p:tgtEl>
                                        <p:attrNameLst>
                                          <p:attrName>style.visibility</p:attrName>
                                        </p:attrNameLst>
                                      </p:cBhvr>
                                      <p:to>
                                        <p:strVal val="visible"/>
                                      </p:to>
                                    </p:set>
                                    <p:animEffect transition="in" filter="dissolve">
                                      <p:cBhvr>
                                        <p:cTn id="24" dur="500"/>
                                        <p:tgtEl>
                                          <p:spTgt spid="1030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0"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ＭＳ Ｐゴシック" charset="0"/>
              </a:rPr>
              <a:t>Luke 21:24 Times of the Gentiles</a:t>
            </a:r>
          </a:p>
        </p:txBody>
      </p:sp>
      <p:pic>
        <p:nvPicPr>
          <p:cNvPr id="295938" name="Picture 3" descr="Danie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460500"/>
            <a:ext cx="9372600"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39" name="Text Box 4"/>
          <p:cNvSpPr txBox="1">
            <a:spLocks noChangeArrowheads="1"/>
          </p:cNvSpPr>
          <p:nvPr/>
        </p:nvSpPr>
        <p:spPr bwMode="auto">
          <a:xfrm>
            <a:off x="9272780" y="87313"/>
            <a:ext cx="5508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FFFFF"/>
                </a:solidFill>
                <a:latin typeface="Arial" charset="0"/>
              </a:rPr>
              <a:t>86f</a:t>
            </a:r>
          </a:p>
        </p:txBody>
      </p:sp>
      <p:sp>
        <p:nvSpPr>
          <p:cNvPr id="295940" name="Text Box 5"/>
          <p:cNvSpPr txBox="1">
            <a:spLocks noChangeArrowheads="1"/>
          </p:cNvSpPr>
          <p:nvPr/>
        </p:nvSpPr>
        <p:spPr bwMode="auto">
          <a:xfrm>
            <a:off x="4192588" y="6324600"/>
            <a:ext cx="47990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800">
                <a:solidFill>
                  <a:srgbClr val="FFFFFF"/>
                </a:solidFill>
                <a:latin typeface="Times New Roman" charset="0"/>
              </a:rPr>
              <a:t>Raymond Ludwigson, </a:t>
            </a:r>
            <a:r>
              <a:rPr lang="en-US" sz="1800" i="1">
                <a:solidFill>
                  <a:srgbClr val="FFFFFF"/>
                </a:solidFill>
                <a:latin typeface="Times New Roman" charset="0"/>
              </a:rPr>
              <a:t>A Survey of Bible Prophecy</a:t>
            </a:r>
            <a:endParaRPr lang="en-US" sz="1800">
              <a:solidFill>
                <a:srgbClr val="FFFFFF"/>
              </a:solidFill>
              <a:latin typeface="Times New Roman" charset="0"/>
            </a:endParaRPr>
          </a:p>
        </p:txBody>
      </p:sp>
    </p:spTree>
    <p:extLst>
      <p:ext uri="{BB962C8B-B14F-4D97-AF65-F5344CB8AC3E}">
        <p14:creationId xmlns:p14="http://schemas.microsoft.com/office/powerpoint/2010/main" val="423995126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304800" y="457200"/>
            <a:ext cx="8229600" cy="114300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en-US" sz="4800" b="1" dirty="0">
                <a:latin typeface="Arial" charset="0"/>
                <a:ea typeface="ＭＳ Ｐゴシック" charset="0"/>
                <a:cs typeface="ＭＳ Ｐゴシック" charset="0"/>
              </a:rPr>
              <a:t>The Jewish Calendar</a:t>
            </a:r>
          </a:p>
        </p:txBody>
      </p:sp>
      <p:sp>
        <p:nvSpPr>
          <p:cNvPr id="297986" name="Text Box 4"/>
          <p:cNvSpPr txBox="1">
            <a:spLocks noChangeArrowheads="1"/>
          </p:cNvSpPr>
          <p:nvPr/>
        </p:nvSpPr>
        <p:spPr bwMode="auto">
          <a:xfrm>
            <a:off x="9261273" y="73659"/>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charset="0"/>
                <a:cs typeface="Arial" charset="0"/>
              </a:rPr>
              <a:t>85</a:t>
            </a:r>
          </a:p>
        </p:txBody>
      </p:sp>
      <p:sp>
        <p:nvSpPr>
          <p:cNvPr id="1034245" name="Rectangle 5"/>
          <p:cNvSpPr>
            <a:spLocks noChangeArrowheads="1"/>
          </p:cNvSpPr>
          <p:nvPr/>
        </p:nvSpPr>
        <p:spPr bwMode="auto">
          <a:xfrm>
            <a:off x="152400" y="1676400"/>
            <a:ext cx="8686800" cy="4530725"/>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360 days per year </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69 weeks of 483 years = 476 solar years</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Issue of the decree on 5 March 444 BC to the time that the Messiah is cut off works out to 3 April AD 33. This makes Christ</a:t>
            </a:r>
            <a:r>
              <a:rPr lang="fr-FR"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Triumphal Entry on 30 March AD 33.</a:t>
            </a:r>
          </a:p>
          <a:p>
            <a:pPr marL="342900" indent="-342900" defTabSz="914400" fontAlgn="base">
              <a:spcBef>
                <a:spcPct val="20000"/>
              </a:spcBef>
              <a:spcAft>
                <a:spcPct val="0"/>
              </a:spcAft>
              <a:buClr>
                <a:srgbClr val="86D1EC"/>
              </a:buClr>
              <a:buSzPct val="90000"/>
              <a:buFont typeface="Wingdings" charset="0"/>
              <a:buBlip>
                <a:blip r:embed="rId3"/>
              </a:buBlip>
              <a:defRPr/>
            </a:pPr>
            <a:r>
              <a:rPr lang="en-US" sz="32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Compare 9:27 with Rev 13:5, 14-15</a:t>
            </a:r>
          </a:p>
        </p:txBody>
      </p:sp>
    </p:spTree>
    <p:extLst>
      <p:ext uri="{BB962C8B-B14F-4D97-AF65-F5344CB8AC3E}">
        <p14:creationId xmlns:p14="http://schemas.microsoft.com/office/powerpoint/2010/main" val="30450429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3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4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4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424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42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2" grpId="0" animBg="1" autoUpdateAnimBg="0"/>
      <p:bldP spid="1034245"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a:ea typeface="ＭＳ Ｐゴシック" charset="0"/>
                <a:cs typeface="Arial"/>
              </a:rPr>
              <a:t>Determinations of the Seventy Weeks</a:t>
            </a:r>
          </a:p>
        </p:txBody>
      </p:sp>
      <p:pic>
        <p:nvPicPr>
          <p:cNvPr id="30003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0035" name="Text Box 4"/>
          <p:cNvSpPr txBox="1">
            <a:spLocks noChangeArrowheads="1"/>
          </p:cNvSpPr>
          <p:nvPr/>
        </p:nvSpPr>
        <p:spPr bwMode="auto">
          <a:xfrm>
            <a:off x="9277182"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85</a:t>
            </a:r>
          </a:p>
        </p:txBody>
      </p:sp>
      <p:sp>
        <p:nvSpPr>
          <p:cNvPr id="30003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en-US" sz="1800">
                <a:solidFill>
                  <a:srgbClr val="FFFFFF"/>
                </a:solidFill>
                <a:latin typeface="Arial" charset="0"/>
                <a:cs typeface="Arial" charset="0"/>
              </a:rPr>
              <a:t>Harold Hoehner, </a:t>
            </a:r>
            <a:r>
              <a:rPr lang="en-US" sz="1800" i="1">
                <a:solidFill>
                  <a:srgbClr val="FFFFFF"/>
                </a:solidFill>
                <a:latin typeface="Arial" charset="0"/>
                <a:cs typeface="Arial" charset="0"/>
              </a:rPr>
              <a:t>Chronological Aspects of the Life of Christ</a:t>
            </a:r>
            <a:endParaRPr lang="en-US" sz="1800">
              <a:solidFill>
                <a:srgbClr val="FFFFFF"/>
              </a:solidFill>
              <a:latin typeface="Arial" charset="0"/>
              <a:cs typeface="Arial" charset="0"/>
            </a:endParaRPr>
          </a:p>
        </p:txBody>
      </p:sp>
    </p:spTree>
    <p:extLst>
      <p:ext uri="{BB962C8B-B14F-4D97-AF65-F5344CB8AC3E}">
        <p14:creationId xmlns:p14="http://schemas.microsoft.com/office/powerpoint/2010/main" val="18911422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a:ea typeface="ＭＳ Ｐゴシック" charset="0"/>
                <a:cs typeface="Arial"/>
              </a:rPr>
              <a:t>Determinations of the Seventy Weeks</a:t>
            </a:r>
          </a:p>
        </p:txBody>
      </p:sp>
      <p:grpSp>
        <p:nvGrpSpPr>
          <p:cNvPr id="302083" name="Group 4"/>
          <p:cNvGrpSpPr>
            <a:grpSpLocks/>
          </p:cNvGrpSpPr>
          <p:nvPr/>
        </p:nvGrpSpPr>
        <p:grpSpPr bwMode="auto">
          <a:xfrm>
            <a:off x="304800" y="1219200"/>
            <a:ext cx="8458200" cy="5148263"/>
            <a:chOff x="192" y="981"/>
            <a:chExt cx="5328" cy="3243"/>
          </a:xfrm>
        </p:grpSpPr>
        <p:pic>
          <p:nvPicPr>
            <p:cNvPr id="30208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Arial" charset="0"/>
              </a:endParaRPr>
            </a:p>
          </p:txBody>
        </p:sp>
      </p:grpSp>
      <p:sp>
        <p:nvSpPr>
          <p:cNvPr id="302084" name="Text Box 7"/>
          <p:cNvSpPr txBox="1">
            <a:spLocks noChangeArrowheads="1"/>
          </p:cNvSpPr>
          <p:nvPr/>
        </p:nvSpPr>
        <p:spPr bwMode="auto">
          <a:xfrm>
            <a:off x="2895600" y="6438900"/>
            <a:ext cx="6237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800">
                <a:solidFill>
                  <a:srgbClr val="FFFFFF"/>
                </a:solidFill>
                <a:latin typeface="Arial" charset="0"/>
                <a:cs typeface="Arial" charset="0"/>
              </a:rPr>
              <a:t>Harold Hoehner, </a:t>
            </a:r>
            <a:r>
              <a:rPr lang="en-US" sz="1800" i="1">
                <a:solidFill>
                  <a:srgbClr val="FFFFFF"/>
                </a:solidFill>
                <a:latin typeface="Arial" charset="0"/>
                <a:cs typeface="Arial" charset="0"/>
              </a:rPr>
              <a:t>Chronological Aspects of the Life of Christ</a:t>
            </a:r>
            <a:endParaRPr lang="en-US" sz="1800">
              <a:solidFill>
                <a:srgbClr val="FFFFFF"/>
              </a:solidFill>
              <a:latin typeface="Arial" charset="0"/>
              <a:cs typeface="Arial" charset="0"/>
            </a:endParaRPr>
          </a:p>
        </p:txBody>
      </p:sp>
      <p:sp>
        <p:nvSpPr>
          <p:cNvPr id="8" name="Text Box 4"/>
          <p:cNvSpPr txBox="1">
            <a:spLocks noChangeArrowheads="1"/>
          </p:cNvSpPr>
          <p:nvPr/>
        </p:nvSpPr>
        <p:spPr bwMode="auto">
          <a:xfrm>
            <a:off x="9277182"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85</a:t>
            </a:r>
          </a:p>
        </p:txBody>
      </p:sp>
    </p:spTree>
    <p:extLst>
      <p:ext uri="{BB962C8B-B14F-4D97-AF65-F5344CB8AC3E}">
        <p14:creationId xmlns:p14="http://schemas.microsoft.com/office/powerpoint/2010/main" val="2338032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idx="4294967295"/>
          </p:nvPr>
        </p:nvSpPr>
        <p:spPr/>
        <p:txBody>
          <a:bodyPr/>
          <a:lstStyle/>
          <a:p>
            <a:r>
              <a:rPr lang="en-US">
                <a:latin typeface="Times New Roman" charset="0"/>
              </a:rPr>
              <a:t>It is Well With My Soul 3</a:t>
            </a:r>
          </a:p>
        </p:txBody>
      </p:sp>
      <p:pic>
        <p:nvPicPr>
          <p:cNvPr id="129026" name="Picture 2" descr="C:\pics\Clouds &amp; Sky\Clouds &amp; Sky (0001 - 0300)\Clouds &amp; Sky 0055.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0" y="639763"/>
            <a:ext cx="9144000" cy="5078314"/>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And, Lord, haste the day</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when my faith shall be sight,</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the clouds be rolled back as a scroll: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the trump shall resound</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and the Lord shall descend,</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"Even so"- it is well with my soul.</a:t>
            </a:r>
          </a:p>
          <a:p>
            <a:pPr algn="ctr" defTabSz="914400" fontAlgn="base">
              <a:spcBef>
                <a:spcPct val="0"/>
              </a:spcBef>
              <a:spcAft>
                <a:spcPct val="0"/>
              </a:spcAft>
              <a:defRPr/>
            </a:pPr>
            <a:endParaRPr lang="en-US" sz="3600" b="1" dirty="0">
              <a:solidFill>
                <a:srgbClr val="FFFFFF"/>
              </a:solidFill>
              <a:latin typeface="Arial"/>
              <a:ea typeface="ＭＳ Ｐゴシック" charset="0"/>
              <a:cs typeface="Arial"/>
            </a:endParaRP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with my soul,</a:t>
            </a:r>
          </a:p>
          <a:p>
            <a:pPr algn="ctr" defTabSz="914400" fontAlgn="base">
              <a:spcBef>
                <a:spcPct val="0"/>
              </a:spcBef>
              <a:spcAft>
                <a:spcPct val="0"/>
              </a:spcAft>
              <a:defRPr/>
            </a:pPr>
            <a:r>
              <a:rPr lang="en-US" sz="3600" b="1" dirty="0">
                <a:solidFill>
                  <a:srgbClr val="FFFFFF"/>
                </a:solidFill>
                <a:latin typeface="Arial"/>
                <a:ea typeface="ＭＳ Ｐゴシック" charset="0"/>
                <a:cs typeface="Arial"/>
              </a:rPr>
              <a:t>It is well, it is well with my soul.</a:t>
            </a:r>
          </a:p>
        </p:txBody>
      </p:sp>
    </p:spTree>
    <p:extLst>
      <p:ext uri="{BB962C8B-B14F-4D97-AF65-F5344CB8AC3E}">
        <p14:creationId xmlns:p14="http://schemas.microsoft.com/office/powerpoint/2010/main" val="3761944744"/>
      </p:ext>
    </p:extLst>
  </p:cSld>
  <p:clrMapOvr>
    <a:masterClrMapping/>
  </p:clrMapOvr>
  <p:transition>
    <p:cove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62817" name="Title 1"/>
          <p:cNvSpPr>
            <a:spLocks noGrp="1"/>
          </p:cNvSpPr>
          <p:nvPr>
            <p:ph type="title" idx="4294967295"/>
          </p:nvPr>
        </p:nvSpPr>
        <p:spPr>
          <a:xfrm>
            <a:off x="1143000" y="762000"/>
            <a:ext cx="8001000" cy="650875"/>
          </a:xfrm>
        </p:spPr>
        <p:txBody>
          <a:bodyPr/>
          <a:lstStyle/>
          <a:p>
            <a:r>
              <a:rPr lang="en-US" dirty="0">
                <a:latin typeface="Arial" panose="020B0604020202020204" pitchFamily="34" charset="0"/>
                <a:ea typeface="ＭＳ Ｐゴシック" charset="0"/>
                <a:cs typeface="Arial" panose="020B0604020202020204" pitchFamily="34" charset="0"/>
              </a:rPr>
              <a:t>Daniel</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70</a:t>
            </a:r>
            <a:r>
              <a:rPr lang="en-US" baseline="30000" dirty="0">
                <a:latin typeface="Arial" panose="020B0604020202020204" pitchFamily="34" charset="0"/>
                <a:ea typeface="ＭＳ Ｐゴシック" charset="0"/>
                <a:cs typeface="Arial" panose="020B0604020202020204" pitchFamily="34" charset="0"/>
              </a:rPr>
              <a:t>th</a:t>
            </a:r>
            <a:r>
              <a:rPr lang="en-US" dirty="0">
                <a:latin typeface="Arial" panose="020B0604020202020204" pitchFamily="34" charset="0"/>
                <a:ea typeface="ＭＳ Ｐゴシック" charset="0"/>
                <a:cs typeface="Arial" panose="020B0604020202020204" pitchFamily="34" charset="0"/>
              </a:rPr>
              <a:t> Week</a:t>
            </a:r>
          </a:p>
        </p:txBody>
      </p:sp>
      <p:sp>
        <p:nvSpPr>
          <p:cNvPr id="162818" name="Text Box 2"/>
          <p:cNvSpPr txBox="1">
            <a:spLocks noChangeArrowheads="1"/>
          </p:cNvSpPr>
          <p:nvPr/>
        </p:nvSpPr>
        <p:spPr bwMode="auto">
          <a:xfrm>
            <a:off x="7625999" y="-15770"/>
            <a:ext cx="1519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rPr>
              <a:t>Esch</a:t>
            </a:r>
            <a:r>
              <a:rPr kumimoji="0" lang="en-US" sz="24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 86e</a:t>
            </a:r>
          </a:p>
        </p:txBody>
      </p:sp>
      <p:sp>
        <p:nvSpPr>
          <p:cNvPr id="2" name="TextBox 1"/>
          <p:cNvSpPr txBox="1"/>
          <p:nvPr/>
        </p:nvSpPr>
        <p:spPr>
          <a:xfrm>
            <a:off x="395536" y="476672"/>
            <a:ext cx="7272798" cy="126188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Daniel’s 70</a:t>
            </a:r>
            <a:r>
              <a:rPr kumimoji="0" lang="en-US" altLang="zh-CN" sz="4800" b="1" i="0" u="sng"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th</a:t>
            </a:r>
            <a:r>
              <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 Week</a:t>
            </a:r>
            <a:br>
              <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b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Daniel 9</a:t>
            </a:r>
            <a:r>
              <a:rPr kumimoji="0" lang="zh-CN"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a:t>
            </a: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27</a:t>
            </a:r>
            <a:endParaRPr kumimoji="0" lang="en-GB"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4" name="Straight Arrow Connector 3"/>
          <p:cNvCxnSpPr/>
          <p:nvPr/>
        </p:nvCxnSpPr>
        <p:spPr bwMode="auto">
          <a:xfrm>
            <a:off x="7700342" y="890717"/>
            <a:ext cx="0" cy="1080120"/>
          </a:xfrm>
          <a:prstGeom prst="straightConnector1">
            <a:avLst/>
          </a:prstGeom>
          <a:solidFill>
            <a:schemeClr val="accent1"/>
          </a:solidFill>
          <a:ln w="66675" cap="flat" cmpd="sng" algn="ctr">
            <a:solidFill>
              <a:srgbClr val="000000"/>
            </a:solidFill>
            <a:prstDash val="solid"/>
            <a:miter lim="800000"/>
            <a:headEnd type="none" w="med" len="med"/>
            <a:tailEnd type="stealth"/>
          </a:ln>
          <a:effectLst/>
        </p:spPr>
      </p:cxnSp>
      <p:sp>
        <p:nvSpPr>
          <p:cNvPr id="5" name="TextBox 4"/>
          <p:cNvSpPr txBox="1"/>
          <p:nvPr/>
        </p:nvSpPr>
        <p:spPr>
          <a:xfrm>
            <a:off x="7707631" y="867034"/>
            <a:ext cx="1436363"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Second Coming</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(Matt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 24</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29-31)</a:t>
            </a:r>
            <a:endParaRPr kumimoji="0" lang="en-GB"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0" name="TextBox 9"/>
          <p:cNvSpPr txBox="1"/>
          <p:nvPr/>
        </p:nvSpPr>
        <p:spPr>
          <a:xfrm>
            <a:off x="-1" y="2969850"/>
            <a:ext cx="17152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Church Age</a:t>
            </a:r>
            <a:endParaRPr kumimoji="0" lang="en-GB"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6" name="TextBox 5"/>
          <p:cNvSpPr txBox="1"/>
          <p:nvPr/>
        </p:nvSpPr>
        <p:spPr>
          <a:xfrm>
            <a:off x="1715250" y="2052137"/>
            <a:ext cx="5983232" cy="2677656"/>
          </a:xfrm>
          <a:prstGeom prst="rect">
            <a:avLst/>
          </a:prstGeom>
          <a:solidFill>
            <a:srgbClr val="C0C0C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p:txBody>
      </p:sp>
      <p:sp>
        <p:nvSpPr>
          <p:cNvPr id="7" name="TextBox 6"/>
          <p:cNvSpPr txBox="1"/>
          <p:nvPr/>
        </p:nvSpPr>
        <p:spPr>
          <a:xfrm>
            <a:off x="5076056" y="2124145"/>
            <a:ext cx="2165592" cy="954107"/>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Great Tribulation</a:t>
            </a:r>
            <a:endParaRPr lang="en-US" altLang="zh-CN" sz="32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(Matt 24</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21)</a:t>
            </a:r>
            <a:endParaRPr kumimoji="0" lang="en-GB"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18" name="Straight Arrow Connector 17"/>
          <p:cNvCxnSpPr/>
          <p:nvPr/>
        </p:nvCxnSpPr>
        <p:spPr bwMode="auto">
          <a:xfrm flipH="1">
            <a:off x="4716016" y="3662749"/>
            <a:ext cx="2982467" cy="13925"/>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cxnSp>
        <p:nvCxnSpPr>
          <p:cNvPr id="19" name="Straight Arrow Connector 18"/>
          <p:cNvCxnSpPr>
            <a:cxnSpLocks/>
          </p:cNvCxnSpPr>
          <p:nvPr/>
        </p:nvCxnSpPr>
        <p:spPr bwMode="auto">
          <a:xfrm flipH="1" flipV="1">
            <a:off x="1704319" y="3662749"/>
            <a:ext cx="3002547" cy="13926"/>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sp>
        <p:nvSpPr>
          <p:cNvPr id="22" name="TextBox 21"/>
          <p:cNvSpPr txBox="1"/>
          <p:nvPr/>
        </p:nvSpPr>
        <p:spPr>
          <a:xfrm>
            <a:off x="1706101" y="3172906"/>
            <a:ext cx="300076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½ </a:t>
            </a:r>
            <a:r>
              <a:rPr lang="en-US" altLang="zh-CN" sz="2000" dirty="0">
                <a:solidFill>
                  <a:srgbClr val="000000"/>
                </a:solidFill>
                <a:latin typeface="Arial" panose="020B0604020202020204" pitchFamily="34" charset="0"/>
                <a:ea typeface="MS PGothic" pitchFamily="34" charset="-128"/>
                <a:cs typeface="Arial" panose="020B0604020202020204" pitchFamily="34" charset="0"/>
              </a:rPr>
              <a:t>Years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TextBox 22"/>
          <p:cNvSpPr txBox="1"/>
          <p:nvPr/>
        </p:nvSpPr>
        <p:spPr>
          <a:xfrm>
            <a:off x="4697713" y="3166229"/>
            <a:ext cx="297062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½ </a:t>
            </a:r>
            <a:r>
              <a:rPr lang="en-US" altLang="zh-CN" sz="2000" dirty="0">
                <a:solidFill>
                  <a:srgbClr val="000000"/>
                </a:solidFill>
                <a:latin typeface="Arial" panose="020B0604020202020204" pitchFamily="34" charset="0"/>
                <a:ea typeface="MS PGothic" pitchFamily="34" charset="-128"/>
                <a:cs typeface="Arial" panose="020B0604020202020204" pitchFamily="34" charset="0"/>
              </a:rPr>
              <a:t>Years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4" name="TextBox 23"/>
          <p:cNvSpPr txBox="1"/>
          <p:nvPr/>
        </p:nvSpPr>
        <p:spPr>
          <a:xfrm>
            <a:off x="4706865" y="3767431"/>
            <a:ext cx="296147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600" b="0" i="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Time, Times &amp; Half a Time</a:t>
            </a:r>
            <a:endParaRPr kumimoji="0" lang="en-GB" sz="16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6" name="TextBox 15"/>
          <p:cNvSpPr txBox="1"/>
          <p:nvPr/>
        </p:nvSpPr>
        <p:spPr>
          <a:xfrm>
            <a:off x="7698482" y="2969850"/>
            <a:ext cx="130353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Messiah’s Kingdom</a:t>
            </a:r>
            <a:endParaRPr kumimoji="0" lang="en-GB"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25" name="TextBox 24"/>
          <p:cNvSpPr txBox="1"/>
          <p:nvPr/>
        </p:nvSpPr>
        <p:spPr>
          <a:xfrm>
            <a:off x="1585065" y="4703938"/>
            <a:ext cx="122075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Covenant Made</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0" name="TextBox 29"/>
          <p:cNvSpPr txBox="1"/>
          <p:nvPr/>
        </p:nvSpPr>
        <p:spPr>
          <a:xfrm>
            <a:off x="1092844" y="5809186"/>
            <a:ext cx="122013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(D</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an</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9</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27</a:t>
            </a: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7" name="Straight Connector 26"/>
          <p:cNvCxnSpPr/>
          <p:nvPr/>
        </p:nvCxnSpPr>
        <p:spPr bwMode="auto">
          <a:xfrm>
            <a:off x="1715251" y="5301529"/>
            <a:ext cx="10449" cy="507657"/>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cxnSp>
        <p:nvCxnSpPr>
          <p:cNvPr id="162816" name="Straight Arrow Connector 162815"/>
          <p:cNvCxnSpPr>
            <a:cxnSpLocks/>
            <a:stCxn id="30" idx="3"/>
          </p:cNvCxnSpPr>
          <p:nvPr/>
        </p:nvCxnSpPr>
        <p:spPr bwMode="auto">
          <a:xfrm flipV="1">
            <a:off x="2312979" y="5070701"/>
            <a:ext cx="1967681" cy="907762"/>
          </a:xfrm>
          <a:prstGeom prst="straightConnector1">
            <a:avLst/>
          </a:prstGeom>
          <a:solidFill>
            <a:schemeClr val="accent1"/>
          </a:solidFill>
          <a:ln w="19050" cap="flat" cmpd="sng" algn="ctr">
            <a:solidFill>
              <a:srgbClr val="000000"/>
            </a:solidFill>
            <a:prstDash val="solid"/>
            <a:miter lim="800000"/>
            <a:headEnd type="none" w="med" len="med"/>
            <a:tailEnd type="arrow"/>
          </a:ln>
          <a:effectLst/>
        </p:spPr>
      </p:cxnSp>
      <p:cxnSp>
        <p:nvCxnSpPr>
          <p:cNvPr id="37" name="Straight Connector 36"/>
          <p:cNvCxnSpPr>
            <a:cxnSpLocks/>
          </p:cNvCxnSpPr>
          <p:nvPr/>
        </p:nvCxnSpPr>
        <p:spPr bwMode="auto">
          <a:xfrm>
            <a:off x="4697707" y="2057400"/>
            <a:ext cx="18309" cy="3701313"/>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0" name="TextBox 39"/>
          <p:cNvSpPr txBox="1"/>
          <p:nvPr/>
        </p:nvSpPr>
        <p:spPr>
          <a:xfrm>
            <a:off x="4669409" y="4703938"/>
            <a:ext cx="1220755" cy="584775"/>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Covenant Broken</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Box 40"/>
          <p:cNvSpPr txBox="1"/>
          <p:nvPr/>
        </p:nvSpPr>
        <p:spPr>
          <a:xfrm>
            <a:off x="4669409" y="5152898"/>
            <a:ext cx="1049486" cy="338554"/>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(Middle)</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TextBox 41"/>
          <p:cNvSpPr txBox="1"/>
          <p:nvPr/>
        </p:nvSpPr>
        <p:spPr>
          <a:xfrm>
            <a:off x="4130458" y="6198928"/>
            <a:ext cx="134447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(Matt </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24</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15)</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TextBox 43"/>
          <p:cNvSpPr txBox="1"/>
          <p:nvPr/>
        </p:nvSpPr>
        <p:spPr>
          <a:xfrm>
            <a:off x="3818856" y="5694953"/>
            <a:ext cx="196768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Abomination </a:t>
            </a:r>
            <a:b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of Desolation</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 name="TextBox 2"/>
          <p:cNvSpPr txBox="1"/>
          <p:nvPr/>
        </p:nvSpPr>
        <p:spPr>
          <a:xfrm rot="20043422">
            <a:off x="2015300" y="5246271"/>
            <a:ext cx="250882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Antichrist’s Rise in Power</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8" name="Straight Connector 27"/>
          <p:cNvCxnSpPr>
            <a:cxnSpLocks/>
          </p:cNvCxnSpPr>
          <p:nvPr/>
        </p:nvCxnSpPr>
        <p:spPr bwMode="auto">
          <a:xfrm>
            <a:off x="6228184" y="4758260"/>
            <a:ext cx="0" cy="1075042"/>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31" name="TextBox 30"/>
          <p:cNvSpPr txBox="1"/>
          <p:nvPr/>
        </p:nvSpPr>
        <p:spPr>
          <a:xfrm>
            <a:off x="5556465" y="5694953"/>
            <a:ext cx="146419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Peak of Power</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45" name="Straight Connector 44"/>
          <p:cNvCxnSpPr>
            <a:cxnSpLocks/>
          </p:cNvCxnSpPr>
          <p:nvPr/>
        </p:nvCxnSpPr>
        <p:spPr bwMode="auto">
          <a:xfrm>
            <a:off x="7668343" y="5288249"/>
            <a:ext cx="0" cy="339271"/>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8" name="TextBox 47"/>
          <p:cNvSpPr txBox="1"/>
          <p:nvPr/>
        </p:nvSpPr>
        <p:spPr>
          <a:xfrm>
            <a:off x="6910284" y="5694953"/>
            <a:ext cx="1352817"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Judged!</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lang="en-US" altLang="zh-CN" sz="1400" dirty="0">
                <a:solidFill>
                  <a:srgbClr val="000000"/>
                </a:solidFill>
                <a:latin typeface="Arial" panose="020B0604020202020204" pitchFamily="34" charset="0"/>
                <a:ea typeface="MS PGothic" pitchFamily="34" charset="-128"/>
                <a:cs typeface="Arial" panose="020B0604020202020204" pitchFamily="34" charset="0"/>
              </a:rPr>
              <a:t>Dan </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7</a:t>
            </a:r>
            <a:r>
              <a:rPr kumimoji="0" lang="zh-CN"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26</a:t>
            </a:r>
            <a:r>
              <a:rPr lang="en-US" altLang="zh-CN" sz="1400" dirty="0">
                <a:solidFill>
                  <a:srgbClr val="000000"/>
                </a:solidFill>
                <a:latin typeface="Arial" panose="020B0604020202020204" pitchFamily="34" charset="0"/>
                <a:ea typeface="MS PGothic" pitchFamily="34" charset="-128"/>
                <a:cs typeface="Arial" panose="020B0604020202020204" pitchFamily="34" charset="0"/>
              </a:rPr>
              <a:t>)</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TextBox 48"/>
          <p:cNvSpPr txBox="1"/>
          <p:nvPr/>
        </p:nvSpPr>
        <p:spPr>
          <a:xfrm>
            <a:off x="6753081" y="4703938"/>
            <a:ext cx="156845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Destruction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of Antichrist</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56" name="Straight Connector 55"/>
          <p:cNvCxnSpPr/>
          <p:nvPr/>
        </p:nvCxnSpPr>
        <p:spPr bwMode="auto">
          <a:xfrm>
            <a:off x="8393627" y="3549669"/>
            <a:ext cx="0" cy="1710710"/>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58" name="TextBox 57"/>
          <p:cNvSpPr txBox="1"/>
          <p:nvPr/>
        </p:nvSpPr>
        <p:spPr>
          <a:xfrm>
            <a:off x="7800676" y="5212345"/>
            <a:ext cx="135281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Dominion (Dan</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7</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27)</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TextBox 33">
            <a:extLst>
              <a:ext uri="{FF2B5EF4-FFF2-40B4-BE49-F238E27FC236}">
                <a16:creationId xmlns:a16="http://schemas.microsoft.com/office/drawing/2014/main" id="{DCE57799-E290-604D-A5B3-0FD520A8C6CC}"/>
              </a:ext>
            </a:extLst>
          </p:cNvPr>
          <p:cNvSpPr txBox="1"/>
          <p:nvPr/>
        </p:nvSpPr>
        <p:spPr>
          <a:xfrm>
            <a:off x="5444598" y="6197734"/>
            <a:ext cx="1687931"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dirty="0">
                <a:solidFill>
                  <a:srgbClr val="000000"/>
                </a:solidFill>
                <a:latin typeface="Arial" panose="020B0604020202020204" pitchFamily="34" charset="0"/>
                <a:ea typeface="MS PGothic" pitchFamily="34" charset="-128"/>
                <a:cs typeface="Arial" panose="020B0604020202020204" pitchFamily="34" charset="0"/>
              </a:rPr>
              <a:t>(Dan 7:25; Revelation 13:5</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5" name="TextBox 34">
            <a:extLst>
              <a:ext uri="{FF2B5EF4-FFF2-40B4-BE49-F238E27FC236}">
                <a16:creationId xmlns:a16="http://schemas.microsoft.com/office/drawing/2014/main" id="{F7A873C8-F39D-FE41-A929-3A0B48F65B97}"/>
              </a:ext>
            </a:extLst>
          </p:cNvPr>
          <p:cNvSpPr txBox="1"/>
          <p:nvPr/>
        </p:nvSpPr>
        <p:spPr>
          <a:xfrm>
            <a:off x="0" y="6581001"/>
            <a:ext cx="2899576" cy="261610"/>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100" i="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rPr>
              <a:t>Adapted from J. Paul Tanner, SBC</a:t>
            </a:r>
            <a:endParaRPr kumimoji="0" lang="en-GB" sz="800" i="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60640138"/>
      </p:ext>
    </p:extLst>
  </p:cSld>
  <p:clrMapOvr>
    <a:overrideClrMapping bg1="lt1" tx1="dk1" bg2="lt2" tx2="dk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As for us, we can’t help but thank God for you, dear brothers and sisters loved by the Lord. We are always thankful that God chose you to be among the first to experience salvation—a salvation that came through the Spirit who makes you holy and through your belief in the truth.  </a:t>
            </a:r>
            <a:r>
              <a:rPr lang="en-SG" sz="3200" b="1" baseline="30000" dirty="0">
                <a:effectLst>
                  <a:glow rad="127000">
                    <a:schemeClr val="tx1"/>
                  </a:glow>
                </a:effectLst>
                <a:latin typeface="Arial" charset="0"/>
                <a:ea typeface="ＭＳ Ｐゴシック" charset="0"/>
                <a:cs typeface="ＭＳ Ｐゴシック" charset="0"/>
              </a:rPr>
              <a:t>14</a:t>
            </a:r>
            <a:r>
              <a:rPr lang="en-SG" sz="3200" b="1" dirty="0">
                <a:effectLst>
                  <a:glow rad="127000">
                    <a:schemeClr val="tx1"/>
                  </a:glow>
                </a:effectLst>
                <a:latin typeface="Arial" charset="0"/>
                <a:ea typeface="ＭＳ Ｐゴシック" charset="0"/>
                <a:cs typeface="ＭＳ Ｐゴシック" charset="0"/>
              </a:rPr>
              <a:t>He called you to salvation when we told you the Good News; now you can share in the glory of our Lord Jesus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2:13-14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9098042"/>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With all these things in mind, dear brothers and sisters, stand firm and keep a strong grip on the teaching we passed on to you both in person and by letter. </a:t>
            </a:r>
            <a:r>
              <a:rPr lang="en-SG" sz="3200" b="1" baseline="30000" dirty="0">
                <a:effectLst>
                  <a:glow rad="127000">
                    <a:schemeClr val="tx1"/>
                  </a:glow>
                </a:effectLst>
                <a:latin typeface="Arial" charset="0"/>
                <a:ea typeface="ＭＳ Ｐゴシック" charset="0"/>
                <a:cs typeface="ＭＳ Ｐゴシック" charset="0"/>
              </a:rPr>
              <a:t>16</a:t>
            </a:r>
            <a:r>
              <a:rPr lang="en-SG" sz="3200" b="1" dirty="0">
                <a:effectLst>
                  <a:glow rad="127000">
                    <a:schemeClr val="tx1"/>
                  </a:glow>
                </a:effectLst>
                <a:latin typeface="Arial" charset="0"/>
                <a:ea typeface="ＭＳ Ｐゴシック" charset="0"/>
                <a:cs typeface="ＭＳ Ｐゴシック" charset="0"/>
              </a:rPr>
              <a:t>Now may our Lord Jesus Christ himself and God our Father, who loved us and by his grace gave us eternal comfort and a wonderful hope,  </a:t>
            </a:r>
            <a:r>
              <a:rPr lang="en-SG" sz="3200" b="1" baseline="30000" dirty="0">
                <a:effectLst>
                  <a:glow rad="127000">
                    <a:schemeClr val="tx1"/>
                  </a:glow>
                </a:effectLst>
                <a:latin typeface="Arial" charset="0"/>
                <a:ea typeface="ＭＳ Ｐゴシック" charset="0"/>
                <a:cs typeface="ＭＳ Ｐゴシック" charset="0"/>
              </a:rPr>
              <a:t>17</a:t>
            </a:r>
            <a:r>
              <a:rPr lang="en-SG" sz="3200" b="1" dirty="0">
                <a:effectLst>
                  <a:glow rad="127000">
                    <a:schemeClr val="tx1"/>
                  </a:glow>
                </a:effectLst>
                <a:latin typeface="Arial" charset="0"/>
                <a:ea typeface="ＭＳ Ｐゴシック" charset="0"/>
                <a:cs typeface="ＭＳ Ｐゴシック" charset="0"/>
              </a:rPr>
              <a:t>comfort you and strengthen you in every good thing you do and say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4190887"/>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Trusting amidst confusion produces stability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103022"/>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0676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7463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774999"/>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3</a:t>
            </a:r>
          </a:p>
        </p:txBody>
      </p:sp>
    </p:spTree>
    <p:extLst>
      <p:ext uri="{BB962C8B-B14F-4D97-AF65-F5344CB8AC3E}">
        <p14:creationId xmlns:p14="http://schemas.microsoft.com/office/powerpoint/2010/main" val="163290007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320231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389122" name="Picture 2" descr="http://www.journeychristiannews.com/wp-content/uploads/2016/04/FINANCE.may16.png">
            <a:extLst>
              <a:ext uri="{FF2B5EF4-FFF2-40B4-BE49-F238E27FC236}">
                <a16:creationId xmlns:a16="http://schemas.microsoft.com/office/drawing/2014/main" id="{8AA71009-7270-FB46-9B99-4D752D637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8560"/>
            <a:ext cx="4675187" cy="2805112"/>
          </a:xfrm>
          <a:prstGeom prst="rect">
            <a:avLst/>
          </a:prstGeom>
          <a:noFill/>
          <a:extLst>
            <a:ext uri="{909E8E84-426E-40DD-AFC4-6F175D3DCCD1}">
              <a14:hiddenFill xmlns:a14="http://schemas.microsoft.com/office/drawing/2010/main">
                <a:solidFill>
                  <a:srgbClr val="FFFFFF"/>
                </a:solidFill>
              </a14:hiddenFill>
            </a:ext>
          </a:extLst>
        </p:spPr>
      </p:pic>
      <p:pic>
        <p:nvPicPr>
          <p:cNvPr id="389124" name="Picture 4" descr="https://intervarsity.org/sites/default/files/styles/4_rectangle_300/public/piano_resized.jpg?itok=NigzT_NE">
            <a:extLst>
              <a:ext uri="{FF2B5EF4-FFF2-40B4-BE49-F238E27FC236}">
                <a16:creationId xmlns:a16="http://schemas.microsoft.com/office/drawing/2014/main" id="{D69B4A4A-1F05-C543-980B-B322D5263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2" y="3312272"/>
            <a:ext cx="4189109" cy="2359865"/>
          </a:xfrm>
          <a:prstGeom prst="rect">
            <a:avLst/>
          </a:prstGeom>
          <a:noFill/>
          <a:extLst>
            <a:ext uri="{909E8E84-426E-40DD-AFC4-6F175D3DCCD1}">
              <a14:hiddenFill xmlns:a14="http://schemas.microsoft.com/office/drawing/2010/main">
                <a:solidFill>
                  <a:srgbClr val="FFFFFF"/>
                </a:solidFill>
              </a14:hiddenFill>
            </a:ext>
          </a:extLst>
        </p:spPr>
      </p:pic>
      <p:pic>
        <p:nvPicPr>
          <p:cNvPr id="389128" name="Picture 8" descr="http://www.rockbridgechristianacademy.org/uploads/4/8/9/6/48967395/bible_orig.jpg">
            <a:extLst>
              <a:ext uri="{FF2B5EF4-FFF2-40B4-BE49-F238E27FC236}">
                <a16:creationId xmlns:a16="http://schemas.microsoft.com/office/drawing/2014/main" id="{2EFD5E84-BC77-8D48-9B9D-48C5091EC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00" y="4734232"/>
            <a:ext cx="39878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02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24</a:t>
            </a:r>
          </a:p>
        </p:txBody>
      </p:sp>
      <p:graphicFrame>
        <p:nvGraphicFramePr>
          <p:cNvPr id="35844" name="Group 4"/>
          <p:cNvGraphicFramePr>
            <a:graphicFrameLocks noGrp="1"/>
          </p:cNvGraphicFramePr>
          <p:nvPr/>
        </p:nvGraphicFramePr>
        <p:xfrm>
          <a:off x="0" y="762000"/>
          <a:ext cx="9144000" cy="5640392"/>
        </p:xfrm>
        <a:graphic>
          <a:graphicData uri="http://schemas.openxmlformats.org/drawingml/2006/table">
            <a:tbl>
              <a:tblPr/>
              <a:tblGrid>
                <a:gridCol w="1066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6199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SimSun" charset="0"/>
                          <a:cs typeface="Arial"/>
                        </a:rPr>
                        <a:t> Date</a:t>
                      </a:r>
                      <a:endPar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outerShdw blurRad="38100" dist="38100" dir="2700000" algn="tl">
                              <a:srgbClr val="000000">
                                <a:alpha val="43137"/>
                              </a:srgbClr>
                            </a:outerShdw>
                          </a:effectLst>
                          <a:latin typeface="Arial"/>
                          <a:ea typeface="ＭＳ Ｐゴシック" charset="0"/>
                          <a:cs typeface="Arial"/>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SimSun" charset="0"/>
                          <a:cs typeface="Arial"/>
                        </a:rPr>
                        <a:t> Key Word</a:t>
                      </a:r>
                      <a:endPar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Paul</a:t>
                      </a:r>
                      <a:r>
                        <a:rPr kumimoji="0" lang="fr-FR" altLang="ja-JP"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a:t>
                      </a:r>
                      <a:r>
                        <a:rPr kumimoji="0" lang="en-US" altLang="ja-JP"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s Life</a:t>
                      </a:r>
                      <a:endPar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40s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Matthew</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Kingdom</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 </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Ecclesiology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44-47</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James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Works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 </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Soteriology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49</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Galatians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Justification</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1st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Soteriology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51</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dirty="0">
                          <a:ln>
                            <a:noFill/>
                          </a:ln>
                          <a:solidFill>
                            <a:srgbClr val="000000"/>
                          </a:solidFill>
                          <a:effectLst/>
                          <a:latin typeface="Arial"/>
                          <a:ea typeface="SimSun" charset="0"/>
                          <a:cs typeface="Arial"/>
                        </a:rPr>
                        <a:t>1 Thessalonians</a:t>
                      </a:r>
                      <a:endParaRPr kumimoji="0" lang="en-US" sz="2200" b="0" i="0" u="none" strike="noStrike" cap="none" normalizeH="0" baseline="0" dirty="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Rapture</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2nd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Eschatology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51</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2 Thessalonians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Tribulation</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2nd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Eschatology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56</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1 Corinthians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Sanctification</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3rd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Ecclesiology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56</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2 Corinthians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Apostleship</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3rd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Ecclesiology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62388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56-57</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Romans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Righteousness</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3rd journey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Soteriology</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a:ea typeface="ＭＳ Ｐゴシック" charset="0"/>
                          <a:cs typeface="Arial"/>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Luke</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Sovereignty I</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a:ea typeface="SimSun" charset="0"/>
                          <a:cs typeface="Arial"/>
                        </a:rPr>
                        <a:t> </a:t>
                      </a:r>
                      <a:endParaRPr kumimoji="0" lang="en-US" sz="2200" b="0" i="0" u="none" strike="noStrike" cap="none" normalizeH="0" baseline="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dirty="0">
                          <a:ln>
                            <a:noFill/>
                          </a:ln>
                          <a:solidFill>
                            <a:srgbClr val="000000"/>
                          </a:solidFill>
                          <a:effectLst/>
                          <a:latin typeface="Arial"/>
                          <a:ea typeface="SimSun" charset="0"/>
                          <a:cs typeface="Arial"/>
                        </a:rPr>
                        <a:t>Missiology</a:t>
                      </a:r>
                      <a:endParaRPr kumimoji="0" lang="en-US" sz="2200" b="0" i="0" u="none" strike="noStrike" cap="none" normalizeH="0" baseline="0" dirty="0">
                        <a:ln>
                          <a:noFill/>
                        </a:ln>
                        <a:solidFill>
                          <a:srgbClr val="000000"/>
                        </a:solidFill>
                        <a:effectLst/>
                        <a:latin typeface="Arial"/>
                        <a:ea typeface="SimSun" charset="0"/>
                        <a:cs typeface="Arial"/>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9"/>
                  </a:ext>
                </a:extLst>
              </a:tr>
            </a:tbl>
          </a:graphicData>
        </a:graphic>
      </p:graphicFrame>
      <p:sp>
        <p:nvSpPr>
          <p:cNvPr id="2" name="Title 1"/>
          <p:cNvSpPr>
            <a:spLocks noGrp="1"/>
          </p:cNvSpPr>
          <p:nvPr>
            <p:ph type="title" idx="4294967295"/>
          </p:nvPr>
        </p:nvSpPr>
        <p:spPr>
          <a:xfrm>
            <a:off x="950026" y="76200"/>
            <a:ext cx="7080194" cy="600075"/>
          </a:xfrm>
          <a:solidFill>
            <a:srgbClr val="FFCC99"/>
          </a:solidFill>
        </p:spPr>
        <p:txBody>
          <a:bodyPr wrap="square">
            <a:spAutoFit/>
          </a:bodyPr>
          <a:lstStyle/>
          <a:p>
            <a:pPr algn="ctr" eaLnBrk="1" hangingPunct="1">
              <a:defRPr/>
            </a:pPr>
            <a:r>
              <a:rPr lang="en-US" kern="1200" dirty="0">
                <a:solidFill>
                  <a:schemeClr val="tx1"/>
                </a:solidFill>
                <a:latin typeface="Arial" charset="0"/>
                <a:ea typeface="SimSun" charset="0"/>
                <a:cs typeface="SimSun" charset="0"/>
              </a:rPr>
              <a:t>NT Book Key Words</a:t>
            </a:r>
          </a:p>
        </p:txBody>
      </p:sp>
    </p:spTree>
    <p:extLst>
      <p:ext uri="{BB962C8B-B14F-4D97-AF65-F5344CB8AC3E}">
        <p14:creationId xmlns:p14="http://schemas.microsoft.com/office/powerpoint/2010/main" val="234355014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21596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Finally, dear brothers and sisters, we ask you to pray for us. Pray that the Lord’s message will spread rapidly and be honored wherever it goes, just as when it came to you.  </a:t>
            </a:r>
            <a:r>
              <a:rPr lang="en-SG" sz="3200" b="1" baseline="30000" dirty="0">
                <a:effectLst>
                  <a:glow rad="127000">
                    <a:schemeClr val="tx1"/>
                  </a:glow>
                </a:effectLst>
                <a:latin typeface="Arial" charset="0"/>
                <a:ea typeface="ＭＳ Ｐゴシック" charset="0"/>
                <a:cs typeface="ＭＳ Ｐゴシック" charset="0"/>
              </a:rPr>
              <a:t>2</a:t>
            </a:r>
            <a:r>
              <a:rPr lang="en-SG" sz="3200" b="1" dirty="0">
                <a:effectLst>
                  <a:glow rad="127000">
                    <a:schemeClr val="tx1"/>
                  </a:glow>
                </a:effectLst>
                <a:latin typeface="Arial" charset="0"/>
                <a:ea typeface="ＭＳ Ｐゴシック" charset="0"/>
                <a:cs typeface="ＭＳ Ｐゴシック" charset="0"/>
              </a:rPr>
              <a:t>Pray, too, that we will be rescued from wicked and evil people, for not everyone is a believer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8898882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34807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But the Lord is faithful; he will strengthen you and guard you from the evil one.  </a:t>
            </a:r>
            <a:r>
              <a:rPr lang="en-SG" sz="3200" b="1" baseline="30000" dirty="0">
                <a:effectLst>
                  <a:glow rad="127000">
                    <a:schemeClr val="tx1"/>
                  </a:glow>
                </a:effectLst>
                <a:latin typeface="Arial" charset="0"/>
                <a:ea typeface="ＭＳ Ｐゴシック" charset="0"/>
                <a:cs typeface="ＭＳ Ｐゴシック" charset="0"/>
              </a:rPr>
              <a:t>4</a:t>
            </a:r>
            <a:r>
              <a:rPr lang="en-SG" sz="3200" b="1" dirty="0">
                <a:effectLst>
                  <a:glow rad="127000">
                    <a:schemeClr val="tx1"/>
                  </a:glow>
                </a:effectLst>
                <a:latin typeface="Arial" charset="0"/>
                <a:ea typeface="ＭＳ Ｐゴシック" charset="0"/>
                <a:cs typeface="ＭＳ Ｐゴシック" charset="0"/>
              </a:rPr>
              <a:t>And we are confident in the Lord that you are doing and will continue to do the things we commanded you.  </a:t>
            </a:r>
            <a:r>
              <a:rPr lang="en-SG" sz="3200" b="1" baseline="30000" dirty="0">
                <a:effectLst>
                  <a:glow rad="127000">
                    <a:schemeClr val="tx1"/>
                  </a:glow>
                </a:effectLst>
                <a:latin typeface="Arial" charset="0"/>
                <a:ea typeface="ＭＳ Ｐゴシック" charset="0"/>
                <a:cs typeface="ＭＳ Ｐゴシック" charset="0"/>
              </a:rPr>
              <a:t>5</a:t>
            </a:r>
            <a:r>
              <a:rPr lang="en-SG" sz="3200" b="1" dirty="0">
                <a:effectLst>
                  <a:glow rad="127000">
                    <a:schemeClr val="tx1"/>
                  </a:glow>
                </a:effectLst>
                <a:latin typeface="Arial" charset="0"/>
                <a:ea typeface="ＭＳ Ｐゴシック" charset="0"/>
                <a:cs typeface="ＭＳ Ｐゴシック" charset="0"/>
              </a:rPr>
              <a:t>May the Lord lead your hearts into a full understanding and expression of the love of God and the patient endurance that comes from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Thess 3:3-5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2678287"/>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And now, dear brothers and sisters, we give you this command in the name of our Lord Jesus Christ: Stay away from all believers who live idle lives and don’t follow the tradition they received from us.  </a:t>
            </a:r>
            <a:r>
              <a:rPr lang="en-SG" sz="3200" b="1" baseline="30000" dirty="0">
                <a:effectLst>
                  <a:glow rad="127000">
                    <a:schemeClr val="tx1"/>
                  </a:glow>
                </a:effectLst>
                <a:latin typeface="Arial" charset="0"/>
                <a:ea typeface="ＭＳ Ｐゴシック" charset="0"/>
                <a:cs typeface="ＭＳ Ｐゴシック" charset="0"/>
              </a:rPr>
              <a:t>7</a:t>
            </a:r>
            <a:r>
              <a:rPr lang="en-SG" sz="3200" b="1" dirty="0">
                <a:effectLst>
                  <a:glow rad="127000">
                    <a:schemeClr val="tx1"/>
                  </a:glow>
                </a:effectLst>
                <a:latin typeface="Arial" charset="0"/>
                <a:ea typeface="ＭＳ Ｐゴシック" charset="0"/>
                <a:cs typeface="ＭＳ Ｐゴシック" charset="0"/>
              </a:rPr>
              <a:t>For you know that you ought to imitate us. We were not idle when we were with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Thess 3:6-7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5482815"/>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a:t>
            </a:r>
            <a:r>
              <a:rPr lang="en-US" sz="3200" b="1" dirty="0">
                <a:solidFill>
                  <a:srgbClr val="FFFF00"/>
                </a:solidFill>
                <a:effectLst>
                  <a:glow rad="266700">
                    <a:schemeClr val="tx1"/>
                  </a:glow>
                </a:effectLst>
              </a:rPr>
              <a:t>Stay away from all believers who live idle lives</a:t>
            </a:r>
            <a:r>
              <a:rPr lang="en-US" sz="3200" b="1" dirty="0">
                <a:solidFill>
                  <a:srgbClr val="FFFFFF"/>
                </a:solidFill>
                <a:effectLst>
                  <a:glow rad="266700">
                    <a:schemeClr val="tx1"/>
                  </a:glow>
                </a:effectLst>
              </a:rPr>
              <a:t> and don</a:t>
            </a:r>
            <a:r>
              <a:rPr lang="fr-FR" sz="3200" b="1" dirty="0">
                <a:solidFill>
                  <a:srgbClr val="FFFFFF"/>
                </a:solidFill>
                <a:effectLst>
                  <a:glow rad="266700">
                    <a:schemeClr val="tx1"/>
                  </a:glow>
                </a:effectLst>
              </a:rPr>
              <a:t>'</a:t>
            </a:r>
            <a:r>
              <a:rPr lang="en-US" sz="3200" b="1" dirty="0">
                <a:solidFill>
                  <a:srgbClr val="FFFFFF"/>
                </a:solidFill>
                <a:effectLst>
                  <a:glow rad="266700">
                    <a:schemeClr val="tx1"/>
                  </a:glow>
                </a:effectLst>
              </a:rPr>
              <a:t>t follow the tradition they received from us" (3:6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Tree>
    <p:extLst>
      <p:ext uri="{BB962C8B-B14F-4D97-AF65-F5344CB8AC3E}">
        <p14:creationId xmlns:p14="http://schemas.microsoft.com/office/powerpoint/2010/main" val="707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59547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We never accepted food from anyone without paying for it. We worked hard day and night so we would not be a burden to any of you.  </a:t>
            </a:r>
            <a:r>
              <a:rPr lang="en-SG" sz="3200" b="1" baseline="30000" dirty="0">
                <a:effectLst>
                  <a:glow rad="127000">
                    <a:schemeClr val="tx1"/>
                  </a:glow>
                </a:effectLst>
                <a:latin typeface="Arial" charset="0"/>
                <a:ea typeface="ＭＳ Ｐゴシック" charset="0"/>
                <a:cs typeface="ＭＳ Ｐゴシック" charset="0"/>
              </a:rPr>
              <a:t>9</a:t>
            </a:r>
            <a:r>
              <a:rPr lang="en-SG" sz="3200" b="1" dirty="0">
                <a:effectLst>
                  <a:glow rad="127000">
                    <a:schemeClr val="tx1"/>
                  </a:glow>
                </a:effectLst>
                <a:latin typeface="Arial" charset="0"/>
                <a:ea typeface="ＭＳ Ｐゴシック" charset="0"/>
                <a:cs typeface="ＭＳ Ｐゴシック" charset="0"/>
              </a:rPr>
              <a:t>We certainly had the right to ask you to feed us, but we wanted to give you an example to follow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3:8-9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986587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a:t>
            </a:r>
            <a:r>
              <a:rPr lang="en-US" sz="3200" b="1" dirty="0">
                <a:solidFill>
                  <a:srgbClr val="FFFF00"/>
                </a:solidFill>
                <a:effectLst>
                  <a:glow rad="266700">
                    <a:schemeClr val="tx1"/>
                  </a:glow>
                </a:effectLst>
              </a:rPr>
              <a:t>Stay away from all believers who live idle lives</a:t>
            </a:r>
            <a:r>
              <a:rPr lang="en-US" sz="3200" b="1" dirty="0">
                <a:solidFill>
                  <a:srgbClr val="FFFFFF"/>
                </a:solidFill>
                <a:effectLst>
                  <a:glow rad="266700">
                    <a:schemeClr val="tx1"/>
                  </a:glow>
                </a:effectLst>
              </a:rPr>
              <a:t> and don</a:t>
            </a:r>
            <a:r>
              <a:rPr lang="fr-FR" sz="3200" b="1" dirty="0">
                <a:solidFill>
                  <a:srgbClr val="FFFFFF"/>
                </a:solidFill>
                <a:effectLst>
                  <a:glow rad="266700">
                    <a:schemeClr val="tx1"/>
                  </a:glow>
                </a:effectLst>
              </a:rPr>
              <a:t>'</a:t>
            </a:r>
            <a:r>
              <a:rPr lang="en-US" sz="3200" b="1" dirty="0">
                <a:solidFill>
                  <a:srgbClr val="FFFFFF"/>
                </a:solidFill>
                <a:effectLst>
                  <a:glow rad="266700">
                    <a:schemeClr val="tx1"/>
                  </a:glow>
                </a:effectLst>
              </a:rPr>
              <a:t>t follow the tradition they received from us" (3:6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"Even while we were with you, we gave you this command: ‘</a:t>
            </a:r>
            <a:r>
              <a:rPr lang="en-US" sz="3200" b="1" dirty="0">
                <a:solidFill>
                  <a:srgbClr val="FFFF00"/>
                </a:solidFill>
                <a:effectLst>
                  <a:glow rad="266700">
                    <a:schemeClr val="tx1"/>
                  </a:glow>
                </a:effectLst>
              </a:rPr>
              <a:t>Those unwilling to work will not get to eat’</a:t>
            </a:r>
            <a:r>
              <a:rPr lang="en-US" sz="3200" b="1" dirty="0">
                <a:solidFill>
                  <a:srgbClr val="FFFFFF"/>
                </a:solidFill>
                <a:effectLst>
                  <a:glow rad="266700">
                    <a:schemeClr val="tx1"/>
                  </a:glow>
                </a:effectLst>
              </a:rPr>
              <a:t>" (3:10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Tree>
    <p:extLst>
      <p:ext uri="{BB962C8B-B14F-4D97-AF65-F5344CB8AC3E}">
        <p14:creationId xmlns:p14="http://schemas.microsoft.com/office/powerpoint/2010/main" val="36594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Yet we hear that some of you are living idle lives, refusing to work and meddling in other people’s business.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We command such people and urge them in the name of the Lord Jesus Christ to settle down and work to earn their own living.  </a:t>
            </a:r>
            <a:r>
              <a:rPr lang="en-SG" sz="3200" b="1" baseline="30000" dirty="0">
                <a:effectLst>
                  <a:glow rad="127000">
                    <a:schemeClr val="tx1"/>
                  </a:glow>
                </a:effectLst>
                <a:latin typeface="Arial" charset="0"/>
                <a:ea typeface="ＭＳ Ｐゴシック" charset="0"/>
                <a:cs typeface="ＭＳ Ｐゴシック" charset="0"/>
              </a:rPr>
              <a:t>13</a:t>
            </a:r>
            <a:r>
              <a:rPr lang="en-SG" sz="3200" b="1" dirty="0">
                <a:effectLst>
                  <a:glow rad="127000">
                    <a:schemeClr val="tx1"/>
                  </a:glow>
                </a:effectLst>
                <a:latin typeface="Arial" charset="0"/>
                <a:ea typeface="ＭＳ Ｐゴシック" charset="0"/>
                <a:cs typeface="ＭＳ Ｐゴシック" charset="0"/>
              </a:rPr>
              <a:t>As for the rest of you, dear brothers and sisters, never get tired of doing good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3:11-13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 “We hear that some among you are idle.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They are not busy; they are busybodies”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(2 Thess 3:11 </a:t>
            </a:r>
            <a:r>
              <a:rPr lang="en-US" sz="2800" b="1" kern="0" dirty="0">
                <a:effectLst>
                  <a:glow rad="127000">
                    <a:schemeClr val="tx1"/>
                  </a:glow>
                </a:effectLst>
                <a:latin typeface="Arial" charset="0"/>
                <a:ea typeface="ＭＳ Ｐゴシック" charset="0"/>
                <a:cs typeface="ＭＳ Ｐゴシック" charset="0"/>
              </a:rPr>
              <a:t>NIV</a:t>
            </a:r>
            <a:r>
              <a:rPr lang="en-US" sz="32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882288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3827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Take note of those who refuse to obey what we say in this letter. Stay away from them so they will be ashamed.  </a:t>
            </a:r>
            <a:r>
              <a:rPr lang="en-SG" sz="3200" b="1" baseline="30000" dirty="0">
                <a:effectLst>
                  <a:glow rad="127000">
                    <a:schemeClr val="tx1"/>
                  </a:glow>
                </a:effectLst>
                <a:latin typeface="Arial" charset="0"/>
                <a:ea typeface="ＭＳ Ｐゴシック" charset="0"/>
                <a:cs typeface="ＭＳ Ｐゴシック" charset="0"/>
              </a:rPr>
              <a:t>15</a:t>
            </a:r>
            <a:r>
              <a:rPr lang="en-SG" sz="3200" b="1" dirty="0">
                <a:effectLst>
                  <a:glow rad="127000">
                    <a:schemeClr val="tx1"/>
                  </a:glow>
                </a:effectLst>
                <a:latin typeface="Arial" charset="0"/>
                <a:ea typeface="ＭＳ Ｐゴシック" charset="0"/>
                <a:cs typeface="ＭＳ Ｐゴシック" charset="0"/>
              </a:rPr>
              <a:t>Don’t think of them as enemies, but warn them as you would a brother or sister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3:14-15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1501425"/>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52.jpg">
            <a:extLst>
              <a:ext uri="{FF2B5EF4-FFF2-40B4-BE49-F238E27FC236}">
                <a16:creationId xmlns:a16="http://schemas.microsoft.com/office/drawing/2014/main" id="{569FE747-0C3D-3247-BFF0-C02B0F7FB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Thess</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3:16 (NLT)</a:t>
            </a:r>
          </a:p>
        </p:txBody>
      </p:sp>
      <p:sp>
        <p:nvSpPr>
          <p:cNvPr id="5" name="Rectangle 4"/>
          <p:cNvSpPr/>
          <p:nvPr/>
        </p:nvSpPr>
        <p:spPr>
          <a:xfrm>
            <a:off x="575056" y="1733213"/>
            <a:ext cx="8026833" cy="189795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n-US" sz="4400" b="1" baseline="30000" dirty="0">
              <a:solidFill>
                <a:srgbClr val="FFFFFF"/>
              </a:solidFill>
              <a:effectLst>
                <a:glow rad="228600">
                  <a:srgbClr val="000000">
                    <a:satMod val="175000"/>
                  </a:srgbClr>
                </a:glow>
              </a:effectLst>
              <a:latin typeface="Arial" charset="0"/>
              <a:ea typeface="ＭＳ Ｐゴシック" charset="0"/>
            </a:endParaRPr>
          </a:p>
          <a:p>
            <a:pPr algn="ctr" fontAlgn="base">
              <a:spcBef>
                <a:spcPct val="0"/>
              </a:spcBef>
              <a:spcAft>
                <a:spcPct val="0"/>
              </a:spcAft>
            </a:pPr>
            <a:r>
              <a:rPr lang="en-US" sz="4400" b="1" baseline="30000" dirty="0">
                <a:solidFill>
                  <a:srgbClr val="FFFFFF"/>
                </a:solidFill>
                <a:effectLst>
                  <a:glow rad="228600">
                    <a:srgbClr val="000000">
                      <a:satMod val="175000"/>
                    </a:srgbClr>
                  </a:glow>
                </a:effectLst>
                <a:latin typeface="Arial" charset="0"/>
                <a:ea typeface="ＭＳ Ｐゴシック" charset="0"/>
              </a:rPr>
              <a:t> Now may the Lord of peace himself give you his peace at all times and in every situation. The Lord be with you all.</a:t>
            </a: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rPr>
              <a:t>Benediction</a:t>
            </a:r>
          </a:p>
        </p:txBody>
      </p:sp>
    </p:spTree>
    <p:extLst>
      <p:ext uri="{BB962C8B-B14F-4D97-AF65-F5344CB8AC3E}">
        <p14:creationId xmlns:p14="http://schemas.microsoft.com/office/powerpoint/2010/main" val="320775899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0710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Capitals" pitchFamily="2" charset="0"/>
                <a:ea typeface="ＭＳ Ｐゴシック" charset="0"/>
                <a:cs typeface="ＭＳ Ｐゴシック" charset="0"/>
              </a:rPr>
              <a:t>Here is my greeting in my own handwriting: Paul. I do this in all my letters to prove they are from me.</a:t>
            </a:r>
            <a:br>
              <a:rPr lang="en-SG" sz="3200" b="1" dirty="0">
                <a:effectLst>
                  <a:glow rad="127000">
                    <a:schemeClr val="tx1"/>
                  </a:glow>
                </a:effectLst>
                <a:latin typeface="Capitals" pitchFamily="2" charset="0"/>
                <a:ea typeface="ＭＳ Ｐゴシック" charset="0"/>
                <a:cs typeface="ＭＳ Ｐゴシック" charset="0"/>
              </a:rPr>
            </a:br>
            <a:br>
              <a:rPr lang="en-SG" sz="3200" b="1" dirty="0">
                <a:effectLst>
                  <a:glow rad="127000">
                    <a:schemeClr val="tx1"/>
                  </a:glow>
                </a:effectLst>
                <a:latin typeface="Capitals" pitchFamily="2" charset="0"/>
                <a:ea typeface="ＭＳ Ｐゴシック" charset="0"/>
                <a:cs typeface="ＭＳ Ｐゴシック" charset="0"/>
              </a:rPr>
            </a:br>
            <a:r>
              <a:rPr lang="en-SG" sz="3200" b="1" dirty="0">
                <a:effectLst>
                  <a:glow rad="127000">
                    <a:schemeClr val="tx1"/>
                  </a:glow>
                </a:effectLst>
                <a:latin typeface="Capitals" pitchFamily="2" charset="0"/>
                <a:ea typeface="ＭＳ Ｐゴシック" charset="0"/>
                <a:cs typeface="ＭＳ Ｐゴシック" charset="0"/>
              </a:rPr>
              <a:t> </a:t>
            </a:r>
            <a:r>
              <a:rPr lang="en-SG" sz="3200" b="1" baseline="30000" dirty="0">
                <a:effectLst>
                  <a:glow rad="127000">
                    <a:schemeClr val="tx1"/>
                  </a:glow>
                </a:effectLst>
                <a:latin typeface="Arial" charset="0"/>
                <a:ea typeface="ＭＳ Ｐゴシック" charset="0"/>
                <a:cs typeface="ＭＳ Ｐゴシック" charset="0"/>
              </a:rPr>
              <a:t>18</a:t>
            </a:r>
            <a:r>
              <a:rPr lang="en-SG" sz="3200" b="1" dirty="0">
                <a:effectLst>
                  <a:glow rad="127000">
                    <a:schemeClr val="tx1"/>
                  </a:glow>
                </a:effectLst>
                <a:latin typeface="Arial" charset="0"/>
                <a:ea typeface="ＭＳ Ｐゴシック" charset="0"/>
                <a:cs typeface="ＭＳ Ｐゴシック" charset="0"/>
              </a:rPr>
              <a:t>May the grace of our Lord Jesus Christ be with you all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525352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Text Box 4"/>
          <p:cNvSpPr txBox="1">
            <a:spLocks noChangeArrowheads="1"/>
          </p:cNvSpPr>
          <p:nvPr/>
        </p:nvSpPr>
        <p:spPr bwMode="auto">
          <a:xfrm>
            <a:off x="7969250" y="-26988"/>
            <a:ext cx="117475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60231D"/>
                </a:solidFill>
                <a:latin typeface="Arial" charset="0"/>
                <a:cs typeface="Arial" charset="0"/>
              </a:rPr>
              <a:t>138-39</a:t>
            </a:r>
          </a:p>
        </p:txBody>
      </p:sp>
      <p:sp>
        <p:nvSpPr>
          <p:cNvPr id="2" name="Title 1"/>
          <p:cNvSpPr>
            <a:spLocks noGrp="1"/>
          </p:cNvSpPr>
          <p:nvPr>
            <p:ph type="title" idx="4294967295"/>
          </p:nvPr>
        </p:nvSpPr>
        <p:spPr>
          <a:xfrm>
            <a:off x="34925" y="0"/>
            <a:ext cx="7543800" cy="549275"/>
          </a:xfrm>
        </p:spPr>
        <p:txBody>
          <a:bodyPr/>
          <a:lstStyle/>
          <a:p>
            <a:pPr eaLnBrk="1" hangingPunct="1">
              <a:defRPr/>
            </a:pPr>
            <a:r>
              <a:rPr lang="en-US" sz="2800" b="1" kern="1200" dirty="0">
                <a:solidFill>
                  <a:schemeClr val="accent6">
                    <a:lumMod val="50000"/>
                  </a:schemeClr>
                </a:solidFill>
                <a:ea typeface="ＭＳ Ｐゴシック"/>
              </a:rPr>
              <a:t>Paul</a:t>
            </a:r>
            <a:r>
              <a:rPr lang="fr-FR" altLang="ja-JP" sz="2800" b="1" kern="1200" dirty="0">
                <a:solidFill>
                  <a:schemeClr val="accent6">
                    <a:lumMod val="50000"/>
                  </a:schemeClr>
                </a:solidFill>
                <a:ea typeface="Times"/>
              </a:rPr>
              <a:t>'</a:t>
            </a:r>
            <a:r>
              <a:rPr lang="en-US" sz="2800" b="1" kern="1200" dirty="0">
                <a:solidFill>
                  <a:schemeClr val="accent6">
                    <a:lumMod val="50000"/>
                  </a:schemeClr>
                </a:solidFill>
                <a:ea typeface="ＭＳ Ｐゴシック"/>
              </a:rPr>
              <a:t>s First &amp; Second Missionary Journeys</a:t>
            </a:r>
            <a:endParaRPr lang="en-US" dirty="0">
              <a:solidFill>
                <a:schemeClr val="accent6">
                  <a:lumMod val="50000"/>
                </a:schemeClr>
              </a:solidFill>
            </a:endParaRPr>
          </a:p>
        </p:txBody>
      </p:sp>
    </p:spTree>
    <p:extLst>
      <p:ext uri="{BB962C8B-B14F-4D97-AF65-F5344CB8AC3E}">
        <p14:creationId xmlns:p14="http://schemas.microsoft.com/office/powerpoint/2010/main" val="1325679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checkerboard(across)">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22400" y="558799"/>
            <a:ext cx="7721599" cy="1739905"/>
          </a:xfrm>
          <a:effec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Waiting with discipline cultivates responsibility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896960"/>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42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5400" b="1" dirty="0">
                <a:effectLst>
                  <a:glow>
                    <a:schemeClr val="tx1"/>
                  </a:glow>
                </a:effectLst>
                <a:latin typeface="Arial" charset="0"/>
                <a:ea typeface="ＭＳ Ｐゴシック" charset="0"/>
                <a:cs typeface="ＭＳ Ｐゴシック" charset="0"/>
              </a:rPr>
              <a:t>God affirms </a:t>
            </a:r>
            <a:r>
              <a:rPr lang="en-US" sz="5400" b="1" dirty="0">
                <a:solidFill>
                  <a:srgbClr val="FFFF00"/>
                </a:solidFill>
                <a:effectLst>
                  <a:glow>
                    <a:schemeClr val="tx1"/>
                  </a:glow>
                </a:effectLst>
                <a:latin typeface="Arial" charset="0"/>
                <a:ea typeface="ＭＳ Ｐゴシック" charset="0"/>
                <a:cs typeface="ＭＳ Ｐゴシック" charset="0"/>
              </a:rPr>
              <a:t>holistically</a:t>
            </a:r>
            <a:r>
              <a:rPr lang="en-US" sz="5400" b="1" dirty="0">
                <a:effectLst>
                  <a:glow>
                    <a:schemeClr val="tx1"/>
                  </a:glow>
                </a:effectLst>
                <a:latin typeface="Arial" charset="0"/>
                <a:ea typeface="ＭＳ Ｐゴシック" charset="0"/>
                <a:cs typeface="ＭＳ Ｐゴシック" charset="0"/>
              </a:rPr>
              <a:t> </a:t>
            </a:r>
            <a:br>
              <a:rPr lang="en-US" sz="3600" b="1" dirty="0">
                <a:effectLst>
                  <a:glow>
                    <a:schemeClr val="tx1"/>
                  </a:glow>
                </a:effectLst>
                <a:latin typeface="Arial" charset="0"/>
                <a:ea typeface="ＭＳ Ｐゴシック" charset="0"/>
                <a:cs typeface="ＭＳ Ｐゴシック" charset="0"/>
              </a:rPr>
            </a:br>
            <a:r>
              <a:rPr lang="en-US" sz="3600" b="1" dirty="0">
                <a:effectLst>
                  <a:glow>
                    <a:schemeClr val="tx1"/>
                  </a:glow>
                </a:effectLst>
                <a:latin typeface="Arial" charset="0"/>
                <a:ea typeface="ＭＳ Ｐゴシック" charset="0"/>
                <a:cs typeface="ＭＳ Ｐゴシック" charset="0"/>
              </a:rPr>
              <a:t>(Main Idea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848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7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2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Sister Mrosla</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Third Grade Class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St. Mary</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School in Morris, Minnesota</a:t>
            </a:r>
          </a:p>
        </p:txBody>
      </p:sp>
    </p:spTree>
    <p:extLst>
      <p:ext uri="{BB962C8B-B14F-4D97-AF65-F5344CB8AC3E}">
        <p14:creationId xmlns:p14="http://schemas.microsoft.com/office/powerpoint/2010/main" val="834302355"/>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394361" cy="136127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Helen P. Mrosla</a:t>
            </a: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Eklund</a:t>
            </a: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3745457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Mark Eklund</a:t>
            </a: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133384362"/>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en-US" b="1" dirty="0"/>
              <a:t>How ‘bout you?</a:t>
            </a:r>
          </a:p>
        </p:txBody>
      </p:sp>
    </p:spTree>
    <p:extLst>
      <p:ext uri="{BB962C8B-B14F-4D97-AF65-F5344CB8AC3E}">
        <p14:creationId xmlns:p14="http://schemas.microsoft.com/office/powerpoint/2010/main" val="1479429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99015034"/>
              </p:ext>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latin typeface="Arial" charset="0"/>
                <a:cs typeface="Arial" charset="0"/>
              </a:rPr>
              <a:t>215</a:t>
            </a:r>
            <a:endParaRPr lang="en-US" dirty="0">
              <a:solidFill>
                <a:srgbClr val="EAEAEA"/>
              </a:solidFill>
              <a:latin typeface="Arial" charset="0"/>
              <a:cs typeface="Arial" charset="0"/>
            </a:endParaRPr>
          </a:p>
        </p:txBody>
      </p:sp>
      <p:sp>
        <p:nvSpPr>
          <p:cNvPr id="7" name="Rectangle 6"/>
          <p:cNvSpPr/>
          <p:nvPr/>
        </p:nvSpPr>
        <p:spPr>
          <a:xfrm>
            <a:off x="-1724" y="6035070"/>
            <a:ext cx="9145724" cy="707886"/>
          </a:xfrm>
          <a:prstGeom prst="rect">
            <a:avLst/>
          </a:prstGeom>
          <a:noFill/>
          <a:ln>
            <a:noFill/>
          </a:ln>
        </p:spPr>
        <p:txBody>
          <a:bodyPr wrap="square">
            <a:spAutoFit/>
          </a:bodyPr>
          <a:lstStyle/>
          <a:p>
            <a:pPr algn="ctr" defTabSz="914400" fontAlgn="base">
              <a:spcBef>
                <a:spcPct val="0"/>
              </a:spcBef>
              <a:spcAft>
                <a:spcPct val="0"/>
              </a:spcAft>
            </a:pPr>
            <a:r>
              <a:rPr lang="en-US" sz="2000" b="1" dirty="0">
                <a:solidFill>
                  <a:srgbClr val="EAEAEA"/>
                </a:solidFill>
                <a:latin typeface="Arial" charset="0"/>
                <a:ea typeface="ＭＳ Ｐゴシック" charset="0"/>
                <a:cs typeface="Arial" charset="0"/>
              </a:rPr>
              <a:t>Number of Greek occurrences from Elwell &amp; Yarbrough, </a:t>
            </a:r>
            <a:br>
              <a:rPr lang="en-US" sz="2000" b="1" dirty="0">
                <a:solidFill>
                  <a:srgbClr val="EAEAEA"/>
                </a:solidFill>
                <a:latin typeface="Arial" charset="0"/>
                <a:ea typeface="ＭＳ Ｐゴシック" charset="0"/>
                <a:cs typeface="Arial" charset="0"/>
              </a:rPr>
            </a:br>
            <a:r>
              <a:rPr lang="en-US" sz="2000" b="1" i="1" dirty="0">
                <a:solidFill>
                  <a:srgbClr val="EAEAEA"/>
                </a:solidFill>
                <a:latin typeface="Arial" charset="0"/>
                <a:ea typeface="ＭＳ Ｐゴシック" charset="0"/>
                <a:cs typeface="Arial" charset="0"/>
              </a:rPr>
              <a:t>Encountering the New Testament</a:t>
            </a:r>
            <a:r>
              <a:rPr lang="en-US" sz="2000" b="1" dirty="0">
                <a:solidFill>
                  <a:srgbClr val="EAEAEA"/>
                </a:solidFill>
                <a:latin typeface="Arial" charset="0"/>
                <a:ea typeface="ＭＳ Ｐゴシック" charset="0"/>
                <a:cs typeface="Arial" charset="0"/>
              </a:rPr>
              <a:t>, 332 </a:t>
            </a:r>
          </a:p>
        </p:txBody>
      </p:sp>
    </p:spTree>
    <p:extLst>
      <p:ext uri="{BB962C8B-B14F-4D97-AF65-F5344CB8AC3E}">
        <p14:creationId xmlns:p14="http://schemas.microsoft.com/office/powerpoint/2010/main" val="273263195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are you doing in affirming others? </a:t>
            </a:r>
          </a:p>
        </p:txBody>
      </p:sp>
      <p:pic>
        <p:nvPicPr>
          <p:cNvPr id="3" name="Picture 2"/>
          <p:cNvPicPr>
            <a:picLocks noChangeAspect="1"/>
          </p:cNvPicPr>
          <p:nvPr/>
        </p:nvPicPr>
        <p:blipFill>
          <a:blip r:embed="rId3"/>
          <a:stretch>
            <a:fillRect/>
          </a:stretch>
        </p:blipFill>
        <p:spPr>
          <a:xfrm>
            <a:off x="734298" y="526760"/>
            <a:ext cx="8116974" cy="6331240"/>
          </a:xfrm>
          <a:prstGeom prst="rect">
            <a:avLst/>
          </a:prstGeom>
        </p:spPr>
      </p:pic>
    </p:spTree>
    <p:extLst>
      <p:ext uri="{BB962C8B-B14F-4D97-AF65-F5344CB8AC3E}">
        <p14:creationId xmlns:p14="http://schemas.microsoft.com/office/powerpoint/2010/main" val="1988213908"/>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9888" y="1645150"/>
            <a:ext cx="6942322" cy="1080120"/>
          </a:xfrm>
          <a:solidFill>
            <a:srgbClr val="6C6B6C"/>
          </a:solidFill>
          <a:effectLst/>
        </p:spPr>
        <p:txBody>
          <a:bodyPr/>
          <a:lstStyle/>
          <a:p>
            <a:pPr>
              <a:defRPr/>
            </a:pPr>
            <a:r>
              <a:rPr lang="en-US" sz="4800" b="1" dirty="0">
                <a:effectLst/>
                <a:latin typeface="Arial" charset="0"/>
                <a:ea typeface="ＭＳ Ｐゴシック" charset="0"/>
                <a:cs typeface="ＭＳ Ｐゴシック" charset="0"/>
              </a:rPr>
              <a:t>Words of Affirmation</a:t>
            </a:r>
          </a:p>
        </p:txBody>
      </p:sp>
    </p:spTree>
    <p:extLst>
      <p:ext uri="{BB962C8B-B14F-4D97-AF65-F5344CB8AC3E}">
        <p14:creationId xmlns:p14="http://schemas.microsoft.com/office/powerpoint/2010/main" val="172645066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92804375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125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0690" name="Picture 2" descr="https://izquotes.com/quotes-pictures/quote-we-will-never-recognize-the-true-value-of-our-own-lives-until-we-affirm-the-value-in-the-life-of-ronald-reagan-261524.jpg">
            <a:extLst>
              <a:ext uri="{FF2B5EF4-FFF2-40B4-BE49-F238E27FC236}">
                <a16:creationId xmlns:a16="http://schemas.microsoft.com/office/drawing/2014/main" id="{B9A816EA-5622-3243-A89A-1AA1ABBAD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43084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617062" y="1234928"/>
            <a:ext cx="6317932" cy="2814559"/>
          </a:xfrm>
          <a:solidFill>
            <a:schemeClr val="tx1"/>
          </a:solidFill>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We will never recognize the true value of our own lives until we affirm the value in the life of others.</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—Ronald Reagan—</a:t>
            </a:r>
          </a:p>
        </p:txBody>
      </p:sp>
    </p:spTree>
    <p:extLst>
      <p:ext uri="{BB962C8B-B14F-4D97-AF65-F5344CB8AC3E}">
        <p14:creationId xmlns:p14="http://schemas.microsoft.com/office/powerpoint/2010/main" val="2964424900"/>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pPr>
              <a:defRPr/>
            </a:pPr>
            <a:r>
              <a:rPr lang="en-US" sz="5400" b="1" dirty="0">
                <a:solidFill>
                  <a:schemeClr val="accent3"/>
                </a:solidFill>
              </a:rPr>
              <a:t>How to Live</a:t>
            </a:r>
          </a:p>
        </p:txBody>
      </p:sp>
      <p:sp>
        <p:nvSpPr>
          <p:cNvPr id="166914" name="Title 1"/>
          <p:cNvSpPr txBox="1">
            <a:spLocks/>
          </p:cNvSpPr>
          <p:nvPr/>
        </p:nvSpPr>
        <p:spPr bwMode="auto">
          <a:xfrm>
            <a:off x="1636713" y="2276475"/>
            <a:ext cx="7543800" cy="266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sz="4400" dirty="0">
                <a:solidFill>
                  <a:srgbClr val="000000"/>
                </a:solidFill>
                <a:latin typeface="Arial" charset="0"/>
                <a:cs typeface="Arial" charset="0"/>
              </a:rPr>
              <a:t>"Live as though Christ was 	</a:t>
            </a:r>
            <a:r>
              <a:rPr lang="en-US" sz="4400" b="1" dirty="0">
                <a:solidFill>
                  <a:srgbClr val="000000"/>
                </a:solidFill>
                <a:latin typeface="Arial" charset="0"/>
                <a:cs typeface="Arial" charset="0"/>
              </a:rPr>
              <a:t>crucified</a:t>
            </a:r>
            <a:r>
              <a:rPr lang="en-US" sz="4400" dirty="0">
                <a:solidFill>
                  <a:srgbClr val="000000"/>
                </a:solidFill>
                <a:latin typeface="Arial" charset="0"/>
                <a:cs typeface="Arial" charset="0"/>
              </a:rPr>
              <a:t> yesterday, </a:t>
            </a:r>
            <a:br>
              <a:rPr lang="en-US" sz="4400" dirty="0">
                <a:solidFill>
                  <a:srgbClr val="000000"/>
                </a:solidFill>
                <a:latin typeface="Arial" charset="0"/>
                <a:cs typeface="Arial" charset="0"/>
              </a:rPr>
            </a:br>
            <a:r>
              <a:rPr lang="en-US" sz="4400" dirty="0">
                <a:solidFill>
                  <a:srgbClr val="000000"/>
                </a:solidFill>
                <a:latin typeface="Arial" charset="0"/>
                <a:cs typeface="Arial" charset="0"/>
              </a:rPr>
              <a:t>	</a:t>
            </a:r>
            <a:r>
              <a:rPr lang="en-US" sz="4400" b="1" dirty="0">
                <a:solidFill>
                  <a:srgbClr val="000000"/>
                </a:solidFill>
                <a:latin typeface="Arial" charset="0"/>
                <a:cs typeface="Arial" charset="0"/>
              </a:rPr>
              <a:t>risen</a:t>
            </a:r>
            <a:r>
              <a:rPr lang="en-US" sz="4400" dirty="0">
                <a:solidFill>
                  <a:srgbClr val="000000"/>
                </a:solidFill>
                <a:latin typeface="Arial" charset="0"/>
                <a:cs typeface="Arial" charset="0"/>
              </a:rPr>
              <a:t> today and </a:t>
            </a:r>
            <a:br>
              <a:rPr lang="en-US" sz="4400" dirty="0">
                <a:solidFill>
                  <a:srgbClr val="000000"/>
                </a:solidFill>
                <a:latin typeface="Arial" charset="0"/>
                <a:cs typeface="Arial" charset="0"/>
              </a:rPr>
            </a:br>
            <a:r>
              <a:rPr lang="en-US" sz="4400" dirty="0">
                <a:solidFill>
                  <a:srgbClr val="000000"/>
                </a:solidFill>
                <a:latin typeface="Arial" charset="0"/>
                <a:cs typeface="Arial" charset="0"/>
              </a:rPr>
              <a:t>	</a:t>
            </a:r>
            <a:r>
              <a:rPr lang="en-US" sz="4400" b="1" dirty="0">
                <a:solidFill>
                  <a:srgbClr val="000000"/>
                </a:solidFill>
                <a:latin typeface="Arial" charset="0"/>
                <a:cs typeface="Arial" charset="0"/>
              </a:rPr>
              <a:t>coming</a:t>
            </a:r>
            <a:r>
              <a:rPr lang="en-US" sz="4400" dirty="0">
                <a:solidFill>
                  <a:srgbClr val="000000"/>
                </a:solidFill>
                <a:latin typeface="Arial" charset="0"/>
                <a:cs typeface="Arial" charset="0"/>
              </a:rPr>
              <a:t> tomorrow." </a:t>
            </a:r>
          </a:p>
        </p:txBody>
      </p:sp>
      <p:sp>
        <p:nvSpPr>
          <p:cNvPr id="166915" name="Title 1"/>
          <p:cNvSpPr txBox="1">
            <a:spLocks/>
          </p:cNvSpPr>
          <p:nvPr/>
        </p:nvSpPr>
        <p:spPr bwMode="auto">
          <a:xfrm>
            <a:off x="3132138" y="5589588"/>
            <a:ext cx="5586412"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4400">
                <a:solidFill>
                  <a:srgbClr val="000000"/>
                </a:solidFill>
                <a:latin typeface="Arial" charset="0"/>
                <a:cs typeface="Arial" charset="0"/>
              </a:rPr>
              <a:t>–Martin Luther</a:t>
            </a:r>
          </a:p>
        </p:txBody>
      </p:sp>
    </p:spTree>
    <p:extLst>
      <p:ext uri="{BB962C8B-B14F-4D97-AF65-F5344CB8AC3E}">
        <p14:creationId xmlns:p14="http://schemas.microsoft.com/office/powerpoint/2010/main" val="191529293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"We Shall Behold Him"</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4800" b="1" i="1">
                <a:solidFill>
                  <a:srgbClr val="FFFFFF"/>
                </a:solidFill>
                <a:effectLst>
                  <a:glow rad="228600">
                    <a:schemeClr val="bg1"/>
                  </a:glow>
                </a:effectLst>
                <a:latin typeface="Arial" charset="0"/>
              </a:rPr>
              <a:t>Sung by Sandi Patti</a:t>
            </a:r>
            <a:endParaRPr lang="en-US" sz="4800" b="1">
              <a:solidFill>
                <a:srgbClr val="FFFFFF"/>
              </a:solidFill>
              <a:effectLst>
                <a:glow rad="228600">
                  <a:schemeClr val="bg1"/>
                </a:glow>
              </a:effectLst>
              <a:latin typeface="Arial" charset="0"/>
            </a:endParaRPr>
          </a:p>
        </p:txBody>
      </p:sp>
    </p:spTree>
    <p:extLst>
      <p:ext uri="{BB962C8B-B14F-4D97-AF65-F5344CB8AC3E}">
        <p14:creationId xmlns:p14="http://schemas.microsoft.com/office/powerpoint/2010/main" val="186299946"/>
      </p:ext>
    </p:extLst>
  </p:cSld>
  <p:clrMapOvr>
    <a:masterClrMapping/>
  </p:clrMapOvr>
  <p:transition spd="slow">
    <p:dissolve/>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0376933"/>
      </p:ext>
    </p:extLst>
  </p:cSld>
  <p:clrMapOvr>
    <a:masterClrMapping/>
  </p:clrMapOvr>
  <p:transition spd="slow">
    <p:dissolve/>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582110"/>
      </p:ext>
    </p:extLst>
  </p:cSld>
  <p:clrMapOvr>
    <a:masterClrMapping/>
  </p:clrMapOvr>
  <p:transition spd="slow">
    <p:dissolve/>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2144355"/>
      </p:ext>
    </p:extLst>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228600"/>
            <a:ext cx="9144000" cy="938213"/>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Theological Themes </a:t>
            </a:r>
          </a:p>
        </p:txBody>
      </p:sp>
      <p:sp>
        <p:nvSpPr>
          <p:cNvPr id="33795" name="Rectangle 3"/>
          <p:cNvSpPr>
            <a:spLocks noGrp="1" noChangeArrowheads="1"/>
          </p:cNvSpPr>
          <p:nvPr>
            <p:ph type="body" idx="1"/>
          </p:nvPr>
        </p:nvSpPr>
        <p:spPr>
          <a:xfrm>
            <a:off x="195942" y="1066800"/>
            <a:ext cx="8839200" cy="2514600"/>
          </a:xfrm>
        </p:spPr>
        <p:txBody>
          <a:bodyPr/>
          <a:lstStyle/>
          <a:p>
            <a:pPr algn="ctr" eaLnBrk="1" hangingPunct="1">
              <a:buFontTx/>
              <a:buNone/>
            </a:pPr>
            <a:r>
              <a:rPr lang="en-US" sz="3600" dirty="0">
                <a:solidFill>
                  <a:srgbClr val="FFFF00"/>
                </a:solidFill>
                <a:effectLst/>
                <a:latin typeface="Arial" charset="0"/>
                <a:ea typeface="ＭＳ Ｐゴシック" charset="0"/>
              </a:rPr>
              <a:t>The Day of YHWH</a:t>
            </a:r>
          </a:p>
          <a:p>
            <a:pPr algn="ctr" eaLnBrk="1" hangingPunct="1">
              <a:buFontTx/>
              <a:buNone/>
            </a:pPr>
            <a:r>
              <a:rPr lang="en-US" sz="2400" dirty="0">
                <a:solidFill>
                  <a:srgbClr val="FFFF00"/>
                </a:solidFill>
                <a:effectLst/>
                <a:latin typeface="Arial" charset="0"/>
                <a:ea typeface="ＭＳ Ｐゴシック" charset="0"/>
              </a:rPr>
              <a:t>Concept that appears in every prophetic writing in the OT</a:t>
            </a:r>
          </a:p>
          <a:p>
            <a:pPr eaLnBrk="1" hangingPunct="1">
              <a:buFontTx/>
              <a:buNone/>
            </a:pPr>
            <a:r>
              <a:rPr lang="en-US" dirty="0">
                <a:effectLst/>
                <a:latin typeface="Arial" charset="0"/>
                <a:ea typeface="ＭＳ Ｐゴシック" charset="0"/>
              </a:rPr>
              <a:t>In Zephaniah: </a:t>
            </a:r>
          </a:p>
          <a:p>
            <a:pPr eaLnBrk="1" hangingPunct="1"/>
            <a:r>
              <a:rPr lang="en-US" dirty="0">
                <a:effectLst/>
                <a:latin typeface="Arial" charset="0"/>
                <a:ea typeface="ＭＳ Ｐゴシック" charset="0"/>
              </a:rPr>
              <a:t>The Day of YHWH is noted 23 times in 3 chapters</a:t>
            </a:r>
          </a:p>
          <a:p>
            <a:pPr eaLnBrk="1" hangingPunct="1"/>
            <a:r>
              <a:rPr lang="en-US" dirty="0">
                <a:effectLst/>
                <a:latin typeface="Arial" charset="0"/>
                <a:ea typeface="ＭＳ Ｐゴシック" charset="0"/>
              </a:rPr>
              <a:t>Variations: </a:t>
            </a:r>
            <a:r>
              <a:rPr lang="en-US" altLang="ja-JP" dirty="0">
                <a:effectLst/>
                <a:latin typeface="Arial" charset="0"/>
                <a:ea typeface="ＭＳ Ｐゴシック" charset="0"/>
              </a:rPr>
              <a:t>"</a:t>
            </a:r>
            <a:r>
              <a:rPr lang="en-US" dirty="0">
                <a:effectLst/>
                <a:latin typeface="Arial" charset="0"/>
                <a:ea typeface="ＭＳ Ｐゴシック" charset="0"/>
              </a:rPr>
              <a:t>The Day of YHWH,</a:t>
            </a:r>
            <a:r>
              <a:rPr lang="en-US" altLang="ja-JP" dirty="0">
                <a:effectLst/>
                <a:latin typeface="Arial" charset="0"/>
                <a:ea typeface="ＭＳ Ｐゴシック" charset="0"/>
              </a:rPr>
              <a:t>"</a:t>
            </a:r>
            <a:r>
              <a:rPr lang="en-US" dirty="0">
                <a:effectLst/>
                <a:latin typeface="Arial" charset="0"/>
                <a:ea typeface="ＭＳ Ｐゴシック" charset="0"/>
              </a:rPr>
              <a:t> </a:t>
            </a:r>
            <a:r>
              <a:rPr lang="en-US" altLang="ja-JP" dirty="0">
                <a:effectLst/>
                <a:latin typeface="Arial" charset="0"/>
                <a:ea typeface="ＭＳ Ｐゴシック" charset="0"/>
              </a:rPr>
              <a:t>"</a:t>
            </a:r>
            <a:r>
              <a:rPr lang="en-US" dirty="0">
                <a:effectLst/>
                <a:latin typeface="Arial" charset="0"/>
                <a:ea typeface="ＭＳ Ｐゴシック" charset="0"/>
              </a:rPr>
              <a:t>Day,</a:t>
            </a:r>
            <a:r>
              <a:rPr lang="en-US" altLang="ja-JP" dirty="0">
                <a:effectLst/>
                <a:latin typeface="Arial" charset="0"/>
                <a:ea typeface="ＭＳ Ｐゴシック" charset="0"/>
              </a:rPr>
              <a:t>"</a:t>
            </a:r>
            <a:r>
              <a:rPr lang="en-US" dirty="0">
                <a:effectLst/>
                <a:latin typeface="Arial" charset="0"/>
                <a:ea typeface="ＭＳ Ｐゴシック" charset="0"/>
              </a:rPr>
              <a:t> etc.</a:t>
            </a:r>
          </a:p>
        </p:txBody>
      </p:sp>
      <p:sp>
        <p:nvSpPr>
          <p:cNvPr id="33796" name="Text Box 4"/>
          <p:cNvSpPr txBox="1">
            <a:spLocks noChangeArrowheads="1"/>
          </p:cNvSpPr>
          <p:nvPr/>
        </p:nvSpPr>
        <p:spPr bwMode="auto">
          <a:xfrm>
            <a:off x="228600" y="3817938"/>
            <a:ext cx="8839200"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90000"/>
              </a:lnSpc>
              <a:spcBef>
                <a:spcPct val="20000"/>
              </a:spcBef>
              <a:spcAft>
                <a:spcPct val="0"/>
              </a:spcAft>
              <a:buClr>
                <a:srgbClr val="FFFFFF"/>
              </a:buClr>
              <a:buSzPct val="90000"/>
              <a:buFont typeface="Symbol" charset="0"/>
              <a:buNone/>
            </a:pPr>
            <a:r>
              <a:rPr lang="en-US" altLang="ja-JP" sz="2800" dirty="0">
                <a:solidFill>
                  <a:srgbClr val="EAEAEA"/>
                </a:solidFill>
                <a:latin typeface="Arial" charset="0"/>
                <a:cs typeface="Arial" charset="0"/>
              </a:rPr>
              <a:t>"</a:t>
            </a:r>
            <a:r>
              <a:rPr lang="en-US" sz="2800" dirty="0">
                <a:solidFill>
                  <a:srgbClr val="EAEAEA"/>
                </a:solidFill>
                <a:latin typeface="Arial" charset="0"/>
                <a:cs typeface="Arial" charset="0"/>
              </a:rPr>
              <a:t>The Day</a:t>
            </a:r>
            <a:r>
              <a:rPr lang="en-US" altLang="ja-JP" sz="2800" dirty="0">
                <a:solidFill>
                  <a:srgbClr val="EAEAEA"/>
                </a:solidFill>
                <a:latin typeface="Arial" charset="0"/>
                <a:cs typeface="Arial" charset="0"/>
              </a:rPr>
              <a:t>"</a:t>
            </a:r>
            <a:r>
              <a:rPr lang="en-US" sz="2800" dirty="0">
                <a:solidFill>
                  <a:srgbClr val="EAEAEA"/>
                </a:solidFill>
                <a:latin typeface="Arial" charset="0"/>
                <a:cs typeface="Arial" charset="0"/>
              </a:rPr>
              <a:t> is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a. Imminent (1:14)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b. Day of terror (1:15)</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c. Judgment for sins (1:17)</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d. Universal judgment (1:2-3, 2:4-15; 3:8)	</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e. Great convulsion of nature (1:15)</a:t>
            </a:r>
          </a:p>
          <a:p>
            <a:pPr lvl="1" defTabSz="914400" eaLnBrk="1" fontAlgn="base" hangingPunct="1">
              <a:lnSpc>
                <a:spcPct val="90000"/>
              </a:lnSpc>
              <a:spcBef>
                <a:spcPct val="20000"/>
              </a:spcBef>
              <a:spcAft>
                <a:spcPct val="0"/>
              </a:spcAft>
              <a:buFontTx/>
              <a:buChar char="–"/>
            </a:pPr>
            <a:r>
              <a:rPr lang="en-US" dirty="0">
                <a:solidFill>
                  <a:srgbClr val="EAEAEA"/>
                </a:solidFill>
                <a:latin typeface="Arial" charset="0"/>
                <a:cs typeface="Arial" charset="0"/>
              </a:rPr>
              <a:t>f.  Remnant redeemed (3:16-17)</a:t>
            </a:r>
          </a:p>
        </p:txBody>
      </p:sp>
      <p:sp>
        <p:nvSpPr>
          <p:cNvPr id="34820"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latin typeface="Arial" charset="0"/>
                <a:cs typeface="Arial" charset="0"/>
              </a:rPr>
              <a:t>216</a:t>
            </a:r>
            <a:endParaRPr lang="en-US" dirty="0">
              <a:solidFill>
                <a:srgbClr val="EAEAEA"/>
              </a:solidFill>
              <a:latin typeface="Arial" charset="0"/>
              <a:cs typeface="Arial" charset="0"/>
            </a:endParaRPr>
          </a:p>
        </p:txBody>
      </p:sp>
    </p:spTree>
    <p:extLst>
      <p:ext uri="{BB962C8B-B14F-4D97-AF65-F5344CB8AC3E}">
        <p14:creationId xmlns:p14="http://schemas.microsoft.com/office/powerpoint/2010/main" val="2481247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6" grpId="0"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7782964"/>
      </p:ext>
    </p:extLst>
  </p:cSld>
  <p:clrMapOvr>
    <a:masterClrMapping/>
  </p:clrMapOvr>
  <p:transition spd="slow">
    <p:dissolve/>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0210601"/>
      </p:ext>
    </p:extLst>
  </p:cSld>
  <p:clrMapOvr>
    <a:masterClrMapping/>
  </p:clrMapOvr>
  <p:transition spd="slow">
    <p:dissolve/>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 </a:t>
            </a: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sz="4400" b="1">
                <a:solidFill>
                  <a:schemeClr val="bg1"/>
                </a:solidFill>
                <a:effectLst>
                  <a:glow rad="228600">
                    <a:schemeClr val="tx1"/>
                  </a:glow>
                </a:effectLst>
                <a:latin typeface="Arial" charset="0"/>
                <a:ea typeface="ＭＳ Ｐゴシック" charset="0"/>
                <a:cs typeface="ＭＳ Ｐゴシック" charset="0"/>
              </a:rPr>
              <a:t>We shall behold Him </a:t>
            </a:r>
          </a:p>
        </p:txBody>
      </p:sp>
    </p:spTree>
    <p:extLst>
      <p:ext uri="{BB962C8B-B14F-4D97-AF65-F5344CB8AC3E}">
        <p14:creationId xmlns:p14="http://schemas.microsoft.com/office/powerpoint/2010/main" val="195313118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9902964"/>
      </p:ext>
    </p:extLst>
  </p:cSld>
  <p:clrMapOvr>
    <a:masterClrMapping/>
  </p:clrMapOvr>
  <p:transition spd="slow">
    <p:dissolve/>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4400" b="1">
                <a:solidFill>
                  <a:srgbClr val="000000"/>
                </a:solidFill>
                <a:latin typeface="Arial" charset="0"/>
                <a:ea typeface="ＭＳ Ｐゴシック" charset="0"/>
                <a:cs typeface="ＭＳ Ｐゴシック" charset="0"/>
              </a:rPr>
              <a:t>We shall behold Him</a:t>
            </a:r>
            <a:endParaRPr lang="en-US" sz="4400"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957198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6198573"/>
      </p:ext>
    </p:extLst>
  </p:cSld>
  <p:clrMapOvr>
    <a:masterClrMapping/>
  </p:clrMapOvr>
  <p:transition spd="slow">
    <p:dissolve/>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6542766"/>
      </p:ext>
    </p:extLst>
  </p:cSld>
  <p:clrMapOvr>
    <a:masterClrMapping/>
  </p:clrMapOvr>
  <p:transition spd="slow">
    <p:dissolve/>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9190284"/>
      </p:ext>
    </p:extLst>
  </p:cSld>
  <p:clrMapOvr>
    <a:masterClrMapping/>
  </p:clrMapOvr>
  <p:transition spd="slow">
    <p:dissolve/>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115356"/>
      </p:ext>
    </p:extLst>
  </p:cSld>
  <p:clrMapOvr>
    <a:masterClrMapping/>
  </p:clrMapOvr>
  <p:transition spd="slow">
    <p:dissolve/>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5469832"/>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Box 2"/>
          <p:cNvSpPr txBox="1">
            <a:spLocks noChangeArrowheads="1"/>
          </p:cNvSpPr>
          <p:nvPr/>
        </p:nvSpPr>
        <p:spPr bwMode="auto">
          <a:xfrm>
            <a:off x="83693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a:t>
            </a:r>
          </a:p>
        </p:txBody>
      </p:sp>
      <p:sp>
        <p:nvSpPr>
          <p:cNvPr id="20484" name="Text Box 4"/>
          <p:cNvSpPr txBox="1">
            <a:spLocks noChangeArrowheads="1"/>
          </p:cNvSpPr>
          <p:nvPr/>
        </p:nvSpPr>
        <p:spPr bwMode="auto">
          <a:xfrm>
            <a:off x="0" y="838200"/>
            <a:ext cx="33528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altLang="zh-CN" b="1" u="sng" dirty="0">
                <a:solidFill>
                  <a:srgbClr val="040000"/>
                </a:solidFill>
                <a:latin typeface="Arial" charset="0"/>
                <a:cs typeface="Arial" charset="0"/>
              </a:rPr>
              <a:t>External Evidence</a:t>
            </a:r>
            <a:endParaRPr lang="en-US" altLang="zh-CN" b="1" dirty="0">
              <a:solidFill>
                <a:srgbClr val="040000"/>
              </a:solidFill>
              <a:latin typeface="Arial" charset="0"/>
              <a:cs typeface="Arial" charset="0"/>
            </a:endParaRPr>
          </a:p>
          <a:p>
            <a:pPr defTabSz="914400" eaLnBrk="1" fontAlgn="base" hangingPunct="1">
              <a:spcBef>
                <a:spcPct val="50000"/>
              </a:spcBef>
              <a:spcAft>
                <a:spcPct val="0"/>
              </a:spcAft>
              <a:defRPr/>
            </a:pPr>
            <a:r>
              <a:rPr lang="en-US" altLang="zh-CN" b="1" dirty="0">
                <a:solidFill>
                  <a:srgbClr val="040000"/>
                </a:solidFill>
                <a:latin typeface="Arial" charset="0"/>
                <a:cs typeface="Arial" charset="0"/>
              </a:rPr>
              <a:t>Support for Pauline authorship has been upheld "very probably" since Polycarp and possibly earlier with Ignatius.  To this is added the Marcion Canon and Muratorian Canon, as well as the testimony of the early Church Fathers and ancient versions. </a:t>
            </a:r>
          </a:p>
        </p:txBody>
      </p:sp>
      <p:sp>
        <p:nvSpPr>
          <p:cNvPr id="20485" name="Text Box 5"/>
          <p:cNvSpPr txBox="1">
            <a:spLocks noChangeArrowheads="1"/>
          </p:cNvSpPr>
          <p:nvPr/>
        </p:nvSpPr>
        <p:spPr bwMode="auto">
          <a:xfrm>
            <a:off x="3429000" y="838200"/>
            <a:ext cx="57150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7188" indent="-341313" defTabSz="914400" eaLnBrk="1" fontAlgn="base" hangingPunct="1">
              <a:spcBef>
                <a:spcPct val="0"/>
              </a:spcBef>
              <a:spcAft>
                <a:spcPct val="0"/>
              </a:spcAft>
              <a:defRPr/>
            </a:pPr>
            <a:r>
              <a:rPr lang="en-US" altLang="zh-CN" b="1" u="sng" dirty="0">
                <a:solidFill>
                  <a:srgbClr val="040000"/>
                </a:solidFill>
                <a:latin typeface="Arial" charset="0"/>
                <a:cs typeface="Arial" charset="0"/>
              </a:rPr>
              <a:t>Internal Evidence supports Paul:</a:t>
            </a:r>
            <a:endParaRPr lang="en-US" altLang="zh-CN" b="1" dirty="0">
              <a:solidFill>
                <a:srgbClr val="040000"/>
              </a:solidFill>
              <a:latin typeface="Arial" charset="0"/>
              <a:cs typeface="Arial" charset="0"/>
            </a:endParaRPr>
          </a:p>
          <a:p>
            <a:pPr marL="357188" indent="-341313"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marL="357188" indent="-341313" defTabSz="914400" eaLnBrk="1" fontAlgn="base" hangingPunct="1">
              <a:spcBef>
                <a:spcPct val="0"/>
              </a:spcBef>
              <a:spcAft>
                <a:spcPct val="0"/>
              </a:spcAft>
              <a:defRPr/>
            </a:pPr>
            <a:r>
              <a:rPr lang="en-US" altLang="zh-CN" b="1" dirty="0">
                <a:solidFill>
                  <a:srgbClr val="040000"/>
                </a:solidFill>
                <a:latin typeface="Arial" charset="0"/>
                <a:cs typeface="Arial" charset="0"/>
              </a:rPr>
              <a:t>1. It claims to be by Paul (1:1; 3:17). </a:t>
            </a:r>
          </a:p>
          <a:p>
            <a:pPr marL="357188" indent="-341313" defTabSz="914400" eaLnBrk="1" fontAlgn="base" hangingPunct="1">
              <a:spcBef>
                <a:spcPct val="0"/>
              </a:spcBef>
              <a:spcAft>
                <a:spcPct val="0"/>
              </a:spcAft>
              <a:defRPr/>
            </a:pPr>
            <a:endParaRPr lang="en-US" altLang="zh-CN" sz="1400" b="1" dirty="0">
              <a:solidFill>
                <a:srgbClr val="040000"/>
              </a:solidFill>
              <a:latin typeface="Arial" charset="0"/>
              <a:cs typeface="Arial" charset="0"/>
            </a:endParaRPr>
          </a:p>
          <a:p>
            <a:pPr marL="357188" indent="-341313" defTabSz="914400" eaLnBrk="1" fontAlgn="base" hangingPunct="1">
              <a:spcBef>
                <a:spcPct val="0"/>
              </a:spcBef>
              <a:spcAft>
                <a:spcPct val="0"/>
              </a:spcAft>
              <a:defRPr/>
            </a:pPr>
            <a:r>
              <a:rPr lang="en-US" altLang="zh-CN" b="1" dirty="0">
                <a:solidFill>
                  <a:srgbClr val="040000"/>
                </a:solidFill>
                <a:latin typeface="Arial" charset="0"/>
                <a:cs typeface="Arial" charset="0"/>
              </a:rPr>
              <a:t>2. The premature ending (3:1-5) suits Paul more than a conscious imitator.</a:t>
            </a:r>
          </a:p>
          <a:p>
            <a:pPr marL="357188" indent="-341313"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marL="357188" indent="-341313" defTabSz="914400" eaLnBrk="1" fontAlgn="base" hangingPunct="1">
              <a:spcBef>
                <a:spcPct val="0"/>
              </a:spcBef>
              <a:spcAft>
                <a:spcPct val="0"/>
              </a:spcAft>
              <a:defRPr/>
            </a:pPr>
            <a:r>
              <a:rPr lang="en-US" altLang="zh-CN" b="1" dirty="0">
                <a:solidFill>
                  <a:srgbClr val="040000"/>
                </a:solidFill>
                <a:latin typeface="Arial" charset="0"/>
                <a:cs typeface="Arial" charset="0"/>
              </a:rPr>
              <a:t>3. Similarities to 1 Thessalonians cited by some critics against Paul</a:t>
            </a:r>
            <a:r>
              <a:rPr lang="fr-FR" altLang="zh-CN" b="1" dirty="0">
                <a:solidFill>
                  <a:srgbClr val="040000"/>
                </a:solidFill>
                <a:latin typeface="Arial" charset="0"/>
                <a:cs typeface="Arial" charset="0"/>
              </a:rPr>
              <a:t>'</a:t>
            </a:r>
            <a:r>
              <a:rPr lang="en-US" altLang="zh-CN" b="1" dirty="0">
                <a:solidFill>
                  <a:srgbClr val="040000"/>
                </a:solidFill>
                <a:latin typeface="Arial" charset="0"/>
                <a:cs typeface="Arial" charset="0"/>
              </a:rPr>
              <a:t>s authorship actually support it.</a:t>
            </a:r>
          </a:p>
          <a:p>
            <a:pPr marL="357188" indent="-341313"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marL="357188" indent="-341313" defTabSz="914400" eaLnBrk="1" fontAlgn="base" hangingPunct="1">
              <a:spcBef>
                <a:spcPct val="0"/>
              </a:spcBef>
              <a:spcAft>
                <a:spcPct val="0"/>
              </a:spcAft>
              <a:defRPr/>
            </a:pPr>
            <a:r>
              <a:rPr lang="en-US" altLang="zh-CN" b="1" dirty="0">
                <a:solidFill>
                  <a:srgbClr val="040000"/>
                </a:solidFill>
                <a:latin typeface="Arial" charset="0"/>
                <a:cs typeface="Arial" charset="0"/>
              </a:rPr>
              <a:t>4. Critics claim discrepancies between the eschatologies of 2 Thess 2:1-12 and 1 Thess 4:13–5:11, but these differences point to two different phases of the parousia. </a:t>
            </a:r>
          </a:p>
        </p:txBody>
      </p:sp>
      <p:sp>
        <p:nvSpPr>
          <p:cNvPr id="2" name="Title 1"/>
          <p:cNvSpPr>
            <a:spLocks noGrp="1"/>
          </p:cNvSpPr>
          <p:nvPr>
            <p:ph type="title" idx="4294967295"/>
          </p:nvPr>
        </p:nvSpPr>
        <p:spPr>
          <a:xfrm>
            <a:off x="1700046" y="44450"/>
            <a:ext cx="5510151"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Author</a:t>
            </a:r>
          </a:p>
        </p:txBody>
      </p:sp>
    </p:spTree>
    <p:extLst>
      <p:ext uri="{BB962C8B-B14F-4D97-AF65-F5344CB8AC3E}">
        <p14:creationId xmlns:p14="http://schemas.microsoft.com/office/powerpoint/2010/main" val="801236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en-US" b="1" dirty="0">
                <a:solidFill>
                  <a:schemeClr val="bg1"/>
                </a:solidFill>
                <a:effectLst>
                  <a:glow rad="228600">
                    <a:schemeClr val="tx1"/>
                  </a:glow>
                </a:effectLst>
                <a:latin typeface="Arial" charset="0"/>
                <a:ea typeface="ＭＳ Ｐゴシック" charset="0"/>
                <a:cs typeface="ＭＳ Ｐゴシック" charset="0"/>
              </a:rPr>
              <a:t>We shall behold Him </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a:solidFill>
                  <a:srgbClr val="FFFFFF"/>
                </a:solidFill>
                <a:effectLst>
                  <a:glow rad="228600">
                    <a:schemeClr val="tx1"/>
                  </a:glow>
                </a:effectLst>
                <a:latin typeface="Arial" charset="0"/>
                <a:ea typeface="ＭＳ Ｐゴシック" charset="0"/>
                <a:cs typeface="ＭＳ Ｐゴシック" charset="0"/>
              </a:rPr>
              <a:t>We shall behold Him </a:t>
            </a:r>
            <a:endParaRPr lang="en-US" sz="4400" b="1">
              <a:solidFill>
                <a:srgbClr val="000000"/>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011303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2092517"/>
      </p:ext>
    </p:extLst>
  </p:cSld>
  <p:clrMapOvr>
    <a:masterClrMapping/>
  </p:clrMapOvr>
  <p:transition spd="slow">
    <p:dissolve/>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en-US" b="1" dirty="0">
                <a:solidFill>
                  <a:srgbClr val="FDFFFA"/>
                </a:solidFill>
                <a:effectLst>
                  <a:outerShdw blurRad="38100" dist="38100" dir="2700000" algn="tl">
                    <a:srgbClr val="000000">
                      <a:alpha val="43137"/>
                    </a:srgbClr>
                  </a:outerShdw>
                </a:effectLst>
                <a:latin typeface="Arial" charset="0"/>
                <a:ea typeface="ＭＳ Ｐゴシック" charset="0"/>
                <a:cs typeface="ＭＳ Ｐゴシック" charset="0"/>
              </a:rPr>
              <a:t>We shall behold Him </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400" b="1">
                <a:solidFill>
                  <a:srgbClr val="FDFFFA"/>
                </a:solidFill>
                <a:effectLst>
                  <a:outerShdw blurRad="38100" dist="38100" dir="2700000" algn="tl">
                    <a:srgbClr val="000000">
                      <a:alpha val="43137"/>
                    </a:srgbClr>
                  </a:outerShdw>
                </a:effectLst>
                <a:latin typeface="Arial" charset="0"/>
                <a:ea typeface="ＭＳ Ｐゴシック" charset="0"/>
                <a:cs typeface="ＭＳ Ｐゴシック" charset="0"/>
              </a:rPr>
              <a:t>We shall behold Him </a:t>
            </a:r>
            <a:endParaRPr lang="en-US" sz="4400">
              <a:solidFill>
                <a:srgbClr val="000000"/>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887166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1821264"/>
      </p:ext>
    </p:extLst>
  </p:cSld>
  <p:clrMapOvr>
    <a:masterClrMapping/>
  </p:clrMapOvr>
  <p:transition spd="slow">
    <p:dissolve/>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a:t>
            </a:r>
            <a:br>
              <a:rPr lang="en-US" b="1">
                <a:solidFill>
                  <a:schemeClr val="bg1"/>
                </a:solidFill>
                <a:effectLst>
                  <a:glow rad="228600">
                    <a:schemeClr val="tx1"/>
                  </a:glow>
                </a:effectLst>
                <a:latin typeface="Arial" charset="0"/>
                <a:ea typeface="ＭＳ Ｐゴシック" charset="0"/>
                <a:cs typeface="ＭＳ Ｐゴシック" charset="0"/>
              </a:rPr>
            </a:br>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2093345047"/>
      </p:ext>
    </p:extLst>
  </p:cSld>
  <p:clrMapOvr>
    <a:masterClrMapping/>
  </p:clrMapOvr>
  <p:transition spd="slow">
    <p:dissolve/>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351735131"/>
      </p:ext>
    </p:extLst>
  </p:cSld>
  <p:clrMapOvr>
    <a:masterClrMapping/>
  </p:clrMapOvr>
  <p:transition spd="slow">
    <p:dissolve/>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0155275"/>
      </p:ext>
    </p:extLst>
  </p:cSld>
  <p:clrMapOvr>
    <a:masterClrMapping/>
  </p:clrMapOvr>
  <p:transition spd="slow">
    <p:dissolve/>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013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9E5A-4BDE-155A-319F-9166ECB39433}"/>
            </a:ext>
          </a:extLst>
        </p:cNvPr>
        <p:cNvGrpSpPr/>
        <p:nvPr/>
      </p:nvGrpSpPr>
      <p:grpSpPr>
        <a:xfrm>
          <a:off x="0" y="0"/>
          <a:ext cx="0" cy="0"/>
          <a:chOff x="0" y="0"/>
          <a:chExt cx="0" cy="0"/>
        </a:xfrm>
      </p:grpSpPr>
      <p:sp>
        <p:nvSpPr>
          <p:cNvPr id="140289" name="Text Box 2">
            <a:extLst>
              <a:ext uri="{FF2B5EF4-FFF2-40B4-BE49-F238E27FC236}">
                <a16:creationId xmlns:a16="http://schemas.microsoft.com/office/drawing/2014/main" id="{8F0F3CD2-A880-9A80-7E1E-4682D5B4465D}"/>
              </a:ext>
            </a:extLst>
          </p:cNvPr>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a:t>
            </a:r>
          </a:p>
        </p:txBody>
      </p:sp>
      <p:sp>
        <p:nvSpPr>
          <p:cNvPr id="20484" name="Text Box 4">
            <a:extLst>
              <a:ext uri="{FF2B5EF4-FFF2-40B4-BE49-F238E27FC236}">
                <a16:creationId xmlns:a16="http://schemas.microsoft.com/office/drawing/2014/main" id="{05981123-89EE-04AE-4270-0040BFB51700}"/>
              </a:ext>
            </a:extLst>
          </p:cNvPr>
          <p:cNvSpPr txBox="1">
            <a:spLocks noChangeArrowheads="1"/>
          </p:cNvSpPr>
          <p:nvPr/>
        </p:nvSpPr>
        <p:spPr bwMode="auto">
          <a:xfrm>
            <a:off x="0" y="838200"/>
            <a:ext cx="33528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altLang="zh-CN" b="1" u="sng" dirty="0">
                <a:solidFill>
                  <a:srgbClr val="040000"/>
                </a:solidFill>
                <a:latin typeface="Arial" charset="0"/>
                <a:cs typeface="Arial" charset="0"/>
              </a:rPr>
              <a:t>External Evidence</a:t>
            </a:r>
            <a:endParaRPr lang="en-US" altLang="zh-CN" b="1" dirty="0">
              <a:solidFill>
                <a:srgbClr val="040000"/>
              </a:solidFill>
              <a:latin typeface="Arial" charset="0"/>
              <a:cs typeface="Arial" charset="0"/>
            </a:endParaRPr>
          </a:p>
          <a:p>
            <a:pPr defTabSz="914400" eaLnBrk="1" fontAlgn="base" hangingPunct="1">
              <a:spcBef>
                <a:spcPct val="50000"/>
              </a:spcBef>
              <a:spcAft>
                <a:spcPct val="0"/>
              </a:spcAft>
              <a:defRPr/>
            </a:pPr>
            <a:r>
              <a:rPr lang="en-US" altLang="zh-CN" b="1" dirty="0">
                <a:solidFill>
                  <a:srgbClr val="040000"/>
                </a:solidFill>
                <a:latin typeface="Arial" charset="0"/>
                <a:cs typeface="Arial" charset="0"/>
              </a:rPr>
              <a:t>Support for Pauline authorship has been upheld "very probably" since Polycarp and possibly earlier with Ignatius.  To this is added the Marcion Canon and Muratorian Canon, as well as the testimony of the early Church Fathers and ancient versions. </a:t>
            </a:r>
          </a:p>
        </p:txBody>
      </p:sp>
      <p:sp>
        <p:nvSpPr>
          <p:cNvPr id="20485" name="Text Box 5">
            <a:extLst>
              <a:ext uri="{FF2B5EF4-FFF2-40B4-BE49-F238E27FC236}">
                <a16:creationId xmlns:a16="http://schemas.microsoft.com/office/drawing/2014/main" id="{68EE3514-BFAD-181C-A4CA-7E430A00A2A8}"/>
              </a:ext>
            </a:extLst>
          </p:cNvPr>
          <p:cNvSpPr txBox="1">
            <a:spLocks noChangeArrowheads="1"/>
          </p:cNvSpPr>
          <p:nvPr/>
        </p:nvSpPr>
        <p:spPr bwMode="auto">
          <a:xfrm>
            <a:off x="3429000" y="838200"/>
            <a:ext cx="57150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7188" indent="-341313" defTabSz="914400" eaLnBrk="1" fontAlgn="base" hangingPunct="1">
              <a:spcBef>
                <a:spcPct val="0"/>
              </a:spcBef>
              <a:spcAft>
                <a:spcPct val="0"/>
              </a:spcAft>
              <a:defRPr/>
            </a:pPr>
            <a:r>
              <a:rPr lang="en-US" altLang="zh-CN" b="1" u="sng" dirty="0">
                <a:solidFill>
                  <a:srgbClr val="040000"/>
                </a:solidFill>
                <a:latin typeface="Arial" charset="0"/>
                <a:cs typeface="Arial" charset="0"/>
              </a:rPr>
              <a:t>Internal Evidence supports Paul:</a:t>
            </a:r>
            <a:endParaRPr lang="en-US" altLang="zh-CN" b="1" dirty="0">
              <a:solidFill>
                <a:srgbClr val="040000"/>
              </a:solidFill>
              <a:latin typeface="Arial" charset="0"/>
              <a:cs typeface="Arial" charset="0"/>
            </a:endParaRPr>
          </a:p>
          <a:p>
            <a:pPr marL="357188" indent="-341313"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marL="357188" indent="-341313" defTabSz="914400" eaLnBrk="1" fontAlgn="base" hangingPunct="1">
              <a:spcBef>
                <a:spcPct val="0"/>
              </a:spcBef>
              <a:spcAft>
                <a:spcPct val="0"/>
              </a:spcAft>
              <a:defRPr/>
            </a:pPr>
            <a:r>
              <a:rPr lang="en-US" altLang="zh-CN" b="1" dirty="0">
                <a:solidFill>
                  <a:srgbClr val="040000"/>
                </a:solidFill>
                <a:latin typeface="Arial" charset="0"/>
                <a:cs typeface="Arial" charset="0"/>
              </a:rPr>
              <a:t>1. It claims to be by Paul (1:1; 3:17). </a:t>
            </a:r>
          </a:p>
          <a:p>
            <a:pPr marL="357188" indent="-341313" defTabSz="914400" eaLnBrk="1" fontAlgn="base" hangingPunct="1">
              <a:spcBef>
                <a:spcPct val="0"/>
              </a:spcBef>
              <a:spcAft>
                <a:spcPct val="0"/>
              </a:spcAft>
              <a:defRPr/>
            </a:pPr>
            <a:endParaRPr lang="en-US" altLang="zh-CN" sz="1400" b="1" dirty="0">
              <a:solidFill>
                <a:srgbClr val="040000"/>
              </a:solidFill>
              <a:latin typeface="Arial" charset="0"/>
              <a:cs typeface="Arial" charset="0"/>
            </a:endParaRPr>
          </a:p>
          <a:p>
            <a:pPr marL="357188" indent="-341313" defTabSz="914400" eaLnBrk="1" fontAlgn="base" hangingPunct="1">
              <a:spcBef>
                <a:spcPct val="0"/>
              </a:spcBef>
              <a:spcAft>
                <a:spcPct val="0"/>
              </a:spcAft>
              <a:defRPr/>
            </a:pPr>
            <a:r>
              <a:rPr lang="en-US" altLang="zh-CN" b="1" dirty="0">
                <a:solidFill>
                  <a:srgbClr val="040000"/>
                </a:solidFill>
                <a:latin typeface="Arial" charset="0"/>
                <a:cs typeface="Arial" charset="0"/>
              </a:rPr>
              <a:t>2. The premature ending (3:1-5) suits Paul more than a conscious imitator.</a:t>
            </a:r>
          </a:p>
          <a:p>
            <a:pPr marL="357188" indent="-341313"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marL="357188" indent="-341313" defTabSz="914400" eaLnBrk="1" fontAlgn="base" hangingPunct="1">
              <a:spcBef>
                <a:spcPct val="0"/>
              </a:spcBef>
              <a:spcAft>
                <a:spcPct val="0"/>
              </a:spcAft>
              <a:defRPr/>
            </a:pPr>
            <a:r>
              <a:rPr lang="en-US" altLang="zh-CN" b="1" dirty="0">
                <a:solidFill>
                  <a:srgbClr val="040000"/>
                </a:solidFill>
                <a:latin typeface="Arial" charset="0"/>
                <a:cs typeface="Arial" charset="0"/>
              </a:rPr>
              <a:t>3. Similarities to 1 Thessalonians cited by some critics against Paul</a:t>
            </a:r>
            <a:r>
              <a:rPr lang="fr-FR" altLang="zh-CN" b="1" dirty="0">
                <a:solidFill>
                  <a:srgbClr val="040000"/>
                </a:solidFill>
                <a:latin typeface="Arial" charset="0"/>
                <a:cs typeface="Arial" charset="0"/>
              </a:rPr>
              <a:t>'</a:t>
            </a:r>
            <a:r>
              <a:rPr lang="en-US" altLang="zh-CN" b="1" dirty="0">
                <a:solidFill>
                  <a:srgbClr val="040000"/>
                </a:solidFill>
                <a:latin typeface="Arial" charset="0"/>
                <a:cs typeface="Arial" charset="0"/>
              </a:rPr>
              <a:t>s authorship actually support it.</a:t>
            </a:r>
          </a:p>
          <a:p>
            <a:pPr marL="357188" indent="-341313" defTabSz="914400" eaLnBrk="1" fontAlgn="base" hangingPunct="1">
              <a:spcBef>
                <a:spcPct val="0"/>
              </a:spcBef>
              <a:spcAft>
                <a:spcPct val="0"/>
              </a:spcAft>
              <a:defRPr/>
            </a:pPr>
            <a:r>
              <a:rPr lang="en-US" altLang="zh-CN" sz="1400" b="1" dirty="0">
                <a:solidFill>
                  <a:srgbClr val="040000"/>
                </a:solidFill>
                <a:latin typeface="Arial" charset="0"/>
                <a:cs typeface="Arial" charset="0"/>
              </a:rPr>
              <a:t> </a:t>
            </a:r>
          </a:p>
          <a:p>
            <a:pPr marL="357188" indent="-341313" defTabSz="914400" eaLnBrk="1" fontAlgn="base" hangingPunct="1">
              <a:spcBef>
                <a:spcPct val="0"/>
              </a:spcBef>
              <a:spcAft>
                <a:spcPct val="0"/>
              </a:spcAft>
              <a:defRPr/>
            </a:pPr>
            <a:r>
              <a:rPr lang="en-US" altLang="zh-CN" b="1" dirty="0">
                <a:solidFill>
                  <a:srgbClr val="040000"/>
                </a:solidFill>
                <a:latin typeface="Arial" charset="0"/>
                <a:cs typeface="Arial" charset="0"/>
              </a:rPr>
              <a:t>4. Critics claim discrepancies between the eschatologies of 2 Thess 2:1-12 and 1 Thess 4:13–5:11, but these differences point to two different phases of the parousia. </a:t>
            </a:r>
          </a:p>
        </p:txBody>
      </p:sp>
      <p:sp>
        <p:nvSpPr>
          <p:cNvPr id="20486" name="Text Box 6">
            <a:extLst>
              <a:ext uri="{FF2B5EF4-FFF2-40B4-BE49-F238E27FC236}">
                <a16:creationId xmlns:a16="http://schemas.microsoft.com/office/drawing/2014/main" id="{8847B6FF-71AA-AC03-6A1A-3178230CC4BB}"/>
              </a:ext>
            </a:extLst>
          </p:cNvPr>
          <p:cNvSpPr txBox="1">
            <a:spLocks noChangeArrowheads="1"/>
          </p:cNvSpPr>
          <p:nvPr/>
        </p:nvSpPr>
        <p:spPr bwMode="auto">
          <a:xfrm rot="-1200000">
            <a:off x="535062" y="2315369"/>
            <a:ext cx="7685088" cy="2227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dirty="0">
                <a:solidFill>
                  <a:srgbClr val="FFFFFF"/>
                </a:solidFill>
                <a:latin typeface="Arial" charset="0"/>
                <a:cs typeface="Arial" charset="0"/>
              </a:rPr>
              <a:t>Conclusion</a:t>
            </a:r>
            <a:endParaRPr lang="en-US" altLang="zh-CN" sz="2800" b="1" dirty="0">
              <a:solidFill>
                <a:srgbClr val="FFFFFF"/>
              </a:solidFill>
              <a:latin typeface="Arial" charset="0"/>
              <a:cs typeface="Arial" charset="0"/>
            </a:endParaRPr>
          </a:p>
          <a:p>
            <a:pPr algn="ctr" defTabSz="914400" eaLnBrk="1" fontAlgn="base" hangingPunct="1">
              <a:spcBef>
                <a:spcPct val="0"/>
              </a:spcBef>
              <a:spcAft>
                <a:spcPct val="0"/>
              </a:spcAft>
            </a:pPr>
            <a:r>
              <a:rPr lang="en-US" altLang="zh-CN" sz="2800" b="1" dirty="0">
                <a:solidFill>
                  <a:srgbClr val="FFFFFF"/>
                </a:solidFill>
                <a:latin typeface="Arial" charset="0"/>
                <a:cs typeface="Arial" charset="0"/>
              </a:rPr>
              <a:t>The attacks upon Pauline authorship have been soundly defeated so that nearly all scholars, despite their critical assumptions, believe that Paul penned this epistle.</a:t>
            </a:r>
            <a:endParaRPr lang="en-US" sz="2800" b="1" dirty="0">
              <a:solidFill>
                <a:srgbClr val="FFFFFF"/>
              </a:solidFill>
              <a:latin typeface="Arial" charset="0"/>
              <a:cs typeface="Arial" charset="0"/>
            </a:endParaRPr>
          </a:p>
        </p:txBody>
      </p:sp>
      <p:sp>
        <p:nvSpPr>
          <p:cNvPr id="2" name="Title 1">
            <a:extLst>
              <a:ext uri="{FF2B5EF4-FFF2-40B4-BE49-F238E27FC236}">
                <a16:creationId xmlns:a16="http://schemas.microsoft.com/office/drawing/2014/main" id="{0A7E399C-8722-7B33-5ED6-512AA953BFFF}"/>
              </a:ext>
            </a:extLst>
          </p:cNvPr>
          <p:cNvSpPr>
            <a:spLocks noGrp="1"/>
          </p:cNvSpPr>
          <p:nvPr>
            <p:ph type="title" idx="4294967295"/>
          </p:nvPr>
        </p:nvSpPr>
        <p:spPr>
          <a:xfrm>
            <a:off x="1700046" y="44450"/>
            <a:ext cx="5510151"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Author</a:t>
            </a:r>
          </a:p>
        </p:txBody>
      </p:sp>
    </p:spTree>
    <p:extLst>
      <p:ext uri="{BB962C8B-B14F-4D97-AF65-F5344CB8AC3E}">
        <p14:creationId xmlns:p14="http://schemas.microsoft.com/office/powerpoint/2010/main" val="216097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Tribulation Corrections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2221877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8389938" y="44450"/>
            <a:ext cx="7191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a:t>
            </a:r>
          </a:p>
        </p:txBody>
      </p:sp>
      <p:sp>
        <p:nvSpPr>
          <p:cNvPr id="142338" name="Text Box 4"/>
          <p:cNvSpPr txBox="1">
            <a:spLocks noChangeArrowheads="1"/>
          </p:cNvSpPr>
          <p:nvPr/>
        </p:nvSpPr>
        <p:spPr bwMode="auto">
          <a:xfrm>
            <a:off x="-34925" y="896938"/>
            <a:ext cx="9178925" cy="838200"/>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b="1" dirty="0">
                <a:solidFill>
                  <a:srgbClr val="040000"/>
                </a:solidFill>
                <a:latin typeface="Arial" charset="0"/>
                <a:cs typeface="Arial" charset="0"/>
              </a:rPr>
              <a:t>Paul wrote 2 Thessalonians in the summer AD 51 (a few months after his first letter).  The following supports this:</a:t>
            </a:r>
          </a:p>
        </p:txBody>
      </p:sp>
      <p:sp>
        <p:nvSpPr>
          <p:cNvPr id="21511" name="Text Box 7"/>
          <p:cNvSpPr txBox="1">
            <a:spLocks noChangeArrowheads="1"/>
          </p:cNvSpPr>
          <p:nvPr/>
        </p:nvSpPr>
        <p:spPr bwMode="auto">
          <a:xfrm>
            <a:off x="152400" y="2006600"/>
            <a:ext cx="7772400" cy="12001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66725" defTabSz="914400" eaLnBrk="1" fontAlgn="base" hangingPunct="1">
              <a:spcBef>
                <a:spcPct val="50000"/>
              </a:spcBef>
              <a:spcAft>
                <a:spcPct val="0"/>
              </a:spcAft>
            </a:pPr>
            <a:r>
              <a:rPr lang="en-US" altLang="zh-CN" b="1" dirty="0">
                <a:solidFill>
                  <a:srgbClr val="FFFFFF"/>
                </a:solidFill>
                <a:latin typeface="Arial" charset="0"/>
                <a:cs typeface="Arial" charset="0"/>
              </a:rPr>
              <a:t>1.  Paul, Silas, and Timothy (1:1) are not known to have been together again after their stay in Corinth.</a:t>
            </a:r>
          </a:p>
        </p:txBody>
      </p:sp>
      <p:sp>
        <p:nvSpPr>
          <p:cNvPr id="21512" name="Text Box 8"/>
          <p:cNvSpPr txBox="1">
            <a:spLocks noChangeArrowheads="1"/>
          </p:cNvSpPr>
          <p:nvPr/>
        </p:nvSpPr>
        <p:spPr bwMode="auto">
          <a:xfrm>
            <a:off x="657225" y="3479800"/>
            <a:ext cx="7710488" cy="12001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66725" defTabSz="914400" eaLnBrk="1" fontAlgn="base" hangingPunct="1">
              <a:spcBef>
                <a:spcPct val="50000"/>
              </a:spcBef>
              <a:spcAft>
                <a:spcPct val="0"/>
              </a:spcAft>
            </a:pPr>
            <a:r>
              <a:rPr lang="en-US" altLang="zh-CN" b="1" dirty="0">
                <a:solidFill>
                  <a:srgbClr val="FFFFFF"/>
                </a:solidFill>
                <a:latin typeface="Arial" charset="0"/>
                <a:cs typeface="Arial" charset="0"/>
              </a:rPr>
              <a:t>2.  The same general conditions exist in the church as in 1 Thessalonians ( cf. 1 Thess. 4:11-12; 2 Thess. 3:6-15).</a:t>
            </a:r>
            <a:endParaRPr lang="en-US" dirty="0">
              <a:solidFill>
                <a:srgbClr val="FFFFFF"/>
              </a:solidFill>
              <a:latin typeface="Arial" charset="0"/>
              <a:cs typeface="Arial" charset="0"/>
            </a:endParaRPr>
          </a:p>
        </p:txBody>
      </p:sp>
      <p:sp>
        <p:nvSpPr>
          <p:cNvPr id="21513" name="Text Box 9"/>
          <p:cNvSpPr txBox="1">
            <a:spLocks noChangeArrowheads="1"/>
          </p:cNvSpPr>
          <p:nvPr/>
        </p:nvSpPr>
        <p:spPr bwMode="auto">
          <a:xfrm>
            <a:off x="982663" y="4951413"/>
            <a:ext cx="8054975" cy="8302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57200" defTabSz="914400" eaLnBrk="1" fontAlgn="base" hangingPunct="1">
              <a:spcBef>
                <a:spcPct val="50000"/>
              </a:spcBef>
              <a:spcAft>
                <a:spcPct val="0"/>
              </a:spcAft>
            </a:pPr>
            <a:r>
              <a:rPr lang="en-US" altLang="zh-CN" b="1" dirty="0">
                <a:solidFill>
                  <a:srgbClr val="FFFFFF"/>
                </a:solidFill>
                <a:latin typeface="Arial" charset="0"/>
                <a:cs typeface="Arial" charset="0"/>
              </a:rPr>
              <a:t>3.  These men apparently stayed in Corinth another year.  </a:t>
            </a:r>
            <a:endParaRPr lang="en-US" dirty="0">
              <a:solidFill>
                <a:srgbClr val="FFFFFF"/>
              </a:solidFill>
              <a:latin typeface="Arial" charset="0"/>
              <a:cs typeface="Arial" charset="0"/>
            </a:endParaRPr>
          </a:p>
        </p:txBody>
      </p:sp>
      <p:sp>
        <p:nvSpPr>
          <p:cNvPr id="2" name="Title 1"/>
          <p:cNvSpPr>
            <a:spLocks noGrp="1"/>
          </p:cNvSpPr>
          <p:nvPr>
            <p:ph type="title" idx="4294967295"/>
          </p:nvPr>
        </p:nvSpPr>
        <p:spPr>
          <a:xfrm>
            <a:off x="1490041" y="115888"/>
            <a:ext cx="5410148"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Date</a:t>
            </a:r>
          </a:p>
        </p:txBody>
      </p:sp>
      <p:sp>
        <p:nvSpPr>
          <p:cNvPr id="9" name="Text Box 9"/>
          <p:cNvSpPr txBox="1">
            <a:spLocks noChangeArrowheads="1"/>
          </p:cNvSpPr>
          <p:nvPr/>
        </p:nvSpPr>
        <p:spPr bwMode="auto">
          <a:xfrm>
            <a:off x="827088" y="6054725"/>
            <a:ext cx="8054975" cy="830263"/>
          </a:xfrm>
          <a:prstGeom prst="rect">
            <a:avLst/>
          </a:prstGeom>
          <a:solidFill>
            <a:srgbClr val="D2F4F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b="1" dirty="0">
                <a:solidFill>
                  <a:srgbClr val="040000"/>
                </a:solidFill>
                <a:latin typeface="Arial" charset="0"/>
                <a:cs typeface="Arial" charset="0"/>
              </a:rPr>
              <a:t>	At the very latest, the second letter precedes Paul</a:t>
            </a:r>
            <a:r>
              <a:rPr lang="fr-FR" altLang="zh-CN" b="1" dirty="0">
                <a:solidFill>
                  <a:srgbClr val="040000"/>
                </a:solidFill>
                <a:latin typeface="Arial" charset="0"/>
                <a:cs typeface="Arial" charset="0"/>
              </a:rPr>
              <a:t>'</a:t>
            </a:r>
            <a:r>
              <a:rPr lang="en-US" altLang="zh-CN" b="1" dirty="0">
                <a:solidFill>
                  <a:srgbClr val="040000"/>
                </a:solidFill>
                <a:latin typeface="Arial" charset="0"/>
                <a:cs typeface="Arial" charset="0"/>
              </a:rPr>
              <a:t>s visit to them five years later. </a:t>
            </a:r>
            <a:endParaRPr lang="en-US" b="1" dirty="0">
              <a:solidFill>
                <a:srgbClr val="040000"/>
              </a:solidFill>
              <a:latin typeface="Arial" charset="0"/>
              <a:cs typeface="Arial" charset="0"/>
            </a:endParaRPr>
          </a:p>
        </p:txBody>
      </p:sp>
    </p:spTree>
    <p:extLst>
      <p:ext uri="{BB962C8B-B14F-4D97-AF65-F5344CB8AC3E}">
        <p14:creationId xmlns:p14="http://schemas.microsoft.com/office/powerpoint/2010/main" val="213807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0-#ppt_w/2"/>
                                          </p:val>
                                        </p:tav>
                                        <p:tav tm="100000">
                                          <p:val>
                                            <p:strVal val="#ppt_x"/>
                                          </p:val>
                                        </p:tav>
                                      </p:tavLst>
                                    </p:anim>
                                    <p:anim calcmode="lin" valueType="num">
                                      <p:cBhvr additive="base">
                                        <p:cTn id="14"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P spid="21512" grpId="0" animBg="1" autoUpdateAnimBg="0"/>
      <p:bldP spid="21513" grpId="0" animBg="1" autoUpdateAnimBg="0"/>
      <p:bldP spid="9"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12750" y="196850"/>
            <a:ext cx="7734300" cy="633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a:t>
            </a:r>
          </a:p>
        </p:txBody>
      </p:sp>
      <p:sp>
        <p:nvSpPr>
          <p:cNvPr id="22532" name="Text Box 4"/>
          <p:cNvSpPr txBox="1">
            <a:spLocks noChangeArrowheads="1"/>
          </p:cNvSpPr>
          <p:nvPr/>
        </p:nvSpPr>
        <p:spPr bwMode="auto">
          <a:xfrm>
            <a:off x="107950" y="3092450"/>
            <a:ext cx="4810125" cy="1430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800" b="1" u="sng">
                <a:solidFill>
                  <a:srgbClr val="040000"/>
                </a:solidFill>
                <a:latin typeface="Arial" charset="0"/>
                <a:cs typeface="Arial" charset="0"/>
              </a:rPr>
              <a:t>Origin</a:t>
            </a:r>
            <a:r>
              <a:rPr lang="en-US" altLang="zh-CN" sz="2800" b="1">
                <a:solidFill>
                  <a:srgbClr val="040000"/>
                </a:solidFill>
                <a:latin typeface="Arial" charset="0"/>
                <a:cs typeface="Arial" charset="0"/>
              </a:rPr>
              <a:t> </a:t>
            </a:r>
          </a:p>
          <a:p>
            <a:pPr algn="ctr" defTabSz="914400" eaLnBrk="1" fontAlgn="base" hangingPunct="1">
              <a:spcBef>
                <a:spcPct val="50000"/>
              </a:spcBef>
              <a:spcAft>
                <a:spcPct val="0"/>
              </a:spcAft>
            </a:pPr>
            <a:r>
              <a:rPr lang="en-US" altLang="zh-CN" sz="2800" b="1">
                <a:solidFill>
                  <a:srgbClr val="040000"/>
                </a:solidFill>
                <a:latin typeface="Arial" charset="0"/>
                <a:cs typeface="Arial" charset="0"/>
              </a:rPr>
              <a:t>Paul wrote from Corinth</a:t>
            </a:r>
          </a:p>
        </p:txBody>
      </p:sp>
      <p:sp>
        <p:nvSpPr>
          <p:cNvPr id="22533" name="Text Box 5"/>
          <p:cNvSpPr txBox="1">
            <a:spLocks noChangeArrowheads="1"/>
          </p:cNvSpPr>
          <p:nvPr/>
        </p:nvSpPr>
        <p:spPr bwMode="auto">
          <a:xfrm>
            <a:off x="2089150" y="44450"/>
            <a:ext cx="4810125" cy="2192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800" b="1" u="sng">
                <a:solidFill>
                  <a:srgbClr val="040000"/>
                </a:solidFill>
                <a:latin typeface="Arial" charset="0"/>
                <a:cs typeface="Arial" charset="0"/>
              </a:rPr>
              <a:t>Recipients</a:t>
            </a:r>
            <a:endParaRPr lang="en-US" altLang="zh-CN" sz="2800" b="1">
              <a:solidFill>
                <a:srgbClr val="040000"/>
              </a:solidFill>
              <a:latin typeface="Arial" charset="0"/>
              <a:cs typeface="Arial" charset="0"/>
            </a:endParaRPr>
          </a:p>
          <a:p>
            <a:pPr algn="ctr" defTabSz="914400" eaLnBrk="1" fontAlgn="base" hangingPunct="1">
              <a:spcBef>
                <a:spcPct val="50000"/>
              </a:spcBef>
              <a:spcAft>
                <a:spcPct val="0"/>
              </a:spcAft>
            </a:pPr>
            <a:r>
              <a:rPr lang="en-US" altLang="zh-CN" sz="2800" b="1">
                <a:solidFill>
                  <a:srgbClr val="040000"/>
                </a:solidFill>
                <a:latin typeface="Arial" charset="0"/>
                <a:cs typeface="Arial" charset="0"/>
              </a:rPr>
              <a:t>To the Thessalonian believers north of him in the province of Macedonia</a:t>
            </a:r>
          </a:p>
        </p:txBody>
      </p:sp>
      <p:sp>
        <p:nvSpPr>
          <p:cNvPr id="22536" name="Line 8"/>
          <p:cNvSpPr>
            <a:spLocks noChangeShapeType="1"/>
          </p:cNvSpPr>
          <p:nvPr/>
        </p:nvSpPr>
        <p:spPr bwMode="auto">
          <a:xfrm flipV="1">
            <a:off x="1022350" y="958850"/>
            <a:ext cx="381000" cy="1371600"/>
          </a:xfrm>
          <a:prstGeom prst="line">
            <a:avLst/>
          </a:prstGeom>
          <a:noFill/>
          <a:ln w="57150">
            <a:solidFill>
              <a:srgbClr val="FF0000"/>
            </a:solidFill>
            <a:miter lim="800000"/>
            <a:headEnd/>
            <a:tailEnd type="triangle" w="lg" len="lg"/>
          </a:ln>
          <a:extLst>
            <a:ext uri="{909E8E84-426E-40dd-AFC4-6F175D3DCCD1}">
              <a14:hiddenFill xmlns="" xmlns:a14="http://schemas.microsoft.com/office/drawing/2010/main">
                <a:noFill/>
              </a14:hiddenFill>
            </a:ext>
          </a:extLst>
        </p:spPr>
        <p:txBody>
          <a:bodyPr wrap="none"/>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44390" name="Title 1"/>
          <p:cNvSpPr>
            <a:spLocks noGrp="1"/>
          </p:cNvSpPr>
          <p:nvPr>
            <p:ph type="title" idx="4294967295"/>
          </p:nvPr>
        </p:nvSpPr>
        <p:spPr>
          <a:xfrm>
            <a:off x="2916238" y="6165850"/>
            <a:ext cx="6227762" cy="638175"/>
          </a:xfrm>
          <a:solidFill>
            <a:schemeClr val="bg2"/>
          </a:solidFill>
        </p:spPr>
        <p:txBody>
          <a:bodyPr/>
          <a:lstStyle/>
          <a:p>
            <a:pPr algn="ctr"/>
            <a:r>
              <a:rPr lang="en-US">
                <a:solidFill>
                  <a:schemeClr val="bg1"/>
                </a:solidFill>
                <a:latin typeface="Arial" charset="0"/>
                <a:ea typeface="ＭＳ Ｐゴシック" charset="0"/>
                <a:cs typeface="ＭＳ Ｐゴシック" charset="0"/>
              </a:rPr>
              <a:t>From Where to Where?</a:t>
            </a:r>
          </a:p>
        </p:txBody>
      </p:sp>
    </p:spTree>
    <p:extLst>
      <p:ext uri="{BB962C8B-B14F-4D97-AF65-F5344CB8AC3E}">
        <p14:creationId xmlns:p14="http://schemas.microsoft.com/office/powerpoint/2010/main" val="3552086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checkerboard(across)">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additive="base">
                                        <p:cTn id="12" dur="500" fill="hold"/>
                                        <p:tgtEl>
                                          <p:spTgt spid="22532"/>
                                        </p:tgtEl>
                                        <p:attrNameLst>
                                          <p:attrName>ppt_x</p:attrName>
                                        </p:attrNameLst>
                                      </p:cBhvr>
                                      <p:tavLst>
                                        <p:tav tm="0">
                                          <p:val>
                                            <p:strVal val="0-#ppt_w/2"/>
                                          </p:val>
                                        </p:tav>
                                        <p:tav tm="100000">
                                          <p:val>
                                            <p:strVal val="#ppt_x"/>
                                          </p:val>
                                        </p:tav>
                                      </p:tavLst>
                                    </p:anim>
                                    <p:anim calcmode="lin" valueType="num">
                                      <p:cBhvr additive="base">
                                        <p:cTn id="13"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6"/>
                                        </p:tgtEl>
                                        <p:attrNameLst>
                                          <p:attrName>style.visibility</p:attrName>
                                        </p:attrNameLst>
                                      </p:cBhvr>
                                      <p:to>
                                        <p:strVal val="visible"/>
                                      </p:to>
                                    </p:set>
                                    <p:anim calcmode="lin" valueType="num">
                                      <p:cBhvr additive="base">
                                        <p:cTn id="18" dur="500" fill="hold"/>
                                        <p:tgtEl>
                                          <p:spTgt spid="22536"/>
                                        </p:tgtEl>
                                        <p:attrNameLst>
                                          <p:attrName>ppt_x</p:attrName>
                                        </p:attrNameLst>
                                      </p:cBhvr>
                                      <p:tavLst>
                                        <p:tav tm="0">
                                          <p:val>
                                            <p:strVal val="0-#ppt_w/2"/>
                                          </p:val>
                                        </p:tav>
                                        <p:tav tm="100000">
                                          <p:val>
                                            <p:strVal val="#ppt_x"/>
                                          </p:val>
                                        </p:tav>
                                      </p:tavLst>
                                    </p:anim>
                                    <p:anim calcmode="lin" valueType="num">
                                      <p:cBhvr additive="base">
                                        <p:cTn id="19"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additive="base">
                                        <p:cTn id="24" dur="500" fill="hold"/>
                                        <p:tgtEl>
                                          <p:spTgt spid="22533"/>
                                        </p:tgtEl>
                                        <p:attrNameLst>
                                          <p:attrName>ppt_x</p:attrName>
                                        </p:attrNameLst>
                                      </p:cBhvr>
                                      <p:tavLst>
                                        <p:tav tm="0">
                                          <p:val>
                                            <p:strVal val="1+#ppt_w/2"/>
                                          </p:val>
                                        </p:tav>
                                        <p:tav tm="100000">
                                          <p:val>
                                            <p:strVal val="#ppt_x"/>
                                          </p:val>
                                        </p:tav>
                                      </p:tavLst>
                                    </p:anim>
                                    <p:anim calcmode="lin" valueType="num">
                                      <p:cBhvr additive="base">
                                        <p:cTn id="25"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defTabSz="914400" fontAlgn="base">
              <a:spcBef>
                <a:spcPct val="50000"/>
              </a:spcBef>
              <a:spcAft>
                <a:spcPct val="0"/>
              </a:spcAft>
              <a:defRPr/>
            </a:pPr>
            <a:r>
              <a:rPr lang="en-US" sz="2000" b="1" dirty="0">
                <a:solidFill>
                  <a:srgbClr val="000000"/>
                </a:solidFill>
                <a:latin typeface="Arial" charset="0"/>
                <a:ea typeface="Times New Roman"/>
                <a:cs typeface="Times New Roman"/>
              </a:rPr>
              <a:t>"To the remotest part of the earth" (Acts 1:8)</a:t>
            </a:r>
          </a:p>
          <a:p>
            <a:pPr defTabSz="914400" fontAlgn="base">
              <a:spcBef>
                <a:spcPct val="0"/>
              </a:spcBef>
              <a:spcAft>
                <a:spcPct val="0"/>
              </a:spcAft>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146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Fall 49</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The</a:t>
            </a:r>
          </a:p>
          <a:p>
            <a:pPr algn="ctr" defTabSz="914400" eaLnBrk="1" fontAlgn="base" hangingPunct="1">
              <a:spcBef>
                <a:spcPct val="0"/>
              </a:spcBef>
              <a:spcAft>
                <a:spcPct val="0"/>
              </a:spcAft>
            </a:pPr>
            <a:r>
              <a:rPr lang="en-US" sz="1600" b="1">
                <a:solidFill>
                  <a:srgbClr val="FFFFFF"/>
                </a:solidFill>
                <a:latin typeface="Arial Narrow" charset="0"/>
                <a:cs typeface="Times New Roman" charset="0"/>
              </a:rPr>
              <a:t>Council</a:t>
            </a:r>
          </a:p>
        </p:txBody>
      </p:sp>
      <p:sp>
        <p:nvSpPr>
          <p:cNvPr id="146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46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643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Spring 68</a:t>
            </a:r>
          </a:p>
          <a:p>
            <a:pPr algn="ctr" defTabSz="914400" eaLnBrk="1" fontAlgn="base" hangingPunct="1">
              <a:spcBef>
                <a:spcPct val="50000"/>
              </a:spcBef>
              <a:spcAft>
                <a:spcPct val="0"/>
              </a:spcAft>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46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14644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defTabSz="914400"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4644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defTabSz="914400"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defTabSz="914400" eaLnBrk="1" fontAlgn="base" hangingPunct="1">
              <a:spcBef>
                <a:spcPct val="0"/>
              </a:spcBef>
              <a:spcAft>
                <a:spcPct val="0"/>
              </a:spcAft>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defTabSz="914400" eaLnBrk="1" fontAlgn="base" hangingPunct="1">
              <a:spcBef>
                <a:spcPct val="0"/>
              </a:spcBef>
              <a:spcAft>
                <a:spcPct val="0"/>
              </a:spcAft>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46444"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4644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defTabSz="914400"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4645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14646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defTabSz="914400"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4646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3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4646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4646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4646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22085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2"/>
          <p:cNvSpPr txBox="1">
            <a:spLocks noChangeArrowheads="1"/>
          </p:cNvSpPr>
          <p:nvPr/>
        </p:nvSpPr>
        <p:spPr bwMode="auto">
          <a:xfrm>
            <a:off x="8274050"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214</a:t>
            </a:r>
          </a:p>
        </p:txBody>
      </p:sp>
      <p:sp>
        <p:nvSpPr>
          <p:cNvPr id="27652" name="Text Box 4"/>
          <p:cNvSpPr txBox="1">
            <a:spLocks noChangeArrowheads="1"/>
          </p:cNvSpPr>
          <p:nvPr/>
        </p:nvSpPr>
        <p:spPr bwMode="auto">
          <a:xfrm>
            <a:off x="434975" y="1671638"/>
            <a:ext cx="6499225" cy="461962"/>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0"/>
              </a:spcBef>
              <a:spcAft>
                <a:spcPct val="0"/>
              </a:spcAft>
            </a:pPr>
            <a:r>
              <a:rPr lang="en-US" altLang="zh-CN" b="1" dirty="0">
                <a:solidFill>
                  <a:srgbClr val="000000"/>
                </a:solidFill>
                <a:latin typeface="Arial" charset="0"/>
                <a:cs typeface="Arial" charset="0"/>
              </a:rPr>
              <a:t>1	</a:t>
            </a:r>
            <a:r>
              <a:rPr lang="en-US" altLang="zh-CN" b="1" dirty="0">
                <a:solidFill>
                  <a:srgbClr val="800000"/>
                </a:solidFill>
                <a:latin typeface="Arial" charset="0"/>
                <a:cs typeface="Arial" charset="0"/>
              </a:rPr>
              <a:t>Emotionally</a:t>
            </a:r>
            <a:r>
              <a:rPr lang="en-US" altLang="zh-CN" b="1" dirty="0">
                <a:solidFill>
                  <a:srgbClr val="000000"/>
                </a:solidFill>
                <a:latin typeface="Arial" charset="0"/>
                <a:cs typeface="Arial" charset="0"/>
              </a:rPr>
              <a:t>: Persevere in persecution</a:t>
            </a:r>
          </a:p>
        </p:txBody>
      </p:sp>
      <p:sp>
        <p:nvSpPr>
          <p:cNvPr id="27653" name="Text Box 5"/>
          <p:cNvSpPr txBox="1">
            <a:spLocks noChangeArrowheads="1"/>
          </p:cNvSpPr>
          <p:nvPr/>
        </p:nvSpPr>
        <p:spPr bwMode="auto">
          <a:xfrm>
            <a:off x="1741488" y="3462338"/>
            <a:ext cx="5661025" cy="466725"/>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0"/>
              </a:spcBef>
              <a:spcAft>
                <a:spcPct val="0"/>
              </a:spcAft>
            </a:pPr>
            <a:r>
              <a:rPr lang="en-US" altLang="zh-CN" b="1" dirty="0">
                <a:solidFill>
                  <a:srgbClr val="000000"/>
                </a:solidFill>
                <a:latin typeface="Arial" charset="0"/>
                <a:cs typeface="Arial" charset="0"/>
              </a:rPr>
              <a:t>2	</a:t>
            </a:r>
            <a:r>
              <a:rPr lang="en-US" altLang="zh-CN" b="1" dirty="0">
                <a:solidFill>
                  <a:srgbClr val="800000"/>
                </a:solidFill>
                <a:latin typeface="Arial" charset="0"/>
                <a:cs typeface="Arial" charset="0"/>
              </a:rPr>
              <a:t>Theologically</a:t>
            </a:r>
            <a:r>
              <a:rPr lang="en-US" altLang="zh-CN" b="1" dirty="0">
                <a:solidFill>
                  <a:srgbClr val="000000"/>
                </a:solidFill>
                <a:latin typeface="Arial" charset="0"/>
                <a:cs typeface="Arial" charset="0"/>
              </a:rPr>
              <a:t>: Day still future</a:t>
            </a:r>
          </a:p>
        </p:txBody>
      </p:sp>
      <p:sp>
        <p:nvSpPr>
          <p:cNvPr id="27654" name="Text Box 6"/>
          <p:cNvSpPr txBox="1">
            <a:spLocks noChangeArrowheads="1"/>
          </p:cNvSpPr>
          <p:nvPr/>
        </p:nvSpPr>
        <p:spPr bwMode="auto">
          <a:xfrm>
            <a:off x="3048000" y="5373688"/>
            <a:ext cx="5661025" cy="466725"/>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0"/>
              </a:spcBef>
              <a:spcAft>
                <a:spcPct val="0"/>
              </a:spcAft>
            </a:pPr>
            <a:r>
              <a:rPr lang="en-US" altLang="zh-CN" b="1" dirty="0">
                <a:solidFill>
                  <a:srgbClr val="000000"/>
                </a:solidFill>
                <a:latin typeface="Arial" charset="0"/>
                <a:cs typeface="Arial" charset="0"/>
              </a:rPr>
              <a:t>3	</a:t>
            </a:r>
            <a:r>
              <a:rPr lang="en-US" altLang="zh-CN" b="1" dirty="0">
                <a:solidFill>
                  <a:srgbClr val="800000"/>
                </a:solidFill>
                <a:latin typeface="Arial" charset="0"/>
                <a:cs typeface="Arial" charset="0"/>
              </a:rPr>
              <a:t>Practically</a:t>
            </a:r>
            <a:r>
              <a:rPr lang="en-US" altLang="zh-CN" b="1" dirty="0">
                <a:solidFill>
                  <a:srgbClr val="000000"/>
                </a:solidFill>
                <a:latin typeface="Arial" charset="0"/>
                <a:cs typeface="Arial" charset="0"/>
              </a:rPr>
              <a:t>: Discipline the idle</a:t>
            </a:r>
          </a:p>
        </p:txBody>
      </p:sp>
      <p:sp>
        <p:nvSpPr>
          <p:cNvPr id="2" name="Title 1"/>
          <p:cNvSpPr>
            <a:spLocks noGrp="1"/>
          </p:cNvSpPr>
          <p:nvPr>
            <p:ph type="title" idx="4294967295"/>
          </p:nvPr>
        </p:nvSpPr>
        <p:spPr>
          <a:xfrm>
            <a:off x="1200033" y="188913"/>
            <a:ext cx="6202480" cy="655637"/>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Synthesis</a:t>
            </a:r>
          </a:p>
        </p:txBody>
      </p:sp>
    </p:spTree>
    <p:extLst>
      <p:ext uri="{BB962C8B-B14F-4D97-AF65-F5344CB8AC3E}">
        <p14:creationId xmlns:p14="http://schemas.microsoft.com/office/powerpoint/2010/main" val="1743212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additive="base">
                                        <p:cTn id="13" dur="500" fill="hold"/>
                                        <p:tgtEl>
                                          <p:spTgt spid="27653"/>
                                        </p:tgtEl>
                                        <p:attrNameLst>
                                          <p:attrName>ppt_x</p:attrName>
                                        </p:attrNameLst>
                                      </p:cBhvr>
                                      <p:tavLst>
                                        <p:tav tm="0">
                                          <p:val>
                                            <p:strVal val="0-#ppt_w/2"/>
                                          </p:val>
                                        </p:tav>
                                        <p:tav tm="100000">
                                          <p:val>
                                            <p:strVal val="#ppt_x"/>
                                          </p:val>
                                        </p:tav>
                                      </p:tavLst>
                                    </p:anim>
                                    <p:anim calcmode="lin" valueType="num">
                                      <p:cBhvr additive="base">
                                        <p:cTn id="14"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p:cNvSpPr txBox="1">
            <a:spLocks noChangeArrowheads="1"/>
          </p:cNvSpPr>
          <p:nvPr/>
        </p:nvSpPr>
        <p:spPr bwMode="auto">
          <a:xfrm>
            <a:off x="7772400" y="1524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214-215</a:t>
            </a:r>
          </a:p>
        </p:txBody>
      </p:sp>
      <p:sp>
        <p:nvSpPr>
          <p:cNvPr id="28676" name="Text Box 4"/>
          <p:cNvSpPr txBox="1">
            <a:spLocks noChangeArrowheads="1"/>
          </p:cNvSpPr>
          <p:nvPr/>
        </p:nvSpPr>
        <p:spPr bwMode="auto">
          <a:xfrm>
            <a:off x="228600" y="838200"/>
            <a:ext cx="8610600" cy="156210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3688" indent="-293688" defTabSz="914400" eaLnBrk="1" fontAlgn="base" hangingPunct="1">
              <a:spcBef>
                <a:spcPct val="0"/>
              </a:spcBef>
              <a:spcAft>
                <a:spcPct val="0"/>
              </a:spcAft>
            </a:pPr>
            <a:r>
              <a:rPr lang="en-US" altLang="zh-CN" dirty="0">
                <a:solidFill>
                  <a:srgbClr val="FFFFFF"/>
                </a:solidFill>
                <a:latin typeface="Arial" charset="0"/>
                <a:cs typeface="Arial" charset="0"/>
              </a:rPr>
              <a:t>I. (Ch. 1) Paul encourages the Thessalonian believers to </a:t>
            </a:r>
            <a:r>
              <a:rPr lang="en-US" altLang="zh-CN" dirty="0">
                <a:solidFill>
                  <a:srgbClr val="FFFF00"/>
                </a:solidFill>
                <a:latin typeface="Arial" charset="0"/>
                <a:cs typeface="Arial" charset="0"/>
              </a:rPr>
              <a:t>continue to persevere </a:t>
            </a:r>
            <a:r>
              <a:rPr lang="en-US" altLang="zh-CN" dirty="0">
                <a:solidFill>
                  <a:srgbClr val="FFFFFF"/>
                </a:solidFill>
                <a:latin typeface="Arial" charset="0"/>
                <a:cs typeface="Arial" charset="0"/>
              </a:rPr>
              <a:t>in light of their persecutors</a:t>
            </a:r>
            <a:r>
              <a:rPr lang="fr-FR" altLang="zh-CN" dirty="0">
                <a:solidFill>
                  <a:srgbClr val="FFFFFF"/>
                </a:solidFill>
                <a:latin typeface="Arial" charset="0"/>
                <a:cs typeface="Arial" charset="0"/>
              </a:rPr>
              <a:t>'</a:t>
            </a:r>
            <a:r>
              <a:rPr lang="en-US" altLang="zh-CN" dirty="0">
                <a:solidFill>
                  <a:srgbClr val="FFFFFF"/>
                </a:solidFill>
                <a:latin typeface="Arial" charset="0"/>
                <a:cs typeface="Arial" charset="0"/>
              </a:rPr>
              <a:t> judgment at the day of the Lord to demonstrate his deep concern for the disheartened among them.</a:t>
            </a:r>
          </a:p>
        </p:txBody>
      </p:sp>
      <p:sp>
        <p:nvSpPr>
          <p:cNvPr id="28677" name="Text Box 5"/>
          <p:cNvSpPr txBox="1">
            <a:spLocks noChangeArrowheads="1"/>
          </p:cNvSpPr>
          <p:nvPr/>
        </p:nvSpPr>
        <p:spPr bwMode="auto">
          <a:xfrm>
            <a:off x="228600" y="2914650"/>
            <a:ext cx="8610600" cy="156210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3688" indent="-293688" defTabSz="914400" eaLnBrk="1" fontAlgn="base" hangingPunct="1">
              <a:spcBef>
                <a:spcPct val="0"/>
              </a:spcBef>
              <a:spcAft>
                <a:spcPct val="0"/>
              </a:spcAft>
            </a:pPr>
            <a:r>
              <a:rPr lang="en-US" altLang="zh-CN" dirty="0">
                <a:solidFill>
                  <a:srgbClr val="FFFFFF"/>
                </a:solidFill>
                <a:latin typeface="Arial" charset="0"/>
                <a:cs typeface="Arial" charset="0"/>
              </a:rPr>
              <a:t>II. (Ch. 2) Paul corrects the Thessalonians</a:t>
            </a:r>
            <a:r>
              <a:rPr lang="fr-FR" altLang="zh-CN" dirty="0">
                <a:solidFill>
                  <a:srgbClr val="FFFFFF"/>
                </a:solidFill>
                <a:latin typeface="Arial" charset="0"/>
                <a:cs typeface="Arial" charset="0"/>
              </a:rPr>
              <a:t>'</a:t>
            </a:r>
            <a:r>
              <a:rPr lang="en-US" altLang="zh-CN" dirty="0">
                <a:solidFill>
                  <a:srgbClr val="FFFFFF"/>
                </a:solidFill>
                <a:latin typeface="Arial" charset="0"/>
                <a:cs typeface="Arial" charset="0"/>
              </a:rPr>
              <a:t> </a:t>
            </a:r>
            <a:r>
              <a:rPr lang="en-US" altLang="zh-CN" dirty="0">
                <a:solidFill>
                  <a:srgbClr val="FFFF00"/>
                </a:solidFill>
                <a:latin typeface="Arial" charset="0"/>
                <a:cs typeface="Arial" charset="0"/>
              </a:rPr>
              <a:t>misconception</a:t>
            </a:r>
            <a:r>
              <a:rPr lang="en-US" altLang="zh-CN" dirty="0">
                <a:solidFill>
                  <a:srgbClr val="FFFFFF"/>
                </a:solidFill>
                <a:latin typeface="Arial" charset="0"/>
                <a:cs typeface="Arial" charset="0"/>
              </a:rPr>
              <a:t> from false teachers </a:t>
            </a:r>
            <a:r>
              <a:rPr lang="en-US" altLang="zh-CN" dirty="0">
                <a:solidFill>
                  <a:srgbClr val="FFFF00"/>
                </a:solidFill>
                <a:latin typeface="Arial" charset="0"/>
                <a:cs typeface="Arial" charset="0"/>
              </a:rPr>
              <a:t>that the day of the Lord had already occurred </a:t>
            </a:r>
            <a:r>
              <a:rPr lang="en-US" altLang="zh-CN" dirty="0">
                <a:solidFill>
                  <a:srgbClr val="FFFFFF"/>
                </a:solidFill>
                <a:latin typeface="Arial" charset="0"/>
                <a:cs typeface="Arial" charset="0"/>
              </a:rPr>
              <a:t>by teaching that the Antichrist must be revealed first to enable the church to stand firm in correct doctrine. </a:t>
            </a:r>
          </a:p>
        </p:txBody>
      </p:sp>
      <p:sp>
        <p:nvSpPr>
          <p:cNvPr id="28678" name="Text Box 6"/>
          <p:cNvSpPr txBox="1">
            <a:spLocks noChangeArrowheads="1"/>
          </p:cNvSpPr>
          <p:nvPr/>
        </p:nvSpPr>
        <p:spPr bwMode="auto">
          <a:xfrm>
            <a:off x="228600" y="4991100"/>
            <a:ext cx="8610600" cy="156210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4488" indent="-344488" defTabSz="914400" eaLnBrk="1" fontAlgn="base" hangingPunct="1">
              <a:spcBef>
                <a:spcPct val="0"/>
              </a:spcBef>
              <a:spcAft>
                <a:spcPct val="0"/>
              </a:spcAft>
            </a:pPr>
            <a:r>
              <a:rPr lang="en-US" altLang="zh-CN" dirty="0">
                <a:solidFill>
                  <a:srgbClr val="FFFFFF"/>
                </a:solidFill>
                <a:latin typeface="Arial" charset="0"/>
                <a:cs typeface="Arial" charset="0"/>
              </a:rPr>
              <a:t>III. (Ch. 3) Paul warns the church to </a:t>
            </a:r>
            <a:r>
              <a:rPr lang="en-US" altLang="zh-CN" dirty="0">
                <a:solidFill>
                  <a:srgbClr val="FFFF00"/>
                </a:solidFill>
                <a:latin typeface="Arial" charset="0"/>
                <a:cs typeface="Arial" charset="0"/>
              </a:rPr>
              <a:t>discipline idle believers </a:t>
            </a:r>
            <a:r>
              <a:rPr lang="en-US" altLang="zh-CN" dirty="0">
                <a:solidFill>
                  <a:srgbClr val="FFFFFF"/>
                </a:solidFill>
                <a:latin typeface="Arial" charset="0"/>
                <a:cs typeface="Arial" charset="0"/>
              </a:rPr>
              <a:t>who live off other</a:t>
            </a:r>
            <a:r>
              <a:rPr lang="fr-FR" altLang="zh-CN" dirty="0">
                <a:solidFill>
                  <a:srgbClr val="FFFFFF"/>
                </a:solidFill>
                <a:latin typeface="Arial" charset="0"/>
                <a:cs typeface="Arial" charset="0"/>
              </a:rPr>
              <a:t>'</a:t>
            </a:r>
            <a:r>
              <a:rPr lang="en-US" altLang="zh-CN" dirty="0">
                <a:solidFill>
                  <a:srgbClr val="FFFFFF"/>
                </a:solidFill>
                <a:latin typeface="Arial" charset="0"/>
                <a:cs typeface="Arial" charset="0"/>
              </a:rPr>
              <a:t>s work as they "wait for the rapture" to shame them into responsible behavior which is evident in Paul and his companions.</a:t>
            </a:r>
          </a:p>
        </p:txBody>
      </p:sp>
      <p:sp>
        <p:nvSpPr>
          <p:cNvPr id="2" name="Title 1"/>
          <p:cNvSpPr>
            <a:spLocks noGrp="1"/>
          </p:cNvSpPr>
          <p:nvPr>
            <p:ph type="title" idx="4294967295"/>
          </p:nvPr>
        </p:nvSpPr>
        <p:spPr>
          <a:xfrm>
            <a:off x="1510042" y="107950"/>
            <a:ext cx="5380146"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Outline</a:t>
            </a:r>
          </a:p>
        </p:txBody>
      </p:sp>
    </p:spTree>
    <p:extLst>
      <p:ext uri="{BB962C8B-B14F-4D97-AF65-F5344CB8AC3E}">
        <p14:creationId xmlns:p14="http://schemas.microsoft.com/office/powerpoint/2010/main" val="3065543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571067"/>
            <a:ext cx="9144000" cy="115146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Thessalonians 4:13-18</a:t>
            </a: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Rapture gives hope and encouragement that he will come for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you</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399420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Church Age</a:t>
            </a:r>
          </a:p>
        </p:txBody>
      </p:sp>
      <p:sp>
        <p:nvSpPr>
          <p:cNvPr id="50181" name="Text Box 1029"/>
          <p:cNvSpPr txBox="1">
            <a:spLocks noChangeArrowheads="1"/>
          </p:cNvSpPr>
          <p:nvPr/>
        </p:nvSpPr>
        <p:spPr bwMode="auto">
          <a:xfrm>
            <a:off x="2828660" y="1257300"/>
            <a:ext cx="265774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Second Coming</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059767" y="3276600"/>
            <a:ext cx="351223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7 years</a:t>
            </a:r>
          </a:p>
        </p:txBody>
      </p:sp>
      <p:sp>
        <p:nvSpPr>
          <p:cNvPr id="50184" name="Text Box 1032"/>
          <p:cNvSpPr txBox="1">
            <a:spLocks noChangeArrowheads="1"/>
          </p:cNvSpPr>
          <p:nvPr/>
        </p:nvSpPr>
        <p:spPr bwMode="auto">
          <a:xfrm>
            <a:off x="4535487" y="3276600"/>
            <a:ext cx="351222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rPr>
              <a:t>Judgment</a:t>
            </a:r>
          </a:p>
        </p:txBody>
      </p:sp>
      <p:sp>
        <p:nvSpPr>
          <p:cNvPr id="50188" name="Text Box 1036"/>
          <p:cNvSpPr txBox="1">
            <a:spLocks noChangeArrowheads="1"/>
          </p:cNvSpPr>
          <p:nvPr/>
        </p:nvSpPr>
        <p:spPr bwMode="auto">
          <a:xfrm>
            <a:off x="5145991" y="1257300"/>
            <a:ext cx="2954356"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rPr>
              <a:t>Second</a:t>
            </a: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rPr>
              <a:t>=</a:t>
            </a:r>
            <a:endParaRPr kumimoji="0" lang="en-US" sz="2400" b="1" i="1"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00FFFF"/>
                </a:solidFill>
                <a:effectLst/>
                <a:uLnTx/>
                <a:uFillTx/>
                <a:latin typeface="Arial"/>
                <a:ea typeface="ＭＳ Ｐゴシック" charset="0"/>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15" name="Text Box 7"/>
          <p:cNvSpPr txBox="1">
            <a:spLocks noChangeArrowheads="1"/>
          </p:cNvSpPr>
          <p:nvPr/>
        </p:nvSpPr>
        <p:spPr bwMode="auto">
          <a:xfrm rot="20751823">
            <a:off x="731706" y="4776133"/>
            <a:ext cx="4724400" cy="156966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ALL 5 RAPTURE VIEWS ARE PREMILLENNIAL</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6"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354620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488" y="2743200"/>
            <a:ext cx="2971801"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4" name="Oval 17"/>
          <p:cNvSpPr>
            <a:spLocks noChangeArrowheads="1"/>
          </p:cNvSpPr>
          <p:nvPr/>
        </p:nvSpPr>
        <p:spPr bwMode="auto">
          <a:xfrm>
            <a:off x="1903413"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5" name="Oval 14"/>
          <p:cNvSpPr>
            <a:spLocks noChangeArrowheads="1"/>
          </p:cNvSpPr>
          <p:nvPr/>
        </p:nvSpPr>
        <p:spPr bwMode="auto">
          <a:xfrm>
            <a:off x="1903413"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ext Box 7"/>
          <p:cNvSpPr txBox="1">
            <a:spLocks noChangeArrowheads="1"/>
          </p:cNvSpPr>
          <p:nvPr/>
        </p:nvSpPr>
        <p:spPr bwMode="auto">
          <a:xfrm>
            <a:off x="2665413" y="2771775"/>
            <a:ext cx="1447800" cy="58578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Israel</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0178" name="Line 1026"/>
          <p:cNvSpPr>
            <a:spLocks noChangeShapeType="1"/>
          </p:cNvSpPr>
          <p:nvPr/>
        </p:nvSpPr>
        <p:spPr bwMode="auto">
          <a:xfrm>
            <a:off x="1827213"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914900"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a:off x="-30163" y="3357563"/>
            <a:ext cx="2009776" cy="1200150"/>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Church Age</a:t>
            </a:r>
          </a:p>
        </p:txBody>
      </p:sp>
      <p:sp>
        <p:nvSpPr>
          <p:cNvPr id="50181" name="Text Box 1029"/>
          <p:cNvSpPr txBox="1">
            <a:spLocks noChangeArrowheads="1"/>
          </p:cNvSpPr>
          <p:nvPr/>
        </p:nvSpPr>
        <p:spPr bwMode="auto">
          <a:xfrm>
            <a:off x="3808413" y="1257300"/>
            <a:ext cx="20574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Second Coming</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979613" y="3276600"/>
            <a:ext cx="2743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Tribulation</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2284413" y="4267200"/>
            <a:ext cx="2362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rPr>
              <a:t>7 years</a:t>
            </a:r>
          </a:p>
        </p:txBody>
      </p:sp>
      <p:sp>
        <p:nvSpPr>
          <p:cNvPr id="50184" name="Text Box 1032"/>
          <p:cNvSpPr txBox="1">
            <a:spLocks noChangeArrowheads="1"/>
          </p:cNvSpPr>
          <p:nvPr/>
        </p:nvSpPr>
        <p:spPr bwMode="auto">
          <a:xfrm>
            <a:off x="5103813" y="3276600"/>
            <a:ext cx="29718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5332413" y="4267200"/>
            <a:ext cx="27432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99">
                    <a:lumMod val="20000"/>
                    <a:lumOff val="80000"/>
                  </a:srgbClr>
                </a:solidFill>
                <a:effectLst/>
                <a:uLnTx/>
                <a:uFillTx/>
                <a:latin typeface="Arial"/>
                <a:ea typeface="ＭＳ Ｐゴシック" charset="0"/>
                <a:cs typeface="Arial"/>
              </a:rPr>
              <a:t>1000 years</a:t>
            </a:r>
          </a:p>
        </p:txBody>
      </p:sp>
      <p:sp>
        <p:nvSpPr>
          <p:cNvPr id="50186" name="Text Box 1034"/>
          <p:cNvSpPr txBox="1">
            <a:spLocks noChangeArrowheads="1"/>
          </p:cNvSpPr>
          <p:nvPr/>
        </p:nvSpPr>
        <p:spPr bwMode="auto">
          <a:xfrm rot="5400000" flipH="1">
            <a:off x="6237287" y="3905251"/>
            <a:ext cx="4951413" cy="646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7000082" y="5125243"/>
            <a:ext cx="2514600" cy="646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99">
                    <a:lumMod val="20000"/>
                    <a:lumOff val="80000"/>
                  </a:srgbClr>
                </a:solidFill>
                <a:effectLst/>
                <a:uLnTx/>
                <a:uFillTx/>
                <a:latin typeface="Arial"/>
                <a:ea typeface="ＭＳ Ｐゴシック" charset="0"/>
                <a:cs typeface="Arial"/>
              </a:rPr>
              <a:t>Judgment</a:t>
            </a:r>
          </a:p>
        </p:txBody>
      </p:sp>
      <p:sp>
        <p:nvSpPr>
          <p:cNvPr id="50189" name="Rectangle 1037"/>
          <p:cNvSpPr>
            <a:spLocks noGrp="1" noChangeArrowheads="1"/>
          </p:cNvSpPr>
          <p:nvPr>
            <p:ph type="title" idx="4294967295"/>
          </p:nvPr>
        </p:nvSpPr>
        <p:spPr>
          <a:xfrm>
            <a:off x="685800" y="457200"/>
            <a:ext cx="7772400" cy="708025"/>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ea typeface="ＭＳ Ｐゴシック" charset="-128"/>
              </a:rPr>
              <a:t>Dispensationalism</a:t>
            </a:r>
          </a:p>
        </p:txBody>
      </p:sp>
      <p:sp>
        <p:nvSpPr>
          <p:cNvPr id="14952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339e</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553" name="Picture 4"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3"/>
          <p:cNvSpPr>
            <a:spLocks noGrp="1" noChangeArrowheads="1"/>
          </p:cNvSpPr>
          <p:nvPr>
            <p:ph type="title" idx="4294967295"/>
          </p:nvPr>
        </p:nvSpPr>
        <p:spPr>
          <a:xfrm>
            <a:off x="0" y="609600"/>
            <a:ext cx="9144000" cy="1143000"/>
          </a:xfrm>
        </p:spPr>
        <p:txBody>
          <a:bodyPr/>
          <a:lstStyle/>
          <a:p>
            <a:r>
              <a:rPr lang="en-US" sz="4000" b="1" dirty="0">
                <a:solidFill>
                  <a:schemeClr val="bg1"/>
                </a:solidFill>
                <a:ea typeface="ＭＳ Ｐゴシック" charset="0"/>
              </a:rPr>
              <a:t>When will the Rapture occur?</a:t>
            </a:r>
            <a:endParaRPr lang="en-US" sz="4000" dirty="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Times New Roman" charset="0"/>
              <a:ea typeface="ＭＳ Ｐゴシック"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Times New Roman" charset="0"/>
              <a:ea typeface="ＭＳ Ｐゴシック" charset="0"/>
            </a:endParaRPr>
          </a:p>
        </p:txBody>
      </p:sp>
      <p:sp>
        <p:nvSpPr>
          <p:cNvPr id="153604" name="Text Box 1028"/>
          <p:cNvSpPr txBox="1">
            <a:spLocks noChangeArrowheads="1"/>
          </p:cNvSpPr>
          <p:nvPr/>
        </p:nvSpPr>
        <p:spPr bwMode="auto">
          <a:xfrm rot="-5400000">
            <a:off x="-655637" y="3751263"/>
            <a:ext cx="3117850" cy="64770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Church Age</a:t>
            </a:r>
          </a:p>
        </p:txBody>
      </p:sp>
      <p:sp>
        <p:nvSpPr>
          <p:cNvPr id="41989" name="Text Box 1029"/>
          <p:cNvSpPr txBox="1">
            <a:spLocks noChangeArrowheads="1"/>
          </p:cNvSpPr>
          <p:nvPr/>
        </p:nvSpPr>
        <p:spPr bwMode="auto">
          <a:xfrm>
            <a:off x="34290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Second Coming</a:t>
            </a:r>
          </a:p>
        </p:txBody>
      </p:sp>
      <p:sp>
        <p:nvSpPr>
          <p:cNvPr id="41990" name="Text Box 1030"/>
          <p:cNvSpPr txBox="1">
            <a:spLocks noChangeArrowheads="1"/>
          </p:cNvSpPr>
          <p:nvPr/>
        </p:nvSpPr>
        <p:spPr bwMode="auto">
          <a:xfrm>
            <a:off x="1295400" y="19050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Rapture</a:t>
            </a:r>
          </a:p>
        </p:txBody>
      </p:sp>
      <p:sp>
        <p:nvSpPr>
          <p:cNvPr id="41991" name="Text Box 1031"/>
          <p:cNvSpPr txBox="1">
            <a:spLocks noChangeArrowheads="1"/>
          </p:cNvSpPr>
          <p:nvPr/>
        </p:nvSpPr>
        <p:spPr bwMode="auto">
          <a:xfrm>
            <a:off x="1447799" y="3276600"/>
            <a:ext cx="3122609"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Tribulation</a:t>
            </a:r>
            <a:endParaRPr kumimoji="0" lang="en-US" sz="36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1905000" y="4267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2FFF0"/>
                </a:solidFill>
                <a:effectLst>
                  <a:outerShdw blurRad="50800" dist="63500" dir="2700000" algn="tl" rotWithShape="0">
                    <a:srgbClr val="000000"/>
                  </a:outerShdw>
                </a:effectLst>
                <a:uLnTx/>
                <a:uFillTx/>
                <a:latin typeface="Arial" charset="0"/>
                <a:ea typeface="ＭＳ Ｐゴシック" charset="0"/>
                <a:cs typeface="Arial" charset="0"/>
              </a:rPr>
              <a:t>7 years</a:t>
            </a:r>
          </a:p>
        </p:txBody>
      </p:sp>
      <p:sp>
        <p:nvSpPr>
          <p:cNvPr id="41993" name="Text Box 1033"/>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Millennium</a:t>
            </a:r>
            <a:endParaRPr kumimoji="0" lang="en-US" sz="3600" b="1"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4" name="Text Box 1034"/>
          <p:cNvSpPr txBox="1">
            <a:spLocks noChangeArrowheads="1"/>
          </p:cNvSpPr>
          <p:nvPr/>
        </p:nvSpPr>
        <p:spPr bwMode="auto">
          <a:xfrm>
            <a:off x="4953000"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C2FFF0"/>
                </a:solidFill>
                <a:effectLst>
                  <a:outerShdw blurRad="50800" dist="63500" dir="2700000" algn="tl" rotWithShape="0">
                    <a:srgbClr val="000000"/>
                  </a:outerShdw>
                </a:effectLst>
                <a:uLnTx/>
                <a:uFillTx/>
                <a:latin typeface="Arial" charset="0"/>
                <a:ea typeface="ＭＳ Ｐゴシック" charset="0"/>
                <a:cs typeface="Arial" charset="0"/>
              </a:rPr>
              <a:t>1000 years</a:t>
            </a:r>
          </a:p>
        </p:txBody>
      </p:sp>
      <p:sp>
        <p:nvSpPr>
          <p:cNvPr id="41996" name="Text Box 1036"/>
          <p:cNvSpPr txBox="1">
            <a:spLocks noChangeArrowheads="1"/>
          </p:cNvSpPr>
          <p:nvPr/>
        </p:nvSpPr>
        <p:spPr bwMode="auto">
          <a:xfrm rot="5400000" flipH="1">
            <a:off x="5866607" y="3912394"/>
            <a:ext cx="49514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outerShdw blurRad="50800" dist="63500" dir="2700000" algn="tl" rotWithShape="0">
                    <a:srgbClr val="000000"/>
                  </a:outerShdw>
                </a:effectLst>
                <a:uLnTx/>
                <a:uFillTx/>
                <a:latin typeface="Arial" charset="0"/>
                <a:ea typeface="ＭＳ Ｐゴシック" charset="0"/>
                <a:cs typeface="Arial" charset="0"/>
              </a:rPr>
              <a:t>Eternal Kingdom</a:t>
            </a:r>
          </a:p>
        </p:txBody>
      </p:sp>
      <p:sp>
        <p:nvSpPr>
          <p:cNvPr id="41997" name="Text Box 1037"/>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2FFF0"/>
                </a:solidFill>
                <a:effectLst>
                  <a:outerShdw blurRad="50800" dist="63500" dir="2700000" algn="tl" rotWithShape="0">
                    <a:srgbClr val="000000"/>
                  </a:outerShdw>
                </a:effectLst>
                <a:uLnTx/>
                <a:uFillTx/>
                <a:latin typeface="Arial" charset="0"/>
                <a:ea typeface="ＭＳ Ｐゴシック" charset="0"/>
                <a:cs typeface="Arial" charset="0"/>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Times New Roman" charset="0"/>
              <a:ea typeface="ＭＳ Ｐゴシック"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Times New Roman" charset="0"/>
              <a:ea typeface="ＭＳ Ｐゴシック" charset="0"/>
            </a:endParaRPr>
          </a:p>
        </p:txBody>
      </p:sp>
      <p:sp>
        <p:nvSpPr>
          <p:cNvPr id="153615" name="Rectangle 1040"/>
          <p:cNvSpPr>
            <a:spLocks noGrp="1" noChangeArrowheads="1"/>
          </p:cNvSpPr>
          <p:nvPr>
            <p:ph type="title" idx="4294967295"/>
          </p:nvPr>
        </p:nvSpPr>
        <p:spPr>
          <a:xfrm>
            <a:off x="685800" y="533400"/>
            <a:ext cx="7772400" cy="708025"/>
          </a:xfrm>
        </p:spPr>
        <p:txBody>
          <a:bodyPr anchor="t">
            <a:spAutoFit/>
          </a:bodyPr>
          <a:lstStyle/>
          <a:p>
            <a:pPr>
              <a:spcBef>
                <a:spcPct val="50000"/>
              </a:spcBef>
            </a:pPr>
            <a:r>
              <a:rPr lang="en-US" altLang="ja-JP" sz="4000" b="1" dirty="0">
                <a:solidFill>
                  <a:srgbClr val="FFFF99"/>
                </a:solidFill>
                <a:effectLst>
                  <a:outerShdw blurRad="50800" dist="63500" dir="2700000" algn="tl" rotWithShape="0">
                    <a:srgbClr val="000000"/>
                  </a:outerShdw>
                </a:effectLst>
                <a:latin typeface="Arial" charset="0"/>
                <a:ea typeface="ＭＳ Ｐゴシック" charset="0"/>
              </a:rPr>
              <a:t>"Pre-</a:t>
            </a:r>
            <a:r>
              <a:rPr lang="en-US" altLang="ja-JP" sz="4000" b="1" dirty="0" err="1">
                <a:solidFill>
                  <a:srgbClr val="FFFF99"/>
                </a:solidFill>
                <a:effectLst>
                  <a:outerShdw blurRad="50800" dist="63500" dir="2700000" algn="tl" rotWithShape="0">
                    <a:srgbClr val="000000"/>
                  </a:outerShdw>
                </a:effectLst>
                <a:latin typeface="Arial" charset="0"/>
                <a:ea typeface="ＭＳ Ｐゴシック" charset="0"/>
              </a:rPr>
              <a:t>Trib</a:t>
            </a:r>
            <a:r>
              <a:rPr lang="en-US" altLang="ja-JP" sz="4000" b="1" dirty="0">
                <a:solidFill>
                  <a:srgbClr val="FFFF99"/>
                </a:solidFill>
                <a:effectLst>
                  <a:outerShdw blurRad="50800" dist="63500" dir="2700000" algn="tl" rotWithShape="0">
                    <a:srgbClr val="000000"/>
                  </a:outerShdw>
                </a:effectLst>
                <a:latin typeface="Arial" charset="0"/>
                <a:ea typeface="ＭＳ Ｐゴシック" charset="0"/>
              </a:rPr>
              <a:t>" Rapture</a:t>
            </a:r>
            <a:endParaRPr lang="en-US" sz="4000" b="1" dirty="0">
              <a:solidFill>
                <a:srgbClr val="FFFF99"/>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208</a:t>
            </a:r>
            <a:endParaRPr kumimoji="0" lang="en-US" sz="2400" b="1"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r>
              <a:rPr lang="en-US" altLang="zh-CN" sz="2800" b="1" dirty="0">
                <a:solidFill>
                  <a:srgbClr val="FFFFFF"/>
                </a:solidFill>
                <a:latin typeface="Arial" charset="0"/>
                <a:cs typeface="Arial" charset="0"/>
              </a:rPr>
              <a:t>"Do not become easily unsettled or alarmed by some prophecy, report or letter supposed to have come from us, saying that the day of the Lord has already come.  Don</a:t>
            </a:r>
            <a:r>
              <a:rPr lang="fr-FR"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t let anyone deceive you in any way, for that day will not come until the rebellion occurs and the man of lawlessness is revealed, the man doomed to destruction" </a:t>
            </a:r>
            <a:br>
              <a:rPr lang="en-US" altLang="zh-CN" sz="2800" b="1" dirty="0">
                <a:solidFill>
                  <a:srgbClr val="FFFFFF"/>
                </a:solidFill>
                <a:latin typeface="Arial" charset="0"/>
                <a:cs typeface="Arial" charset="0"/>
              </a:rPr>
            </a:br>
            <a:r>
              <a:rPr lang="en-US" altLang="zh-CN" sz="2800" b="1" dirty="0">
                <a:solidFill>
                  <a:srgbClr val="FFFFFF"/>
                </a:solidFill>
                <a:latin typeface="Arial" charset="0"/>
                <a:cs typeface="Arial" charset="0"/>
              </a:rPr>
              <a:t>(2:2-3).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dirty="0">
                <a:solidFill>
                  <a:srgbClr val="FFFFFF"/>
                </a:solidFill>
                <a:cs typeface="Arial" charset="0"/>
              </a:rPr>
              <a:t>211</a:t>
            </a:r>
          </a:p>
        </p:txBody>
      </p:sp>
    </p:spTree>
    <p:extLst>
      <p:ext uri="{BB962C8B-B14F-4D97-AF65-F5344CB8AC3E}">
        <p14:creationId xmlns:p14="http://schemas.microsoft.com/office/powerpoint/2010/main" val="27267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rPr>
              <a:t>Why Am I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 typeface="Times New Roman" charset="0"/>
              <a:buAutoNum type="arabicPeriod"/>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Believers will be kept from (</a:t>
            </a:r>
            <a:r>
              <a:rPr kumimoji="0" lang="en-US" sz="360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ἐ</a:t>
            </a:r>
            <a:r>
              <a:rPr kumimoji="0" lang="el-GR" sz="360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κ</a:t>
            </a: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this "hour," or time period (Rev. 3:10)</a:t>
            </a:r>
          </a:p>
        </p:txBody>
      </p:sp>
      <p:sp>
        <p:nvSpPr>
          <p:cNvPr id="15565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Christ promises honor before enemies (Rev 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"Look, I will force those who belong to Satan’s synagogue—those liars who say they are Jews but are not—to come and bow down at your feet. They will acknowledge that you are the ones I love."</a:t>
            </a:r>
          </a:p>
        </p:txBody>
      </p:sp>
    </p:spTree>
    <p:extLst>
      <p:ext uri="{BB962C8B-B14F-4D97-AF65-F5344CB8AC3E}">
        <p14:creationId xmlns:p14="http://schemas.microsoft.com/office/powerpoint/2010/main" val="1791559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25" name="TextBox 24"/>
            <p:cNvSpPr txBox="1"/>
            <p:nvPr/>
          </p:nvSpPr>
          <p:spPr>
            <a:xfrm>
              <a:off x="2983932" y="2419667"/>
              <a:ext cx="2963986" cy="218987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Deeds, keeps Christ</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word and does not deny His name, endures patiently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079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endParaRPr>
            </a:p>
          </p:txBody>
        </p:sp>
        <p:sp>
          <p:nvSpPr>
            <p:cNvPr id="19" name="TextBox 18"/>
            <p:cNvSpPr txBox="1"/>
            <p:nvPr/>
          </p:nvSpPr>
          <p:spPr>
            <a:xfrm>
              <a:off x="3060255" y="1412646"/>
              <a:ext cx="2663895" cy="156988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Hold on to what you have</a:t>
              </a:r>
            </a:p>
          </p:txBody>
        </p:sp>
      </p:grpSp>
      <p:grpSp>
        <p:nvGrpSpPr>
          <p:cNvPr id="28" name="Group 27"/>
          <p:cNvGrpSpPr>
            <a:grpSpLocks noChangeAspect="1"/>
          </p:cNvGrpSpPr>
          <p:nvPr/>
        </p:nvGrpSpPr>
        <p:grpSpPr bwMode="auto">
          <a:xfrm>
            <a:off x="1604962" y="836613"/>
            <a:ext cx="5688013" cy="5688012"/>
            <a:chOff x="1475656" y="836712"/>
            <a:chExt cx="5904656" cy="5688632"/>
          </a:xfrm>
        </p:grpSpPr>
        <p:sp>
          <p:nvSpPr>
            <p:cNvPr id="800787"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grpSp>
        <p:nvGrpSpPr>
          <p:cNvPr id="13" name="Group 12"/>
          <p:cNvGrpSpPr>
            <a:grpSpLocks noChangeAspect="1"/>
          </p:cNvGrpSpPr>
          <p:nvPr/>
        </p:nvGrpSpPr>
        <p:grpSpPr bwMode="auto">
          <a:xfrm>
            <a:off x="1044575" y="306483"/>
            <a:ext cx="6696075" cy="6694488"/>
            <a:chOff x="1475656" y="836712"/>
            <a:chExt cx="5904656" cy="5688632"/>
          </a:xfrm>
        </p:grpSpPr>
        <p:sp>
          <p:nvSpPr>
            <p:cNvPr id="800785"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5" name="TextBox 14"/>
            <p:cNvSpPr txBox="1"/>
            <p:nvPr/>
          </p:nvSpPr>
          <p:spPr>
            <a:xfrm>
              <a:off x="2267983" y="836712"/>
              <a:ext cx="4320002" cy="337377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Promise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 promised Philadelphia believers benefits for their perseverance (3:9-13) </a:t>
              </a:r>
            </a:p>
          </p:txBody>
        </p:sp>
      </p:grpSp>
      <p:sp>
        <p:nvSpPr>
          <p:cNvPr id="31" name="Text Box 37"/>
          <p:cNvSpPr txBox="1">
            <a:spLocks noChangeArrowheads="1"/>
          </p:cNvSpPr>
          <p:nvPr/>
        </p:nvSpPr>
        <p:spPr bwMode="auto">
          <a:xfrm>
            <a:off x="8499364" y="44450"/>
            <a:ext cx="524099"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57</a:t>
            </a:r>
          </a:p>
        </p:txBody>
      </p:sp>
    </p:spTree>
    <p:extLst>
      <p:ext uri="{BB962C8B-B14F-4D97-AF65-F5344CB8AC3E}">
        <p14:creationId xmlns:p14="http://schemas.microsoft.com/office/powerpoint/2010/main" val="13996549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769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69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700" name="Text Box 4"/>
          <p:cNvSpPr txBox="1">
            <a:spLocks noChangeArrowheads="1"/>
          </p:cNvSpPr>
          <p:nvPr/>
        </p:nvSpPr>
        <p:spPr bwMode="auto">
          <a:xfrm rot="-5400000">
            <a:off x="-654844" y="3752057"/>
            <a:ext cx="3116263" cy="6477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p>
        </p:txBody>
      </p:sp>
      <p:sp>
        <p:nvSpPr>
          <p:cNvPr id="157701" name="Text Box 6"/>
          <p:cNvSpPr txBox="1">
            <a:spLocks noChangeArrowheads="1"/>
          </p:cNvSpPr>
          <p:nvPr/>
        </p:nvSpPr>
        <p:spPr bwMode="auto">
          <a:xfrm>
            <a:off x="1295400" y="19050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Rapture</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57702" name="Text Box 7"/>
          <p:cNvSpPr txBox="1">
            <a:spLocks noChangeArrowheads="1"/>
          </p:cNvSpPr>
          <p:nvPr/>
        </p:nvSpPr>
        <p:spPr bwMode="auto">
          <a:xfrm>
            <a:off x="1447799" y="3276600"/>
            <a:ext cx="3122609"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Tribulation</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7703"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66FF"/>
                </a:solidFill>
                <a:effectLst/>
                <a:uLnTx/>
                <a:uFillTx/>
                <a:latin typeface="Arial" charset="0"/>
                <a:ea typeface="ＭＳ Ｐゴシック" charset="0"/>
                <a:cs typeface="Arial" charset="0"/>
              </a:rPr>
              <a:t>7 years</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7704"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7705"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66FF"/>
                </a:solidFill>
                <a:effectLst/>
                <a:uLnTx/>
                <a:uFillTx/>
                <a:latin typeface="Arial" charset="0"/>
                <a:ea typeface="ＭＳ Ｐゴシック" charset="0"/>
                <a:cs typeface="Arial" charset="0"/>
              </a:rPr>
              <a:t>1000 years</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7706" name="Text Box 11"/>
          <p:cNvSpPr txBox="1">
            <a:spLocks noChangeArrowheads="1"/>
          </p:cNvSpPr>
          <p:nvPr/>
        </p:nvSpPr>
        <p:spPr bwMode="auto">
          <a:xfrm rot="5400000" flipH="1">
            <a:off x="5868193" y="3913982"/>
            <a:ext cx="49514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Eternal Kingdom</a:t>
            </a:r>
          </a:p>
        </p:txBody>
      </p:sp>
      <p:sp>
        <p:nvSpPr>
          <p:cNvPr id="157707"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charset="0"/>
                <a:ea typeface="ＭＳ Ｐゴシック" charset="0"/>
                <a:cs typeface="Arial" charset="0"/>
              </a:rPr>
              <a:t>Judgment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7708"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709"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7710" name="Rectangle 15"/>
          <p:cNvSpPr>
            <a:spLocks noGrp="1" noChangeArrowheads="1"/>
          </p:cNvSpPr>
          <p:nvPr>
            <p:ph type="title" idx="4294967295"/>
          </p:nvPr>
        </p:nvSpPr>
        <p:spPr>
          <a:xfrm>
            <a:off x="685800" y="533400"/>
            <a:ext cx="7772400" cy="708025"/>
          </a:xfrm>
        </p:spPr>
        <p:txBody>
          <a:bodyPr anchor="t">
            <a:spAutoFit/>
          </a:bodyPr>
          <a:lstStyle/>
          <a:p>
            <a:pPr>
              <a:spcBef>
                <a:spcPct val="50000"/>
              </a:spcBef>
            </a:pPr>
            <a:r>
              <a:rPr lang="en-US" altLang="ja-JP" sz="4000" b="1" dirty="0">
                <a:solidFill>
                  <a:srgbClr val="FFFF99"/>
                </a:solidFill>
                <a:latin typeface="Arial" charset="0"/>
                <a:ea typeface="ＭＳ Ｐゴシック" charset="0"/>
              </a:rPr>
              <a:t>"Pre-</a:t>
            </a:r>
            <a:r>
              <a:rPr lang="en-US" altLang="ja-JP" sz="4000" b="1" dirty="0" err="1">
                <a:solidFill>
                  <a:srgbClr val="FFFF99"/>
                </a:solidFill>
                <a:latin typeface="Arial" charset="0"/>
                <a:ea typeface="ＭＳ Ｐゴシック" charset="0"/>
              </a:rPr>
              <a:t>Trib</a:t>
            </a:r>
            <a:r>
              <a:rPr lang="en-US" altLang="ja-JP" sz="4000" b="1" dirty="0">
                <a:solidFill>
                  <a:srgbClr val="FFFF99"/>
                </a:solidFill>
                <a:latin typeface="Arial" charset="0"/>
                <a:ea typeface="ＭＳ Ｐゴシック" charset="0"/>
              </a:rPr>
              <a:t>" Rapture</a:t>
            </a:r>
            <a:endParaRPr lang="en-US" sz="4000" b="1" dirty="0">
              <a:solidFill>
                <a:srgbClr val="FFFF99"/>
              </a:solidFill>
              <a:latin typeface="Arial" charset="0"/>
              <a:ea typeface="ＭＳ Ｐゴシック" charset="0"/>
            </a:endParaRPr>
          </a:p>
        </p:txBody>
      </p:sp>
      <p:sp>
        <p:nvSpPr>
          <p:cNvPr id="157711" name="Text Box 5"/>
          <p:cNvSpPr txBox="1">
            <a:spLocks noChangeArrowheads="1"/>
          </p:cNvSpPr>
          <p:nvPr/>
        </p:nvSpPr>
        <p:spPr bwMode="auto">
          <a:xfrm>
            <a:off x="5334000" y="1371600"/>
            <a:ext cx="3810000" cy="483209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0" fontAlgn="base" hangingPunct="0">
              <a:spcBef>
                <a:spcPct val="50000"/>
              </a:spcBef>
              <a:spcAft>
                <a:spcPct val="0"/>
              </a:spcAf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"I will keep you from (</a:t>
            </a:r>
            <a:r>
              <a:rPr lang="en-US" sz="3200" dirty="0" err="1">
                <a:solidFill>
                  <a:srgbClr val="FFFFFF"/>
                </a:solidFill>
                <a:latin typeface="Arial" panose="020B0604020202020204" pitchFamily="34" charset="0"/>
                <a:cs typeface="Arial" panose="020B0604020202020204" pitchFamily="34" charset="0"/>
              </a:rPr>
              <a:t>ἐ</a:t>
            </a:r>
            <a:r>
              <a:rPr lang="el-GR" sz="3200" dirty="0" err="1">
                <a:solidFill>
                  <a:srgbClr val="FFFFFF"/>
                </a:solidFill>
                <a:latin typeface="Arial" panose="020B0604020202020204" pitchFamily="34" charset="0"/>
                <a:cs typeface="Arial" panose="020B0604020202020204" pitchFamily="34" charset="0"/>
              </a:rPr>
              <a:t>κ</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hour of testing that will come upon the whole world, to test those who dwell upon the earth"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 3:10)</a:t>
            </a:r>
          </a:p>
        </p:txBody>
      </p:sp>
      <p:sp>
        <p:nvSpPr>
          <p:cNvPr id="245777" name="Text Box 17"/>
          <p:cNvSpPr txBox="1">
            <a:spLocks noChangeArrowheads="1"/>
          </p:cNvSpPr>
          <p:nvPr/>
        </p:nvSpPr>
        <p:spPr bwMode="auto">
          <a:xfrm>
            <a:off x="34290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Second Coming</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7713"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245777"/>
                                        </p:tgtEl>
                                        <p:attrNameLst>
                                          <p:attrName>style.visibility</p:attrName>
                                        </p:attrNameLst>
                                      </p:cBhvr>
                                      <p:to>
                                        <p:strVal val="visible"/>
                                      </p:to>
                                    </p:set>
                                    <p:anim calcmode="lin" valueType="num">
                                      <p:cBhvr additive="base">
                                        <p:cTn id="7" dur="500" fill="hold"/>
                                        <p:tgtEl>
                                          <p:spTgt spid="245777"/>
                                        </p:tgtEl>
                                        <p:attrNameLst>
                                          <p:attrName>ppt_x</p:attrName>
                                        </p:attrNameLst>
                                      </p:cBhvr>
                                      <p:tavLst>
                                        <p:tav tm="0">
                                          <p:val>
                                            <p:strVal val="#ppt_x"/>
                                          </p:val>
                                        </p:tav>
                                        <p:tav tm="100000">
                                          <p:val>
                                            <p:strVal val="#ppt_x"/>
                                          </p:val>
                                        </p:tav>
                                      </p:tavLst>
                                    </p:anim>
                                    <p:anim calcmode="lin" valueType="num">
                                      <p:cBhvr additive="base">
                                        <p:cTn id="8" dur="500" fill="hold"/>
                                        <p:tgtEl>
                                          <p:spTgt spid="2457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ext Box 7"/>
          <p:cNvSpPr txBox="1">
            <a:spLocks noChangeArrowheads="1"/>
          </p:cNvSpPr>
          <p:nvPr/>
        </p:nvSpPr>
        <p:spPr bwMode="auto">
          <a:xfrm>
            <a:off x="2664955"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Israel</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Church Age</a:t>
            </a: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Second Coming</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Tribulation</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rPr>
              <a:t>7 years</a:t>
            </a: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CCFFCC"/>
                </a:solidFill>
                <a:effectLst/>
                <a:uLnTx/>
                <a:uFillTx/>
                <a:latin typeface="Arial"/>
                <a:ea typeface="ＭＳ Ｐゴシック" charset="0"/>
                <a:cs typeface="Arial"/>
              </a:rPr>
              <a:t>1000 years</a:t>
            </a: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CCFFCC"/>
                </a:solidFill>
                <a:effectLst/>
                <a:uLnTx/>
                <a:uFillTx/>
                <a:latin typeface="Arial"/>
                <a:ea typeface="ＭＳ Ｐゴシック" charset="0"/>
                <a:cs typeface="Arial"/>
              </a:rPr>
              <a:t>Judgment</a:t>
            </a:r>
          </a:p>
        </p:txBody>
      </p:sp>
      <p:sp>
        <p:nvSpPr>
          <p:cNvPr id="50189" name="Rectangle 1037"/>
          <p:cNvSpPr>
            <a:spLocks noGrp="1" noChangeArrowheads="1"/>
          </p:cNvSpPr>
          <p:nvPr>
            <p:ph type="title" idx="4294967295"/>
          </p:nvPr>
        </p:nvSpPr>
        <p:spPr>
          <a:xfrm>
            <a:off x="0" y="457200"/>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a:solidFill>
                  <a:srgbClr val="FFFFFF"/>
                </a:solidFill>
                <a:latin typeface="Arial"/>
                <a:ea typeface="ＭＳ Ｐゴシック" charset="-128"/>
                <a:cs typeface="Arial"/>
              </a:rPr>
              <a:t>Deliverance from the Tribulation</a:t>
            </a:r>
          </a:p>
        </p:txBody>
      </p:sp>
      <p:sp>
        <p:nvSpPr>
          <p:cNvPr id="52241" name="Text Box 1041"/>
          <p:cNvSpPr txBox="1">
            <a:spLocks noChangeArrowheads="1"/>
          </p:cNvSpPr>
          <p:nvPr/>
        </p:nvSpPr>
        <p:spPr bwMode="auto">
          <a:xfrm>
            <a:off x="8463434" y="7772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724065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0"/>
            <a:ext cx="7772400" cy="708025"/>
          </a:xfrm>
          <a:effectLst>
            <a:outerShdw blurRad="50800" dist="38100" dir="2700000">
              <a:srgbClr val="000000">
                <a:alpha val="43000"/>
              </a:srgbClr>
            </a:outerShdw>
          </a:effectLst>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ea typeface="ＭＳ Ｐゴシック" charset="0"/>
              </a:rPr>
              <a:t>Greek Prepositions</a:t>
            </a: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19200" y="4886325"/>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73380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7" name="Text Box 7"/>
          <p:cNvSpPr txBox="1">
            <a:spLocks noChangeArrowheads="1"/>
          </p:cNvSpPr>
          <p:nvPr/>
        </p:nvSpPr>
        <p:spPr bwMode="auto">
          <a:xfrm>
            <a:off x="2286000" y="4621213"/>
            <a:ext cx="1447800" cy="58420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into</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3810000"/>
            <a:ext cx="2286000" cy="58420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through</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 name="Text Box 7"/>
          <p:cNvSpPr txBox="1">
            <a:spLocks noChangeArrowheads="1"/>
          </p:cNvSpPr>
          <p:nvPr/>
        </p:nvSpPr>
        <p:spPr bwMode="auto">
          <a:xfrm>
            <a:off x="1539875" y="1466850"/>
            <a:ext cx="3505200" cy="107632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from, out of, away from</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 name="Bent Arrow 29"/>
          <p:cNvSpPr/>
          <p:nvPr/>
        </p:nvSpPr>
        <p:spPr bwMode="auto">
          <a:xfrm rot="16200000" flipV="1">
            <a:off x="1074738" y="2035175"/>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33" name="Text Box 7"/>
          <p:cNvSpPr txBox="1">
            <a:spLocks noChangeArrowheads="1"/>
          </p:cNvSpPr>
          <p:nvPr/>
        </p:nvSpPr>
        <p:spPr bwMode="auto">
          <a:xfrm>
            <a:off x="4908550" y="3460750"/>
            <a:ext cx="2133600" cy="58420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around</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59760"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 name="Picture 3">
            <a:extLst>
              <a:ext uri="{FF2B5EF4-FFF2-40B4-BE49-F238E27FC236}">
                <a16:creationId xmlns:a16="http://schemas.microsoft.com/office/drawing/2014/main" id="{E1092EB4-C472-0CE8-A179-7ABED0BC568B}"/>
              </a:ext>
            </a:extLst>
          </p:cNvPr>
          <p:cNvPicPr>
            <a:picLocks noChangeAspect="1"/>
          </p:cNvPicPr>
          <p:nvPr/>
        </p:nvPicPr>
        <p:blipFill>
          <a:blip r:embed="rId3"/>
          <a:stretch>
            <a:fillRect/>
          </a:stretch>
        </p:blipFill>
        <p:spPr>
          <a:xfrm>
            <a:off x="542160" y="1914939"/>
            <a:ext cx="711200" cy="1104900"/>
          </a:xfrm>
          <a:prstGeom prst="rect">
            <a:avLst/>
          </a:prstGeom>
        </p:spPr>
      </p:pic>
      <p:pic>
        <p:nvPicPr>
          <p:cNvPr id="5" name="Picture 4">
            <a:extLst>
              <a:ext uri="{FF2B5EF4-FFF2-40B4-BE49-F238E27FC236}">
                <a16:creationId xmlns:a16="http://schemas.microsoft.com/office/drawing/2014/main" id="{5128A233-3FFC-B0FE-6E85-85137F51F9A2}"/>
              </a:ext>
            </a:extLst>
          </p:cNvPr>
          <p:cNvPicPr>
            <a:picLocks noChangeAspect="1"/>
          </p:cNvPicPr>
          <p:nvPr/>
        </p:nvPicPr>
        <p:blipFill>
          <a:blip r:embed="rId4"/>
          <a:stretch>
            <a:fillRect/>
          </a:stretch>
        </p:blipFill>
        <p:spPr>
          <a:xfrm>
            <a:off x="453260" y="3282935"/>
            <a:ext cx="800100" cy="1117600"/>
          </a:xfrm>
          <a:prstGeom prst="rect">
            <a:avLst/>
          </a:prstGeom>
        </p:spPr>
      </p:pic>
      <p:pic>
        <p:nvPicPr>
          <p:cNvPr id="6" name="Picture 5">
            <a:extLst>
              <a:ext uri="{FF2B5EF4-FFF2-40B4-BE49-F238E27FC236}">
                <a16:creationId xmlns:a16="http://schemas.microsoft.com/office/drawing/2014/main" id="{4364E915-67AB-A143-C8A3-8DF3059C8E77}"/>
              </a:ext>
            </a:extLst>
          </p:cNvPr>
          <p:cNvPicPr>
            <a:picLocks noChangeAspect="1"/>
          </p:cNvPicPr>
          <p:nvPr/>
        </p:nvPicPr>
        <p:blipFill>
          <a:blip r:embed="rId5"/>
          <a:stretch>
            <a:fillRect/>
          </a:stretch>
        </p:blipFill>
        <p:spPr>
          <a:xfrm>
            <a:off x="374650" y="4483436"/>
            <a:ext cx="800100" cy="1117600"/>
          </a:xfrm>
          <a:prstGeom prst="rect">
            <a:avLst/>
          </a:prstGeom>
        </p:spPr>
      </p:pic>
      <p:pic>
        <p:nvPicPr>
          <p:cNvPr id="7" name="Picture 6">
            <a:extLst>
              <a:ext uri="{FF2B5EF4-FFF2-40B4-BE49-F238E27FC236}">
                <a16:creationId xmlns:a16="http://schemas.microsoft.com/office/drawing/2014/main" id="{2A88D40D-256D-E3E4-8574-71D83220FE99}"/>
              </a:ext>
            </a:extLst>
          </p:cNvPr>
          <p:cNvPicPr>
            <a:picLocks noChangeAspect="1"/>
          </p:cNvPicPr>
          <p:nvPr/>
        </p:nvPicPr>
        <p:blipFill>
          <a:blip r:embed="rId6"/>
          <a:stretch>
            <a:fillRect/>
          </a:stretch>
        </p:blipFill>
        <p:spPr>
          <a:xfrm>
            <a:off x="4766440" y="2897792"/>
            <a:ext cx="1917700" cy="57150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animBg="1"/>
      <p:bldP spid="27" grpId="0"/>
      <p:bldP spid="28" grpId="0"/>
      <p:bldP spid="29"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61794" name="Text Box 17"/>
          <p:cNvSpPr txBox="1">
            <a:spLocks noChangeArrowheads="1"/>
          </p:cNvSpPr>
          <p:nvPr/>
        </p:nvSpPr>
        <p:spPr bwMode="auto">
          <a:xfrm>
            <a:off x="394335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Second Coming</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1796"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1797"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8"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9" name="Text Box 4"/>
          <p:cNvSpPr txBox="1">
            <a:spLocks noChangeArrowheads="1"/>
          </p:cNvSpPr>
          <p:nvPr/>
        </p:nvSpPr>
        <p:spPr bwMode="auto">
          <a:xfrm rot="-5400000">
            <a:off x="-1283494" y="3752056"/>
            <a:ext cx="3116263" cy="64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66FF"/>
                </a:solidFill>
                <a:effectLst/>
                <a:uLnTx/>
                <a:uFillTx/>
                <a:latin typeface="Arial" charset="0"/>
                <a:ea typeface="ＭＳ Ｐゴシック" charset="0"/>
                <a:cs typeface="Arial" charset="0"/>
              </a:rPr>
              <a:t>Church Age</a:t>
            </a:r>
          </a:p>
        </p:txBody>
      </p:sp>
      <p:sp>
        <p:nvSpPr>
          <p:cNvPr id="161800" name="Text Box 6"/>
          <p:cNvSpPr txBox="1">
            <a:spLocks noChangeArrowheads="1"/>
          </p:cNvSpPr>
          <p:nvPr/>
        </p:nvSpPr>
        <p:spPr bwMode="auto">
          <a:xfrm>
            <a:off x="1317625" y="1287463"/>
            <a:ext cx="2209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Rapture</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61801" name="Text Box 7"/>
          <p:cNvSpPr txBox="1">
            <a:spLocks noChangeArrowheads="1"/>
          </p:cNvSpPr>
          <p:nvPr/>
        </p:nvSpPr>
        <p:spPr bwMode="auto">
          <a:xfrm>
            <a:off x="1522411" y="3276600"/>
            <a:ext cx="2971791"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Tribulation</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1802" name="Text Box 8"/>
          <p:cNvSpPr txBox="1">
            <a:spLocks noChangeArrowheads="1"/>
          </p:cNvSpPr>
          <p:nvPr/>
        </p:nvSpPr>
        <p:spPr bwMode="auto">
          <a:xfrm>
            <a:off x="1905000" y="4479925"/>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cs typeface="Arial" charset="0"/>
              </a:rPr>
              <a:t>7 years</a:t>
            </a:r>
          </a:p>
        </p:txBody>
      </p:sp>
      <p:sp>
        <p:nvSpPr>
          <p:cNvPr id="161803"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1804" name="Text Box 10"/>
          <p:cNvSpPr txBox="1">
            <a:spLocks noChangeArrowheads="1"/>
          </p:cNvSpPr>
          <p:nvPr/>
        </p:nvSpPr>
        <p:spPr bwMode="auto">
          <a:xfrm>
            <a:off x="4953000" y="4479925"/>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66FF"/>
                </a:solidFill>
                <a:effectLst/>
                <a:uLnTx/>
                <a:uFillTx/>
                <a:latin typeface="Arial" charset="0"/>
                <a:ea typeface="ＭＳ Ｐゴシック" charset="0"/>
                <a:cs typeface="Arial" charset="0"/>
              </a:rPr>
              <a:t>1000 years</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1805" name="Text Box 11"/>
          <p:cNvSpPr txBox="1">
            <a:spLocks noChangeArrowheads="1"/>
          </p:cNvSpPr>
          <p:nvPr/>
        </p:nvSpPr>
        <p:spPr bwMode="auto">
          <a:xfrm rot="5400000" flipH="1">
            <a:off x="5868193" y="3913982"/>
            <a:ext cx="49514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Eternal Kingdom</a:t>
            </a:r>
          </a:p>
        </p:txBody>
      </p:sp>
      <p:sp>
        <p:nvSpPr>
          <p:cNvPr id="161806"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charset="0"/>
                <a:ea typeface="ＭＳ Ｐゴシック" charset="0"/>
                <a:cs typeface="Arial" charset="0"/>
              </a:rPr>
              <a:t>Judgment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1807"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808"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809" name="Rectangle 15"/>
          <p:cNvSpPr>
            <a:spLocks noGrp="1" noChangeArrowheads="1"/>
          </p:cNvSpPr>
          <p:nvPr>
            <p:ph type="title" idx="4294967295"/>
          </p:nvPr>
        </p:nvSpPr>
        <p:spPr>
          <a:xfrm>
            <a:off x="685800" y="533400"/>
            <a:ext cx="7772400" cy="708025"/>
          </a:xfrm>
        </p:spPr>
        <p:txBody>
          <a:bodyPr anchor="t">
            <a:spAutoFit/>
          </a:bodyPr>
          <a:lstStyle/>
          <a:p>
            <a:pPr>
              <a:spcBef>
                <a:spcPct val="50000"/>
              </a:spcBef>
            </a:pPr>
            <a:r>
              <a:rPr lang="en-US" altLang="ja-JP" sz="4000" b="1" dirty="0">
                <a:solidFill>
                  <a:srgbClr val="FFFF99"/>
                </a:solidFill>
                <a:latin typeface="Arial" charset="0"/>
                <a:ea typeface="ＭＳ Ｐゴシック" charset="0"/>
              </a:rPr>
              <a:t>"Pre-</a:t>
            </a:r>
            <a:r>
              <a:rPr lang="en-US" altLang="ja-JP" sz="4000" b="1" dirty="0" err="1">
                <a:solidFill>
                  <a:srgbClr val="FFFF99"/>
                </a:solidFill>
                <a:latin typeface="Arial" charset="0"/>
                <a:ea typeface="ＭＳ Ｐゴシック" charset="0"/>
              </a:rPr>
              <a:t>Trib</a:t>
            </a:r>
            <a:r>
              <a:rPr lang="en-US" altLang="ja-JP" sz="4000" b="1" dirty="0">
                <a:solidFill>
                  <a:srgbClr val="FFFF99"/>
                </a:solidFill>
                <a:latin typeface="Arial" charset="0"/>
                <a:ea typeface="ＭＳ Ｐゴシック" charset="0"/>
              </a:rPr>
              <a:t>" Rapture</a:t>
            </a:r>
            <a:endParaRPr lang="en-US" sz="4000" b="1" dirty="0">
              <a:solidFill>
                <a:srgbClr val="FFFF99"/>
              </a:solidFill>
              <a:latin typeface="Arial" charset="0"/>
              <a:ea typeface="ＭＳ Ｐゴシック" charset="0"/>
            </a:endParaRPr>
          </a:p>
        </p:txBody>
      </p:sp>
      <p:sp>
        <p:nvSpPr>
          <p:cNvPr id="161810" name="Text Box 5"/>
          <p:cNvSpPr txBox="1">
            <a:spLocks noChangeArrowheads="1"/>
          </p:cNvSpPr>
          <p:nvPr/>
        </p:nvSpPr>
        <p:spPr bwMode="auto">
          <a:xfrm>
            <a:off x="4838870" y="1203621"/>
            <a:ext cx="3810000" cy="477043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0" fontAlgn="base" hangingPunct="0">
              <a:spcBef>
                <a:spcPct val="50000"/>
              </a:spcBef>
              <a:spcAft>
                <a:spcPct val="0"/>
              </a:spcAf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"I will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keep you from (</a:t>
            </a:r>
            <a:r>
              <a:rPr lang="en-US" sz="3200" dirty="0" err="1">
                <a:solidFill>
                  <a:srgbClr val="FFFF00"/>
                </a:solidFill>
                <a:latin typeface="Arial" panose="020B0604020202020204" pitchFamily="34" charset="0"/>
                <a:cs typeface="Arial" panose="020B0604020202020204" pitchFamily="34" charset="0"/>
              </a:rPr>
              <a:t>ἐ</a:t>
            </a:r>
            <a:r>
              <a:rPr lang="el-GR" sz="3200" dirty="0" err="1">
                <a:solidFill>
                  <a:srgbClr val="FFFF00"/>
                </a:solidFill>
                <a:latin typeface="Arial" panose="020B0604020202020204" pitchFamily="34" charset="0"/>
                <a:cs typeface="Arial" panose="020B0604020202020204" pitchFamily="34" charset="0"/>
              </a:rPr>
              <a:t>κ</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hour of testing that will come upon the whole world, to test those who dwell upon the earth"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 name="Notched Right Arrow 23"/>
          <p:cNvSpPr>
            <a:spLocks noChangeArrowheads="1"/>
          </p:cNvSpPr>
          <p:nvPr/>
        </p:nvSpPr>
        <p:spPr bwMode="auto">
          <a:xfrm>
            <a:off x="1241425" y="5126038"/>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7" name="Text Box 7"/>
          <p:cNvSpPr txBox="1">
            <a:spLocks noChangeArrowheads="1"/>
          </p:cNvSpPr>
          <p:nvPr/>
        </p:nvSpPr>
        <p:spPr bwMode="auto">
          <a:xfrm>
            <a:off x="2308225" y="4860925"/>
            <a:ext cx="14478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"into"</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8" name="Text Box 7"/>
          <p:cNvSpPr txBox="1">
            <a:spLocks noChangeArrowheads="1"/>
          </p:cNvSpPr>
          <p:nvPr/>
        </p:nvSpPr>
        <p:spPr bwMode="auto">
          <a:xfrm>
            <a:off x="1905000" y="4038600"/>
            <a:ext cx="2286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"through"</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9" name="Text Box 7"/>
          <p:cNvSpPr txBox="1">
            <a:spLocks noChangeArrowheads="1"/>
          </p:cNvSpPr>
          <p:nvPr/>
        </p:nvSpPr>
        <p:spPr bwMode="auto">
          <a:xfrm>
            <a:off x="1401763" y="1831975"/>
            <a:ext cx="303688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"from, out of, away from"</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0" name="Bent Arrow 29"/>
          <p:cNvSpPr/>
          <p:nvPr/>
        </p:nvSpPr>
        <p:spPr bwMode="auto">
          <a:xfrm rot="16200000" flipV="1">
            <a:off x="1028700" y="2424113"/>
            <a:ext cx="990600" cy="609600"/>
          </a:xfrm>
          <a:prstGeom prst="bentArrow">
            <a:avLst/>
          </a:prstGeom>
          <a:solidFill>
            <a:srgbClr val="FFFF00"/>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61820"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83B48C78-02C8-3313-E4BB-37FB9F9E1EF0}"/>
              </a:ext>
            </a:extLst>
          </p:cNvPr>
          <p:cNvPicPr>
            <a:picLocks noChangeAspect="1"/>
          </p:cNvPicPr>
          <p:nvPr/>
        </p:nvPicPr>
        <p:blipFill>
          <a:blip r:embed="rId3"/>
          <a:stretch>
            <a:fillRect/>
          </a:stretch>
        </p:blipFill>
        <p:spPr>
          <a:xfrm>
            <a:off x="542160" y="2226221"/>
            <a:ext cx="711200" cy="1104900"/>
          </a:xfrm>
          <a:prstGeom prst="rect">
            <a:avLst/>
          </a:prstGeom>
        </p:spPr>
      </p:pic>
      <p:pic>
        <p:nvPicPr>
          <p:cNvPr id="3" name="Picture 2">
            <a:extLst>
              <a:ext uri="{FF2B5EF4-FFF2-40B4-BE49-F238E27FC236}">
                <a16:creationId xmlns:a16="http://schemas.microsoft.com/office/drawing/2014/main" id="{B1967677-284E-E878-5218-819071A328B1}"/>
              </a:ext>
            </a:extLst>
          </p:cNvPr>
          <p:cNvPicPr>
            <a:picLocks noChangeAspect="1"/>
          </p:cNvPicPr>
          <p:nvPr/>
        </p:nvPicPr>
        <p:blipFill>
          <a:blip r:embed="rId4"/>
          <a:stretch>
            <a:fillRect/>
          </a:stretch>
        </p:blipFill>
        <p:spPr>
          <a:xfrm>
            <a:off x="453260" y="3282935"/>
            <a:ext cx="800100" cy="1117600"/>
          </a:xfrm>
          <a:prstGeom prst="rect">
            <a:avLst/>
          </a:prstGeom>
        </p:spPr>
      </p:pic>
      <p:pic>
        <p:nvPicPr>
          <p:cNvPr id="4" name="Picture 3">
            <a:extLst>
              <a:ext uri="{FF2B5EF4-FFF2-40B4-BE49-F238E27FC236}">
                <a16:creationId xmlns:a16="http://schemas.microsoft.com/office/drawing/2014/main" id="{6423EFEA-01DE-C584-204D-C6D69FF052B4}"/>
              </a:ext>
            </a:extLst>
          </p:cNvPr>
          <p:cNvPicPr>
            <a:picLocks noChangeAspect="1"/>
          </p:cNvPicPr>
          <p:nvPr/>
        </p:nvPicPr>
        <p:blipFill>
          <a:blip r:embed="rId5"/>
          <a:stretch>
            <a:fillRect/>
          </a:stretch>
        </p:blipFill>
        <p:spPr>
          <a:xfrm>
            <a:off x="374650" y="4483436"/>
            <a:ext cx="800100" cy="111760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63842"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3843"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3844" name="Text Box 7"/>
          <p:cNvSpPr txBox="1">
            <a:spLocks noChangeArrowheads="1"/>
          </p:cNvSpPr>
          <p:nvPr/>
        </p:nvSpPr>
        <p:spPr bwMode="auto">
          <a:xfrm>
            <a:off x="1828800" y="3276600"/>
            <a:ext cx="251460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sphere of </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evil one"</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3845"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3846"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3847" name="Rectangle 15"/>
          <p:cNvSpPr>
            <a:spLocks noGrp="1" noChangeArrowheads="1"/>
          </p:cNvSpPr>
          <p:nvPr>
            <p:ph type="title" idx="4294967295"/>
          </p:nvPr>
        </p:nvSpPr>
        <p:spPr>
          <a:xfrm>
            <a:off x="609600" y="-76200"/>
            <a:ext cx="7848600" cy="1323975"/>
          </a:xfrm>
        </p:spPr>
        <p:txBody>
          <a:bodyPr anchor="t">
            <a:spAutoFit/>
          </a:bodyPr>
          <a:lstStyle/>
          <a:p>
            <a:pPr>
              <a:spcBef>
                <a:spcPct val="50000"/>
              </a:spcBef>
            </a:pPr>
            <a:r>
              <a:rPr lang="en-US" sz="4000" b="1" dirty="0">
                <a:solidFill>
                  <a:srgbClr val="FFFF99"/>
                </a:solidFill>
                <a:latin typeface="Arial" charset="0"/>
                <a:ea typeface="ＭＳ Ｐゴシック" charset="0"/>
              </a:rPr>
              <a:t>The Only Other NT Occurrence of </a:t>
            </a:r>
            <a:r>
              <a:rPr lang="en-US" altLang="ja-JP" sz="4000" b="1" dirty="0">
                <a:solidFill>
                  <a:srgbClr val="FFFF99"/>
                </a:solidFill>
                <a:latin typeface="Arial" charset="0"/>
                <a:ea typeface="ＭＳ Ｐゴシック" charset="0"/>
              </a:rPr>
              <a:t>"Keep  From" (</a:t>
            </a:r>
            <a:r>
              <a:rPr lang="en-US" altLang="ja-JP" sz="4000" b="1" dirty="0">
                <a:solidFill>
                  <a:srgbClr val="FFFF00"/>
                </a:solidFill>
                <a:latin typeface="Bwgrki" charset="0"/>
                <a:ea typeface="ＭＳ Ｐゴシック" charset="0"/>
                <a:cs typeface="Bwgrki" charset="0"/>
              </a:rPr>
              <a:t>thre,w e,k</a:t>
            </a:r>
            <a:r>
              <a:rPr lang="en-US" altLang="ja-JP" sz="4000" b="1" dirty="0">
                <a:solidFill>
                  <a:srgbClr val="FFFF99"/>
                </a:solidFill>
                <a:latin typeface="Arial" charset="0"/>
                <a:ea typeface="ＭＳ Ｐゴシック" charset="0"/>
              </a:rPr>
              <a:t>)</a:t>
            </a:r>
            <a:endParaRPr lang="en-US" sz="4000" b="1" dirty="0">
              <a:solidFill>
                <a:srgbClr val="FFFF99"/>
              </a:solidFill>
              <a:latin typeface="Arial" charset="0"/>
              <a:ea typeface="ＭＳ Ｐゴシック" charset="0"/>
            </a:endParaRPr>
          </a:p>
        </p:txBody>
      </p:sp>
      <p:sp>
        <p:nvSpPr>
          <p:cNvPr id="163848" name="Text Box 5"/>
          <p:cNvSpPr txBox="1">
            <a:spLocks noChangeArrowheads="1"/>
          </p:cNvSpPr>
          <p:nvPr/>
        </p:nvSpPr>
        <p:spPr bwMode="auto">
          <a:xfrm>
            <a:off x="4953000" y="1536700"/>
            <a:ext cx="4191000" cy="30464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0" fontAlgn="base" hangingPunct="0">
              <a:spcBef>
                <a:spcPct val="50000"/>
              </a:spcBef>
              <a:spcAft>
                <a:spcPct val="0"/>
              </a:spcAf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"I do not ask you to take them out of (</a:t>
            </a:r>
            <a:r>
              <a:rPr lang="en-US" sz="3200" i="1" dirty="0" err="1">
                <a:solidFill>
                  <a:srgbClr val="FFFFFF"/>
                </a:solidFill>
                <a:latin typeface="Arial" panose="020B0604020202020204" pitchFamily="34" charset="0"/>
                <a:cs typeface="Arial" panose="020B0604020202020204" pitchFamily="34" charset="0"/>
              </a:rPr>
              <a:t>ἐ</a:t>
            </a:r>
            <a:r>
              <a:rPr lang="el-GR" sz="3200" i="1" dirty="0" err="1">
                <a:solidFill>
                  <a:srgbClr val="FFFFFF"/>
                </a:solidFill>
                <a:latin typeface="Arial" panose="020B0604020202020204" pitchFamily="34" charset="0"/>
                <a:cs typeface="Arial" panose="020B0604020202020204" pitchFamily="34" charset="0"/>
              </a:rPr>
              <a:t>κ</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world, but to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keep </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them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from </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en-US" sz="3200" i="1" dirty="0" err="1">
                <a:solidFill>
                  <a:srgbClr val="FFFFFF"/>
                </a:solidFill>
                <a:latin typeface="Arial" panose="020B0604020202020204" pitchFamily="34" charset="0"/>
                <a:cs typeface="Arial" panose="020B0604020202020204" pitchFamily="34" charset="0"/>
              </a:rPr>
              <a:t>ἐ</a:t>
            </a:r>
            <a:r>
              <a:rPr lang="el-GR" sz="3200" i="1" dirty="0" err="1">
                <a:solidFill>
                  <a:srgbClr val="FFFFFF"/>
                </a:solidFill>
                <a:latin typeface="Arial" panose="020B0604020202020204" pitchFamily="34" charset="0"/>
                <a:cs typeface="Arial" panose="020B0604020202020204" pitchFamily="34" charset="0"/>
              </a:rPr>
              <a:t>κ</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evil one"</a:t>
            </a:r>
            <a:b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17:15)</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9" name="Text Box 7"/>
          <p:cNvSpPr txBox="1">
            <a:spLocks noChangeArrowheads="1"/>
          </p:cNvSpPr>
          <p:nvPr/>
        </p:nvSpPr>
        <p:spPr bwMode="auto">
          <a:xfrm>
            <a:off x="1219200" y="5353050"/>
            <a:ext cx="3505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"from, out of, away from"</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0" name="Bent Arrow 29"/>
          <p:cNvSpPr/>
          <p:nvPr/>
        </p:nvSpPr>
        <p:spPr bwMode="auto">
          <a:xfrm rot="5400000">
            <a:off x="800100" y="491490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1" name="Text Box 7"/>
          <p:cNvSpPr txBox="1">
            <a:spLocks noChangeArrowheads="1"/>
          </p:cNvSpPr>
          <p:nvPr/>
        </p:nvSpPr>
        <p:spPr bwMode="auto">
          <a:xfrm>
            <a:off x="4419600" y="5276850"/>
            <a:ext cx="4724400" cy="12001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kept in Satan</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sphere</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parallels</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kept in Tribulation Period</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 name="Text Box 7"/>
          <p:cNvSpPr txBox="1">
            <a:spLocks noChangeArrowheads="1"/>
          </p:cNvSpPr>
          <p:nvPr/>
        </p:nvSpPr>
        <p:spPr bwMode="auto">
          <a:xfrm>
            <a:off x="155575" y="1501775"/>
            <a:ext cx="4724400" cy="12001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 idea of being taken out of the world relates to being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cs typeface="Arial" charset="0"/>
              </a:rPr>
              <a:t>removed</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from the world</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3855"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3" name="Picture 2">
            <a:extLst>
              <a:ext uri="{FF2B5EF4-FFF2-40B4-BE49-F238E27FC236}">
                <a16:creationId xmlns:a16="http://schemas.microsoft.com/office/drawing/2014/main" id="{0FC920A2-9D65-DC8E-441B-616C90F733FF}"/>
              </a:ext>
            </a:extLst>
          </p:cNvPr>
          <p:cNvPicPr>
            <a:picLocks noChangeAspect="1"/>
          </p:cNvPicPr>
          <p:nvPr/>
        </p:nvPicPr>
        <p:blipFill>
          <a:blip r:embed="rId3"/>
          <a:stretch>
            <a:fillRect/>
          </a:stretch>
        </p:blipFill>
        <p:spPr>
          <a:xfrm>
            <a:off x="5292079" y="561313"/>
            <a:ext cx="2520281" cy="707447"/>
          </a:xfrm>
          <a:prstGeom prst="rect">
            <a:avLst/>
          </a:prstGeom>
        </p:spPr>
      </p:pic>
      <p:pic>
        <p:nvPicPr>
          <p:cNvPr id="2" name="Picture 1">
            <a:extLst>
              <a:ext uri="{FF2B5EF4-FFF2-40B4-BE49-F238E27FC236}">
                <a16:creationId xmlns:a16="http://schemas.microsoft.com/office/drawing/2014/main" id="{1854E69E-6BA4-12B7-61BC-DC2CFB8F910A}"/>
              </a:ext>
            </a:extLst>
          </p:cNvPr>
          <p:cNvPicPr>
            <a:picLocks noChangeAspect="1"/>
          </p:cNvPicPr>
          <p:nvPr/>
        </p:nvPicPr>
        <p:blipFill>
          <a:blip r:embed="rId4"/>
          <a:stretch>
            <a:fillRect/>
          </a:stretch>
        </p:blipFill>
        <p:spPr>
          <a:xfrm>
            <a:off x="172509" y="4483041"/>
            <a:ext cx="711200" cy="110490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2" name="Text Box 4"/>
          <p:cNvSpPr txBox="1">
            <a:spLocks noChangeArrowheads="1"/>
          </p:cNvSpPr>
          <p:nvPr/>
        </p:nvSpPr>
        <p:spPr bwMode="auto">
          <a:xfrm rot="-5400000">
            <a:off x="-654844" y="3752057"/>
            <a:ext cx="3116263" cy="6477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65893" name="Text Box 6"/>
          <p:cNvSpPr txBox="1">
            <a:spLocks noChangeArrowheads="1"/>
          </p:cNvSpPr>
          <p:nvPr/>
        </p:nvSpPr>
        <p:spPr bwMode="auto">
          <a:xfrm>
            <a:off x="1295400" y="19050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Rapture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65894" name="Text Box 7"/>
          <p:cNvSpPr txBox="1">
            <a:spLocks noChangeArrowheads="1"/>
          </p:cNvSpPr>
          <p:nvPr/>
        </p:nvSpPr>
        <p:spPr bwMode="auto">
          <a:xfrm>
            <a:off x="1828800" y="3276600"/>
            <a:ext cx="2514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Tribulation</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5895"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66FF"/>
                </a:solidFill>
                <a:effectLst/>
                <a:uLnTx/>
                <a:uFillTx/>
                <a:latin typeface="Arial" charset="0"/>
                <a:ea typeface="ＭＳ Ｐゴシック" charset="0"/>
                <a:cs typeface="Arial" charset="0"/>
              </a:rPr>
              <a:t>7 years</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5896"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5897"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66FF"/>
                </a:solidFill>
                <a:effectLst/>
                <a:uLnTx/>
                <a:uFillTx/>
                <a:latin typeface="Arial" charset="0"/>
                <a:ea typeface="ＭＳ Ｐゴシック" charset="0"/>
                <a:cs typeface="Arial" charset="0"/>
              </a:rPr>
              <a:t>1000 years</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5898" name="Text Box 11"/>
          <p:cNvSpPr txBox="1">
            <a:spLocks noChangeArrowheads="1"/>
          </p:cNvSpPr>
          <p:nvPr/>
        </p:nvSpPr>
        <p:spPr bwMode="auto">
          <a:xfrm rot="5400000" flipH="1">
            <a:off x="5868193" y="3913982"/>
            <a:ext cx="49514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Eternal Kingdom</a:t>
            </a:r>
            <a:endParaRPr kumimoji="0" lang="en-US" sz="3600" b="0" i="0" u="none" strike="noStrike" kern="1200" cap="none" spc="0" normalizeH="0" baseline="0" noProof="0">
              <a:ln>
                <a:noFill/>
              </a:ln>
              <a:solidFill>
                <a:srgbClr val="FFCC00"/>
              </a:solidFill>
              <a:effectLst/>
              <a:uLnTx/>
              <a:uFillTx/>
              <a:latin typeface="Arial" charset="0"/>
              <a:ea typeface="ＭＳ Ｐゴシック" charset="0"/>
              <a:cs typeface="Arial" charset="0"/>
            </a:endParaRPr>
          </a:p>
        </p:txBody>
      </p:sp>
      <p:sp>
        <p:nvSpPr>
          <p:cNvPr id="165899"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charset="0"/>
                <a:ea typeface="ＭＳ Ｐゴシック" charset="0"/>
                <a:cs typeface="Arial" charset="0"/>
              </a:rPr>
              <a:t>Judgment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590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0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02" name="Rectangle 15"/>
          <p:cNvSpPr>
            <a:spLocks noGrp="1" noChangeArrowheads="1"/>
          </p:cNvSpPr>
          <p:nvPr>
            <p:ph type="title" idx="4294967295"/>
          </p:nvPr>
        </p:nvSpPr>
        <p:spPr>
          <a:xfrm>
            <a:off x="685800" y="533400"/>
            <a:ext cx="7772400" cy="708025"/>
          </a:xfrm>
        </p:spPr>
        <p:txBody>
          <a:bodyPr anchor="t">
            <a:spAutoFit/>
          </a:bodyPr>
          <a:lstStyle/>
          <a:p>
            <a:pPr>
              <a:spcBef>
                <a:spcPct val="50000"/>
              </a:spcBef>
            </a:pPr>
            <a:r>
              <a:rPr lang="en-US" altLang="ja-JP" sz="4000" b="1" dirty="0">
                <a:solidFill>
                  <a:srgbClr val="FFFF99"/>
                </a:solidFill>
                <a:latin typeface="Arial" charset="0"/>
                <a:ea typeface="ＭＳ Ｐゴシック" charset="0"/>
              </a:rPr>
              <a:t>"Pre-</a:t>
            </a:r>
            <a:r>
              <a:rPr lang="en-US" altLang="ja-JP" sz="4000" b="1" dirty="0" err="1">
                <a:solidFill>
                  <a:srgbClr val="FFFF99"/>
                </a:solidFill>
                <a:latin typeface="Arial" charset="0"/>
                <a:ea typeface="ＭＳ Ｐゴシック" charset="0"/>
              </a:rPr>
              <a:t>Trib</a:t>
            </a:r>
            <a:r>
              <a:rPr lang="en-US" altLang="ja-JP" sz="4000" b="1" dirty="0">
                <a:solidFill>
                  <a:srgbClr val="FFFF99"/>
                </a:solidFill>
                <a:latin typeface="Arial" charset="0"/>
                <a:ea typeface="ＭＳ Ｐゴシック" charset="0"/>
              </a:rPr>
              <a:t>" Rapture</a:t>
            </a:r>
            <a:endParaRPr lang="en-US" sz="4000" b="1" dirty="0">
              <a:solidFill>
                <a:srgbClr val="FFFF99"/>
              </a:solidFill>
              <a:latin typeface="Arial" charset="0"/>
              <a:ea typeface="ＭＳ Ｐゴシック" charset="0"/>
            </a:endParaRPr>
          </a:p>
        </p:txBody>
      </p:sp>
      <p:sp>
        <p:nvSpPr>
          <p:cNvPr id="165903" name="Text Box 17"/>
          <p:cNvSpPr txBox="1">
            <a:spLocks noChangeArrowheads="1"/>
          </p:cNvSpPr>
          <p:nvPr/>
        </p:nvSpPr>
        <p:spPr bwMode="auto">
          <a:xfrm>
            <a:off x="34290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Second Coming</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40" name="Text Box 5"/>
          <p:cNvSpPr txBox="1">
            <a:spLocks noChangeArrowheads="1"/>
          </p:cNvSpPr>
          <p:nvPr/>
        </p:nvSpPr>
        <p:spPr bwMode="auto">
          <a:xfrm>
            <a:off x="5334000" y="1395413"/>
            <a:ext cx="3810000" cy="47704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0" fontAlgn="base" hangingPunct="0">
              <a:spcBef>
                <a:spcPct val="50000"/>
              </a:spcBef>
              <a:spcAft>
                <a:spcPct val="0"/>
              </a:spcAf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will keep you from (</a:t>
            </a:r>
            <a:r>
              <a:rPr lang="en-US" sz="3200" dirty="0" err="1">
                <a:solidFill>
                  <a:srgbClr val="FFFFFF"/>
                </a:solidFill>
                <a:latin typeface="Arial" panose="020B0604020202020204" pitchFamily="34" charset="0"/>
                <a:cs typeface="Arial" panose="020B0604020202020204" pitchFamily="34" charset="0"/>
              </a:rPr>
              <a:t>ἐ</a:t>
            </a:r>
            <a:r>
              <a:rPr lang="el-GR" sz="3200" dirty="0" err="1">
                <a:solidFill>
                  <a:srgbClr val="FFFFFF"/>
                </a:solidFill>
                <a:latin typeface="Arial" panose="020B0604020202020204" pitchFamily="34" charset="0"/>
                <a:cs typeface="Arial" panose="020B0604020202020204" pitchFamily="34" charset="0"/>
              </a:rPr>
              <a:t>κ</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hour of testing that will come upon the whole world,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to test those who dwell upon the earth</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 3:10)</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 name="Text Box 5"/>
          <p:cNvSpPr txBox="1">
            <a:spLocks noChangeArrowheads="1"/>
          </p:cNvSpPr>
          <p:nvPr/>
        </p:nvSpPr>
        <p:spPr bwMode="auto">
          <a:xfrm>
            <a:off x="0" y="4643438"/>
            <a:ext cx="5410200" cy="18161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Each time this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"phrase occurs…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 enemies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of the church are always in mind"</a:t>
            </a:r>
            <a:b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—Mounce, 120</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2" name="Curved Down Arrow 21"/>
          <p:cNvSpPr>
            <a:spLocks noChangeArrowheads="1"/>
          </p:cNvSpPr>
          <p:nvPr/>
        </p:nvSpPr>
        <p:spPr bwMode="auto">
          <a:xfrm rot="10800000" flipV="1">
            <a:off x="4198938" y="4010025"/>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5910" name="Text Box 1041"/>
          <p:cNvSpPr txBox="1">
            <a:spLocks noChangeArrowheads="1"/>
          </p:cNvSpPr>
          <p:nvPr/>
        </p:nvSpPr>
        <p:spPr bwMode="auto">
          <a:xfrm>
            <a:off x="8388350" y="1587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nodeType="afterGroup">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2240" grpId="0" animBg="1"/>
      <p:bldP spid="21"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rPr>
              <a:t>Why Am I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 typeface="Times New Roman" charset="0"/>
              <a:buAutoNum type="arabicPeriod"/>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Believers will be kept from (</a:t>
            </a:r>
            <a:r>
              <a:rPr kumimoji="0" lang="en-US" sz="3600" b="1" i="0" u="none" strike="noStrike" kern="1200" cap="none" spc="0" normalizeH="0" baseline="0" noProof="0" dirty="0" err="1">
                <a:ln>
                  <a:noFill/>
                </a:ln>
                <a:solidFill>
                  <a:srgbClr val="FFFFFF"/>
                </a:solidFill>
                <a:effectLst/>
                <a:uLnTx/>
                <a:uFillTx/>
                <a:latin typeface="Bwgrkl" charset="0"/>
                <a:ea typeface="ＭＳ Ｐゴシック" charset="0"/>
                <a:cs typeface="Arial" charset="0"/>
              </a:rPr>
              <a:t>evk</a:t>
            </a: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this "hour," or time period (Rev. 3:10)</a:t>
            </a:r>
          </a:p>
          <a:p>
            <a:pPr marL="742950" marR="0" lvl="0" indent="-742950" algn="l" defTabSz="914400" rtl="0" eaLnBrk="0" fontAlgn="base" latinLnBrk="0" hangingPunct="0">
              <a:lnSpc>
                <a:spcPct val="100000"/>
              </a:lnSpc>
              <a:spcBef>
                <a:spcPct val="20000"/>
              </a:spcBef>
              <a:spcAft>
                <a:spcPct val="0"/>
              </a:spcAft>
              <a:buClrTx/>
              <a:buSzTx/>
              <a:buFont typeface="Times New Roman" charset="0"/>
              <a:buAutoNum type="arabicPeriod"/>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Tribulation tests unbelievers (3:10) under God</a:t>
            </a:r>
            <a:r>
              <a:rPr kumimoji="0" lang="fr-FR"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wrath (6:16-17)</a:t>
            </a:r>
          </a:p>
          <a:p>
            <a:pPr marL="742950" marR="0" lvl="0" indent="-742950" algn="l" defTabSz="914400" rtl="0" eaLnBrk="0" fontAlgn="base" latinLnBrk="0" hangingPunct="0">
              <a:lnSpc>
                <a:spcPct val="100000"/>
              </a:lnSpc>
              <a:spcBef>
                <a:spcPct val="20000"/>
              </a:spcBef>
              <a:spcAft>
                <a:spcPct val="0"/>
              </a:spcAft>
              <a:buClrTx/>
              <a:buSzTx/>
              <a:buFont typeface="Times New Roman" charset="0"/>
              <a:buAutoNum type="arabicPeriod"/>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Holy Spirit</a:t>
            </a:r>
            <a:r>
              <a:rPr kumimoji="0" lang="fr-FR"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work of restraining evil will be absent (2 Thess. 2:6-7).</a:t>
            </a:r>
          </a:p>
        </p:txBody>
      </p:sp>
      <p:sp>
        <p:nvSpPr>
          <p:cNvPr id="167940"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 name="Group 3"/>
          <p:cNvGrpSpPr>
            <a:grpSpLocks/>
          </p:cNvGrpSpPr>
          <p:nvPr/>
        </p:nvGrpSpPr>
        <p:grpSpPr bwMode="auto">
          <a:xfrm>
            <a:off x="107950" y="6172200"/>
            <a:ext cx="9094308" cy="609600"/>
            <a:chOff x="107504" y="6172200"/>
            <a:chExt cx="9094759" cy="609600"/>
          </a:xfrm>
        </p:grpSpPr>
        <p:sp>
          <p:nvSpPr>
            <p:cNvPr id="8" name="Rectangle 7"/>
            <p:cNvSpPr>
              <a:spLocks noChangeArrowheads="1"/>
            </p:cNvSpPr>
            <p:nvPr/>
          </p:nvSpPr>
          <p:spPr bwMode="auto">
            <a:xfrm>
              <a:off x="210219" y="6172200"/>
              <a:ext cx="8992044"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Spirit</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 = neuter noun but used of a person)</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67949"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90488" y="5537200"/>
            <a:ext cx="9251597" cy="635000"/>
            <a:chOff x="89694" y="5537108"/>
            <a:chExt cx="9252408" cy="635092"/>
          </a:xfrm>
        </p:grpSpPr>
        <p:sp>
          <p:nvSpPr>
            <p:cNvPr id="6" name="Rectangle 5"/>
            <p:cNvSpPr>
              <a:spLocks noChangeArrowheads="1"/>
            </p:cNvSpPr>
            <p:nvPr/>
          </p:nvSpPr>
          <p:spPr bwMode="auto">
            <a:xfrm>
              <a:off x="349713" y="5562512"/>
              <a:ext cx="8992389" cy="609688"/>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Arial" charset="0"/>
                </a:rPr>
                <a:t>             </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he who restrains</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 = masculine, 2:7 = a person)</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67947"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94" y="5537108"/>
              <a:ext cx="2034034" cy="560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65088" y="4941888"/>
            <a:ext cx="9183781" cy="620712"/>
            <a:chOff x="64996" y="4941169"/>
            <a:chExt cx="9183873" cy="621431"/>
          </a:xfrm>
        </p:grpSpPr>
        <p:sp>
          <p:nvSpPr>
            <p:cNvPr id="7" name="Rectangle 6"/>
            <p:cNvSpPr>
              <a:spLocks noChangeArrowheads="1"/>
            </p:cNvSpPr>
            <p:nvPr/>
          </p:nvSpPr>
          <p:spPr bwMode="auto">
            <a:xfrm>
              <a:off x="257178" y="4952294"/>
              <a:ext cx="8991691" cy="610306"/>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to.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kate,c on</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what restrains</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 = neuter, 2:6 = gospel preaching)</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67945"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96" y="4941169"/>
              <a:ext cx="2058732" cy="526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08160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2" end="2"/>
                                            </p:txEl>
                                          </p:spTgt>
                                        </p:tgtEl>
                                        <p:attrNameLst>
                                          <p:attrName>style.visibility</p:attrName>
                                        </p:attrNameLst>
                                      </p:cBhvr>
                                      <p:to>
                                        <p:strVal val="visible"/>
                                      </p:to>
                                    </p:set>
                                    <p:animEffect transition="in" filter="dissolve">
                                      <p:cBhvr>
                                        <p:cTn id="12" dur="500"/>
                                        <p:tgtEl>
                                          <p:spTgt spid="68198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211</a:t>
            </a:r>
          </a:p>
        </p:txBody>
      </p:sp>
      <p:sp>
        <p:nvSpPr>
          <p:cNvPr id="138242" name="Text Box 3"/>
          <p:cNvSpPr txBox="1">
            <a:spLocks noChangeArrowheads="1"/>
          </p:cNvSpPr>
          <p:nvPr/>
        </p:nvSpPr>
        <p:spPr bwMode="auto">
          <a:xfrm>
            <a:off x="2503488" y="152400"/>
            <a:ext cx="4176712" cy="708025"/>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4000" b="1">
                <a:solidFill>
                  <a:srgbClr val="FFFFFF"/>
                </a:solidFill>
                <a:latin typeface="Arial" charset="0"/>
                <a:cs typeface="Arial" charset="0"/>
              </a:rPr>
              <a:t>2 Thessalonians</a:t>
            </a:r>
          </a:p>
        </p:txBody>
      </p:sp>
      <p:sp>
        <p:nvSpPr>
          <p:cNvPr id="19460" name="Text Box 4"/>
          <p:cNvSpPr txBox="1">
            <a:spLocks noChangeArrowheads="1"/>
          </p:cNvSpPr>
          <p:nvPr/>
        </p:nvSpPr>
        <p:spPr bwMode="auto">
          <a:xfrm>
            <a:off x="755650" y="981075"/>
            <a:ext cx="7777163" cy="3754438"/>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algn="ctr" defTabSz="914400" eaLnBrk="1" fontAlgn="base" hangingPunct="1">
              <a:spcBef>
                <a:spcPct val="50000"/>
              </a:spcBef>
              <a:spcAft>
                <a:spcPct val="0"/>
              </a:spcAft>
            </a:pPr>
            <a:r>
              <a:rPr lang="en-US" altLang="zh-CN" sz="2800" b="1" dirty="0">
                <a:solidFill>
                  <a:srgbClr val="FFFFFF"/>
                </a:solidFill>
                <a:latin typeface="Arial" charset="0"/>
                <a:cs typeface="Arial" charset="0"/>
              </a:rPr>
              <a:t> The author corrects the persecuted church’s misconception that the </a:t>
            </a:r>
            <a:r>
              <a:rPr lang="en-US" altLang="zh-CN" sz="2800" b="1" i="1" dirty="0">
                <a:solidFill>
                  <a:srgbClr val="FFFFFF"/>
                </a:solidFill>
                <a:latin typeface="Arial" charset="0"/>
                <a:cs typeface="Arial" charset="0"/>
              </a:rPr>
              <a:t>day of the Lord</a:t>
            </a:r>
            <a:r>
              <a:rPr lang="en-US" altLang="zh-CN" sz="2800" b="1" dirty="0">
                <a:solidFill>
                  <a:srgbClr val="FFFFFF"/>
                </a:solidFill>
                <a:latin typeface="Arial" charset="0"/>
                <a:cs typeface="Arial" charset="0"/>
              </a:rPr>
              <a:t> (Tribulation) had already begun to exhort perseverance among the disheartened and industry among the idle to help them stand firm in correct doctrine despite </a:t>
            </a:r>
            <a:r>
              <a:rPr lang="en-US" altLang="zh-CN" sz="2800" b="1" i="1" dirty="0">
                <a:solidFill>
                  <a:srgbClr val="FFFFFF"/>
                </a:solidFill>
                <a:latin typeface="Arial" charset="0"/>
                <a:cs typeface="Arial" charset="0"/>
              </a:rPr>
              <a:t>false teachers.</a:t>
            </a:r>
          </a:p>
        </p:txBody>
      </p:sp>
      <p:sp>
        <p:nvSpPr>
          <p:cNvPr id="19461" name="Text Box 5"/>
          <p:cNvSpPr txBox="1">
            <a:spLocks noChangeArrowheads="1"/>
          </p:cNvSpPr>
          <p:nvPr/>
        </p:nvSpPr>
        <p:spPr bwMode="auto">
          <a:xfrm>
            <a:off x="228600" y="4899025"/>
            <a:ext cx="8610600" cy="1384300"/>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u="sng">
                <a:solidFill>
                  <a:srgbClr val="FFFFFF"/>
                </a:solidFill>
                <a:latin typeface="Arial" charset="0"/>
                <a:cs typeface="Arial" charset="0"/>
              </a:rPr>
              <a:t>Application</a:t>
            </a:r>
            <a:endParaRPr lang="en-US" altLang="zh-CN" sz="2800" b="1">
              <a:solidFill>
                <a:srgbClr val="FFFFFF"/>
              </a:solidFill>
              <a:latin typeface="Arial" charset="0"/>
              <a:cs typeface="Arial" charset="0"/>
            </a:endParaRPr>
          </a:p>
          <a:p>
            <a:pPr algn="ctr" defTabSz="914400" eaLnBrk="1" fontAlgn="base" hangingPunct="1">
              <a:spcBef>
                <a:spcPct val="0"/>
              </a:spcBef>
              <a:spcAft>
                <a:spcPct val="0"/>
              </a:spcAft>
            </a:pPr>
            <a:r>
              <a:rPr lang="en-US" altLang="zh-CN" sz="2800" b="1">
                <a:solidFill>
                  <a:srgbClr val="FFFFFF"/>
                </a:solidFill>
                <a:latin typeface="Arial" charset="0"/>
                <a:cs typeface="Arial" charset="0"/>
              </a:rPr>
              <a:t>Do you study eschatology, believing that it affects your behavior as a Christian?</a:t>
            </a:r>
          </a:p>
        </p:txBody>
      </p:sp>
      <p:sp>
        <p:nvSpPr>
          <p:cNvPr id="138245" name="Title 1"/>
          <p:cNvSpPr>
            <a:spLocks noGrp="1"/>
          </p:cNvSpPr>
          <p:nvPr>
            <p:ph type="title" idx="4294967295"/>
          </p:nvPr>
        </p:nvSpPr>
        <p:spPr>
          <a:xfrm>
            <a:off x="2627313" y="6237288"/>
            <a:ext cx="6394450" cy="563562"/>
          </a:xfrm>
        </p:spPr>
        <p:txBody>
          <a:bodyPr/>
          <a:lstStyle/>
          <a:p>
            <a:pPr algn="r"/>
            <a:r>
              <a:rPr lang="en-US" sz="2000" i="1">
                <a:latin typeface="Arial" charset="0"/>
                <a:ea typeface="ＭＳ Ｐゴシック" charset="0"/>
                <a:cs typeface="ＭＳ Ｐゴシック" charset="0"/>
              </a:rPr>
              <a:t>Summary &amp; Application</a:t>
            </a:r>
          </a:p>
        </p:txBody>
      </p:sp>
    </p:spTree>
    <p:extLst>
      <p:ext uri="{BB962C8B-B14F-4D97-AF65-F5344CB8AC3E}">
        <p14:creationId xmlns:p14="http://schemas.microsoft.com/office/powerpoint/2010/main" val="370366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animEffect transition="in" filter="checkerboard(across)">
                                      <p:cBhvr>
                                        <p:cTn id="19"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9460" grpId="0" animBg="1" autoUpdateAnimBg="0"/>
      <p:bldP spid="19461"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rPr>
              <a:t>Why Am I Pretrib?</a:t>
            </a:r>
          </a:p>
        </p:txBody>
      </p:sp>
      <p:sp>
        <p:nvSpPr>
          <p:cNvPr id="681988" name="Rectangle 4"/>
          <p:cNvSpPr>
            <a:spLocks noChangeArrowheads="1"/>
          </p:cNvSpPr>
          <p:nvPr/>
        </p:nvSpPr>
        <p:spPr bwMode="auto">
          <a:xfrm>
            <a:off x="381000" y="1371600"/>
            <a:ext cx="8496300" cy="25908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The church is never mentioned in the Tribulation chapters (Rev. 4–19) except as the "tabernacle of God" in heaven (13:6; cf. Eph. 2:21-22)</a:t>
            </a:r>
          </a:p>
        </p:txBody>
      </p:sp>
      <p:sp>
        <p:nvSpPr>
          <p:cNvPr id="5" name="Rectangle 4"/>
          <p:cNvSpPr>
            <a:spLocks noChangeArrowheads="1"/>
          </p:cNvSpPr>
          <p:nvPr/>
        </p:nvSpPr>
        <p:spPr bwMode="auto">
          <a:xfrm>
            <a:off x="381000" y="3962400"/>
            <a:ext cx="8496300" cy="25908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	The Church will never come under God</a:t>
            </a:r>
            <a:r>
              <a:rPr kumimoji="0" lang="fr-FR"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wrath (John 5:24, Rom. 5:9; 8:1; 1 Thess. 1:10; 5:9).  Persecution and wrath are completely different!</a:t>
            </a:r>
          </a:p>
        </p:txBody>
      </p:sp>
      <p:sp>
        <p:nvSpPr>
          <p:cNvPr id="169989"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2034"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36" name="Text Box 4"/>
          <p:cNvSpPr txBox="1">
            <a:spLocks noChangeArrowheads="1"/>
          </p:cNvSpPr>
          <p:nvPr/>
        </p:nvSpPr>
        <p:spPr bwMode="auto">
          <a:xfrm rot="-5400000">
            <a:off x="-654844" y="3752057"/>
            <a:ext cx="3116263" cy="6477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2037" name="Text Box 6"/>
          <p:cNvSpPr txBox="1">
            <a:spLocks noChangeArrowheads="1"/>
          </p:cNvSpPr>
          <p:nvPr/>
        </p:nvSpPr>
        <p:spPr bwMode="auto">
          <a:xfrm>
            <a:off x="1295400" y="19050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Rapture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2038" name="Text Box 7"/>
          <p:cNvSpPr txBox="1">
            <a:spLocks noChangeArrowheads="1"/>
          </p:cNvSpPr>
          <p:nvPr/>
        </p:nvSpPr>
        <p:spPr bwMode="auto">
          <a:xfrm>
            <a:off x="1828800" y="3276600"/>
            <a:ext cx="2514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Tribulation</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2039"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7 years</a:t>
            </a:r>
          </a:p>
        </p:txBody>
      </p:sp>
      <p:sp>
        <p:nvSpPr>
          <p:cNvPr id="172040"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2041"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1000 years</a:t>
            </a:r>
          </a:p>
        </p:txBody>
      </p:sp>
      <p:sp>
        <p:nvSpPr>
          <p:cNvPr id="172042" name="Text Box 11"/>
          <p:cNvSpPr txBox="1">
            <a:spLocks noChangeArrowheads="1"/>
          </p:cNvSpPr>
          <p:nvPr/>
        </p:nvSpPr>
        <p:spPr bwMode="auto">
          <a:xfrm rot="5400000" flipH="1">
            <a:off x="5868193" y="3913982"/>
            <a:ext cx="49514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Eternal Kingdom</a:t>
            </a:r>
            <a:endParaRPr kumimoji="0" lang="en-US" sz="3600" b="0" i="0" u="none" strike="noStrike" kern="1200" cap="none" spc="0" normalizeH="0" baseline="0" noProof="0">
              <a:ln>
                <a:noFill/>
              </a:ln>
              <a:solidFill>
                <a:srgbClr val="FFCC00"/>
              </a:solidFill>
              <a:effectLst/>
              <a:uLnTx/>
              <a:uFillTx/>
              <a:latin typeface="Arial" charset="0"/>
              <a:ea typeface="ＭＳ Ｐゴシック" charset="0"/>
              <a:cs typeface="Arial" charset="0"/>
            </a:endParaRPr>
          </a:p>
        </p:txBody>
      </p:sp>
      <p:sp>
        <p:nvSpPr>
          <p:cNvPr id="172043"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charset="0"/>
                <a:ea typeface="ＭＳ Ｐゴシック" charset="0"/>
                <a:cs typeface="Arial" charset="0"/>
              </a:rPr>
              <a:t>Judgment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2044"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45"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46" name="Rectangle 15"/>
          <p:cNvSpPr>
            <a:spLocks noGrp="1" noChangeArrowheads="1"/>
          </p:cNvSpPr>
          <p:nvPr>
            <p:ph type="title" idx="4294967295"/>
          </p:nvPr>
        </p:nvSpPr>
        <p:spPr>
          <a:xfrm>
            <a:off x="685800" y="533400"/>
            <a:ext cx="7772400" cy="708025"/>
          </a:xfrm>
        </p:spPr>
        <p:txBody>
          <a:bodyPr anchor="t">
            <a:spAutoFit/>
          </a:bodyPr>
          <a:lstStyle/>
          <a:p>
            <a:pPr>
              <a:spcBef>
                <a:spcPct val="50000"/>
              </a:spcBef>
            </a:pPr>
            <a:r>
              <a:rPr lang="en-US" altLang="ja-JP" sz="4000" b="1" dirty="0">
                <a:solidFill>
                  <a:srgbClr val="FFFF99"/>
                </a:solidFill>
                <a:latin typeface="Arial" charset="0"/>
                <a:ea typeface="ＭＳ Ｐゴシック" charset="0"/>
              </a:rPr>
              <a:t>"Pre-</a:t>
            </a:r>
            <a:r>
              <a:rPr lang="en-US" altLang="ja-JP" sz="4000" b="1" dirty="0" err="1">
                <a:solidFill>
                  <a:srgbClr val="FFFF99"/>
                </a:solidFill>
                <a:latin typeface="Arial" charset="0"/>
                <a:ea typeface="ＭＳ Ｐゴシック" charset="0"/>
              </a:rPr>
              <a:t>Trib</a:t>
            </a:r>
            <a:r>
              <a:rPr lang="en-US" altLang="ja-JP" sz="4000" b="1" dirty="0">
                <a:solidFill>
                  <a:srgbClr val="FFFF99"/>
                </a:solidFill>
                <a:latin typeface="Arial" charset="0"/>
                <a:ea typeface="ＭＳ Ｐゴシック" charset="0"/>
              </a:rPr>
              <a:t>" Rapture</a:t>
            </a:r>
            <a:endParaRPr lang="en-US" sz="4000" b="1" dirty="0">
              <a:solidFill>
                <a:srgbClr val="FFFF99"/>
              </a:solidFill>
              <a:latin typeface="Arial" charset="0"/>
              <a:ea typeface="ＭＳ Ｐゴシック" charset="0"/>
            </a:endParaRPr>
          </a:p>
        </p:txBody>
      </p:sp>
      <p:sp>
        <p:nvSpPr>
          <p:cNvPr id="172047" name="Text Box 17"/>
          <p:cNvSpPr txBox="1">
            <a:spLocks noChangeArrowheads="1"/>
          </p:cNvSpPr>
          <p:nvPr/>
        </p:nvSpPr>
        <p:spPr bwMode="auto">
          <a:xfrm>
            <a:off x="34290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Second Coming</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72050" name="Text Box 5"/>
          <p:cNvSpPr txBox="1">
            <a:spLocks noChangeArrowheads="1"/>
          </p:cNvSpPr>
          <p:nvPr/>
        </p:nvSpPr>
        <p:spPr bwMode="auto">
          <a:xfrm>
            <a:off x="5334000" y="1371600"/>
            <a:ext cx="3810000" cy="45243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 The Church will never come under God</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wrath:</a:t>
            </a:r>
            <a:b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John 5:24</a:t>
            </a:r>
            <a:b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Rom. 5:9; 8:1</a:t>
            </a:r>
            <a:b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 Thess. 1:10; 5:9</a:t>
            </a:r>
            <a:b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Rev. 6:15-17</a:t>
            </a:r>
            <a:b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Rev. 11:18</a:t>
            </a:r>
            <a:b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Rev. 14:10, 19</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2051" name="Text Box 1041"/>
          <p:cNvSpPr txBox="1">
            <a:spLocks noChangeArrowheads="1"/>
          </p:cNvSpPr>
          <p:nvPr/>
        </p:nvSpPr>
        <p:spPr bwMode="auto">
          <a:xfrm>
            <a:off x="83883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rPr>
              <a:t>Why Am I Pretrib?</a:t>
            </a: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	The Rapture is imminent ("can happen at any time"), so it must also be pretribulational:</a:t>
            </a:r>
          </a:p>
        </p:txBody>
      </p:sp>
      <p:sp>
        <p:nvSpPr>
          <p:cNvPr id="5" name="Rectangle 4"/>
          <p:cNvSpPr>
            <a:spLocks noChangeArrowheads="1"/>
          </p:cNvSpPr>
          <p:nvPr/>
        </p:nvSpPr>
        <p:spPr bwMode="auto">
          <a:xfrm>
            <a:off x="1066800" y="3213100"/>
            <a:ext cx="7810500" cy="990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	"…the day of the Lord will come like a thief in the night" (1 Thess. 5:2)</a:t>
            </a:r>
          </a:p>
        </p:txBody>
      </p:sp>
      <p:sp>
        <p:nvSpPr>
          <p:cNvPr id="6" name="Rectangle 5"/>
          <p:cNvSpPr>
            <a:spLocks noChangeArrowheads="1"/>
          </p:cNvSpPr>
          <p:nvPr/>
        </p:nvSpPr>
        <p:spPr bwMode="auto">
          <a:xfrm>
            <a:off x="1066800" y="4241800"/>
            <a:ext cx="7810500" cy="14097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	"I will come back and take you to be with me" (John 14:3) = "I am coming" in immediate future without signs</a:t>
            </a:r>
          </a:p>
        </p:txBody>
      </p:sp>
      <p:sp>
        <p:nvSpPr>
          <p:cNvPr id="7" name="Rectangle 6"/>
          <p:cNvSpPr>
            <a:spLocks noChangeArrowheads="1"/>
          </p:cNvSpPr>
          <p:nvPr/>
        </p:nvSpPr>
        <p:spPr bwMode="auto">
          <a:xfrm>
            <a:off x="1066800" y="5651500"/>
            <a:ext cx="7810500" cy="990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	James 5:8-9; Tit. 2:13; Heb. 9:28; 1 Pet. 1:6-7; 1 John 2:28; 3:2-3; Rev. 22:10, 12	</a:t>
            </a:r>
          </a:p>
        </p:txBody>
      </p:sp>
      <p:sp>
        <p:nvSpPr>
          <p:cNvPr id="174087"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First Coming of Jesus</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 name="Rectangle 1"/>
          <p:cNvSpPr/>
          <p:nvPr/>
        </p:nvSpPr>
        <p:spPr bwMode="auto">
          <a:xfrm>
            <a:off x="3149600" y="138308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726010"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p:cNvSpPr/>
          <p:nvPr/>
        </p:nvSpPr>
        <p:spPr bwMode="auto">
          <a:xfrm>
            <a:off x="3585377"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p:cNvSpPr txBox="1">
            <a:spLocks noChangeArrowheads="1"/>
          </p:cNvSpPr>
          <p:nvPr/>
        </p:nvSpPr>
        <p:spPr bwMode="auto">
          <a:xfrm>
            <a:off x="2700246" y="1350411"/>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Rapture of the Church</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1" name="Rectangle 10"/>
          <p:cNvSpPr/>
          <p:nvPr/>
        </p:nvSpPr>
        <p:spPr bwMode="auto">
          <a:xfrm>
            <a:off x="3750477" y="2043481"/>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ectangle 11"/>
          <p:cNvSpPr/>
          <p:nvPr/>
        </p:nvSpPr>
        <p:spPr bwMode="auto">
          <a:xfrm>
            <a:off x="4986609" y="1814881"/>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Tribulation</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Millennium</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5" name="Rectangle 14"/>
          <p:cNvSpPr/>
          <p:nvPr/>
        </p:nvSpPr>
        <p:spPr bwMode="auto">
          <a:xfrm>
            <a:off x="4174067" y="541879"/>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0" y="-33869"/>
            <a:ext cx="9143999" cy="592680"/>
          </a:xfrm>
          <a:solidFill>
            <a:srgbClr val="000090"/>
          </a:solidFill>
          <a:effectLst/>
        </p:spPr>
        <p:txBody>
          <a:bodyPr/>
          <a:lstStyle/>
          <a:p>
            <a:pPr>
              <a:defRPr/>
            </a:pPr>
            <a:r>
              <a:rPr lang="en-US" sz="4000" b="1" dirty="0">
                <a:effectLst/>
                <a:latin typeface="Arial" charset="0"/>
                <a:ea typeface="ＭＳ Ｐゴシック" charset="0"/>
                <a:cs typeface="ＭＳ Ｐゴシック" charset="0"/>
              </a:rPr>
              <a:t>The Main Tribulation Views</a:t>
            </a:r>
          </a:p>
        </p:txBody>
      </p:sp>
      <p:sp>
        <p:nvSpPr>
          <p:cNvPr id="16" name="Rectangle 15"/>
          <p:cNvSpPr/>
          <p:nvPr/>
        </p:nvSpPr>
        <p:spPr bwMode="auto">
          <a:xfrm>
            <a:off x="6193367" y="156308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Rectangle 2"/>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Second Coming </a:t>
            </a:r>
            <a:b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with Church</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9" name="Rectangle 18"/>
          <p:cNvSpPr/>
          <p:nvPr/>
        </p:nvSpPr>
        <p:spPr bwMode="auto">
          <a:xfrm>
            <a:off x="7107767" y="2048696"/>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8" name="Rectangle 2"/>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Last Judgment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Eternity</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1608664" y="2509812"/>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 Pretribulation</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34" name="Rectangle 33"/>
          <p:cNvSpPr/>
          <p:nvPr/>
        </p:nvSpPr>
        <p:spPr bwMode="auto">
          <a:xfrm>
            <a:off x="3670037" y="3420117"/>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5" name="Rectangle 34"/>
          <p:cNvSpPr/>
          <p:nvPr/>
        </p:nvSpPr>
        <p:spPr bwMode="auto">
          <a:xfrm>
            <a:off x="3229769" y="3610619"/>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6" name="Rectangle 35"/>
          <p:cNvSpPr/>
          <p:nvPr/>
        </p:nvSpPr>
        <p:spPr bwMode="auto">
          <a:xfrm>
            <a:off x="4101836" y="3579637"/>
            <a:ext cx="541611"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7" name="Rectangle 2"/>
          <p:cNvSpPr txBox="1">
            <a:spLocks noChangeArrowheads="1"/>
          </p:cNvSpPr>
          <p:nvPr/>
        </p:nvSpPr>
        <p:spPr bwMode="auto">
          <a:xfrm>
            <a:off x="3070840" y="3389329"/>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Rapture of the Church</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38" name="Rectangle 37"/>
          <p:cNvSpPr/>
          <p:nvPr/>
        </p:nvSpPr>
        <p:spPr bwMode="auto">
          <a:xfrm>
            <a:off x="3779847" y="4170518"/>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9" name="Rectangle 38"/>
          <p:cNvSpPr/>
          <p:nvPr/>
        </p:nvSpPr>
        <p:spPr bwMode="auto">
          <a:xfrm>
            <a:off x="5015979" y="3941918"/>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0" name="Rectangle 2"/>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Tribulation</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1" name="Rectangle 2"/>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Millennium</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2" name="Rectangle 41"/>
          <p:cNvSpPr/>
          <p:nvPr/>
        </p:nvSpPr>
        <p:spPr bwMode="auto">
          <a:xfrm>
            <a:off x="4203437" y="2639285"/>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3" name="Rectangle 42"/>
          <p:cNvSpPr/>
          <p:nvPr/>
        </p:nvSpPr>
        <p:spPr bwMode="auto">
          <a:xfrm>
            <a:off x="6222737" y="3690117"/>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4" name="Rectangle 2"/>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Second Coming </a:t>
            </a:r>
            <a:b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with Church</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5" name="Rectangle 44"/>
          <p:cNvSpPr/>
          <p:nvPr/>
        </p:nvSpPr>
        <p:spPr bwMode="auto">
          <a:xfrm>
            <a:off x="7137137" y="4175733"/>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6" name="Rectangle 2"/>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Last Judgment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7" name="Rectangle 2"/>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Eternity</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 name="Rectangle 2"/>
          <p:cNvSpPr txBox="1">
            <a:spLocks noChangeArrowheads="1"/>
          </p:cNvSpPr>
          <p:nvPr/>
        </p:nvSpPr>
        <p:spPr bwMode="auto">
          <a:xfrm>
            <a:off x="1638034" y="4628382"/>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 Midtribulation</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9" name="Rectangle 48"/>
          <p:cNvSpPr/>
          <p:nvPr/>
        </p:nvSpPr>
        <p:spPr bwMode="auto">
          <a:xfrm>
            <a:off x="3644250" y="546786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0" name="Rectangle 49"/>
          <p:cNvSpPr/>
          <p:nvPr/>
        </p:nvSpPr>
        <p:spPr bwMode="auto">
          <a:xfrm>
            <a:off x="3009638" y="548683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1" name="Rectangle 50"/>
          <p:cNvSpPr/>
          <p:nvPr/>
        </p:nvSpPr>
        <p:spPr bwMode="auto">
          <a:xfrm>
            <a:off x="4122612" y="5500392"/>
            <a:ext cx="541611" cy="144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2" name="Rectangle 2"/>
          <p:cNvSpPr txBox="1">
            <a:spLocks noChangeArrowheads="1"/>
          </p:cNvSpPr>
          <p:nvPr/>
        </p:nvSpPr>
        <p:spPr bwMode="auto">
          <a:xfrm>
            <a:off x="3089062" y="5465665"/>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Rapture of the Church</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53" name="Rectangle 52"/>
          <p:cNvSpPr/>
          <p:nvPr/>
        </p:nvSpPr>
        <p:spPr bwMode="auto">
          <a:xfrm>
            <a:off x="3754060" y="6218263"/>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4" name="Rectangle 53"/>
          <p:cNvSpPr/>
          <p:nvPr/>
        </p:nvSpPr>
        <p:spPr bwMode="auto">
          <a:xfrm>
            <a:off x="4990192" y="5989663"/>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5" name="Rectangle 2"/>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Tribulation</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56" name="Rectangle 2"/>
          <p:cNvSpPr txBox="1">
            <a:spLocks noChangeArrowheads="1"/>
          </p:cNvSpPr>
          <p:nvPr/>
        </p:nvSpPr>
        <p:spPr bwMode="auto">
          <a:xfrm>
            <a:off x="4829583" y="5995092"/>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Millennium</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57" name="Rectangle 56"/>
          <p:cNvSpPr/>
          <p:nvPr/>
        </p:nvSpPr>
        <p:spPr bwMode="auto">
          <a:xfrm>
            <a:off x="4177650" y="468703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8" name="Rectangle 57"/>
          <p:cNvSpPr/>
          <p:nvPr/>
        </p:nvSpPr>
        <p:spPr bwMode="auto">
          <a:xfrm>
            <a:off x="6196950" y="5737862"/>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9" name="Rectangle 2"/>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Second Coming </a:t>
            </a:r>
            <a:b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with Church</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0" name="Rectangle 59"/>
          <p:cNvSpPr/>
          <p:nvPr/>
        </p:nvSpPr>
        <p:spPr bwMode="auto">
          <a:xfrm>
            <a:off x="7111350" y="6223478"/>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1" name="Rectangle 2"/>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Last Judgment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2" name="Rectangle 2"/>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Eternity</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3" name="Rectangle 2"/>
          <p:cNvSpPr txBox="1">
            <a:spLocks noChangeArrowheads="1"/>
          </p:cNvSpPr>
          <p:nvPr/>
        </p:nvSpPr>
        <p:spPr bwMode="auto">
          <a:xfrm>
            <a:off x="1612247" y="6599933"/>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 Posttribulation</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4887359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Second Coming</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Rapture</a:t>
            </a:r>
            <a:endParaRPr kumimoji="0" lang="en-US" sz="36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991" name="Text Box 1031"/>
          <p:cNvSpPr txBox="1">
            <a:spLocks noChangeArrowheads="1"/>
          </p:cNvSpPr>
          <p:nvPr/>
        </p:nvSpPr>
        <p:spPr bwMode="auto">
          <a:xfrm>
            <a:off x="1447799" y="3276600"/>
            <a:ext cx="31225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7 years</a:t>
            </a:r>
          </a:p>
        </p:txBody>
      </p:sp>
      <p:sp>
        <p:nvSpPr>
          <p:cNvPr id="41993" name="Text Box 1033"/>
          <p:cNvSpPr txBox="1">
            <a:spLocks noChangeArrowheads="1"/>
          </p:cNvSpPr>
          <p:nvPr/>
        </p:nvSpPr>
        <p:spPr bwMode="auto">
          <a:xfrm>
            <a:off x="4570395" y="3276600"/>
            <a:ext cx="351392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ru-RU"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ru-RU"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34428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0" y="838200"/>
          <a:ext cx="9144000" cy="6188075"/>
        </p:xfrm>
        <a:graphic>
          <a:graphicData uri="http://schemas.openxmlformats.org/drawingml/2006/table">
            <a:tbl>
              <a:tblPr/>
              <a:tblGrid>
                <a:gridCol w="419100">
                  <a:extLst>
                    <a:ext uri="{9D8B030D-6E8A-4147-A177-3AD203B41FA5}">
                      <a16:colId xmlns:a16="http://schemas.microsoft.com/office/drawing/2014/main" val="20000"/>
                    </a:ext>
                  </a:extLst>
                </a:gridCol>
                <a:gridCol w="4113823">
                  <a:extLst>
                    <a:ext uri="{9D8B030D-6E8A-4147-A177-3AD203B41FA5}">
                      <a16:colId xmlns:a16="http://schemas.microsoft.com/office/drawing/2014/main" val="20001"/>
                    </a:ext>
                  </a:extLst>
                </a:gridCol>
                <a:gridCol w="4611077">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in the air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to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His feet touching the Mt. of Olives (Zech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for</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the saints (John 14:1-2; 1 Thess.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with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(Matt. 25:31; 1 Thess. 3:13; Rev.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(dead and alive) will be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caught 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raptured</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from the earth to meet the Lord in the air and taken to heaven (1 Thess.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already on earth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remain on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Rapture) to be ushered into the Millennium (Acts 15:16; Rev. 5:10; cf. Matt. </a:t>
                      </a:r>
                      <a:r>
                        <a:rPr kumimoji="0" lang="ru-RU" sz="2000" b="1" i="0" u="none" strike="noStrike" cap="none" normalizeH="0" baseline="0">
                          <a:ln>
                            <a:noFill/>
                          </a:ln>
                          <a:solidFill>
                            <a:srgbClr val="000000"/>
                          </a:solidFill>
                          <a:effectLst/>
                          <a:latin typeface="Arial" charset="0"/>
                          <a:ea typeface="ＭＳ Ｐゴシック" charset="0"/>
                          <a:cs typeface="Times New Roman" charset="0"/>
                        </a:rPr>
                        <a:t>4:</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 chap.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comfort and hope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 Thess.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fear and judgment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(Matt. 24:27-31; Luke 21:20-28; Rev.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4:</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14449343"/>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 y="838200"/>
          <a:ext cx="9210675" cy="6188075"/>
        </p:xfrm>
        <a:graphic>
          <a:graphicData uri="http://schemas.openxmlformats.org/drawingml/2006/table">
            <a:tbl>
              <a:tblPr/>
              <a:tblGrid>
                <a:gridCol w="393619">
                  <a:extLst>
                    <a:ext uri="{9D8B030D-6E8A-4147-A177-3AD203B41FA5}">
                      <a16:colId xmlns:a16="http://schemas.microsoft.com/office/drawing/2014/main" val="20000"/>
                    </a:ext>
                  </a:extLst>
                </a:gridCol>
                <a:gridCol w="4172357">
                  <a:extLst>
                    <a:ext uri="{9D8B030D-6E8A-4147-A177-3AD203B41FA5}">
                      <a16:colId xmlns:a16="http://schemas.microsoft.com/office/drawing/2014/main" val="20001"/>
                    </a:ext>
                  </a:extLst>
                </a:gridCol>
                <a:gridCol w="4644699">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Mystery</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truth revealed only in the New Testament age (1 Cor.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Central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in OT prophecy but clarified in the NT (Jer. 30:7; Zech 14:1-3; Matt. 24:30; Col.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church saints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glorified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Cor. 15:51-58; Phil. 3:20-21) and brought to heaven for seven years (1 Thess.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Imminent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no signs needed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Not 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but preceded by spectacular signs in the heavens and on the earth (Matt. 24:29-31; Luke 21:25-28; Acts 2:19-21; Rev. 1:7; chs.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deliverance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of the saints from this world (1 Thess. 1:10)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judgment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of unbelieving (Matt.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33783674"/>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0" y="838200"/>
          <a:ext cx="9144000" cy="5578475"/>
        </p:xfrm>
        <a:graphic>
          <a:graphicData uri="http://schemas.openxmlformats.org/drawingml/2006/table">
            <a:tbl>
              <a:tblPr/>
              <a:tblGrid>
                <a:gridCol w="456733">
                  <a:extLst>
                    <a:ext uri="{9D8B030D-6E8A-4147-A177-3AD203B41FA5}">
                      <a16:colId xmlns:a16="http://schemas.microsoft.com/office/drawing/2014/main" val="20000"/>
                    </a:ext>
                  </a:extLst>
                </a:gridCol>
                <a:gridCol w="4076190">
                  <a:extLst>
                    <a:ext uri="{9D8B030D-6E8A-4147-A177-3AD203B41FA5}">
                      <a16:colId xmlns:a16="http://schemas.microsoft.com/office/drawing/2014/main" val="20001"/>
                    </a:ext>
                  </a:extLst>
                </a:gridCol>
                <a:gridCol w="4611077">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Invisible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and private as only believers see Christ and since God sends a powerful delusion through the Antichrist (2 Thess.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public since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every eye shall see Him</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(Rev.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Fulfills a promise to the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where Jew-Gentile distinctions do not exist (1 Thess. 4:15; cf. John 14:1-3; Eph.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promises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covenants made in the Old Testament (Gen. 12:1-3; Ps. 89; Isa.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begins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increase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suppressed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1:7; Ps.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removed (1 Thess.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removed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46887898"/>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0" y="838200"/>
          <a:ext cx="9144000" cy="4968875"/>
        </p:xfrm>
        <a:graphic>
          <a:graphicData uri="http://schemas.openxmlformats.org/drawingml/2006/table">
            <a:tbl>
              <a:tblPr/>
              <a:tblGrid>
                <a:gridCol w="444381">
                  <a:extLst>
                    <a:ext uri="{9D8B030D-6E8A-4147-A177-3AD203B41FA5}">
                      <a16:colId xmlns:a16="http://schemas.microsoft.com/office/drawing/2014/main" val="20000"/>
                    </a:ext>
                  </a:extLst>
                </a:gridCol>
                <a:gridCol w="4088542">
                  <a:extLst>
                    <a:ext uri="{9D8B030D-6E8A-4147-A177-3AD203B41FA5}">
                      <a16:colId xmlns:a16="http://schemas.microsoft.com/office/drawing/2014/main" val="20001"/>
                    </a:ext>
                  </a:extLst>
                </a:gridCol>
                <a:gridCol w="4611077">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shown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Head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Church and all things (Eph. 1:10, 22; 4:15; Col.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vindicated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Messiah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to Israel (Zech. 14:3-4; cf. Acts 1:6 with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seat of Christ for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believers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Cor. 5:10; 1 Cor.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of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and Gentiles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(Ezek. 20:34-38; Matt. 25; Zech. 14:4; cf. p.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Lord</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is at hand (Phil.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kingdom</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(Matt.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(Rev.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(Rom. 8:19-22; Isa.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7721983"/>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24" name="Text Box 4"/>
          <p:cNvSpPr txBox="1">
            <a:spLocks noChangeArrowheads="1"/>
          </p:cNvSpPr>
          <p:nvPr/>
        </p:nvSpPr>
        <p:spPr bwMode="auto">
          <a:xfrm rot="-5400000">
            <a:off x="-673894" y="3752057"/>
            <a:ext cx="311626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0965" name="Text Box 5"/>
          <p:cNvSpPr txBox="1">
            <a:spLocks noChangeArrowheads="1"/>
          </p:cNvSpPr>
          <p:nvPr/>
        </p:nvSpPr>
        <p:spPr bwMode="auto">
          <a:xfrm>
            <a:off x="34290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Second Coming</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966" name="Text Box 6"/>
          <p:cNvSpPr txBox="1">
            <a:spLocks noChangeArrowheads="1"/>
          </p:cNvSpPr>
          <p:nvPr/>
        </p:nvSpPr>
        <p:spPr bwMode="auto">
          <a:xfrm>
            <a:off x="1295400" y="1812925"/>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Rapture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0967" name="Text Box 7"/>
          <p:cNvSpPr txBox="1">
            <a:spLocks noChangeArrowheads="1"/>
          </p:cNvSpPr>
          <p:nvPr/>
        </p:nvSpPr>
        <p:spPr bwMode="auto">
          <a:xfrm>
            <a:off x="1828800" y="3276600"/>
            <a:ext cx="2514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Tribulation</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968"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7 years</a:t>
            </a:r>
          </a:p>
        </p:txBody>
      </p:sp>
      <p:sp>
        <p:nvSpPr>
          <p:cNvPr id="40969" name="Text Box 9"/>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970"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1000 years</a:t>
            </a:r>
          </a:p>
        </p:txBody>
      </p:sp>
      <p:sp>
        <p:nvSpPr>
          <p:cNvPr id="40972" name="Text Box 12"/>
          <p:cNvSpPr txBox="1">
            <a:spLocks noChangeArrowheads="1"/>
          </p:cNvSpPr>
          <p:nvPr/>
        </p:nvSpPr>
        <p:spPr bwMode="auto">
          <a:xfrm rot="5400000" flipH="1">
            <a:off x="5868193" y="3913982"/>
            <a:ext cx="49514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Eternal Kingdom</a:t>
            </a:r>
            <a:endParaRPr kumimoji="0" lang="en-US" sz="3600" b="0" i="0" u="none" strike="noStrike" kern="1200" cap="none" spc="0" normalizeH="0" baseline="0" noProof="0">
              <a:ln>
                <a:noFill/>
              </a:ln>
              <a:solidFill>
                <a:srgbClr val="FFCC00"/>
              </a:solidFill>
              <a:effectLst/>
              <a:uLnTx/>
              <a:uFillTx/>
              <a:latin typeface="Arial" charset="0"/>
              <a:ea typeface="ＭＳ Ｐゴシック" charset="0"/>
              <a:cs typeface="Arial" charset="0"/>
            </a:endParaRPr>
          </a:p>
        </p:txBody>
      </p:sp>
      <p:sp>
        <p:nvSpPr>
          <p:cNvPr id="40973" name="Text Box 13"/>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cs typeface="Arial" charset="0"/>
              </a:rPr>
              <a:t>Judgment</a:t>
            </a: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4336" name="Rectangle 17"/>
          <p:cNvSpPr>
            <a:spLocks noGrp="1" noChangeArrowheads="1"/>
          </p:cNvSpPr>
          <p:nvPr>
            <p:ph type="title" idx="4294967295"/>
          </p:nvPr>
        </p:nvSpPr>
        <p:spPr>
          <a:xfrm>
            <a:off x="762000" y="533400"/>
            <a:ext cx="7772400" cy="708025"/>
          </a:xfrm>
          <a:noFill/>
        </p:spPr>
        <p:txBody>
          <a:bodyPr anchor="t">
            <a:spAutoFit/>
          </a:bodyPr>
          <a:lstStyle/>
          <a:p>
            <a:pPr>
              <a:spcBef>
                <a:spcPct val="50000"/>
              </a:spcBef>
            </a:pPr>
            <a:r>
              <a:rPr lang="en-US" sz="4000" b="1" dirty="0">
                <a:solidFill>
                  <a:srgbClr val="FFFF99"/>
                </a:solidFill>
                <a:latin typeface="Arial" charset="0"/>
                <a:ea typeface="ＭＳ Ｐゴシック" charset="0"/>
              </a:rPr>
              <a:t>"Mid-</a:t>
            </a:r>
            <a:r>
              <a:rPr lang="en-US" sz="4000" b="1" dirty="0" err="1">
                <a:solidFill>
                  <a:srgbClr val="FFFF99"/>
                </a:solidFill>
                <a:latin typeface="Arial" charset="0"/>
                <a:ea typeface="ＭＳ Ｐゴシック" charset="0"/>
              </a:rPr>
              <a:t>Trib</a:t>
            </a:r>
            <a:r>
              <a:rPr lang="en-US" sz="4000" b="1" dirty="0">
                <a:solidFill>
                  <a:srgbClr val="FFFF99"/>
                </a:solidFill>
                <a:latin typeface="Arial" charset="0"/>
                <a:ea typeface="ＭＳ Ｐゴシック" charset="0"/>
              </a:rPr>
              <a:t>" Rapture</a:t>
            </a:r>
          </a:p>
        </p:txBody>
      </p:sp>
      <p:sp>
        <p:nvSpPr>
          <p:cNvPr id="184337" name="Text Box 18"/>
          <p:cNvSpPr txBox="1">
            <a:spLocks noChangeArrowheads="1"/>
          </p:cNvSpPr>
          <p:nvPr/>
        </p:nvSpPr>
        <p:spPr bwMode="auto">
          <a:xfrm>
            <a:off x="8382000" y="762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208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3822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Describing Satan’s kingdom to oppose Jesus, Paul’s clearest description of the Antichrist has three signs (the apostasy, the revelation of the Antichrist, and the removal of the restrainer) that will take place before the tribulation, which could happen days, weeks, or months after the Rapture (2:3-7).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a:extLst>
              <a:ext uri="{FF2B5EF4-FFF2-40B4-BE49-F238E27FC236}">
                <a16:creationId xmlns:a16="http://schemas.microsoft.com/office/drawing/2014/main" id="{6EA31C04-FB31-7F41-BB3E-B66D47E6481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107030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86370"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72" name="Text Box 1028"/>
          <p:cNvSpPr txBox="1">
            <a:spLocks noChangeArrowheads="1"/>
          </p:cNvSpPr>
          <p:nvPr/>
        </p:nvSpPr>
        <p:spPr bwMode="auto">
          <a:xfrm rot="-5400000">
            <a:off x="-677069" y="3748882"/>
            <a:ext cx="3119437"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51" name="Text Box 1031"/>
          <p:cNvSpPr txBox="1">
            <a:spLocks noChangeArrowheads="1"/>
          </p:cNvSpPr>
          <p:nvPr/>
        </p:nvSpPr>
        <p:spPr bwMode="auto">
          <a:xfrm>
            <a:off x="43434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Second Coming</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52" name="Text Box 1032"/>
          <p:cNvSpPr txBox="1">
            <a:spLocks noChangeArrowheads="1"/>
          </p:cNvSpPr>
          <p:nvPr/>
        </p:nvSpPr>
        <p:spPr bwMode="auto">
          <a:xfrm>
            <a:off x="2286000" y="19050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Raptures</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6553" name="Text Box 1033"/>
          <p:cNvSpPr txBox="1">
            <a:spLocks noChangeArrowheads="1"/>
          </p:cNvSpPr>
          <p:nvPr/>
        </p:nvSpPr>
        <p:spPr bwMode="auto">
          <a:xfrm>
            <a:off x="1828800" y="3276600"/>
            <a:ext cx="2514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Tribulation</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54" name="Text Box 1034"/>
          <p:cNvSpPr txBox="1">
            <a:spLocks noChangeArrowheads="1"/>
          </p:cNvSpPr>
          <p:nvPr/>
        </p:nvSpPr>
        <p:spPr bwMode="auto">
          <a:xfrm>
            <a:off x="1905000" y="4267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7 years</a:t>
            </a:r>
          </a:p>
        </p:txBody>
      </p:sp>
      <p:sp>
        <p:nvSpPr>
          <p:cNvPr id="236555" name="Text Box 1035"/>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56" name="Text Box 1036"/>
          <p:cNvSpPr txBox="1">
            <a:spLocks noChangeArrowheads="1"/>
          </p:cNvSpPr>
          <p:nvPr/>
        </p:nvSpPr>
        <p:spPr bwMode="auto">
          <a:xfrm>
            <a:off x="4953000"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1000 years</a:t>
            </a:r>
          </a:p>
        </p:txBody>
      </p:sp>
      <p:sp>
        <p:nvSpPr>
          <p:cNvPr id="236557" name="Text Box 1037"/>
          <p:cNvSpPr txBox="1">
            <a:spLocks noChangeArrowheads="1"/>
          </p:cNvSpPr>
          <p:nvPr/>
        </p:nvSpPr>
        <p:spPr bwMode="auto">
          <a:xfrm rot="5400000" flipH="1">
            <a:off x="5865018" y="3910807"/>
            <a:ext cx="49514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Eternal Kingdom</a:t>
            </a:r>
            <a:endParaRPr kumimoji="0" lang="en-US" sz="3600" b="0" i="0" u="none" strike="noStrike" kern="1200" cap="none" spc="0" normalizeH="0" baseline="0" noProof="0">
              <a:ln>
                <a:noFill/>
              </a:ln>
              <a:solidFill>
                <a:srgbClr val="FFCC00"/>
              </a:solidFill>
              <a:effectLst/>
              <a:uLnTx/>
              <a:uFillTx/>
              <a:latin typeface="Arial" charset="0"/>
              <a:ea typeface="ＭＳ Ｐゴシック" charset="0"/>
              <a:cs typeface="Arial" charset="0"/>
            </a:endParaRPr>
          </a:p>
        </p:txBody>
      </p:sp>
      <p:sp>
        <p:nvSpPr>
          <p:cNvPr id="236558" name="Text Box 1038"/>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cs typeface="Arial" charset="0"/>
              </a:rPr>
              <a:t>Judgment</a:t>
            </a: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6384" name="Rectangle 1040"/>
          <p:cNvSpPr>
            <a:spLocks noGrp="1" noChangeArrowheads="1"/>
          </p:cNvSpPr>
          <p:nvPr>
            <p:ph type="title" idx="4294967295"/>
          </p:nvPr>
        </p:nvSpPr>
        <p:spPr>
          <a:xfrm>
            <a:off x="685800" y="533400"/>
            <a:ext cx="7772400" cy="708025"/>
          </a:xfrm>
          <a:noFill/>
        </p:spPr>
        <p:txBody>
          <a:bodyPr anchor="t">
            <a:spAutoFit/>
          </a:bodyPr>
          <a:lstStyle/>
          <a:p>
            <a:pPr>
              <a:spcBef>
                <a:spcPct val="50000"/>
              </a:spcBef>
            </a:pPr>
            <a:r>
              <a:rPr lang="en-US" sz="4000" b="1" dirty="0">
                <a:solidFill>
                  <a:srgbClr val="FFFF99"/>
                </a:solidFill>
                <a:latin typeface="Arial" charset="0"/>
                <a:ea typeface="ＭＳ Ｐゴシック" charset="0"/>
              </a:rPr>
              <a:t>"Partial" Rapture</a:t>
            </a: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95" name="Text Box 18"/>
          <p:cNvSpPr txBox="1">
            <a:spLocks noChangeArrowheads="1"/>
          </p:cNvSpPr>
          <p:nvPr/>
        </p:nvSpPr>
        <p:spPr bwMode="auto">
          <a:xfrm>
            <a:off x="8382000" y="762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208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8841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8420" name="Text Box 4"/>
          <p:cNvSpPr txBox="1">
            <a:spLocks noChangeArrowheads="1"/>
          </p:cNvSpPr>
          <p:nvPr/>
        </p:nvSpPr>
        <p:spPr bwMode="auto">
          <a:xfrm rot="-5400000">
            <a:off x="-677069" y="3748882"/>
            <a:ext cx="3119437"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943" name="Text Box 7"/>
          <p:cNvSpPr txBox="1">
            <a:spLocks noChangeArrowheads="1"/>
          </p:cNvSpPr>
          <p:nvPr/>
        </p:nvSpPr>
        <p:spPr bwMode="auto">
          <a:xfrm>
            <a:off x="43434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Second Coming</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9944" name="Text Box 8"/>
          <p:cNvSpPr txBox="1">
            <a:spLocks noChangeArrowheads="1"/>
          </p:cNvSpPr>
          <p:nvPr/>
        </p:nvSpPr>
        <p:spPr bwMode="auto">
          <a:xfrm>
            <a:off x="2286000" y="19050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Rapture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9945" name="Text Box 9"/>
          <p:cNvSpPr txBox="1">
            <a:spLocks noChangeArrowheads="1"/>
          </p:cNvSpPr>
          <p:nvPr/>
        </p:nvSpPr>
        <p:spPr bwMode="auto">
          <a:xfrm>
            <a:off x="1828800" y="3276600"/>
            <a:ext cx="2514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Tribulation</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9946" name="Text Box 10"/>
          <p:cNvSpPr txBox="1">
            <a:spLocks noChangeArrowheads="1"/>
          </p:cNvSpPr>
          <p:nvPr/>
        </p:nvSpPr>
        <p:spPr bwMode="auto">
          <a:xfrm>
            <a:off x="1905000" y="4267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7 years</a:t>
            </a:r>
          </a:p>
        </p:txBody>
      </p:sp>
      <p:sp>
        <p:nvSpPr>
          <p:cNvPr id="39947" name="Text Box 11"/>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9948" name="Text Box 12"/>
          <p:cNvSpPr txBox="1">
            <a:spLocks noChangeArrowheads="1"/>
          </p:cNvSpPr>
          <p:nvPr/>
        </p:nvSpPr>
        <p:spPr bwMode="auto">
          <a:xfrm>
            <a:off x="4953000"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1000 years</a:t>
            </a:r>
          </a:p>
        </p:txBody>
      </p:sp>
      <p:sp>
        <p:nvSpPr>
          <p:cNvPr id="39950" name="Text Box 14"/>
          <p:cNvSpPr txBox="1">
            <a:spLocks noChangeArrowheads="1"/>
          </p:cNvSpPr>
          <p:nvPr/>
        </p:nvSpPr>
        <p:spPr bwMode="auto">
          <a:xfrm rot="5400000" flipH="1">
            <a:off x="5865018" y="3910807"/>
            <a:ext cx="49514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Eternal Kingdom</a:t>
            </a:r>
            <a:endParaRPr kumimoji="0" lang="en-US" sz="3600" b="0" i="0" u="none" strike="noStrike" kern="1200" cap="none" spc="0" normalizeH="0" baseline="0" noProof="0">
              <a:ln>
                <a:noFill/>
              </a:ln>
              <a:solidFill>
                <a:srgbClr val="FFCC00"/>
              </a:solidFill>
              <a:effectLst/>
              <a:uLnTx/>
              <a:uFillTx/>
              <a:latin typeface="Arial" charset="0"/>
              <a:ea typeface="ＭＳ Ｐゴシック" charset="0"/>
              <a:cs typeface="Arial" charset="0"/>
            </a:endParaRPr>
          </a:p>
        </p:txBody>
      </p:sp>
      <p:sp>
        <p:nvSpPr>
          <p:cNvPr id="39951" name="Text Box 15"/>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cs typeface="Arial" charset="0"/>
              </a:rPr>
              <a:t>Judgment</a:t>
            </a: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8432" name="Rectangle 17"/>
          <p:cNvSpPr>
            <a:spLocks noGrp="1" noChangeArrowheads="1"/>
          </p:cNvSpPr>
          <p:nvPr>
            <p:ph type="title" idx="4294967295"/>
          </p:nvPr>
        </p:nvSpPr>
        <p:spPr>
          <a:xfrm>
            <a:off x="685800" y="533400"/>
            <a:ext cx="7772400" cy="708025"/>
          </a:xfrm>
          <a:noFill/>
        </p:spPr>
        <p:txBody>
          <a:bodyPr anchor="t">
            <a:spAutoFit/>
          </a:bodyPr>
          <a:lstStyle/>
          <a:p>
            <a:pPr>
              <a:spcBef>
                <a:spcPct val="50000"/>
              </a:spcBef>
            </a:pPr>
            <a:r>
              <a:rPr lang="en-US" sz="4000" b="1" dirty="0">
                <a:solidFill>
                  <a:srgbClr val="FFFF99"/>
                </a:solidFill>
                <a:latin typeface="Arial" charset="0"/>
                <a:ea typeface="ＭＳ Ｐゴシック" charset="0"/>
              </a:rPr>
              <a:t>"Post-</a:t>
            </a:r>
            <a:r>
              <a:rPr lang="en-US" sz="4000" b="1" dirty="0" err="1">
                <a:solidFill>
                  <a:srgbClr val="FFFF99"/>
                </a:solidFill>
                <a:latin typeface="Arial" charset="0"/>
                <a:ea typeface="ＭＳ Ｐゴシック" charset="0"/>
              </a:rPr>
              <a:t>Trib</a:t>
            </a:r>
            <a:r>
              <a:rPr lang="en-US" sz="4000" b="1" dirty="0">
                <a:solidFill>
                  <a:srgbClr val="FFFF99"/>
                </a:solidFill>
                <a:latin typeface="Arial" charset="0"/>
                <a:ea typeface="ＭＳ Ｐゴシック" charset="0"/>
              </a:rPr>
              <a:t>" Rapture</a:t>
            </a:r>
          </a:p>
        </p:txBody>
      </p:sp>
      <p:sp>
        <p:nvSpPr>
          <p:cNvPr id="188433" name="Text Box 18"/>
          <p:cNvSpPr txBox="1">
            <a:spLocks noChangeArrowheads="1"/>
          </p:cNvSpPr>
          <p:nvPr/>
        </p:nvSpPr>
        <p:spPr bwMode="auto">
          <a:xfrm>
            <a:off x="8382000" y="762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208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rPr>
              <a:t>Why Am I </a:t>
            </a:r>
            <a:r>
              <a:rPr lang="en-US" i="1">
                <a:solidFill>
                  <a:schemeClr val="bg1"/>
                </a:solidFill>
                <a:latin typeface="Arial" charset="0"/>
                <a:ea typeface="ＭＳ Ｐゴシック" charset="0"/>
              </a:rPr>
              <a:t>Not Posttrib?</a:t>
            </a: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	If posttrib, then sheep would already be separated from goats (Matt. 25:31-46).</a:t>
            </a:r>
          </a:p>
        </p:txBody>
      </p:sp>
      <p:sp>
        <p:nvSpPr>
          <p:cNvPr id="190468"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381000" y="3124200"/>
            <a:ext cx="8458200" cy="37338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	Some people in the millennium will die (Isa. 65:20), but a posttrib rapture gives a glorified body to </a:t>
            </a:r>
            <a:r>
              <a:rPr kumimoji="0" lang="en-US" sz="36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all </a:t>
            </a:r>
            <a:r>
              <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believers; therefore, some people must trust Christ in the Tribulation and enter the Millennium in their mortal bodies.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Church Age</a:t>
            </a:r>
            <a:endParaRPr kumimoji="0" lang="en-US" sz="3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Rapture</a:t>
            </a:r>
            <a:endParaRPr kumimoji="0" lang="en-US" sz="3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Tribulation</a:t>
            </a:r>
            <a:endParaRPr kumimoji="0" lang="en-US" sz="3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7 years</a:t>
            </a: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Millennium</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1000 years</a:t>
            </a: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endParaRPr kumimoji="0" lang="en-US" sz="36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1" y="0"/>
            <a:ext cx="8344289" cy="1077218"/>
          </a:xfrm>
          <a:noFill/>
        </p:spPr>
        <p:txBody>
          <a:bodyPr wrap="square" anchor="t">
            <a:spAutoFit/>
          </a:bodyPr>
          <a:lstStyle/>
          <a:p>
            <a:pPr>
              <a:spcBef>
                <a:spcPct val="50000"/>
              </a:spcBef>
            </a:pPr>
            <a:r>
              <a:rPr lang="en-US" altLang="ja-JP" sz="3200" b="1" dirty="0">
                <a:solidFill>
                  <a:srgbClr val="FFFF99"/>
                </a:solidFill>
                <a:latin typeface="Arial"/>
                <a:ea typeface="ＭＳ Ｐゴシック" charset="0"/>
                <a:cs typeface="Arial"/>
              </a:rPr>
              <a:t>A </a:t>
            </a:r>
            <a:r>
              <a:rPr lang="ru-RU" altLang="ja-JP" sz="3200" b="1" dirty="0">
                <a:solidFill>
                  <a:srgbClr val="FFFF99"/>
                </a:solidFill>
                <a:latin typeface="Arial"/>
                <a:ea typeface="ＭＳ Ｐゴシック" charset="0"/>
                <a:cs typeface="Arial"/>
              </a:rPr>
              <a:t>"</a:t>
            </a:r>
            <a:r>
              <a:rPr lang="en-US" sz="3200" b="1" dirty="0">
                <a:solidFill>
                  <a:srgbClr val="FFFF99"/>
                </a:solidFill>
                <a:latin typeface="Arial"/>
                <a:ea typeface="ＭＳ Ｐゴシック" charset="0"/>
                <a:cs typeface="Arial"/>
              </a:rPr>
              <a:t>Pre-</a:t>
            </a:r>
            <a:r>
              <a:rPr lang="en-US" sz="3200" b="1" dirty="0" err="1">
                <a:solidFill>
                  <a:srgbClr val="FFFF99"/>
                </a:solidFill>
                <a:latin typeface="Arial"/>
                <a:ea typeface="ＭＳ Ｐゴシック" charset="0"/>
                <a:cs typeface="Arial"/>
              </a:rPr>
              <a:t>Trib</a:t>
            </a:r>
            <a:r>
              <a:rPr lang="ru-RU" altLang="ja-JP" sz="3200" b="1" dirty="0">
                <a:solidFill>
                  <a:srgbClr val="FFFF99"/>
                </a:solidFill>
                <a:latin typeface="Arial"/>
                <a:ea typeface="ＭＳ Ｐゴシック" charset="0"/>
                <a:cs typeface="Arial"/>
              </a:rPr>
              <a:t>"</a:t>
            </a:r>
            <a:r>
              <a:rPr lang="en-US" sz="3200" b="1" dirty="0">
                <a:solidFill>
                  <a:srgbClr val="FFFF99"/>
                </a:solidFill>
                <a:latin typeface="Arial"/>
                <a:ea typeface="ＭＳ Ｐゴシック" charset="0"/>
                <a:cs typeface="Arial"/>
              </a:rPr>
              <a:t> Rapture explains how the Millennium will have both babies &amp; death</a:t>
            </a: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Second Coming</a:t>
            </a:r>
            <a:endParaRPr kumimoji="0" lang="en-US" sz="3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1" y="4856172"/>
            <a:ext cx="4237427" cy="19389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the Rapture, believers will go to heaven and unbelievers remain on earth—the Tribulation will start 0% Christian.</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4403600" y="4838031"/>
            <a:ext cx="4740399" cy="19389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After the Tribulation, believers on earth will enter the Millennium in their mortal bodies—the Millennium will start 100% Christian.</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Christians</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Those remaining </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361235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92514"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6" name="Text Box 1028"/>
          <p:cNvSpPr txBox="1">
            <a:spLocks noChangeArrowheads="1"/>
          </p:cNvSpPr>
          <p:nvPr/>
        </p:nvSpPr>
        <p:spPr bwMode="auto">
          <a:xfrm rot="-5400000">
            <a:off x="-676275" y="3749675"/>
            <a:ext cx="31178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4503" name="Text Box 1031"/>
          <p:cNvSpPr txBox="1">
            <a:spLocks noChangeArrowheads="1"/>
          </p:cNvSpPr>
          <p:nvPr/>
        </p:nvSpPr>
        <p:spPr bwMode="auto">
          <a:xfrm>
            <a:off x="43434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Second Coming</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4504" name="Text Box 1032"/>
          <p:cNvSpPr txBox="1">
            <a:spLocks noChangeArrowheads="1"/>
          </p:cNvSpPr>
          <p:nvPr/>
        </p:nvSpPr>
        <p:spPr bwMode="auto">
          <a:xfrm>
            <a:off x="1752600" y="1295400"/>
            <a:ext cx="3048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Pre-Wrath</a:t>
            </a:r>
            <a:b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br>
            <a:r>
              <a:rPr kumimoji="0" lang="en-US" sz="3600" b="1" i="0" u="none" strike="noStrike" kern="1200" cap="none" spc="0" normalizeH="0" baseline="0" noProof="0">
                <a:ln>
                  <a:noFill/>
                </a:ln>
                <a:solidFill>
                  <a:srgbClr val="00CCFF"/>
                </a:solidFill>
                <a:effectLst/>
                <a:uLnTx/>
                <a:uFillTx/>
                <a:latin typeface="Arial" charset="0"/>
                <a:ea typeface="ＭＳ Ｐゴシック" charset="0"/>
                <a:cs typeface="Arial" charset="0"/>
              </a:rPr>
              <a:t>Rapture</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4505" name="Text Box 1033"/>
          <p:cNvSpPr txBox="1">
            <a:spLocks noChangeArrowheads="1"/>
          </p:cNvSpPr>
          <p:nvPr/>
        </p:nvSpPr>
        <p:spPr bwMode="auto">
          <a:xfrm>
            <a:off x="2362200" y="2667000"/>
            <a:ext cx="9144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Great</a:t>
            </a:r>
            <a:b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Tribu-lation</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4506" name="Text Box 1034"/>
          <p:cNvSpPr txBox="1">
            <a:spLocks noChangeArrowheads="1"/>
          </p:cNvSpPr>
          <p:nvPr/>
        </p:nvSpPr>
        <p:spPr bwMode="auto">
          <a:xfrm>
            <a:off x="1547664" y="5791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7 years</a:t>
            </a:r>
          </a:p>
        </p:txBody>
      </p:sp>
      <p:sp>
        <p:nvSpPr>
          <p:cNvPr id="234507" name="Text Box 1035"/>
          <p:cNvSpPr txBox="1">
            <a:spLocks noChangeArrowheads="1"/>
          </p:cNvSpPr>
          <p:nvPr/>
        </p:nvSpPr>
        <p:spPr bwMode="auto">
          <a:xfrm>
            <a:off x="4724400" y="3276600"/>
            <a:ext cx="2971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4508" name="Text Box 1036"/>
          <p:cNvSpPr txBox="1">
            <a:spLocks noChangeArrowheads="1"/>
          </p:cNvSpPr>
          <p:nvPr/>
        </p:nvSpPr>
        <p:spPr bwMode="auto">
          <a:xfrm>
            <a:off x="4811688"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ＭＳ Ｐゴシック" charset="0"/>
                <a:cs typeface="Arial" charset="0"/>
              </a:rPr>
              <a:t>1000 years</a:t>
            </a:r>
          </a:p>
        </p:txBody>
      </p:sp>
      <p:sp>
        <p:nvSpPr>
          <p:cNvPr id="234509" name="Text Box 1037"/>
          <p:cNvSpPr txBox="1">
            <a:spLocks noChangeArrowheads="1"/>
          </p:cNvSpPr>
          <p:nvPr/>
        </p:nvSpPr>
        <p:spPr bwMode="auto">
          <a:xfrm rot="5400000" flipH="1">
            <a:off x="5866607" y="3912394"/>
            <a:ext cx="49514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charset="0"/>
                <a:ea typeface="ＭＳ Ｐゴシック" charset="0"/>
                <a:cs typeface="Arial" charset="0"/>
              </a:rPr>
              <a:t>Eternal Kingdom</a:t>
            </a:r>
            <a:endParaRPr kumimoji="0" lang="en-US" sz="3600" b="0" i="0" u="none" strike="noStrike" kern="1200" cap="none" spc="0" normalizeH="0" baseline="0" noProof="0">
              <a:ln>
                <a:noFill/>
              </a:ln>
              <a:solidFill>
                <a:srgbClr val="FFCC00"/>
              </a:solidFill>
              <a:effectLst/>
              <a:uLnTx/>
              <a:uFillTx/>
              <a:latin typeface="Arial" charset="0"/>
              <a:ea typeface="ＭＳ Ｐゴシック" charset="0"/>
              <a:cs typeface="Arial" charset="0"/>
            </a:endParaRPr>
          </a:p>
        </p:txBody>
      </p:sp>
      <p:sp>
        <p:nvSpPr>
          <p:cNvPr id="234510" name="Text Box 1038"/>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charset="0"/>
                <a:ea typeface="ＭＳ Ｐゴシック" charset="0"/>
                <a:cs typeface="Arial" charset="0"/>
              </a:rPr>
              <a:t>Judgment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4511" name="Rectangle 1039"/>
          <p:cNvSpPr>
            <a:spLocks noChangeArrowheads="1"/>
          </p:cNvSpPr>
          <p:nvPr/>
        </p:nvSpPr>
        <p:spPr bwMode="auto">
          <a:xfrm>
            <a:off x="457200" y="2590800"/>
            <a:ext cx="39624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92526" name="Rectangle 1040"/>
          <p:cNvSpPr>
            <a:spLocks noGrp="1" noChangeArrowheads="1"/>
          </p:cNvSpPr>
          <p:nvPr>
            <p:ph type="title" idx="4294967295"/>
          </p:nvPr>
        </p:nvSpPr>
        <p:spPr>
          <a:xfrm>
            <a:off x="685800" y="533400"/>
            <a:ext cx="7772400" cy="708025"/>
          </a:xfrm>
          <a:noFill/>
        </p:spPr>
        <p:txBody>
          <a:bodyPr anchor="t">
            <a:spAutoFit/>
          </a:bodyPr>
          <a:lstStyle/>
          <a:p>
            <a:pPr>
              <a:spcBef>
                <a:spcPct val="50000"/>
              </a:spcBef>
            </a:pPr>
            <a:r>
              <a:rPr lang="en-US" sz="4000" b="1" dirty="0">
                <a:solidFill>
                  <a:srgbClr val="FFFF99"/>
                </a:solidFill>
                <a:latin typeface="Arial" charset="0"/>
                <a:ea typeface="ＭＳ Ｐゴシック" charset="0"/>
              </a:rPr>
              <a:t>"</a:t>
            </a:r>
            <a:r>
              <a:rPr lang="en-US" sz="4000" b="1" dirty="0" err="1">
                <a:solidFill>
                  <a:srgbClr val="FFFF99"/>
                </a:solidFill>
                <a:latin typeface="Arial" charset="0"/>
                <a:ea typeface="ＭＳ Ｐゴシック" charset="0"/>
              </a:rPr>
              <a:t>Prewrath</a:t>
            </a:r>
            <a:r>
              <a:rPr lang="en-US" sz="4000" b="1" dirty="0">
                <a:solidFill>
                  <a:srgbClr val="FFFF99"/>
                </a:solidFill>
                <a:latin typeface="Arial" charset="0"/>
                <a:ea typeface="ＭＳ Ｐゴシック" charset="0"/>
              </a:rPr>
              <a:t>" Rapture</a:t>
            </a: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4524" name="Text Box 1052"/>
          <p:cNvSpPr txBox="1">
            <a:spLocks noChangeArrowheads="1"/>
          </p:cNvSpPr>
          <p:nvPr/>
        </p:nvSpPr>
        <p:spPr bwMode="auto">
          <a:xfrm>
            <a:off x="3429000" y="2514600"/>
            <a:ext cx="9144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a:t>
            </a:r>
            <a:r>
              <a:rPr kumimoji="0" lang="fr-FR"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a:t>
            </a:r>
            <a:b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Wrath</a:t>
            </a:r>
            <a:b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(Day of Lord)</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34525" name="Text Box 1053"/>
          <p:cNvSpPr txBox="1">
            <a:spLocks noChangeArrowheads="1"/>
          </p:cNvSpPr>
          <p:nvPr/>
        </p:nvSpPr>
        <p:spPr bwMode="auto">
          <a:xfrm>
            <a:off x="1219200" y="2667000"/>
            <a:ext cx="914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Begin-ning of Sor-rows</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4527" name="Text Box 1055"/>
          <p:cNvSpPr txBox="1">
            <a:spLocks noChangeArrowheads="1"/>
          </p:cNvSpPr>
          <p:nvPr/>
        </p:nvSpPr>
        <p:spPr bwMode="auto">
          <a:xfrm>
            <a:off x="1066800" y="4114800"/>
            <a:ext cx="12192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Because you have kept my word of patience</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4528" name="Text Box 1056"/>
          <p:cNvSpPr txBox="1">
            <a:spLocks noChangeArrowheads="1"/>
          </p:cNvSpPr>
          <p:nvPr/>
        </p:nvSpPr>
        <p:spPr bwMode="auto">
          <a:xfrm>
            <a:off x="2133600" y="4114800"/>
            <a:ext cx="1219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I will keep you from the hour (here)</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4529" name="Text Box 1057"/>
          <p:cNvSpPr txBox="1">
            <a:spLocks noChangeArrowheads="1"/>
          </p:cNvSpPr>
          <p:nvPr/>
        </p:nvSpPr>
        <p:spPr bwMode="auto">
          <a:xfrm>
            <a:off x="3276600" y="4175125"/>
            <a:ext cx="12192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Rapture &amp; Day of Lord </a:t>
            </a: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Arial" charset="0"/>
              </a:rPr>
              <a:t>follow</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 testing</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92534" name="Text Box 18"/>
          <p:cNvSpPr txBox="1">
            <a:spLocks noChangeArrowheads="1"/>
          </p:cNvSpPr>
          <p:nvPr/>
        </p:nvSpPr>
        <p:spPr bwMode="auto">
          <a:xfrm>
            <a:off x="8382000" y="762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208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p:bldP spid="234506" grpId="0" autoUpdateAnimBg="0"/>
      <p:bldP spid="234507" grpId="0"/>
      <p:bldP spid="234508" grpId="0" autoUpdateAnimBg="0"/>
      <p:bldP spid="234509" grpId="0" autoUpdateAnimBg="0"/>
      <p:bldP spid="234510" grpId="0" autoUpdateAnimBg="0"/>
      <p:bldP spid="234511" grpId="0" animBg="1"/>
      <p:bldP spid="234519" grpId="0" animBg="1"/>
      <p:bldP spid="234520" grpId="0" animBg="1"/>
      <p:bldP spid="234524" grpId="0"/>
      <p:bldP spid="234525" grpId="0"/>
      <p:bldP spid="234527" grpId="0"/>
      <p:bldP spid="234528" grpId="0"/>
      <p:bldP spid="23452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8E823C-ABF8-E593-3E01-AD46E793BFD4}"/>
            </a:ext>
          </a:extLst>
        </p:cNvPr>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AD514051-D9FD-1973-A767-4726B63F01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79B6A5FE-7785-8D70-9976-B628AE44D8D4}"/>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
        <p:nvSpPr>
          <p:cNvPr id="900098" name="Rectangle 2">
            <a:extLst>
              <a:ext uri="{FF2B5EF4-FFF2-40B4-BE49-F238E27FC236}">
                <a16:creationId xmlns:a16="http://schemas.microsoft.com/office/drawing/2014/main" id="{30AFCEC8-D41C-030F-7390-D0EA3A0673FF}"/>
              </a:ext>
            </a:extLst>
          </p:cNvPr>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Affirmed</a:t>
            </a:r>
          </a:p>
        </p:txBody>
      </p:sp>
      <p:sp>
        <p:nvSpPr>
          <p:cNvPr id="5" name="Text Box 5">
            <a:extLst>
              <a:ext uri="{FF2B5EF4-FFF2-40B4-BE49-F238E27FC236}">
                <a16:creationId xmlns:a16="http://schemas.microsoft.com/office/drawing/2014/main" id="{596EE2E7-2A06-E73A-49B9-E0FDBEEED53C}"/>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63648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Affirmation</a:t>
            </a: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3744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7945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en-US">
                <a:solidFill>
                  <a:schemeClr val="tx1"/>
                </a:solidFill>
                <a:latin typeface="Arial" charset="0"/>
                <a:ea typeface="宋体" charset="0"/>
                <a:cs typeface="宋体" charset="0"/>
              </a:rPr>
              <a:t>Our Mission</a:t>
            </a:r>
          </a:p>
        </p:txBody>
      </p:sp>
      <p:sp>
        <p:nvSpPr>
          <p:cNvPr id="355331" name="Text Box 3"/>
          <p:cNvSpPr txBox="1">
            <a:spLocks noChangeArrowheads="1"/>
          </p:cNvSpPr>
          <p:nvPr/>
        </p:nvSpPr>
        <p:spPr bwMode="auto">
          <a:xfrm>
            <a:off x="3124200" y="4516438"/>
            <a:ext cx="6019800" cy="2341562"/>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ＭＳ Ｐゴシック" charset="0"/>
              </a:rPr>
              <a:t>The mission of Crossroads is to reach the nations by reaching internationals residing in Singapore</a:t>
            </a:r>
            <a:endParaRPr kumimoji="0" lang="en-US" altLang="zh-CN" sz="36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2886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7945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en-US">
                <a:solidFill>
                  <a:schemeClr val="tx1"/>
                </a:solidFill>
                <a:latin typeface="Arial" charset="0"/>
                <a:ea typeface="宋体" charset="0"/>
                <a:cs typeface="宋体" charset="0"/>
              </a:rPr>
              <a:t>Our Vision</a:t>
            </a:r>
          </a:p>
        </p:txBody>
      </p:sp>
      <p:sp>
        <p:nvSpPr>
          <p:cNvPr id="357379" name="Text Box 3"/>
          <p:cNvSpPr txBox="1">
            <a:spLocks noChangeArrowheads="1"/>
          </p:cNvSpPr>
          <p:nvPr/>
        </p:nvSpPr>
        <p:spPr bwMode="auto">
          <a:xfrm>
            <a:off x="3124200" y="2028825"/>
            <a:ext cx="6019800" cy="4829175"/>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ＭＳ Ｐゴシック" charset="0"/>
              </a:rPr>
              <a:t>The vision of Crossroads is to lead internationals into a vital relationship with Jesus Christ as disciples who can transform their unique spheres of influence (2 Tim. 2:2).  In particular, Crossroads focuses primarily, but not exclusively, on reaching the English-speaking community</a:t>
            </a:r>
            <a:endParaRPr kumimoji="0" lang="en-US" altLang="zh-CN" sz="20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5888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Priorities</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5303555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Day of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(cf. Isa. 13:6, 9; Joel 1–2; Zeph. 1:14-16) promised defeat of Israel’s enemies. Based on this, Paul encouraged perseverance based on their future reward at the day of the Lord (ch. 1) and corrected their false notion of the day of the Lord (ch. 2) that had resulted in idleness (ch. 3).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a:extLst>
              <a:ext uri="{FF2B5EF4-FFF2-40B4-BE49-F238E27FC236}">
                <a16:creationId xmlns:a16="http://schemas.microsoft.com/office/drawing/2014/main" id="{E3A50AC1-AF0A-A54B-9289-F5047B5A7E0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302670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en-SG" sz="4800" b="1" dirty="0">
                <a:effectLst>
                  <a:glow rad="127000">
                    <a:schemeClr val="tx1"/>
                  </a:glow>
                </a:effectLst>
                <a:latin typeface="Arial" charset="0"/>
                <a:ea typeface="ＭＳ Ｐゴシック" charset="0"/>
                <a:cs typeface="ＭＳ Ｐゴシック" charset="0"/>
              </a:rPr>
              <a:t>Words can affirm</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85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49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225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4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4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Is self affirmation enough?</a:t>
            </a: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1625963"/>
            <a:ext cx="3938694"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n-ea"/>
                <a:cs typeface="Arial Black" panose="020B0604020202020204" pitchFamily="34" charset="0"/>
              </a:rPr>
              <a:t>WHO IS THE MOST AWESOME PERSON TODAY?</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n-ea"/>
              <a:cs typeface="Arial Black"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4950797"/>
            <a:ext cx="7815265"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rPr>
              <a:t>I LOVE MYSELF UNCONDITIONALLY</a:t>
            </a:r>
            <a:endParaRPr kumimoji="0" lang="en-GB"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n-ea"/>
              <a:cs typeface="+mn-cs"/>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58559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don’t deserve self-esteem</a:t>
            </a:r>
          </a:p>
        </p:txBody>
      </p:sp>
    </p:spTree>
    <p:extLst>
      <p:ext uri="{BB962C8B-B14F-4D97-AF65-F5344CB8AC3E}">
        <p14:creationId xmlns:p14="http://schemas.microsoft.com/office/powerpoint/2010/main" val="315313651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5872766" cy="2127634"/>
          </a:xfrm>
          <a:effectLst/>
        </p:spPr>
        <p:txBody>
          <a:bodyPr/>
          <a:lstStyle/>
          <a:p>
            <a:pPr algn="l">
              <a:defRPr/>
            </a:pPr>
            <a:r>
              <a:rPr lang="en-US" sz="4000" b="1" dirty="0">
                <a:solidFill>
                  <a:schemeClr val="tx1"/>
                </a:solidFill>
                <a:effectLst/>
                <a:latin typeface="Arial" charset="0"/>
                <a:ea typeface="ＭＳ Ｐゴシック" charset="0"/>
                <a:cs typeface="ＭＳ Ｐゴシック" charset="0"/>
              </a:rPr>
              <a:t>I’m not sure how many problems I have because math is </a:t>
            </a:r>
            <a:br>
              <a:rPr lang="en-US" sz="4000" b="1" dirty="0">
                <a:solidFill>
                  <a:schemeClr val="tx1"/>
                </a:solidFill>
                <a:effectLst/>
                <a:latin typeface="Arial" charset="0"/>
                <a:ea typeface="ＭＳ Ｐゴシック" charset="0"/>
                <a:cs typeface="ＭＳ Ｐゴシック" charset="0"/>
              </a:rPr>
            </a:br>
            <a:r>
              <a:rPr lang="en-US" sz="4000" b="1" dirty="0">
                <a:solidFill>
                  <a:schemeClr val="tx1"/>
                </a:solidFill>
                <a:effectLst/>
                <a:latin typeface="Arial" charset="0"/>
                <a:ea typeface="ＭＳ Ｐゴシック" charset="0"/>
                <a:cs typeface="ＭＳ Ｐゴシック" charset="0"/>
              </a:rPr>
              <a:t>one of them.</a:t>
            </a:r>
          </a:p>
        </p:txBody>
      </p:sp>
    </p:spTree>
    <p:extLst>
      <p:ext uri="{BB962C8B-B14F-4D97-AF65-F5344CB8AC3E}">
        <p14:creationId xmlns:p14="http://schemas.microsoft.com/office/powerpoint/2010/main" val="3592423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many of us notice when others are caught in a spiral?</a:t>
            </a:r>
          </a:p>
        </p:txBody>
      </p:sp>
    </p:spTree>
    <p:extLst>
      <p:ext uri="{BB962C8B-B14F-4D97-AF65-F5344CB8AC3E}">
        <p14:creationId xmlns:p14="http://schemas.microsoft.com/office/powerpoint/2010/main" val="12714832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 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833343" cy="514416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help those going through tough times?</a:t>
            </a:r>
          </a:p>
        </p:txBody>
      </p:sp>
    </p:spTree>
    <p:extLst>
      <p:ext uri="{BB962C8B-B14F-4D97-AF65-F5344CB8AC3E}">
        <p14:creationId xmlns:p14="http://schemas.microsoft.com/office/powerpoint/2010/main" val="1958574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Savior is called “Jesus” 13 times in three short chapters of only 47 verses (Elwell &amp; Yarbrough,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Encountering the New Testament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332), where his deliverance from sin (1:1, 8) also delivers from judgment (1:7-8; 2:8).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a:extLst>
              <a:ext uri="{FF2B5EF4-FFF2-40B4-BE49-F238E27FC236}">
                <a16:creationId xmlns:a16="http://schemas.microsoft.com/office/drawing/2014/main" id="{C1B269F5-C1B7-BD47-B38A-24705562157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16267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ways…</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21182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3028938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WordArt 2"/>
          <p:cNvSpPr>
            <a:spLocks noChangeArrowheads="1" noChangeShapeType="1" noTextEdit="1"/>
          </p:cNvSpPr>
          <p:nvPr/>
        </p:nvSpPr>
        <p:spPr bwMode="auto">
          <a:xfrm>
            <a:off x="76200" y="228600"/>
            <a:ext cx="4876800" cy="12192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Arial Black"/>
                <a:ea typeface="Arial Black"/>
                <a:cs typeface="Arial Black"/>
              </a:rPr>
              <a:t>Thessalonica</a:t>
            </a:r>
          </a:p>
        </p:txBody>
      </p:sp>
      <p:sp>
        <p:nvSpPr>
          <p:cNvPr id="71682" name="Text Box 3"/>
          <p:cNvSpPr txBox="1">
            <a:spLocks noChangeArrowheads="1"/>
          </p:cNvSpPr>
          <p:nvPr/>
        </p:nvSpPr>
        <p:spPr bwMode="auto">
          <a:xfrm>
            <a:off x="76200" y="1371600"/>
            <a:ext cx="7620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omic Sans MS" charset="0"/>
                <a:ea typeface="SimSun" charset="0"/>
                <a:cs typeface="SimSun" charset="0"/>
              </a:rPr>
              <a:t>(now called Salonica or Thessaloniki)</a:t>
            </a:r>
            <a:endParaRPr kumimoji="0" lang="en-GB"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4100" name="Text Box 4"/>
          <p:cNvSpPr txBox="1">
            <a:spLocks noChangeArrowheads="1"/>
          </p:cNvSpPr>
          <p:nvPr/>
        </p:nvSpPr>
        <p:spPr bwMode="auto">
          <a:xfrm>
            <a:off x="-228600" y="2073275"/>
            <a:ext cx="7772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Founded by the Macedonian General Cassander in 315 BC</a:t>
            </a:r>
            <a:endParaRPr kumimoji="0" lang="en-GB"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4101" name="Text Box 5"/>
          <p:cNvSpPr txBox="1">
            <a:spLocks noChangeArrowheads="1"/>
          </p:cNvSpPr>
          <p:nvPr/>
        </p:nvSpPr>
        <p:spPr bwMode="auto">
          <a:xfrm>
            <a:off x="-228600" y="2911475"/>
            <a:ext cx="83820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Named after his wife, Thessalonike, daughter of Philip II and half sister of Alexander the Great</a:t>
            </a:r>
            <a:endParaRPr kumimoji="0" lang="en-GB"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4102" name="Text Box 6"/>
          <p:cNvSpPr txBox="1">
            <a:spLocks noChangeArrowheads="1"/>
          </p:cNvSpPr>
          <p:nvPr/>
        </p:nvSpPr>
        <p:spPr bwMode="auto">
          <a:xfrm>
            <a:off x="-228600" y="3749675"/>
            <a:ext cx="7772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In 167 BC, it became capital of one of the 4 districts of Macedonia</a:t>
            </a:r>
          </a:p>
        </p:txBody>
      </p:sp>
      <p:sp>
        <p:nvSpPr>
          <p:cNvPr id="4103" name="Text Box 7"/>
          <p:cNvSpPr txBox="1">
            <a:spLocks noChangeArrowheads="1"/>
          </p:cNvSpPr>
          <p:nvPr/>
        </p:nvSpPr>
        <p:spPr bwMode="auto">
          <a:xfrm>
            <a:off x="-228600" y="4587875"/>
            <a:ext cx="7772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In 146 BC, it was made a province and became the seat of provincial administration</a:t>
            </a:r>
          </a:p>
        </p:txBody>
      </p:sp>
      <p:sp>
        <p:nvSpPr>
          <p:cNvPr id="4104" name="Text Box 8"/>
          <p:cNvSpPr txBox="1">
            <a:spLocks noChangeArrowheads="1"/>
          </p:cNvSpPr>
          <p:nvPr/>
        </p:nvSpPr>
        <p:spPr bwMode="auto">
          <a:xfrm>
            <a:off x="-228600" y="5426075"/>
            <a:ext cx="77724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From 42 BC, it was declared a free city, governed by its own politarchs</a:t>
            </a:r>
          </a:p>
        </p:txBody>
      </p:sp>
      <p:sp>
        <p:nvSpPr>
          <p:cNvPr id="71688" name="Rectangle 9"/>
          <p:cNvSpPr>
            <a:spLocks noChangeArrowheads="1"/>
          </p:cNvSpPr>
          <p:nvPr/>
        </p:nvSpPr>
        <p:spPr bwMode="auto">
          <a:xfrm>
            <a:off x="533400" y="1981200"/>
            <a:ext cx="7772400" cy="4343400"/>
          </a:xfrm>
          <a:prstGeom prst="rect">
            <a:avLst/>
          </a:prstGeom>
          <a:noFill/>
          <a:ln w="57150">
            <a:solidFill>
              <a:srgbClr val="CC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1689" name="Rectangle 10"/>
          <p:cNvSpPr>
            <a:spLocks noChangeArrowheads="1"/>
          </p:cNvSpPr>
          <p:nvPr/>
        </p:nvSpPr>
        <p:spPr bwMode="auto">
          <a:xfrm>
            <a:off x="6629400" y="228600"/>
            <a:ext cx="2286000" cy="2514600"/>
          </a:xfrm>
          <a:prstGeom prst="rect">
            <a:avLst/>
          </a:prstGeom>
          <a:noFill/>
          <a:ln w="57150">
            <a:solidFill>
              <a:srgbClr val="990033"/>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1690" name="Picture 11" descr="Thess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400" y="228600"/>
            <a:ext cx="2286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1" name="Text Box 12"/>
          <p:cNvSpPr txBox="1">
            <a:spLocks noChangeArrowheads="1"/>
          </p:cNvSpPr>
          <p:nvPr/>
        </p:nvSpPr>
        <p:spPr bwMode="auto">
          <a:xfrm>
            <a:off x="6629400" y="2133600"/>
            <a:ext cx="2286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Times New Roman" charset="0"/>
                <a:ea typeface="ＭＳ Ｐゴシック" charset="0"/>
              </a:rPr>
              <a:t>A model of ancient Thessalonica</a:t>
            </a:r>
          </a:p>
        </p:txBody>
      </p:sp>
    </p:spTree>
    <p:extLst>
      <p:ext uri="{BB962C8B-B14F-4D97-AF65-F5344CB8AC3E}">
        <p14:creationId xmlns:p14="http://schemas.microsoft.com/office/powerpoint/2010/main" val="1266645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additive="base">
                                        <p:cTn id="13" dur="500" fill="hold"/>
                                        <p:tgtEl>
                                          <p:spTgt spid="4101"/>
                                        </p:tgtEl>
                                        <p:attrNameLst>
                                          <p:attrName>ppt_x</p:attrName>
                                        </p:attrNameLst>
                                      </p:cBhvr>
                                      <p:tavLst>
                                        <p:tav tm="0">
                                          <p:val>
                                            <p:strVal val="0-#ppt_w/2"/>
                                          </p:val>
                                        </p:tav>
                                        <p:tav tm="100000">
                                          <p:val>
                                            <p:strVal val="#ppt_x"/>
                                          </p:val>
                                        </p:tav>
                                      </p:tavLst>
                                    </p:anim>
                                    <p:anim calcmode="lin" valueType="num">
                                      <p:cBhvr additive="base">
                                        <p:cTn id="14"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0-#ppt_w/2"/>
                                          </p:val>
                                        </p:tav>
                                        <p:tav tm="100000">
                                          <p:val>
                                            <p:strVal val="#ppt_x"/>
                                          </p:val>
                                        </p:tav>
                                      </p:tavLst>
                                    </p:anim>
                                    <p:anim calcmode="lin" valueType="num">
                                      <p:cBhvr additive="base">
                                        <p:cTn id="20"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3"/>
                                        </p:tgtEl>
                                        <p:attrNameLst>
                                          <p:attrName>style.visibility</p:attrName>
                                        </p:attrNameLst>
                                      </p:cBhvr>
                                      <p:to>
                                        <p:strVal val="visible"/>
                                      </p:to>
                                    </p:set>
                                    <p:anim calcmode="lin" valueType="num">
                                      <p:cBhvr additive="base">
                                        <p:cTn id="25" dur="500" fill="hold"/>
                                        <p:tgtEl>
                                          <p:spTgt spid="4103"/>
                                        </p:tgtEl>
                                        <p:attrNameLst>
                                          <p:attrName>ppt_x</p:attrName>
                                        </p:attrNameLst>
                                      </p:cBhvr>
                                      <p:tavLst>
                                        <p:tav tm="0">
                                          <p:val>
                                            <p:strVal val="0-#ppt_w/2"/>
                                          </p:val>
                                        </p:tav>
                                        <p:tav tm="100000">
                                          <p:val>
                                            <p:strVal val="#ppt_x"/>
                                          </p:val>
                                        </p:tav>
                                      </p:tavLst>
                                    </p:anim>
                                    <p:anim calcmode="lin" valueType="num">
                                      <p:cBhvr additive="base">
                                        <p:cTn id="26"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0-#ppt_w/2"/>
                                          </p:val>
                                        </p:tav>
                                        <p:tav tm="100000">
                                          <p:val>
                                            <p:strVal val="#ppt_x"/>
                                          </p:val>
                                        </p:tav>
                                      </p:tavLst>
                                    </p:anim>
                                    <p:anim calcmode="lin" valueType="num">
                                      <p:cBhvr additive="base">
                                        <p:cTn id="32" dur="500" fill="hold"/>
                                        <p:tgtEl>
                                          <p:spTgt spid="4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19514"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dirty="0">
                <a:ln>
                  <a:noFill/>
                </a:ln>
                <a:solidFill>
                  <a:schemeClr val="bg1"/>
                </a:solidFill>
                <a:effectLst/>
                <a:uLnTx/>
                <a:uFillTx/>
                <a:latin typeface="Comic Sans MS" charset="0"/>
                <a:ea typeface="SimSun" charset="0"/>
                <a:cs typeface="SimSun" charset="0"/>
              </a:rPr>
              <a:t>Port city at the </a:t>
            </a:r>
            <a:r>
              <a:rPr kumimoji="0" lang="en-GB" sz="2400" b="0" i="0" u="none" strike="noStrike" kern="1200" cap="none" spc="0" normalizeH="0" baseline="0" noProof="0" dirty="0" err="1">
                <a:ln>
                  <a:noFill/>
                </a:ln>
                <a:solidFill>
                  <a:schemeClr val="bg1"/>
                </a:solidFill>
                <a:effectLst/>
                <a:uLnTx/>
                <a:uFillTx/>
                <a:latin typeface="Comic Sans MS" charset="0"/>
                <a:ea typeface="SimSun" charset="0"/>
                <a:cs typeface="SimSun" charset="0"/>
              </a:rPr>
              <a:t>Thermaic</a:t>
            </a:r>
            <a:r>
              <a:rPr kumimoji="0" lang="en-GB" sz="2400" b="0" i="0" u="none" strike="noStrike" kern="1200" cap="none" spc="0" normalizeH="0" baseline="0" noProof="0" dirty="0">
                <a:ln>
                  <a:noFill/>
                </a:ln>
                <a:solidFill>
                  <a:schemeClr val="bg1"/>
                </a:solidFill>
                <a:effectLst/>
                <a:uLnTx/>
                <a:uFillTx/>
                <a:latin typeface="Comic Sans MS" charset="0"/>
                <a:ea typeface="SimSun" charset="0"/>
                <a:cs typeface="SimSun" charset="0"/>
              </a:rPr>
              <a:t> Gulf</a:t>
            </a:r>
          </a:p>
        </p:txBody>
      </p:sp>
    </p:spTree>
    <p:extLst>
      <p:ext uri="{BB962C8B-B14F-4D97-AF65-F5344CB8AC3E}">
        <p14:creationId xmlns:p14="http://schemas.microsoft.com/office/powerpoint/2010/main" val="1846221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250825" y="260350"/>
            <a:ext cx="3529013" cy="2520950"/>
          </a:xfrm>
          <a:prstGeom prst="rect">
            <a:avLst/>
          </a:prstGeom>
          <a:solidFill>
            <a:srgbClr val="FFCC66"/>
          </a:solidFill>
          <a:ln w="9525">
            <a:solidFill>
              <a:srgbClr val="FFCC66"/>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25" name="Text Box 5"/>
          <p:cNvSpPr txBox="1">
            <a:spLocks noChangeArrowheads="1"/>
          </p:cNvSpPr>
          <p:nvPr/>
        </p:nvSpPr>
        <p:spPr bwMode="auto">
          <a:xfrm>
            <a:off x="4284663" y="868144"/>
            <a:ext cx="48593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dirty="0">
                <a:ln>
                  <a:noFill/>
                </a:ln>
                <a:solidFill>
                  <a:srgbClr val="FFFFFF"/>
                </a:solidFill>
                <a:effectLst/>
                <a:uLnTx/>
                <a:uFillTx/>
                <a:latin typeface="Comic Sans MS" charset="0"/>
                <a:ea typeface="SimSun" charset="0"/>
                <a:cs typeface="SimSun" charset="0"/>
              </a:rPr>
              <a:t>Knitted together 26 villages</a:t>
            </a:r>
          </a:p>
        </p:txBody>
      </p:sp>
      <p:sp>
        <p:nvSpPr>
          <p:cNvPr id="5126" name="Text Box 6"/>
          <p:cNvSpPr txBox="1">
            <a:spLocks noChangeArrowheads="1"/>
          </p:cNvSpPr>
          <p:nvPr/>
        </p:nvSpPr>
        <p:spPr bwMode="auto">
          <a:xfrm>
            <a:off x="4284663" y="1486639"/>
            <a:ext cx="478182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dirty="0">
                <a:ln>
                  <a:noFill/>
                </a:ln>
                <a:solidFill>
                  <a:srgbClr val="FFFFFF"/>
                </a:solidFill>
                <a:effectLst/>
                <a:uLnTx/>
                <a:uFillTx/>
                <a:latin typeface="Comic Sans MS" charset="0"/>
                <a:ea typeface="SimSun" charset="0"/>
                <a:cs typeface="SimSun" charset="0"/>
              </a:rPr>
              <a:t>Main seaport and naval base of Macedonia</a:t>
            </a:r>
          </a:p>
        </p:txBody>
      </p:sp>
      <p:sp>
        <p:nvSpPr>
          <p:cNvPr id="72709" name="AutoShape 10">
            <a:hlinkClick r:id="rId3"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2710" name="Picture 11" descr="Thes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76250"/>
            <a:ext cx="3962400" cy="265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249648"/>
            <a:ext cx="5272751"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FFFFFF"/>
                </a:solidFill>
                <a:effectLst/>
                <a:uLnTx/>
                <a:uFillTx/>
                <a:latin typeface="Comic Sans MS" charset="0"/>
                <a:ea typeface="SimSun" charset="0"/>
                <a:cs typeface="SimSun" charset="0"/>
              </a:rPr>
              <a:t>Port city at the Thermaic Gulf</a:t>
            </a:r>
          </a:p>
        </p:txBody>
      </p:sp>
      <p:pic>
        <p:nvPicPr>
          <p:cNvPr id="9" name="Picture 2" descr="https://i.pinimg.com/originals/e5/bf/53/e5bf53775ad1b32af3fa4b6105c2e885.jpg">
            <a:extLst>
              <a:ext uri="{FF2B5EF4-FFF2-40B4-BE49-F238E27FC236}">
                <a16:creationId xmlns:a16="http://schemas.microsoft.com/office/drawing/2014/main" id="{62074401-E3FA-4B41-986B-05CC686C7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98" y="3553568"/>
            <a:ext cx="8719004" cy="36277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a:extLst>
              <a:ext uri="{FF2B5EF4-FFF2-40B4-BE49-F238E27FC236}">
                <a16:creationId xmlns:a16="http://schemas.microsoft.com/office/drawing/2014/main" id="{7E05D363-0418-AB45-95A0-D26A5A9FA6A7}"/>
              </a:ext>
            </a:extLst>
          </p:cNvPr>
          <p:cNvSpPr txBox="1">
            <a:spLocks noChangeArrowheads="1"/>
          </p:cNvSpPr>
          <p:nvPr/>
        </p:nvSpPr>
        <p:spPr bwMode="auto">
          <a:xfrm>
            <a:off x="4284663" y="2473436"/>
            <a:ext cx="47818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defTabSz="914400" eaLnBrk="0" fontAlgn="base" hangingPunct="0">
              <a:spcBef>
                <a:spcPct val="0"/>
              </a:spcBef>
              <a:spcAft>
                <a:spcPct val="0"/>
              </a:spcAft>
              <a:buFontTx/>
              <a:buChar char="•"/>
              <a:defRPr/>
            </a:pPr>
            <a:r>
              <a:rPr lang="en-GB" dirty="0">
                <a:solidFill>
                  <a:srgbClr val="FFFFFF"/>
                </a:solidFill>
                <a:latin typeface="Comic Sans MS" charset="0"/>
                <a:ea typeface="SimSun" charset="0"/>
                <a:cs typeface="SimSun" charset="0"/>
              </a:rPr>
              <a:t>The Egnatian Way (Via Egnatia) ran through the city</a:t>
            </a:r>
            <a:endParaRPr kumimoji="0" lang="en-GB" sz="2400" b="0" i="0" u="none" strike="noStrike" kern="1200" cap="none" spc="0" normalizeH="0" baseline="0" noProof="0" dirty="0">
              <a:ln>
                <a:noFill/>
              </a:ln>
              <a:solidFill>
                <a:srgbClr val="FFFFFF"/>
              </a:solidFill>
              <a:effectLst/>
              <a:uLnTx/>
              <a:uFillTx/>
              <a:latin typeface="Comic Sans MS" charset="0"/>
              <a:ea typeface="SimSun" charset="0"/>
              <a:cs typeface="SimSun" charset="0"/>
            </a:endParaRPr>
          </a:p>
        </p:txBody>
      </p:sp>
    </p:spTree>
    <p:extLst>
      <p:ext uri="{BB962C8B-B14F-4D97-AF65-F5344CB8AC3E}">
        <p14:creationId xmlns:p14="http://schemas.microsoft.com/office/powerpoint/2010/main" val="1469377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P spid="10" grpId="0" autoUpdateAnimBg="0"/>
      <p:bldP spid="1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cs typeface="+mn-cs"/>
              </a:rPr>
              <a:t>Down with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cs typeface="+mn-cs"/>
              </a:rPr>
              <a:t>Paul!</a:t>
            </a:r>
            <a:endPar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omic Sans MS" charset="0"/>
                <a:ea typeface="ＭＳ Ｐゴシック" charset="0"/>
                <a:cs typeface="+mn-cs"/>
              </a:rPr>
              <a:t>Throw him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omic Sans MS" charset="0"/>
                <a:ea typeface="ＭＳ Ｐゴシック" charset="0"/>
                <a:cs typeface="+mn-cs"/>
              </a:rPr>
              <a:t>in jail!</a:t>
            </a: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3600" b="0" i="1" u="none" strike="noStrike" kern="1200" cap="none" spc="0" normalizeH="0" baseline="0" noProof="0">
                <a:ln>
                  <a:noFill/>
                </a:ln>
                <a:solidFill>
                  <a:srgbClr val="000000"/>
                </a:solidFill>
                <a:effectLst/>
                <a:uLnTx/>
                <a:uFillTx/>
                <a:latin typeface="Comic Sans MS" charset="0"/>
                <a:ea typeface="ＭＳ Ｐゴシック" charset="0"/>
              </a:rPr>
              <a:t>What to do?...</a:t>
            </a:r>
            <a:endParaRPr kumimoji="0" lang="en-GB" sz="3600" b="0" i="1"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2432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solidFill>
                  <a:srgbClr val="FBE7C3"/>
                </a:solidFill>
                <a:effectLst/>
                <a:uLnTx/>
                <a:uFillTx/>
                <a:latin typeface="Comic Sans MS"/>
                <a:ea typeface="Comic Sans MS"/>
                <a:cs typeface="Comic Sans MS"/>
              </a:rPr>
              <a:t>This epistle was written in AD 51</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rPr>
              <a:t> Written in Corinth after hearing Tim</a:t>
            </a:r>
            <a:r>
              <a:rPr kumimoji="0" lang="fr-FR" altLang="ja-JP" sz="2800" b="1" i="0" u="none" strike="noStrike" kern="1200" cap="none" spc="0" normalizeH="0" baseline="0" noProof="0" dirty="0">
                <a:ln>
                  <a:noFill/>
                </a:ln>
                <a:solidFill>
                  <a:srgbClr val="800000"/>
                </a:solidFill>
                <a:effectLst/>
                <a:uLnTx/>
                <a:uFillTx/>
                <a:latin typeface="Comic Sans MS" charset="0"/>
                <a:ea typeface="ＭＳ Ｐゴシック" charset="0"/>
              </a:rPr>
              <a:t>'</a:t>
            </a:r>
            <a:r>
              <a:rPr kumimoji="0" lang="en-GB" altLang="ja-JP" sz="2800" b="1" i="0" u="none" strike="noStrike" kern="1200" cap="none" spc="0" normalizeH="0" baseline="0" noProof="0" dirty="0">
                <a:ln>
                  <a:noFill/>
                </a:ln>
                <a:solidFill>
                  <a:srgbClr val="800000"/>
                </a:solidFill>
                <a:effectLst/>
                <a:uLnTx/>
                <a:uFillTx/>
                <a:latin typeface="Comic Sans MS" charset="0"/>
                <a:ea typeface="ＭＳ Ｐゴシック" charset="0"/>
              </a:rPr>
              <a:t>s report</a:t>
            </a:r>
            <a:endPar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GB" sz="4000" b="0" i="0" u="none" strike="noStrike" kern="1200" cap="none" spc="0" normalizeH="0" baseline="0" noProof="0">
                <a:ln>
                  <a:noFill/>
                </a:ln>
                <a:solidFill>
                  <a:srgbClr val="FFFFFF"/>
                </a:solidFill>
                <a:effectLst/>
                <a:uLnTx/>
                <a:uFillTx/>
                <a:latin typeface="Comic Sans MS" charset="0"/>
                <a:ea typeface="ＭＳ Ｐゴシック" charset="0"/>
              </a:rPr>
              <a:t>Three ways we can encourage others...</a:t>
            </a: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99"/>
                </a:solidFill>
              </a:ln>
              <a:solidFill>
                <a:srgbClr val="0000FF"/>
              </a:solidFill>
              <a:effectLst/>
              <a:uLnTx/>
              <a:uFillTx/>
              <a:latin typeface="Times New Roman" charset="0"/>
              <a:ea typeface="ＭＳ Ｐゴシック" charset="0"/>
              <a:cs typeface="+mn-cs"/>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cs typeface="+mn-cs"/>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07175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2"/>
          <p:cNvSpPr txBox="1">
            <a:spLocks noChangeArrowheads="1"/>
          </p:cNvSpPr>
          <p:nvPr/>
        </p:nvSpPr>
        <p:spPr bwMode="auto">
          <a:xfrm>
            <a:off x="7772400" y="4445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212-213</a:t>
            </a:r>
          </a:p>
        </p:txBody>
      </p:sp>
      <p:sp>
        <p:nvSpPr>
          <p:cNvPr id="24579" name="Text Box 3"/>
          <p:cNvSpPr txBox="1">
            <a:spLocks noChangeArrowheads="1"/>
          </p:cNvSpPr>
          <p:nvPr/>
        </p:nvSpPr>
        <p:spPr bwMode="auto">
          <a:xfrm>
            <a:off x="0" y="914400"/>
            <a:ext cx="9144000" cy="8382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000" b="1" dirty="0">
                <a:solidFill>
                  <a:srgbClr val="FFFFFF"/>
                </a:solidFill>
                <a:latin typeface="Arial" charset="0"/>
                <a:cs typeface="Arial" charset="0"/>
              </a:rPr>
              <a:t>The historical and chronological scenario for Paul</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ministry at Thessalonica on his second missionary journey probably looks like this: </a:t>
            </a:r>
          </a:p>
        </p:txBody>
      </p:sp>
      <p:sp>
        <p:nvSpPr>
          <p:cNvPr id="24580" name="Text Box 4"/>
          <p:cNvSpPr txBox="1">
            <a:spLocks noChangeArrowheads="1"/>
          </p:cNvSpPr>
          <p:nvPr/>
        </p:nvSpPr>
        <p:spPr bwMode="auto">
          <a:xfrm>
            <a:off x="152400" y="1981200"/>
            <a:ext cx="79248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1. Paul plants the Thessalonian church	November 50-January 51</a:t>
            </a:r>
          </a:p>
        </p:txBody>
      </p:sp>
      <p:sp>
        <p:nvSpPr>
          <p:cNvPr id="24582" name="Text Box 6"/>
          <p:cNvSpPr txBox="1">
            <a:spLocks noChangeArrowheads="1"/>
          </p:cNvSpPr>
          <p:nvPr/>
        </p:nvSpPr>
        <p:spPr bwMode="auto">
          <a:xfrm>
            <a:off x="304800" y="2667000"/>
            <a:ext cx="78486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dirty="0">
                <a:solidFill>
                  <a:srgbClr val="040000"/>
                </a:solidFill>
                <a:latin typeface="Arial" charset="0"/>
                <a:cs typeface="Arial" charset="0"/>
              </a:rPr>
              <a:t>2. Paul</a:t>
            </a:r>
            <a:r>
              <a:rPr lang="fr-FR" altLang="zh-CN" sz="1800" b="1" dirty="0">
                <a:solidFill>
                  <a:srgbClr val="040000"/>
                </a:solidFill>
                <a:latin typeface="Arial" charset="0"/>
                <a:cs typeface="Arial" charset="0"/>
              </a:rPr>
              <a:t>'</a:t>
            </a:r>
            <a:r>
              <a:rPr lang="en-US" altLang="zh-CN" sz="1800" b="1" dirty="0">
                <a:solidFill>
                  <a:srgbClr val="040000"/>
                </a:solidFill>
                <a:latin typeface="Arial" charset="0"/>
                <a:cs typeface="Arial" charset="0"/>
              </a:rPr>
              <a:t>s ministry in Berea, Athens, and Corinth	February-March 51</a:t>
            </a:r>
          </a:p>
        </p:txBody>
      </p:sp>
      <p:sp>
        <p:nvSpPr>
          <p:cNvPr id="24583" name="Text Box 7"/>
          <p:cNvSpPr txBox="1">
            <a:spLocks noChangeArrowheads="1"/>
          </p:cNvSpPr>
          <p:nvPr/>
        </p:nvSpPr>
        <p:spPr bwMode="auto">
          <a:xfrm>
            <a:off x="457200" y="3352800"/>
            <a:ext cx="73152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3. Silas and Timothy report to Paul in Corinth	April/May 51</a:t>
            </a:r>
          </a:p>
        </p:txBody>
      </p:sp>
      <p:sp>
        <p:nvSpPr>
          <p:cNvPr id="24584" name="Text Box 8"/>
          <p:cNvSpPr txBox="1">
            <a:spLocks noChangeArrowheads="1"/>
          </p:cNvSpPr>
          <p:nvPr/>
        </p:nvSpPr>
        <p:spPr bwMode="auto">
          <a:xfrm>
            <a:off x="533400" y="4038600"/>
            <a:ext cx="86106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4. Paul writes 1 Thessalonians and sends it from Corinth	Early Summer 51</a:t>
            </a:r>
          </a:p>
        </p:txBody>
      </p:sp>
      <p:sp>
        <p:nvSpPr>
          <p:cNvPr id="24585" name="Text Box 9"/>
          <p:cNvSpPr txBox="1">
            <a:spLocks noChangeArrowheads="1"/>
          </p:cNvSpPr>
          <p:nvPr/>
        </p:nvSpPr>
        <p:spPr bwMode="auto">
          <a:xfrm>
            <a:off x="609600" y="4724400"/>
            <a:ext cx="84582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5. The carrier of 1 Thessalonians reports back to Paul	Mid Summer 51</a:t>
            </a:r>
          </a:p>
        </p:txBody>
      </p:sp>
      <p:sp>
        <p:nvSpPr>
          <p:cNvPr id="24586" name="Text Box 10"/>
          <p:cNvSpPr txBox="1">
            <a:spLocks noChangeArrowheads="1"/>
          </p:cNvSpPr>
          <p:nvPr/>
        </p:nvSpPr>
        <p:spPr bwMode="auto">
          <a:xfrm>
            <a:off x="762000" y="5410200"/>
            <a:ext cx="76200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6. Paul writes 2 Thessalonians from Corinth	Late Summer 51</a:t>
            </a:r>
          </a:p>
        </p:txBody>
      </p:sp>
      <p:sp>
        <p:nvSpPr>
          <p:cNvPr id="24587" name="Text Box 11"/>
          <p:cNvSpPr txBox="1">
            <a:spLocks noChangeArrowheads="1"/>
          </p:cNvSpPr>
          <p:nvPr/>
        </p:nvSpPr>
        <p:spPr bwMode="auto">
          <a:xfrm>
            <a:off x="914400" y="6096000"/>
            <a:ext cx="52578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7. Paul departs Corinth	first of September 52</a:t>
            </a:r>
          </a:p>
        </p:txBody>
      </p:sp>
      <p:sp>
        <p:nvSpPr>
          <p:cNvPr id="2" name="Title 1"/>
          <p:cNvSpPr>
            <a:spLocks noGrp="1"/>
          </p:cNvSpPr>
          <p:nvPr>
            <p:ph type="title" idx="4294967295"/>
          </p:nvPr>
        </p:nvSpPr>
        <p:spPr>
          <a:xfrm>
            <a:off x="1147161" y="44450"/>
            <a:ext cx="6176233"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Occasion </a:t>
            </a:r>
          </a:p>
        </p:txBody>
      </p:sp>
    </p:spTree>
    <p:extLst>
      <p:ext uri="{BB962C8B-B14F-4D97-AF65-F5344CB8AC3E}">
        <p14:creationId xmlns:p14="http://schemas.microsoft.com/office/powerpoint/2010/main" val="2047758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1+#ppt_w/2"/>
                                          </p:val>
                                        </p:tav>
                                        <p:tav tm="100000">
                                          <p:val>
                                            <p:strVal val="#ppt_x"/>
                                          </p:val>
                                        </p:tav>
                                      </p:tavLst>
                                    </p:anim>
                                    <p:anim calcmode="lin" valueType="num">
                                      <p:cBhvr additive="base">
                                        <p:cTn id="14"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1+#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additive="base">
                                        <p:cTn id="25" dur="500" fill="hold"/>
                                        <p:tgtEl>
                                          <p:spTgt spid="24583"/>
                                        </p:tgtEl>
                                        <p:attrNameLst>
                                          <p:attrName>ppt_x</p:attrName>
                                        </p:attrNameLst>
                                      </p:cBhvr>
                                      <p:tavLst>
                                        <p:tav tm="0">
                                          <p:val>
                                            <p:strVal val="1+#ppt_w/2"/>
                                          </p:val>
                                        </p:tav>
                                        <p:tav tm="100000">
                                          <p:val>
                                            <p:strVal val="#ppt_x"/>
                                          </p:val>
                                        </p:tav>
                                      </p:tavLst>
                                    </p:anim>
                                    <p:anim calcmode="lin" valueType="num">
                                      <p:cBhvr additive="base">
                                        <p:cTn id="26"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1+#ppt_w/2"/>
                                          </p:val>
                                        </p:tav>
                                        <p:tav tm="100000">
                                          <p:val>
                                            <p:strVal val="#ppt_x"/>
                                          </p:val>
                                        </p:tav>
                                      </p:tavLst>
                                    </p:anim>
                                    <p:anim calcmode="lin" valueType="num">
                                      <p:cBhvr additive="base">
                                        <p:cTn id="32"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additive="base">
                                        <p:cTn id="37" dur="500" fill="hold"/>
                                        <p:tgtEl>
                                          <p:spTgt spid="24585"/>
                                        </p:tgtEl>
                                        <p:attrNameLst>
                                          <p:attrName>ppt_x</p:attrName>
                                        </p:attrNameLst>
                                      </p:cBhvr>
                                      <p:tavLst>
                                        <p:tav tm="0">
                                          <p:val>
                                            <p:strVal val="1+#ppt_w/2"/>
                                          </p:val>
                                        </p:tav>
                                        <p:tav tm="100000">
                                          <p:val>
                                            <p:strVal val="#ppt_x"/>
                                          </p:val>
                                        </p:tav>
                                      </p:tavLst>
                                    </p:anim>
                                    <p:anim calcmode="lin" valueType="num">
                                      <p:cBhvr additive="base">
                                        <p:cTn id="38"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500" fill="hold"/>
                                        <p:tgtEl>
                                          <p:spTgt spid="24586"/>
                                        </p:tgtEl>
                                        <p:attrNameLst>
                                          <p:attrName>ppt_x</p:attrName>
                                        </p:attrNameLst>
                                      </p:cBhvr>
                                      <p:tavLst>
                                        <p:tav tm="0">
                                          <p:val>
                                            <p:strVal val="1+#ppt_w/2"/>
                                          </p:val>
                                        </p:tav>
                                        <p:tav tm="100000">
                                          <p:val>
                                            <p:strVal val="#ppt_x"/>
                                          </p:val>
                                        </p:tav>
                                      </p:tavLst>
                                    </p:anim>
                                    <p:anim calcmode="lin" valueType="num">
                                      <p:cBhvr additive="base">
                                        <p:cTn id="4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587"/>
                                        </p:tgtEl>
                                        <p:attrNameLst>
                                          <p:attrName>style.visibility</p:attrName>
                                        </p:attrNameLst>
                                      </p:cBhvr>
                                      <p:to>
                                        <p:strVal val="visible"/>
                                      </p:to>
                                    </p:set>
                                    <p:anim calcmode="lin" valueType="num">
                                      <p:cBhvr additive="base">
                                        <p:cTn id="49" dur="500" fill="hold"/>
                                        <p:tgtEl>
                                          <p:spTgt spid="24587"/>
                                        </p:tgtEl>
                                        <p:attrNameLst>
                                          <p:attrName>ppt_x</p:attrName>
                                        </p:attrNameLst>
                                      </p:cBhvr>
                                      <p:tavLst>
                                        <p:tav tm="0">
                                          <p:val>
                                            <p:strVal val="1+#ppt_w/2"/>
                                          </p:val>
                                        </p:tav>
                                        <p:tav tm="100000">
                                          <p:val>
                                            <p:strVal val="#ppt_x"/>
                                          </p:val>
                                        </p:tav>
                                      </p:tavLst>
                                    </p:anim>
                                    <p:anim calcmode="lin" valueType="num">
                                      <p:cBhvr additive="base">
                                        <p:cTn id="5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P spid="24580" grpId="0" animBg="1" autoUpdateAnimBg="0"/>
      <p:bldP spid="24582" grpId="0" animBg="1" autoUpdateAnimBg="0"/>
      <p:bldP spid="24583" grpId="0" animBg="1" autoUpdateAnimBg="0"/>
      <p:bldP spid="24584" grpId="0" animBg="1" autoUpdateAnimBg="0"/>
      <p:bldP spid="24585" grpId="0" animBg="1" autoUpdateAnimBg="0"/>
      <p:bldP spid="24586" grpId="0" animBg="1" autoUpdateAnimBg="0"/>
      <p:bldP spid="24587"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16676-BD30-3762-A4F5-962A48AA2C83}"/>
            </a:ext>
          </a:extLst>
        </p:cNvPr>
        <p:cNvGrpSpPr/>
        <p:nvPr/>
      </p:nvGrpSpPr>
      <p:grpSpPr>
        <a:xfrm>
          <a:off x="0" y="0"/>
          <a:ext cx="0" cy="0"/>
          <a:chOff x="0" y="0"/>
          <a:chExt cx="0" cy="0"/>
        </a:xfrm>
      </p:grpSpPr>
      <p:sp>
        <p:nvSpPr>
          <p:cNvPr id="147457" name="Text Box 2">
            <a:extLst>
              <a:ext uri="{FF2B5EF4-FFF2-40B4-BE49-F238E27FC236}">
                <a16:creationId xmlns:a16="http://schemas.microsoft.com/office/drawing/2014/main" id="{DAB13959-237A-4306-ECAA-471DCB7A1EEF}"/>
              </a:ext>
            </a:extLst>
          </p:cNvPr>
          <p:cNvSpPr txBox="1">
            <a:spLocks noChangeArrowheads="1"/>
          </p:cNvSpPr>
          <p:nvPr/>
        </p:nvSpPr>
        <p:spPr bwMode="auto">
          <a:xfrm>
            <a:off x="7772400" y="4445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3366"/>
                </a:solidFill>
                <a:latin typeface="Arial" charset="0"/>
                <a:cs typeface="Arial" charset="0"/>
              </a:rPr>
              <a:t>212-213</a:t>
            </a:r>
          </a:p>
        </p:txBody>
      </p:sp>
      <p:sp>
        <p:nvSpPr>
          <p:cNvPr id="24579" name="Text Box 3">
            <a:extLst>
              <a:ext uri="{FF2B5EF4-FFF2-40B4-BE49-F238E27FC236}">
                <a16:creationId xmlns:a16="http://schemas.microsoft.com/office/drawing/2014/main" id="{F1C7436F-4146-1D1E-6606-B264DD2A43C6}"/>
              </a:ext>
            </a:extLst>
          </p:cNvPr>
          <p:cNvSpPr txBox="1">
            <a:spLocks noChangeArrowheads="1"/>
          </p:cNvSpPr>
          <p:nvPr/>
        </p:nvSpPr>
        <p:spPr bwMode="auto">
          <a:xfrm>
            <a:off x="0" y="914400"/>
            <a:ext cx="9144000" cy="8382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altLang="zh-CN" sz="2000" b="1" dirty="0">
                <a:solidFill>
                  <a:srgbClr val="FFFFFF"/>
                </a:solidFill>
                <a:latin typeface="Arial" charset="0"/>
                <a:cs typeface="Arial" charset="0"/>
              </a:rPr>
              <a:t>The historical and chronological scenario for Paul</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ministry at Thessalonica on his second missionary journey probably looks like this: </a:t>
            </a:r>
          </a:p>
        </p:txBody>
      </p:sp>
      <p:sp>
        <p:nvSpPr>
          <p:cNvPr id="24580" name="Text Box 4">
            <a:extLst>
              <a:ext uri="{FF2B5EF4-FFF2-40B4-BE49-F238E27FC236}">
                <a16:creationId xmlns:a16="http://schemas.microsoft.com/office/drawing/2014/main" id="{44AD92C6-6A21-6A02-B148-BF189C0950F6}"/>
              </a:ext>
            </a:extLst>
          </p:cNvPr>
          <p:cNvSpPr txBox="1">
            <a:spLocks noChangeArrowheads="1"/>
          </p:cNvSpPr>
          <p:nvPr/>
        </p:nvSpPr>
        <p:spPr bwMode="auto">
          <a:xfrm>
            <a:off x="152400" y="1981200"/>
            <a:ext cx="79248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1. Paul plants the Thessalonian church	November 50-January 51</a:t>
            </a:r>
          </a:p>
        </p:txBody>
      </p:sp>
      <p:sp>
        <p:nvSpPr>
          <p:cNvPr id="24582" name="Text Box 6">
            <a:extLst>
              <a:ext uri="{FF2B5EF4-FFF2-40B4-BE49-F238E27FC236}">
                <a16:creationId xmlns:a16="http://schemas.microsoft.com/office/drawing/2014/main" id="{E3491825-A7CF-D771-F911-9A8C42C55CE5}"/>
              </a:ext>
            </a:extLst>
          </p:cNvPr>
          <p:cNvSpPr txBox="1">
            <a:spLocks noChangeArrowheads="1"/>
          </p:cNvSpPr>
          <p:nvPr/>
        </p:nvSpPr>
        <p:spPr bwMode="auto">
          <a:xfrm>
            <a:off x="304800" y="2667000"/>
            <a:ext cx="78486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dirty="0">
                <a:solidFill>
                  <a:srgbClr val="040000"/>
                </a:solidFill>
                <a:latin typeface="Arial" charset="0"/>
                <a:cs typeface="Arial" charset="0"/>
              </a:rPr>
              <a:t>2. Paul</a:t>
            </a:r>
            <a:r>
              <a:rPr lang="fr-FR" altLang="zh-CN" sz="1800" b="1" dirty="0">
                <a:solidFill>
                  <a:srgbClr val="040000"/>
                </a:solidFill>
                <a:latin typeface="Arial" charset="0"/>
                <a:cs typeface="Arial" charset="0"/>
              </a:rPr>
              <a:t>'</a:t>
            </a:r>
            <a:r>
              <a:rPr lang="en-US" altLang="zh-CN" sz="1800" b="1" dirty="0">
                <a:solidFill>
                  <a:srgbClr val="040000"/>
                </a:solidFill>
                <a:latin typeface="Arial" charset="0"/>
                <a:cs typeface="Arial" charset="0"/>
              </a:rPr>
              <a:t>s ministry in Berea, Athens, and Corinth	February-March 51</a:t>
            </a:r>
          </a:p>
        </p:txBody>
      </p:sp>
      <p:sp>
        <p:nvSpPr>
          <p:cNvPr id="24583" name="Text Box 7">
            <a:extLst>
              <a:ext uri="{FF2B5EF4-FFF2-40B4-BE49-F238E27FC236}">
                <a16:creationId xmlns:a16="http://schemas.microsoft.com/office/drawing/2014/main" id="{39F4996A-EFB5-8D1C-0338-E05083C6B9DB}"/>
              </a:ext>
            </a:extLst>
          </p:cNvPr>
          <p:cNvSpPr txBox="1">
            <a:spLocks noChangeArrowheads="1"/>
          </p:cNvSpPr>
          <p:nvPr/>
        </p:nvSpPr>
        <p:spPr bwMode="auto">
          <a:xfrm>
            <a:off x="457200" y="3352800"/>
            <a:ext cx="73152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3. Silas and Timothy report to Paul in Corinth	April/May 51</a:t>
            </a:r>
          </a:p>
        </p:txBody>
      </p:sp>
      <p:sp>
        <p:nvSpPr>
          <p:cNvPr id="24584" name="Text Box 8">
            <a:extLst>
              <a:ext uri="{FF2B5EF4-FFF2-40B4-BE49-F238E27FC236}">
                <a16:creationId xmlns:a16="http://schemas.microsoft.com/office/drawing/2014/main" id="{CAE3EFFB-F5FC-EFE2-117C-FF4DE774EF94}"/>
              </a:ext>
            </a:extLst>
          </p:cNvPr>
          <p:cNvSpPr txBox="1">
            <a:spLocks noChangeArrowheads="1"/>
          </p:cNvSpPr>
          <p:nvPr/>
        </p:nvSpPr>
        <p:spPr bwMode="auto">
          <a:xfrm>
            <a:off x="533400" y="4038600"/>
            <a:ext cx="86106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4. Paul writes 1 Thessalonians and sends it from Corinth	Early Summer 51</a:t>
            </a:r>
          </a:p>
        </p:txBody>
      </p:sp>
      <p:sp>
        <p:nvSpPr>
          <p:cNvPr id="24585" name="Text Box 9">
            <a:extLst>
              <a:ext uri="{FF2B5EF4-FFF2-40B4-BE49-F238E27FC236}">
                <a16:creationId xmlns:a16="http://schemas.microsoft.com/office/drawing/2014/main" id="{1A474512-600C-7E54-8942-7A06A2B6D456}"/>
              </a:ext>
            </a:extLst>
          </p:cNvPr>
          <p:cNvSpPr txBox="1">
            <a:spLocks noChangeArrowheads="1"/>
          </p:cNvSpPr>
          <p:nvPr/>
        </p:nvSpPr>
        <p:spPr bwMode="auto">
          <a:xfrm>
            <a:off x="609600" y="4724400"/>
            <a:ext cx="84582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5. The carrier of 1 Thessalonians reports back to Paul	Mid Summer 51</a:t>
            </a:r>
          </a:p>
        </p:txBody>
      </p:sp>
      <p:sp>
        <p:nvSpPr>
          <p:cNvPr id="24586" name="Text Box 10">
            <a:extLst>
              <a:ext uri="{FF2B5EF4-FFF2-40B4-BE49-F238E27FC236}">
                <a16:creationId xmlns:a16="http://schemas.microsoft.com/office/drawing/2014/main" id="{C4895B9C-1C72-247D-B606-2889BAE1AEFF}"/>
              </a:ext>
            </a:extLst>
          </p:cNvPr>
          <p:cNvSpPr txBox="1">
            <a:spLocks noChangeArrowheads="1"/>
          </p:cNvSpPr>
          <p:nvPr/>
        </p:nvSpPr>
        <p:spPr bwMode="auto">
          <a:xfrm>
            <a:off x="762000" y="5410200"/>
            <a:ext cx="76200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6. Paul writes 2 Thessalonians from Corinth	Late Summer 51</a:t>
            </a:r>
          </a:p>
        </p:txBody>
      </p:sp>
      <p:sp>
        <p:nvSpPr>
          <p:cNvPr id="24587" name="Text Box 11">
            <a:extLst>
              <a:ext uri="{FF2B5EF4-FFF2-40B4-BE49-F238E27FC236}">
                <a16:creationId xmlns:a16="http://schemas.microsoft.com/office/drawing/2014/main" id="{2B25C386-576A-F8FF-FC38-DEFCE4AA5E2A}"/>
              </a:ext>
            </a:extLst>
          </p:cNvPr>
          <p:cNvSpPr txBox="1">
            <a:spLocks noChangeArrowheads="1"/>
          </p:cNvSpPr>
          <p:nvPr/>
        </p:nvSpPr>
        <p:spPr bwMode="auto">
          <a:xfrm>
            <a:off x="914400" y="6096000"/>
            <a:ext cx="52578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defTabSz="914400" eaLnBrk="1" fontAlgn="base" hangingPunct="1">
              <a:spcBef>
                <a:spcPct val="50000"/>
              </a:spcBef>
              <a:spcAft>
                <a:spcPct val="0"/>
              </a:spcAft>
            </a:pPr>
            <a:r>
              <a:rPr lang="en-US" altLang="zh-CN" sz="1800" b="1">
                <a:solidFill>
                  <a:srgbClr val="040000"/>
                </a:solidFill>
                <a:latin typeface="Arial" charset="0"/>
                <a:cs typeface="Arial" charset="0"/>
              </a:rPr>
              <a:t>7. Paul departs Corinth	first of September 52</a:t>
            </a:r>
          </a:p>
        </p:txBody>
      </p:sp>
      <p:sp>
        <p:nvSpPr>
          <p:cNvPr id="24588" name="Rectangle 12">
            <a:extLst>
              <a:ext uri="{FF2B5EF4-FFF2-40B4-BE49-F238E27FC236}">
                <a16:creationId xmlns:a16="http://schemas.microsoft.com/office/drawing/2014/main" id="{B974500B-98DA-6FCB-7C2A-82FA6E80688D}"/>
              </a:ext>
            </a:extLst>
          </p:cNvPr>
          <p:cNvSpPr>
            <a:spLocks noChangeArrowheads="1"/>
          </p:cNvSpPr>
          <p:nvPr/>
        </p:nvSpPr>
        <p:spPr bwMode="auto">
          <a:xfrm rot="-1200000">
            <a:off x="1003300" y="2673350"/>
            <a:ext cx="8382000" cy="1568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tabLst>
                <a:tab pos="457200" algn="l"/>
              </a:tabLst>
            </a:pPr>
            <a:r>
              <a:rPr lang="en-US" altLang="zh-CN" sz="2400" b="1">
                <a:solidFill>
                  <a:srgbClr val="FFFFFF"/>
                </a:solidFill>
                <a:latin typeface="Arial" charset="0"/>
                <a:ea typeface="ＭＳ Ｐゴシック" charset="0"/>
                <a:cs typeface="Arial" charset="0"/>
              </a:rPr>
              <a:t>Within only a few months after writing 1 Thessalonians, Paul received news of problems unresolved by his first letter. Therefore, Paul decided to write the church again to help the believers handle these difficulties.</a:t>
            </a:r>
          </a:p>
        </p:txBody>
      </p:sp>
      <p:sp>
        <p:nvSpPr>
          <p:cNvPr id="2" name="Title 1">
            <a:extLst>
              <a:ext uri="{FF2B5EF4-FFF2-40B4-BE49-F238E27FC236}">
                <a16:creationId xmlns:a16="http://schemas.microsoft.com/office/drawing/2014/main" id="{12B7582B-479F-A893-5CAE-D3A29B59D448}"/>
              </a:ext>
            </a:extLst>
          </p:cNvPr>
          <p:cNvSpPr>
            <a:spLocks noGrp="1"/>
          </p:cNvSpPr>
          <p:nvPr>
            <p:ph type="title" idx="4294967295"/>
          </p:nvPr>
        </p:nvSpPr>
        <p:spPr>
          <a:xfrm>
            <a:off x="1147161" y="44450"/>
            <a:ext cx="6176233" cy="657225"/>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Occasion </a:t>
            </a:r>
          </a:p>
        </p:txBody>
      </p:sp>
    </p:spTree>
    <p:extLst>
      <p:ext uri="{BB962C8B-B14F-4D97-AF65-F5344CB8AC3E}">
        <p14:creationId xmlns:p14="http://schemas.microsoft.com/office/powerpoint/2010/main" val="28607761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mr-IN"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46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46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4643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46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4644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4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44"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4644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mr-IN"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5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6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3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6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37155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14626"/>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Master is called “Lord” 22 times in three short chapters of only 47 verses (Elwell &amp; Yarbrough,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Encountering the New Testament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332), emphasizing his authority/power (1:7; 2:8) and deity as he is equal with the Father (1:12).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B2BBC232-77F8-FA4C-8207-C611581843B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5883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0"/>
            <a:ext cx="8028384" cy="59565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83" y="38131"/>
            <a:ext cx="9120187" cy="1446653"/>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Prepared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96455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0" y="6089904"/>
            <a:ext cx="9144000" cy="73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1825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3357396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en-US" sz="4000" b="1" dirty="0">
                <a:solidFill>
                  <a:schemeClr val="tx1"/>
                </a:solidFill>
                <a:latin typeface="Arial"/>
                <a:ea typeface="ＭＳ Ｐゴシック" charset="0"/>
                <a:cs typeface="Arial"/>
              </a:rPr>
              <a:t>The Rapture</a:t>
            </a: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"And now, dear brothers and sisters, we want you to know what will happen to the believers who have died so you will not grieve like people who have no hope.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14</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(1 Thess. 4:13-14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2953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en-US" sz="4000" b="1" dirty="0">
                <a:latin typeface="Arial"/>
                <a:ea typeface="ＭＳ Ｐゴシック" charset="0"/>
                <a:cs typeface="Arial"/>
              </a:rPr>
              <a:t>The Rapture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the Lord himself will come down from heaven with a commanding shout, with the voice of the archangel, and with the trumpet call of God. First, the Christians who have died will rise from their graves.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17</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Then, together with them, we who are still alive and remain on the earth will be </a:t>
            </a:r>
            <a:r>
              <a:rPr kumimoji="0" lang="en-US" sz="2800" b="1" i="0" u="none" strike="noStrike" kern="1200" cap="none" spc="0" normalizeH="0" baseline="0" noProof="0" dirty="0">
                <a:ln>
                  <a:noFill/>
                </a:ln>
                <a:solidFill>
                  <a:srgbClr val="FFFF00"/>
                </a:solidFill>
                <a:effectLst>
                  <a:glow rad="292100">
                    <a:srgbClr val="000000"/>
                  </a:glow>
                </a:effectLst>
                <a:uLnTx/>
                <a:uFillTx/>
                <a:latin typeface="Arial" charset="0"/>
                <a:ea typeface="ＭＳ Ｐゴシック" charset="0"/>
                <a:cs typeface="ＭＳ Ｐゴシック" charset="0"/>
              </a:rPr>
              <a:t>caught up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in the clouds to meet the Lord in the air. Then we will be with the Lord forever.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18</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So encourage each other with these words" (1 Thess. 4:16-18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644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prepared for the Rapture?</a:t>
            </a: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 ways…</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D0F5621-A9FE-E042-920B-E40E724FA37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25817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Serve Jesus without </a:t>
            </a:r>
            <a:r>
              <a:rPr lang="en-US" sz="4800" b="1" dirty="0">
                <a:solidFill>
                  <a:srgbClr val="FFFF00"/>
                </a:solidFill>
                <a:effectLst>
                  <a:glow rad="127000">
                    <a:schemeClr val="tx1"/>
                  </a:glow>
                </a:effectLst>
                <a:latin typeface="Arial" charset="0"/>
                <a:ea typeface="ＭＳ Ｐゴシック" charset="0"/>
                <a:cs typeface="ＭＳ Ｐゴシック" charset="0"/>
              </a:rPr>
              <a:t>greed</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(Chapters 1–3).</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E0CED36-D454-0F4E-9912-D953C661C4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212124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Care about both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theology</a:t>
            </a:r>
            <a:r>
              <a:rPr lang="en-US" sz="4800" b="1" dirty="0">
                <a:effectLst>
                  <a:glow rad="127000">
                    <a:schemeClr val="tx1"/>
                  </a:glow>
                </a:effectLst>
                <a:latin typeface="Arial" charset="0"/>
                <a:ea typeface="ＭＳ Ｐゴシック" charset="0"/>
                <a:cs typeface="ＭＳ Ｐゴシック" charset="0"/>
              </a:rPr>
              <a:t> (Chapters 4–5).</a:t>
            </a: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7AD8CF59-9FFF-984E-9200-C01016BBD1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528973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44016" y="2100290"/>
            <a:ext cx="8820472"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prepared for Christ’s return with your money, friends and Bible.</a:t>
            </a: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9808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will all give an account</a:t>
            </a:r>
          </a:p>
        </p:txBody>
      </p:sp>
      <p:sp>
        <p:nvSpPr>
          <p:cNvPr id="5" name="Rectangle 2">
            <a:extLst>
              <a:ext uri="{FF2B5EF4-FFF2-40B4-BE49-F238E27FC236}">
                <a16:creationId xmlns:a16="http://schemas.microsoft.com/office/drawing/2014/main" id="{F08689E3-4DBC-384B-A4A8-E9CEFA88B6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675131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13857</TotalTime>
  <Words>20935</Words>
  <Application>Microsoft Macintosh PowerPoint</Application>
  <PresentationFormat>On-screen Show (4:3)</PresentationFormat>
  <Paragraphs>2459</Paragraphs>
  <Slides>287</Slides>
  <Notes>266</Notes>
  <HiddenSlides>0</HiddenSlides>
  <MMClips>0</MMClips>
  <ScaleCrop>false</ScaleCrop>
  <HeadingPairs>
    <vt:vector size="8" baseType="variant">
      <vt:variant>
        <vt:lpstr>Fonts Used</vt:lpstr>
      </vt:variant>
      <vt:variant>
        <vt:i4>31</vt:i4>
      </vt:variant>
      <vt:variant>
        <vt:lpstr>Theme</vt:lpstr>
      </vt:variant>
      <vt:variant>
        <vt:i4>55</vt:i4>
      </vt:variant>
      <vt:variant>
        <vt:lpstr>Embedded OLE Servers</vt:lpstr>
      </vt:variant>
      <vt:variant>
        <vt:i4>2</vt:i4>
      </vt:variant>
      <vt:variant>
        <vt:lpstr>Slide Titles</vt:lpstr>
      </vt:variant>
      <vt:variant>
        <vt:i4>287</vt:i4>
      </vt:variant>
    </vt:vector>
  </HeadingPairs>
  <TitlesOfParts>
    <vt:vector size="375" baseType="lpstr">
      <vt:lpstr>26</vt:lpstr>
      <vt:lpstr>BONES</vt:lpstr>
      <vt:lpstr>Matisse ITC</vt:lpstr>
      <vt:lpstr>ＭＳ Ｐゴシック</vt:lpstr>
      <vt:lpstr>Osaka</vt:lpstr>
      <vt:lpstr>Serpentine</vt:lpstr>
      <vt:lpstr>Times</vt:lpstr>
      <vt:lpstr>Windsor</vt:lpstr>
      <vt:lpstr>Xerox Serif Wide</vt:lpstr>
      <vt:lpstr>Arial</vt:lpstr>
      <vt:lpstr>Arial Black</vt:lpstr>
      <vt:lpstr>Arial Narrow</vt:lpstr>
      <vt:lpstr>Bwgrki</vt:lpstr>
      <vt:lpstr>Bwgrkl</vt:lpstr>
      <vt:lpstr>Calibri</vt:lpstr>
      <vt:lpstr>Capitals</vt:lpstr>
      <vt:lpstr>Century Gothic</vt:lpstr>
      <vt:lpstr>Comic Sans MS</vt:lpstr>
      <vt:lpstr>Courier</vt:lpstr>
      <vt:lpstr>Geneva</vt:lpstr>
      <vt:lpstr>Helvetica</vt:lpstr>
      <vt:lpstr>Helvetica Neue Black Condensed</vt:lpstr>
      <vt:lpstr>Impact</vt:lpstr>
      <vt:lpstr>LucidaGrande</vt:lpstr>
      <vt:lpstr>Monotype Sorts</vt:lpstr>
      <vt:lpstr>Symbol</vt:lpstr>
      <vt:lpstr>Tahoma</vt:lpstr>
      <vt:lpstr>Times New Roman</vt:lpstr>
      <vt:lpstr>Trebuchet MS</vt:lpstr>
      <vt:lpstr>Verdana</vt:lpstr>
      <vt:lpstr>Wingdings</vt:lpstr>
      <vt:lpstr>Capsules</vt:lpstr>
      <vt:lpstr>1_Default Design</vt:lpstr>
      <vt:lpstr>Strategic</vt:lpstr>
      <vt:lpstr>3_Blank Presentation</vt:lpstr>
      <vt:lpstr>2_Default Design</vt:lpstr>
      <vt:lpstr>Blank Presentation</vt:lpstr>
      <vt:lpstr>2_Blank Presentation</vt:lpstr>
      <vt:lpstr>1_Orbit</vt:lpstr>
      <vt:lpstr>15_Default Design</vt:lpstr>
      <vt:lpstr>28_Blank Presentation</vt:lpstr>
      <vt:lpstr>Orbit</vt:lpstr>
      <vt:lpstr>Default Design</vt:lpstr>
      <vt:lpstr>Refined</vt:lpstr>
      <vt:lpstr>Radar</vt:lpstr>
      <vt:lpstr>5_Blank Presentation</vt:lpstr>
      <vt:lpstr>6_Blank Presentation</vt:lpstr>
      <vt:lpstr>Bar Code</vt:lpstr>
      <vt:lpstr>Sparkles</vt:lpstr>
      <vt:lpstr>3_Default Design</vt:lpstr>
      <vt:lpstr>4_Default Design</vt:lpstr>
      <vt:lpstr>11_Blank Presentation</vt:lpstr>
      <vt:lpstr>Beam</vt:lpstr>
      <vt:lpstr>1_Design padrão</vt:lpstr>
      <vt:lpstr>Pressed Leaves</vt:lpstr>
      <vt:lpstr>Sateen</vt:lpstr>
      <vt:lpstr>Koi</vt:lpstr>
      <vt:lpstr>Earth</vt:lpstr>
      <vt:lpstr>Skyline</vt:lpstr>
      <vt:lpstr>Gleam</vt:lpstr>
      <vt:lpstr>1_Refined</vt:lpstr>
      <vt:lpstr>20_Blank Presentation</vt:lpstr>
      <vt:lpstr>5_Default Design</vt:lpstr>
      <vt:lpstr>1_Blank Presentation</vt:lpstr>
      <vt:lpstr>4_Blank Presentation</vt:lpstr>
      <vt:lpstr>49_Blank Presentation</vt:lpstr>
      <vt:lpstr>1_Office Theme</vt:lpstr>
      <vt:lpstr>24_Blank Presentation</vt:lpstr>
      <vt:lpstr>untitled 1</vt:lpstr>
      <vt:lpstr>7_Default Design</vt:lpstr>
      <vt:lpstr>9_Default Design</vt:lpstr>
      <vt:lpstr>23_Office Theme</vt:lpstr>
      <vt:lpstr>50_Blank Presentation</vt:lpstr>
      <vt:lpstr>預設簡報設計</vt:lpstr>
      <vt:lpstr>10_Default Design</vt:lpstr>
      <vt:lpstr>7_Blank Presentation</vt:lpstr>
      <vt:lpstr>11_Default Design</vt:lpstr>
      <vt:lpstr>1_Beam</vt:lpstr>
      <vt:lpstr>25_Blank Presentation</vt:lpstr>
      <vt:lpstr>21_Blank Presentation</vt:lpstr>
      <vt:lpstr>8_Blank Presentation</vt:lpstr>
      <vt:lpstr>4_Office Theme</vt:lpstr>
      <vt:lpstr>22_Blank Presentation</vt:lpstr>
      <vt:lpstr>9_Blank Presentation</vt:lpstr>
      <vt:lpstr>26_Blank Presentation</vt:lpstr>
      <vt:lpstr>18_Blank Presentation</vt:lpstr>
      <vt:lpstr>Clip</vt:lpstr>
      <vt:lpstr>Bitmap Image</vt:lpstr>
      <vt:lpstr>2 Thessalonians</vt:lpstr>
      <vt:lpstr>Key Word</vt:lpstr>
      <vt:lpstr>Theme</vt:lpstr>
      <vt:lpstr>Key Verse</vt:lpstr>
      <vt:lpstr>Summary &amp; Application</vt:lpstr>
      <vt:lpstr>Kingdom Statement</vt:lpstr>
      <vt:lpstr>Covenant</vt:lpstr>
      <vt:lpstr>Redemption</vt:lpstr>
      <vt:lpstr>Prophecy (Lord, Deity) </vt:lpstr>
      <vt:lpstr>Book Chart</vt:lpstr>
      <vt:lpstr>SECOND THESSALONIANS</vt:lpstr>
      <vt:lpstr>Be Affirmed</vt:lpstr>
      <vt:lpstr>Is self affirmation enough?</vt:lpstr>
      <vt:lpstr>How does God affirm us when we face tough times?</vt:lpstr>
      <vt:lpstr>God affirms holistically  (Main Idea of 2 Thessalonians)</vt:lpstr>
      <vt:lpstr>I. Emotionally: God gives perseverance to bring maturity (2 Thess 1).</vt:lpstr>
      <vt:lpstr>II. Theologically: God gives us truth  to bring stability (2 Thess 2).</vt:lpstr>
      <vt:lpstr>III. Practically: God cultivates discipline in us to build responsibility (2 Thess 3). </vt:lpstr>
      <vt:lpstr>How are you doing in affirming others? </vt:lpstr>
      <vt:lpstr>Black</vt:lpstr>
      <vt:lpstr>It is Well With My Soul</vt:lpstr>
      <vt:lpstr>It is Well With My Soul</vt:lpstr>
      <vt:lpstr>It is Well With My Soul 3</vt:lpstr>
      <vt:lpstr>NT Book Key Words</vt:lpstr>
      <vt:lpstr>Paul's First &amp; Second Missionary Journeys</vt:lpstr>
      <vt:lpstr>Paul's Advice to Troubled Thessalonians: Focus on God!</vt:lpstr>
      <vt:lpstr>Theological Themes </vt:lpstr>
      <vt:lpstr>Author</vt:lpstr>
      <vt:lpstr>Author</vt:lpstr>
      <vt:lpstr>Date</vt:lpstr>
      <vt:lpstr>From Where to Where?</vt:lpstr>
      <vt:lpstr>NT Overview (Paul's Letters)</vt:lpstr>
      <vt:lpstr>Synthesis</vt:lpstr>
      <vt:lpstr>Outline</vt:lpstr>
      <vt:lpstr>Main Idea of  1 Thessalonians 4:13-18</vt:lpstr>
      <vt:lpstr>Premillennialism</vt:lpstr>
      <vt:lpstr>Dispensationalism</vt:lpstr>
      <vt:lpstr>When will the Rapture occur?</vt:lpstr>
      <vt:lpstr>"Pre-Trib" Rapture</vt:lpstr>
      <vt:lpstr>Why Am I Pretrib?</vt:lpstr>
      <vt:lpstr>Christ promises honor before enemies (Rev 3:9). </vt:lpstr>
      <vt:lpstr>Philadelphia (Rev. 3:7-13)</vt:lpstr>
      <vt:lpstr>"Pre-Trib" Rapture</vt:lpstr>
      <vt:lpstr>Deliverance from the Tribulation</vt:lpstr>
      <vt:lpstr>Greek Prepositions</vt:lpstr>
      <vt:lpstr>"Pre-Trib" Rapture</vt:lpstr>
      <vt:lpstr>The Only Other NT Occurrence of "Keep  From" (thre,w e,k)</vt:lpstr>
      <vt:lpstr>"Pre-Trib" Rapture</vt:lpstr>
      <vt:lpstr>Why Am I Pretrib?</vt:lpstr>
      <vt:lpstr>Why Am I Pretrib?</vt:lpstr>
      <vt:lpstr>"Pre-Trib" Rapture</vt:lpstr>
      <vt:lpstr>Why Am I Pretrib?</vt:lpstr>
      <vt:lpstr>The Main Tribulation Views</vt:lpstr>
      <vt:lpstr>"Pre-Trib" Rapture</vt:lpstr>
      <vt:lpstr>Stages of the Second Coming</vt:lpstr>
      <vt:lpstr>Stages of the Second Coming</vt:lpstr>
      <vt:lpstr>Stages of the Second Coming</vt:lpstr>
      <vt:lpstr>Stages of the Second Coming</vt:lpstr>
      <vt:lpstr>"Mid-Trib" Rapture</vt:lpstr>
      <vt:lpstr>"Partial" Rapture</vt:lpstr>
      <vt:lpstr>"Post-Trib" Rapture</vt:lpstr>
      <vt:lpstr>Why Am I Not Posttrib?</vt:lpstr>
      <vt:lpstr>A "Pre-Trib" Rapture explains how the Millennium will have both babies &amp; death</vt:lpstr>
      <vt:lpstr>"Prewrath" Rapture</vt:lpstr>
      <vt:lpstr>Be Affirmed</vt:lpstr>
      <vt:lpstr>Affirmation</vt:lpstr>
      <vt:lpstr>Our Mission</vt:lpstr>
      <vt:lpstr>Our Vision</vt:lpstr>
      <vt:lpstr>Our Priorities</vt:lpstr>
      <vt:lpstr>Words can affirm</vt:lpstr>
      <vt:lpstr>Self Affirmation</vt:lpstr>
      <vt:lpstr>Self Affirmation</vt:lpstr>
      <vt:lpstr>Self Affirmation</vt:lpstr>
      <vt:lpstr>Self Affirmation</vt:lpstr>
      <vt:lpstr>Is self affirmation enough?</vt:lpstr>
      <vt:lpstr>I don’t deserve self-esteem</vt:lpstr>
      <vt:lpstr>I’m not sure how many problems I have because math is  one of them.</vt:lpstr>
      <vt:lpstr>How many of us notice when others are caught in a spiral?</vt:lpstr>
      <vt:lpstr>How can you help those going through tough times?</vt:lpstr>
      <vt:lpstr>How does God affirm us when we face tough times?</vt:lpstr>
      <vt:lpstr>Background to  2 Thessalonians</vt:lpstr>
      <vt:lpstr>PowerPoint Presentation</vt:lpstr>
      <vt:lpstr>PowerPoint Presentation</vt:lpstr>
      <vt:lpstr>PowerPoint Presentation</vt:lpstr>
      <vt:lpstr>PowerPoint Presentation</vt:lpstr>
      <vt:lpstr>PowerPoint Presentation</vt:lpstr>
      <vt:lpstr>Occasion </vt:lpstr>
      <vt:lpstr>Occasion </vt:lpstr>
      <vt:lpstr>NT Overview (Paul's Letters)</vt:lpstr>
      <vt:lpstr>Be Prepared</vt:lpstr>
      <vt:lpstr>Our Need</vt:lpstr>
      <vt:lpstr>Black</vt:lpstr>
      <vt:lpstr>The Rapture</vt:lpstr>
      <vt:lpstr>The Rapture</vt:lpstr>
      <vt:lpstr>How can you be prepared for the Rapture?</vt:lpstr>
      <vt:lpstr>I. Serve Jesus without greed  (Chapters 1–3). </vt:lpstr>
      <vt:lpstr>II. Care about both people and theology (Chapters 4–5).</vt:lpstr>
      <vt:lpstr>Main Idea</vt:lpstr>
      <vt:lpstr>We will all give an account</vt:lpstr>
      <vt:lpstr>1 Thessalonians 5:2</vt:lpstr>
      <vt:lpstr>1-2 Thessalonians</vt:lpstr>
      <vt:lpstr>Argument </vt:lpstr>
      <vt:lpstr>How does God affirm us when we face tough times?</vt:lpstr>
      <vt:lpstr>Slides on  2 Thessalonians 1</vt:lpstr>
      <vt:lpstr>Outline of 2 Thessalonians</vt:lpstr>
      <vt:lpstr>I. Emotionally: God gives perseverance to bring maturity (2 Thess 1).</vt:lpstr>
      <vt:lpstr>Paul's Advice to Troubled Thessalonians: Focus on God!</vt:lpstr>
      <vt:lpstr>MAIN IDEA OF MATTHEW</vt:lpstr>
      <vt:lpstr>A Worthy Name to Repeat</vt:lpstr>
      <vt:lpstr>See God's perspective on trials (1:1-2).</vt:lpstr>
      <vt:lpstr>"This letter is from Paul, Silas, and Timothy. We are writing to the church in Thessalonica, to you who belong to God our Father and the Lord Jesus Christ. 2May God our Father and the Lord Jesus Christ give you grace and peace."</vt:lpstr>
      <vt:lpstr>"By looking to our lofty Lord Jesus Christ we realize that He is not looking away from us in complacency but looking down on us in compassion." </vt:lpstr>
      <vt:lpstr>"I will lift up my eyes to the mountains; From [where else] shall my help come? My help comes from the LORD, who made heaven and earth  (Ps. 121:1-2)." </vt:lpstr>
      <vt:lpstr>"Do you look to the peaks when you're in the valleys? Or are you so rutted in the valleys that you've forgotten the mountains are even there? People who fail to affirm usually do so because they fail to see the Lord in the midst of it all." </vt:lpstr>
      <vt:lpstr>"When we look up, we are reminded that God is not removed… not absent… not out of touch. And then we get a glimpse of the divine perspective on our circumstances—which can only be seen from the peaks, not in the valleys." </vt:lpstr>
      <vt:lpstr>SEEING LIFE FROM  GOD'S PERSPECTIVE</vt:lpstr>
      <vt:lpstr>How many of us notice when others are caught in a spiral?</vt:lpstr>
      <vt:lpstr>How to Affirm Others  2 Thessalonians 1:1-4</vt:lpstr>
      <vt:lpstr>I. See God's perspective on trials (1:1-2).</vt:lpstr>
      <vt:lpstr>"This letter is from Paul, Silas, and Timothy. We are writing to the church in Thessalonica, to you who belong to God our Father and the Lord Jesus Christ. 2May God our Father and the Lord Jesus Christ give you grace and peace."</vt:lpstr>
      <vt:lpstr>Paul's Advice to Troubled Thessalonians: Focus on God!</vt:lpstr>
      <vt:lpstr>We also need to help others focus on the Lord in their difficulty </vt:lpstr>
      <vt:lpstr>Romans 8:28</vt:lpstr>
      <vt:lpstr>Voltaire (1694-1778)</vt:lpstr>
      <vt:lpstr>Dr. Pangloss</vt:lpstr>
      <vt:lpstr>Romans 8:28</vt:lpstr>
      <vt:lpstr>Romans 8:28 NIV</vt:lpstr>
      <vt:lpstr>Turn others to the Lord</vt:lpstr>
      <vt:lpstr>Seattle Special Olympics</vt:lpstr>
      <vt:lpstr>Seattle Special Olympics</vt:lpstr>
      <vt:lpstr>Seattle Special Olympics</vt:lpstr>
      <vt:lpstr>Seattle Special Olympics</vt:lpstr>
      <vt:lpstr>Seattle Special Olympics</vt:lpstr>
      <vt:lpstr>"A candle loses nothing by lighting another candle." </vt:lpstr>
      <vt:lpstr>Thank God for others' growth (1:3). </vt:lpstr>
      <vt:lpstr>"Dear brothers and sisters, we can't help but thank God for you, because your faith is flourishing and your love for one another is growing”  (2 Thessalonians 1:3 NLT).</vt:lpstr>
      <vt:lpstr>He affirmed them that their love for one another kept increasing—so we see Paul affirming their affirmation! </vt:lpstr>
      <vt:lpstr>What kind of glasses do you wear?</vt:lpstr>
      <vt:lpstr>Mercy Glasses</vt:lpstr>
      <vt:lpstr>Prayer Affirms</vt:lpstr>
      <vt:lpstr>Publicly brag about others' spiritual growth (1:4).</vt:lpstr>
      <vt:lpstr>"We proudly tell God's other churches about your endurance and faithfulness in all the persecutions and hardships you are suffering."</vt:lpstr>
      <vt:lpstr>People often become what you tell them they will become.</vt:lpstr>
      <vt:lpstr>Jim Sundberg</vt:lpstr>
      <vt:lpstr>"How many of you had parents that told you that you would end up in prison one day?”</vt:lpstr>
      <vt:lpstr>Affirm  the afflicted to help them mature in Christ.</vt:lpstr>
      <vt:lpstr>"And God will use this persecution to show his justice and to make you worthy of his Kingdom, for which you are suffering.  6In his justice he will pay back those who persecute you"  (2 Thess 1:5-6 NLT).</vt:lpstr>
      <vt:lpstr>"And God will provide rest for you who are being persecuted and also for us when the Lord Jesus appears from heaven. He will come with his mighty angels,  8in flaming fire, bringing judgment on those who don’t know God and on those who refuse to obey the Good News of our Lord Jesus"  (2 Thess 1:7-8 NLT).</vt:lpstr>
      <vt:lpstr>"They will be punished with eternal destruction, forever separated from the Lord and from his glorious power.  10When he comes on that day, he will receive glory from his holy people—praise from all who believe. And this includes you, for you believed what we told you about him" (2 Thess 1:9-10 NLT).</vt:lpstr>
      <vt:lpstr>PowerPoint Presentation</vt:lpstr>
      <vt:lpstr>PowerPoint Presentation</vt:lpstr>
      <vt:lpstr>Persevering through affliction develops maturity</vt:lpstr>
      <vt:lpstr>Marbles or Grapes?</vt:lpstr>
      <vt:lpstr>My Defensiveness</vt:lpstr>
      <vt:lpstr>How does God affirm us when we face tough times?</vt:lpstr>
      <vt:lpstr>I. Emotionally: God gives perseverance to bring maturity (2 Thess 1).</vt:lpstr>
      <vt:lpstr>Slides on  2 Thessalonians 2</vt:lpstr>
      <vt:lpstr>Outline of 2 Thessalonians</vt:lpstr>
      <vt:lpstr>II. Theologically: God gives us truth  to bring stability (2 Thess 2).</vt:lpstr>
      <vt:lpstr>"Now, dear brothers and sisters, let us clarify some things about the coming of our Lord Jesus Christ and how we will be gathered to meet him"  (2 Thess 2:1 NLT).</vt:lpstr>
      <vt:lpstr>Key Verse</vt:lpstr>
      <vt:lpstr>Judgment!</vt:lpstr>
      <vt:lpstr>Blessing!</vt:lpstr>
      <vt:lpstr>The Day of the LORD</vt:lpstr>
      <vt:lpstr>A Dispensational Timeline</vt:lpstr>
      <vt:lpstr>Antichrist Sets Up Image for Worship (2 Thess. 2:3-4 NLT)</vt:lpstr>
      <vt:lpstr>"That day will not come until…" (2:3a)</vt:lpstr>
      <vt:lpstr>"Don’t you remember that I told you about all this when I was with you?  6And you know what is holding him back, for he can be revealed only when his time comes.  7For this lawlessness is already at work secretly, and it will remain secret until the one who is holding it back steps out of the way.  8Then the man of lawlessness will be revealed, but the Lord Jesus will kill him with the breath of his mouth and destroy him by the splendor of his coming" (2 Thess 2:5-8 NLT).</vt:lpstr>
      <vt:lpstr>The Restrainer</vt:lpstr>
      <vt:lpstr>The Day of the Lord</vt:lpstr>
      <vt:lpstr>Chronology of the 70th "Week"</vt:lpstr>
      <vt:lpstr>Why Am I Pretrib?</vt:lpstr>
      <vt:lpstr>"This man will come to do the work of Satan with counterfeit power and signs and miracles.  10He will use every kind of evil deception to fool those on their way to destruction, because they refuse to love and accept the truth that would save them.  11So God will cause them to be greatly deceived, and they will believe these lies.  12Then they will be condemned for enjoying evil rather than believing the truth" (2 Thess 2:9-12 NLT).</vt:lpstr>
      <vt:lpstr>Book Chart</vt:lpstr>
      <vt:lpstr>Keys</vt:lpstr>
      <vt:lpstr>Summary &amp; Application</vt:lpstr>
      <vt:lpstr>The Future Ministries of the Holy Spirit</vt:lpstr>
      <vt:lpstr>The Antichrist &amp; Daniel 9</vt:lpstr>
      <vt:lpstr>A Huge Leadership Vacuum</vt:lpstr>
      <vt:lpstr>Names for the Antichrist</vt:lpstr>
      <vt:lpstr>The Activity of the Antichrist</vt:lpstr>
      <vt:lpstr>The Image of Daniel 2</vt:lpstr>
      <vt:lpstr>World Empires in Daniel</vt:lpstr>
      <vt:lpstr>Chronology of the 70th "Week"</vt:lpstr>
      <vt:lpstr>Daniel 11:40</vt:lpstr>
      <vt:lpstr>Daniel 11:40-45</vt:lpstr>
      <vt:lpstr>West Meets East (Dan. 11:44)</vt:lpstr>
      <vt:lpstr>Beasts of Rev. 13</vt:lpstr>
      <vt:lpstr>A Satanic "Trinity":</vt:lpstr>
      <vt:lpstr>The world will worship the beast</vt:lpstr>
      <vt:lpstr>The Mark in the Right Hand</vt:lpstr>
      <vt:lpstr>The Mark in the Right Hand</vt:lpstr>
      <vt:lpstr>Who is the Antichrist?</vt:lpstr>
      <vt:lpstr>The following slides show how  some spiritualize "beast"…</vt:lpstr>
      <vt:lpstr>The Dragon!</vt:lpstr>
      <vt:lpstr>The Beast Spiritualized</vt:lpstr>
      <vt:lpstr>The False Prophet Spiritualized</vt:lpstr>
      <vt:lpstr>But he is referred to as a person and the number of his name is 666 (Revelation 13:18)</vt:lpstr>
      <vt:lpstr>Gematria in Greek</vt:lpstr>
      <vt:lpstr>Nero = 666?</vt:lpstr>
      <vt:lpstr>Hebrew Gematria</vt:lpstr>
      <vt:lpstr>English Gematria</vt:lpstr>
      <vt:lpstr>THE UPC BAR CODE</vt:lpstr>
      <vt:lpstr>Mark of the Beast Microchip</vt:lpstr>
      <vt:lpstr>Monster Drink!</vt:lpstr>
      <vt:lpstr>Hebrew Alphabet Values</vt:lpstr>
      <vt:lpstr>The Sky's the Limit</vt:lpstr>
      <vt:lpstr>George W. Bush?!</vt:lpstr>
      <vt:lpstr>"He will judge the nations"</vt:lpstr>
      <vt:lpstr>The East Gate</vt:lpstr>
      <vt:lpstr>Outline of Daniel</vt:lpstr>
      <vt:lpstr>Daniel</vt:lpstr>
      <vt:lpstr>Daniel 9</vt:lpstr>
      <vt:lpstr>Daniel 9:24-27 (NLT)</vt:lpstr>
      <vt:lpstr>Views on the Meaning of 70 x 7</vt:lpstr>
      <vt:lpstr>1. Critical View</vt:lpstr>
      <vt:lpstr>2. Messianic/Historic View</vt:lpstr>
      <vt:lpstr>3. Amillennial Symbolic View</vt:lpstr>
      <vt:lpstr>Messianic View of James E. Smith</vt:lpstr>
      <vt:lpstr>4. Premillennial View</vt:lpstr>
      <vt:lpstr>The Seventy "Weeks" of Daniel 9</vt:lpstr>
      <vt:lpstr>Daniel's 70 Weeks  (Dan. 9:24-27)</vt:lpstr>
      <vt:lpstr>Messianic View of James E. Smith</vt:lpstr>
      <vt:lpstr>Chronology of the 70th "Week"</vt:lpstr>
      <vt:lpstr>Comments on the Premillennial View</vt:lpstr>
      <vt:lpstr>Luke 21:24 Times of the Gentiles</vt:lpstr>
      <vt:lpstr>The Jewish Calendar</vt:lpstr>
      <vt:lpstr>Determinations of the Seventy Weeks</vt:lpstr>
      <vt:lpstr>Determinations of the Seventy Weeks</vt:lpstr>
      <vt:lpstr>Daniel's 70th Week</vt:lpstr>
      <vt:lpstr>"As for us, we can’t help but thank God for you, dear brothers and sisters loved by the Lord. We are always thankful that God chose you to be among the first to experience salvation—a salvation that came through the Spirit who makes you holy and through your belief in the truth.  14He called you to salvation when we told you the Good News; now you can share in the glory of our Lord Jesus Christ" (2 Thess 2:13-14 NLT).</vt:lpstr>
      <vt:lpstr>"With all these things in mind, dear brothers and sisters, stand firm and keep a strong grip on the teaching we passed on to you both in person and by letter. 16Now may our Lord Jesus Christ himself and God our Father, who loved us and by his grace gave us eternal comfort and a wonderful hope,  17comfort you and strengthen you in every good thing you do and say" (2 Thess 2:15-17 NLT).</vt:lpstr>
      <vt:lpstr>Trusting amidst confusion produces stability</vt:lpstr>
      <vt:lpstr>How does God affirm us when we face tough times?</vt:lpstr>
      <vt:lpstr>I. Emotionally: God gives perseverance to bring maturity (2 Thess 1).</vt:lpstr>
      <vt:lpstr>II. Theologically: God gives us truth  to bring stability (2 Thess 2).</vt:lpstr>
      <vt:lpstr>Slides on  2 Thessalonians 3</vt:lpstr>
      <vt:lpstr>Outline of 2 Thessalonians</vt:lpstr>
      <vt:lpstr>III. Practically: God cultivates discipline in us to build responsibility (2 Thess 3). </vt:lpstr>
      <vt:lpstr>"Finally, dear brothers and sisters, we ask you to pray for us. Pray that the Lord’s message will spread rapidly and be honored wherever it goes, just as when it came to you.  2Pray, too, that we will be rescued from wicked and evil people, for not everyone is a believer" (2 Thess 3:1-2 NLT).</vt:lpstr>
      <vt:lpstr>"But the Lord is faithful; he will strengthen you and guard you from the evil one.  4And we are confident in the Lord that you are doing and will continue to do the things we commanded you.  5May the Lord lead your hearts into a full understanding and expression of the love of God and the patient endurance that comes from Christ"  (2 Thess 3:3-5 NLT).</vt:lpstr>
      <vt:lpstr>"And now, dear brothers and sisters, we give you this command in the name of our Lord Jesus Christ: Stay away from all believers who live idle lives and don’t follow the tradition they received from us.  7For you know that you ought to imitate us. We were not idle when we were with you"  (2 Thess 3:6-7 NLT).</vt:lpstr>
      <vt:lpstr>Discipline the Idle (3:6-15)</vt:lpstr>
      <vt:lpstr>"We never accepted food from anyone without paying for it. We worked hard day and night so we would not be a burden to any of you.  9We certainly had the right to ask you to feed us, but we wanted to give you an example to follow" (2 Thess 3:8-9 NLT).</vt:lpstr>
      <vt:lpstr>Discipline the Idle (3:6-15)</vt:lpstr>
      <vt:lpstr>"Yet we hear that some of you are living idle lives, refusing to work and meddling in other people’s business.  12We command such people and urge them in the name of the Lord Jesus Christ to settle down and work to earn their own living.  13As for the rest of you, dear brothers and sisters, never get tired of doing good" (2 Thess 3:11-13 NLT).</vt:lpstr>
      <vt:lpstr>"Take note of those who refuse to obey what we say in this letter. Stay away from them so they will be ashamed.  15Don’t think of them as enemies, but warn them as you would a brother or sister" (2 Thess 3:14-15 NLT).</vt:lpstr>
      <vt:lpstr>PowerPoint Presentation</vt:lpstr>
      <vt:lpstr>"Here is my greeting in my own handwriting: Paul. I do this in all my letters to prove they are from me.   18May the grace of our Lord Jesus Christ be with you all" (2 Thess 3:17-18 NLT).</vt:lpstr>
      <vt:lpstr>Waiting with discipline cultivates responsibility</vt:lpstr>
      <vt:lpstr>How does God affirm us when we face tough times?</vt:lpstr>
      <vt:lpstr>God affirms holistically  (Main Idea of 2 Thessalonians)</vt:lpstr>
      <vt:lpstr>I. Emotionally: God gives perseverance to bring maturity (2 Thess 1).</vt:lpstr>
      <vt:lpstr>II. Theologically: God gives us truth  to bring stability (2 Thess 2).</vt:lpstr>
      <vt:lpstr>III. Practically: God cultivates discipline in us to build responsibility (2 Thess 3). </vt:lpstr>
      <vt:lpstr>Sister Mrosla's Third Grade Class  St. Mary's School in Morris, Minnesota</vt:lpstr>
      <vt:lpstr>Helen P. Mrosla</vt:lpstr>
      <vt:lpstr>Mark Eklund</vt:lpstr>
      <vt:lpstr>How ‘bout you?</vt:lpstr>
      <vt:lpstr>How are you doing in affirming others? </vt:lpstr>
      <vt:lpstr>Words of Affirmation</vt:lpstr>
      <vt:lpstr>Black</vt:lpstr>
      <vt:lpstr>NT Preaching  •  BibleStudyDownloads.org</vt:lpstr>
      <vt:lpstr>We will never recognize the true value of our own lives until we affirm the value in the life of others.  —Ronald Reagan—</vt:lpstr>
      <vt:lpstr>How to Live</vt:lpstr>
      <vt:lpstr>"We Shall Behold Him"</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...our Savior and Lord!</vt:lpstr>
      <vt:lpstr>Black</vt:lpstr>
      <vt:lpstr>NT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THESSALONIANS</dc:title>
  <dc:creator>Rick Griffith</dc:creator>
  <cp:lastModifiedBy>Rick Griffith</cp:lastModifiedBy>
  <cp:revision>294</cp:revision>
  <dcterms:created xsi:type="dcterms:W3CDTF">2013-12-07T12:21:38Z</dcterms:created>
  <dcterms:modified xsi:type="dcterms:W3CDTF">2026-02-12T14:24:41Z</dcterms:modified>
</cp:coreProperties>
</file>