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3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9.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4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1.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3.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6.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7.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9.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1.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2.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53.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4.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5.xml" ContentType="application/vnd.openxmlformats-officedocument.theme+xml"/>
  <Override PartName="/ppt/slideLayouts/slideLayout527.xml" ContentType="application/vnd.openxmlformats-officedocument.presentationml.slideLayout+xml"/>
  <Override PartName="/ppt/theme/theme56.xml" ContentType="application/vnd.openxmlformats-officedocument.theme+xml"/>
  <Override PartName="/ppt/slideLayouts/slideLayout528.xml" ContentType="application/vnd.openxmlformats-officedocument.presentationml.slideLayout+xml"/>
  <Override PartName="/ppt/theme/theme5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8.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9.xml" ContentType="application/vnd.openxmlformats-officedocument.theme+xml"/>
  <Override PartName="/ppt/slideLayouts/slideLayout552.xml" ContentType="application/vnd.openxmlformats-officedocument.presentationml.slideLayout+xml"/>
  <Override PartName="/ppt/theme/theme60.xml" ContentType="application/vnd.openxmlformats-officedocument.theme+xml"/>
  <Override PartName="/ppt/slideLayouts/slideLayout553.xml" ContentType="application/vnd.openxmlformats-officedocument.presentationml.slideLayout+xml"/>
  <Override PartName="/ppt/theme/theme6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0.xml" ContentType="application/vnd.openxmlformats-officedocument.themeOverride+xml"/>
  <Override PartName="/ppt/notesSlides/notesSlide46.xml" ContentType="application/vnd.openxmlformats-officedocument.presentationml.notesSlide+xml"/>
  <Override PartName="/ppt/theme/themeOverride11.xml" ContentType="application/vnd.openxmlformats-officedocument.themeOverride+xml"/>
  <Override PartName="/ppt/notesSlides/notesSlide47.xml" ContentType="application/vnd.openxmlformats-officedocument.presentationml.notesSlide+xml"/>
  <Override PartName="/ppt/theme/themeOverride12.xml" ContentType="application/vnd.openxmlformats-officedocument.themeOverride+xml"/>
  <Override PartName="/ppt/notesSlides/notesSlide48.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theme/themeOverride17.xml" ContentType="application/vnd.openxmlformats-officedocument.themeOverride+xml"/>
  <Override PartName="/ppt/notesSlides/notesSlide52.xml" ContentType="application/vnd.openxmlformats-officedocument.presentationml.notesSlide+xml"/>
  <Override PartName="/ppt/theme/themeOverride1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9.xml" ContentType="application/vnd.openxmlformats-officedocument.themeOverride+xml"/>
  <Override PartName="/ppt/notesSlides/notesSlide72.xml" ContentType="application/vnd.openxmlformats-officedocument.presentationml.notesSlide+xml"/>
  <Override PartName="/ppt/theme/themeOverride20.xml" ContentType="application/vnd.openxmlformats-officedocument.themeOverr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theme/themeOverride22.xml" ContentType="application/vnd.openxmlformats-officedocument.themeOverride+xml"/>
  <Override PartName="/ppt/notesSlides/notesSlide75.xml" ContentType="application/vnd.openxmlformats-officedocument.presentationml.notesSlide+xml"/>
  <Override PartName="/ppt/theme/themeOverride2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2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25.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6.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2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29.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30.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31.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32.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33.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 id="2147483659" r:id="rId3"/>
    <p:sldMasterId id="2147483772" r:id="rId4"/>
    <p:sldMasterId id="2147483837" r:id="rId5"/>
    <p:sldMasterId id="2147483839" r:id="rId6"/>
    <p:sldMasterId id="2147483841" r:id="rId7"/>
    <p:sldMasterId id="2147483843" r:id="rId8"/>
    <p:sldMasterId id="2147483931" r:id="rId9"/>
    <p:sldMasterId id="2147484306" r:id="rId10"/>
    <p:sldMasterId id="2147484392" r:id="rId11"/>
    <p:sldMasterId id="2147484404" r:id="rId12"/>
    <p:sldMasterId id="2147484416" r:id="rId13"/>
    <p:sldMasterId id="2147484427" r:id="rId14"/>
    <p:sldMasterId id="2147484715" r:id="rId15"/>
    <p:sldMasterId id="2147484718" r:id="rId16"/>
    <p:sldMasterId id="2147485016" r:id="rId17"/>
    <p:sldMasterId id="2147485198" r:id="rId18"/>
    <p:sldMasterId id="2147485223" r:id="rId19"/>
    <p:sldMasterId id="2147485235" r:id="rId20"/>
    <p:sldMasterId id="2147485247" r:id="rId21"/>
    <p:sldMasterId id="2147485250" r:id="rId22"/>
    <p:sldMasterId id="2147485263" r:id="rId23"/>
    <p:sldMasterId id="2147485901" r:id="rId24"/>
    <p:sldMasterId id="2147485913" r:id="rId25"/>
    <p:sldMasterId id="2147485927" r:id="rId26"/>
    <p:sldMasterId id="2147485939" r:id="rId27"/>
    <p:sldMasterId id="2147485951" r:id="rId28"/>
    <p:sldMasterId id="2147485963" r:id="rId29"/>
    <p:sldMasterId id="2147489439" r:id="rId30"/>
    <p:sldMasterId id="2147489451" r:id="rId31"/>
    <p:sldMasterId id="2147489475" r:id="rId32"/>
    <p:sldMasterId id="2147489499" r:id="rId33"/>
    <p:sldMasterId id="2147489511" r:id="rId34"/>
    <p:sldMasterId id="2147489535" r:id="rId35"/>
    <p:sldMasterId id="2147489549" r:id="rId36"/>
    <p:sldMasterId id="2147489561" r:id="rId37"/>
    <p:sldMasterId id="2147489573" r:id="rId38"/>
    <p:sldMasterId id="2147489587" r:id="rId39"/>
    <p:sldMasterId id="2147489617" r:id="rId40"/>
    <p:sldMasterId id="2147489629" r:id="rId41"/>
    <p:sldMasterId id="2147489641" r:id="rId42"/>
    <p:sldMasterId id="2147489654" r:id="rId43"/>
    <p:sldMasterId id="2147489666" r:id="rId44"/>
    <p:sldMasterId id="2147489678" r:id="rId45"/>
    <p:sldMasterId id="2147489694" r:id="rId46"/>
    <p:sldMasterId id="2147489710" r:id="rId47"/>
    <p:sldMasterId id="2147489726" r:id="rId48"/>
    <p:sldMasterId id="2147489738" r:id="rId49"/>
    <p:sldMasterId id="2147489744" r:id="rId50"/>
    <p:sldMasterId id="2147489757" r:id="rId51"/>
    <p:sldMasterId id="2147489769" r:id="rId52"/>
    <p:sldMasterId id="2147489782" r:id="rId53"/>
    <p:sldMasterId id="2147489795" r:id="rId54"/>
    <p:sldMasterId id="2147489807" r:id="rId55"/>
    <p:sldMasterId id="2147489821" r:id="rId56"/>
    <p:sldMasterId id="2147489823" r:id="rId57"/>
    <p:sldMasterId id="2147489825" r:id="rId58"/>
    <p:sldMasterId id="2147489850" r:id="rId59"/>
    <p:sldMasterId id="2147489862" r:id="rId60"/>
    <p:sldMasterId id="2147489864" r:id="rId61"/>
    <p:sldMasterId id="2147489866" r:id="rId62"/>
    <p:sldMasterId id="2147489878" r:id="rId63"/>
  </p:sldMasterIdLst>
  <p:notesMasterIdLst>
    <p:notesMasterId r:id="rId290"/>
  </p:notesMasterIdLst>
  <p:sldIdLst>
    <p:sldId id="386" r:id="rId64"/>
    <p:sldId id="387" r:id="rId65"/>
    <p:sldId id="1141" r:id="rId66"/>
    <p:sldId id="388" r:id="rId67"/>
    <p:sldId id="389" r:id="rId68"/>
    <p:sldId id="390" r:id="rId69"/>
    <p:sldId id="391" r:id="rId70"/>
    <p:sldId id="392" r:id="rId71"/>
    <p:sldId id="393" r:id="rId72"/>
    <p:sldId id="394" r:id="rId73"/>
    <p:sldId id="395" r:id="rId74"/>
    <p:sldId id="554" r:id="rId75"/>
    <p:sldId id="1143" r:id="rId76"/>
    <p:sldId id="585" r:id="rId77"/>
    <p:sldId id="546" r:id="rId78"/>
    <p:sldId id="550" r:id="rId79"/>
    <p:sldId id="548" r:id="rId80"/>
    <p:sldId id="1167" r:id="rId81"/>
    <p:sldId id="1142" r:id="rId82"/>
    <p:sldId id="458" r:id="rId83"/>
    <p:sldId id="300" r:id="rId84"/>
    <p:sldId id="295" r:id="rId85"/>
    <p:sldId id="1171" r:id="rId86"/>
    <p:sldId id="2404" r:id="rId87"/>
    <p:sldId id="257" r:id="rId88"/>
    <p:sldId id="1144" r:id="rId89"/>
    <p:sldId id="1145" r:id="rId90"/>
    <p:sldId id="296" r:id="rId91"/>
    <p:sldId id="1146" r:id="rId92"/>
    <p:sldId id="1147" r:id="rId93"/>
    <p:sldId id="1148" r:id="rId94"/>
    <p:sldId id="1149" r:id="rId95"/>
    <p:sldId id="1150" r:id="rId96"/>
    <p:sldId id="1151" r:id="rId97"/>
    <p:sldId id="291" r:id="rId98"/>
    <p:sldId id="292" r:id="rId99"/>
    <p:sldId id="293" r:id="rId100"/>
    <p:sldId id="294" r:id="rId101"/>
    <p:sldId id="281" r:id="rId102"/>
    <p:sldId id="283" r:id="rId103"/>
    <p:sldId id="282" r:id="rId104"/>
    <p:sldId id="284" r:id="rId105"/>
    <p:sldId id="301" r:id="rId106"/>
    <p:sldId id="302" r:id="rId107"/>
    <p:sldId id="308" r:id="rId108"/>
    <p:sldId id="264" r:id="rId109"/>
    <p:sldId id="265" r:id="rId110"/>
    <p:sldId id="2515" r:id="rId111"/>
    <p:sldId id="4679" r:id="rId112"/>
    <p:sldId id="716" r:id="rId113"/>
    <p:sldId id="341" r:id="rId114"/>
    <p:sldId id="343" r:id="rId115"/>
    <p:sldId id="316" r:id="rId116"/>
    <p:sldId id="4096" r:id="rId117"/>
    <p:sldId id="4095" r:id="rId118"/>
    <p:sldId id="779" r:id="rId119"/>
    <p:sldId id="780" r:id="rId120"/>
    <p:sldId id="569" r:id="rId121"/>
    <p:sldId id="570" r:id="rId122"/>
    <p:sldId id="571" r:id="rId123"/>
    <p:sldId id="304" r:id="rId124"/>
    <p:sldId id="273" r:id="rId125"/>
    <p:sldId id="299" r:id="rId126"/>
    <p:sldId id="263" r:id="rId127"/>
    <p:sldId id="266" r:id="rId128"/>
    <p:sldId id="267" r:id="rId129"/>
    <p:sldId id="268" r:id="rId130"/>
    <p:sldId id="269" r:id="rId131"/>
    <p:sldId id="435" r:id="rId132"/>
    <p:sldId id="256" r:id="rId133"/>
    <p:sldId id="433" r:id="rId134"/>
    <p:sldId id="428" r:id="rId135"/>
    <p:sldId id="306" r:id="rId136"/>
    <p:sldId id="314" r:id="rId137"/>
    <p:sldId id="319" r:id="rId138"/>
    <p:sldId id="345" r:id="rId139"/>
    <p:sldId id="434" r:id="rId140"/>
    <p:sldId id="432" r:id="rId141"/>
    <p:sldId id="446" r:id="rId142"/>
    <p:sldId id="549" r:id="rId143"/>
    <p:sldId id="1169" r:id="rId144"/>
    <p:sldId id="543" r:id="rId145"/>
    <p:sldId id="544" r:id="rId146"/>
    <p:sldId id="476" r:id="rId147"/>
    <p:sldId id="562" r:id="rId148"/>
    <p:sldId id="342" r:id="rId149"/>
    <p:sldId id="563" r:id="rId150"/>
    <p:sldId id="303" r:id="rId151"/>
    <p:sldId id="297" r:id="rId152"/>
    <p:sldId id="261" r:id="rId153"/>
    <p:sldId id="401" r:id="rId154"/>
    <p:sldId id="262" r:id="rId155"/>
    <p:sldId id="277" r:id="rId156"/>
    <p:sldId id="278" r:id="rId157"/>
    <p:sldId id="1154" r:id="rId158"/>
    <p:sldId id="305" r:id="rId159"/>
    <p:sldId id="556" r:id="rId160"/>
    <p:sldId id="380" r:id="rId161"/>
    <p:sldId id="351" r:id="rId162"/>
    <p:sldId id="350" r:id="rId163"/>
    <p:sldId id="578" r:id="rId164"/>
    <p:sldId id="397" r:id="rId165"/>
    <p:sldId id="396" r:id="rId166"/>
    <p:sldId id="352" r:id="rId167"/>
    <p:sldId id="354" r:id="rId168"/>
    <p:sldId id="353" r:id="rId169"/>
    <p:sldId id="355" r:id="rId170"/>
    <p:sldId id="381" r:id="rId171"/>
    <p:sldId id="358" r:id="rId172"/>
    <p:sldId id="374" r:id="rId173"/>
    <p:sldId id="359" r:id="rId174"/>
    <p:sldId id="574" r:id="rId175"/>
    <p:sldId id="588" r:id="rId176"/>
    <p:sldId id="560" r:id="rId177"/>
    <p:sldId id="579" r:id="rId178"/>
    <p:sldId id="382" r:id="rId179"/>
    <p:sldId id="1178" r:id="rId180"/>
    <p:sldId id="4025" r:id="rId181"/>
    <p:sldId id="321" r:id="rId182"/>
    <p:sldId id="561" r:id="rId183"/>
    <p:sldId id="375" r:id="rId184"/>
    <p:sldId id="356" r:id="rId185"/>
    <p:sldId id="552" r:id="rId186"/>
    <p:sldId id="553" r:id="rId187"/>
    <p:sldId id="489" r:id="rId188"/>
    <p:sldId id="317" r:id="rId189"/>
    <p:sldId id="318" r:id="rId190"/>
    <p:sldId id="285" r:id="rId191"/>
    <p:sldId id="536" r:id="rId192"/>
    <p:sldId id="537" r:id="rId193"/>
    <p:sldId id="538" r:id="rId194"/>
    <p:sldId id="539" r:id="rId195"/>
    <p:sldId id="1024" r:id="rId196"/>
    <p:sldId id="980" r:id="rId197"/>
    <p:sldId id="1025" r:id="rId198"/>
    <p:sldId id="1026" r:id="rId199"/>
    <p:sldId id="1027" r:id="rId200"/>
    <p:sldId id="1028" r:id="rId201"/>
    <p:sldId id="506" r:id="rId202"/>
    <p:sldId id="1029" r:id="rId203"/>
    <p:sldId id="800" r:id="rId204"/>
    <p:sldId id="801" r:id="rId205"/>
    <p:sldId id="802" r:id="rId206"/>
    <p:sldId id="803" r:id="rId207"/>
    <p:sldId id="804" r:id="rId208"/>
    <p:sldId id="805" r:id="rId209"/>
    <p:sldId id="806" r:id="rId210"/>
    <p:sldId id="1030" r:id="rId211"/>
    <p:sldId id="4680" r:id="rId212"/>
    <p:sldId id="439" r:id="rId213"/>
    <p:sldId id="4024" r:id="rId214"/>
    <p:sldId id="336" r:id="rId215"/>
    <p:sldId id="1170" r:id="rId216"/>
    <p:sldId id="337" r:id="rId217"/>
    <p:sldId id="568" r:id="rId218"/>
    <p:sldId id="4026" r:id="rId219"/>
    <p:sldId id="4027" r:id="rId220"/>
    <p:sldId id="1157" r:id="rId221"/>
    <p:sldId id="1158" r:id="rId222"/>
    <p:sldId id="1159" r:id="rId223"/>
    <p:sldId id="413" r:id="rId224"/>
    <p:sldId id="1160" r:id="rId225"/>
    <p:sldId id="1161" r:id="rId226"/>
    <p:sldId id="1162" r:id="rId227"/>
    <p:sldId id="1163" r:id="rId228"/>
    <p:sldId id="287" r:id="rId229"/>
    <p:sldId id="288" r:id="rId230"/>
    <p:sldId id="1164" r:id="rId231"/>
    <p:sldId id="1165" r:id="rId232"/>
    <p:sldId id="577" r:id="rId233"/>
    <p:sldId id="589" r:id="rId234"/>
    <p:sldId id="557" r:id="rId235"/>
    <p:sldId id="4681" r:id="rId236"/>
    <p:sldId id="582" r:id="rId237"/>
    <p:sldId id="580" r:id="rId238"/>
    <p:sldId id="559" r:id="rId239"/>
    <p:sldId id="384" r:id="rId240"/>
    <p:sldId id="2405" r:id="rId241"/>
    <p:sldId id="452" r:id="rId242"/>
    <p:sldId id="444" r:id="rId243"/>
    <p:sldId id="357" r:id="rId244"/>
    <p:sldId id="334" r:id="rId245"/>
    <p:sldId id="376" r:id="rId246"/>
    <p:sldId id="701" r:id="rId247"/>
    <p:sldId id="364" r:id="rId248"/>
    <p:sldId id="365" r:id="rId249"/>
    <p:sldId id="366" r:id="rId250"/>
    <p:sldId id="4688" r:id="rId251"/>
    <p:sldId id="367" r:id="rId252"/>
    <p:sldId id="368" r:id="rId253"/>
    <p:sldId id="5487" r:id="rId254"/>
    <p:sldId id="370" r:id="rId255"/>
    <p:sldId id="371" r:id="rId256"/>
    <p:sldId id="372" r:id="rId257"/>
    <p:sldId id="373" r:id="rId258"/>
    <p:sldId id="385" r:id="rId259"/>
    <p:sldId id="360" r:id="rId260"/>
    <p:sldId id="361" r:id="rId261"/>
    <p:sldId id="362" r:id="rId262"/>
    <p:sldId id="399" r:id="rId263"/>
    <p:sldId id="398" r:id="rId264"/>
    <p:sldId id="286" r:id="rId265"/>
    <p:sldId id="377" r:id="rId266"/>
    <p:sldId id="378" r:id="rId267"/>
    <p:sldId id="270" r:id="rId268"/>
    <p:sldId id="4683" r:id="rId269"/>
    <p:sldId id="4684" r:id="rId270"/>
    <p:sldId id="4685" r:id="rId271"/>
    <p:sldId id="4686" r:id="rId272"/>
    <p:sldId id="4687" r:id="rId273"/>
    <p:sldId id="298" r:id="rId274"/>
    <p:sldId id="329" r:id="rId275"/>
    <p:sldId id="322" r:id="rId276"/>
    <p:sldId id="323" r:id="rId277"/>
    <p:sldId id="331" r:id="rId278"/>
    <p:sldId id="332" r:id="rId279"/>
    <p:sldId id="349" r:id="rId280"/>
    <p:sldId id="333" r:id="rId281"/>
    <p:sldId id="348" r:id="rId282"/>
    <p:sldId id="581" r:id="rId283"/>
    <p:sldId id="459" r:id="rId284"/>
    <p:sldId id="460" r:id="rId285"/>
    <p:sldId id="1168" r:id="rId286"/>
    <p:sldId id="400" r:id="rId287"/>
    <p:sldId id="347" r:id="rId288"/>
    <p:sldId id="379" r:id="rId28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518DDDD-015A-904D-8E75-A47092ECAF31}">
          <p14:sldIdLst>
            <p14:sldId id="386"/>
            <p14:sldId id="387"/>
            <p14:sldId id="1141"/>
            <p14:sldId id="388"/>
            <p14:sldId id="389"/>
            <p14:sldId id="390"/>
            <p14:sldId id="391"/>
            <p14:sldId id="392"/>
            <p14:sldId id="393"/>
            <p14:sldId id="394"/>
            <p14:sldId id="395"/>
            <p14:sldId id="554"/>
            <p14:sldId id="1143"/>
            <p14:sldId id="585"/>
            <p14:sldId id="546"/>
            <p14:sldId id="550"/>
            <p14:sldId id="548"/>
            <p14:sldId id="1167"/>
            <p14:sldId id="1142"/>
            <p14:sldId id="458"/>
          </p14:sldIdLst>
        </p14:section>
        <p14:section name="Introduction" id="{B613EA28-9224-8A43-987F-9FF4558542D1}">
          <p14:sldIdLst>
            <p14:sldId id="300"/>
            <p14:sldId id="295"/>
            <p14:sldId id="1171"/>
            <p14:sldId id="2404"/>
            <p14:sldId id="257"/>
            <p14:sldId id="1144"/>
            <p14:sldId id="1145"/>
            <p14:sldId id="296"/>
            <p14:sldId id="1146"/>
            <p14:sldId id="1147"/>
            <p14:sldId id="1148"/>
            <p14:sldId id="1149"/>
            <p14:sldId id="1150"/>
            <p14:sldId id="1151"/>
            <p14:sldId id="291"/>
            <p14:sldId id="292"/>
            <p14:sldId id="293"/>
            <p14:sldId id="294"/>
            <p14:sldId id="281"/>
            <p14:sldId id="283"/>
            <p14:sldId id="282"/>
            <p14:sldId id="284"/>
            <p14:sldId id="301"/>
            <p14:sldId id="302"/>
            <p14:sldId id="308"/>
            <p14:sldId id="264"/>
            <p14:sldId id="265"/>
            <p14:sldId id="2515"/>
            <p14:sldId id="4679"/>
            <p14:sldId id="716"/>
            <p14:sldId id="341"/>
            <p14:sldId id="343"/>
            <p14:sldId id="316"/>
            <p14:sldId id="4096"/>
            <p14:sldId id="4095"/>
            <p14:sldId id="779"/>
            <p14:sldId id="780"/>
            <p14:sldId id="569"/>
            <p14:sldId id="570"/>
            <p14:sldId id="571"/>
            <p14:sldId id="304"/>
            <p14:sldId id="273"/>
            <p14:sldId id="299"/>
            <p14:sldId id="263"/>
            <p14:sldId id="266"/>
            <p14:sldId id="267"/>
            <p14:sldId id="268"/>
            <p14:sldId id="269"/>
          </p14:sldIdLst>
        </p14:section>
        <p14:section name="Sermon" id="{60EF87D4-1D91-134D-86D2-A295245FA014}">
          <p14:sldIdLst>
            <p14:sldId id="435"/>
            <p14:sldId id="256"/>
            <p14:sldId id="433"/>
            <p14:sldId id="428"/>
            <p14:sldId id="306"/>
            <p14:sldId id="314"/>
            <p14:sldId id="319"/>
            <p14:sldId id="345"/>
            <p14:sldId id="434"/>
            <p14:sldId id="432"/>
            <p14:sldId id="446"/>
            <p14:sldId id="549"/>
            <p14:sldId id="1169"/>
            <p14:sldId id="543"/>
            <p14:sldId id="544"/>
            <p14:sldId id="476"/>
            <p14:sldId id="562"/>
            <p14:sldId id="342"/>
            <p14:sldId id="563"/>
            <p14:sldId id="303"/>
            <p14:sldId id="297"/>
            <p14:sldId id="261"/>
            <p14:sldId id="401"/>
            <p14:sldId id="262"/>
            <p14:sldId id="277"/>
            <p14:sldId id="278"/>
            <p14:sldId id="1154"/>
            <p14:sldId id="305"/>
            <p14:sldId id="556"/>
          </p14:sldIdLst>
        </p14:section>
        <p14:section name="Chapters" id="{9E8910DA-79F1-C845-8A17-945FE9F7132A}">
          <p14:sldIdLst>
            <p14:sldId id="380"/>
            <p14:sldId id="351"/>
            <p14:sldId id="350"/>
            <p14:sldId id="578"/>
            <p14:sldId id="397"/>
            <p14:sldId id="396"/>
            <p14:sldId id="352"/>
            <p14:sldId id="354"/>
            <p14:sldId id="353"/>
            <p14:sldId id="355"/>
            <p14:sldId id="381"/>
            <p14:sldId id="358"/>
            <p14:sldId id="374"/>
            <p14:sldId id="359"/>
            <p14:sldId id="574"/>
            <p14:sldId id="588"/>
            <p14:sldId id="560"/>
            <p14:sldId id="579"/>
            <p14:sldId id="382"/>
            <p14:sldId id="1178"/>
            <p14:sldId id="4025"/>
            <p14:sldId id="321"/>
            <p14:sldId id="561"/>
            <p14:sldId id="375"/>
            <p14:sldId id="356"/>
            <p14:sldId id="552"/>
            <p14:sldId id="553"/>
            <p14:sldId id="489"/>
            <p14:sldId id="317"/>
            <p14:sldId id="318"/>
            <p14:sldId id="285"/>
            <p14:sldId id="536"/>
            <p14:sldId id="537"/>
            <p14:sldId id="538"/>
            <p14:sldId id="539"/>
            <p14:sldId id="1024"/>
            <p14:sldId id="980"/>
            <p14:sldId id="1025"/>
            <p14:sldId id="1026"/>
            <p14:sldId id="1027"/>
            <p14:sldId id="1028"/>
            <p14:sldId id="506"/>
            <p14:sldId id="1029"/>
            <p14:sldId id="800"/>
            <p14:sldId id="801"/>
            <p14:sldId id="802"/>
            <p14:sldId id="803"/>
            <p14:sldId id="804"/>
            <p14:sldId id="805"/>
            <p14:sldId id="806"/>
            <p14:sldId id="1030"/>
            <p14:sldId id="4680"/>
            <p14:sldId id="439"/>
            <p14:sldId id="4024"/>
            <p14:sldId id="336"/>
            <p14:sldId id="1170"/>
            <p14:sldId id="337"/>
            <p14:sldId id="568"/>
            <p14:sldId id="4026"/>
            <p14:sldId id="4027"/>
            <p14:sldId id="1157"/>
            <p14:sldId id="1158"/>
            <p14:sldId id="1159"/>
            <p14:sldId id="413"/>
            <p14:sldId id="1160"/>
            <p14:sldId id="1161"/>
            <p14:sldId id="1162"/>
            <p14:sldId id="1163"/>
            <p14:sldId id="287"/>
            <p14:sldId id="288"/>
            <p14:sldId id="1164"/>
            <p14:sldId id="1165"/>
            <p14:sldId id="577"/>
            <p14:sldId id="589"/>
            <p14:sldId id="557"/>
            <p14:sldId id="4681"/>
            <p14:sldId id="582"/>
            <p14:sldId id="580"/>
            <p14:sldId id="559"/>
            <p14:sldId id="384"/>
            <p14:sldId id="2405"/>
            <p14:sldId id="452"/>
            <p14:sldId id="444"/>
            <p14:sldId id="357"/>
            <p14:sldId id="334"/>
            <p14:sldId id="376"/>
            <p14:sldId id="701"/>
            <p14:sldId id="364"/>
            <p14:sldId id="365"/>
            <p14:sldId id="366"/>
            <p14:sldId id="4688"/>
            <p14:sldId id="367"/>
            <p14:sldId id="368"/>
            <p14:sldId id="5487"/>
            <p14:sldId id="370"/>
            <p14:sldId id="371"/>
            <p14:sldId id="372"/>
            <p14:sldId id="373"/>
            <p14:sldId id="385"/>
            <p14:sldId id="360"/>
            <p14:sldId id="361"/>
            <p14:sldId id="362"/>
            <p14:sldId id="399"/>
            <p14:sldId id="398"/>
            <p14:sldId id="286"/>
            <p14:sldId id="377"/>
            <p14:sldId id="378"/>
            <p14:sldId id="270"/>
          </p14:sldIdLst>
        </p14:section>
        <p14:section name="Conclusion" id="{DB754CAC-031E-414D-811C-1D1EB889E9BC}">
          <p14:sldIdLst>
            <p14:sldId id="4683"/>
            <p14:sldId id="4684"/>
            <p14:sldId id="4685"/>
            <p14:sldId id="4686"/>
            <p14:sldId id="4687"/>
            <p14:sldId id="298"/>
            <p14:sldId id="329"/>
            <p14:sldId id="322"/>
            <p14:sldId id="323"/>
            <p14:sldId id="331"/>
            <p14:sldId id="332"/>
            <p14:sldId id="349"/>
            <p14:sldId id="333"/>
            <p14:sldId id="348"/>
            <p14:sldId id="581"/>
            <p14:sldId id="459"/>
            <p14:sldId id="460"/>
          </p14:sldIdLst>
        </p14:section>
        <p14:section name="Supplements" id="{B0DDF090-6FE5-6748-B079-8DF719A4CC60}">
          <p14:sldIdLst>
            <p14:sldId id="1168"/>
            <p14:sldId id="400"/>
            <p14:sldId id="347"/>
            <p14:sldId id="3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A0701"/>
    <a:srgbClr val="056A04"/>
    <a:srgbClr val="009193"/>
    <a:srgbClr val="009051"/>
    <a:srgbClr val="942092"/>
    <a:srgbClr val="ED8883"/>
    <a:srgbClr val="CB4CD3"/>
    <a:srgbClr val="6600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5"/>
    <p:restoredTop sz="63003" autoAdjust="0"/>
  </p:normalViewPr>
  <p:slideViewPr>
    <p:cSldViewPr>
      <p:cViewPr varScale="1">
        <p:scale>
          <a:sx n="81" d="100"/>
          <a:sy n="81" d="100"/>
        </p:scale>
        <p:origin x="392" y="480"/>
      </p:cViewPr>
      <p:guideLst>
        <p:guide orient="horz" pos="2160"/>
        <p:guide pos="2880"/>
      </p:guideLst>
    </p:cSldViewPr>
  </p:slideViewPr>
  <p:outlineViewPr>
    <p:cViewPr>
      <p:scale>
        <a:sx n="33" d="100"/>
        <a:sy n="33" d="100"/>
      </p:scale>
      <p:origin x="0" y="-37480"/>
    </p:cViewPr>
  </p:outlineViewPr>
  <p:notesTextViewPr>
    <p:cViewPr>
      <p:scale>
        <a:sx n="100" d="100"/>
        <a:sy n="100" d="100"/>
      </p:scale>
      <p:origin x="0" y="0"/>
    </p:cViewPr>
  </p:notesTextViewPr>
  <p:sorterViewPr>
    <p:cViewPr varScale="1">
      <p:scale>
        <a:sx n="50" d="100"/>
        <a:sy n="50" d="100"/>
      </p:scale>
      <p:origin x="0" y="4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notesMaster" Target="notesMasters/notesMaster1.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5.xml"/><Relationship Id="rId129" Type="http://schemas.openxmlformats.org/officeDocument/2006/relationships/slide" Target="slides/slide66.xml"/><Relationship Id="rId280" Type="http://schemas.openxmlformats.org/officeDocument/2006/relationships/slide" Target="slides/slide217.xml"/><Relationship Id="rId54" Type="http://schemas.openxmlformats.org/officeDocument/2006/relationships/slideMaster" Target="slideMasters/slideMaster54.xml"/><Relationship Id="rId75" Type="http://schemas.openxmlformats.org/officeDocument/2006/relationships/slide" Target="slides/slide12.xml"/><Relationship Id="rId96" Type="http://schemas.openxmlformats.org/officeDocument/2006/relationships/slide" Target="slides/slide33.xml"/><Relationship Id="rId140" Type="http://schemas.openxmlformats.org/officeDocument/2006/relationships/slide" Target="slides/slide77.xml"/><Relationship Id="rId161" Type="http://schemas.openxmlformats.org/officeDocument/2006/relationships/slide" Target="slides/slide98.xml"/><Relationship Id="rId182" Type="http://schemas.openxmlformats.org/officeDocument/2006/relationships/slide" Target="slides/slide119.xml"/><Relationship Id="rId217" Type="http://schemas.openxmlformats.org/officeDocument/2006/relationships/slide" Target="slides/slide154.xml"/><Relationship Id="rId6" Type="http://schemas.openxmlformats.org/officeDocument/2006/relationships/slideMaster" Target="slideMasters/slideMaster6.xml"/><Relationship Id="rId238" Type="http://schemas.openxmlformats.org/officeDocument/2006/relationships/slide" Target="slides/slide175.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291"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 Target="slides/slide2.xml"/><Relationship Id="rId86" Type="http://schemas.openxmlformats.org/officeDocument/2006/relationships/slide" Target="slides/slide23.xml"/><Relationship Id="rId130" Type="http://schemas.openxmlformats.org/officeDocument/2006/relationships/slide" Target="slides/slide67.xml"/><Relationship Id="rId151" Type="http://schemas.openxmlformats.org/officeDocument/2006/relationships/slide" Target="slides/slide88.xml"/><Relationship Id="rId172" Type="http://schemas.openxmlformats.org/officeDocument/2006/relationships/slide" Target="slides/slide109.xml"/><Relationship Id="rId193" Type="http://schemas.openxmlformats.org/officeDocument/2006/relationships/slide" Target="slides/slide130.xml"/><Relationship Id="rId207" Type="http://schemas.openxmlformats.org/officeDocument/2006/relationships/slide" Target="slides/slide144.xml"/><Relationship Id="rId228" Type="http://schemas.openxmlformats.org/officeDocument/2006/relationships/slide" Target="slides/slide165.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281" Type="http://schemas.openxmlformats.org/officeDocument/2006/relationships/slide" Target="slides/slide218.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3.xml"/><Relationship Id="rId97" Type="http://schemas.openxmlformats.org/officeDocument/2006/relationships/slide" Target="slides/slide34.xml"/><Relationship Id="rId120" Type="http://schemas.openxmlformats.org/officeDocument/2006/relationships/slide" Target="slides/slide57.xml"/><Relationship Id="rId141" Type="http://schemas.openxmlformats.org/officeDocument/2006/relationships/slide" Target="slides/slide78.xml"/><Relationship Id="rId7" Type="http://schemas.openxmlformats.org/officeDocument/2006/relationships/slideMaster" Target="slideMasters/slideMaster7.xml"/><Relationship Id="rId162" Type="http://schemas.openxmlformats.org/officeDocument/2006/relationships/slide" Target="slides/slide99.xml"/><Relationship Id="rId183" Type="http://schemas.openxmlformats.org/officeDocument/2006/relationships/slide" Target="slides/slide120.xml"/><Relationship Id="rId218" Type="http://schemas.openxmlformats.org/officeDocument/2006/relationships/slide" Target="slides/slide155.xml"/><Relationship Id="rId239" Type="http://schemas.openxmlformats.org/officeDocument/2006/relationships/slide" Target="slides/slide176.xml"/><Relationship Id="rId250" Type="http://schemas.openxmlformats.org/officeDocument/2006/relationships/slide" Target="slides/slide187.xml"/><Relationship Id="rId271" Type="http://schemas.openxmlformats.org/officeDocument/2006/relationships/slide" Target="slides/slide208.xml"/><Relationship Id="rId292"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31" Type="http://schemas.openxmlformats.org/officeDocument/2006/relationships/slide" Target="slides/slide68.xml"/><Relationship Id="rId152" Type="http://schemas.openxmlformats.org/officeDocument/2006/relationships/slide" Target="slides/slide89.xml"/><Relationship Id="rId173" Type="http://schemas.openxmlformats.org/officeDocument/2006/relationships/slide" Target="slides/slide110.xml"/><Relationship Id="rId194" Type="http://schemas.openxmlformats.org/officeDocument/2006/relationships/slide" Target="slides/slide131.xml"/><Relationship Id="rId208" Type="http://schemas.openxmlformats.org/officeDocument/2006/relationships/slide" Target="slides/slide145.xml"/><Relationship Id="rId229" Type="http://schemas.openxmlformats.org/officeDocument/2006/relationships/slide" Target="slides/slide166.xml"/><Relationship Id="rId240" Type="http://schemas.openxmlformats.org/officeDocument/2006/relationships/slide" Target="slides/slide177.xml"/><Relationship Id="rId261" Type="http://schemas.openxmlformats.org/officeDocument/2006/relationships/slide" Target="slides/slide19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8" Type="http://schemas.openxmlformats.org/officeDocument/2006/relationships/slideMaster" Target="slideMasters/slideMaster8.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slide" Target="slides/slide121.xml"/><Relationship Id="rId219" Type="http://schemas.openxmlformats.org/officeDocument/2006/relationships/slide" Target="slides/slide156.xml"/><Relationship Id="rId230" Type="http://schemas.openxmlformats.org/officeDocument/2006/relationships/slide" Target="slides/slide167.xml"/><Relationship Id="rId251"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4.xml"/><Relationship Id="rId272" Type="http://schemas.openxmlformats.org/officeDocument/2006/relationships/slide" Target="slides/slide209.xml"/><Relationship Id="rId293" Type="http://schemas.openxmlformats.org/officeDocument/2006/relationships/theme" Target="theme/theme1.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95" Type="http://schemas.openxmlformats.org/officeDocument/2006/relationships/slide" Target="slides/slide132.xml"/><Relationship Id="rId209" Type="http://schemas.openxmlformats.org/officeDocument/2006/relationships/slide" Target="slides/slide146.xml"/><Relationship Id="rId220" Type="http://schemas.openxmlformats.org/officeDocument/2006/relationships/slide" Target="slides/slide157.xml"/><Relationship Id="rId241"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9.xml"/><Relationship Id="rId283" Type="http://schemas.openxmlformats.org/officeDocument/2006/relationships/slide" Target="slides/slide220.xml"/><Relationship Id="rId78" Type="http://schemas.openxmlformats.org/officeDocument/2006/relationships/slide" Target="slides/slide15.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64" Type="http://schemas.openxmlformats.org/officeDocument/2006/relationships/slide" Target="slides/slide101.xml"/><Relationship Id="rId185" Type="http://schemas.openxmlformats.org/officeDocument/2006/relationships/slide" Target="slides/slide122.xml"/><Relationship Id="rId9" Type="http://schemas.openxmlformats.org/officeDocument/2006/relationships/slideMaster" Target="slideMasters/slideMaster9.xml"/><Relationship Id="rId210" Type="http://schemas.openxmlformats.org/officeDocument/2006/relationships/slide" Target="slides/slide147.xml"/><Relationship Id="rId26" Type="http://schemas.openxmlformats.org/officeDocument/2006/relationships/slideMaster" Target="slideMasters/slideMaster26.xml"/><Relationship Id="rId231" Type="http://schemas.openxmlformats.org/officeDocument/2006/relationships/slide" Target="slides/slide168.xml"/><Relationship Id="rId252" Type="http://schemas.openxmlformats.org/officeDocument/2006/relationships/slide" Target="slides/slide189.xml"/><Relationship Id="rId273" Type="http://schemas.openxmlformats.org/officeDocument/2006/relationships/slide" Target="slides/slide210.xml"/><Relationship Id="rId294"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196" Type="http://schemas.openxmlformats.org/officeDocument/2006/relationships/slide" Target="slides/slide133.xml"/><Relationship Id="rId200" Type="http://schemas.openxmlformats.org/officeDocument/2006/relationships/slide" Target="slides/slide137.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have to</a:t>
            </a:r>
            <a:r>
              <a:rPr lang="en-US" baseline="0" dirty="0">
                <a:latin typeface="Arial" panose="020B0604020202020204" pitchFamily="34" charset="0"/>
                <a:cs typeface="Arial" panose="020B0604020202020204" pitchFamily="34" charset="0"/>
              </a:rPr>
              <a:t> applaud the man here who is giving his best effort to put out the fire, even though it has no effect. He certainly looks sincere. But is sincerity enough? It's the same for our relationship with God. </a:t>
            </a:r>
            <a:r>
              <a:rPr lang="en-US" dirty="0">
                <a:latin typeface="Arial" panose="020B0604020202020204" pitchFamily="34" charset="0"/>
                <a:cs typeface="Arial" panose="020B0604020202020204" pitchFamily="34" charset="0"/>
              </a:rPr>
              <a:t>The issue</a:t>
            </a:r>
            <a:r>
              <a:rPr lang="en-US" baseline="0" dirty="0">
                <a:latin typeface="Arial" panose="020B0604020202020204" pitchFamily="34" charset="0"/>
                <a:cs typeface="Arial" panose="020B0604020202020204" pitchFamily="34" charset="0"/>
              </a:rPr>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BDED8B-9779-A845-BA9B-650C8A4639EB}" type="slidenum">
              <a:rPr lang="en-US"/>
              <a:pPr>
                <a:defRPr/>
              </a:pPr>
              <a:t>1</a:t>
            </a:fld>
            <a:endParaRPr lang="en-US"/>
          </a:p>
        </p:txBody>
      </p:sp>
    </p:spTree>
    <p:extLst>
      <p:ext uri="{BB962C8B-B14F-4D97-AF65-F5344CB8AC3E}">
        <p14:creationId xmlns:p14="http://schemas.microsoft.com/office/powerpoint/2010/main" val="6403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the right relationship with God by simple trust.]</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ccross,while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 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128</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Moses-18-p110</a:t>
            </a:r>
          </a:p>
          <a:p>
            <a:r>
              <a:rPr lang="en-US" dirty="0"/>
              <a:t>OS-02-Exodus-240-p113</a:t>
            </a:r>
          </a:p>
          <a:p>
            <a:r>
              <a:rPr lang="en-US" dirty="0"/>
              <a:t>OS-05-Deut-106-p113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NS-06-Rom5-8-slide93-p155p</a:t>
            </a:r>
          </a:p>
          <a:p>
            <a:r>
              <a:rPr lang="en-US" dirty="0"/>
              <a:t>SA-08-Mosaic Law-20-p36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059092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Moses-19-p110</a:t>
            </a:r>
          </a:p>
          <a:p>
            <a:r>
              <a:rPr lang="en-US" dirty="0"/>
              <a:t>OS-02-Exodus-241-p113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NS-06-Rom5-8-slide94-p155p</a:t>
            </a:r>
          </a:p>
          <a:p>
            <a:r>
              <a:rPr lang="en-US" dirty="0"/>
              <a:t>SA-08-Mosaic Law-21-p36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08682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Moses-20-p110</a:t>
            </a:r>
          </a:p>
          <a:p>
            <a:r>
              <a:rPr lang="en-US" dirty="0"/>
              <a:t>OS-02-Exodus-242-p113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NS-06-Rom5-8-slide95-p155p</a:t>
            </a:r>
          </a:p>
          <a:p>
            <a:r>
              <a:rPr lang="en-US" dirty="0"/>
              <a:t>SA-08-Mosaic Law-22-p36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786257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BS-28-Law of Moses-21-p110</a:t>
            </a:r>
          </a:p>
          <a:p>
            <a:r>
              <a:rPr lang="en-US" dirty="0"/>
              <a:t>OS-02-Exodus-243-p113</a:t>
            </a:r>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NS-06-Rom5-8-slide96-p155p</a:t>
            </a:r>
          </a:p>
          <a:p>
            <a:r>
              <a:rPr lang="en-US" dirty="0"/>
              <a:t>SA-08-Mosaic Law-23-p36</a:t>
            </a:r>
          </a:p>
        </p:txBody>
      </p:sp>
    </p:spTree>
    <p:extLst>
      <p:ext uri="{BB962C8B-B14F-4D97-AF65-F5344CB8AC3E}">
        <p14:creationId xmlns:p14="http://schemas.microsoft.com/office/powerpoint/2010/main" val="1619194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Moses-22-p110</a:t>
            </a:r>
          </a:p>
          <a:p>
            <a:r>
              <a:rPr lang="en-US" dirty="0"/>
              <a:t>OS-02-Exodus-244-p113</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NS-06-Rom5-8-slide97-p155p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102935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NS-06-Rom5-8-slide98-p155p</a:t>
            </a:r>
          </a:p>
          <a:p>
            <a:r>
              <a:rPr lang="en-US" dirty="0"/>
              <a:t>SA-08-Mosaic Law-25-p36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92695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NS-06-Rom5-8-slide99-p155p</a:t>
            </a:r>
          </a:p>
          <a:p>
            <a:r>
              <a:rPr lang="en-US" dirty="0"/>
              <a:t>SA-08-Mosaic Law-26-p36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36292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NS-06-Rom5-8-slide100-p155p</a:t>
            </a:r>
          </a:p>
          <a:p>
            <a:r>
              <a:rPr lang="en-US" dirty="0"/>
              <a:t>SA-08-Mosaic Law-27-p36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609052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NS-06-Rom5-8-slide101-p155p</a:t>
            </a:r>
          </a:p>
          <a:p>
            <a:r>
              <a:rPr lang="en-US" dirty="0"/>
              <a:t>SA-08-Mosaic Law-28-p36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4974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the right relationship with God by simple trust.]</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3066587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3CB918-236A-CB45-BB37-CF9FA2797E1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Law-30</a:t>
            </a:r>
          </a:p>
        </p:txBody>
      </p:sp>
    </p:spTree>
    <p:extLst>
      <p:ext uri="{BB962C8B-B14F-4D97-AF65-F5344CB8AC3E}">
        <p14:creationId xmlns:p14="http://schemas.microsoft.com/office/powerpoint/2010/main" val="1480911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881053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79297-C519-C445-8317-BE0A0CDF8BFD}" type="slidenum">
              <a:rPr lang="en-US" sz="1200">
                <a:solidFill>
                  <a:srgbClr val="000000"/>
                </a:solidFill>
              </a:rPr>
              <a:pPr/>
              <a:t>141</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NT does not specify how to apply OT law, so Christians disagree on how to do so. There are </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five major approaches to how Christians view the Mosaic Law's application.</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__________________</a:t>
            </a:r>
          </a:p>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Common-233</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Law-33</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4D14DAD-1E56-0848-90B8-AEA445AB1F67}" type="slidenum">
              <a:rPr lang="zh-CN" altLang="en-US" sz="1200">
                <a:solidFill>
                  <a:srgbClr val="000000"/>
                </a:solidFill>
                <a:cs typeface="Times New Roman" charset="0"/>
              </a:rPr>
              <a:pPr algn="r"/>
              <a:t>142</a:t>
            </a:fld>
            <a:endParaRPr lang="en-US" altLang="zh-CN" sz="1200">
              <a:solidFill>
                <a:srgbClr val="000000"/>
              </a:solidFill>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19A4FA3-9C0F-4241-98C3-F9CD10C40A20}" type="slidenum">
              <a:rPr lang="zh-CN" altLang="en-US" sz="1200">
                <a:solidFill>
                  <a:srgbClr val="000000"/>
                </a:solidFill>
                <a:cs typeface="Times New Roman" charset="0"/>
              </a:rPr>
              <a:pPr algn="r"/>
              <a:t>143</a:t>
            </a:fld>
            <a:endParaRPr lang="en-US" altLang="zh-CN" sz="1200">
              <a:solidFill>
                <a:srgbClr val="000000"/>
              </a:solidFill>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3E1C7E3-119C-6F40-872D-C52DF387FE6C}" type="slidenum">
              <a:rPr lang="zh-CN" altLang="en-US" sz="1200">
                <a:solidFill>
                  <a:srgbClr val="000000"/>
                </a:solidFill>
                <a:cs typeface="Times New Roman" charset="0"/>
              </a:rPr>
              <a:pPr algn="r"/>
              <a:t>144</a:t>
            </a:fld>
            <a:endParaRPr lang="en-US" altLang="zh-CN" sz="1200">
              <a:solidFill>
                <a:srgbClr val="000000"/>
              </a:solidFill>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6E74A29-0757-D142-B405-284BAC6EF7B8}" type="slidenum">
              <a:rPr lang="zh-CN" altLang="en-US" sz="1200">
                <a:solidFill>
                  <a:srgbClr val="000000"/>
                </a:solidFill>
                <a:cs typeface="Times New Roman" charset="0"/>
              </a:rPr>
              <a:pPr algn="r"/>
              <a:t>145</a:t>
            </a:fld>
            <a:endParaRPr lang="en-US" altLang="zh-CN" sz="1200">
              <a:solidFill>
                <a:srgbClr val="000000"/>
              </a:solidFill>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034A782-5E5E-0847-A349-E169FCE62C73}" type="slidenum">
              <a:rPr lang="zh-CN" altLang="en-US" sz="1200">
                <a:solidFill>
                  <a:srgbClr val="000000"/>
                </a:solidFill>
                <a:cs typeface="Times New Roman" charset="0"/>
              </a:rPr>
              <a:pPr algn="r"/>
              <a:t>146</a:t>
            </a:fld>
            <a:endParaRPr lang="en-US" altLang="zh-CN" sz="1200">
              <a:solidFill>
                <a:srgbClr val="000000"/>
              </a:solidFill>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7A386B-AF27-3E43-A324-09BF70D439D2}" type="slidenum">
              <a:rPr lang="zh-CN" altLang="en-US" sz="1200">
                <a:solidFill>
                  <a:srgbClr val="000000"/>
                </a:solidFill>
                <a:cs typeface="Times New Roman" charset="0"/>
              </a:rPr>
              <a:pPr algn="r"/>
              <a:t>147</a:t>
            </a:fld>
            <a:endParaRPr lang="en-US" altLang="zh-CN" sz="1200">
              <a:solidFill>
                <a:srgbClr val="000000"/>
              </a:solidFill>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41701050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covenant does Jesus mediate that is far better than the old (8:6)?</a:t>
            </a:r>
            <a:r>
              <a:rPr lang="en-SG" dirty="0">
                <a:effectLst/>
                <a:latin typeface="Arial" panose="020B0604020202020204" pitchFamily="34" charset="0"/>
                <a:cs typeface="Arial" panose="020B0604020202020204" pitchFamily="34" charset="0"/>
              </a:rPr>
              <a:t> </a:t>
            </a:r>
          </a:p>
          <a:p>
            <a:r>
              <a:rPr lang="en-SG" dirty="0">
                <a:effectLst/>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English-73</a:t>
            </a:r>
          </a:p>
          <a:p>
            <a:pPr>
              <a:spcBef>
                <a:spcPts val="0"/>
              </a:spcBef>
              <a:buNone/>
            </a:pPr>
            <a:r>
              <a:rPr lang="en-US" dirty="0">
                <a:latin typeface="Arial" panose="020B0604020202020204" pitchFamily="34" charset="0"/>
                <a:cs typeface="Arial" panose="020B0604020202020204" pitchFamily="34" charset="0"/>
              </a:rPr>
              <a:t>CH-02-Nature, etc.-104</a:t>
            </a:r>
          </a:p>
          <a:p>
            <a:pPr>
              <a:spcBef>
                <a:spcPts val="0"/>
              </a:spcBef>
              <a:buNone/>
            </a:pPr>
            <a:r>
              <a:rPr lang="en-US" dirty="0">
                <a:latin typeface="Arial" panose="020B0604020202020204" pitchFamily="34" charset="0"/>
                <a:cs typeface="Arial" panose="020B0604020202020204" pitchFamily="34" charset="0"/>
              </a:rPr>
              <a:t>OS-02-Exodus-359</a:t>
            </a:r>
          </a:p>
          <a:p>
            <a:pPr>
              <a:spcBef>
                <a:spcPts val="0"/>
              </a:spcBef>
              <a:buNone/>
            </a:pPr>
            <a:r>
              <a:rPr lang="en-US" dirty="0">
                <a:latin typeface="Arial" panose="020B0604020202020204" pitchFamily="34" charset="0"/>
                <a:cs typeface="Arial" panose="020B0604020202020204" pitchFamily="34" charset="0"/>
              </a:rPr>
              <a:t>OS-24-Jeremiah-173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NS-09-Galatians-142</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FU-05-Biblical Covenants-34</a:t>
            </a:r>
            <a:endParaRPr lang="en-US" b="0" dirty="0">
              <a:latin typeface="Arial" panose="020B0604020202020204" pitchFamily="34" charset="0"/>
              <a:cs typeface="Arial" panose="020B0604020202020204" pitchFamily="34" charset="0"/>
            </a:endParaRPr>
          </a:p>
          <a:p>
            <a:pPr>
              <a:spcBef>
                <a:spcPts val="0"/>
              </a:spcBef>
              <a:buNone/>
            </a:pPr>
            <a:r>
              <a:rPr lang="en-US" altLang="zh-CN" b="0" dirty="0">
                <a:latin typeface="Arial" charset="0"/>
                <a:ea typeface="SimSun" charset="0"/>
                <a:cs typeface="SimSun" charset="0"/>
              </a:rPr>
              <a:t>SA-08-Mosaic Law-20</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1510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149</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context does not relate to the land but to the one who will fulfill the Abrahamic covenant.</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152</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153</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154</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BE-02-Exodus-106</a:t>
            </a:r>
          </a:p>
          <a:p>
            <a:r>
              <a:rPr lang="en-US" dirty="0">
                <a:latin typeface="Times New Roman" charset="0"/>
                <a:ea typeface="ＭＳ Ｐゴシック" charset="0"/>
                <a:cs typeface="ＭＳ Ｐゴシック" charset="0"/>
              </a:rPr>
              <a:t>OS-02-Exodus-276</a:t>
            </a:r>
          </a:p>
          <a:p>
            <a:r>
              <a:rPr lang="en-US" dirty="0">
                <a:latin typeface="Times New Roman" charset="0"/>
                <a:ea typeface="ＭＳ Ｐゴシック" charset="0"/>
                <a:cs typeface="ＭＳ Ｐゴシック" charset="0"/>
              </a:rPr>
              <a:t>NS-09-Galatians-149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7511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BE-02-Exodus-107</a:t>
            </a:r>
          </a:p>
          <a:p>
            <a:r>
              <a:rPr lang="en-US" dirty="0">
                <a:latin typeface="Times New Roman" charset="0"/>
                <a:ea typeface="ＭＳ Ｐゴシック" charset="0"/>
                <a:cs typeface="ＭＳ Ｐゴシック" charset="0"/>
              </a:rPr>
              <a:t>OS-02-Exodus-277</a:t>
            </a:r>
          </a:p>
          <a:p>
            <a:r>
              <a:rPr lang="en-US" dirty="0">
                <a:latin typeface="Times New Roman" charset="0"/>
                <a:ea typeface="ＭＳ Ｐゴシック" charset="0"/>
                <a:cs typeface="ＭＳ Ｐゴシック" charset="0"/>
              </a:rPr>
              <a:t>NS-09-Galatians-150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037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BE-02-Exodus-108</a:t>
            </a:r>
          </a:p>
          <a:p>
            <a:r>
              <a:rPr lang="en-US" dirty="0">
                <a:latin typeface="Times New Roman" charset="0"/>
                <a:ea typeface="ＭＳ Ｐゴシック" charset="0"/>
                <a:cs typeface="ＭＳ Ｐゴシック" charset="0"/>
              </a:rPr>
              <a:t>OS-02-Exodus-278</a:t>
            </a:r>
          </a:p>
          <a:p>
            <a:r>
              <a:rPr lang="en-US" dirty="0">
                <a:latin typeface="Times New Roman" charset="0"/>
                <a:ea typeface="ＭＳ Ｐゴシック" charset="0"/>
                <a:cs typeface="ＭＳ Ｐゴシック" charset="0"/>
              </a:rPr>
              <a:t>NS-09-Galatians-151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4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536439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043552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7765491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4482987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e˙xagora¿shØ</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572615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1173091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7114681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6263318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75290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454BA5-6F84-374B-999E-60054469650A}" type="slidenum">
              <a:rPr lang="en-US" sz="1200"/>
              <a:pPr eaLnBrk="1" hangingPunct="1"/>
              <a:t>22</a:t>
            </a:fld>
            <a:endParaRPr lang="en-US" sz="1200"/>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38339997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804228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the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foundation of salvation has always been the death of Christ—for believers before and after the cross. </a:t>
            </a:r>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 170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1134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58335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73015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177</a:t>
            </a:fld>
            <a:endParaRPr lang="en-US"/>
          </a:p>
        </p:txBody>
      </p:sp>
    </p:spTree>
    <p:extLst>
      <p:ext uri="{BB962C8B-B14F-4D97-AF65-F5344CB8AC3E}">
        <p14:creationId xmlns:p14="http://schemas.microsoft.com/office/powerpoint/2010/main" val="306827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146904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131952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181</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b="1" dirty="0">
                <a:latin typeface="Times New Roman" charset="0"/>
                <a:ea typeface="ＭＳ Ｐゴシック" charset="0"/>
                <a:cs typeface="ＭＳ Ｐゴシック" charset="0"/>
              </a:rPr>
              <a:t>Slavery Instead of Jails in Mosaic Legal System!</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r>
              <a:rPr lang="en-US" dirty="0">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pPr eaLnBrk="1" hangingPunct="1"/>
              <a:t>182</a:t>
            </a:fld>
            <a:endParaRPr lang="en-US" sz="12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183</a:t>
            </a:fld>
            <a:endParaRPr lang="en-US"/>
          </a:p>
        </p:txBody>
      </p:sp>
    </p:spTree>
    <p:extLst>
      <p:ext uri="{BB962C8B-B14F-4D97-AF65-F5344CB8AC3E}">
        <p14:creationId xmlns:p14="http://schemas.microsoft.com/office/powerpoint/2010/main" val="31333516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185</a:t>
            </a:fld>
            <a:endParaRPr lang="en-US"/>
          </a:p>
        </p:txBody>
      </p:sp>
    </p:spTree>
    <p:extLst>
      <p:ext uri="{BB962C8B-B14F-4D97-AF65-F5344CB8AC3E}">
        <p14:creationId xmlns:p14="http://schemas.microsoft.com/office/powerpoint/2010/main" val="378151476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187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Singaporean friend gave me a booklet in 1981 that has had a profound impact on me George Mueller was a German missionary to England in the mid-1800s with whom many Christians are acquainted.  He founded several orphanages for the Lord and saw God answer over 50,000 prayers recorded in his lifetime (he kept a meticulous journal of his requests and God’s answers).  I know of no other human source that can help us seize the will of God more than Mueller.  Here are his steps to how the Spirit led him during his lifetime of over 92 years (1805-1898).</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1.	I SEEK AT THE BEGINNING to get my heart into such a state that it has no will of its own in regard to a given matter.  Nine-tenths of the trouble with people is just here.  Nine-tenths of the difficulties are overcome when our hearts are ready to do the Lord's will, whatever it may be.  When one is truly in this state, it is usually but a little way to the knowledge of what His will is.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	HAVING DONE THIS, I do not leave the result to feeling or simple impression.  If I do so, I make myself liable to great delusions.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3.	I SEEK THE WILL of the Spirit of God through, or in connection with, the Word of God.  The Spirit and the Word must be combined.  If I look to the Spirit alone without the Word I lay myself open to great delusions also.  If the Holy Ghost guides us at all, He will do it according to the Scriptures and never contrary to them.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4.	NEXT I TAKE into account providential circumstances.  These often plainly indicate God's will in connection with His Word and Spirit.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5.	I ASK GOD in prayer to reveal His will to me aright.</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6.	THUS, THROUGH PRAYER to God, the study of the Word, and reflection, I come to a deliberate judgment according to the best of my ability and knowledge, and if my mind is thus at peace, and continues so after two or three more petitions, I proceed accordingly.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In trivial matters, and in transactions involving most important issues, I have found this method always effective.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Source: George Mueller, “How I Ascertain the Will of God,” from “An Hour with George Mueller: The Man of Faith to Whom God Gave Millions” ed. A. Sims (Warren Myers, P.O. Box 125: Singapore), ca. 1981.</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723259-C650-914E-9BB4-27C2E268963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741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351186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rial"/>
                <a:cs typeface="Arial"/>
              </a:rPr>
              <a:t>_________</a:t>
            </a:r>
          </a:p>
          <a:p>
            <a:pPr algn="l"/>
            <a:r>
              <a:rPr lang="en-US" dirty="0">
                <a:latin typeface="Arial"/>
                <a:cs typeface="Arial"/>
              </a:rPr>
              <a:t>Common-452</a:t>
            </a:r>
          </a:p>
          <a:p>
            <a:pPr algn="l"/>
            <a:r>
              <a:rPr lang="en-US" dirty="0">
                <a:latin typeface="Arial"/>
                <a:cs typeface="Arial"/>
              </a:rPr>
              <a:t>BE-03-Leviticus-14</a:t>
            </a:r>
          </a:p>
          <a:p>
            <a:pPr algn="l"/>
            <a:r>
              <a:rPr lang="en-US" dirty="0">
                <a:latin typeface="Arial"/>
                <a:cs typeface="Arial"/>
              </a:rPr>
              <a:t>NS-09-Galatians-189</a:t>
            </a:r>
          </a:p>
          <a:p>
            <a:pPr algn="l"/>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194</a:t>
            </a:fld>
            <a:endParaRPr lang="en-US"/>
          </a:p>
        </p:txBody>
      </p:sp>
    </p:spTree>
    <p:extLst>
      <p:ext uri="{BB962C8B-B14F-4D97-AF65-F5344CB8AC3E}">
        <p14:creationId xmlns:p14="http://schemas.microsoft.com/office/powerpoint/2010/main" val="170063762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196</a:t>
            </a:fld>
            <a:endParaRPr lang="en-US"/>
          </a:p>
        </p:txBody>
      </p:sp>
    </p:spTree>
    <p:extLst>
      <p:ext uri="{BB962C8B-B14F-4D97-AF65-F5344CB8AC3E}">
        <p14:creationId xmlns:p14="http://schemas.microsoft.com/office/powerpoint/2010/main" val="37555982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197</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198</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199</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200</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201</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54733-069A-C942-AE40-27AFC4D408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The typical belief is that Paul dictated the letter to a scribe and then at 6:11 he picked up the pen and signed the letter himself.  This he did in large, capital letters rather than </a:t>
            </a:r>
          </a:p>
        </p:txBody>
      </p:sp>
    </p:spTree>
    <p:extLst>
      <p:ext uri="{BB962C8B-B14F-4D97-AF65-F5344CB8AC3E}">
        <p14:creationId xmlns:p14="http://schemas.microsoft.com/office/powerpoint/2010/main" val="39073429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only place in the Bible where Gentiles are called Israel? The NLT (New Living Translation) and some others would have us think so! But the NIV and the NAU are closer to the Greek in the translation of </a:t>
            </a:r>
            <a:r>
              <a:rPr lang="en-US" i="1" dirty="0"/>
              <a:t>kai</a:t>
            </a:r>
            <a:r>
              <a:rPr lang="en-US" i="0" dirty="0"/>
              <a:t> which normally means "and" (NAU) but also can mean "even" (NIV). IN other words, "Israel" means "Israel," which should surprise no one.</a:t>
            </a:r>
            <a:endParaRPr lang="en-US" dirty="0"/>
          </a:p>
          <a:p>
            <a:r>
              <a:rPr lang="en-US" dirty="0"/>
              <a:t>______________</a:t>
            </a:r>
          </a:p>
          <a:p>
            <a:r>
              <a:rPr lang="en-US" dirty="0"/>
              <a:t>ES-25-Shared Land Theology-24</a:t>
            </a:r>
          </a:p>
          <a:p>
            <a:r>
              <a:rPr lang="en-US" b="0" dirty="0">
                <a:latin typeface="Arial" panose="020B0604020202020204" pitchFamily="34" charset="0"/>
                <a:ea typeface="ＭＳ Ｐゴシック" charset="0"/>
                <a:cs typeface="Arial" panose="020B0604020202020204" pitchFamily="34" charset="0"/>
              </a:rPr>
              <a:t>ES-26-Restoration of Israel-449</a:t>
            </a:r>
          </a:p>
          <a:p>
            <a:r>
              <a:rPr lang="en-US" b="0" dirty="0">
                <a:latin typeface="Arial" panose="020B0604020202020204" pitchFamily="34" charset="0"/>
                <a:ea typeface="ＭＳ Ｐゴシック" charset="0"/>
                <a:cs typeface="Arial" panose="020B0604020202020204" pitchFamily="34" charset="0"/>
              </a:rPr>
              <a:t>NS-09-Galatians-200</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203</a:t>
            </a:fld>
            <a:endParaRPr lang="en-US"/>
          </a:p>
        </p:txBody>
      </p:sp>
    </p:spTree>
    <p:extLst>
      <p:ext uri="{BB962C8B-B14F-4D97-AF65-F5344CB8AC3E}">
        <p14:creationId xmlns:p14="http://schemas.microsoft.com/office/powerpoint/2010/main" val="15463497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Translating </a:t>
            </a:r>
            <a:r>
              <a:rPr lang="en-US" i="1" dirty="0"/>
              <a:t>kai</a:t>
            </a:r>
            <a:r>
              <a:rPr lang="en-US" i="0" dirty="0"/>
              <a:t> as "even" would be an unusual way to render this conjunction, meaning "Israel" includes Gentile in the Church, or indicating all Christians. But the normal use of </a:t>
            </a:r>
            <a:r>
              <a:rPr lang="en-US" i="1" dirty="0"/>
              <a:t>kai</a:t>
            </a:r>
            <a:r>
              <a:rPr lang="en-US" i="0" dirty="0"/>
              <a:t> as "and" that highlights salvation by faith would especially relate to the Jewish audience at Galatia. In other words, there is no reason to abandon the normal meaning of "Israel" as the ethnic descendants of Jacob (Jews).</a:t>
            </a:r>
          </a:p>
          <a:p>
            <a:r>
              <a:rPr lang="en-US" dirty="0"/>
              <a:t>______________</a:t>
            </a:r>
          </a:p>
          <a:p>
            <a:r>
              <a:rPr lang="en-US" dirty="0"/>
              <a:t>ES-25-Shared Land Theology-25</a:t>
            </a:r>
          </a:p>
          <a:p>
            <a:r>
              <a:rPr lang="en-US" b="0" dirty="0">
                <a:latin typeface="Arial" panose="020B0604020202020204" pitchFamily="34" charset="0"/>
                <a:ea typeface="ＭＳ Ｐゴシック" charset="0"/>
                <a:cs typeface="Arial" panose="020B0604020202020204" pitchFamily="34" charset="0"/>
              </a:rPr>
              <a:t>ES-26-Restoration of Israel-450</a:t>
            </a:r>
          </a:p>
          <a:p>
            <a:r>
              <a:rPr lang="en-US" b="0" dirty="0">
                <a:latin typeface="Arial" panose="020B0604020202020204" pitchFamily="34" charset="0"/>
                <a:ea typeface="ＭＳ Ｐゴシック" charset="0"/>
                <a:cs typeface="Arial" panose="020B0604020202020204" pitchFamily="34" charset="0"/>
              </a:rPr>
              <a:t>NS-09-Galatians-201</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204</a:t>
            </a:fld>
            <a:endParaRPr lang="en-US"/>
          </a:p>
        </p:txBody>
      </p:sp>
    </p:spTree>
    <p:extLst>
      <p:ext uri="{BB962C8B-B14F-4D97-AF65-F5344CB8AC3E}">
        <p14:creationId xmlns:p14="http://schemas.microsoft.com/office/powerpoint/2010/main" val="218925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C8D2F-F7ED-EA4E-997D-A35A835F1E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836564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pPr eaLnBrk="1" hangingPunct="1"/>
              <a:t>205</a:t>
            </a:fld>
            <a:endParaRPr lang="en-US" sz="1200"/>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213</a:t>
            </a:fld>
            <a:endParaRPr lang="en-US" sz="12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214</a:t>
            </a:fld>
            <a:endParaRPr lang="en-US" sz="12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215</a:t>
            </a:fld>
            <a:endParaRPr lang="en-US" sz="12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216</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9557-385F-7D46-AD6A-0F1FFE8AC6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a:t>
            </a:r>
            <a:r>
              <a:rPr lang="en-US" altLang="ja-JP">
                <a:latin typeface="Arial" charset="0"/>
                <a:ea typeface="ＭＳ Ｐゴシック" charset="0"/>
                <a:cs typeface="ＭＳ Ｐゴシック" charset="0"/>
              </a:rPr>
              <a:t>(Dec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7183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219</a:t>
            </a:fld>
            <a:endParaRPr lang="en-US" sz="120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3001270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87447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223</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Qumran—76</a:t>
            </a:r>
          </a:p>
          <a:p>
            <a:pPr eaLnBrk="1" hangingPunct="1"/>
            <a:r>
              <a:rPr lang="en-US" dirty="0">
                <a:latin typeface="Times New Roman" charset="0"/>
                <a:ea typeface="ＭＳ Ｐゴシック" charset="-128"/>
                <a:cs typeface="ＭＳ Ｐゴシック" charset="-128"/>
              </a:rPr>
              <a:t>NS-09-Galatians-189</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437638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F125F6-1E2C-8441-A0D2-A4EBBD9D6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2288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36252F0-3609-F04F-A688-8B9878CFB290}" type="slidenum">
              <a:rPr lang="en-US" sz="1200">
                <a:solidFill>
                  <a:srgbClr val="000000"/>
                </a:solidFill>
              </a:rPr>
              <a:pPr algn="r"/>
              <a:t>225</a:t>
            </a:fld>
            <a:endParaRPr lang="en-US" sz="1200">
              <a:solidFill>
                <a:srgbClr val="000000"/>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6E91B8-B24F-6A4E-9D7E-CE0D0C2C0D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08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Justification is the instantaneous legal act of God when he declares a sinner "not guilty" due to Christ's righteousness being applied to this person, which makes him or her righteous in God's sight</a:t>
            </a:r>
            <a:r>
              <a:rPr lang="en-US" baseline="0" dirty="0"/>
              <a:t> (cf. notes, 155h). It is being so innocent before God that it's "just-if-I'd" never sinned.</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67991-BE2D-DB42-92E3-D93DACAFFB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1173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A35273-643F-7543-95FB-A9C97F0049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61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AECD6-7497-1948-85FF-79160D1EC7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093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8B0997-4081-3646-B8F4-59190CA076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537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82516-12A4-B347-9BCC-BFE7748AB0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5242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C0D8B-2AB4-CD4E-AF6F-723471A88C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064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66424-9009-AF41-A72F-43029E0ECAB6}" type="slidenum">
              <a:rPr lang="en-US" sz="1200"/>
              <a:pPr eaLnBrk="1" hangingPunct="1"/>
              <a:t>35</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52A7D-BE61-1746-AD63-245DB8B18F17}" type="slidenum">
              <a:rPr lang="en-US" sz="1200"/>
              <a:pPr eaLnBrk="1" hangingPunct="1"/>
              <a:t>36</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37</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38</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D6C3-FD52-7444-B1B9-7306D9227E73}" type="slidenum">
              <a:rPr lang="en-US" sz="1200"/>
              <a:pPr eaLnBrk="1" hangingPunct="1"/>
              <a:t>39</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08EED0-03B2-5142-B3FE-14366EA9AB09}" type="slidenum">
              <a:rPr lang="en-US" sz="1200"/>
              <a:pPr eaLnBrk="1" hangingPunct="1"/>
              <a:t>40</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26491-3268-FA43-9803-EC72F0FED956}" type="slidenum">
              <a:rPr lang="en-US" sz="1200"/>
              <a:pPr eaLnBrk="1" hangingPunct="1"/>
              <a:t>41</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727D7-8FFD-4C4D-A5B5-AE747F5A7A63}" type="slidenum">
              <a:rPr lang="en-US" sz="1200"/>
              <a:pPr eaLnBrk="1" hangingPunct="1"/>
              <a:t>42</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29BA4-ED8A-494A-9988-6ACE7B72C94C}" type="slidenum">
              <a:rPr lang="en-US" sz="1200">
                <a:solidFill>
                  <a:srgbClr val="000000"/>
                </a:solidFill>
              </a:rPr>
              <a:pPr eaLnBrk="1" hangingPunct="1"/>
              <a:t>43</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43899C-22B6-EB44-8585-8E1ECD2B6DD8}" type="slidenum">
              <a:rPr lang="en-US" sz="1200">
                <a:solidFill>
                  <a:srgbClr val="000000"/>
                </a:solidFill>
              </a:rPr>
              <a:pPr eaLnBrk="1" hangingPunct="1"/>
              <a:t>44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23B07C-4CF1-4244-9F7D-18979C8AFFE9}" type="slidenum">
              <a:rPr lang="en-US" sz="1200"/>
              <a:pPr eaLnBrk="1" hangingPunct="1"/>
              <a:t>46</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381B61-16F5-0340-8EB5-02B941E4029B}" type="slidenum">
              <a:rPr lang="en-US" sz="1200"/>
              <a:pPr eaLnBrk="1" hangingPunct="1"/>
              <a:t>47</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solidFill>
                  <a:prstClr val="black"/>
                </a:solidFill>
              </a:rPr>
              <a:pPr eaLnBrk="1" hangingPunct="1"/>
              <a:t>5</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a:t>
            </a:r>
            <a:r>
              <a:rPr lang="en-US" b="0" dirty="0" err="1">
                <a:latin typeface="Arial" panose="020B0604020202020204" pitchFamily="34" charset="0"/>
                <a:ea typeface="ＭＳ Ｐゴシック" charset="0"/>
                <a:cs typeface="Arial" panose="020B0604020202020204" pitchFamily="34" charset="0"/>
              </a:rPr>
              <a:t>Rick_Griffith</a:t>
            </a:r>
            <a:r>
              <a:rPr lang="en-US" b="0"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32E8D4-8505-A543-B81E-57E7B6770484}" type="slidenum">
              <a:rPr lang="en-US" sz="1200">
                <a:solidFill>
                  <a:srgbClr val="000000"/>
                </a:solidFill>
              </a:rPr>
              <a:pPr eaLnBrk="1" hangingPunct="1"/>
              <a:t>51</a:t>
            </a:fld>
            <a:endParaRPr lang="en-US" sz="1200">
              <a:solidFill>
                <a:srgbClr val="000000"/>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imagery here is instructive. The lower hand does not hold onto the upper one. The person only lifts his hand in faith that the stronger hand will save him. Likewise, we turn to the Lord in faith, but he does all the work of lifting us out of our sins.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Common-206</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53</a:t>
            </a:fld>
            <a:endParaRPr lang="en-US"/>
          </a:p>
        </p:txBody>
      </p:sp>
    </p:spTree>
    <p:extLst>
      <p:ext uri="{BB962C8B-B14F-4D97-AF65-F5344CB8AC3E}">
        <p14:creationId xmlns:p14="http://schemas.microsoft.com/office/powerpoint/2010/main" val="1411087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E780A5-2EF2-6B4E-9195-211A7891BEA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1862B-B5CC-5142-8D43-E9DB6AAE64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79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D3C-D20F-BB4C-AAF5-E46D9D2F1644}" type="slidenum">
              <a:rPr lang="en-US" sz="1200"/>
              <a:pPr eaLnBrk="1" hangingPunct="1"/>
              <a:t>64</a:t>
            </a:fld>
            <a:endParaRPr lang="en-US" sz="12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10</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59A41-2841-274A-866A-810C0CEEDA4F}" type="slidenum">
              <a:rPr lang="en-US" sz="1200"/>
              <a:pPr eaLnBrk="1" hangingPunct="1"/>
              <a:t>65</a:t>
            </a:fld>
            <a:endParaRPr lang="en-US"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0CF770-47BE-4A4D-BF0E-74C457E3B31C}" type="slidenum">
              <a:rPr lang="en-US" sz="1200"/>
              <a:pPr eaLnBrk="1" hangingPunct="1"/>
              <a:t>66</a:t>
            </a:fld>
            <a:endParaRPr lang="en-US" sz="120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828907-8A7E-E14C-B6D7-4E772D165FBD}" type="slidenum">
              <a:rPr lang="en-US" sz="1200"/>
              <a:pPr eaLnBrk="1" hangingPunct="1"/>
              <a:t>67</a:t>
            </a:fld>
            <a:endParaRPr lang="en-US" sz="120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684A3-57A0-CA47-9053-A1D9BB7A493D}" type="slidenum">
              <a:rPr lang="en-US" sz="1200"/>
              <a:pPr eaLnBrk="1" hangingPunct="1"/>
              <a:t>68</a:t>
            </a:fld>
            <a:endParaRPr lang="en-US" sz="120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48962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15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909791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73</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5550A-19DB-6D49-93CC-42CE8EBBF2CA}"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70841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75</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Qumran—77</a:t>
            </a:r>
          </a:p>
          <a:p>
            <a:pPr eaLnBrk="1" hangingPunct="1"/>
            <a:r>
              <a:rPr lang="en-US" dirty="0">
                <a:latin typeface="Times New Roman" charset="0"/>
                <a:ea typeface="ＭＳ Ｐゴシック" charset="-128"/>
                <a:cs typeface="ＭＳ Ｐゴシック" charset="-128"/>
              </a:rPr>
              <a:t>NS-09-Galatians-71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474677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09943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8409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With these ideas in mind…and with Study Help #24…let</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dirty="0">
                <a:latin typeface="Times" charset="0"/>
                <a:ea typeface="ＭＳ Ｐゴシック" charset="0"/>
                <a:cs typeface="ＭＳ Ｐゴシック" charset="0"/>
              </a:rPr>
              <a:t>////	Here is Jerusalem…</a:t>
            </a:r>
          </a:p>
          <a:p>
            <a:pPr>
              <a:spcBef>
                <a:spcPct val="0"/>
              </a:spcBef>
            </a:pPr>
            <a:r>
              <a:rPr lang="en-US" b="1" dirty="0">
                <a:latin typeface="Times" charset="0"/>
                <a:ea typeface="ＭＳ Ｐゴシック" charset="0"/>
                <a:cs typeface="ＭＳ Ｐゴシック" charset="0"/>
              </a:rPr>
              <a:t>////	SYRIAN Antioch…</a:t>
            </a:r>
          </a:p>
          <a:p>
            <a:pPr>
              <a:spcBef>
                <a:spcPct val="0"/>
              </a:spcBef>
            </a:pPr>
            <a:r>
              <a:rPr lang="en-US" b="1" dirty="0">
                <a:latin typeface="Times" charset="0"/>
                <a:ea typeface="ＭＳ Ｐゴシック" charset="0"/>
                <a:cs typeface="ＭＳ Ｐゴシック" charset="0"/>
              </a:rPr>
              <a:t>////	PISIDIAN Antioch…(there were many ancient </a:t>
            </a:r>
            <a:r>
              <a:rPr lang="en-US" b="1" dirty="0" err="1">
                <a:latin typeface="Times" charset="0"/>
                <a:ea typeface="ＭＳ Ｐゴシック" charset="0"/>
                <a:cs typeface="ＭＳ Ｐゴシック" charset="0"/>
              </a:rPr>
              <a:t>Antiochs</a:t>
            </a:r>
            <a:r>
              <a:rPr lang="en-US" b="1" dirty="0">
                <a:latin typeface="Times" charset="0"/>
                <a:ea typeface="ＭＳ Ｐゴシック" charset="0"/>
                <a:cs typeface="ＭＳ Ｐゴシック" charset="0"/>
              </a:rPr>
              <a:t>!)…</a:t>
            </a:r>
          </a:p>
          <a:p>
            <a:pPr>
              <a:spcBef>
                <a:spcPct val="0"/>
              </a:spcBef>
            </a:pPr>
            <a:r>
              <a:rPr lang="en-US" b="1" dirty="0">
                <a:latin typeface="Times" charset="0"/>
                <a:ea typeface="ＭＳ Ｐゴシック" charset="0"/>
                <a:cs typeface="ＭＳ Ｐゴシック" charset="0"/>
              </a:rPr>
              <a:t>////	Ephesus…</a:t>
            </a:r>
          </a:p>
          <a:p>
            <a:pPr>
              <a:spcBef>
                <a:spcPct val="0"/>
              </a:spcBef>
            </a:pPr>
            <a:r>
              <a:rPr lang="en-US" b="1" dirty="0">
                <a:latin typeface="Times" charset="0"/>
                <a:ea typeface="ＭＳ Ｐゴシック" charset="0"/>
                <a:cs typeface="ＭＳ Ｐゴシック" charset="0"/>
              </a:rPr>
              <a:t>////	Macedonia…(Remember Alexander</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birthplace?)…</a:t>
            </a:r>
          </a:p>
          <a:p>
            <a:pPr>
              <a:spcBef>
                <a:spcPct val="0"/>
              </a:spcBef>
            </a:pPr>
            <a:r>
              <a:rPr lang="en-US" b="1" dirty="0">
                <a:latin typeface="Times" charset="0"/>
                <a:ea typeface="ＭＳ Ｐゴシック" charset="0"/>
                <a:cs typeface="ＭＳ Ｐゴシック" charset="0"/>
              </a:rPr>
              <a:t>////	Athens…</a:t>
            </a:r>
          </a:p>
          <a:p>
            <a:pPr>
              <a:spcBef>
                <a:spcPct val="0"/>
              </a:spcBef>
            </a:pPr>
            <a:r>
              <a:rPr lang="en-US" b="1" dirty="0">
                <a:latin typeface="Times" charset="0"/>
                <a:ea typeface="ＭＳ Ｐゴシック" charset="0"/>
                <a:cs typeface="ＭＳ Ｐゴシック" charset="0"/>
              </a:rPr>
              <a:t>////	and the capital city of the world of his day…ROME, at the center of Empire.</a:t>
            </a:r>
          </a:p>
          <a:p>
            <a:pPr>
              <a:spcBef>
                <a:spcPct val="0"/>
              </a:spcBef>
            </a:pPr>
            <a:r>
              <a:rPr lang="en-US" b="1" dirty="0">
                <a:latin typeface="Times" charset="0"/>
                <a:ea typeface="ＭＳ Ｐゴシック" charset="0"/>
                <a:cs typeface="ＭＳ Ｐゴシック" charset="0"/>
              </a:rPr>
              <a:t>////	So…Trip #1: Call it the HOOK…or A LABORATORY on Study Help #24…</a:t>
            </a:r>
          </a:p>
          <a:p>
            <a:pPr>
              <a:spcBef>
                <a:spcPct val="0"/>
              </a:spcBef>
            </a:pPr>
            <a:r>
              <a:rPr lang="en-US" b="1" dirty="0">
                <a:latin typeface="Times" charset="0"/>
                <a:ea typeface="ＭＳ Ｐゴシック" charset="0"/>
                <a:cs typeface="ＭＳ Ｐゴシック" charset="0"/>
              </a:rPr>
              <a:t>////	Recounted in some detail in Acts 13 and 14. </a:t>
            </a:r>
          </a:p>
          <a:p>
            <a:pPr>
              <a:spcBef>
                <a:spcPct val="0"/>
              </a:spcBef>
            </a:pPr>
            <a:r>
              <a:rPr lang="en-US" b="1" dirty="0">
                <a:latin typeface="Times" charset="0"/>
                <a:ea typeface="ＭＳ Ｐゴシック" charset="0"/>
                <a:cs typeface="ＭＳ Ｐゴシック" charset="0"/>
              </a:rPr>
              <a:t>////	Here</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1"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dirty="0">
                <a:latin typeface="Times" charset="0"/>
                <a:ea typeface="ＭＳ Ｐゴシック" charset="0"/>
                <a:cs typeface="ＭＳ Ｐゴシック" charset="0"/>
              </a:rPr>
              <a:t>////	Significance of this trip:  IT WAS A LEARNING LABORATORY!  No one had done this before.  Along the way they were worshipped as </a:t>
            </a:r>
            <a:r>
              <a:rPr lang="en-US" b="1" u="sng" dirty="0">
                <a:latin typeface="Times" charset="0"/>
                <a:ea typeface="ＭＳ Ｐゴシック" charset="0"/>
                <a:cs typeface="ＭＳ Ｐゴシック" charset="0"/>
              </a:rPr>
              <a:t>GODS</a:t>
            </a:r>
            <a:r>
              <a:rPr lang="en-US" b="1"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dirty="0">
                <a:latin typeface="Times" charset="0"/>
                <a:ea typeface="ＭＳ Ｐゴシック" charset="0"/>
                <a:cs typeface="ＭＳ Ｐゴシック" charset="0"/>
              </a:rPr>
              <a:t>STONED</a:t>
            </a:r>
            <a:r>
              <a:rPr lang="en-US" b="1"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central Turkey…</a:t>
            </a:r>
          </a:p>
          <a:p>
            <a:pPr>
              <a:spcBef>
                <a:spcPct val="0"/>
              </a:spcBef>
            </a:pPr>
            <a:r>
              <a:rPr lang="en-US" b="1"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dirty="0">
                <a:latin typeface="Times" charset="0"/>
                <a:ea typeface="ＭＳ Ｐゴシック" charset="0"/>
                <a:cs typeface="ＭＳ Ｐゴシック" charset="0"/>
              </a:rPr>
              <a:t>////	LENGTH OF THIS TRIP: PROBABLY ABOUT 1.5 YEARS</a:t>
            </a:r>
          </a:p>
          <a:p>
            <a:pPr>
              <a:spcBef>
                <a:spcPct val="0"/>
              </a:spcBef>
            </a:pPr>
            <a:r>
              <a:rPr lang="en-US" b="1"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apparently had little time to rest up.  </a:t>
            </a:r>
          </a:p>
          <a:p>
            <a:pPr>
              <a:spcBef>
                <a:spcPct val="0"/>
              </a:spcBef>
            </a:pPr>
            <a:r>
              <a:rPr lang="en-US" b="1"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1"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dirty="0">
                <a:latin typeface="Times" charset="0"/>
                <a:ea typeface="ＭＳ Ｐゴシック" charset="0"/>
                <a:cs typeface="ＭＳ Ｐゴシック" charset="0"/>
              </a:rPr>
              <a:t>////	The issue here –– told to us in Acts 15 –– was the simple question: </a:t>
            </a:r>
          </a:p>
          <a:p>
            <a:pPr>
              <a:spcBef>
                <a:spcPct val="0"/>
              </a:spcBef>
            </a:pP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Must a Gentile become a Jew, and accept his laws and ceremonies, before he can become a Christian?</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It must have been a heated argument!</a:t>
            </a:r>
          </a:p>
          <a:p>
            <a:pPr>
              <a:spcBef>
                <a:spcPct val="0"/>
              </a:spcBef>
            </a:pPr>
            <a:r>
              <a:rPr lang="en-US" b="1" dirty="0">
                <a:latin typeface="Times" charset="0"/>
                <a:ea typeface="ＭＳ Ｐゴシック" charset="0"/>
                <a:cs typeface="ＭＳ Ｐゴシック" charset="0"/>
              </a:rPr>
              <a:t>////	Finally the issue was permanently settled: one becomes a Christian through </a:t>
            </a:r>
            <a:r>
              <a:rPr lang="en-US" b="1" u="sng" dirty="0">
                <a:latin typeface="Times" charset="0"/>
                <a:ea typeface="ＭＳ Ｐゴシック" charset="0"/>
                <a:cs typeface="ＭＳ Ｐゴシック" charset="0"/>
              </a:rPr>
              <a:t>GRACE</a:t>
            </a:r>
            <a:r>
              <a:rPr lang="en-US" b="1" dirty="0">
                <a:latin typeface="Times" charset="0"/>
                <a:ea typeface="ＭＳ Ｐゴシック" charset="0"/>
                <a:cs typeface="ＭＳ Ｐゴシック" charset="0"/>
              </a:rPr>
              <a:t>…not </a:t>
            </a:r>
            <a:r>
              <a:rPr lang="en-US" b="1" u="sng" dirty="0">
                <a:latin typeface="Times" charset="0"/>
                <a:ea typeface="ＭＳ Ｐゴシック" charset="0"/>
                <a:cs typeface="ＭＳ Ｐゴシック" charset="0"/>
              </a:rPr>
              <a:t>LAW</a:t>
            </a:r>
            <a:r>
              <a:rPr lang="en-US" b="1"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85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9325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86</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87</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90</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91</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pPr eaLnBrk="1" hangingPunct="1"/>
              <a:t>92</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110</a:t>
            </a:r>
          </a:p>
          <a:p>
            <a:pPr eaLnBrk="1" hangingPunct="1"/>
            <a:r>
              <a:rPr lang="en-US" baseline="0" dirty="0">
                <a:latin typeface="Times New Roman" charset="0"/>
                <a:ea typeface="ＭＳ Ｐゴシック" charset="0"/>
                <a:cs typeface="ＭＳ Ｐゴシック" charset="0"/>
              </a:rPr>
              <a:t>FU-02-Death-slide 33</a:t>
            </a:r>
          </a:p>
          <a:p>
            <a:pPr eaLnBrk="1" hangingPunct="1"/>
            <a:r>
              <a:rPr lang="en-US" baseline="0" dirty="0">
                <a:latin typeface="Times New Roman" charset="0"/>
                <a:ea typeface="ＭＳ Ｐゴシック" charset="0"/>
                <a:cs typeface="ＭＳ Ｐゴシック" charset="0"/>
              </a:rPr>
              <a:t>SA-06-Justification-slide 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111</a:t>
            </a:r>
          </a:p>
          <a:p>
            <a:pPr eaLnBrk="1" hangingPunct="1"/>
            <a:r>
              <a:rPr lang="en-US" baseline="0" dirty="0">
                <a:latin typeface="Times New Roman" charset="0"/>
                <a:ea typeface="ＭＳ Ｐゴシック" charset="0"/>
                <a:cs typeface="ＭＳ Ｐゴシック" charset="0"/>
              </a:rPr>
              <a:t>FU-02-Death-slide 34</a:t>
            </a:r>
          </a:p>
          <a:p>
            <a:pPr eaLnBrk="1" hangingPunct="1"/>
            <a:r>
              <a:rPr lang="en-US" baseline="0" dirty="0">
                <a:latin typeface="Times New Roman" charset="0"/>
                <a:ea typeface="ＭＳ Ｐゴシック" charset="0"/>
                <a:cs typeface="ＭＳ Ｐゴシック" charset="0"/>
              </a:rPr>
              <a:t>SA-06-Justification-slide 7</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602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96</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for the claim that simple trust in Christ alone puts us in a right relationship with God?</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24360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EFE52-51CE-D844-B46A-2630968409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599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pPr eaLnBrk="1" hangingPunct="1"/>
              <a:t>101</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33430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1400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3844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111</a:t>
            </a:fld>
            <a:endParaRPr lang="en-US"/>
          </a:p>
        </p:txBody>
      </p:sp>
    </p:spTree>
    <p:extLst>
      <p:ext uri="{BB962C8B-B14F-4D97-AF65-F5344CB8AC3E}">
        <p14:creationId xmlns:p14="http://schemas.microsoft.com/office/powerpoint/2010/main" val="1826879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7370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777401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69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222744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24216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B229C-59D4-834E-A2B1-0305173EF25D}" type="slidenum">
              <a:rPr kumimoji="0" lang="en-US" sz="1200" b="0" i="0" u="none" strike="noStrike" kern="1200" cap="none" spc="0" normalizeH="0" baseline="0" noProof="0">
                <a:ln>
                  <a:noFill/>
                </a:ln>
                <a:solidFill>
                  <a:srgbClr val="1F497D"/>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1F497D"/>
              </a:solidFill>
              <a:effectLst/>
              <a:uLnTx/>
              <a:uFillTx/>
              <a:latin typeface="Arial" charset="0"/>
              <a:ea typeface="+mn-ea"/>
              <a:cs typeface="+mn-cs"/>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405117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the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foundation of salvation has always been the death of Christ—for believers before and after the cross. </a:t>
            </a:r>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 170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8090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121</a:t>
            </a:fld>
            <a:endParaRPr lang="en-US"/>
          </a:p>
        </p:txBody>
      </p:sp>
    </p:spTree>
    <p:extLst>
      <p:ext uri="{BB962C8B-B14F-4D97-AF65-F5344CB8AC3E}">
        <p14:creationId xmlns:p14="http://schemas.microsoft.com/office/powerpoint/2010/main" val="17443626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122</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1133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255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126</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127</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97497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eaLnBrk="1" hangingPunct="1">
              <a:defRPr sz="2400">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eaLnBrk="1" hangingPunct="1">
              <a:defRPr sz="2400">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lgn="l" eaLnBrk="1" hangingPunct="1">
              <a:defRPr sz="2400">
                <a:solidFill>
                  <a:srgbClr val="003300"/>
                </a:solidFill>
              </a:defRPr>
            </a:lvl1pPr>
          </a:lstStyle>
          <a:p>
            <a:pPr>
              <a:defRPr/>
            </a:pPr>
            <a:fld id="{22E2A878-0DAB-CF4D-B36B-E74D21C1E017}" type="slidenum">
              <a:rPr lang="en-US"/>
              <a:pPr>
                <a:defRPr/>
              </a:pPr>
              <a:t>‹#›</a:t>
            </a:fld>
            <a:endParaRPr lang="en-US"/>
          </a:p>
        </p:txBody>
      </p:sp>
    </p:spTree>
    <p:extLst>
      <p:ext uri="{BB962C8B-B14F-4D97-AF65-F5344CB8AC3E}">
        <p14:creationId xmlns:p14="http://schemas.microsoft.com/office/powerpoint/2010/main" val="16326981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724082AB-2E5D-1242-A3C2-0C764C6CDD9E}" type="slidenum">
              <a:rPr lang="en-US"/>
              <a:pPr>
                <a:defRPr/>
              </a:pPr>
              <a:t>‹#›</a:t>
            </a:fld>
            <a:endParaRPr lang="en-US"/>
          </a:p>
        </p:txBody>
      </p:sp>
    </p:spTree>
    <p:extLst>
      <p:ext uri="{BB962C8B-B14F-4D97-AF65-F5344CB8AC3E}">
        <p14:creationId xmlns:p14="http://schemas.microsoft.com/office/powerpoint/2010/main" val="273207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EE6128C2-5311-EA4C-BF40-3553D05BA0D7}" type="slidenum">
              <a:rPr lang="en-US"/>
              <a:pPr>
                <a:defRPr/>
              </a:pPr>
              <a:t>‹#›</a:t>
            </a:fld>
            <a:endParaRPr lang="en-US"/>
          </a:p>
        </p:txBody>
      </p:sp>
    </p:spTree>
    <p:extLst>
      <p:ext uri="{BB962C8B-B14F-4D97-AF65-F5344CB8AC3E}">
        <p14:creationId xmlns:p14="http://schemas.microsoft.com/office/powerpoint/2010/main" val="15090477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9FA98904-4D58-7640-BA38-6FEA0BC2F08C}" type="slidenum">
              <a:rPr lang="en-US"/>
              <a:pPr>
                <a:defRPr/>
              </a:pPr>
              <a:t>‹#›</a:t>
            </a:fld>
            <a:endParaRPr lang="en-US"/>
          </a:p>
        </p:txBody>
      </p:sp>
    </p:spTree>
    <p:extLst>
      <p:ext uri="{BB962C8B-B14F-4D97-AF65-F5344CB8AC3E}">
        <p14:creationId xmlns:p14="http://schemas.microsoft.com/office/powerpoint/2010/main" val="194469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6"/>
          <p:cNvSpPr>
            <a:spLocks noGrp="1" noChangeArrowheads="1"/>
          </p:cNvSpPr>
          <p:nvPr>
            <p:ph type="sldNum" sz="quarter" idx="12"/>
          </p:nvPr>
        </p:nvSpPr>
        <p:spPr/>
        <p:txBody>
          <a:bodyPr/>
          <a:lstStyle>
            <a:lvl1pPr algn="l" eaLnBrk="1" hangingPunct="1">
              <a:defRPr sz="2400"/>
            </a:lvl1pPr>
          </a:lstStyle>
          <a:p>
            <a:pPr>
              <a:defRPr/>
            </a:pPr>
            <a:fld id="{ED42121B-FFFA-E945-86E4-182A4A64FA75}" type="slidenum">
              <a:rPr lang="en-US"/>
              <a:pPr>
                <a:defRPr/>
              </a:pPr>
              <a:t>‹#›</a:t>
            </a:fld>
            <a:endParaRPr lang="en-US"/>
          </a:p>
        </p:txBody>
      </p:sp>
    </p:spTree>
    <p:extLst>
      <p:ext uri="{BB962C8B-B14F-4D97-AF65-F5344CB8AC3E}">
        <p14:creationId xmlns:p14="http://schemas.microsoft.com/office/powerpoint/2010/main" val="566724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6"/>
          <p:cNvSpPr>
            <a:spLocks noGrp="1" noChangeArrowheads="1"/>
          </p:cNvSpPr>
          <p:nvPr>
            <p:ph type="sldNum" sz="quarter" idx="12"/>
          </p:nvPr>
        </p:nvSpPr>
        <p:spPr/>
        <p:txBody>
          <a:bodyPr/>
          <a:lstStyle>
            <a:lvl1pPr algn="l" eaLnBrk="1" hangingPunct="1">
              <a:defRPr sz="2400"/>
            </a:lvl1pPr>
          </a:lstStyle>
          <a:p>
            <a:pPr>
              <a:defRPr/>
            </a:pPr>
            <a:fld id="{EF21B750-35EB-7747-A422-19C7A600B2E4}" type="slidenum">
              <a:rPr lang="en-US"/>
              <a:pPr>
                <a:defRPr/>
              </a:pPr>
              <a:t>‹#›</a:t>
            </a:fld>
            <a:endParaRPr lang="en-US"/>
          </a:p>
        </p:txBody>
      </p:sp>
    </p:spTree>
    <p:extLst>
      <p:ext uri="{BB962C8B-B14F-4D97-AF65-F5344CB8AC3E}">
        <p14:creationId xmlns:p14="http://schemas.microsoft.com/office/powerpoint/2010/main" val="2746306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95180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6"/>
          <p:cNvSpPr>
            <a:spLocks noGrp="1" noChangeArrowheads="1"/>
          </p:cNvSpPr>
          <p:nvPr>
            <p:ph type="sldNum" sz="quarter" idx="12"/>
          </p:nvPr>
        </p:nvSpPr>
        <p:spPr/>
        <p:txBody>
          <a:bodyPr/>
          <a:lstStyle>
            <a:lvl1pPr algn="l" eaLnBrk="1" hangingPunct="1">
              <a:defRPr sz="2400"/>
            </a:lvl1pPr>
          </a:lstStyle>
          <a:p>
            <a:pPr>
              <a:defRPr/>
            </a:pPr>
            <a:fld id="{B5C34C1B-305C-8747-811B-9DBCFB7E892A}" type="slidenum">
              <a:rPr lang="en-US"/>
              <a:pPr>
                <a:defRPr/>
              </a:pPr>
              <a:t>‹#›</a:t>
            </a:fld>
            <a:endParaRPr lang="en-US"/>
          </a:p>
        </p:txBody>
      </p:sp>
    </p:spTree>
    <p:extLst>
      <p:ext uri="{BB962C8B-B14F-4D97-AF65-F5344CB8AC3E}">
        <p14:creationId xmlns:p14="http://schemas.microsoft.com/office/powerpoint/2010/main" val="42125273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886E681A-84BB-F04A-BC13-4D65C2166AAE}" type="slidenum">
              <a:rPr lang="en-US"/>
              <a:pPr>
                <a:defRPr/>
              </a:pPr>
              <a:t>‹#›</a:t>
            </a:fld>
            <a:endParaRPr lang="en-US"/>
          </a:p>
        </p:txBody>
      </p:sp>
    </p:spTree>
    <p:extLst>
      <p:ext uri="{BB962C8B-B14F-4D97-AF65-F5344CB8AC3E}">
        <p14:creationId xmlns:p14="http://schemas.microsoft.com/office/powerpoint/2010/main" val="3324158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FC6A4B4B-D62D-9D43-8981-1C37C5C12AD8}" type="slidenum">
              <a:rPr lang="en-US"/>
              <a:pPr>
                <a:defRPr/>
              </a:pPr>
              <a:t>‹#›</a:t>
            </a:fld>
            <a:endParaRPr lang="en-US"/>
          </a:p>
        </p:txBody>
      </p:sp>
    </p:spTree>
    <p:extLst>
      <p:ext uri="{BB962C8B-B14F-4D97-AF65-F5344CB8AC3E}">
        <p14:creationId xmlns:p14="http://schemas.microsoft.com/office/powerpoint/2010/main" val="3051108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AAF436EA-DC0D-E946-AC80-544FAB1250E2}" type="slidenum">
              <a:rPr lang="en-US"/>
              <a:pPr>
                <a:defRPr/>
              </a:pPr>
              <a:t>‹#›</a:t>
            </a:fld>
            <a:endParaRPr lang="en-US"/>
          </a:p>
        </p:txBody>
      </p:sp>
    </p:spTree>
    <p:extLst>
      <p:ext uri="{BB962C8B-B14F-4D97-AF65-F5344CB8AC3E}">
        <p14:creationId xmlns:p14="http://schemas.microsoft.com/office/powerpoint/2010/main" val="197645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6E4BA0CB-2403-5644-84BB-19BBF9A833FA}" type="slidenum">
              <a:rPr lang="en-US"/>
              <a:pPr>
                <a:defRPr/>
              </a:pPr>
              <a:t>‹#›</a:t>
            </a:fld>
            <a:endParaRPr lang="en-US"/>
          </a:p>
        </p:txBody>
      </p:sp>
    </p:spTree>
    <p:extLst>
      <p:ext uri="{BB962C8B-B14F-4D97-AF65-F5344CB8AC3E}">
        <p14:creationId xmlns:p14="http://schemas.microsoft.com/office/powerpoint/2010/main" val="719611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1864546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102221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305384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782372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747436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9083633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5002132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2597254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1208428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40368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8095974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25049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1631424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75523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733351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969472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007275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735128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1/29/26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3195717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1/29/26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17658111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1/29/26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20509495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1/29/26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6375487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1/29/26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7855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656964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1/29/26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953074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1/29/26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16681841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1/29/26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12034870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1/29/26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7026460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1/29/26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14525914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1/29/26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2347681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033862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194713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909085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26013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3680609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3519066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327834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5350021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25279966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7324336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4914141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81703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88889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9760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4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62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048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239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94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5290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19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775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3637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379330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642984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128737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6853803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783853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127080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6082438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3681046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64935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6496251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151362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507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81385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38899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60445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555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33218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06409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36913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03549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05414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00449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65709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37497631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68906183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345021516"/>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135528773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425910772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22765934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365E9C65-45BF-954A-B2C8-EC8183496298}" type="slidenum">
              <a:rPr lang="en-US"/>
              <a:pPr>
                <a:defRPr/>
              </a:pPr>
              <a:t>‹#›</a:t>
            </a:fld>
            <a:endParaRPr lang="en-US"/>
          </a:p>
        </p:txBody>
      </p:sp>
    </p:spTree>
    <p:extLst>
      <p:ext uri="{BB962C8B-B14F-4D97-AF65-F5344CB8AC3E}">
        <p14:creationId xmlns:p14="http://schemas.microsoft.com/office/powerpoint/2010/main" val="34890069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306010544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986320334"/>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57506617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21860703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517870823"/>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30711052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5881131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66286206"/>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165376352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078014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3CD10653-945F-AE4C-A74C-99A533E4D031}" type="slidenum">
              <a:rPr lang="en-US"/>
              <a:pPr>
                <a:defRPr/>
              </a:pPr>
              <a:t>‹#›</a:t>
            </a:fld>
            <a:endParaRPr lang="en-US"/>
          </a:p>
        </p:txBody>
      </p:sp>
    </p:spTree>
    <p:extLst>
      <p:ext uri="{BB962C8B-B14F-4D97-AF65-F5344CB8AC3E}">
        <p14:creationId xmlns:p14="http://schemas.microsoft.com/office/powerpoint/2010/main" val="38665060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937790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40761963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8348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56267951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81612116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3242004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2224472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32766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676645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35932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D461A-B862-D048-B050-21B26C1428D3}"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370644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76154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78225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905962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67731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7301395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661555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1677923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367575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46127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5F60111-0436-0D43-A3DF-F36E93452466}" type="slidenum">
              <a:rPr lang="en-US"/>
              <a:pPr>
                <a:defRPr/>
              </a:pPr>
              <a:t>‹#›</a:t>
            </a:fld>
            <a:endParaRPr lang="en-US"/>
          </a:p>
        </p:txBody>
      </p:sp>
    </p:spTree>
    <p:extLst>
      <p:ext uri="{BB962C8B-B14F-4D97-AF65-F5344CB8AC3E}">
        <p14:creationId xmlns:p14="http://schemas.microsoft.com/office/powerpoint/2010/main" val="19101885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282619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7767313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034702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703128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204163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96340441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6286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146331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612770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64642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2518252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6026097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6011977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16999741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8385629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34292345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2805263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323538355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10576118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76172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421520653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13692366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310291267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117240883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18604040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11129507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12809097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37272916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2584265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1391068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18315923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8636239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24377202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3255216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13807530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12349242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22116003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37819565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30837847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881674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385040083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283304316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72195814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2845009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6722552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5477217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1184440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4115114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6089549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424683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2522034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8501680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20821612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421549628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1/29/26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40875735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892157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1125905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414393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7690756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426920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17859689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9627589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8951000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6358069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8128280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50911892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38618132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266939806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0093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2288699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69053438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8161626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87321337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91466301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4197759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6007308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1584242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5892728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69221553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2292814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02902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380421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926949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96332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2848647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6940976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689235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89485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4361214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6037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4483627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25145188"/>
      </p:ext>
    </p:extLst>
  </p:cSld>
  <p:clrMapOvr>
    <a:masterClrMapping/>
  </p:clrMapOvr>
  <p:transition spd="med">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69614"/>
      </p:ext>
    </p:extLst>
  </p:cSld>
  <p:clrMapOvr>
    <a:masterClrMapping/>
  </p:clrMapOvr>
  <p:transition spd="med">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1362367"/>
      </p:ext>
    </p:extLst>
  </p:cSld>
  <p:clrMapOvr>
    <a:masterClrMapping/>
  </p:clrMapOvr>
  <p:transition spd="med">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315926"/>
      </p:ext>
    </p:extLst>
  </p:cSld>
  <p:clrMapOvr>
    <a:masterClrMapping/>
  </p:clrMapOvr>
  <p:transition spd="med">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13586"/>
      </p:ext>
    </p:extLst>
  </p:cSld>
  <p:clrMapOvr>
    <a:masterClrMapping/>
  </p:clrMapOvr>
  <p:transition spd="med">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9306331"/>
      </p:ext>
    </p:extLst>
  </p:cSld>
  <p:clrMapOvr>
    <a:masterClrMapping/>
  </p:clrMapOvr>
  <p:transition spd="med">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2401"/>
      </p:ext>
    </p:extLst>
  </p:cSld>
  <p:clrMapOvr>
    <a:masterClrMapping/>
  </p:clrMapOvr>
  <p:transition spd="med">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210566"/>
      </p:ext>
    </p:extLst>
  </p:cSld>
  <p:clrMapOvr>
    <a:masterClrMapping/>
  </p:clrMapOvr>
  <p:transition spd="med">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318089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167113"/>
      </p:ext>
    </p:extLst>
  </p:cSld>
  <p:clrMapOvr>
    <a:masterClrMapping/>
  </p:clrMapOvr>
  <p:transition spd="med">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605487"/>
      </p:ext>
    </p:extLst>
  </p:cSld>
  <p:clrMapOvr>
    <a:masterClrMapping/>
  </p:clrMapOvr>
  <p:transition spd="med">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0013819"/>
      </p:ext>
    </p:extLst>
  </p:cSld>
  <p:clrMapOvr>
    <a:masterClrMapping/>
  </p:clrMapOvr>
  <p:transition spd="med">
    <p:cu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897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9927699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2404154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093308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561712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365156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868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216445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041804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015587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4869802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10065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39081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36594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94196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60497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5029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6305495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9553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3600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931580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26793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4746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43497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73237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573473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8785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863910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62363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372253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5156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73878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9052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47330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6768191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781833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180629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2958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607968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8046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27131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218850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3366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747327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470356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175083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08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63494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9685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385396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931843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1425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93584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7746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83636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598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9383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38358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47923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80166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2988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A3D9B4A-4F91-5C4F-89C3-FD0F74AB41A5}" type="slidenum">
              <a:rPr lang="en-US"/>
              <a:pPr>
                <a:defRPr/>
              </a:pPr>
              <a:t>‹#›</a:t>
            </a:fld>
            <a:endParaRPr lang="en-US"/>
          </a:p>
        </p:txBody>
      </p:sp>
    </p:spTree>
    <p:extLst>
      <p:ext uri="{BB962C8B-B14F-4D97-AF65-F5344CB8AC3E}">
        <p14:creationId xmlns:p14="http://schemas.microsoft.com/office/powerpoint/2010/main" val="25230403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4A3F457-71CD-3443-9990-220344EE9479}" type="slidenum">
              <a:rPr lang="en-US"/>
              <a:pPr>
                <a:defRPr/>
              </a:pPr>
              <a:t>‹#›</a:t>
            </a:fld>
            <a:endParaRPr lang="en-US"/>
          </a:p>
        </p:txBody>
      </p:sp>
    </p:spTree>
    <p:extLst>
      <p:ext uri="{BB962C8B-B14F-4D97-AF65-F5344CB8AC3E}">
        <p14:creationId xmlns:p14="http://schemas.microsoft.com/office/powerpoint/2010/main" val="23179024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A8A914-C80F-C943-90DF-8C4CCB1B40A8}" type="slidenum">
              <a:rPr lang="en-US"/>
              <a:pPr>
                <a:defRPr/>
              </a:pPr>
              <a:t>‹#›</a:t>
            </a:fld>
            <a:endParaRPr lang="en-US"/>
          </a:p>
        </p:txBody>
      </p:sp>
    </p:spTree>
    <p:extLst>
      <p:ext uri="{BB962C8B-B14F-4D97-AF65-F5344CB8AC3E}">
        <p14:creationId xmlns:p14="http://schemas.microsoft.com/office/powerpoint/2010/main" val="18442148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838BF8-5178-7F45-B816-95D9258806EF}" type="slidenum">
              <a:rPr lang="en-US"/>
              <a:pPr>
                <a:defRPr/>
              </a:pPr>
              <a:t>‹#›</a:t>
            </a:fld>
            <a:endParaRPr lang="en-US"/>
          </a:p>
        </p:txBody>
      </p:sp>
    </p:spTree>
    <p:extLst>
      <p:ext uri="{BB962C8B-B14F-4D97-AF65-F5344CB8AC3E}">
        <p14:creationId xmlns:p14="http://schemas.microsoft.com/office/powerpoint/2010/main" val="2952197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F814F2-F6A6-3944-A74A-AB977736810B}" type="slidenum">
              <a:rPr lang="en-US"/>
              <a:pPr>
                <a:defRPr/>
              </a:pPr>
              <a:t>‹#›</a:t>
            </a:fld>
            <a:endParaRPr lang="en-US"/>
          </a:p>
        </p:txBody>
      </p:sp>
    </p:spTree>
    <p:extLst>
      <p:ext uri="{BB962C8B-B14F-4D97-AF65-F5344CB8AC3E}">
        <p14:creationId xmlns:p14="http://schemas.microsoft.com/office/powerpoint/2010/main" val="11724914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6124F6-16BB-6E45-8687-410E6B404E42}" type="slidenum">
              <a:rPr lang="en-US"/>
              <a:pPr>
                <a:defRPr/>
              </a:pPr>
              <a:t>‹#›</a:t>
            </a:fld>
            <a:endParaRPr lang="en-US"/>
          </a:p>
        </p:txBody>
      </p:sp>
    </p:spTree>
    <p:extLst>
      <p:ext uri="{BB962C8B-B14F-4D97-AF65-F5344CB8AC3E}">
        <p14:creationId xmlns:p14="http://schemas.microsoft.com/office/powerpoint/2010/main" val="47470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C95A406-54A7-DE4B-BE08-0FD44CB6B386}" type="slidenum">
              <a:rPr lang="en-US"/>
              <a:pPr>
                <a:defRPr/>
              </a:pPr>
              <a:t>‹#›</a:t>
            </a:fld>
            <a:endParaRPr lang="en-US"/>
          </a:p>
        </p:txBody>
      </p:sp>
    </p:spTree>
    <p:extLst>
      <p:ext uri="{BB962C8B-B14F-4D97-AF65-F5344CB8AC3E}">
        <p14:creationId xmlns:p14="http://schemas.microsoft.com/office/powerpoint/2010/main" val="2318807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F4C6831-CD63-C144-82D4-2813E42E6782}" type="slidenum">
              <a:rPr lang="en-US"/>
              <a:pPr>
                <a:defRPr/>
              </a:pPr>
              <a:t>‹#›</a:t>
            </a:fld>
            <a:endParaRPr lang="en-US"/>
          </a:p>
        </p:txBody>
      </p:sp>
    </p:spTree>
    <p:extLst>
      <p:ext uri="{BB962C8B-B14F-4D97-AF65-F5344CB8AC3E}">
        <p14:creationId xmlns:p14="http://schemas.microsoft.com/office/powerpoint/2010/main" val="310110315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BC678A0-624A-D140-BC64-5EE8BE0EE203}" type="slidenum">
              <a:rPr lang="en-US"/>
              <a:pPr>
                <a:defRPr/>
              </a:pPr>
              <a:t>‹#›</a:t>
            </a:fld>
            <a:endParaRPr lang="en-US"/>
          </a:p>
        </p:txBody>
      </p:sp>
    </p:spTree>
    <p:extLst>
      <p:ext uri="{BB962C8B-B14F-4D97-AF65-F5344CB8AC3E}">
        <p14:creationId xmlns:p14="http://schemas.microsoft.com/office/powerpoint/2010/main" val="164785610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5A6D2B9-A12B-9040-B99C-31DAF15592C6}" type="slidenum">
              <a:rPr lang="en-US"/>
              <a:pPr>
                <a:defRPr/>
              </a:pPr>
              <a:t>‹#›</a:t>
            </a:fld>
            <a:endParaRPr lang="en-US"/>
          </a:p>
        </p:txBody>
      </p:sp>
    </p:spTree>
    <p:extLst>
      <p:ext uri="{BB962C8B-B14F-4D97-AF65-F5344CB8AC3E}">
        <p14:creationId xmlns:p14="http://schemas.microsoft.com/office/powerpoint/2010/main" val="12181991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A7F0F11-A09C-A849-B111-EFB76A35A493}" type="slidenum">
              <a:rPr lang="en-US"/>
              <a:pPr>
                <a:defRPr/>
              </a:pPr>
              <a:t>‹#›</a:t>
            </a:fld>
            <a:endParaRPr lang="en-US"/>
          </a:p>
        </p:txBody>
      </p:sp>
    </p:spTree>
    <p:extLst>
      <p:ext uri="{BB962C8B-B14F-4D97-AF65-F5344CB8AC3E}">
        <p14:creationId xmlns:p14="http://schemas.microsoft.com/office/powerpoint/2010/main" val="2621291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43960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776313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408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1.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3.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8.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em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0.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2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3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32.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3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2.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7.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4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5.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4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image" Target="../media/image17.png"/><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6.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2.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3.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4.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image" Target="../media/image8.jpeg"/><Relationship Id="rId2" Type="http://schemas.openxmlformats.org/officeDocument/2006/relationships/slideLayout" Target="../slideLayouts/slideLayout400.xml"/><Relationship Id="rId16" Type="http://schemas.openxmlformats.org/officeDocument/2006/relationships/theme" Target="../theme/theme45.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theme" Target="../theme/theme46.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slideLayout" Target="../slideLayouts/slideLayout42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slideLayout" Target="../slideLayouts/slideLayout42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6" Type="http://schemas.openxmlformats.org/officeDocument/2006/relationships/theme" Target="../theme/theme4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8.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57.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5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6" Type="http://schemas.openxmlformats.org/officeDocument/2006/relationships/image" Target="../media/image21.png"/><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image" Target="../media/image20.png"/><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1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0.pn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5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52.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53.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6" Type="http://schemas.openxmlformats.org/officeDocument/2006/relationships/image" Target="../media/image21.png"/><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image" Target="../media/image20.png"/><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19.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4.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5.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27.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8.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image" Target="../media/image22.jpeg"/><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9.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0.xml"/><Relationship Id="rId1" Type="http://schemas.openxmlformats.org/officeDocument/2006/relationships/slideLayout" Target="../slideLayouts/slideLayout552.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6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566.xml"/><Relationship Id="rId1" Type="http://schemas.openxmlformats.org/officeDocument/2006/relationships/slideLayout" Target="../slideLayouts/slideLayout56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 id="214748965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7" r:id="rId1"/>
    <p:sldLayoutId id="2147489209" r:id="rId2"/>
    <p:sldLayoutId id="2147489210" r:id="rId3"/>
    <p:sldLayoutId id="2147489211" r:id="rId4"/>
    <p:sldLayoutId id="2147489212" r:id="rId5"/>
    <p:sldLayoutId id="2147489213" r:id="rId6"/>
    <p:sldLayoutId id="2147489214" r:id="rId7"/>
    <p:sldLayoutId id="2147489215" r:id="rId8"/>
    <p:sldLayoutId id="2147489216" r:id="rId9"/>
    <p:sldLayoutId id="2147489217" r:id="rId10"/>
    <p:sldLayoutId id="21474892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9746"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74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50"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751"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9753"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Times New Roman" charset="0"/>
              </a:defRPr>
            </a:lvl1pPr>
          </a:lstStyle>
          <a:p>
            <a:pPr>
              <a:defRPr/>
            </a:pPr>
            <a:fld id="{1BAA5BE6-C625-A14F-86E4-42EF4C3C16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46" r:id="rId1"/>
    <p:sldLayoutId id="2147489347" r:id="rId2"/>
    <p:sldLayoutId id="2147489348" r:id="rId3"/>
    <p:sldLayoutId id="2147489349" r:id="rId4"/>
    <p:sldLayoutId id="2147489350" r:id="rId5"/>
    <p:sldLayoutId id="2147489351" r:id="rId6"/>
    <p:sldLayoutId id="2147489352" r:id="rId7"/>
    <p:sldLayoutId id="2147489353" r:id="rId8"/>
    <p:sldLayoutId id="2147489354" r:id="rId9"/>
    <p:sldLayoutId id="2147489355" r:id="rId10"/>
    <p:sldLayoutId id="214748935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9" r:id="rId1"/>
    <p:sldLayoutId id="2147489360" r:id="rId2"/>
    <p:sldLayoutId id="2147489361" r:id="rId3"/>
    <p:sldLayoutId id="2147489362" r:id="rId4"/>
    <p:sldLayoutId id="2147489363" r:id="rId5"/>
    <p:sldLayoutId id="2147489364" r:id="rId6"/>
    <p:sldLayoutId id="2147489365" r:id="rId7"/>
    <p:sldLayoutId id="2147489366" r:id="rId8"/>
    <p:sldLayoutId id="2147489367" r:id="rId9"/>
    <p:sldLayoutId id="2147489368" r:id="rId10"/>
    <p:sldLayoutId id="2147489369" r:id="rId11"/>
    <p:sldLayoutId id="214748937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3667558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86885763"/>
      </p:ext>
    </p:extLst>
  </p:cSld>
  <p:clrMap bg1="dk2" tx1="lt1" bg2="dk1" tx2="lt2" accent1="accent1" accent2="accent2" accent3="accent3" accent4="accent4" accent5="accent5" accent6="accent6" hlink="hlink" folHlink="folHlink"/>
  <p:sldLayoutIdLst>
    <p:sldLayoutId id="2147489452" r:id="rId1"/>
    <p:sldLayoutId id="2147489453" r:id="rId2"/>
    <p:sldLayoutId id="2147489454" r:id="rId3"/>
    <p:sldLayoutId id="2147489455" r:id="rId4"/>
    <p:sldLayoutId id="2147489456" r:id="rId5"/>
    <p:sldLayoutId id="2147489457" r:id="rId6"/>
    <p:sldLayoutId id="2147489458" r:id="rId7"/>
    <p:sldLayoutId id="2147489459" r:id="rId8"/>
    <p:sldLayoutId id="2147489460" r:id="rId9"/>
    <p:sldLayoutId id="2147489461" r:id="rId10"/>
    <p:sldLayoutId id="21474894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6100"/>
      </p:ext>
    </p:extLst>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165488264"/>
      </p:ext>
    </p:extLst>
  </p:cSld>
  <p:clrMap bg1="dk2" tx1="lt1" bg2="dk1" tx2="lt2" accent1="accent1" accent2="accent2" accent3="accent3" accent4="accent4" accent5="accent5" accent6="accent6" hlink="hlink" folHlink="folHlink"/>
  <p:sldLayoutIdLst>
    <p:sldLayoutId id="2147489630" r:id="rId1"/>
    <p:sldLayoutId id="2147489631" r:id="rId2"/>
    <p:sldLayoutId id="2147489632" r:id="rId3"/>
    <p:sldLayoutId id="2147489633" r:id="rId4"/>
    <p:sldLayoutId id="2147489634" r:id="rId5"/>
    <p:sldLayoutId id="2147489635" r:id="rId6"/>
    <p:sldLayoutId id="2147489636" r:id="rId7"/>
    <p:sldLayoutId id="2147489637" r:id="rId8"/>
    <p:sldLayoutId id="2147489638" r:id="rId9"/>
    <p:sldLayoutId id="2147489639" r:id="rId10"/>
    <p:sldLayoutId id="21474896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909849001"/>
      </p:ext>
    </p:extLst>
  </p:cSld>
  <p:clrMap bg1="lt1" tx1="dk1" bg2="lt2" tx2="dk2" accent1="accent1" accent2="accent2" accent3="accent3" accent4="accent4" accent5="accent5" accent6="accent6" hlink="hlink" folHlink="folHlink"/>
  <p:sldLayoutIdLst>
    <p:sldLayoutId id="2147489642" r:id="rId1"/>
    <p:sldLayoutId id="2147489643" r:id="rId2"/>
    <p:sldLayoutId id="2147489644" r:id="rId3"/>
    <p:sldLayoutId id="2147489645" r:id="rId4"/>
    <p:sldLayoutId id="2147489646" r:id="rId5"/>
    <p:sldLayoutId id="2147489647" r:id="rId6"/>
    <p:sldLayoutId id="2147489648" r:id="rId7"/>
    <p:sldLayoutId id="2147489649" r:id="rId8"/>
    <p:sldLayoutId id="2147489650" r:id="rId9"/>
    <p:sldLayoutId id="2147489651" r:id="rId10"/>
    <p:sldLayoutId id="2147489652"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03539"/>
      </p:ext>
    </p:extLst>
  </p:cSld>
  <p:clrMap bg1="lt1" tx1="dk1" bg2="lt2" tx2="dk2" accent1="accent1" accent2="accent2" accent3="accent3" accent4="accent4" accent5="accent5" accent6="accent6" hlink="hlink" folHlink="folHlink"/>
  <p:sldLayoutIdLst>
    <p:sldLayoutId id="2147489655" r:id="rId1"/>
    <p:sldLayoutId id="2147489656" r:id="rId2"/>
    <p:sldLayoutId id="2147489657" r:id="rId3"/>
    <p:sldLayoutId id="2147489658" r:id="rId4"/>
    <p:sldLayoutId id="2147489659" r:id="rId5"/>
    <p:sldLayoutId id="2147489660" r:id="rId6"/>
    <p:sldLayoutId id="2147489661" r:id="rId7"/>
    <p:sldLayoutId id="2147489662" r:id="rId8"/>
    <p:sldLayoutId id="2147489663" r:id="rId9"/>
    <p:sldLayoutId id="2147489664" r:id="rId10"/>
    <p:sldLayoutId id="21474896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727352212"/>
      </p:ext>
    </p:extLst>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36075852"/>
      </p:ext>
    </p:extLst>
  </p:cSld>
  <p:clrMap bg1="lt1" tx1="dk1" bg2="lt2" tx2="dk2" accent1="accent1" accent2="accent2" accent3="accent3" accent4="accent4" accent5="accent5" accent6="accent6" hlink="hlink" folHlink="folHlink"/>
  <p:sldLayoutIdLst>
    <p:sldLayoutId id="2147489679" r:id="rId1"/>
    <p:sldLayoutId id="2147489680" r:id="rId2"/>
    <p:sldLayoutId id="2147489681" r:id="rId3"/>
    <p:sldLayoutId id="2147489682" r:id="rId4"/>
    <p:sldLayoutId id="2147489683" r:id="rId5"/>
    <p:sldLayoutId id="2147489684" r:id="rId6"/>
    <p:sldLayoutId id="2147489685" r:id="rId7"/>
    <p:sldLayoutId id="2147489686" r:id="rId8"/>
    <p:sldLayoutId id="2147489687" r:id="rId9"/>
    <p:sldLayoutId id="2147489688" r:id="rId10"/>
    <p:sldLayoutId id="2147489689" r:id="rId11"/>
    <p:sldLayoutId id="2147489690" r:id="rId12"/>
    <p:sldLayoutId id="2147489691" r:id="rId13"/>
    <p:sldLayoutId id="2147489692" r:id="rId14"/>
    <p:sldLayoutId id="2147489693"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74875"/>
      </p:ext>
    </p:extLst>
  </p:cSld>
  <p:clrMap bg1="dk2" tx1="lt1" bg2="dk1" tx2="lt2" accent1="accent1" accent2="accent2" accent3="accent3" accent4="accent4" accent5="accent5" accent6="accent6" hlink="hlink" folHlink="folHlink"/>
  <p:sldLayoutIdLst>
    <p:sldLayoutId id="2147489695" r:id="rId1"/>
    <p:sldLayoutId id="2147489696" r:id="rId2"/>
    <p:sldLayoutId id="2147489697" r:id="rId3"/>
    <p:sldLayoutId id="2147489698" r:id="rId4"/>
    <p:sldLayoutId id="2147489699" r:id="rId5"/>
    <p:sldLayoutId id="2147489700" r:id="rId6"/>
    <p:sldLayoutId id="2147489701" r:id="rId7"/>
    <p:sldLayoutId id="2147489702" r:id="rId8"/>
    <p:sldLayoutId id="2147489703" r:id="rId9"/>
    <p:sldLayoutId id="2147489704" r:id="rId10"/>
    <p:sldLayoutId id="2147489705" r:id="rId11"/>
    <p:sldLayoutId id="2147489706" r:id="rId12"/>
    <p:sldLayoutId id="2147489707" r:id="rId13"/>
    <p:sldLayoutId id="2147489708" r:id="rId14"/>
    <p:sldLayoutId id="2147489709"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6164922"/>
      </p:ext>
    </p:extLst>
  </p:cSld>
  <p:clrMap bg1="dk2" tx1="lt1" bg2="dk1" tx2="lt2" accent1="accent1" accent2="accent2" accent3="accent3" accent4="accent4" accent5="accent5" accent6="accent6" hlink="hlink" folHlink="folHlink"/>
  <p:sldLayoutIdLst>
    <p:sldLayoutId id="2147489711" r:id="rId1"/>
    <p:sldLayoutId id="2147489712" r:id="rId2"/>
    <p:sldLayoutId id="2147489713" r:id="rId3"/>
    <p:sldLayoutId id="2147489714" r:id="rId4"/>
    <p:sldLayoutId id="2147489715" r:id="rId5"/>
    <p:sldLayoutId id="2147489716" r:id="rId6"/>
    <p:sldLayoutId id="2147489717" r:id="rId7"/>
    <p:sldLayoutId id="2147489718" r:id="rId8"/>
    <p:sldLayoutId id="2147489719" r:id="rId9"/>
    <p:sldLayoutId id="2147489720" r:id="rId10"/>
    <p:sldLayoutId id="2147489721" r:id="rId11"/>
    <p:sldLayoutId id="2147489722" r:id="rId12"/>
    <p:sldLayoutId id="2147489723" r:id="rId13"/>
    <p:sldLayoutId id="2147489724" r:id="rId14"/>
    <p:sldLayoutId id="2147489725"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780459874"/>
      </p:ext>
    </p:extLst>
  </p:cSld>
  <p:clrMap bg1="lt1" tx1="dk1" bg2="lt2" tx2="dk2" accent1="accent1" accent2="accent2" accent3="accent3" accent4="accent4" accent5="accent5" accent6="accent6" hlink="hlink" folHlink="folHlink"/>
  <p:sldLayoutIdLst>
    <p:sldLayoutId id="2147489727" r:id="rId1"/>
    <p:sldLayoutId id="2147489728" r:id="rId2"/>
    <p:sldLayoutId id="2147489729" r:id="rId3"/>
    <p:sldLayoutId id="2147489730" r:id="rId4"/>
    <p:sldLayoutId id="2147489731" r:id="rId5"/>
    <p:sldLayoutId id="2147489732" r:id="rId6"/>
    <p:sldLayoutId id="2147489733" r:id="rId7"/>
    <p:sldLayoutId id="2147489734" r:id="rId8"/>
    <p:sldLayoutId id="2147489735" r:id="rId9"/>
    <p:sldLayoutId id="2147489736" r:id="rId10"/>
    <p:sldLayoutId id="21474897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873745889"/>
      </p:ext>
    </p:extLst>
  </p:cSld>
  <p:clrMap bg1="lt1" tx1="dk1" bg2="lt2" tx2="dk2" accent1="accent1" accent2="accent2" accent3="accent3" accent4="accent4" accent5="accent5" accent6="accent6" hlink="hlink" folHlink="folHlink"/>
  <p:sldLayoutIdLst>
    <p:sldLayoutId id="2147489739" r:id="rId1"/>
    <p:sldLayoutId id="2147489740" r:id="rId2"/>
    <p:sldLayoutId id="214748974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56906212"/>
      </p:ext>
    </p:extLst>
  </p:cSld>
  <p:clrMap bg1="dk2" tx1="lt1" bg2="dk1" tx2="lt2" accent1="accent1" accent2="accent2" accent3="accent3" accent4="accent4" accent5="accent5" accent6="accent6" hlink="hlink" folHlink="folHlink"/>
  <p:sldLayoutIdLst>
    <p:sldLayoutId id="2147489745" r:id="rId1"/>
    <p:sldLayoutId id="2147489746" r:id="rId2"/>
    <p:sldLayoutId id="2147489747" r:id="rId3"/>
    <p:sldLayoutId id="2147489748" r:id="rId4"/>
    <p:sldLayoutId id="2147489749" r:id="rId5"/>
    <p:sldLayoutId id="2147489750" r:id="rId6"/>
    <p:sldLayoutId id="2147489751" r:id="rId7"/>
    <p:sldLayoutId id="2147489752" r:id="rId8"/>
    <p:sldLayoutId id="2147489753" r:id="rId9"/>
    <p:sldLayoutId id="2147489754" r:id="rId10"/>
    <p:sldLayoutId id="2147489755" r:id="rId11"/>
    <p:sldLayoutId id="214748975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56364138"/>
      </p:ext>
    </p:extLst>
  </p:cSld>
  <p:clrMap bg1="lt1" tx1="dk1" bg2="lt2" tx2="dk2" accent1="accent1" accent2="accent2" accent3="accent3" accent4="accent4" accent5="accent5" accent6="accent6" hlink="hlink" folHlink="folHlink"/>
  <p:sldLayoutIdLst>
    <p:sldLayoutId id="2147489758" r:id="rId1"/>
    <p:sldLayoutId id="2147489759" r:id="rId2"/>
    <p:sldLayoutId id="2147489760" r:id="rId3"/>
    <p:sldLayoutId id="2147489761" r:id="rId4"/>
    <p:sldLayoutId id="2147489762" r:id="rId5"/>
    <p:sldLayoutId id="2147489763" r:id="rId6"/>
    <p:sldLayoutId id="2147489764" r:id="rId7"/>
    <p:sldLayoutId id="2147489765" r:id="rId8"/>
    <p:sldLayoutId id="2147489766" r:id="rId9"/>
    <p:sldLayoutId id="2147489767" r:id="rId10"/>
    <p:sldLayoutId id="214748976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274505092"/>
      </p:ext>
    </p:extLst>
  </p:cSld>
  <p:clrMap bg1="dk2" tx1="lt1" bg2="dk1" tx2="lt2" accent1="accent1" accent2="accent2" accent3="accent3" accent4="accent4" accent5="accent5" accent6="accent6" hlink="hlink" folHlink="folHlink"/>
  <p:sldLayoutIdLst>
    <p:sldLayoutId id="2147489770" r:id="rId1"/>
    <p:sldLayoutId id="2147489771" r:id="rId2"/>
    <p:sldLayoutId id="2147489772" r:id="rId3"/>
    <p:sldLayoutId id="2147489773" r:id="rId4"/>
    <p:sldLayoutId id="2147489774" r:id="rId5"/>
    <p:sldLayoutId id="2147489775" r:id="rId6"/>
    <p:sldLayoutId id="2147489776" r:id="rId7"/>
    <p:sldLayoutId id="2147489777" r:id="rId8"/>
    <p:sldLayoutId id="2147489778" r:id="rId9"/>
    <p:sldLayoutId id="2147489779" r:id="rId10"/>
    <p:sldLayoutId id="2147489780" r:id="rId11"/>
    <p:sldLayoutId id="214748978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662478064"/>
      </p:ext>
    </p:extLst>
  </p:cSld>
  <p:clrMap bg1="dk2" tx1="lt1" bg2="dk1" tx2="lt2" accent1="accent1" accent2="accent2" accent3="accent3" accent4="accent4" accent5="accent5" accent6="accent6" hlink="hlink" folHlink="folHlink"/>
  <p:sldLayoutIdLst>
    <p:sldLayoutId id="2147489783" r:id="rId1"/>
    <p:sldLayoutId id="2147489784" r:id="rId2"/>
    <p:sldLayoutId id="2147489785" r:id="rId3"/>
    <p:sldLayoutId id="2147489786" r:id="rId4"/>
    <p:sldLayoutId id="2147489787" r:id="rId5"/>
    <p:sldLayoutId id="2147489788" r:id="rId6"/>
    <p:sldLayoutId id="2147489789" r:id="rId7"/>
    <p:sldLayoutId id="2147489790" r:id="rId8"/>
    <p:sldLayoutId id="2147489791" r:id="rId9"/>
    <p:sldLayoutId id="2147489792" r:id="rId10"/>
    <p:sldLayoutId id="2147489793" r:id="rId11"/>
    <p:sldLayoutId id="214748979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2823947381"/>
      </p:ext>
    </p:extLst>
  </p:cSld>
  <p:clrMap bg1="dk2" tx1="lt1" bg2="dk1" tx2="lt2" accent1="accent1" accent2="accent2" accent3="accent3" accent4="accent4" accent5="accent5" accent6="accent6" hlink="hlink" folHlink="folHlink"/>
  <p:sldLayoutIdLst>
    <p:sldLayoutId id="2147489796" r:id="rId1"/>
    <p:sldLayoutId id="2147489797" r:id="rId2"/>
    <p:sldLayoutId id="2147489798" r:id="rId3"/>
    <p:sldLayoutId id="2147489799" r:id="rId4"/>
    <p:sldLayoutId id="2147489800" r:id="rId5"/>
    <p:sldLayoutId id="2147489801" r:id="rId6"/>
    <p:sldLayoutId id="2147489802" r:id="rId7"/>
    <p:sldLayoutId id="2147489803" r:id="rId8"/>
    <p:sldLayoutId id="2147489804" r:id="rId9"/>
    <p:sldLayoutId id="2147489805" r:id="rId10"/>
    <p:sldLayoutId id="2147489806"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26086047"/>
      </p:ext>
    </p:extLst>
  </p:cSld>
  <p:clrMap bg1="dk2" tx1="lt1" bg2="dk1" tx2="lt2" accent1="accent1" accent2="accent2" accent3="accent3" accent4="accent4" accent5="accent5" accent6="accent6" hlink="hlink" folHlink="folHlink"/>
  <p:sldLayoutIdLst>
    <p:sldLayoutId id="2147489808" r:id="rId1"/>
    <p:sldLayoutId id="2147489809" r:id="rId2"/>
    <p:sldLayoutId id="2147489810" r:id="rId3"/>
    <p:sldLayoutId id="2147489811" r:id="rId4"/>
    <p:sldLayoutId id="2147489812" r:id="rId5"/>
    <p:sldLayoutId id="2147489813" r:id="rId6"/>
    <p:sldLayoutId id="2147489814" r:id="rId7"/>
    <p:sldLayoutId id="2147489815" r:id="rId8"/>
    <p:sldLayoutId id="2147489816" r:id="rId9"/>
    <p:sldLayoutId id="2147489817" r:id="rId10"/>
    <p:sldLayoutId id="2147489818"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6601514"/>
      </p:ext>
    </p:extLst>
  </p:cSld>
  <p:clrMap bg1="lt1" tx1="dk1" bg2="lt2" tx2="dk2" accent1="accent1" accent2="accent2" accent3="accent3" accent4="accent4" accent5="accent5" accent6="accent6" hlink="hlink" folHlink="folHlink"/>
  <p:sldLayoutIdLst>
    <p:sldLayoutId id="21474898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334701"/>
      </p:ext>
    </p:extLst>
  </p:cSld>
  <p:clrMap bg1="dk2" tx1="lt1" bg2="dk1" tx2="lt2" accent1="accent1" accent2="accent2" accent3="accent3" accent4="accent4" accent5="accent5" accent6="accent6" hlink="hlink" folHlink="folHlink"/>
  <p:sldLayoutIdLst>
    <p:sldLayoutId id="214748982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74640851"/>
      </p:ext>
    </p:extLst>
  </p:cSld>
  <p:clrMap bg1="dk2" tx1="lt1" bg2="dk1" tx2="lt2" accent1="accent1" accent2="accent2" accent3="accent3" accent4="accent4" accent5="accent5" accent6="accent6" hlink="hlink" folHlink="folHlink"/>
  <p:sldLayoutIdLst>
    <p:sldLayoutId id="2147489826" r:id="rId1"/>
    <p:sldLayoutId id="2147489827" r:id="rId2"/>
    <p:sldLayoutId id="2147489828" r:id="rId3"/>
    <p:sldLayoutId id="2147489829" r:id="rId4"/>
    <p:sldLayoutId id="2147489830" r:id="rId5"/>
    <p:sldLayoutId id="2147489831" r:id="rId6"/>
    <p:sldLayoutId id="2147489832" r:id="rId7"/>
    <p:sldLayoutId id="2147489833" r:id="rId8"/>
    <p:sldLayoutId id="2147489834" r:id="rId9"/>
    <p:sldLayoutId id="2147489835" r:id="rId10"/>
    <p:sldLayoutId id="2147489836" r:id="rId11"/>
    <p:sldLayoutId id="214748983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667550045"/>
      </p:ext>
    </p:extLst>
  </p:cSld>
  <p:clrMap bg1="dk2" tx1="lt1" bg2="dk1" tx2="lt2" accent1="accent1" accent2="accent2" accent3="accent3" accent4="accent4" accent5="accent5" accent6="accent6" hlink="hlink" folHlink="folHlink"/>
  <p:sldLayoutIdLst>
    <p:sldLayoutId id="2147489851" r:id="rId1"/>
    <p:sldLayoutId id="2147489852" r:id="rId2"/>
    <p:sldLayoutId id="2147489853" r:id="rId3"/>
    <p:sldLayoutId id="2147489854" r:id="rId4"/>
    <p:sldLayoutId id="2147489855" r:id="rId5"/>
    <p:sldLayoutId id="2147489856" r:id="rId6"/>
    <p:sldLayoutId id="2147489857" r:id="rId7"/>
    <p:sldLayoutId id="2147489858" r:id="rId8"/>
    <p:sldLayoutId id="2147489859" r:id="rId9"/>
    <p:sldLayoutId id="2147489860" r:id="rId10"/>
    <p:sldLayoutId id="214748986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D4075481-E61B-5345-BB90-3C6D51AF7D0C}" type="slidenum">
              <a:rPr lang="en-US"/>
              <a:pPr>
                <a:defRPr/>
              </a:pPr>
              <a:t>‹#›</a:t>
            </a:fld>
            <a:endParaRPr lang="en-US"/>
          </a:p>
        </p:txBody>
      </p:sp>
      <p:pic>
        <p:nvPicPr>
          <p:cNvPr id="4199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extLst>
      <p:ext uri="{BB962C8B-B14F-4D97-AF65-F5344CB8AC3E}">
        <p14:creationId xmlns:p14="http://schemas.microsoft.com/office/powerpoint/2010/main" val="985847440"/>
      </p:ext>
    </p:extLst>
  </p:cSld>
  <p:clrMap bg1="dk2" tx1="lt1" bg2="dk1" tx2="lt2" accent1="accent1" accent2="accent2" accent3="accent3" accent4="accent4" accent5="accent5" accent6="accent6" hlink="hlink" folHlink="folHlink"/>
  <p:sldLayoutIdLst>
    <p:sldLayoutId id="2147489863"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924923955"/>
      </p:ext>
    </p:extLst>
  </p:cSld>
  <p:clrMap bg1="dk2" tx1="lt1" bg2="dk1" tx2="lt2" accent1="accent1" accent2="accent2" accent3="accent3" accent4="accent4" accent5="accent5" accent6="accent6" hlink="hlink" folHlink="folHlink"/>
  <p:sldLayoutIdLst>
    <p:sldLayoutId id="2147489865"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812CD333-964D-AC48-BA5A-3CF0E8834AF6}" type="slidenum">
              <a:rPr lang="en-US"/>
              <a:pPr>
                <a:defRPr/>
              </a:pPr>
              <a:t>‹#›</a:t>
            </a:fld>
            <a:endParaRPr lang="en-US" dirty="0"/>
          </a:p>
        </p:txBody>
      </p:sp>
    </p:spTree>
    <p:extLst>
      <p:ext uri="{BB962C8B-B14F-4D97-AF65-F5344CB8AC3E}">
        <p14:creationId xmlns:p14="http://schemas.microsoft.com/office/powerpoint/2010/main" val="1800312116"/>
      </p:ext>
    </p:extLst>
  </p:cSld>
  <p:clrMap bg1="lt1" tx1="dk1" bg2="lt2" tx2="dk2" accent1="accent1" accent2="accent2" accent3="accent3" accent4="accent4" accent5="accent5" accent6="accent6" hlink="hlink" folHlink="folHlink"/>
  <p:sldLayoutIdLst>
    <p:sldLayoutId id="2147489867" r:id="rId1"/>
    <p:sldLayoutId id="2147489868" r:id="rId2"/>
    <p:sldLayoutId id="2147489869" r:id="rId3"/>
    <p:sldLayoutId id="2147489870" r:id="rId4"/>
    <p:sldLayoutId id="2147489871" r:id="rId5"/>
    <p:sldLayoutId id="2147489872" r:id="rId6"/>
    <p:sldLayoutId id="2147489873" r:id="rId7"/>
    <p:sldLayoutId id="2147489874" r:id="rId8"/>
    <p:sldLayoutId id="2147489875" r:id="rId9"/>
    <p:sldLayoutId id="2147489876" r:id="rId10"/>
    <p:sldLayoutId id="2147489877"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60660"/>
      </p:ext>
    </p:extLst>
  </p:cSld>
  <p:clrMap bg1="dk2" tx1="lt1" bg2="dk1" tx2="lt2" accent1="accent1" accent2="accent2" accent3="accent3" accent4="accent4" accent5="accent5" accent6="accent6" hlink="hlink" folHlink="folHlink"/>
  <p:sldLayoutIdLst>
    <p:sldLayoutId id="2147489879" r:id="rId1"/>
    <p:sldLayoutId id="2147489880"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40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7920BAB4-BB71-4B4C-8FAA-3116D38D39A6}" type="slidenum">
              <a:rPr lang="en-US"/>
              <a:pPr>
                <a:defRPr/>
              </a:pPr>
              <a:t>‹#›</a:t>
            </a:fld>
            <a:endParaRPr lang="en-US"/>
          </a:p>
        </p:txBody>
      </p:sp>
      <p:pic>
        <p:nvPicPr>
          <p:cNvPr id="440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9"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16FDFC35-C77C-724E-9908-7B8213DACC27}"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2A180C79-9FB0-174B-9226-5B7D8218DDB1}" type="slidenum">
              <a:rPr lang="en-US"/>
              <a:pPr>
                <a:defRPr/>
              </a:pPr>
              <a:t>‹#›</a:t>
            </a:fld>
            <a:endParaRPr lang="en-US"/>
          </a:p>
        </p:txBody>
      </p:sp>
      <p:sp>
        <p:nvSpPr>
          <p:cNvPr id="48135"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cSld>
  <p:clrMap bg1="dk2" tx1="lt1" bg2="dk1" tx2="lt2" accent1="accent1" accent2="accent2" accent3="accent3" accent4="accent4" accent5="accent5" accent6="accent6" hlink="hlink" folHlink="folHlink"/>
  <p:sldLayoutIdLst>
    <p:sldLayoutId id="214748925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4.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56.xml"/><Relationship Id="rId1" Type="http://schemas.openxmlformats.org/officeDocument/2006/relationships/themeOverride" Target="../theme/themeOverride25.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3.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318.xml"/></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318.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1.xml"/><Relationship Id="rId1" Type="http://schemas.openxmlformats.org/officeDocument/2006/relationships/slideLayout" Target="../slideLayouts/slideLayout3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45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18.xml"/></Relationships>
</file>

<file path=ppt/slides/_rels/slide1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3.xml"/><Relationship Id="rId1" Type="http://schemas.openxmlformats.org/officeDocument/2006/relationships/slideLayout" Target="../slideLayouts/slideLayout250.xm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377.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74.xml"/><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18.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463.xml"/></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46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7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487.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487.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487.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487.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487.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49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5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52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53.xml"/><Relationship Id="rId1" Type="http://schemas.openxmlformats.org/officeDocument/2006/relationships/themeOverride" Target="../theme/themeOverride2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2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2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2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2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527.xml"/><Relationship Id="rId4" Type="http://schemas.openxmlformats.org/officeDocument/2006/relationships/image" Target="../media/image10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1.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3.xml"/><Relationship Id="rId1" Type="http://schemas.openxmlformats.org/officeDocument/2006/relationships/slideLayout" Target="../slideLayouts/slideLayout528.xml"/><Relationship Id="rId4" Type="http://schemas.openxmlformats.org/officeDocument/2006/relationships/image" Target="../media/image104.emf"/></Relationships>
</file>

<file path=ppt/slides/_rels/slide1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5.xml"/><Relationship Id="rId1" Type="http://schemas.openxmlformats.org/officeDocument/2006/relationships/slideLayout" Target="../slideLayouts/slideLayout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9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1.xml"/><Relationship Id="rId1" Type="http://schemas.openxmlformats.org/officeDocument/2006/relationships/slideLayout" Target="../slideLayouts/slideLayout33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3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3.xml"/><Relationship Id="rId1" Type="http://schemas.openxmlformats.org/officeDocument/2006/relationships/slideLayout" Target="../slideLayouts/slideLayout3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4.xml"/><Relationship Id="rId1" Type="http://schemas.openxmlformats.org/officeDocument/2006/relationships/slideLayout" Target="../slideLayouts/slideLayout3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2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2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35.xml"/></Relationships>
</file>

<file path=ppt/slides/_rels/slide1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33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1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3.xml"/><Relationship Id="rId1" Type="http://schemas.openxmlformats.org/officeDocument/2006/relationships/slideLayout" Target="../slideLayouts/slideLayout318.xml"/></Relationships>
</file>

<file path=ppt/slides/_rels/slide1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4.xml"/><Relationship Id="rId1" Type="http://schemas.openxmlformats.org/officeDocument/2006/relationships/slideLayout" Target="../slideLayouts/slideLayout261.xml"/></Relationships>
</file>

<file path=ppt/slides/_rels/slide1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5.xml"/><Relationship Id="rId1" Type="http://schemas.openxmlformats.org/officeDocument/2006/relationships/slideLayout" Target="../slideLayouts/slideLayout2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6.xml"/><Relationship Id="rId1" Type="http://schemas.openxmlformats.org/officeDocument/2006/relationships/slideLayout" Target="../slideLayouts/slideLayout26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8.xml"/><Relationship Id="rId1" Type="http://schemas.openxmlformats.org/officeDocument/2006/relationships/slideLayout" Target="../slideLayouts/slideLayout26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67.xml"/></Relationships>
</file>

<file path=ppt/slides/_rels/slide1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0.xml"/><Relationship Id="rId1" Type="http://schemas.openxmlformats.org/officeDocument/2006/relationships/slideLayout" Target="../slideLayouts/slideLayout3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1.xml"/><Relationship Id="rId1" Type="http://schemas.openxmlformats.org/officeDocument/2006/relationships/slideLayout" Target="../slideLayouts/slideLayout3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2.xml"/><Relationship Id="rId1" Type="http://schemas.openxmlformats.org/officeDocument/2006/relationships/slideLayout" Target="../slideLayouts/slideLayout318.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87.xml"/><Relationship Id="rId1" Type="http://schemas.openxmlformats.org/officeDocument/2006/relationships/themeOverride" Target="../theme/themeOverride30.xml"/><Relationship Id="rId4" Type="http://schemas.openxmlformats.org/officeDocument/2006/relationships/image" Target="../media/image118.png"/></Relationships>
</file>

<file path=ppt/slides/_rels/slide1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4.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5.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6.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7.xml"/><Relationship Id="rId1" Type="http://schemas.openxmlformats.org/officeDocument/2006/relationships/slideLayout" Target="../slideLayouts/slideLayout184.xml"/></Relationships>
</file>

<file path=ppt/slides/_rels/slide1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8.xml"/><Relationship Id="rId1" Type="http://schemas.openxmlformats.org/officeDocument/2006/relationships/slideLayout" Target="../slideLayouts/slideLayout195.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9.xml"/><Relationship Id="rId1" Type="http://schemas.openxmlformats.org/officeDocument/2006/relationships/slideLayout" Target="../slideLayouts/slideLayout55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1.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0.xml"/><Relationship Id="rId1" Type="http://schemas.openxmlformats.org/officeDocument/2006/relationships/slideLayout" Target="../slideLayouts/slideLayout211.xml"/></Relationships>
</file>

<file path=ppt/slides/_rels/slide1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78.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2.xml"/><Relationship Id="rId1" Type="http://schemas.openxmlformats.org/officeDocument/2006/relationships/slideLayout" Target="../slideLayouts/slideLayout163.xml"/><Relationship Id="rId4" Type="http://schemas.openxmlformats.org/officeDocument/2006/relationships/image" Target="../media/image132.png"/></Relationships>
</file>

<file path=ppt/slides/_rels/slide1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3.xml"/><Relationship Id="rId1" Type="http://schemas.openxmlformats.org/officeDocument/2006/relationships/slideLayout" Target="../slideLayouts/slideLayout17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4.xml"/><Relationship Id="rId1" Type="http://schemas.openxmlformats.org/officeDocument/2006/relationships/slideLayout" Target="../slideLayouts/slideLayout174.xml"/><Relationship Id="rId4" Type="http://schemas.openxmlformats.org/officeDocument/2006/relationships/image" Target="../media/image1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5.xml"/><Relationship Id="rId1" Type="http://schemas.openxmlformats.org/officeDocument/2006/relationships/slideLayout" Target="../slideLayouts/slideLayout308.xml"/><Relationship Id="rId4" Type="http://schemas.openxmlformats.org/officeDocument/2006/relationships/image" Target="../media/image136.png"/></Relationships>
</file>

<file path=ppt/slides/_rels/slide2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6.xml"/><Relationship Id="rId1" Type="http://schemas.openxmlformats.org/officeDocument/2006/relationships/slideLayout" Target="../slideLayouts/slideLayout308.xml"/><Relationship Id="rId4" Type="http://schemas.openxmlformats.org/officeDocument/2006/relationships/image" Target="../media/image138.png"/></Relationships>
</file>

<file path=ppt/slides/_rels/slide2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8.xml"/><Relationship Id="rId1" Type="http://schemas.openxmlformats.org/officeDocument/2006/relationships/slideLayout" Target="../slideLayouts/slideLayout234.xml"/><Relationship Id="rId4" Type="http://schemas.openxmlformats.org/officeDocument/2006/relationships/image" Target="../media/image142.png"/></Relationships>
</file>

<file path=ppt/slides/_rels/slide2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9.xml"/><Relationship Id="rId1" Type="http://schemas.openxmlformats.org/officeDocument/2006/relationships/slideLayout" Target="../slideLayouts/slideLayout234.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2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1.xml"/><Relationship Id="rId1" Type="http://schemas.openxmlformats.org/officeDocument/2006/relationships/slideLayout" Target="../slideLayouts/slideLayout318.xml"/></Relationships>
</file>

<file path=ppt/slides/_rels/slide2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2.xml"/><Relationship Id="rId1" Type="http://schemas.openxmlformats.org/officeDocument/2006/relationships/slideLayout" Target="../slideLayouts/slideLayout318.xml"/></Relationships>
</file>

<file path=ppt/slides/_rels/slide20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3.xml"/><Relationship Id="rId1" Type="http://schemas.openxmlformats.org/officeDocument/2006/relationships/slideLayout" Target="../slideLayouts/slideLayout318.xml"/></Relationships>
</file>

<file path=ppt/slides/_rels/slide20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4.xml"/><Relationship Id="rId1" Type="http://schemas.openxmlformats.org/officeDocument/2006/relationships/slideLayout" Target="../slideLayouts/slideLayout3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5.xml"/><Relationship Id="rId1" Type="http://schemas.openxmlformats.org/officeDocument/2006/relationships/slideLayout" Target="../slideLayouts/slideLayout318.xml"/></Relationships>
</file>

<file path=ppt/slides/_rels/slide2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87.xml"/><Relationship Id="rId1" Type="http://schemas.openxmlformats.org/officeDocument/2006/relationships/themeOverride" Target="../theme/themeOverride32.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6.xml"/></Relationships>
</file>

<file path=ppt/slides/_rels/slide2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6.xml"/><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7.xml"/><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8.xml"/><Relationship Id="rId1" Type="http://schemas.openxmlformats.org/officeDocument/2006/relationships/slideLayout" Target="../slideLayouts/slideLayout88.xml"/></Relationships>
</file>

<file path=ppt/slides/_rels/slide2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9.xml"/><Relationship Id="rId1" Type="http://schemas.openxmlformats.org/officeDocument/2006/relationships/slideLayout" Target="../slideLayouts/slideLayout88.xml"/><Relationship Id="rId4" Type="http://schemas.openxmlformats.org/officeDocument/2006/relationships/image" Target="../media/image150.jpeg"/></Relationships>
</file>

<file path=ppt/slides/_rels/slide2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6.xml"/></Relationships>
</file>

<file path=ppt/slides/_rels/slide21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1.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2.xml"/><Relationship Id="rId1" Type="http://schemas.openxmlformats.org/officeDocument/2006/relationships/slideLayout" Target="../slideLayouts/slideLayout318.xml"/><Relationship Id="rId4" Type="http://schemas.openxmlformats.org/officeDocument/2006/relationships/image" Target="../media/image154.png"/></Relationships>
</file>

<file path=ppt/slides/_rels/slide2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324.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8.xml"/></Relationships>
</file>

<file path=ppt/slides/_rels/slide2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6.xml"/><Relationship Id="rId1" Type="http://schemas.openxmlformats.org/officeDocument/2006/relationships/slideLayout" Target="../slideLayouts/slideLayout249.xml"/><Relationship Id="rId4" Type="http://schemas.openxmlformats.org/officeDocument/2006/relationships/image" Target="../media/image1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9.xml"/><Relationship Id="rId1" Type="http://schemas.openxmlformats.org/officeDocument/2006/relationships/themeOverride" Target="../theme/themeOverride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52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52.xml"/><Relationship Id="rId1" Type="http://schemas.openxmlformats.org/officeDocument/2006/relationships/themeOverride" Target="../theme/themeOverride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52.xml"/><Relationship Id="rId1" Type="http://schemas.openxmlformats.org/officeDocument/2006/relationships/themeOverride" Target="../theme/themeOverride1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44.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318.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9.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404.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318.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3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318.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318.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3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318.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318.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35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350.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35.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19.xml"/><Relationship Id="rId1" Type="http://schemas.openxmlformats.org/officeDocument/2006/relationships/themeOverride" Target="../theme/themeOverride2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hemeOverride" Target="../theme/themeOverride23.xml"/><Relationship Id="rId5" Type="http://schemas.openxmlformats.org/officeDocument/2006/relationships/image" Target="../media/image75.png"/><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7.xml"/><Relationship Id="rId1" Type="http://schemas.openxmlformats.org/officeDocument/2006/relationships/slideLayout" Target="../slideLayouts/slideLayout318.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3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7.xml"/><Relationship Id="rId1" Type="http://schemas.openxmlformats.org/officeDocument/2006/relationships/themeOverride" Target="../theme/themeOverride2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645" b="18827"/>
          <a:stretch/>
        </p:blipFill>
        <p:spPr>
          <a:xfrm>
            <a:off x="469900" y="0"/>
            <a:ext cx="8204200" cy="5373216"/>
          </a:xfrm>
          <a:prstGeom prst="rect">
            <a:avLst/>
          </a:prstGeom>
        </p:spPr>
      </p:pic>
      <p:sp>
        <p:nvSpPr>
          <p:cNvPr id="7" name="Title 5"/>
          <p:cNvSpPr txBox="1">
            <a:spLocks/>
          </p:cNvSpPr>
          <p:nvPr/>
        </p:nvSpPr>
        <p:spPr bwMode="auto">
          <a:xfrm>
            <a:off x="0" y="6130900"/>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b="1" dirty="0">
                <a:solidFill>
                  <a:srgbClr val="FFFFFF"/>
                </a:solidFill>
                <a:effectLst>
                  <a:outerShdw blurRad="38100" dist="38100" dir="2700000" algn="tl">
                    <a:srgbClr val="000000"/>
                  </a:outerShdw>
                </a:effectLst>
                <a:latin typeface="Arial" charset="0"/>
              </a:rPr>
              <a:t>When your best just isn't good enough</a:t>
            </a:r>
            <a:endParaRPr lang="en-GB" sz="3600" b="1" dirty="0">
              <a:solidFill>
                <a:srgbClr val="FFFFFF"/>
              </a:solidFill>
              <a:effectLst>
                <a:outerShdw blurRad="38100" dist="38100" dir="2700000" algn="tl">
                  <a:srgbClr val="000000"/>
                </a:outerShdw>
              </a:effectLst>
              <a:latin typeface="Arial" charset="0"/>
            </a:endParaRPr>
          </a:p>
        </p:txBody>
      </p:sp>
      <p:sp>
        <p:nvSpPr>
          <p:cNvPr id="6" name="Title 5"/>
          <p:cNvSpPr>
            <a:spLocks noGrp="1"/>
          </p:cNvSpPr>
          <p:nvPr>
            <p:ph type="title" idx="4294967295"/>
          </p:nvPr>
        </p:nvSpPr>
        <p:spPr>
          <a:xfrm>
            <a:off x="0" y="5229225"/>
            <a:ext cx="9144000" cy="901700"/>
          </a:xfrm>
          <a:solidFill>
            <a:schemeClr val="tx1"/>
          </a:solidFill>
        </p:spPr>
        <p:txBody>
          <a:bodyPr/>
          <a:lstStyle/>
          <a:p>
            <a:pPr algn="ctr">
              <a:defRPr/>
            </a:pPr>
            <a:r>
              <a:rPr lang="en-US" sz="8000" b="1" dirty="0">
                <a:solidFill>
                  <a:srgbClr val="FFFFFF"/>
                </a:solidFill>
                <a:latin typeface="Times New Roman"/>
                <a:ea typeface="ＭＳ Ｐゴシック" charset="0"/>
                <a:cs typeface="Times New Roman"/>
              </a:rPr>
              <a:t>Galatians</a:t>
            </a:r>
            <a:endParaRPr lang="en-GB" sz="6600" b="1" dirty="0">
              <a:solidFill>
                <a:srgbClr val="FFFFFF"/>
              </a:solidFill>
              <a:latin typeface="Times New Roman"/>
              <a:ea typeface="ＭＳ Ｐゴシック" charset="0"/>
              <a:cs typeface="Times New Roman"/>
            </a:endParaRPr>
          </a:p>
        </p:txBody>
      </p:sp>
      <p:sp>
        <p:nvSpPr>
          <p:cNvPr id="9" name="Rectangle 8">
            <a:extLst>
              <a:ext uri="{FF2B5EF4-FFF2-40B4-BE49-F238E27FC236}">
                <a16:creationId xmlns:a16="http://schemas.microsoft.com/office/drawing/2014/main" id="{13CEEFB8-D4D0-A745-B67B-2BE56450AB55}"/>
              </a:ext>
            </a:extLst>
          </p:cNvPr>
          <p:cNvSpPr>
            <a:spLocks noChangeArrowheads="1"/>
          </p:cNvSpPr>
          <p:nvPr/>
        </p:nvSpPr>
        <p:spPr bwMode="auto">
          <a:xfrm>
            <a:off x="755575" y="152349"/>
            <a:ext cx="7632849"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087073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935145907"/>
              </p:ext>
            </p:extLst>
          </p:nvPr>
        </p:nvGraphicFramePr>
        <p:xfrm>
          <a:off x="0" y="0"/>
          <a:ext cx="9144000" cy="6857999"/>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3907160" cy="762000"/>
          </a:xfrm>
        </p:spPr>
        <p:txBody>
          <a:bodyPr/>
          <a:lstStyle/>
          <a:p>
            <a:pPr>
              <a:defRPr/>
            </a:pPr>
            <a:r>
              <a:rPr lang="en-US">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002135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en-US" b="1">
                <a:latin typeface="Arial" charset="0"/>
                <a:ea typeface="ＭＳ Ｐゴシック" charset="0"/>
                <a:cs typeface="Arial" charset="0"/>
              </a:rPr>
              <a:t>A Different Type of Salutation </a:t>
            </a:r>
            <a:r>
              <a:rPr lang="en-US" altLang="ja-JP" b="1">
                <a:solidFill>
                  <a:srgbClr val="E3EBF1"/>
                </a:solidFill>
                <a:latin typeface="Arial" charset="0"/>
                <a:ea typeface="ＭＳ Ｐゴシック" charset="0"/>
                <a:cs typeface="Arial" charset="0"/>
              </a:rPr>
              <a:t>(1:1 </a:t>
            </a:r>
            <a:r>
              <a:rPr lang="en-US" altLang="ja-JP" sz="3600" b="1">
                <a:solidFill>
                  <a:srgbClr val="E3EBF1"/>
                </a:solidFill>
                <a:latin typeface="Arial" charset="0"/>
                <a:ea typeface="ＭＳ Ｐゴシック" charset="0"/>
                <a:cs typeface="Arial" charset="0"/>
              </a:rPr>
              <a:t>NLT</a:t>
            </a:r>
            <a:r>
              <a:rPr lang="en-US" altLang="ja-JP" b="1">
                <a:solidFill>
                  <a:srgbClr val="E3EBF1"/>
                </a:solidFill>
                <a:latin typeface="Arial" charset="0"/>
                <a:ea typeface="ＭＳ Ｐゴシック" charset="0"/>
                <a:cs typeface="Arial" charset="0"/>
              </a:rPr>
              <a:t>)</a:t>
            </a:r>
            <a:endParaRPr lang="en-US" b="1">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This letter is from Paul, an apostle. I was not appointed by any group of people or any human authority, but by Jesus Christ himself and by God the Father, who raised Jesus from the dead.</a:t>
            </a: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115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a typeface="+mn-ea"/>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5960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1:6-7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5635" name="TextBox 2"/>
          <p:cNvSpPr txBox="1">
            <a:spLocks noChangeArrowheads="1"/>
          </p:cNvSpPr>
          <p:nvPr/>
        </p:nvSpPr>
        <p:spPr bwMode="auto">
          <a:xfrm>
            <a:off x="5076825" y="0"/>
            <a:ext cx="4103688" cy="698658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shocked that you are turning away so soon from God, who called you to himself through the loving mercy of Christ. You are following a different way that pretends to be the Good News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is not the Good News at all. You are being fooled by those who deliberately twist the truth concerning Christ.</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7785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1:8-9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6659" name="TextBox 2"/>
          <p:cNvSpPr txBox="1">
            <a:spLocks noChangeArrowheads="1"/>
          </p:cNvSpPr>
          <p:nvPr/>
        </p:nvSpPr>
        <p:spPr bwMode="auto">
          <a:xfrm>
            <a:off x="5076825" y="0"/>
            <a:ext cx="4103688" cy="698652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Let God’s curse fall on anyone, including us or even an angel from heaven, who preaches a different kind of Good News than the one we preached to you.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say again what we have said before: If anyone preaches any other Good News than the one you welcomed, let that person be cursed.</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9500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received my message from no human source, and no one taught me. Instead, I received it by direct revelation from Jesus Christ.</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3057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(Acts 9:5b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Jesus, the one you are persecuting!</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088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1BB4C-0A72-B74C-E4C4-FD602053CDAC}"/>
              </a:ext>
            </a:extLst>
          </p:cNvPr>
          <p:cNvPicPr>
            <a:picLocks noChangeAspect="1"/>
          </p:cNvPicPr>
          <p:nvPr/>
        </p:nvPicPr>
        <p:blipFill rotWithShape="1">
          <a:blip r:embed="rId2">
            <a:extLst>
              <a:ext uri="{28A0092B-C50C-407E-A947-70E740481C1C}">
                <a14:useLocalDpi xmlns:a14="http://schemas.microsoft.com/office/drawing/2010/main"/>
              </a:ext>
            </a:extLst>
          </a:blip>
          <a:srcRect l="1173" t="1523" b="337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(1:15-16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But even before I was born, God chose me and called me by his marvelous grace. Then it pleased him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16</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to reveal his Son to me so that I would proclaim the Good News about Jesus to the Gentiles. When this happened, I did not rush out to consult with any human being.</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510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(1:17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Nor did I go up to Jerusalem to consult with those who were apostles before I was. Instead, I went away into Arabia, and later I returned to the city of Damascus.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16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2</a:t>
            </a:r>
          </a:p>
        </p:txBody>
      </p:sp>
    </p:spTree>
    <p:extLst>
      <p:ext uri="{BB962C8B-B14F-4D97-AF65-F5344CB8AC3E}">
        <p14:creationId xmlns:p14="http://schemas.microsoft.com/office/powerpoint/2010/main" val="162934151"/>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Partners, Not Teachers </a:t>
            </a:r>
            <a:r>
              <a:rPr lang="en-US" altLang="ja-JP" sz="3600" b="1" dirty="0">
                <a:solidFill>
                  <a:srgbClr val="E3EBF1"/>
                </a:solidFill>
                <a:effectLst>
                  <a:glow rad="279400">
                    <a:schemeClr val="bg1"/>
                  </a:glow>
                </a:effectLst>
                <a:latin typeface="Arial" charset="0"/>
                <a:cs typeface="Arial" charset="0"/>
              </a:rPr>
              <a:t>(2:9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latin typeface="Arial" charset="0"/>
                <a:cs typeface="Arial" charset="0"/>
              </a:rPr>
              <a:t>"</a:t>
            </a:r>
            <a:r>
              <a:rPr lang="en-US" b="1" dirty="0">
                <a:latin typeface="Arial" charset="0"/>
                <a:cs typeface="Arial" charset="0"/>
              </a:rPr>
              <a:t>In fact, James, Peter, and John, who were known as pillars of the church, recognized the gift God had given me, and they accepted Barnabas and me as their co-workers. They encouraged us to keep preaching to the Gentiles, while they continued their work with the Jews.</a:t>
            </a:r>
            <a:r>
              <a:rPr lang="ru-RU" altLang="ja-JP"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kern="0">
                <a:solidFill>
                  <a:srgbClr val="FFFFFF"/>
                </a:solidFill>
                <a:latin typeface="Times New Roman" pitchFamily="-112" charset="0"/>
              </a:endParaRPr>
            </a:p>
          </p:txBody>
        </p:sp>
      </p:grpSp>
      <p:sp>
        <p:nvSpPr>
          <p:cNvPr id="24" name="Title 5"/>
          <p:cNvSpPr txBox="1">
            <a:spLocks/>
          </p:cNvSpPr>
          <p:nvPr/>
        </p:nvSpPr>
        <p:spPr bwMode="auto">
          <a:xfrm rot="20662300">
            <a:off x="3838561" y="314569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3600" b="1" kern="0" dirty="0">
                <a:solidFill>
                  <a:srgbClr val="000000"/>
                </a:solidFill>
                <a:effectLst/>
                <a:latin typeface="Arial" charset="0"/>
                <a:ea typeface="ＭＳ Ｐゴシック" charset="0"/>
                <a:cs typeface="ＭＳ Ｐゴシック" charset="0"/>
              </a:rPr>
              <a:t>The Law</a:t>
            </a:r>
            <a:endParaRPr lang="en-GB" sz="3600" b="1" kern="0" dirty="0">
              <a:solidFill>
                <a:srgbClr val="000000"/>
              </a:solidFill>
              <a:effectLst/>
              <a:latin typeface="Arial" charset="0"/>
              <a:ea typeface="ＭＳ Ｐゴシック" charset="0"/>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GALATIANS</a:t>
            </a:r>
            <a:endParaRPr lang="en-US" sz="8800" kern="0" dirty="0">
              <a:solidFill>
                <a:srgbClr val="070000"/>
              </a:solidFill>
              <a:latin typeface="Arial"/>
            </a:endParaRP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12" name="Text Box 6"/>
          <p:cNvSpPr txBox="1">
            <a:spLocks noChangeArrowheads="1"/>
          </p:cNvSpPr>
          <p:nvPr/>
        </p:nvSpPr>
        <p:spPr bwMode="auto">
          <a:xfrm>
            <a:off x="308622" y="77834"/>
            <a:ext cx="4174101"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T</a:t>
            </a:r>
            <a:r>
              <a:rPr lang="en-US" b="1" dirty="0">
                <a:solidFill>
                  <a:srgbClr val="070000"/>
                </a:solidFill>
                <a:latin typeface="Arial" charset="0"/>
                <a:cs typeface="Arial" charset="0"/>
              </a:rPr>
              <a:t>urning from true gospel</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ypocrisy found in Peter</a:t>
            </a:r>
          </a:p>
          <a:p>
            <a:pPr eaLnBrk="1" hangingPunct="1"/>
            <a:r>
              <a:rPr lang="en-US" b="1" dirty="0">
                <a:solidFill>
                  <a:srgbClr val="FF0000"/>
                </a:solidFill>
                <a:latin typeface="Arial" charset="0"/>
                <a:cs typeface="Arial" charset="0"/>
              </a:rPr>
              <a:t>E</a:t>
            </a:r>
            <a:r>
              <a:rPr lang="en-US" b="1" dirty="0">
                <a:solidFill>
                  <a:srgbClr val="070000"/>
                </a:solidFill>
                <a:latin typeface="Arial" charset="0"/>
                <a:cs typeface="Arial" charset="0"/>
              </a:rPr>
              <a:t>xample of Abraham's faith</a:t>
            </a:r>
          </a:p>
        </p:txBody>
      </p:sp>
      <p:sp>
        <p:nvSpPr>
          <p:cNvPr id="14" name="Text Box 6"/>
          <p:cNvSpPr txBox="1">
            <a:spLocks noChangeArrowheads="1"/>
          </p:cNvSpPr>
          <p:nvPr/>
        </p:nvSpPr>
        <p:spPr bwMode="auto">
          <a:xfrm>
            <a:off x="4679490" y="77834"/>
            <a:ext cx="463695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aw versus true liberty</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ttitudes from Spirit's leading</a:t>
            </a:r>
          </a:p>
          <a:p>
            <a:pPr eaLnBrk="1" hangingPunct="1"/>
            <a:r>
              <a:rPr lang="en-US" b="1" dirty="0">
                <a:solidFill>
                  <a:srgbClr val="FF0000"/>
                </a:solidFill>
                <a:latin typeface="Arial" charset="0"/>
                <a:cs typeface="Arial" charset="0"/>
              </a:rPr>
              <a:t>W</a:t>
            </a:r>
            <a:r>
              <a:rPr lang="en-US" b="1" dirty="0">
                <a:solidFill>
                  <a:srgbClr val="070000"/>
                </a:solidFill>
                <a:latin typeface="Arial" charset="0"/>
                <a:cs typeface="Arial" charset="0"/>
              </a:rPr>
              <a:t>in back erring believers</a:t>
            </a:r>
          </a:p>
        </p:txBody>
      </p:sp>
      <p:sp>
        <p:nvSpPr>
          <p:cNvPr id="15" name="Text Box 6"/>
          <p:cNvSpPr txBox="1">
            <a:spLocks noChangeArrowheads="1"/>
          </p:cNvSpPr>
          <p:nvPr/>
        </p:nvSpPr>
        <p:spPr bwMode="auto">
          <a:xfrm>
            <a:off x="4390565" y="7783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7065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en-US" altLang="ja-JP" sz="3600" b="1" dirty="0">
                <a:effectLst>
                  <a:glow rad="279400">
                    <a:schemeClr val="bg1"/>
                  </a:glow>
                </a:effectLst>
                <a:latin typeface="Arial" charset="0"/>
                <a:ea typeface="ＭＳ Ｐゴシック" charset="0"/>
                <a:cs typeface="Arial" charset="0"/>
              </a:rPr>
              <a:t>Was Peter beyond rebuke?  Could this </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pillar</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 of the church sin publicly?</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Paul rebuked Peter </a:t>
            </a:r>
            <a:r>
              <a:rPr lang="en-US" altLang="ja-JP" sz="3600" b="1" dirty="0">
                <a:solidFill>
                  <a:srgbClr val="E3EBF1"/>
                </a:solidFill>
                <a:effectLst>
                  <a:glow rad="279400">
                    <a:schemeClr val="bg1"/>
                  </a:glow>
                </a:effectLst>
                <a:latin typeface="Arial" charset="0"/>
                <a:cs typeface="Arial" charset="0"/>
              </a:rPr>
              <a:t>(2:11-12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t>"</a:t>
            </a:r>
            <a:r>
              <a:rPr lang="en-US" altLang="ja-JP" sz="2400" dirty="0"/>
              <a:t>But when Peter came to Antioch, I had to oppose him to his face, for what he did was very wrong.  </a:t>
            </a:r>
            <a:r>
              <a:rPr lang="en-US" altLang="ja-JP" sz="2400" baseline="30000" dirty="0"/>
              <a:t>12</a:t>
            </a:r>
            <a:r>
              <a:rPr lang="en-US" altLang="ja-JP" sz="2400" dirty="0"/>
              <a:t>When he first arrived, he ate with the Gentile Christians, who were not circumcised. But afterward, when some friends of James came, Peter wouldn’t eat with the Gentiles anymore. He was afraid of criticism from these people who insisted on the necessity of circumcision.</a:t>
            </a:r>
            <a:r>
              <a:rPr lang="ru-RU" altLang="ja-JP" sz="2400" dirty="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p>
        </p:txBody>
      </p:sp>
    </p:spTree>
    <p:extLst>
      <p:ext uri="{BB962C8B-B14F-4D97-AF65-F5344CB8AC3E}">
        <p14:creationId xmlns:p14="http://schemas.microsoft.com/office/powerpoint/2010/main" val="379493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59476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473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806393" y="533400"/>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806393" y="1846385"/>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9305539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3</a:t>
            </a:r>
          </a:p>
        </p:txBody>
      </p:sp>
    </p:spTree>
    <p:extLst>
      <p:ext uri="{BB962C8B-B14F-4D97-AF65-F5344CB8AC3E}">
        <p14:creationId xmlns:p14="http://schemas.microsoft.com/office/powerpoint/2010/main" val="31864495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ble Study: Law Vs Love | Hebrew Anthropology">
            <a:extLst>
              <a:ext uri="{FF2B5EF4-FFF2-40B4-BE49-F238E27FC236}">
                <a16:creationId xmlns:a16="http://schemas.microsoft.com/office/drawing/2014/main" id="{FEC67E74-3041-4E4D-BD04-68999F33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06"/>
            <a:ext cx="9144000" cy="70365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Ten Commandments</a:t>
            </a:r>
          </a:p>
        </p:txBody>
      </p:sp>
    </p:spTree>
    <p:extLst>
      <p:ext uri="{BB962C8B-B14F-4D97-AF65-F5344CB8AC3E}">
        <p14:creationId xmlns:p14="http://schemas.microsoft.com/office/powerpoint/2010/main" val="3371985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45430"/>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Should us Jews require the Gentiles to be circumcised and follow the law of Moses?</a:t>
            </a:r>
          </a:p>
        </p:txBody>
      </p:sp>
      <p:pic>
        <p:nvPicPr>
          <p:cNvPr id="3" name="Picture 2">
            <a:extLst>
              <a:ext uri="{FF2B5EF4-FFF2-40B4-BE49-F238E27FC236}">
                <a16:creationId xmlns:a16="http://schemas.microsoft.com/office/drawing/2014/main" id="{B2AA7208-6F79-3540-B48A-8EE4B44AF0B2}"/>
              </a:ext>
            </a:extLst>
          </p:cNvPr>
          <p:cNvPicPr>
            <a:picLocks noChangeAspect="1"/>
          </p:cNvPicPr>
          <p:nvPr/>
        </p:nvPicPr>
        <p:blipFill rotWithShape="1">
          <a:blip r:embed="rId3"/>
          <a:srcRect t="9849" b="12222"/>
          <a:stretch/>
        </p:blipFill>
        <p:spPr>
          <a:xfrm>
            <a:off x="0" y="2374899"/>
            <a:ext cx="9144000" cy="4453631"/>
          </a:xfrm>
          <a:prstGeom prst="rect">
            <a:avLst/>
          </a:prstGeom>
        </p:spPr>
      </p:pic>
    </p:spTree>
    <p:extLst>
      <p:ext uri="{BB962C8B-B14F-4D97-AF65-F5344CB8AC3E}">
        <p14:creationId xmlns:p14="http://schemas.microsoft.com/office/powerpoint/2010/main" val="30581858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Legalists</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Paul</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"The one who does righteousness stores up life for himself with the Lord"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Psalms of Solomon</a:t>
            </a:r>
            <a:b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50 BC)</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"Miracles, however, will appear at their own time to those who are being saved by their works"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 Baruch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AD 100)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Let me ask you this one question: Did you receive the Holy Spirit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by obeying the law of Moses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Of course not! You received the Spirit because you believed the message you heard about Christ.</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endPar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(Gal. 3:2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NLT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154k</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26867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54405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Salvation has </a:t>
            </a:r>
            <a:r>
              <a:rPr lang="en-US" sz="4800" b="1" dirty="0">
                <a:solidFill>
                  <a:srgbClr val="FFFF00"/>
                </a:solidFill>
                <a:effectLst>
                  <a:glow rad="127000">
                    <a:schemeClr val="tx1"/>
                  </a:glow>
                </a:effectLst>
                <a:latin typeface="Arial" charset="0"/>
                <a:ea typeface="ＭＳ Ｐゴシック" charset="0"/>
                <a:cs typeface="ＭＳ Ｐゴシック" charset="0"/>
              </a:rPr>
              <a:t>always</a:t>
            </a:r>
            <a:r>
              <a:rPr lang="en-US" sz="4800" b="1" dirty="0">
                <a:effectLst>
                  <a:glow rad="127000">
                    <a:schemeClr val="tx1"/>
                  </a:glow>
                </a:effectLst>
                <a:latin typeface="Arial" charset="0"/>
                <a:ea typeface="ＭＳ Ｐゴシック" charset="0"/>
                <a:cs typeface="ＭＳ Ｐゴシック" charset="0"/>
              </a:rPr>
              <a:t> been by faith (Gal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2" name="Rectangle 2">
            <a:extLst>
              <a:ext uri="{FF2B5EF4-FFF2-40B4-BE49-F238E27FC236}">
                <a16:creationId xmlns:a16="http://schemas.microsoft.com/office/drawing/2014/main" id="{414E0452-B107-7576-FFF6-EE771323865C}"/>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158438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en-US" altLang="ja-JP" sz="4400" b="1" dirty="0">
                <a:effectLst>
                  <a:glow rad="279400">
                    <a:schemeClr val="bg1"/>
                  </a:glow>
                </a:effectLst>
                <a:latin typeface="Arial" charset="0"/>
                <a:ea typeface="ＭＳ Ｐゴシック" charset="0"/>
                <a:cs typeface="Arial" charset="0"/>
              </a:rPr>
              <a:t>Why did God give the OT Law?</a:t>
            </a:r>
            <a:endParaRPr lang="en-US" sz="44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en-US" sz="6000" b="1" dirty="0">
                <a:solidFill>
                  <a:srgbClr val="FFFFFF"/>
                </a:solidFill>
                <a:effectLst>
                  <a:outerShdw blurRad="50800" dist="88900" dir="2700000" algn="tl" rotWithShape="0">
                    <a:srgbClr val="000000"/>
                  </a:outerShdw>
                </a:effectLst>
              </a:rPr>
              <a:t>Paul's Theological Argument </a:t>
            </a:r>
            <a:br>
              <a:rPr lang="en-US" sz="6000" b="1" dirty="0">
                <a:solidFill>
                  <a:srgbClr val="FFFFFF"/>
                </a:solidFill>
                <a:effectLst>
                  <a:outerShdw blurRad="50800" dist="88900" dir="2700000" algn="tl" rotWithShape="0">
                    <a:srgbClr val="000000"/>
                  </a:outerShdw>
                </a:effectLst>
              </a:rPr>
            </a:br>
            <a:r>
              <a:rPr lang="en-US" sz="6000" b="1" dirty="0">
                <a:solidFill>
                  <a:srgbClr val="FFFFFF"/>
                </a:solidFill>
                <a:effectLst>
                  <a:outerShdw blurRad="50800" dist="88900" dir="2700000" algn="tl" rotWithShape="0">
                    <a:srgbClr val="000000"/>
                  </a:outerShdw>
                </a:effectLst>
              </a:rPr>
              <a:t>(Gal. 3–4)</a:t>
            </a: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altLang="ja-JP" sz="3200" dirty="0"/>
              <a:t>Paul defends justification by faith</a:t>
            </a:r>
            <a:endParaRPr lang="en-US" sz="3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a:solidFill>
                  <a:schemeClr val="tx1"/>
                </a:solidFill>
                <a:latin typeface="Firecat Medium" charset="0"/>
                <a:ea typeface="ＭＳ Ｐゴシック" charset="0"/>
                <a:cs typeface="ＭＳ Ｐゴシック" charset="0"/>
              </a:rPr>
              <a:t>Which is the Most Accurate?</a:t>
            </a:r>
            <a:endParaRPr kumimoji="0" lang="en-US">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4813"/>
            <a:ext cx="28194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174d</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121e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7824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72540930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685727" y="2857905"/>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
        <p:nvSpPr>
          <p:cNvPr id="2" name="Title 1"/>
          <p:cNvSpPr>
            <a:spLocks noGrp="1"/>
          </p:cNvSpPr>
          <p:nvPr>
            <p:ph type="ctrTitle"/>
          </p:nvPr>
        </p:nvSpPr>
        <p:spPr>
          <a:xfrm>
            <a:off x="3131840" y="2611684"/>
            <a:ext cx="6011552" cy="1569660"/>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l" defTabSz="457200" fontAlgn="auto">
              <a:spcBef>
                <a:spcPts val="0"/>
              </a:spcBef>
              <a:spcAft>
                <a:spcPts val="0"/>
              </a:spcAft>
            </a:pPr>
            <a:r>
              <a:rPr lang="en-US" sz="9600" b="1" kern="1200" dirty="0">
                <a:ln w="11430"/>
                <a:solidFill>
                  <a:srgbClr val="490000"/>
                </a:solidFill>
                <a:effectLst>
                  <a:outerShdw blurRad="80000" dist="40000" dir="5040000" algn="tl">
                    <a:srgbClr val="000000">
                      <a:alpha val="30000"/>
                    </a:srgbClr>
                  </a:outerShdw>
                </a:effectLst>
                <a:latin typeface="Times"/>
                <a:ea typeface="ヒラギノ角ゴ Pro W3"/>
              </a:rPr>
              <a:t>Abraham</a:t>
            </a:r>
          </a:p>
        </p:txBody>
      </p:sp>
    </p:spTree>
    <p:extLst>
      <p:ext uri="{BB962C8B-B14F-4D97-AF65-F5344CB8AC3E}">
        <p14:creationId xmlns:p14="http://schemas.microsoft.com/office/powerpoint/2010/main" val="3068927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dirty="0">
                <a:solidFill>
                  <a:srgbClr val="FFFFFF"/>
                </a:solidFill>
                <a:latin typeface="Papyrus" charset="0"/>
                <a:ea typeface="ＭＳ Ｐゴシック" charset="-128"/>
                <a:cs typeface="ＭＳ Ｐゴシック" charset="-128"/>
              </a:rPr>
              <a:t>[God took Abraham] outside and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Look up at the heavens and count the stars--if indeed you can count them.</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  Then he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So shall your offspring be.</a:t>
            </a:r>
            <a:r>
              <a:rPr lang="ru-RU" altLang="ja-JP" sz="3600" b="1" dirty="0">
                <a:solidFill>
                  <a:srgbClr val="FFFFFF"/>
                </a:solidFill>
                <a:latin typeface="Papyrus" charset="0"/>
                <a:ea typeface="ＭＳ Ｐゴシック" charset="-128"/>
                <a:cs typeface="ＭＳ Ｐゴシック" charset="-128"/>
              </a:rPr>
              <a:t>"</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Papyrus" pitchFamily="-112" charset="0"/>
                <a:ea typeface="ＭＳ Ｐゴシック" charset="-128"/>
                <a:cs typeface="ＭＳ Ｐゴシック" charset="-128"/>
              </a:rPr>
              <a:t>Abram believed the LORD, and he credited it to him as righteousness.</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en-US" sz="2800" i="1">
                <a:latin typeface="Arial" charset="0"/>
                <a:ea typeface="Arial" charset="0"/>
                <a:cs typeface="Arial" charset="0"/>
              </a:rPr>
              <a:t>This painting inaccurately depicts Abram walking through the pieces</a:t>
            </a: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algn="ctr">
              <a:spcBef>
                <a:spcPct val="20000"/>
              </a:spcBef>
              <a:buClr>
                <a:srgbClr val="FFCC66"/>
              </a:buClr>
              <a:buSzPct val="65000"/>
              <a:buFont typeface="Wingdings" charset="2"/>
              <a:buNone/>
              <a:defRPr/>
            </a:pPr>
            <a:r>
              <a:rPr lang="en-US" sz="2800" b="1" i="1">
                <a:solidFill>
                  <a:srgbClr val="FFFFFF"/>
                </a:solidFill>
                <a:effectLst>
                  <a:outerShdw blurRad="38100" dist="38100" dir="2700000" algn="tl">
                    <a:srgbClr val="000000"/>
                  </a:outerShdw>
                </a:effectLst>
                <a:latin typeface="Arial" charset="0"/>
                <a:ea typeface="Arial" charset="0"/>
                <a:cs typeface="Arial" charset="0"/>
              </a:rPr>
              <a:t>ROYAL LAND GRANT FORM OF THE ABRAHAMIC COVENANT</a:t>
            </a: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en-US" sz="3600">
                <a:ea typeface="Arial" charset="0"/>
                <a:cs typeface="Arial" charset="0"/>
              </a:rPr>
              <a:t>Genesis 15 Ratification</a:t>
            </a: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a:cs typeface="Arial"/>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Galatians counters false teachers</a:t>
            </a: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40AED0B9-C777-F943-A8E1-425DF553F03A}"/>
              </a:ext>
            </a:extLst>
          </p:cNvPr>
          <p:cNvSpPr txBox="1">
            <a:spLocks noChangeArrowheads="1"/>
          </p:cNvSpPr>
          <p:nvPr/>
        </p:nvSpPr>
        <p:spPr bwMode="auto">
          <a:xfrm>
            <a:off x="9189271" y="-22190"/>
            <a:ext cx="1212191" cy="13234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BS-110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OS-113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NS-155p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SA-36</a:t>
            </a:r>
          </a:p>
        </p:txBody>
      </p:sp>
      <p:sp>
        <p:nvSpPr>
          <p:cNvPr id="10" name="Text Box 27">
            <a:extLst>
              <a:ext uri="{FF2B5EF4-FFF2-40B4-BE49-F238E27FC236}">
                <a16:creationId xmlns:a16="http://schemas.microsoft.com/office/drawing/2014/main" id="{92ED16D1-B62C-5543-B5FE-C8D1253EF78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42432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0304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EB8EC4E2-AEF2-8245-9FFA-C814271651E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2071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faith led 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137E17C1-884C-5643-B137-017DC46A6128}"/>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3482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6" name="Text Box 27">
            <a:extLst>
              <a:ext uri="{FF2B5EF4-FFF2-40B4-BE49-F238E27FC236}">
                <a16:creationId xmlns:a16="http://schemas.microsoft.com/office/drawing/2014/main" id="{399751C2-9FC1-574E-8A8C-4DF5635C6A6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70189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8" name="Text Box 27">
            <a:extLst>
              <a:ext uri="{FF2B5EF4-FFF2-40B4-BE49-F238E27FC236}">
                <a16:creationId xmlns:a16="http://schemas.microsoft.com/office/drawing/2014/main" id="{1D5A445A-682D-294A-A4C3-DE4F8E871F1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62253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27">
            <a:extLst>
              <a:ext uri="{FF2B5EF4-FFF2-40B4-BE49-F238E27FC236}">
                <a16:creationId xmlns:a16="http://schemas.microsoft.com/office/drawing/2014/main" id="{D91FD258-9BB2-1B46-A2E0-BE9C555E860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75742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3" name="Text Box 27">
            <a:extLst>
              <a:ext uri="{FF2B5EF4-FFF2-40B4-BE49-F238E27FC236}">
                <a16:creationId xmlns:a16="http://schemas.microsoft.com/office/drawing/2014/main" id="{282470B5-70A7-7847-99AC-7E76697ABCEA}"/>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23059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9" name="Text Box 27">
            <a:extLst>
              <a:ext uri="{FF2B5EF4-FFF2-40B4-BE49-F238E27FC236}">
                <a16:creationId xmlns:a16="http://schemas.microsoft.com/office/drawing/2014/main" id="{D6F7B617-88CB-0F43-8191-8C3770AC2B2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600191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3" name="Text Box 27">
            <a:extLst>
              <a:ext uri="{FF2B5EF4-FFF2-40B4-BE49-F238E27FC236}">
                <a16:creationId xmlns:a16="http://schemas.microsoft.com/office/drawing/2014/main" id="{8ECAD40A-1FE4-FB44-8492-67A001D25386}"/>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455392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12581786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AFD00"/>
              </a:solidFill>
              <a:effectLst/>
              <a:uLnTx/>
              <a:uFillTx/>
              <a:latin typeface="Arial"/>
              <a:ea typeface="ＭＳ Ｐゴシック"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DFCA"/>
                </a:solidFill>
                <a:effectLst/>
                <a:uLnTx/>
                <a:uFillTx/>
                <a:latin typeface="Arial"/>
                <a:ea typeface="ＭＳ Ｐゴシック" charset="-128"/>
                <a:cs typeface="Arial"/>
              </a:rPr>
              <a:t>A Godly Education In Three Parts:</a:t>
            </a:r>
            <a:r>
              <a:rPr kumimoji="0" lang="en-US" sz="2400" b="1" i="0" u="none" strike="noStrike" kern="1200" cap="none" spc="0" normalizeH="0" baseline="0" noProof="0" dirty="0">
                <a:ln>
                  <a:noFill/>
                </a:ln>
                <a:solidFill>
                  <a:srgbClr val="00DFCA"/>
                </a:solidFill>
                <a:effectLst/>
                <a:uLnTx/>
                <a:uFillTx/>
                <a:latin typeface="Arial"/>
                <a:ea typeface="ＭＳ Ｐゴシック" charset="-128"/>
                <a:cs typeface="Arial"/>
              </a:rPr>
              <a:t>                          </a:t>
            </a:r>
            <a:endParaRPr kumimoji="0" lang="en-US" sz="2800" b="1" i="0" u="none" strike="noStrike" kern="1200" cap="none" spc="0" normalizeH="0" baseline="0" noProof="0" dirty="0">
              <a:ln>
                <a:noFill/>
              </a:ln>
              <a:solidFill>
                <a:srgbClr val="00DFCA"/>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MORAL: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The Ten Commandments; a basis for our current legal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CIVIL: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the people are to live with each 	other in the new social structure.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CEREMONIAL: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ＭＳ Ｐゴシック" charset="-128"/>
                <a:cs typeface="Arial"/>
              </a:rPr>
              <a:t>Ex. 25-31</a:t>
            </a:r>
            <a:endParaRPr kumimoji="0" lang="en-US" sz="800" b="1" i="0" u="sng"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a:ea typeface="ＭＳ Ｐゴシック" charset="-128"/>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a:ea typeface="ＭＳ Ｐゴシック" charset="-128"/>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128"/>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128"/>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BUT ARE THE BIG 10 </a:t>
            </a:r>
            <a:r>
              <a:rPr kumimoji="0" lang="en-US" sz="4000" b="1" i="1" u="none" strike="noStrike" kern="1200" cap="none" spc="0" normalizeH="0" baseline="0" noProof="0">
                <a:ln>
                  <a:noFill/>
                </a:ln>
                <a:solidFill>
                  <a:srgbClr val="FAFD00"/>
                </a:solidFill>
                <a:effectLst/>
                <a:uLnTx/>
                <a:uFillTx/>
                <a:latin typeface="Arial"/>
                <a:ea typeface="ＭＳ Ｐゴシック" charset="-128"/>
                <a:cs typeface="Arial"/>
              </a:rPr>
              <a:t>MORAL</a:t>
            </a: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 LAW?</a:t>
            </a:r>
            <a:endParaRPr kumimoji="0" lang="en-US" sz="4400" b="1" i="0" u="none" strike="noStrike" kern="1200" cap="none" spc="0" normalizeH="0" baseline="0" noProof="0">
              <a:ln>
                <a:noFill/>
              </a:ln>
              <a:solidFill>
                <a:srgbClr val="FAFD00"/>
              </a:solidFill>
              <a:effectLst/>
              <a:uLnTx/>
              <a:uFillTx/>
              <a:latin typeface="Arial"/>
              <a:ea typeface="ＭＳ Ｐゴシック" charset="-128"/>
              <a:cs typeface="Arial"/>
            </a:endParaRPr>
          </a:p>
        </p:txBody>
      </p:sp>
      <p:sp>
        <p:nvSpPr>
          <p:cNvPr id="816154" name="Text Box 27"/>
          <p:cNvSpPr txBox="1">
            <a:spLocks noChangeArrowheads="1"/>
          </p:cNvSpPr>
          <p:nvPr/>
        </p:nvSpPr>
        <p:spPr bwMode="auto">
          <a:xfrm>
            <a:off x="9359373"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a:t>
            </a:r>
            <a:r>
              <a:rPr kumimoji="0" lang="en-US" sz="2400" b="1" i="1" u="none" strike="noStrike" kern="1200" cap="none" spc="0" normalizeH="0" baseline="0" noProof="0">
                <a:ln>
                  <a:noFill/>
                </a:ln>
                <a:solidFill>
                  <a:srgbClr val="FFFFFF"/>
                </a:solidFill>
                <a:effectLst/>
                <a:uLnTx/>
                <a:uFillTx/>
                <a:latin typeface="Arial"/>
                <a:ea typeface="ＭＳ Ｐゴシック" charset="-128"/>
                <a:cs typeface="Arial"/>
              </a:rPr>
              <a:t>l</a:t>
            </a:r>
            <a:endPar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extLst>
      <p:ext uri="{BB962C8B-B14F-4D97-AF65-F5344CB8AC3E}">
        <p14:creationId xmlns:p14="http://schemas.microsoft.com/office/powerpoint/2010/main" val="2558962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82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494019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eaLnBrk="0" hangingPunct="0">
              <a:defRPr/>
            </a:pPr>
            <a:endParaRPr lang="en-US" sz="2800">
              <a:solidFill>
                <a:srgbClr val="FFFFFF"/>
              </a:solidFill>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eaLnBrk="0" hangingPunct="0">
              <a:tabLst>
                <a:tab pos="457200" algn="r"/>
                <a:tab pos="2743200" algn="ctr"/>
                <a:tab pos="5486400" algn="r"/>
              </a:tabLst>
            </a:pPr>
            <a:endParaRPr lang="en-US" altLang="zh-CN" sz="2800">
              <a:solidFill>
                <a:srgbClr val="FFFFFF"/>
              </a:solidFill>
              <a:latin typeface="Arial"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3365790613"/>
              </p:ext>
            </p:extLst>
          </p:nvPr>
        </p:nvGraphicFramePr>
        <p:xfrm>
          <a:off x="395536" y="1401019"/>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040089"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eaLnBrk="0" hangingPunct="0"/>
            <a:endParaRPr lang="en-US" sz="2800">
              <a:solidFill>
                <a:srgbClr val="FFFFFF"/>
              </a:solidFill>
            </a:endParaRPr>
          </a:p>
        </p:txBody>
      </p:sp>
      <p:sp>
        <p:nvSpPr>
          <p:cNvPr id="606238" name="TextBox 18"/>
          <p:cNvSpPr txBox="1">
            <a:spLocks noChangeArrowheads="1"/>
          </p:cNvSpPr>
          <p:nvPr/>
        </p:nvSpPr>
        <p:spPr bwMode="auto">
          <a:xfrm>
            <a:off x="-28576" y="732731"/>
            <a:ext cx="81819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i="1" dirty="0">
                <a:solidFill>
                  <a:srgbClr val="FFFFFF"/>
                </a:solidFill>
                <a:latin typeface="Arial"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600" dirty="0">
                <a:solidFill>
                  <a:srgbClr val="FFFFFF"/>
                </a:solidFill>
                <a:latin typeface="Arial" charset="0"/>
                <a:cs typeface="Arial" charset="0"/>
              </a:rPr>
              <a:t>This chart summarizes Stanley N. Gundry, ed.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lang="en-US" sz="1600" b="1" dirty="0">
                <a:solidFill>
                  <a:srgbClr val="FFFFFF"/>
                </a:solidFill>
                <a:latin typeface="Arial" charset="0"/>
                <a:cs typeface="Arial" charset="0"/>
              </a:rPr>
              <a:t> a</a:t>
            </a:r>
            <a:r>
              <a:rPr lang="en-US" sz="1600" dirty="0">
                <a:solidFill>
                  <a:srgbClr val="FFFFFF"/>
                </a:solidFill>
                <a:latin typeface="Arial" charset="0"/>
                <a:cs typeface="Arial" charset="0"/>
              </a:rPr>
              <a:t>dapted from 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The Applicability of the Law Today,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unpublished research paper for the course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Old Testament Survey,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r>
              <a:rPr lang="en-US" b="1" i="1" dirty="0">
                <a:solidFill>
                  <a:srgbClr val="FFFF00"/>
                </a:solidFill>
                <a:latin typeface="Arial" charset="0"/>
                <a:cs typeface="Arial" charset="0"/>
              </a:rPr>
              <a:t>applicable</a:t>
            </a:r>
            <a:r>
              <a:rPr lang="en-US" dirty="0">
                <a:solidFill>
                  <a:srgbClr val="FFFF00"/>
                </a:solidFill>
                <a:latin typeface="Arial" charset="0"/>
                <a:cs typeface="Arial" charset="0"/>
              </a:rPr>
              <a:t> </a:t>
            </a:r>
            <a:br>
              <a:rPr lang="en-US"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
        <p:nvSpPr>
          <p:cNvPr id="606236" name="TextBox 16"/>
          <p:cNvSpPr txBox="1">
            <a:spLocks noChangeArrowheads="1"/>
          </p:cNvSpPr>
          <p:nvPr/>
        </p:nvSpPr>
        <p:spPr bwMode="auto">
          <a:xfrm>
            <a:off x="6802089" y="2435404"/>
            <a:ext cx="23784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br>
              <a:rPr lang="en-US" dirty="0">
                <a:solidFill>
                  <a:srgbClr val="FFFFFF"/>
                </a:solidFill>
                <a:latin typeface="Arial" charset="0"/>
                <a:cs typeface="Arial" charset="0"/>
              </a:rPr>
            </a:br>
            <a:r>
              <a:rPr lang="en-US" b="1" i="1" dirty="0">
                <a:solidFill>
                  <a:srgbClr val="FFFF00"/>
                </a:solidFill>
                <a:latin typeface="Arial" charset="0"/>
                <a:cs typeface="Arial" charset="0"/>
              </a:rPr>
              <a:t>not applicable </a:t>
            </a:r>
            <a:br>
              <a:rPr lang="en-US" b="1" i="1"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331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baseline="30000" dirty="0">
                <a:solidFill>
                  <a:schemeClr val="bg1"/>
                </a:solidFill>
                <a:latin typeface="Arial"/>
                <a:ea typeface="SimSun" charset="0"/>
                <a:cs typeface="Arial"/>
              </a:rPr>
              <a:t>13 </a:t>
            </a:r>
            <a:r>
              <a:rPr lang="en-US" sz="2800" b="1" dirty="0">
                <a:solidFill>
                  <a:schemeClr val="bg1"/>
                </a:solidFill>
                <a:latin typeface="Arial"/>
                <a:ea typeface="SimSun" charset="0"/>
                <a:cs typeface="Arial"/>
              </a:rPr>
              <a:t>Christ redeemed us from the curse of the law by becoming a curse for us—for it is written, “Cursed is everyone who is hanged on a tree”—</a:t>
            </a:r>
            <a:r>
              <a:rPr lang="en-US" sz="2800" b="1" baseline="30000" dirty="0">
                <a:solidFill>
                  <a:schemeClr val="bg1"/>
                </a:solidFill>
                <a:latin typeface="Arial"/>
                <a:ea typeface="SimSun" charset="0"/>
                <a:cs typeface="Arial"/>
              </a:rPr>
              <a:t>14 </a:t>
            </a:r>
            <a:r>
              <a:rPr lang="en-US" sz="2800" b="1" dirty="0">
                <a:solidFill>
                  <a:schemeClr val="bg1"/>
                </a:solidFill>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859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“’The promises were spoken to Abraham and to his seed. The Scripture does not say “and to </a:t>
            </a:r>
            <a:r>
              <a:rPr lang="en-US" sz="3200" b="1" dirty="0">
                <a:solidFill>
                  <a:srgbClr val="FFFF00"/>
                </a:solidFill>
                <a:effectLst>
                  <a:glow rad="127000">
                    <a:schemeClr val="tx1"/>
                  </a:glow>
                </a:effectLst>
                <a:latin typeface="Arial" charset="0"/>
                <a:ea typeface="ＭＳ Ｐゴシック" charset="0"/>
                <a:cs typeface="ＭＳ Ｐゴシック" charset="0"/>
              </a:rPr>
              <a:t>seeds</a:t>
            </a:r>
            <a:r>
              <a:rPr lang="en-US" sz="3200" b="1" dirty="0">
                <a:effectLst>
                  <a:glow rad="127000">
                    <a:schemeClr val="tx1"/>
                  </a:glow>
                </a:effectLst>
                <a:latin typeface="Arial" charset="0"/>
                <a:ea typeface="ＭＳ Ｐゴシック" charset="0"/>
                <a:cs typeface="ＭＳ Ｐゴシック" charset="0"/>
              </a:rPr>
              <a:t>,’ meaning many people, but ‘and to your </a:t>
            </a:r>
            <a:r>
              <a:rPr lang="en-US" sz="3200" b="1" dirty="0">
                <a:solidFill>
                  <a:srgbClr val="FFFF00"/>
                </a:solidFill>
                <a:effectLst>
                  <a:glow rad="127000">
                    <a:schemeClr val="tx1"/>
                  </a:glow>
                </a:effectLst>
                <a:latin typeface="Arial" charset="0"/>
                <a:ea typeface="ＭＳ Ｐゴシック" charset="0"/>
                <a:cs typeface="ＭＳ Ｐゴシック" charset="0"/>
              </a:rPr>
              <a:t>seed</a:t>
            </a:r>
            <a:r>
              <a:rPr lang="en-US" sz="3200" b="1" dirty="0">
                <a:effectLst>
                  <a:glow rad="127000">
                    <a:schemeClr val="tx1"/>
                  </a:glow>
                </a:effectLst>
                <a:latin typeface="Arial" charset="0"/>
                <a:ea typeface="ＭＳ Ｐゴシック" charset="0"/>
                <a:cs typeface="ＭＳ Ｐゴシック" charset="0"/>
              </a:rPr>
              <a:t>,’ meaning one person, who is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3:16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6D4949A-794F-2049-AB57-BFAEBA912651}"/>
              </a:ext>
            </a:extLst>
          </p:cNvPr>
          <p:cNvSpPr txBox="1">
            <a:spLocks noChangeArrowheads="1"/>
          </p:cNvSpPr>
          <p:nvPr/>
        </p:nvSpPr>
        <p:spPr bwMode="auto">
          <a:xfrm>
            <a:off x="0" y="3080825"/>
            <a:ext cx="9144000" cy="37771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stress on seed (cf. Gen. 12:7; 13:15; 24:7), not seeds, was made simply to remind the readers that the faithful in Israel had always recognized that blessing would ultimately come through a single individual, the Messiah (cf. Gal. 3:19).”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—Campbell,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2:598</a:t>
            </a:r>
          </a:p>
        </p:txBody>
      </p:sp>
    </p:spTree>
    <p:extLst>
      <p:ext uri="{BB962C8B-B14F-4D97-AF65-F5344CB8AC3E}">
        <p14:creationId xmlns:p14="http://schemas.microsoft.com/office/powerpoint/2010/main" val="303596420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For you are all children of God through faith in Christ Jesus.  </a:t>
            </a:r>
            <a:r>
              <a:rPr lang="en-US" sz="3600" b="1" baseline="30000" dirty="0">
                <a:solidFill>
                  <a:srgbClr val="000000"/>
                </a:solidFill>
                <a:latin typeface="Arial"/>
                <a:ea typeface="SimSun" charset="0"/>
                <a:cs typeface="Arial"/>
              </a:rPr>
              <a:t>27</a:t>
            </a:r>
            <a:r>
              <a:rPr lang="en-US" sz="3600" b="1" dirty="0">
                <a:solidFill>
                  <a:srgbClr val="000000"/>
                </a:solidFill>
                <a:latin typeface="Arial"/>
                <a:ea typeface="SimSun" charset="0"/>
                <a:cs typeface="Arial"/>
              </a:rPr>
              <a:t>And all who have been united with Christ in baptism have put on Christ, like putting on new clothes.</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There is no longer Jew or Gentile, slave or free, male and female. For you are all one in Christ Jesus.</a:t>
            </a:r>
            <a:r>
              <a:rPr lang="ru-RU" sz="3600" b="1" dirty="0">
                <a:solidFill>
                  <a:srgbClr val="000000"/>
                </a:solidFill>
                <a:latin typeface="Arial"/>
                <a:ea typeface="SimSun" charset="0"/>
                <a:cs typeface="Arial"/>
              </a:rPr>
              <a:t>"</a:t>
            </a:r>
            <a:endParaRPr lang="en-US" sz="3600" b="1" dirty="0">
              <a:solidFill>
                <a:srgbClr val="000000"/>
              </a:solidFill>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chemeClr val="bg1"/>
                </a:solidFill>
                <a:latin typeface="Arial"/>
                <a:ea typeface="SimSun" charset="0"/>
                <a:cs typeface="Arial"/>
              </a:rPr>
              <a:t>"</a:t>
            </a:r>
            <a:r>
              <a:rPr lang="en-US" sz="3600" b="1" dirty="0">
                <a:solidFill>
                  <a:schemeClr val="bg1"/>
                </a:solidFill>
                <a:latin typeface="Arial"/>
                <a:ea typeface="SimSun" charset="0"/>
                <a:cs typeface="Arial"/>
              </a:rPr>
              <a:t>If you belong to Christ, then you are Abraham’s seed, and heirs according to the promise.</a:t>
            </a:r>
            <a:r>
              <a:rPr lang="ru-RU" sz="3600" b="1" dirty="0">
                <a:solidFill>
                  <a:schemeClr val="bg1"/>
                </a:solidFill>
                <a:latin typeface="Arial"/>
                <a:ea typeface="SimSun" charset="0"/>
                <a:cs typeface="Arial"/>
              </a:rPr>
              <a:t>"</a:t>
            </a:r>
            <a:br>
              <a:rPr lang="en-US" sz="3600" b="1" dirty="0">
                <a:solidFill>
                  <a:schemeClr val="bg1"/>
                </a:solidFill>
                <a:latin typeface="Arial"/>
                <a:ea typeface="SimSun" charset="0"/>
                <a:cs typeface="Arial"/>
              </a:rPr>
            </a:br>
            <a:endParaRPr lang="en-US" sz="3600" b="1" dirty="0">
              <a:solidFill>
                <a:schemeClr val="bg1"/>
              </a:solidFill>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388350" y="14288"/>
            <a:ext cx="681038" cy="4619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116</a:t>
            </a:r>
          </a:p>
        </p:txBody>
      </p:sp>
      <p:graphicFrame>
        <p:nvGraphicFramePr>
          <p:cNvPr id="8" name="Table 7"/>
          <p:cNvGraphicFramePr>
            <a:graphicFrameLocks noGrp="1"/>
          </p:cNvGraphicFramePr>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Recipient </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(Date &amp; Place)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Abraham as mediator for all nations in 2060 BC at Ur of the Chaldees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Moses as mediator for Israel in 1445 BC at Mount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Scripture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Genesis 12:1-3 (but formalized into a covenant in Genesis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Exodus 20–31 is the heart of the covenant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Between God &amp;</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person (for a future nation)</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nation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Scope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Universal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all peoples will be blessed through you</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Only Israel received the Law (Deut. 4:8; </a:t>
                      </a:r>
                      <a:br>
                        <a:rPr kumimoji="0" lang="en-US" sz="2400" b="1" i="0" u="none" strike="noStrike" cap="none" normalizeH="0" baseline="0">
                          <a:ln>
                            <a:noFill/>
                          </a:ln>
                          <a:solidFill>
                            <a:srgbClr val="FFFFFF"/>
                          </a:solidFill>
                          <a:effectLst/>
                          <a:latin typeface="Arial" charset="0"/>
                          <a:ea typeface="ＭＳ Ｐゴシック" charset="0"/>
                          <a:cs typeface="Times New Roman" charset="0"/>
                        </a:rPr>
                      </a:br>
                      <a:r>
                        <a:rPr kumimoji="0" lang="en-US" sz="2400" b="1" i="0" u="none" strike="noStrike" cap="none" normalizeH="0" baseline="0">
                          <a:ln>
                            <a:noFill/>
                          </a:ln>
                          <a:solidFill>
                            <a:srgbClr val="FFFFFF"/>
                          </a:solidFill>
                          <a:effectLst/>
                          <a:latin typeface="Arial" charset="0"/>
                          <a:ea typeface="ＭＳ Ｐゴシック" charset="0"/>
                          <a:cs typeface="Times New Roman" charset="0"/>
                        </a:rPr>
                        <a:t>Ps.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180246" name="Group 22"/>
          <p:cNvGraphicFramePr>
            <a:graphicFrameLocks noGrp="1"/>
          </p:cNvGraphicFramePr>
          <p:nvPr/>
        </p:nvGraphicFramePr>
        <p:xfrm>
          <a:off x="76200" y="990600"/>
          <a:ext cx="8991600" cy="570103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Promises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Land, seed, and blessing (without indication of time of fulfillment)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Blessing for obedience and cursing for disobedience (Lev. 26; Deut.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Conditions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Unconditional: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If you will…then 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Partici-pation</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Abraham asleep (Gen. 15:17)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Israel agreed to obey (Exod.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Analogy</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Father to son (royal grant)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Suzerain (superior king) to vassal (servant nation)</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9" name="Oval 8"/>
          <p:cNvSpPr/>
          <p:nvPr/>
        </p:nvSpPr>
        <p:spPr bwMode="auto">
          <a:xfrm>
            <a:off x="525297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8" name="Table 7"/>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Form</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Oral (no written stipulations)</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Written on tablets of stone &amp; Pentateuch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Emphasis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 over discipline/judgment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(five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blessings</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in Gen. 12:1-3)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Judgment/discipline over blessing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(contrast Deut.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Christ</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Ultimate seed (Gen. 12:3)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Typified in tabernacle (Heb.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Sign</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Circumcision (Gen. 17:11)</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Sabbath (Exod.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323543"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10" name="Oval 9"/>
          <p:cNvSpPr/>
          <p:nvPr/>
        </p:nvSpPr>
        <p:spPr bwMode="auto">
          <a:xfrm>
            <a:off x="5323543"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4</a:t>
            </a:r>
          </a:p>
        </p:txBody>
      </p:sp>
    </p:spTree>
    <p:extLst>
      <p:ext uri="{BB962C8B-B14F-4D97-AF65-F5344CB8AC3E}">
        <p14:creationId xmlns:p14="http://schemas.microsoft.com/office/powerpoint/2010/main" val="21644524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08540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this the Mosaic Law or man’s ceremonial religion?</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9468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50881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(4:4):</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182455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en-US" altLang="zh-CN" sz="3600" b="1">
                <a:solidFill>
                  <a:schemeClr val="bg2"/>
                </a:solidFill>
                <a:latin typeface="Arial" charset="0"/>
                <a:ea typeface="宋体" charset="0"/>
                <a:cs typeface="宋体" charset="0"/>
              </a:rPr>
              <a:t>The Intertestamental Era</a:t>
            </a:r>
            <a:br>
              <a:rPr lang="en-US"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Aramaic / Greek / Latin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 (Septuagint)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Hebrew / Aramaic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Language in Palestine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High</a:t>
            </a: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Increasing</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“Two Messiahs”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Moderate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Expectation of Messiah &amp; Kingdom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(but via Rome!)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Many wars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(Dan. 11:1-35)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 autonomy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Political Stability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Rome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(58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Greeks (188 yrs.)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Hasmoneans</a:t>
            </a: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(80 yrs.)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Persia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(208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Rulers Over Israel</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Intertestamental</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062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Pharisees / Sadducees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Jewish Sects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Priests/Levites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Religious Leaders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Synagogues / Temple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Synagogues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Temple only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Places of Worship</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Expanded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Very 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Road System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Ability to Evangelize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7377"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Tree>
    <p:extLst>
      <p:ext uri="{BB962C8B-B14F-4D97-AF65-F5344CB8AC3E}">
        <p14:creationId xmlns:p14="http://schemas.microsoft.com/office/powerpoint/2010/main" val="407504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charset="0"/>
                <a:ea typeface="ＭＳ Ｐゴシック"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Letterism</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Instable + Apocalyptic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Literal</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Hermeneutic</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Corrupt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Local Jurisdiction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Extent of Power</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Bribes / Executions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Fighting illegitimate high priest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Genealogy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Priesthood achieved by . . .</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20"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Pharisees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Oral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OT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Authority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0692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Transportationally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Religiously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Emotionally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0" name="Rectangle 16"/>
          <p:cNvSpPr>
            <a:spLocks noChangeArrowheads="1"/>
          </p:cNvSpPr>
          <p:nvPr/>
        </p:nvSpPr>
        <p:spPr bwMode="auto">
          <a:xfrm>
            <a:off x="1600200" y="393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Linguistically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Prophetically </a:t>
            </a:r>
          </a:p>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(Dan. 9:25-26)</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Politically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6416" name="Text Box 32"/>
          <p:cNvSpPr txBox="1">
            <a:spLocks noChangeArrowheads="1"/>
          </p:cNvSpPr>
          <p:nvPr/>
        </p:nvSpPr>
        <p:spPr bwMode="auto">
          <a:xfrm>
            <a:off x="269875" y="1914525"/>
            <a:ext cx="3455988"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time was right:</a:t>
            </a:r>
            <a:r>
              <a:rPr kumimoji="0" lang="en-US" altLang="zh-CN"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425" name="Text Box 41"/>
          <p:cNvSpPr txBox="1">
            <a:spLocks noChangeArrowheads="1"/>
          </p:cNvSpPr>
          <p:nvPr/>
        </p:nvSpPr>
        <p:spPr bwMode="auto">
          <a:xfrm rot="-810432">
            <a:off x="1238250" y="2427288"/>
            <a:ext cx="6192838" cy="3508375"/>
          </a:xfrm>
          <a:prstGeom prst="rect">
            <a:avLst/>
          </a:prstGeom>
          <a:solidFill>
            <a:srgbClr val="BA1236"/>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Galatians 4:4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NIV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But when the time had fully come, God sent his Son, born of a woman, born under law, to redeem those under law, that we might receive the full rights of sons.</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1457" name="Rectangle 42"/>
          <p:cNvSpPr>
            <a:spLocks noGrp="1" noChangeArrowheads="1"/>
          </p:cNvSpPr>
          <p:nvPr>
            <p:ph type="title" idx="4294967295"/>
          </p:nvPr>
        </p:nvSpPr>
        <p:spPr>
          <a:xfrm>
            <a:off x="2438400" y="533400"/>
            <a:ext cx="5029200" cy="1200150"/>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en-US" altLang="zh-CN" sz="3600" b="1" i="1">
                <a:solidFill>
                  <a:schemeClr val="bg1"/>
                </a:solidFill>
                <a:latin typeface="Arial" charset="0"/>
                <a:ea typeface="宋体" charset="0"/>
                <a:cs typeface="宋体" charset="0"/>
              </a:rPr>
              <a:t>The “Kingdom Stage” is Set! </a:t>
            </a:r>
            <a:endParaRPr lang="en-US" sz="3600" b="1" i="1">
              <a:solidFill>
                <a:schemeClr val="bg1"/>
              </a:solidFill>
              <a:latin typeface="Arial" charset="0"/>
              <a:ea typeface="宋体" charset="0"/>
              <a:cs typeface="宋体" charset="0"/>
            </a:endParaRPr>
          </a:p>
        </p:txBody>
      </p:sp>
    </p:spTree>
    <p:extLst>
      <p:ext uri="{BB962C8B-B14F-4D97-AF65-F5344CB8AC3E}">
        <p14:creationId xmlns:p14="http://schemas.microsoft.com/office/powerpoint/2010/main" val="24775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No longer slaves</a:t>
            </a:r>
          </a:p>
        </p:txBody>
      </p:sp>
    </p:spTree>
    <p:extLst>
      <p:ext uri="{BB962C8B-B14F-4D97-AF65-F5344CB8AC3E}">
        <p14:creationId xmlns:p14="http://schemas.microsoft.com/office/powerpoint/2010/main" val="9960165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1520" y="49785"/>
            <a:ext cx="8892480" cy="2011063"/>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920657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5392443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9331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Salvation has </a:t>
            </a:r>
            <a:r>
              <a:rPr lang="en-US" sz="4800" b="1" dirty="0">
                <a:solidFill>
                  <a:srgbClr val="FFFF00"/>
                </a:solidFill>
                <a:effectLst>
                  <a:glow rad="127000">
                    <a:schemeClr val="tx1"/>
                  </a:glow>
                </a:effectLst>
                <a:latin typeface="Arial" charset="0"/>
                <a:ea typeface="ＭＳ Ｐゴシック" charset="0"/>
                <a:cs typeface="ＭＳ Ｐゴシック" charset="0"/>
              </a:rPr>
              <a:t>always</a:t>
            </a:r>
            <a:r>
              <a:rPr lang="en-US" sz="4800" b="1" dirty="0">
                <a:effectLst>
                  <a:glow rad="127000">
                    <a:schemeClr val="tx1"/>
                  </a:glow>
                </a:effectLst>
                <a:latin typeface="Arial" charset="0"/>
                <a:ea typeface="ＭＳ Ｐゴシック" charset="0"/>
                <a:cs typeface="ＭＳ Ｐゴシック" charset="0"/>
              </a:rPr>
              <a:t> been by faith (Gal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2" name="Rectangle 2">
            <a:extLst>
              <a:ext uri="{FF2B5EF4-FFF2-40B4-BE49-F238E27FC236}">
                <a16:creationId xmlns:a16="http://schemas.microsoft.com/office/drawing/2014/main" id="{414E0452-B107-7576-FFF6-EE771323865C}"/>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411855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73731" y="533400"/>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73731" y="1846385"/>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3526430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Salvation by faith alone changes us </a:t>
            </a:r>
            <a:r>
              <a:rPr lang="en-US" sz="4800" b="1" dirty="0">
                <a:solidFill>
                  <a:srgbClr val="FFFF00"/>
                </a:solidFill>
                <a:effectLst>
                  <a:glow rad="127000">
                    <a:schemeClr val="tx1"/>
                  </a:glow>
                </a:effectLst>
                <a:latin typeface="Arial" charset="0"/>
                <a:ea typeface="ＭＳ Ｐゴシック" charset="0"/>
                <a:cs typeface="ＭＳ Ｐゴシック" charset="0"/>
              </a:rPr>
              <a:t>inside</a:t>
            </a:r>
            <a:r>
              <a:rPr lang="en-US" sz="4800" b="1" dirty="0">
                <a:effectLst>
                  <a:glow rad="127000">
                    <a:schemeClr val="tx1"/>
                  </a:glow>
                </a:effectLst>
                <a:latin typeface="Arial" charset="0"/>
                <a:ea typeface="ＭＳ Ｐゴシック" charset="0"/>
                <a:cs typeface="ＭＳ Ｐゴシック" charset="0"/>
              </a:rPr>
              <a:t> (Gal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248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69538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448822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GRACE</a:t>
            </a: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electricity is a license to electrocute yourself.</a:t>
            </a:r>
          </a:p>
        </p:txBody>
      </p:sp>
    </p:spTree>
    <p:extLst>
      <p:ext uri="{BB962C8B-B14F-4D97-AF65-F5344CB8AC3E}">
        <p14:creationId xmlns:p14="http://schemas.microsoft.com/office/powerpoint/2010/main" val="39130949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88502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en-US" sz="3600" b="1" dirty="0">
                <a:effectLst>
                  <a:glow rad="228600">
                    <a:schemeClr val="accent4">
                      <a:satMod val="175000"/>
                    </a:schemeClr>
                  </a:glow>
                </a:effectLst>
                <a:latin typeface="Arial" charset="0"/>
                <a:ea typeface="ＭＳ Ｐゴシック" charset="0"/>
                <a:cs typeface="ＭＳ Ｐゴシック" charset="0"/>
              </a:rPr>
              <a:t>"So Christ has truly set us free. Now make sure that you stay free, and don’t get tied up again in slavery to the law" (5:1 NLT).</a:t>
            </a:r>
          </a:p>
        </p:txBody>
      </p:sp>
    </p:spTree>
    <p:extLst>
      <p:ext uri="{BB962C8B-B14F-4D97-AF65-F5344CB8AC3E}">
        <p14:creationId xmlns:p14="http://schemas.microsoft.com/office/powerpoint/2010/main" val="34146147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en-US" sz="6000" b="1" dirty="0">
                <a:latin typeface="Arial Black" charset="0"/>
                <a:ea typeface="ＭＳ Ｐゴシック" charset="0"/>
                <a:cs typeface="ＭＳ Ｐゴシック" charset="0"/>
              </a:rPr>
              <a:t>Paul's Practical Argument </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(Gal. 5–6)</a:t>
            </a: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altLang="ja-JP" sz="3600" b="1" dirty="0">
                <a:effectLst>
                  <a:glow rad="279400">
                    <a:schemeClr val="bg1"/>
                  </a:glow>
                </a:effectLst>
                <a:latin typeface="Arial" charset="0"/>
                <a:ea typeface="ＭＳ Ｐゴシック" charset="0"/>
                <a:cs typeface="Arial" charset="0"/>
              </a:rPr>
              <a:t>Paul defends responsibilities</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So Christ has truly set us free. Now make sure that you stay free, and don’t get tied up again in slavery to the law</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(Gal. 5:1 </a:t>
            </a:r>
            <a:r>
              <a:rPr lang="en-US" altLang="ja-JP" sz="1800" b="1" dirty="0">
                <a:latin typeface="Arial" charset="0"/>
                <a:ea typeface="ＭＳ Ｐゴシック" charset="0"/>
                <a:cs typeface="Arial" charset="0"/>
              </a:rPr>
              <a:t>NLT</a:t>
            </a:r>
            <a:r>
              <a:rPr lang="en-US" altLang="ja-JP" sz="2000" b="1" dirty="0">
                <a:latin typeface="Arial" charset="0"/>
                <a:ea typeface="ＭＳ Ｐゴシック" charset="0"/>
                <a:cs typeface="Arial" charset="0"/>
              </a:rPr>
              <a:t>).</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ma14="http://schemas.microsoft.com/office/mac/drawingml/2011/main" xmlns=""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b="1" dirty="0">
                <a:solidFill>
                  <a:srgbClr val="CB4CD3"/>
                </a:solidFill>
                <a:effectLst>
                  <a:glow rad="50800">
                    <a:srgbClr val="000000"/>
                  </a:glow>
                </a:effectLst>
                <a:latin typeface="Arial" charset="0"/>
                <a:ea typeface="ＭＳ Ｐゴシック" charset="0"/>
                <a:cs typeface="Arial" charset="0"/>
              </a:rPr>
              <a:t>No Jails in the Law of Moses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 y="44450"/>
            <a:ext cx="4572000"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(Galatians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en-US" b="1" dirty="0">
                <a:solidFill>
                  <a:srgbClr val="E3EBF1"/>
                </a:solidFill>
                <a:latin typeface="Arial" charset="0"/>
                <a:cs typeface="Arial" charset="0"/>
              </a:rPr>
              <a:t>Listen! I, Paul, tell you this: If you are counting on circumcision to make you right with God, then Christ will be of no benefit to you.  </a:t>
            </a:r>
            <a:r>
              <a:rPr lang="en-US" b="1" baseline="30000" dirty="0">
                <a:solidFill>
                  <a:srgbClr val="E3EBF1"/>
                </a:solidFill>
                <a:latin typeface="Arial" charset="0"/>
                <a:cs typeface="Arial" charset="0"/>
              </a:rPr>
              <a:t>3</a:t>
            </a:r>
            <a:r>
              <a:rPr lang="en-US" b="1" dirty="0">
                <a:solidFill>
                  <a:srgbClr val="E3EBF1"/>
                </a:solidFill>
                <a:latin typeface="Arial" charset="0"/>
                <a:cs typeface="Arial" charset="0"/>
              </a:rPr>
              <a:t>I’ll say it again. If you are trying to find favor with God by being circumcised, you must obey every regulation in the whole law of Moses.  </a:t>
            </a:r>
            <a:r>
              <a:rPr lang="en-US" b="1" baseline="30000" dirty="0">
                <a:solidFill>
                  <a:srgbClr val="E3EBF1"/>
                </a:solidFill>
                <a:latin typeface="Arial" charset="0"/>
                <a:cs typeface="Arial" charset="0"/>
              </a:rPr>
              <a:t>4</a:t>
            </a:r>
            <a:r>
              <a:rPr lang="en-US" b="1" dirty="0">
                <a:solidFill>
                  <a:srgbClr val="E3EBF1"/>
                </a:solidFill>
                <a:latin typeface="Arial" charset="0"/>
                <a:cs typeface="Arial" charset="0"/>
              </a:rPr>
              <a:t>For if you are trying to make yourselves right with God by keeping the law, you have been cut off from Christ! You have fallen away from God’s grace</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(Galatians 5:2-4 NLT).</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en-US" sz="3200" dirty="0">
                <a:solidFill>
                  <a:schemeClr val="tx1"/>
                </a:solidFill>
                <a:latin typeface="Arial Black" charset="0"/>
                <a:ea typeface="ＭＳ Ｐゴシック" charset="0"/>
                <a:cs typeface="ＭＳ Ｐゴシック" charset="0"/>
              </a:rPr>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Available Prothrombin</a:t>
            </a: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Prothrombin Concentration</a:t>
            </a:r>
          </a:p>
        </p:txBody>
      </p:sp>
    </p:spTree>
    <p:extLst>
      <p:ext uri="{BB962C8B-B14F-4D97-AF65-F5344CB8AC3E}">
        <p14:creationId xmlns:p14="http://schemas.microsoft.com/office/powerpoint/2010/main" val="26347294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en-US" sz="6000" dirty="0">
                <a:effectLst>
                  <a:glow rad="292100">
                    <a:schemeClr val="tx1">
                      <a:alpha val="92000"/>
                    </a:schemeClr>
                  </a:glow>
                </a:effectLst>
                <a:latin typeface="Arial" charset="0"/>
                <a:ea typeface="ＭＳ Ｐゴシック" charset="0"/>
                <a:cs typeface="ＭＳ Ｐゴシック" charset="0"/>
              </a:rPr>
              <a:t>Walking in the Spirit</a:t>
            </a: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Grp="1" noChangeArrowheads="1"/>
          </p:cNvSpPr>
          <p:nvPr>
            <p:ph type="ctrTitle"/>
          </p:nvPr>
        </p:nvSpPr>
        <p:spPr>
          <a:xfrm>
            <a:off x="0" y="762000"/>
            <a:ext cx="9144000" cy="1298575"/>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George Mueller</a:t>
            </a:r>
            <a:r>
              <a:rPr lang="fr-FR" altLang="ja-JP" sz="4800" b="1" i="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s Step #1 </a:t>
            </a:r>
            <a:b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b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to Find the Will of God</a:t>
            </a:r>
          </a:p>
        </p:txBody>
      </p:sp>
      <p:sp>
        <p:nvSpPr>
          <p:cNvPr id="4101" name="Rectangle 5"/>
          <p:cNvSpPr>
            <a:spLocks noChangeArrowheads="1"/>
          </p:cNvSpPr>
          <p:nvPr/>
        </p:nvSpPr>
        <p:spPr bwMode="auto">
          <a:xfrm>
            <a:off x="685800" y="2635250"/>
            <a:ext cx="6629400" cy="282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548640" rIns="548640">
            <a:spAutoFit/>
          </a:bodyPr>
          <a:lstStyle/>
          <a:p>
            <a:pPr algn="ctr">
              <a:lnSpc>
                <a:spcPct val="80000"/>
              </a:lnSpc>
              <a:defRPr/>
            </a:pP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400" b="1" dirty="0">
                <a:solidFill>
                  <a:prstClr val="white"/>
                </a:solidFill>
                <a:effectLst>
                  <a:outerShdw blurRad="50800" dist="101600" dir="2700000" algn="tl" rotWithShape="0">
                    <a:srgbClr val="000000">
                      <a:alpha val="70000"/>
                    </a:srgbClr>
                  </a:outerShdw>
                </a:effectLst>
                <a:latin typeface="Arial" charset="0"/>
                <a:cs typeface="Arial" charset="0"/>
              </a:rPr>
              <a:t>I get my heart into such a state that it has no will of its own in regard to the given matter.</a:t>
            </a: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xxiv</a:t>
            </a:r>
          </a:p>
        </p:txBody>
      </p:sp>
      <p:sp>
        <p:nvSpPr>
          <p:cNvPr id="9" name="Text Box 2"/>
          <p:cNvSpPr txBox="1">
            <a:spLocks noChangeArrowheads="1"/>
          </p:cNvSpPr>
          <p:nvPr/>
        </p:nvSpPr>
        <p:spPr bwMode="auto">
          <a:xfrm>
            <a:off x="179388" y="1844675"/>
            <a:ext cx="6913562"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"No will of my own"</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Discern feelings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Word of God</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Providential circumstances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Ask God in prayer</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Decide, look for peace, pray 2-3 more times, &amp; act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has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4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Plural: many</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Singular: one (love)</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Often misused in the church</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Rarely misused in the church</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No believer </a:t>
                      </a:r>
                      <a:br>
                        <a:rPr lang="en-US" sz="2800" b="1" dirty="0">
                          <a:effectLst/>
                          <a:latin typeface="Arial"/>
                          <a:ea typeface="Times New Roman"/>
                          <a:cs typeface="Times New Roman"/>
                        </a:rPr>
                      </a:br>
                      <a:r>
                        <a:rPr lang="en-US" sz="2800" b="1" dirty="0">
                          <a:effectLst/>
                          <a:latin typeface="Arial"/>
                          <a:ea typeface="Times New Roman"/>
                          <a:cs typeface="Times New Roman"/>
                        </a:rPr>
                        <a:t>possesses all</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Every believer should strive for all</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Will cease (temporary)</a:t>
                      </a:r>
                      <a:endParaRPr lang="en-US" sz="2800" b="1">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Will last (</a:t>
                      </a:r>
                      <a:r>
                        <a:rPr lang="en-US" sz="2800" b="1" kern="1200" dirty="0">
                          <a:solidFill>
                            <a:schemeClr val="tx1"/>
                          </a:solidFill>
                          <a:effectLst/>
                          <a:latin typeface="Arial"/>
                          <a:ea typeface="Times New Roman"/>
                          <a:cs typeface="Times New Roman"/>
                        </a:rPr>
                        <a:t>permanent</a:t>
                      </a:r>
                      <a:r>
                        <a:rPr lang="en-US" sz="2800" b="1" dirty="0">
                          <a:effectLst/>
                          <a:latin typeface="Arial"/>
                          <a:ea typeface="Times New Roman"/>
                          <a:cs typeface="Times New Roman"/>
                        </a:rPr>
                        <a:t>)</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0"/>
            <a:ext cx="9251951" cy="1042988"/>
          </a:xfrm>
          <a:noFill/>
        </p:spPr>
        <p:txBody>
          <a:bodyPr/>
          <a:lstStyle/>
          <a:p>
            <a:r>
              <a:rPr lang="en-US" b="1" dirty="0">
                <a:solidFill>
                  <a:srgbClr val="FFFFFF"/>
                </a:solidFill>
                <a:effectLst>
                  <a:glow rad="317500">
                    <a:schemeClr val="tx1">
                      <a:alpha val="91000"/>
                    </a:schemeClr>
                  </a:glow>
                </a:effectLst>
                <a:latin typeface="Apple Chancery"/>
                <a:cs typeface="Apple Chancery"/>
              </a:rPr>
              <a:t>The Fruit of the Spirit</a:t>
            </a:r>
            <a:endParaRPr lang="en-US" dirty="0">
              <a:solidFill>
                <a:srgbClr val="FFFFFF"/>
              </a:solidFill>
              <a:latin typeface="Arial" panose="020B0604020202020204" pitchFamily="34" charset="0"/>
              <a:ea typeface="Osaka" charset="0"/>
              <a:cs typeface="Arial" panose="020B0604020202020204" pitchFamily="34" charset="0"/>
            </a:endParaRPr>
          </a:p>
        </p:txBody>
      </p:sp>
      <p:pic>
        <p:nvPicPr>
          <p:cNvPr id="1026" name="Picture 2">
            <a:extLst>
              <a:ext uri="{FF2B5EF4-FFF2-40B4-BE49-F238E27FC236}">
                <a16:creationId xmlns:a16="http://schemas.microsoft.com/office/drawing/2014/main" id="{916D8A01-3FD8-009C-0B98-E17942B51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62472"/>
            <a:ext cx="4449270" cy="393305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95AE2-2C03-7407-1F37-FB40F2C2E462}"/>
              </a:ext>
            </a:extLst>
          </p:cNvPr>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Love</a:t>
            </a:r>
          </a:p>
        </p:txBody>
      </p:sp>
      <p:sp>
        <p:nvSpPr>
          <p:cNvPr id="12" name="Title 1">
            <a:extLst>
              <a:ext uri="{FF2B5EF4-FFF2-40B4-BE49-F238E27FC236}">
                <a16:creationId xmlns:a16="http://schemas.microsoft.com/office/drawing/2014/main" id="{2FB63B86-0FC4-5297-0818-4EE51708D934}"/>
              </a:ext>
            </a:extLst>
          </p:cNvPr>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Joy</a:t>
            </a:r>
          </a:p>
        </p:txBody>
      </p:sp>
      <p:sp>
        <p:nvSpPr>
          <p:cNvPr id="13" name="Title 1">
            <a:extLst>
              <a:ext uri="{FF2B5EF4-FFF2-40B4-BE49-F238E27FC236}">
                <a16:creationId xmlns:a16="http://schemas.microsoft.com/office/drawing/2014/main" id="{5B441120-144C-194C-4791-3BFAC9B83A4D}"/>
              </a:ext>
            </a:extLst>
          </p:cNvPr>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Peace</a:t>
            </a:r>
          </a:p>
        </p:txBody>
      </p:sp>
      <p:sp>
        <p:nvSpPr>
          <p:cNvPr id="14" name="Title 1">
            <a:extLst>
              <a:ext uri="{FF2B5EF4-FFF2-40B4-BE49-F238E27FC236}">
                <a16:creationId xmlns:a16="http://schemas.microsoft.com/office/drawing/2014/main" id="{AA4E609F-ECF9-E2EF-2DDA-F7F2C68E33A8}"/>
              </a:ext>
            </a:extLst>
          </p:cNvPr>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Patience</a:t>
            </a:r>
          </a:p>
        </p:txBody>
      </p:sp>
      <p:sp>
        <p:nvSpPr>
          <p:cNvPr id="15" name="Title 1">
            <a:extLst>
              <a:ext uri="{FF2B5EF4-FFF2-40B4-BE49-F238E27FC236}">
                <a16:creationId xmlns:a16="http://schemas.microsoft.com/office/drawing/2014/main" id="{1BF247B3-30CE-00AE-F5D6-FF75D518D437}"/>
              </a:ext>
            </a:extLst>
          </p:cNvPr>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Kindness</a:t>
            </a:r>
          </a:p>
        </p:txBody>
      </p:sp>
      <p:sp>
        <p:nvSpPr>
          <p:cNvPr id="16" name="Title 1">
            <a:extLst>
              <a:ext uri="{FF2B5EF4-FFF2-40B4-BE49-F238E27FC236}">
                <a16:creationId xmlns:a16="http://schemas.microsoft.com/office/drawing/2014/main" id="{DF094035-2E63-2708-55A6-71A4BA7D225D}"/>
              </a:ext>
            </a:extLst>
          </p:cNvPr>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Goodness</a:t>
            </a:r>
          </a:p>
        </p:txBody>
      </p:sp>
      <p:sp>
        <p:nvSpPr>
          <p:cNvPr id="17" name="Title 1">
            <a:extLst>
              <a:ext uri="{FF2B5EF4-FFF2-40B4-BE49-F238E27FC236}">
                <a16:creationId xmlns:a16="http://schemas.microsoft.com/office/drawing/2014/main" id="{6AF1FDF9-091B-2B2E-64A9-736C44335663}"/>
              </a:ext>
            </a:extLst>
          </p:cNvPr>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Faithfulness</a:t>
            </a:r>
          </a:p>
        </p:txBody>
      </p:sp>
      <p:sp>
        <p:nvSpPr>
          <p:cNvPr id="18" name="Title 1">
            <a:extLst>
              <a:ext uri="{FF2B5EF4-FFF2-40B4-BE49-F238E27FC236}">
                <a16:creationId xmlns:a16="http://schemas.microsoft.com/office/drawing/2014/main" id="{44A9065B-CD6C-0544-0E9F-7D452EE9E1D0}"/>
              </a:ext>
            </a:extLst>
          </p:cNvPr>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Gentleness</a:t>
            </a:r>
          </a:p>
        </p:txBody>
      </p:sp>
      <p:sp>
        <p:nvSpPr>
          <p:cNvPr id="19" name="Title 1">
            <a:extLst>
              <a:ext uri="{FF2B5EF4-FFF2-40B4-BE49-F238E27FC236}">
                <a16:creationId xmlns:a16="http://schemas.microsoft.com/office/drawing/2014/main" id="{E63FC590-6CD5-B2B4-7625-3CFC9391C742}"/>
              </a:ext>
            </a:extLst>
          </p:cNvPr>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Inner Life</a:t>
            </a: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Social Relationships</a:t>
            </a: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Principles of Conduct</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Feelings</a:t>
            </a: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Attitudes</a:t>
            </a: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Character</a:t>
            </a: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Behavior</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Love</a:t>
            </a:r>
            <a:r>
              <a:rPr lang="fr-FR" b="1" dirty="0">
                <a:solidFill>
                  <a:srgbClr val="FFFF00"/>
                </a:solidFill>
                <a:effectLst>
                  <a:glow rad="317500">
                    <a:srgbClr val="000000">
                      <a:alpha val="91000"/>
                    </a:srgbClr>
                  </a:glow>
                </a:effectLst>
                <a:latin typeface="Apple Chancery"/>
                <a:ea typeface="Osaka"/>
                <a:cs typeface="Apple Chancery"/>
              </a:rPr>
              <a:t>'</a:t>
            </a:r>
            <a:r>
              <a:rPr lang="en-US" b="1" dirty="0">
                <a:solidFill>
                  <a:srgbClr val="FFFF00"/>
                </a:solidFill>
                <a:effectLst>
                  <a:glow rad="317500">
                    <a:srgbClr val="000000">
                      <a:alpha val="91000"/>
                    </a:srgbClr>
                  </a:glow>
                </a:effectLst>
                <a:latin typeface="Apple Chancery"/>
                <a:ea typeface="Osaka"/>
                <a:cs typeface="Apple Chancery"/>
              </a:rPr>
              <a:t>s</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Strength</a:t>
            </a: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Security</a:t>
            </a: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Endurance</a:t>
            </a: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Conduct</a:t>
            </a: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Character</a:t>
            </a: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Confidence</a:t>
            </a: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Humility</a:t>
            </a: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Victory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en-US" sz="5400" dirty="0">
                <a:solidFill>
                  <a:srgbClr val="FFFFFF"/>
                </a:solidFill>
                <a:effectLst>
                  <a:glow rad="317500">
                    <a:schemeClr val="tx1">
                      <a:alpha val="91000"/>
                    </a:schemeClr>
                  </a:glow>
                </a:effectLst>
                <a:latin typeface="Apple Chancery"/>
                <a:cs typeface="Apple Chancery"/>
              </a:rPr>
              <a:t>Are </a:t>
            </a:r>
            <a:r>
              <a:rPr lang="en-US" sz="5400" dirty="0">
                <a:solidFill>
                  <a:srgbClr val="FFFF00"/>
                </a:solidFill>
                <a:effectLst>
                  <a:glow rad="317500">
                    <a:schemeClr val="tx1">
                      <a:alpha val="91000"/>
                    </a:schemeClr>
                  </a:glow>
                </a:effectLst>
                <a:latin typeface="Apple Chancery"/>
                <a:cs typeface="Apple Chancery"/>
              </a:rPr>
              <a:t>you</a:t>
            </a:r>
            <a:r>
              <a:rPr lang="en-US" sz="5400" dirty="0">
                <a:solidFill>
                  <a:srgbClr val="FFFFFF"/>
                </a:solidFill>
                <a:effectLst>
                  <a:glow rad="317500">
                    <a:schemeClr val="tx1">
                      <a:alpha val="91000"/>
                    </a:schemeClr>
                  </a:glow>
                </a:effectLst>
                <a:latin typeface="Apple Chancery"/>
                <a:cs typeface="Apple Chancery"/>
              </a:rPr>
              <a:t> surrendered to Christ?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7022703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ru-RU"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Brothers, if someone is caught in a sin, you who are spiritual should restore him gently.</a:t>
            </a:r>
            <a:r>
              <a:rPr lang="ru-RU" altLang="ja-JP" sz="3600" b="1" dirty="0">
                <a:solidFill>
                  <a:srgbClr val="FFFFFF"/>
                </a:solidFill>
                <a:latin typeface="Arial" charset="0"/>
                <a:cs typeface="Arial" charset="0"/>
              </a:rPr>
              <a:t>"</a:t>
            </a:r>
            <a:endParaRPr lang="en-US" altLang="ja-JP" sz="3600" b="1" dirty="0">
              <a:solidFill>
                <a:srgbClr val="FFFFFF"/>
              </a:solidFill>
              <a:latin typeface="Arial" charset="0"/>
              <a:cs typeface="Arial" charset="0"/>
            </a:endParaRPr>
          </a:p>
          <a:p>
            <a:pPr algn="r">
              <a:lnSpc>
                <a:spcPct val="90000"/>
              </a:lnSpc>
              <a:spcBef>
                <a:spcPct val="20000"/>
              </a:spcBef>
            </a:pPr>
            <a:r>
              <a:rPr lang="en-US" sz="3600" b="1" dirty="0">
                <a:solidFill>
                  <a:srgbClr val="FFFFFF"/>
                </a:solidFill>
                <a:latin typeface="Arial" charset="0"/>
                <a:cs typeface="Arial" charset="0"/>
              </a:rPr>
              <a:t>Galatians 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US" sz="4400" b="1">
                <a:solidFill>
                  <a:srgbClr val="FFFFFF"/>
                </a:solidFill>
                <a:latin typeface="Arial" charset="0"/>
                <a:cs typeface="Arial" charset="0"/>
              </a:rPr>
              <a:t>Restore People in Sin</a:t>
            </a:r>
            <a:endParaRPr lang="en-US" sz="3600">
              <a:solidFill>
                <a:srgbClr val="FFFFFF"/>
              </a:solidFill>
              <a:latin typeface="Arial" charset="0"/>
              <a:cs typeface="Arial" charset="0"/>
            </a:endParaRPr>
          </a:p>
        </p:txBody>
      </p:sp>
    </p:spTree>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l" eaLnBrk="1" hangingPunct="1">
              <a:defRPr/>
            </a:pPr>
            <a:r>
              <a:rPr lang="en-US" sz="3200" i="0" dirty="0">
                <a:effectLst>
                  <a:glow rad="139700">
                    <a:schemeClr val="bg1">
                      <a:alpha val="75000"/>
                    </a:schemeClr>
                  </a:glow>
                </a:effectLst>
              </a:rPr>
              <a:t>The word for </a:t>
            </a:r>
            <a:r>
              <a:rPr lang="ru-RU" sz="3200" i="0" dirty="0">
                <a:effectLst>
                  <a:glow rad="139700">
                    <a:schemeClr val="bg1">
                      <a:alpha val="75000"/>
                    </a:schemeClr>
                  </a:glow>
                </a:effectLst>
              </a:rPr>
              <a:t>"</a:t>
            </a:r>
            <a:r>
              <a:rPr lang="en-US" sz="3200" i="0" dirty="0">
                <a:effectLst>
                  <a:glow rad="139700">
                    <a:schemeClr val="bg1">
                      <a:alpha val="75000"/>
                    </a:schemeClr>
                  </a:glow>
                </a:effectLst>
              </a:rPr>
              <a:t>restore</a:t>
            </a:r>
            <a:r>
              <a:rPr lang="ru-RU" sz="3200" i="0" dirty="0">
                <a:effectLst>
                  <a:glow rad="139700">
                    <a:schemeClr val="bg1">
                      <a:alpha val="75000"/>
                    </a:schemeClr>
                  </a:glow>
                </a:effectLst>
              </a:rPr>
              <a:t>"</a:t>
            </a:r>
            <a:r>
              <a:rPr lang="en-US" sz="3200" i="0" dirty="0">
                <a:effectLst>
                  <a:glow rad="139700">
                    <a:schemeClr val="bg1">
                      <a:alpha val="75000"/>
                    </a:schemeClr>
                  </a:glow>
                </a:effectLst>
              </a:rPr>
              <a:t> in Galatians 6:1 refers in other contexts to fishermen mending nets</a:t>
            </a: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l" eaLnBrk="1" hangingPunct="1">
              <a:defRPr/>
            </a:pPr>
            <a:r>
              <a:rPr lang="en-US" sz="3200" dirty="0">
                <a:effectLst>
                  <a:glow rad="139700">
                    <a:schemeClr val="bg1">
                      <a:alpha val="75000"/>
                    </a:schemeClr>
                  </a:glow>
                </a:effectLst>
              </a:rPr>
              <a:t>Don't make it your priority to 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buFont typeface="Monotype Sorts" charset="2"/>
              <a:buNone/>
              <a:defRPr/>
            </a:pPr>
            <a:r>
              <a:rPr lang="en-US" sz="6000" i="1" kern="0" dirty="0">
                <a:solidFill>
                  <a:srgbClr val="FFFFFF"/>
                </a:solidFill>
                <a:effectLst>
                  <a:glow rad="139700">
                    <a:srgbClr val="000000">
                      <a:alpha val="75000"/>
                    </a:srgbClr>
                  </a:glow>
                </a:effectLst>
                <a:latin typeface="Tahoma"/>
                <a:ea typeface="ＭＳ Ｐゴシック"/>
                <a:cs typeface="ＭＳ Ｐゴシック"/>
              </a:rPr>
              <a:t>Restore people!</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Justification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1722967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709819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ETERNAL</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3200" dirty="0">
                <a:solidFill>
                  <a:schemeClr val="bg1"/>
                </a:solidFill>
                <a:latin typeface="Helvetica" pitchFamily="2" charset="0"/>
                <a:ea typeface="ヒラギノ角ゴ ProN W3" panose="020B0300000000000000" pitchFamily="34" charset="-128"/>
                <a:cs typeface="Arial" panose="020B0604020202020204" pitchFamily="34" charset="0"/>
              </a:rPr>
              <a:t>GALATIANS 6:8</a:t>
            </a:r>
            <a:endParaRPr lang="en-US" sz="3200"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13800" i="1" spc="-200" dirty="0">
                <a:solidFill>
                  <a:schemeClr val="bg1"/>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life</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a:solidFill>
                  <a:srgbClr val="ED8883"/>
                </a:solidFill>
                <a:latin typeface="Arial" panose="020B0604020202020204" pitchFamily="34" charset="0"/>
                <a:cs typeface="Arial" panose="020B0604020202020204" pitchFamily="34" charset="0"/>
              </a:rPr>
              <a:t>GALATIANS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658363" y="3645024"/>
            <a:ext cx="4522149"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sz="2400" b="1" dirty="0">
                <a:solidFill>
                  <a:schemeClr val="bg1"/>
                </a:solidFill>
                <a:latin typeface="Arial" panose="020B0604020202020204" pitchFamily="34" charset="0"/>
                <a:cs typeface="Arial" panose="020B0604020202020204" pitchFamily="34" charset="0"/>
              </a:rPr>
              <a:t>Those who live only to satisfy their own sinful nature will harvest decay and death from that sinful nature. But those who live to please the Spirit will harvest everlasting life from the Spirit.</a:t>
            </a:r>
          </a:p>
        </p:txBody>
      </p:sp>
    </p:spTree>
    <p:extLst>
      <p:ext uri="{BB962C8B-B14F-4D97-AF65-F5344CB8AC3E}">
        <p14:creationId xmlns:p14="http://schemas.microsoft.com/office/powerpoint/2010/main" val="361670339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029" descr="Paul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692150"/>
            <a:ext cx="4927601"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233" name="Picture 6" descr="Gal 6.11 Greek 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33400"/>
            <a:ext cx="42719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1026"/>
          <p:cNvSpPr>
            <a:spLocks noGrp="1" noChangeArrowheads="1"/>
          </p:cNvSpPr>
          <p:nvPr>
            <p:ph type="title"/>
          </p:nvPr>
        </p:nvSpPr>
        <p:spPr>
          <a:xfrm>
            <a:off x="0" y="-12700"/>
            <a:ext cx="4267200" cy="762000"/>
          </a:xfrm>
          <a:solidFill>
            <a:schemeClr val="bg2"/>
          </a:solidFill>
        </p:spPr>
        <p:txBody>
          <a:bodyPr/>
          <a:lstStyle/>
          <a:p>
            <a:pPr eaLnBrk="1" hangingPunct="1">
              <a:defRPr/>
            </a:pPr>
            <a:r>
              <a:rPr lang="en-US" dirty="0">
                <a:latin typeface="Tahoma" charset="0"/>
                <a:ea typeface="ＭＳ Ｐゴシック" charset="0"/>
                <a:cs typeface="ＭＳ Ｐゴシック" charset="0"/>
              </a:rPr>
              <a:t>Galatians 6:11</a:t>
            </a:r>
          </a:p>
        </p:txBody>
      </p:sp>
      <p:sp>
        <p:nvSpPr>
          <p:cNvPr id="44038" name="Text Box 1030"/>
          <p:cNvSpPr txBox="1">
            <a:spLocks noChangeArrowheads="1"/>
          </p:cNvSpPr>
          <p:nvPr/>
        </p:nvSpPr>
        <p:spPr bwMode="auto">
          <a:xfrm>
            <a:off x="158750" y="4494213"/>
            <a:ext cx="4557713" cy="224790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normal Greek shows that Paul wrote the entire letter himself without a scribe in large letters (due to eye problems?)</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
        <p:nvSpPr>
          <p:cNvPr id="44039" name="Text Box 1031"/>
          <p:cNvSpPr txBox="1">
            <a:spLocks noChangeArrowheads="1"/>
          </p:cNvSpPr>
          <p:nvPr/>
        </p:nvSpPr>
        <p:spPr bwMode="auto">
          <a:xfrm>
            <a:off x="4876800" y="4965700"/>
            <a:ext cx="4267200" cy="1816100"/>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NIV (epistolary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See what large letters I use as </a:t>
            </a:r>
            <a:r>
              <a:rPr kumimoji="0" lang="en-US" sz="2800" b="0" i="0" u="none" strike="noStrike" kern="1200" cap="none" spc="0" normalizeH="0" baseline="0" noProof="0" dirty="0">
                <a:ln>
                  <a:noFill/>
                </a:ln>
                <a:solidFill>
                  <a:srgbClr val="FF9900"/>
                </a:solidFill>
                <a:effectLst/>
                <a:uLnTx/>
                <a:uFillTx/>
                <a:latin typeface="Arial"/>
                <a:ea typeface="ＭＳ Ｐゴシック" charset="0"/>
                <a:cs typeface="Arial"/>
              </a:rPr>
              <a:t>I write</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 to you with my own hand!</a:t>
            </a:r>
          </a:p>
        </p:txBody>
      </p:sp>
      <p:sp>
        <p:nvSpPr>
          <p:cNvPr id="44040" name="Text Box 1032"/>
          <p:cNvSpPr txBox="1">
            <a:spLocks noChangeArrowheads="1"/>
          </p:cNvSpPr>
          <p:nvPr/>
        </p:nvSpPr>
        <p:spPr bwMode="auto">
          <a:xfrm>
            <a:off x="4876800" y="2886075"/>
            <a:ext cx="4267200" cy="1816100"/>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NKJV (normal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See with what large letters </a:t>
            </a:r>
            <a:r>
              <a:rPr kumimoji="0" lang="en-US" sz="2800" b="0" i="0" u="none" strike="noStrike" kern="1200" cap="none" spc="0" normalizeH="0" baseline="0" noProof="0" dirty="0">
                <a:ln>
                  <a:noFill/>
                </a:ln>
                <a:solidFill>
                  <a:srgbClr val="FF9900"/>
                </a:solidFill>
                <a:effectLst/>
                <a:uLnTx/>
                <a:uFillTx/>
                <a:latin typeface="Arial" charset="0"/>
                <a:ea typeface="ＭＳ Ｐゴシック" charset="0"/>
                <a:cs typeface="Arial" charset="0"/>
              </a:rPr>
              <a:t>I have written</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you with my own hand!</a:t>
            </a:r>
          </a:p>
        </p:txBody>
      </p:sp>
      <p:sp>
        <p:nvSpPr>
          <p:cNvPr id="2" name="Freeform 1"/>
          <p:cNvSpPr>
            <a:spLocks/>
          </p:cNvSpPr>
          <p:nvPr/>
        </p:nvSpPr>
        <p:spPr bwMode="auto">
          <a:xfrm>
            <a:off x="2411413" y="1196975"/>
            <a:ext cx="2117725" cy="3117850"/>
          </a:xfrm>
          <a:custGeom>
            <a:avLst/>
            <a:gdLst>
              <a:gd name="T0" fmla="*/ 0 w 1892895"/>
              <a:gd name="T1" fmla="*/ 0 h 2600812"/>
              <a:gd name="T2" fmla="*/ 73579 w 1892895"/>
              <a:gd name="T3" fmla="*/ 514058 h 2600812"/>
              <a:gd name="T4" fmla="*/ 147154 w 1892895"/>
              <a:gd name="T5" fmla="*/ 734382 h 2600812"/>
              <a:gd name="T6" fmla="*/ 220732 w 1892895"/>
              <a:gd name="T7" fmla="*/ 1028132 h 2600812"/>
              <a:gd name="T8" fmla="*/ 294310 w 1892895"/>
              <a:gd name="T9" fmla="*/ 1542199 h 2600812"/>
              <a:gd name="T10" fmla="*/ 367886 w 1892895"/>
              <a:gd name="T11" fmla="*/ 1689075 h 2600812"/>
              <a:gd name="T12" fmla="*/ 441464 w 1892895"/>
              <a:gd name="T13" fmla="*/ 1982826 h 2600812"/>
              <a:gd name="T14" fmla="*/ 662199 w 1892895"/>
              <a:gd name="T15" fmla="*/ 2570336 h 2600812"/>
              <a:gd name="T16" fmla="*/ 809349 w 1892895"/>
              <a:gd name="T17" fmla="*/ 2790647 h 2600812"/>
              <a:gd name="T18" fmla="*/ 919715 w 1892895"/>
              <a:gd name="T19" fmla="*/ 3304714 h 2600812"/>
              <a:gd name="T20" fmla="*/ 993289 w 1892895"/>
              <a:gd name="T21" fmla="*/ 3451599 h 2600812"/>
              <a:gd name="T22" fmla="*/ 1214019 w 1892895"/>
              <a:gd name="T23" fmla="*/ 4479730 h 2600812"/>
              <a:gd name="T24" fmla="*/ 1324389 w 1892895"/>
              <a:gd name="T25" fmla="*/ 4846918 h 2600812"/>
              <a:gd name="T26" fmla="*/ 1545118 w 1892895"/>
              <a:gd name="T27" fmla="*/ 5434418 h 2600812"/>
              <a:gd name="T28" fmla="*/ 1729062 w 1892895"/>
              <a:gd name="T29" fmla="*/ 6095367 h 2600812"/>
              <a:gd name="T30" fmla="*/ 1876215 w 1892895"/>
              <a:gd name="T31" fmla="*/ 6389117 h 2600812"/>
              <a:gd name="T32" fmla="*/ 2133737 w 1892895"/>
              <a:gd name="T33" fmla="*/ 7196939 h 2600812"/>
              <a:gd name="T34" fmla="*/ 2280889 w 1892895"/>
              <a:gd name="T35" fmla="*/ 7564130 h 2600812"/>
              <a:gd name="T36" fmla="*/ 2464833 w 1892895"/>
              <a:gd name="T37" fmla="*/ 7931324 h 2600812"/>
              <a:gd name="T38" fmla="*/ 2685564 w 1892895"/>
              <a:gd name="T39" fmla="*/ 8371953 h 2600812"/>
              <a:gd name="T40" fmla="*/ 3090240 w 1892895"/>
              <a:gd name="T41" fmla="*/ 9253209 h 2600812"/>
              <a:gd name="T42" fmla="*/ 3163813 w 1892895"/>
              <a:gd name="T43" fmla="*/ 9473521 h 2600812"/>
              <a:gd name="T44" fmla="*/ 3274178 w 1892895"/>
              <a:gd name="T45" fmla="*/ 9693831 h 2600812"/>
              <a:gd name="T46" fmla="*/ 3494912 w 1892895"/>
              <a:gd name="T47" fmla="*/ 10428218 h 2600812"/>
              <a:gd name="T48" fmla="*/ 3605278 w 1892895"/>
              <a:gd name="T49" fmla="*/ 10575097 h 2600812"/>
              <a:gd name="T50" fmla="*/ 3862798 w 1892895"/>
              <a:gd name="T51" fmla="*/ 11236039 h 2600812"/>
              <a:gd name="T52" fmla="*/ 4157105 w 1892895"/>
              <a:gd name="T53" fmla="*/ 11750113 h 2600812"/>
              <a:gd name="T54" fmla="*/ 4414623 w 1892895"/>
              <a:gd name="T55" fmla="*/ 12337613 h 2600812"/>
              <a:gd name="T56" fmla="*/ 4561779 w 1892895"/>
              <a:gd name="T57" fmla="*/ 12778245 h 2600812"/>
              <a:gd name="T58" fmla="*/ 4819300 w 1892895"/>
              <a:gd name="T59" fmla="*/ 13439185 h 2600812"/>
              <a:gd name="T60" fmla="*/ 4929664 w 1892895"/>
              <a:gd name="T61" fmla="*/ 13879816 h 2600812"/>
              <a:gd name="T62" fmla="*/ 5076816 w 1892895"/>
              <a:gd name="T63" fmla="*/ 14173565 h 2600812"/>
              <a:gd name="T64" fmla="*/ 5187182 w 1892895"/>
              <a:gd name="T65" fmla="*/ 14540755 h 2600812"/>
              <a:gd name="T66" fmla="*/ 5334338 w 1892895"/>
              <a:gd name="T67" fmla="*/ 14907945 h 2600812"/>
              <a:gd name="T68" fmla="*/ 5518274 w 1892895"/>
              <a:gd name="T69" fmla="*/ 15275141 h 2600812"/>
              <a:gd name="T70" fmla="*/ 5591856 w 1892895"/>
              <a:gd name="T71" fmla="*/ 15495456 h 2600812"/>
              <a:gd name="T72" fmla="*/ 5775803 w 1892895"/>
              <a:gd name="T73" fmla="*/ 15936079 h 2600812"/>
              <a:gd name="T74" fmla="*/ 5812586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 name="Freeform 8"/>
          <p:cNvSpPr>
            <a:spLocks/>
          </p:cNvSpPr>
          <p:nvPr/>
        </p:nvSpPr>
        <p:spPr bwMode="auto">
          <a:xfrm rot="-5400000">
            <a:off x="2386806" y="1127919"/>
            <a:ext cx="2116138" cy="3117850"/>
          </a:xfrm>
          <a:custGeom>
            <a:avLst/>
            <a:gdLst>
              <a:gd name="T0" fmla="*/ 0 w 1892895"/>
              <a:gd name="T1" fmla="*/ 0 h 2600812"/>
              <a:gd name="T2" fmla="*/ 73081 w 1892895"/>
              <a:gd name="T3" fmla="*/ 514058 h 2600812"/>
              <a:gd name="T4" fmla="*/ 146166 w 1892895"/>
              <a:gd name="T5" fmla="*/ 734382 h 2600812"/>
              <a:gd name="T6" fmla="*/ 219244 w 1892895"/>
              <a:gd name="T7" fmla="*/ 1028132 h 2600812"/>
              <a:gd name="T8" fmla="*/ 292331 w 1892895"/>
              <a:gd name="T9" fmla="*/ 1542199 h 2600812"/>
              <a:gd name="T10" fmla="*/ 365415 w 1892895"/>
              <a:gd name="T11" fmla="*/ 1689075 h 2600812"/>
              <a:gd name="T12" fmla="*/ 438495 w 1892895"/>
              <a:gd name="T13" fmla="*/ 1982826 h 2600812"/>
              <a:gd name="T14" fmla="*/ 657745 w 1892895"/>
              <a:gd name="T15" fmla="*/ 2570336 h 2600812"/>
              <a:gd name="T16" fmla="*/ 803904 w 1892895"/>
              <a:gd name="T17" fmla="*/ 2790647 h 2600812"/>
              <a:gd name="T18" fmla="*/ 913530 w 1892895"/>
              <a:gd name="T19" fmla="*/ 3304714 h 2600812"/>
              <a:gd name="T20" fmla="*/ 986611 w 1892895"/>
              <a:gd name="T21" fmla="*/ 3451599 h 2600812"/>
              <a:gd name="T22" fmla="*/ 1205859 w 1892895"/>
              <a:gd name="T23" fmla="*/ 4479730 h 2600812"/>
              <a:gd name="T24" fmla="*/ 1315482 w 1892895"/>
              <a:gd name="T25" fmla="*/ 4846918 h 2600812"/>
              <a:gd name="T26" fmla="*/ 1534728 w 1892895"/>
              <a:gd name="T27" fmla="*/ 5434418 h 2600812"/>
              <a:gd name="T28" fmla="*/ 1717435 w 1892895"/>
              <a:gd name="T29" fmla="*/ 6095367 h 2600812"/>
              <a:gd name="T30" fmla="*/ 1863599 w 1892895"/>
              <a:gd name="T31" fmla="*/ 6389117 h 2600812"/>
              <a:gd name="T32" fmla="*/ 2119384 w 1892895"/>
              <a:gd name="T33" fmla="*/ 7196939 h 2600812"/>
              <a:gd name="T34" fmla="*/ 2265550 w 1892895"/>
              <a:gd name="T35" fmla="*/ 7564130 h 2600812"/>
              <a:gd name="T36" fmla="*/ 2448259 w 1892895"/>
              <a:gd name="T37" fmla="*/ 7931324 h 2600812"/>
              <a:gd name="T38" fmla="*/ 2667508 w 1892895"/>
              <a:gd name="T39" fmla="*/ 8371953 h 2600812"/>
              <a:gd name="T40" fmla="*/ 3069459 w 1892895"/>
              <a:gd name="T41" fmla="*/ 9253209 h 2600812"/>
              <a:gd name="T42" fmla="*/ 3142536 w 1892895"/>
              <a:gd name="T43" fmla="*/ 9473521 h 2600812"/>
              <a:gd name="T44" fmla="*/ 3252160 w 1892895"/>
              <a:gd name="T45" fmla="*/ 9693831 h 2600812"/>
              <a:gd name="T46" fmla="*/ 3471410 w 1892895"/>
              <a:gd name="T47" fmla="*/ 10428218 h 2600812"/>
              <a:gd name="T48" fmla="*/ 3581035 w 1892895"/>
              <a:gd name="T49" fmla="*/ 10575097 h 2600812"/>
              <a:gd name="T50" fmla="*/ 3836820 w 1892895"/>
              <a:gd name="T51" fmla="*/ 11236039 h 2600812"/>
              <a:gd name="T52" fmla="*/ 4129155 w 1892895"/>
              <a:gd name="T53" fmla="*/ 11750113 h 2600812"/>
              <a:gd name="T54" fmla="*/ 4384937 w 1892895"/>
              <a:gd name="T55" fmla="*/ 12337613 h 2600812"/>
              <a:gd name="T56" fmla="*/ 4531105 w 1892895"/>
              <a:gd name="T57" fmla="*/ 12778245 h 2600812"/>
              <a:gd name="T58" fmla="*/ 4786891 w 1892895"/>
              <a:gd name="T59" fmla="*/ 13439185 h 2600812"/>
              <a:gd name="T60" fmla="*/ 4896512 w 1892895"/>
              <a:gd name="T61" fmla="*/ 13879816 h 2600812"/>
              <a:gd name="T62" fmla="*/ 5042681 w 1892895"/>
              <a:gd name="T63" fmla="*/ 14173565 h 2600812"/>
              <a:gd name="T64" fmla="*/ 5152303 w 1892895"/>
              <a:gd name="T65" fmla="*/ 14540755 h 2600812"/>
              <a:gd name="T66" fmla="*/ 5298467 w 1892895"/>
              <a:gd name="T67" fmla="*/ 14907945 h 2600812"/>
              <a:gd name="T68" fmla="*/ 5481170 w 1892895"/>
              <a:gd name="T69" fmla="*/ 15275141 h 2600812"/>
              <a:gd name="T70" fmla="*/ 5554256 w 1892895"/>
              <a:gd name="T71" fmla="*/ 15495456 h 2600812"/>
              <a:gd name="T72" fmla="*/ 5736962 w 1892895"/>
              <a:gd name="T73" fmla="*/ 15936079 h 2600812"/>
              <a:gd name="T74" fmla="*/ 5773500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 name="Text Box 1030">
            <a:extLst>
              <a:ext uri="{FF2B5EF4-FFF2-40B4-BE49-F238E27FC236}">
                <a16:creationId xmlns:a16="http://schemas.microsoft.com/office/drawing/2014/main" id="{DF11C57A-711F-C941-9AE6-C7E1958340EB}"/>
              </a:ext>
            </a:extLst>
          </p:cNvPr>
          <p:cNvSpPr txBox="1">
            <a:spLocks noChangeArrowheads="1"/>
          </p:cNvSpPr>
          <p:nvPr/>
        </p:nvSpPr>
        <p:spPr bwMode="auto">
          <a:xfrm>
            <a:off x="4876800" y="557868"/>
            <a:ext cx="4267200" cy="52322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Greek:</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Tree>
    <p:extLst>
      <p:ext uri="{BB962C8B-B14F-4D97-AF65-F5344CB8AC3E}">
        <p14:creationId xmlns:p14="http://schemas.microsoft.com/office/powerpoint/2010/main" val="112138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P spid="2" grpId="0" animBg="1"/>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Peace and mercy to all who follow this rule, </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May God’s peace and mercy be upon all who live by this principle; </a:t>
            </a:r>
            <a:r>
              <a:rPr lang="en-US" sz="3200" b="1" dirty="0">
                <a:solidFill>
                  <a:srgbClr val="FFFF00"/>
                </a:solidFill>
                <a:latin typeface="Arial" charset="0"/>
              </a:rPr>
              <a:t>they are</a:t>
            </a:r>
            <a:r>
              <a:rPr lang="en-US" sz="3200" b="1" dirty="0">
                <a:solidFill>
                  <a:srgbClr val="FFFFFF"/>
                </a:solidFill>
                <a:latin typeface="Arial" charset="0"/>
              </a:rPr>
              <a:t> the new people of God</a:t>
            </a:r>
            <a:r>
              <a:rPr lang="ru-RU" sz="3200" b="1" dirty="0">
                <a:solidFill>
                  <a:srgbClr val="FFFFFF"/>
                </a:solidFill>
                <a:latin typeface="Arial" charset="0"/>
              </a:rPr>
              <a:t>"</a:t>
            </a:r>
            <a:r>
              <a:rPr lang="en-US" sz="3200" b="1" dirty="0">
                <a:solidFill>
                  <a:srgbClr val="FFFFFF"/>
                </a:solidFill>
                <a:latin typeface="Arial" charset="0"/>
              </a:rPr>
              <a:t> (NLT).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And those who will walk by this rule, peace and mercy be upon them, </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…and (</a:t>
            </a:r>
            <a:r>
              <a:rPr lang="en-US" sz="2800" b="1" i="1" dirty="0">
                <a:solidFill>
                  <a:srgbClr val="FFFF00"/>
                </a:solidFill>
                <a:latin typeface="Arial" charset="0"/>
                <a:ea typeface="ＭＳ Ｐゴシック" charset="0"/>
                <a:cs typeface="ＭＳ Ｐゴシック" charset="0"/>
              </a:rPr>
              <a:t>kai</a:t>
            </a:r>
            <a:r>
              <a:rPr lang="en-US" sz="2800" b="1" dirty="0">
                <a:solidFill>
                  <a:schemeClr val="bg1"/>
                </a:solidFill>
                <a:latin typeface="Arial" charset="0"/>
                <a:ea typeface="ＭＳ Ｐゴシック" charset="0"/>
                <a:cs typeface="ＭＳ Ｐゴシック" charset="0"/>
              </a:rPr>
              <a:t>) upon the Israel of God</a:t>
            </a:r>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 (Gal. 6:16)</a:t>
            </a:r>
            <a:endParaRPr lang="en-US" sz="3600" b="1" dirty="0">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altLang="ja-JP"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altLang="ja-JP"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All Christians</a:t>
            </a:r>
            <a:endParaRPr lang="en-US" sz="4000" b="1">
              <a:solidFill>
                <a:srgbClr val="000000"/>
              </a:solidFill>
              <a:latin typeface="Arial"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Jewish Christians</a:t>
            </a:r>
            <a:endParaRPr lang="en-US" sz="4000" b="1">
              <a:solidFill>
                <a:srgbClr val="000000"/>
              </a:solidFill>
              <a:latin typeface="Arial"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Unusual </a:t>
            </a:r>
            <a:br>
              <a:rPr lang="en-US" sz="3200" b="1" dirty="0">
                <a:solidFill>
                  <a:srgbClr val="FFFFFF"/>
                </a:solidFill>
                <a:latin typeface="Arial" charset="0"/>
              </a:rPr>
            </a:br>
            <a:r>
              <a:rPr lang="en-US" sz="3200" b="1" dirty="0">
                <a:solidFill>
                  <a:srgbClr val="FFFFFF"/>
                </a:solidFill>
                <a:latin typeface="Arial" charset="0"/>
              </a:rPr>
              <a:t>use of </a:t>
            </a:r>
            <a:r>
              <a:rPr lang="en-US" sz="3200" b="1" i="1" dirty="0">
                <a:solidFill>
                  <a:srgbClr val="FFFF00"/>
                </a:solidFill>
                <a:latin typeface="Arial" charset="0"/>
              </a:rPr>
              <a:t>kai</a:t>
            </a:r>
            <a:endParaRPr lang="en-US" sz="4000" b="1" dirty="0">
              <a:solidFill>
                <a:srgbClr val="FFFF00"/>
              </a:solidFill>
              <a:latin typeface="Arial"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pitchFamily="-112" charset="0"/>
                <a:ea typeface="ＭＳ Ｐゴシック" pitchFamily="-112" charset="-128"/>
                <a:cs typeface="ＭＳ Ｐゴシック" pitchFamily="-112" charset="-128"/>
              </a:rPr>
              <a:t>Normal </a:t>
            </a:r>
            <a:br>
              <a:rPr lang="en-US" sz="3200" b="1" dirty="0">
                <a:solidFill>
                  <a:srgbClr val="FFFFFF"/>
                </a:solidFill>
                <a:latin typeface="Arial" pitchFamily="-112" charset="0"/>
                <a:ea typeface="ＭＳ Ｐゴシック" pitchFamily="-112" charset="-128"/>
                <a:cs typeface="ＭＳ Ｐゴシック" pitchFamily="-112" charset="-128"/>
              </a:rPr>
            </a:br>
            <a:r>
              <a:rPr lang="en-US" sz="3200" b="1" dirty="0">
                <a:solidFill>
                  <a:srgbClr val="FFFFFF"/>
                </a:solidFill>
                <a:latin typeface="Arial" pitchFamily="-112" charset="0"/>
                <a:ea typeface="ＭＳ Ｐゴシック" pitchFamily="-112" charset="-128"/>
                <a:cs typeface="ＭＳ Ｐゴシック" pitchFamily="-112" charset="-128"/>
              </a:rPr>
              <a:t>use of </a:t>
            </a:r>
            <a:r>
              <a:rPr lang="en-US" sz="3200" b="1" i="1" dirty="0">
                <a:solidFill>
                  <a:srgbClr val="FFFF00"/>
                </a:solidFill>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 Box 2"/>
          <p:cNvSpPr txBox="1">
            <a:spLocks noChangeArrowheads="1"/>
          </p:cNvSpPr>
          <p:nvPr/>
        </p:nvSpPr>
        <p:spPr bwMode="auto">
          <a:xfrm>
            <a:off x="7848600"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172-173</a:t>
            </a:r>
          </a:p>
        </p:txBody>
      </p:sp>
      <p:sp>
        <p:nvSpPr>
          <p:cNvPr id="23555" name="Text Box 3"/>
          <p:cNvSpPr txBox="1">
            <a:spLocks noChangeArrowheads="1"/>
          </p:cNvSpPr>
          <p:nvPr/>
        </p:nvSpPr>
        <p:spPr bwMode="auto">
          <a:xfrm>
            <a:off x="3878263" y="152400"/>
            <a:ext cx="14224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Outline</a:t>
            </a:r>
            <a:endParaRPr lang="en-US" sz="2800" b="1">
              <a:latin typeface="Arial" charset="0"/>
              <a:cs typeface="Arial" charset="0"/>
            </a:endParaRPr>
          </a:p>
        </p:txBody>
      </p:sp>
      <p:sp>
        <p:nvSpPr>
          <p:cNvPr id="23556" name="Text Box 4"/>
          <p:cNvSpPr txBox="1">
            <a:spLocks noChangeArrowheads="1"/>
          </p:cNvSpPr>
          <p:nvPr/>
        </p:nvSpPr>
        <p:spPr bwMode="auto">
          <a:xfrm>
            <a:off x="304800" y="873125"/>
            <a:ext cx="8458200" cy="1938992"/>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Biographical (Gal 1–2) </a:t>
            </a:r>
            <a:r>
              <a:rPr lang="en-US" altLang="zh-CN" b="1" dirty="0">
                <a:latin typeface="Arial" charset="0"/>
                <a:cs typeface="Arial" charset="0"/>
              </a:rPr>
              <a:t>: Paul defends his apostolic authority to counter the allegations of Judaizers who had infiltrated the Galatian churches with their false teaching that he invented justification by faith by his own authority. </a:t>
            </a:r>
            <a:endParaRPr lang="en-US" b="1" dirty="0">
              <a:latin typeface="Arial" charset="0"/>
              <a:cs typeface="Arial" charset="0"/>
            </a:endParaRPr>
          </a:p>
        </p:txBody>
      </p:sp>
      <p:sp>
        <p:nvSpPr>
          <p:cNvPr id="23557" name="Text Box 5"/>
          <p:cNvSpPr txBox="1">
            <a:spLocks noChangeArrowheads="1"/>
          </p:cNvSpPr>
          <p:nvPr/>
        </p:nvSpPr>
        <p:spPr bwMode="auto">
          <a:xfrm>
            <a:off x="381000" y="3030538"/>
            <a:ext cx="8458200" cy="193040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Theological (Gal 3–4)</a:t>
            </a:r>
            <a:r>
              <a:rPr lang="en-US" altLang="zh-CN" b="1" dirty="0">
                <a:latin typeface="Arial" charset="0"/>
                <a:cs typeface="Arial" charset="0"/>
              </a:rPr>
              <a:t>: Paul affirms and illustrates salvation by faith and not by the Law to counter the Judaizer accusation that justification by faith was a new teaching by showing the Galatians that since they are saved by faith they are free from the Law. </a:t>
            </a:r>
          </a:p>
        </p:txBody>
      </p:sp>
      <p:sp>
        <p:nvSpPr>
          <p:cNvPr id="23558" name="Text Box 6"/>
          <p:cNvSpPr txBox="1">
            <a:spLocks noChangeArrowheads="1"/>
          </p:cNvSpPr>
          <p:nvPr/>
        </p:nvSpPr>
        <p:spPr bwMode="auto">
          <a:xfrm>
            <a:off x="304800" y="5181600"/>
            <a:ext cx="8686800" cy="156527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Practical  (Gal 5–6)</a:t>
            </a:r>
            <a:r>
              <a:rPr lang="en-US" altLang="zh-CN" b="1" dirty="0">
                <a:latin typeface="Arial" charset="0"/>
                <a:cs typeface="Arial" charset="0"/>
              </a:rPr>
              <a:t>: Paul applies salvation by faith to Christian living by exhorting a balanced perspective and responsibilities towards others to urge the application of his teaching under the Holy Spirit</a:t>
            </a:r>
            <a:r>
              <a:rPr lang="fr-FR" altLang="zh-CN" b="1" dirty="0">
                <a:latin typeface="Arial" charset="0"/>
                <a:cs typeface="Arial" charset="0"/>
              </a:rPr>
              <a:t>'</a:t>
            </a:r>
            <a:r>
              <a:rPr lang="en-US" altLang="zh-CN" b="1" dirty="0">
                <a:latin typeface="Arial" charset="0"/>
                <a:cs typeface="Arial" charset="0"/>
              </a:rPr>
              <a:t>s direction.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05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0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8"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0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0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8026"/>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000" b="1" dirty="0">
                <a:solidFill>
                  <a:srgbClr val="FFFFFF"/>
                </a:solidFill>
                <a:latin typeface="Arial" charset="0"/>
                <a:cs typeface="Times New Roman" charset="0"/>
              </a:rPr>
              <a:t>The Issue of Legalism</a:t>
            </a:r>
            <a:endParaRPr lang="en-GB" sz="4000" b="1" dirty="0">
              <a:solidFill>
                <a:srgbClr val="FFFFFF"/>
              </a:solidFill>
              <a:latin typeface="Arial" charset="0"/>
              <a:cs typeface="Times New Roman" charset="0"/>
            </a:endParaRPr>
          </a:p>
        </p:txBody>
      </p:sp>
      <p:sp>
        <p:nvSpPr>
          <p:cNvPr id="16399" name="Text Box 15" descr="EXPTEXTB"/>
          <p:cNvSpPr txBox="1">
            <a:spLocks noChangeArrowheads="1"/>
          </p:cNvSpPr>
          <p:nvPr/>
        </p:nvSpPr>
        <p:spPr bwMode="auto">
          <a:xfrm>
            <a:off x="611188" y="620713"/>
            <a:ext cx="5473700" cy="164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Definition</a:t>
            </a:r>
          </a:p>
          <a:p>
            <a:pPr eaLnBrk="1" hangingPunct="1">
              <a:spcBef>
                <a:spcPct val="20000"/>
              </a:spcBef>
            </a:pP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Legalism</a:t>
            </a: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 attempts to win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favour by our own efforts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of dedication and obedience.</a:t>
            </a:r>
          </a:p>
        </p:txBody>
      </p:sp>
      <p:sp>
        <p:nvSpPr>
          <p:cNvPr id="16400" name="Text Box 16"/>
          <p:cNvSpPr txBox="1">
            <a:spLocks noChangeArrowheads="1"/>
          </p:cNvSpPr>
          <p:nvPr/>
        </p:nvSpPr>
        <p:spPr bwMode="auto">
          <a:xfrm>
            <a:off x="611188" y="2225146"/>
            <a:ext cx="8532812"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GB" b="1" dirty="0">
                <a:solidFill>
                  <a:srgbClr val="FFFF00"/>
                </a:solidFill>
                <a:latin typeface="Arial" charset="0"/>
                <a:cs typeface="Times New Roman" charset="0"/>
              </a:rPr>
              <a:t>The </a:t>
            </a:r>
            <a:r>
              <a:rPr lang="en-US" b="1" dirty="0">
                <a:solidFill>
                  <a:srgbClr val="FFFF00"/>
                </a:solidFill>
                <a:latin typeface="Arial" charset="0"/>
                <a:cs typeface="Times New Roman" charset="0"/>
              </a:rPr>
              <a:t>Galatians…</a:t>
            </a:r>
          </a:p>
          <a:p>
            <a:pPr eaLnBrk="1" hangingPunct="1">
              <a:spcBef>
                <a:spcPct val="20000"/>
              </a:spcBef>
            </a:pPr>
            <a:r>
              <a:rPr lang="en-US" b="1" dirty="0">
                <a:solidFill>
                  <a:srgbClr val="FFFFFF"/>
                </a:solidFill>
                <a:latin typeface="Arial" charset="0"/>
                <a:cs typeface="Times New Roman" charset="0"/>
              </a:rPr>
              <a:t>Tried to win God</a:t>
            </a:r>
            <a:r>
              <a:rPr lang="fr-FR" altLang="ja-JP" b="1" dirty="0">
                <a:solidFill>
                  <a:srgbClr val="FFFFFF"/>
                </a:solidFill>
                <a:latin typeface="Arial" charset="0"/>
                <a:cs typeface="Times New Roman" charset="0"/>
              </a:rPr>
              <a:t>'</a:t>
            </a:r>
            <a:r>
              <a:rPr lang="en-US" altLang="ja-JP" b="1" dirty="0">
                <a:solidFill>
                  <a:srgbClr val="FFFFFF"/>
                </a:solidFill>
                <a:latin typeface="Arial" charset="0"/>
                <a:cs typeface="Times New Roman" charset="0"/>
              </a:rPr>
              <a:t>s approval by </a:t>
            </a:r>
            <a:r>
              <a:rPr lang="en-GB" altLang="ja-JP" b="1" dirty="0">
                <a:solidFill>
                  <a:srgbClr val="FFFFFF"/>
                </a:solidFill>
                <a:latin typeface="Arial" charset="0"/>
                <a:cs typeface="Times New Roman" charset="0"/>
              </a:rPr>
              <a:t>obedience</a:t>
            </a:r>
            <a:r>
              <a:rPr lang="en-US" altLang="ja-JP" b="1" dirty="0">
                <a:solidFill>
                  <a:srgbClr val="FFFFFF"/>
                </a:solidFill>
                <a:latin typeface="Arial" charset="0"/>
                <a:cs typeface="Times New Roman" charset="0"/>
              </a:rPr>
              <a:t> </a:t>
            </a:r>
            <a:r>
              <a:rPr lang="en-GB" altLang="ja-JP" b="1" dirty="0">
                <a:solidFill>
                  <a:srgbClr val="FFFFFF"/>
                </a:solidFill>
                <a:latin typeface="Arial" charset="0"/>
                <a:cs typeface="Times New Roman" charset="0"/>
              </a:rPr>
              <a:t>to the</a:t>
            </a:r>
            <a:r>
              <a:rPr lang="en-US" altLang="ja-JP" b="1" dirty="0">
                <a:solidFill>
                  <a:srgbClr val="FFFFFF"/>
                </a:solidFill>
                <a:latin typeface="Arial" charset="0"/>
                <a:cs typeface="Times New Roman" charset="0"/>
              </a:rPr>
              <a:t> law</a:t>
            </a:r>
            <a:r>
              <a:rPr lang="en-GB" altLang="ja-JP" b="1" dirty="0">
                <a:solidFill>
                  <a:srgbClr val="FFFFFF"/>
                </a:solidFill>
                <a:latin typeface="Arial" charset="0"/>
                <a:cs typeface="Times New Roman" charset="0"/>
              </a:rPr>
              <a:t>.</a:t>
            </a:r>
            <a:endParaRPr lang="en-GB" b="1" dirty="0">
              <a:solidFill>
                <a:srgbClr val="FFFFFF"/>
              </a:solidFill>
              <a:latin typeface="Arial" charset="0"/>
              <a:cs typeface="Times New Roman" charset="0"/>
            </a:endParaRPr>
          </a:p>
        </p:txBody>
      </p:sp>
      <p:sp>
        <p:nvSpPr>
          <p:cNvPr id="16401" name="Text Box 17"/>
          <p:cNvSpPr txBox="1">
            <a:spLocks noChangeArrowheads="1"/>
          </p:cNvSpPr>
          <p:nvPr/>
        </p:nvSpPr>
        <p:spPr bwMode="auto">
          <a:xfrm>
            <a:off x="611188" y="3091392"/>
            <a:ext cx="8532812" cy="201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Today</a:t>
            </a:r>
          </a:p>
          <a:p>
            <a:pPr eaLnBrk="1" hangingPunct="1">
              <a:spcBef>
                <a:spcPct val="20000"/>
              </a:spcBef>
            </a:pPr>
            <a:r>
              <a:rPr lang="en-US" b="1" dirty="0">
                <a:solidFill>
                  <a:srgbClr val="FFFFFF"/>
                </a:solidFill>
                <a:latin typeface="Arial" charset="0"/>
                <a:cs typeface="Times New Roman" charset="0"/>
              </a:rPr>
              <a:t>We t</a:t>
            </a:r>
            <a:r>
              <a:rPr lang="en-GB" b="1" dirty="0">
                <a:solidFill>
                  <a:srgbClr val="FFFFFF"/>
                </a:solidFill>
                <a:latin typeface="Arial" charset="0"/>
                <a:cs typeface="Times New Roman" charset="0"/>
              </a:rPr>
              <a:t>r</a:t>
            </a:r>
            <a:r>
              <a:rPr lang="en-US" b="1" dirty="0">
                <a:solidFill>
                  <a:srgbClr val="FFFFFF"/>
                </a:solidFill>
                <a:latin typeface="Arial" charset="0"/>
                <a:cs typeface="Times New Roman" charset="0"/>
              </a:rPr>
              <a:t>y</a:t>
            </a:r>
            <a:r>
              <a:rPr lang="en-GB" b="1" dirty="0">
                <a:solidFill>
                  <a:srgbClr val="FFFFFF"/>
                </a:solidFill>
                <a:latin typeface="Arial" charset="0"/>
                <a:cs typeface="Times New Roman" charset="0"/>
              </a:rPr>
              <a:t> to</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live up to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 and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people</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expectations of how Christians should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act—obedience, dedication, fulltime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Christian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academic study,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and volunteer work.</a:t>
            </a:r>
          </a:p>
        </p:txBody>
      </p:sp>
      <p:sp>
        <p:nvSpPr>
          <p:cNvPr id="16402" name="Text Box 18"/>
          <p:cNvSpPr txBox="1">
            <a:spLocks noChangeArrowheads="1"/>
          </p:cNvSpPr>
          <p:nvPr/>
        </p:nvSpPr>
        <p:spPr bwMode="auto">
          <a:xfrm>
            <a:off x="611188" y="5064125"/>
            <a:ext cx="8532812"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Lesson</a:t>
            </a:r>
          </a:p>
          <a:p>
            <a:pPr eaLnBrk="1" hangingPunct="1">
              <a:spcBef>
                <a:spcPct val="20000"/>
              </a:spcBef>
            </a:pPr>
            <a:r>
              <a:rPr lang="en-GB" b="1" dirty="0">
                <a:solidFill>
                  <a:srgbClr val="FFFFFF"/>
                </a:solidFill>
                <a:latin typeface="Arial" charset="0"/>
                <a:cs typeface="Times New Roman" charset="0"/>
              </a:rPr>
              <a:t>We must obey and serve out of</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love and gratitude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to Christ. The Holy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Spirit must empower us. Our</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dedicated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cannot remove sin or obtain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saving</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grace.</a:t>
            </a: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ＭＳ Ｐゴシック" charset="0"/>
                <a:cs typeface="ＭＳ Ｐゴシック" charset="0"/>
              </a:rPr>
              <a:t>Christian Legalists</a:t>
            </a: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en-US">
                <a:latin typeface="Arial Black" charset="0"/>
                <a:ea typeface="ＭＳ Ｐゴシック" charset="0"/>
                <a:cs typeface="ＭＳ Ｐゴシック" charset="0"/>
              </a:rPr>
              <a:t>Invited to Church...</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Salvation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3200">
                <a:solidFill>
                  <a:srgbClr val="E3EBF1"/>
                </a:solidFill>
                <a:latin typeface="Arial Black" charset="0"/>
              </a:rPr>
              <a:t>It gives us a </a:t>
            </a:r>
            <a:r>
              <a:rPr lang="en-US" sz="3200">
                <a:solidFill>
                  <a:srgbClr val="FFFF00"/>
                </a:solidFill>
                <a:latin typeface="Arial Black" charset="0"/>
              </a:rPr>
              <a:t>tangible measure</a:t>
            </a:r>
            <a:r>
              <a:rPr lang="en-US" sz="3200">
                <a:solidFill>
                  <a:srgbClr val="E3EBF1"/>
                </a:solidFill>
                <a:latin typeface="Arial Black" charset="0"/>
              </a:rPr>
              <a:t> of where we stand.</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puts confidence into our hands so </a:t>
            </a:r>
            <a:r>
              <a:rPr lang="en-US" sz="3200">
                <a:solidFill>
                  <a:srgbClr val="FFFF00"/>
                </a:solidFill>
                <a:latin typeface="Arial Black" charset="0"/>
              </a:rPr>
              <a:t>we can get credit </a:t>
            </a:r>
            <a:r>
              <a:rPr lang="en-US" sz="3200">
                <a:solidFill>
                  <a:srgbClr val="E3EBF1"/>
                </a:solidFill>
                <a:latin typeface="Arial Black" charset="0"/>
              </a:rPr>
              <a:t>for our deeds.</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a:t>
            </a:r>
            <a:r>
              <a:rPr lang="en-US" sz="3200">
                <a:solidFill>
                  <a:srgbClr val="FFFF00"/>
                </a:solidFill>
                <a:latin typeface="Arial Black" charset="0"/>
              </a:rPr>
              <a:t>makes decision-making easier</a:t>
            </a:r>
            <a:r>
              <a:rPr lang="en-US" sz="3200">
                <a:solidFill>
                  <a:srgbClr val="E3EBF1"/>
                </a:solidFill>
                <a:latin typeface="Arial Black" charset="0"/>
              </a:rPr>
              <a:t> with nearly everything being right or wrong.</a:t>
            </a:r>
            <a:endParaRPr lang="en-US" sz="540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8000">
                <a:solidFill>
                  <a:srgbClr val="E3EBF1"/>
                </a:solidFill>
                <a:latin typeface="Arial" charset="0"/>
                <a:cs typeface="Arial" charset="0"/>
              </a:rPr>
              <a:t>PR</a:t>
            </a:r>
            <a:r>
              <a:rPr lang="en-US" sz="49600">
                <a:solidFill>
                  <a:srgbClr val="FFFF00"/>
                </a:solidFill>
                <a:cs typeface="Times New Roman" charset="0"/>
              </a:rPr>
              <a:t>I</a:t>
            </a:r>
            <a:r>
              <a:rPr lang="en-US" sz="8000">
                <a:solidFill>
                  <a:srgbClr val="E3EBF1"/>
                </a:solidFill>
                <a:latin typeface="Arial" charset="0"/>
                <a:cs typeface="Arial" charset="0"/>
              </a:rPr>
              <a:t>DE</a:t>
            </a:r>
            <a:endParaRPr lang="en-US" sz="16600">
              <a:solidFill>
                <a:srgbClr val="E3EBF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sz="3200" b="1" i="1" u="sng">
                      <a:latin typeface="Arial" charset="0"/>
                      <a:cs typeface="Times New Roman" charset="0"/>
                    </a:rPr>
                    <a:t>Issue</a:t>
                  </a:r>
                  <a:endParaRPr kumimoji="1" lang="en-GB" sz="3200" u="sng">
                    <a:latin typeface="Arial" charset="0"/>
                    <a:cs typeface="Times New Roman" charset="0"/>
                  </a:endParaRPr>
                </a:p>
                <a:p>
                  <a:pPr eaLnBrk="0" hangingPunct="0"/>
                  <a:endParaRPr kumimoji="1" lang="en-GB" sz="3200" u="sng">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Galatians</a:t>
                  </a:r>
                  <a:endParaRPr kumimoji="1" lang="en-GB" sz="3200" u="sng">
                    <a:latin typeface="Arial"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James</a:t>
                  </a:r>
                  <a:endParaRPr kumimoji="1" lang="en-GB" sz="3200" u="sng">
                    <a:latin typeface="Arial"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Author</a:t>
                  </a:r>
                </a:p>
                <a:p>
                  <a:pPr eaLnBrk="0" hangingPunct="0"/>
                  <a:endParaRPr kumimoji="1" lang="en-GB" b="1">
                    <a:latin typeface="Arial"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James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Date</a:t>
                  </a:r>
                </a:p>
                <a:p>
                  <a:pPr eaLnBrk="0" hangingPunct="0"/>
                  <a:endParaRPr kumimoji="1" lang="en-GB" b="1">
                    <a:latin typeface="Arial"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Audience Ethnicity</a:t>
                  </a:r>
                  <a:r>
                    <a:rPr kumimoji="1" lang="en-GB" sz="1200" dirty="0">
                      <a:latin typeface="Arial" charset="0"/>
                      <a:cs typeface="Times New Roman" charset="0"/>
                    </a:rPr>
                    <a:t> </a:t>
                  </a:r>
                </a:p>
                <a:p>
                  <a:pPr eaLnBrk="0" hangingPunct="0"/>
                  <a:endParaRPr kumimoji="1" lang="en-GB" dirty="0">
                    <a:latin typeface="Arial"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Emphasis is on…</a:t>
                  </a:r>
                  <a:endParaRPr kumimoji="1" lang="en-GB" dirty="0">
                    <a:latin typeface="Arial"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faith</a:t>
                  </a:r>
                </a:p>
                <a:p>
                  <a:pPr eaLnBrk="0" hangingPunct="0"/>
                  <a:endParaRPr kumimoji="1" lang="en-GB" b="1">
                    <a:latin typeface="Arial"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works</a:t>
                  </a:r>
                </a:p>
                <a:p>
                  <a:pPr eaLnBrk="0" hangingPunct="0"/>
                  <a:endParaRPr kumimoji="1" lang="en-GB">
                    <a:latin typeface="Arial"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58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eaLnBrk="1" fontAlgn="base" hangingPunct="1">
              <a:spcBef>
                <a:spcPct val="0"/>
              </a:spcBef>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eaLnBrk="1" fontAlgn="base" hangingPunct="1">
              <a:spcBef>
                <a:spcPct val="0"/>
              </a:spcBef>
              <a:defRPr/>
            </a:pPr>
            <a:endParaRPr lang="en-US" sz="2000" dirty="0">
              <a:solidFill>
                <a:srgbClr val="FFFFFF"/>
              </a:solidFill>
              <a:latin typeface="Arial" charset="0"/>
              <a:ea typeface="Osaka" charset="0"/>
              <a:cs typeface="Osaka" charset="0"/>
            </a:endParaRPr>
          </a:p>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eaLnBrk="1" fontAlgn="base" hangingPunct="1">
              <a:spcBef>
                <a:spcPct val="0"/>
              </a:spcBef>
              <a:defRPr/>
            </a:pP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2 Baruch</a:t>
            </a:r>
          </a:p>
          <a:p>
            <a:pPr algn="r" eaLnBrk="1" fontAlgn="base" hangingPunct="1">
              <a:spcBef>
                <a:spcPct val="0"/>
              </a:spcBef>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eaLnBrk="1" fontAlgn="base" hangingPunct="1">
              <a:spcBef>
                <a:spcPct val="0"/>
              </a:spcBef>
              <a:defRPr/>
            </a:pPr>
            <a:endParaRPr lang="en-US" sz="1600" dirty="0">
              <a:solidFill>
                <a:srgbClr val="FFFFFF"/>
              </a:solidFill>
              <a:latin typeface="Arial" charset="0"/>
              <a:ea typeface="Osaka" charset="0"/>
              <a:cs typeface="Osaka" charset="0"/>
            </a:endParaRPr>
          </a:p>
          <a:p>
            <a:pPr algn="r" eaLnBrk="1" fontAlgn="base" hangingPunct="1">
              <a:spcBef>
                <a:spcPct val="0"/>
              </a:spcBef>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1631000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153400" y="71438"/>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173c</a:t>
            </a:r>
          </a:p>
        </p:txBody>
      </p:sp>
      <p:sp>
        <p:nvSpPr>
          <p:cNvPr id="112" name="Text Box 13">
            <a:extLst>
              <a:ext uri="{FF2B5EF4-FFF2-40B4-BE49-F238E27FC236}">
                <a16:creationId xmlns:a16="http://schemas.microsoft.com/office/drawing/2014/main" id="{B54AF128-A7A3-AF44-9AEA-4F20E62B92E3}"/>
              </a:ext>
            </a:extLst>
          </p:cNvPr>
          <p:cNvSpPr txBox="1">
            <a:spLocks noChangeArrowheads="1"/>
          </p:cNvSpPr>
          <p:nvPr/>
        </p:nvSpPr>
        <p:spPr bwMode="auto">
          <a:xfrm>
            <a:off x="6858000" y="9144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Ceremonial vs. True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800" b="1" dirty="0">
                <a:solidFill>
                  <a:srgbClr val="FFFFFF"/>
                </a:solidFill>
                <a:effectLst>
                  <a:outerShdw blurRad="38100" dist="38100" dir="2700000" algn="tl">
                    <a:srgbClr val="000000">
                      <a:alpha val="43137"/>
                    </a:srgbClr>
                  </a:outerShdw>
                </a:effectLst>
                <a:latin typeface="Arial"/>
                <a:ea typeface="SimSun" pitchFamily="2" charset="-122"/>
                <a:cs typeface="Arial"/>
              </a:rPr>
              <a:t>(Gal 4:1-7)</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p:txBody>
      </p:sp>
      <p:sp>
        <p:nvSpPr>
          <p:cNvPr id="113" name="Text Box 13">
            <a:extLst>
              <a:ext uri="{FF2B5EF4-FFF2-40B4-BE49-F238E27FC236}">
                <a16:creationId xmlns:a16="http://schemas.microsoft.com/office/drawing/2014/main" id="{11B29DD4-F1E6-2842-ABF5-6752499FA394}"/>
              </a:ext>
            </a:extLst>
          </p:cNvPr>
          <p:cNvSpPr txBox="1">
            <a:spLocks noChangeArrowheads="1"/>
          </p:cNvSpPr>
          <p:nvPr/>
        </p:nvSpPr>
        <p:spPr bwMode="auto">
          <a:xfrm>
            <a:off x="6934200" y="44958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 </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(Brussels: ICI, 1976), 96, 98</a:t>
            </a:r>
          </a:p>
        </p:txBody>
      </p:sp>
      <p:graphicFrame>
        <p:nvGraphicFramePr>
          <p:cNvPr id="2" name="Table 1">
            <a:extLst>
              <a:ext uri="{FF2B5EF4-FFF2-40B4-BE49-F238E27FC236}">
                <a16:creationId xmlns:a16="http://schemas.microsoft.com/office/drawing/2014/main" id="{1275BB2F-5F00-6549-BD15-C1B25417EEC3}"/>
              </a:ext>
            </a:extLst>
          </p:cNvPr>
          <p:cNvGraphicFramePr>
            <a:graphicFrameLocks noGrp="1"/>
          </p:cNvGraphicFramePr>
          <p:nvPr/>
        </p:nvGraphicFramePr>
        <p:xfrm>
          <a:off x="0" y="18316"/>
          <a:ext cx="6732240" cy="6839684"/>
        </p:xfrm>
        <a:graphic>
          <a:graphicData uri="http://schemas.openxmlformats.org/drawingml/2006/table">
            <a:tbl>
              <a:tblPr firstRow="1" bandRow="1">
                <a:tableStyleId>{073A0DAA-6AF3-43AB-8588-CEC1D06C72B9}</a:tableStyleId>
              </a:tblPr>
              <a:tblGrid>
                <a:gridCol w="3366120">
                  <a:extLst>
                    <a:ext uri="{9D8B030D-6E8A-4147-A177-3AD203B41FA5}">
                      <a16:colId xmlns:a16="http://schemas.microsoft.com/office/drawing/2014/main" val="1132966066"/>
                    </a:ext>
                  </a:extLst>
                </a:gridCol>
                <a:gridCol w="3366120">
                  <a:extLst>
                    <a:ext uri="{9D8B030D-6E8A-4147-A177-3AD203B41FA5}">
                      <a16:colId xmlns:a16="http://schemas.microsoft.com/office/drawing/2014/main" val="1884914125"/>
                    </a:ext>
                  </a:extLst>
                </a:gridCol>
              </a:tblGrid>
              <a:tr h="1057136">
                <a:tc>
                  <a:txBody>
                    <a:bodyPr/>
                    <a:lstStyle/>
                    <a:p>
                      <a:pPr algn="ctr"/>
                      <a:r>
                        <a:rPr lang="en-US" sz="3600" b="1" dirty="0">
                          <a:latin typeface="Arial" panose="020B0604020202020204" pitchFamily="34" charset="0"/>
                          <a:cs typeface="Arial" panose="020B0604020202020204" pitchFamily="34" charset="0"/>
                        </a:rPr>
                        <a:t>Infant</a:t>
                      </a:r>
                    </a:p>
                  </a:txBody>
                  <a:tcPr anchor="ctr"/>
                </a:tc>
                <a:tc>
                  <a:txBody>
                    <a:bodyPr/>
                    <a:lstStyle/>
                    <a:p>
                      <a:pPr algn="ctr"/>
                      <a:r>
                        <a:rPr lang="en-US" sz="3600" b="1" dirty="0">
                          <a:latin typeface="Arial" panose="020B0604020202020204" pitchFamily="34" charset="0"/>
                          <a:cs typeface="Arial" panose="020B0604020202020204" pitchFamily="34" charset="0"/>
                        </a:rPr>
                        <a:t>Grown Son</a:t>
                      </a:r>
                    </a:p>
                  </a:txBody>
                  <a:tcPr anchor="ctr"/>
                </a:tc>
                <a:extLst>
                  <a:ext uri="{0D108BD9-81ED-4DB2-BD59-A6C34878D82A}">
                    <a16:rowId xmlns:a16="http://schemas.microsoft.com/office/drawing/2014/main" val="462585975"/>
                  </a:ext>
                </a:extLst>
              </a:tr>
              <a:tr h="1397977">
                <a:tc>
                  <a:txBody>
                    <a:bodyPr/>
                    <a:lstStyle/>
                    <a:p>
                      <a:pPr algn="ctr"/>
                      <a:r>
                        <a:rPr lang="en-US" sz="2400" b="1" dirty="0">
                          <a:latin typeface="Arial" panose="020B0604020202020204" pitchFamily="34" charset="0"/>
                          <a:cs typeface="Arial" panose="020B0604020202020204" pitchFamily="34" charset="0"/>
                        </a:rPr>
                        <a:t>Under guardian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(Law)</a:t>
                      </a:r>
                    </a:p>
                  </a:txBody>
                  <a:tcPr anchor="ctr"/>
                </a:tc>
                <a:tc>
                  <a:txBody>
                    <a:bodyPr/>
                    <a:lstStyle/>
                    <a:p>
                      <a:pPr algn="ctr"/>
                      <a:r>
                        <a:rPr lang="en-US" sz="2400" b="1" dirty="0">
                          <a:latin typeface="Arial" panose="020B0604020202020204" pitchFamily="34" charset="0"/>
                          <a:cs typeface="Arial" panose="020B0604020202020204" pitchFamily="34" charset="0"/>
                        </a:rPr>
                        <a:t>Enjoys son-with-father relationship (redeemed)</a:t>
                      </a:r>
                    </a:p>
                  </a:txBody>
                  <a:tcPr anchor="ctr"/>
                </a:tc>
                <a:extLst>
                  <a:ext uri="{0D108BD9-81ED-4DB2-BD59-A6C34878D82A}">
                    <a16:rowId xmlns:a16="http://schemas.microsoft.com/office/drawing/2014/main" val="3013233305"/>
                  </a:ext>
                </a:extLst>
              </a:tr>
              <a:tr h="1397977">
                <a:tc>
                  <a:txBody>
                    <a:bodyPr/>
                    <a:lstStyle/>
                    <a:p>
                      <a:pPr algn="ctr"/>
                      <a:r>
                        <a:rPr lang="en-US" sz="2400" b="1" dirty="0">
                          <a:latin typeface="Arial" panose="020B0604020202020204" pitchFamily="34" charset="0"/>
                          <a:cs typeface="Arial" panose="020B0604020202020204" pitchFamily="34" charset="0"/>
                        </a:rPr>
                        <a:t>Status: like a slave; rights of sonship not realized</a:t>
                      </a:r>
                    </a:p>
                  </a:txBody>
                  <a:tcPr anchor="ctr"/>
                </a:tc>
                <a:tc>
                  <a:txBody>
                    <a:bodyPr/>
                    <a:lstStyle/>
                    <a:p>
                      <a:pPr algn="ctr"/>
                      <a:r>
                        <a:rPr lang="en-US" sz="2400" b="1" dirty="0">
                          <a:latin typeface="Arial" panose="020B0604020202020204" pitchFamily="34" charset="0"/>
                          <a:cs typeface="Arial" panose="020B0604020202020204" pitchFamily="34" charset="0"/>
                        </a:rPr>
                        <a:t>Status: son and heir; full rights given</a:t>
                      </a:r>
                    </a:p>
                    <a:p>
                      <a:pPr algn="ct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89263151"/>
                  </a:ext>
                </a:extLst>
              </a:tr>
              <a:tr h="1397977">
                <a:tc>
                  <a:txBody>
                    <a:bodyPr/>
                    <a:lstStyle/>
                    <a:p>
                      <a:pPr algn="ctr"/>
                      <a:r>
                        <a:rPr lang="en-US" sz="2400" b="1" dirty="0">
                          <a:latin typeface="Arial" panose="020B0604020202020204" pitchFamily="34" charset="0"/>
                          <a:cs typeface="Arial" panose="020B0604020202020204" pitchFamily="34" charset="0"/>
                        </a:rPr>
                        <a:t>Under bondage: external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Law</a:t>
                      </a:r>
                    </a:p>
                  </a:txBody>
                  <a:tcPr anchor="ctr"/>
                </a:tc>
                <a:tc>
                  <a:txBody>
                    <a:bodyPr/>
                    <a:lstStyle/>
                    <a:p>
                      <a:pPr algn="ctr"/>
                      <a:r>
                        <a:rPr lang="en-US" sz="2400" b="1" dirty="0">
                          <a:latin typeface="Arial" panose="020B0604020202020204" pitchFamily="34" charset="0"/>
                          <a:cs typeface="Arial" panose="020B0604020202020204" pitchFamily="34" charset="0"/>
                        </a:rPr>
                        <a:t>Free: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Spirit of God</a:t>
                      </a:r>
                    </a:p>
                  </a:txBody>
                  <a:tcPr anchor="ctr"/>
                </a:tc>
                <a:extLst>
                  <a:ext uri="{0D108BD9-81ED-4DB2-BD59-A6C34878D82A}">
                    <a16:rowId xmlns:a16="http://schemas.microsoft.com/office/drawing/2014/main" val="4275070578"/>
                  </a:ext>
                </a:extLst>
              </a:tr>
              <a:tr h="1588617">
                <a:tc>
                  <a:txBody>
                    <a:bodyPr/>
                    <a:lstStyle/>
                    <a:p>
                      <a:pPr algn="ctr"/>
                      <a:r>
                        <a:rPr lang="en-US" sz="2400" b="1" dirty="0">
                          <a:latin typeface="Arial" panose="020B0604020202020204" pitchFamily="34" charset="0"/>
                          <a:cs typeface="Arial" panose="020B0604020202020204" pitchFamily="34" charset="0"/>
                        </a:rPr>
                        <a:t>Immature: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elementary school of the Law with external motivation</a:t>
                      </a:r>
                    </a:p>
                  </a:txBody>
                  <a:tcPr anchor="ctr"/>
                </a:tc>
                <a:tc>
                  <a:txBody>
                    <a:bodyPr/>
                    <a:lstStyle/>
                    <a:p>
                      <a:pPr algn="ctr"/>
                      <a:r>
                        <a:rPr lang="en-US" sz="2400" b="1" dirty="0">
                          <a:latin typeface="Arial" panose="020B0604020202020204" pitchFamily="34" charset="0"/>
                          <a:cs typeface="Arial" panose="020B0604020202020204" pitchFamily="34" charset="0"/>
                        </a:rPr>
                        <a:t>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secondary school of the Spirit with internal motivation</a:t>
                      </a:r>
                    </a:p>
                  </a:txBody>
                  <a:tcPr anchor="ctr"/>
                </a:tc>
                <a:extLst>
                  <a:ext uri="{0D108BD9-81ED-4DB2-BD59-A6C34878D82A}">
                    <a16:rowId xmlns:a16="http://schemas.microsoft.com/office/drawing/2014/main" val="2499410670"/>
                  </a:ext>
                </a:extLst>
              </a:tr>
            </a:tbl>
          </a:graphicData>
        </a:graphic>
      </p:graphicFrame>
    </p:spTree>
    <p:extLst>
      <p:ext uri="{BB962C8B-B14F-4D97-AF65-F5344CB8AC3E}">
        <p14:creationId xmlns:p14="http://schemas.microsoft.com/office/powerpoint/2010/main" val="397056907"/>
      </p:ext>
    </p:extLst>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3845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b="1" dirty="0">
                      <a:solidFill>
                        <a:srgbClr val="FFFFCC"/>
                      </a:solidFill>
                      <a:latin typeface="Arial"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217728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585920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277813"/>
            <a:ext cx="9144000" cy="1143000"/>
          </a:xfrm>
        </p:spPr>
        <p:txBody>
          <a:bodyPr/>
          <a:lstStyle/>
          <a:p>
            <a:pPr eaLnBrk="1" hangingPunct="1">
              <a:defRPr/>
            </a:pPr>
            <a:r>
              <a:rPr lang="en-US" sz="4000" b="1">
                <a:solidFill>
                  <a:srgbClr val="FFFFFF"/>
                </a:solidFill>
                <a:latin typeface="Arial" charset="0"/>
                <a:ea typeface="ＭＳ Ｐゴシック" charset="0"/>
                <a:cs typeface="ＭＳ Ｐゴシック" charset="0"/>
              </a:rPr>
              <a:t>What Were the Ethnic Differences?</a:t>
            </a:r>
          </a:p>
        </p:txBody>
      </p:sp>
      <p:sp>
        <p:nvSpPr>
          <p:cNvPr id="18437" name="Rectangle 5"/>
          <p:cNvSpPr>
            <a:spLocks noGrp="1" noChangeArrowheads="1"/>
          </p:cNvSpPr>
          <p:nvPr>
            <p:ph type="body" sz="half" idx="2"/>
          </p:nvPr>
        </p:nvSpPr>
        <p:spPr>
          <a:xfrm>
            <a:off x="4151313"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Tree>
    <p:extLst>
      <p:ext uri="{BB962C8B-B14F-4D97-AF65-F5344CB8AC3E}">
        <p14:creationId xmlns:p14="http://schemas.microsoft.com/office/powerpoint/2010/main" val="2917825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Rectangle 2"/>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67592"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3" name="WordArt 10"/>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67595"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435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6499"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6503"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69640"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4146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8547"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fr-FR"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8551"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1688" name="WordArt 8"/>
          <p:cNvSpPr>
            <a:spLocks noChangeArrowheads="1" noChangeShapeType="1" noTextEdit="1"/>
          </p:cNvSpPr>
          <p:nvPr/>
        </p:nvSpPr>
        <p:spPr bwMode="auto">
          <a:xfrm>
            <a:off x="3419872" y="332656"/>
            <a:ext cx="2952328" cy="2029544"/>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4145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0595"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0599"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3736"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3265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Justification by Faith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657947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2643"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2133600"/>
            <a:ext cx="42624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2133600"/>
            <a:ext cx="4756150" cy="3959696"/>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incorrect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2647"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5784"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6441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4691"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4695"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7832" name="WordArt 1032"/>
          <p:cNvSpPr>
            <a:spLocks noChangeArrowheads="1" noChangeShapeType="1" noTextEdit="1"/>
          </p:cNvSpPr>
          <p:nvPr/>
        </p:nvSpPr>
        <p:spPr bwMode="auto">
          <a:xfrm>
            <a:off x="3419872" y="457200"/>
            <a:ext cx="2676128"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27046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6739"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6743"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9880"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4179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8791"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81928"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7838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34827" name="Text Box 11"/>
          <p:cNvSpPr txBox="1">
            <a:spLocks noChangeArrowheads="1"/>
          </p:cNvSpPr>
          <p:nvPr/>
        </p:nvSpPr>
        <p:spPr bwMode="auto">
          <a:xfrm rot="-766274">
            <a:off x="2667000" y="3810000"/>
            <a:ext cx="5562600" cy="24415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There is neither Jew nor Greek, there is neither slave nor free, there is neither male nor female, for you are all one in Christ Jesus.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Galatians 3:28 ESV</a:t>
            </a:r>
          </a:p>
        </p:txBody>
      </p:sp>
      <p:sp>
        <p:nvSpPr>
          <p:cNvPr id="131082" name="Text Box 12"/>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107</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par>
                          <p:cTn id="23" fill="hold" nodeType="afterGroup">
                            <p:stCondLst>
                              <p:cond delay="1000"/>
                            </p:stCondLst>
                            <p:childTnLst>
                              <p:par>
                                <p:cTn id="24" presetID="3" presetClass="emph" presetSubtype="2" fill="hold" nodeType="afterEffect">
                                  <p:stCondLst>
                                    <p:cond delay="0"/>
                                  </p:stCondLst>
                                  <p:childTnLst>
                                    <p:animClr clrSpc="rgb" dir="cw">
                                      <p:cBhvr override="childStyle">
                                        <p:cTn id="25"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026" descr="torah-001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APPLYING THE LAW</a:t>
            </a:r>
          </a:p>
        </p:txBody>
      </p:sp>
      <p:sp>
        <p:nvSpPr>
          <p:cNvPr id="4" name="Title 3"/>
          <p:cNvSpPr>
            <a:spLocks noGrp="1"/>
          </p:cNvSpPr>
          <p:nvPr>
            <p:ph type="title"/>
          </p:nvPr>
        </p:nvSpPr>
        <p:spPr>
          <a:xfrm>
            <a:off x="685800" y="-990600"/>
            <a:ext cx="7772400" cy="1143000"/>
          </a:xfrm>
        </p:spPr>
        <p:txBody>
          <a:bodyPr/>
          <a:lstStyle/>
          <a:p>
            <a:pPr>
              <a:defRPr/>
            </a:pPr>
            <a:r>
              <a:rPr lang="en-US">
                <a:latin typeface="Verdana" charset="0"/>
                <a:ea typeface="ＭＳ Ｐゴシック" charset="0"/>
                <a:cs typeface="ＭＳ Ｐゴシック" charset="0"/>
              </a:rPr>
              <a:t>Applying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533400" y="1981200"/>
            <a:ext cx="7772400" cy="4114800"/>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The law requires people to take a bath once a year</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It is illegal to own a dog</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By law, people must know how to read in order to get married</a:t>
            </a: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en-US" b="1">
                <a:solidFill>
                  <a:srgbClr val="FF0000"/>
                </a:solidFill>
                <a:latin typeface="Verdana" charset="0"/>
                <a:ea typeface="ＭＳ Ｐゴシック" charset="0"/>
                <a:cs typeface="ＭＳ Ｐゴシック" charset="0"/>
              </a:rPr>
              <a:t>True or False?</a:t>
            </a:r>
          </a:p>
        </p:txBody>
      </p:sp>
      <p:sp>
        <p:nvSpPr>
          <p:cNvPr id="97284" name="Text Box 4"/>
          <p:cNvSpPr txBox="1">
            <a:spLocks noChangeArrowheads="1"/>
          </p:cNvSpPr>
          <p:nvPr/>
        </p:nvSpPr>
        <p:spPr bwMode="auto">
          <a:xfrm rot="-880341">
            <a:off x="762000" y="1873250"/>
            <a:ext cx="3900488" cy="10064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dirty="0">
                <a:solidFill>
                  <a:srgbClr val="F86EEE"/>
                </a:solidFill>
                <a:effectLst>
                  <a:glow rad="228600">
                    <a:schemeClr val="tx1"/>
                  </a:glow>
                  <a:outerShdw blurRad="38100" dist="38100" dir="2700000" algn="tl">
                    <a:srgbClr val="DDDDDD"/>
                  </a:outerShdw>
                </a:effectLst>
                <a:latin typeface="Tahoma" charset="0"/>
              </a:rPr>
              <a:t>Kentucky</a:t>
            </a:r>
          </a:p>
        </p:txBody>
      </p:sp>
      <p:sp>
        <p:nvSpPr>
          <p:cNvPr id="97285" name="Text Box 5"/>
          <p:cNvSpPr txBox="1">
            <a:spLocks noChangeArrowheads="1"/>
          </p:cNvSpPr>
          <p:nvPr/>
        </p:nvSpPr>
        <p:spPr bwMode="auto">
          <a:xfrm rot="-880341">
            <a:off x="2362200" y="2743200"/>
            <a:ext cx="3946525" cy="19208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a:solidFill>
                  <a:srgbClr val="EBFD69"/>
                </a:solidFill>
                <a:effectLst>
                  <a:glow rad="228600">
                    <a:schemeClr val="tx1"/>
                  </a:glow>
                  <a:outerShdw blurRad="38100" dist="38100" dir="2700000" algn="tl">
                    <a:srgbClr val="DDDDDD"/>
                  </a:outerShdw>
                </a:effectLst>
                <a:latin typeface="Tahoma" charset="0"/>
              </a:rPr>
              <a:t>Reykjavik, Iceland</a:t>
            </a:r>
          </a:p>
        </p:txBody>
      </p:sp>
      <p:sp>
        <p:nvSpPr>
          <p:cNvPr id="97286" name="Text Box 6"/>
          <p:cNvSpPr txBox="1">
            <a:spLocks noChangeArrowheads="1"/>
          </p:cNvSpPr>
          <p:nvPr/>
        </p:nvSpPr>
        <p:spPr bwMode="auto">
          <a:xfrm rot="-880341">
            <a:off x="3375025" y="4846638"/>
            <a:ext cx="4778375" cy="1098550"/>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600">
                <a:solidFill>
                  <a:srgbClr val="9AFC98"/>
                </a:solidFill>
                <a:effectLst>
                  <a:glow rad="228600">
                    <a:schemeClr val="tx1"/>
                  </a:glow>
                  <a:outerShdw blurRad="38100" dist="38100" dir="2700000" algn="tl">
                    <a:srgbClr val="DDDDDD"/>
                  </a:outerShdw>
                </a:effectLst>
                <a:latin typeface="Tahoma" charset="0"/>
              </a:rPr>
              <a:t>Finland</a:t>
            </a:r>
          </a:p>
        </p:txBody>
      </p:sp>
      <p:sp>
        <p:nvSpPr>
          <p:cNvPr id="285703" name="Text Box 7"/>
          <p:cNvSpPr txBox="1">
            <a:spLocks noChangeArrowheads="1"/>
          </p:cNvSpPr>
          <p:nvPr/>
        </p:nvSpPr>
        <p:spPr bwMode="auto">
          <a:xfrm>
            <a:off x="365125" y="1162050"/>
            <a:ext cx="82994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Are these actual laws somewhere in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124200"/>
            <a:ext cx="3352800" cy="1676400"/>
          </a:xfrm>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Walk Carefully!</a:t>
            </a:r>
          </a:p>
        </p:txBody>
      </p:sp>
      <p:pic>
        <p:nvPicPr>
          <p:cNvPr id="291842" name="Picture 1" descr="Screen Shot 2015-01-10 at 12.14.5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89350" y="188913"/>
            <a:ext cx="5491163"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3708400" y="4149725"/>
            <a:ext cx="5435600" cy="954107"/>
          </a:xfrm>
          <a:prstGeom prst="rect">
            <a:avLst/>
          </a:prstGeom>
          <a:solidFill>
            <a:sysClr val="windowText" lastClr="000000"/>
          </a:solid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 lastClr="FFFFFF"/>
                </a:solidFill>
                <a:latin typeface="Arial"/>
                <a:cs typeface="Arial"/>
              </a:rPr>
              <a:t>How long would it take you to walk to the top?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531480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creen Shot 2015-01-10 at 12.15.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41513"/>
            <a:ext cx="66675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Rectangle 1026"/>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Look Closely</a:t>
            </a:r>
          </a:p>
        </p:txBody>
      </p:sp>
      <p:sp>
        <p:nvSpPr>
          <p:cNvPr id="293891" name="Rectangle 1"/>
          <p:cNvSpPr>
            <a:spLocks noChangeArrowheads="1"/>
          </p:cNvSpPr>
          <p:nvPr/>
        </p:nvSpPr>
        <p:spPr bwMode="auto">
          <a:xfrm>
            <a:off x="1547813" y="2060575"/>
            <a:ext cx="6119812" cy="720725"/>
          </a:xfrm>
          <a:prstGeom prst="rect">
            <a:avLst/>
          </a:prstGeom>
          <a:solidFill>
            <a:srgbClr val="FFFFFF"/>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lstStyle/>
          <a:p>
            <a:endParaRPr lang="en-US"/>
          </a:p>
        </p:txBody>
      </p:sp>
      <p:sp>
        <p:nvSpPr>
          <p:cNvPr id="6" name="TextBox 4"/>
          <p:cNvSpPr txBox="1">
            <a:spLocks noChangeArrowheads="1"/>
          </p:cNvSpPr>
          <p:nvPr/>
        </p:nvSpPr>
        <p:spPr bwMode="auto">
          <a:xfrm>
            <a:off x="1403350" y="2133600"/>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Do you see gray in the white lines?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creen Shot 2015-01-10 at 12.1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73238"/>
            <a:ext cx="78740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1026"/>
          <p:cNvSpPr>
            <a:spLocks noGrp="1" noChangeArrowheads="1"/>
          </p:cNvSpPr>
          <p:nvPr>
            <p:ph type="title"/>
          </p:nvPr>
        </p:nvSpPr>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Look Again</a:t>
            </a:r>
          </a:p>
        </p:txBody>
      </p:sp>
      <p:sp>
        <p:nvSpPr>
          <p:cNvPr id="6" name="TextBox 4"/>
          <p:cNvSpPr txBox="1">
            <a:spLocks noChangeArrowheads="1"/>
          </p:cNvSpPr>
          <p:nvPr/>
        </p:nvSpPr>
        <p:spPr bwMode="auto">
          <a:xfrm>
            <a:off x="1331913" y="5732463"/>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How would you make this?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The Point?</a:t>
            </a:r>
          </a:p>
        </p:txBody>
      </p:sp>
      <p:pic>
        <p:nvPicPr>
          <p:cNvPr id="297986" name="Picture 3" descr="Eye Tric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5" descr="Eye Tricks"/>
          <p:cNvPicPr>
            <a:picLocks noChangeAspect="1" noChangeArrowheads="1"/>
          </p:cNvPicPr>
          <p:nvPr/>
        </p:nvPicPr>
        <p:blipFill>
          <a:blip r:embed="rId4" cstate="screen">
            <a:extLst>
              <a:ext uri="{28A0092B-C50C-407E-A947-70E740481C1C}">
                <a14:useLocalDpi xmlns:a14="http://schemas.microsoft.com/office/drawing/2010/main"/>
              </a:ext>
            </a:extLst>
          </a:blip>
          <a:srcRect t="-10001"/>
          <a:stretch>
            <a:fillRect/>
          </a:stretch>
        </p:blipFill>
        <p:spPr bwMode="auto">
          <a:xfrm>
            <a:off x="1295400" y="2133600"/>
            <a:ext cx="662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Rectangle 7"/>
          <p:cNvSpPr>
            <a:spLocks noChangeArrowheads="1"/>
          </p:cNvSpPr>
          <p:nvPr/>
        </p:nvSpPr>
        <p:spPr bwMode="auto">
          <a:xfrm>
            <a:off x="1447800" y="3048000"/>
            <a:ext cx="7696200" cy="3429000"/>
          </a:xfrm>
          <a:prstGeom prst="rect">
            <a:avLst/>
          </a:prstGeom>
          <a:noFill/>
          <a:ln w="9525">
            <a:noFill/>
            <a:miter lim="800000"/>
            <a:headEnd/>
            <a:tailEnd/>
          </a:ln>
        </p:spPr>
        <p:txBody>
          <a:bodyPr/>
          <a:lstStyle/>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The eye often sees things not there</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does the spirit</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No issue is more important to see clearly than the gospel</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what is the gospel?  This is answered in Galatians!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decel="50000" fill="hold">
                                          <p:stCondLst>
                                            <p:cond delay="0"/>
                                          </p:stCondLst>
                                        </p:cTn>
                                        <p:tgtEl>
                                          <p:spTgt spid="4198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8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9"/>
                                        </p:tgtEl>
                                        <p:attrNameLst>
                                          <p:attrName>ppt_w</p:attrName>
                                        </p:attrNameLst>
                                      </p:cBhvr>
                                      <p:tavLst>
                                        <p:tav tm="0">
                                          <p:val>
                                            <p:strVal val="#ppt_w*.05"/>
                                          </p:val>
                                        </p:tav>
                                        <p:tav tm="100000">
                                          <p:val>
                                            <p:strVal val="#ppt_w"/>
                                          </p:val>
                                        </p:tav>
                                      </p:tavLst>
                                    </p:anim>
                                    <p:anim calcmode="lin" valueType="num">
                                      <p:cBhvr>
                                        <p:cTn id="10" dur="1000" fill="hold"/>
                                        <p:tgtEl>
                                          <p:spTgt spid="4198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41991">
                                            <p:txEl>
                                              <p:pRg st="0" end="0"/>
                                            </p:txEl>
                                          </p:spTgt>
                                        </p:tgtEl>
                                        <p:attrNameLst>
                                          <p:attrName>style.visibility</p:attrName>
                                        </p:attrNameLst>
                                      </p:cBhvr>
                                      <p:to>
                                        <p:strVal val="visible"/>
                                      </p:to>
                                    </p:set>
                                    <p:anim to="" calcmode="lin" valueType="num">
                                      <p:cBhvr>
                                        <p:cTn id="19" dur="1" fill="hold"/>
                                        <p:tgtEl>
                                          <p:spTgt spid="41991">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41991">
                                            <p:txEl>
                                              <p:pRg st="1" end="1"/>
                                            </p:txEl>
                                          </p:spTgt>
                                        </p:tgtEl>
                                        <p:attrNameLst>
                                          <p:attrName>style.visibility</p:attrName>
                                        </p:attrNameLst>
                                      </p:cBhvr>
                                      <p:to>
                                        <p:strVal val="visible"/>
                                      </p:to>
                                    </p:set>
                                    <p:anim to="" calcmode="lin" valueType="num">
                                      <p:cBhvr>
                                        <p:cTn id="24" dur="1" fill="hold"/>
                                        <p:tgtEl>
                                          <p:spTgt spid="41991">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41991">
                                            <p:txEl>
                                              <p:pRg st="2" end="2"/>
                                            </p:txEl>
                                          </p:spTgt>
                                        </p:tgtEl>
                                        <p:attrNameLst>
                                          <p:attrName>style.visibility</p:attrName>
                                        </p:attrNameLst>
                                      </p:cBhvr>
                                      <p:to>
                                        <p:strVal val="visible"/>
                                      </p:to>
                                    </p:set>
                                    <p:anim to="" calcmode="lin" valueType="num">
                                      <p:cBhvr>
                                        <p:cTn id="29" dur="1" fill="hold"/>
                                        <p:tgtEl>
                                          <p:spTgt spid="41991">
                                            <p:txEl>
                                              <p:pRg st="2" end="2"/>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41991">
                                            <p:txEl>
                                              <p:pRg st="3" end="3"/>
                                            </p:txEl>
                                          </p:spTgt>
                                        </p:tgtEl>
                                        <p:attrNameLst>
                                          <p:attrName>style.visibility</p:attrName>
                                        </p:attrNameLst>
                                      </p:cBhvr>
                                      <p:to>
                                        <p:strVal val="visible"/>
                                      </p:to>
                                    </p:set>
                                    <p:anim to="" calcmode="lin" valueType="num">
                                      <p:cBhvr>
                                        <p:cTn id="34" dur="1" fill="hold"/>
                                        <p:tgtEl>
                                          <p:spTgt spid="419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Title 4"/>
          <p:cNvSpPr>
            <a:spLocks noGrp="1"/>
          </p:cNvSpPr>
          <p:nvPr>
            <p:ph type="title" idx="4294967295"/>
          </p:nvPr>
        </p:nvSpPr>
        <p:spPr>
          <a:xfrm>
            <a:off x="0" y="0"/>
            <a:ext cx="9144000" cy="523875"/>
          </a:xfrm>
          <a:solidFill>
            <a:schemeClr val="hlink"/>
          </a:solidFill>
        </p:spPr>
        <p:txBody>
          <a:bodyPr>
            <a:spAutoFit/>
          </a:bodyPr>
          <a:lstStyle/>
          <a:p>
            <a:r>
              <a:rPr lang="en-US" sz="2800" b="1">
                <a:solidFill>
                  <a:srgbClr val="FFFFFF"/>
                </a:solidFill>
                <a:latin typeface="Arial" charset="0"/>
                <a:ea typeface="ＭＳ Ｐゴシック" charset="0"/>
                <a:cs typeface="Arial" charset="0"/>
              </a:rPr>
              <a:t>Paul</a:t>
            </a:r>
            <a:r>
              <a:rPr lang="fr-FR" altLang="ja-JP" sz="2800" b="1">
                <a:solidFill>
                  <a:srgbClr val="FFFFFF"/>
                </a:solidFill>
                <a:latin typeface="Arial" charset="0"/>
                <a:ea typeface="ＭＳ Ｐゴシック" charset="0"/>
                <a:cs typeface="Arial" charset="0"/>
              </a:rPr>
              <a:t>'</a:t>
            </a:r>
            <a:r>
              <a:rPr lang="en-US" altLang="ja-JP" sz="2800" b="1">
                <a:solidFill>
                  <a:srgbClr val="FFFFFF"/>
                </a:solidFill>
                <a:latin typeface="Arial" charset="0"/>
                <a:ea typeface="ＭＳ Ｐゴシック" charset="0"/>
                <a:cs typeface="Arial" charset="0"/>
              </a:rPr>
              <a:t>s 1st &amp; 2nd Missionary Journeys</a:t>
            </a:r>
            <a:endParaRPr lang="en-US" sz="2800" b="1">
              <a:solidFill>
                <a:srgbClr val="FFFFFF"/>
              </a:solidFill>
              <a:latin typeface="Arial" charset="0"/>
              <a:ea typeface="ＭＳ Ｐゴシック" charset="0"/>
              <a:cs typeface="Arial" charset="0"/>
            </a:endParaRPr>
          </a:p>
        </p:txBody>
      </p:sp>
      <p:pic>
        <p:nvPicPr>
          <p:cNvPr id="300034"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138-39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76200"/>
            <a:ext cx="9144000" cy="1295400"/>
          </a:xfrm>
          <a:solidFill>
            <a:schemeClr val="tx2"/>
          </a:solidFill>
        </p:spPr>
        <p:txBody>
          <a:bodyPr/>
          <a:lstStyle/>
          <a:p>
            <a:pPr algn="ctr" eaLnBrk="1" hangingPunct="1"/>
            <a:r>
              <a:rPr lang="en-US" sz="4800">
                <a:solidFill>
                  <a:schemeClr val="bg1"/>
                </a:solidFill>
                <a:latin typeface="Arial" charset="0"/>
                <a:ea typeface="ＭＳ Ｐゴシック" charset="0"/>
                <a:cs typeface="Arial" charset="0"/>
              </a:rPr>
              <a:t>Where were the Galatians?</a:t>
            </a:r>
          </a:p>
        </p:txBody>
      </p:sp>
      <p:sp>
        <p:nvSpPr>
          <p:cNvPr id="30208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Times New Roman" charset="0"/>
              </a:rPr>
              <a:t>142</a:t>
            </a:r>
          </a:p>
        </p:txBody>
      </p:sp>
      <p:sp>
        <p:nvSpPr>
          <p:cNvPr id="51205" name="Text Box 5"/>
          <p:cNvSpPr txBox="1">
            <a:spLocks noChangeArrowheads="1"/>
          </p:cNvSpPr>
          <p:nvPr/>
        </p:nvSpPr>
        <p:spPr bwMode="auto">
          <a:xfrm>
            <a:off x="7880350" y="4038600"/>
            <a:ext cx="12684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North</a:t>
            </a:r>
          </a:p>
        </p:txBody>
      </p:sp>
      <p:sp>
        <p:nvSpPr>
          <p:cNvPr id="51206" name="Text Box 6"/>
          <p:cNvSpPr txBox="1">
            <a:spLocks noChangeArrowheads="1"/>
          </p:cNvSpPr>
          <p:nvPr/>
        </p:nvSpPr>
        <p:spPr bwMode="auto">
          <a:xfrm>
            <a:off x="7051675" y="4953000"/>
            <a:ext cx="13350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P spid="512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0"/>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Northern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Southern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Advocates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Age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Traditional View</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Newer View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Location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North Galatia (small area-Benware)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South Galatia  (large area)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Nature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Territory</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Roman Province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Describes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Ethnic Galatia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Political Galatia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Cities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Pisidian Antioch, Iconium, Lystra, Derbe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Established</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First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Barnabas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Absent (with John Mark)</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Present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Gal 2 Ref.</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Famine Visit (Acts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Date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Writing</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third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first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Origin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Ephesus, Corinth, Macedonia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Antioch, en route to Jerusalem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Support</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Luke Used Geographical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Gallic Lifestyles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Unanimous Patristic Support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Used Roman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did Plant Churches Here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Mention of Barnabas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Sickness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Absence of Jerusalem Council Decree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Problems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Visit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Support Paul ever Visited North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Dates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The Readers of Galatians</a:t>
            </a: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168</a:t>
            </a:r>
          </a:p>
        </p:txBody>
      </p:sp>
      <p:sp>
        <p:nvSpPr>
          <p:cNvPr id="17415" name="Text Box 7"/>
          <p:cNvSpPr txBox="1">
            <a:spLocks noChangeArrowheads="1"/>
          </p:cNvSpPr>
          <p:nvPr/>
        </p:nvSpPr>
        <p:spPr bwMode="auto">
          <a:xfrm>
            <a:off x="0" y="1054100"/>
            <a:ext cx="9144000" cy="461963"/>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The issue of date is closely related to the letter</a:t>
            </a:r>
            <a:r>
              <a:rPr lang="fr-FR" altLang="zh-CN" b="1">
                <a:latin typeface="Arial" charset="0"/>
                <a:cs typeface="Arial" charset="0"/>
              </a:rPr>
              <a:t>'</a:t>
            </a:r>
            <a:r>
              <a:rPr lang="en-US" altLang="zh-CN" b="1">
                <a:latin typeface="Arial" charset="0"/>
                <a:cs typeface="Arial" charset="0"/>
              </a:rPr>
              <a:t>s destination.</a:t>
            </a:r>
            <a:endParaRPr lang="en-US" b="1">
              <a:latin typeface="Arial" charset="0"/>
              <a:cs typeface="Arial" charset="0"/>
            </a:endParaRPr>
          </a:p>
        </p:txBody>
      </p:sp>
      <p:sp>
        <p:nvSpPr>
          <p:cNvPr id="17416" name="Text Box 8"/>
          <p:cNvSpPr txBox="1">
            <a:spLocks noChangeArrowheads="1"/>
          </p:cNvSpPr>
          <p:nvPr/>
        </p:nvSpPr>
        <p:spPr bwMode="auto">
          <a:xfrm>
            <a:off x="2209800" y="24828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North Galatian Theory</a:t>
            </a:r>
          </a:p>
          <a:p>
            <a:pPr algn="ctr" eaLnBrk="1" hangingPunct="1"/>
            <a:r>
              <a:rPr lang="en-US" altLang="zh-CN" sz="2800" b="1">
                <a:latin typeface="Arial" charset="0"/>
                <a:cs typeface="Arial" charset="0"/>
              </a:rPr>
              <a:t>(Later date)</a:t>
            </a:r>
            <a:endParaRPr lang="en-US" sz="2800">
              <a:latin typeface="Arial" charset="0"/>
              <a:cs typeface="Arial" charset="0"/>
            </a:endParaRPr>
          </a:p>
        </p:txBody>
      </p:sp>
      <p:sp>
        <p:nvSpPr>
          <p:cNvPr id="17417" name="Text Box 9"/>
          <p:cNvSpPr txBox="1">
            <a:spLocks noChangeArrowheads="1"/>
          </p:cNvSpPr>
          <p:nvPr/>
        </p:nvSpPr>
        <p:spPr bwMode="auto">
          <a:xfrm>
            <a:off x="2209800" y="39179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South Galatian Theory</a:t>
            </a:r>
          </a:p>
          <a:p>
            <a:pPr algn="ctr" eaLnBrk="1" hangingPunct="1"/>
            <a:r>
              <a:rPr lang="en-US" altLang="zh-CN" sz="2800" b="1">
                <a:latin typeface="Arial" charset="0"/>
                <a:cs typeface="Arial" charset="0"/>
              </a:rPr>
              <a:t> (Earlier date)</a:t>
            </a:r>
          </a:p>
        </p:txBody>
      </p:sp>
      <p:sp>
        <p:nvSpPr>
          <p:cNvPr id="17419" name="Text Box 11"/>
          <p:cNvSpPr txBox="1">
            <a:spLocks noChangeArrowheads="1"/>
          </p:cNvSpPr>
          <p:nvPr/>
        </p:nvSpPr>
        <p:spPr bwMode="auto">
          <a:xfrm rot="-1200000">
            <a:off x="1284288" y="3235325"/>
            <a:ext cx="7213600" cy="18161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Arguments for both dates are inconclusive, although the best evidence supports the South Galatian Theory and the earlier date of about fall AD 49. </a:t>
            </a:r>
            <a:endParaRPr lang="en-US" sz="2800" b="1">
              <a:latin typeface="Arial" charset="0"/>
              <a:cs typeface="Arial" charset="0"/>
            </a:endParaRPr>
          </a:p>
        </p:txBody>
      </p:sp>
      <p:sp>
        <p:nvSpPr>
          <p:cNvPr id="8" name="Title 7"/>
          <p:cNvSpPr>
            <a:spLocks noGrp="1"/>
          </p:cNvSpPr>
          <p:nvPr>
            <p:ph type="title" idx="4294967295"/>
          </p:nvPr>
        </p:nvSpPr>
        <p:spPr>
          <a:xfrm>
            <a:off x="1371600" y="0"/>
            <a:ext cx="6172200" cy="838200"/>
          </a:xfrm>
        </p:spPr>
        <p:txBody>
          <a:bodyPr/>
          <a:lstStyle/>
          <a:p>
            <a:pPr algn="ctr">
              <a:defRPr/>
            </a:pPr>
            <a:r>
              <a:rPr lang="en-US">
                <a:latin typeface="Tahoma" charset="0"/>
                <a:ea typeface="ＭＳ Ｐゴシック" charset="0"/>
                <a:cs typeface="ＭＳ Ｐゴシック" charset="0"/>
              </a:rPr>
              <a:t>Date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rPr>
              <a:t>168-169</a:t>
            </a:r>
          </a:p>
        </p:txBody>
      </p:sp>
      <p:sp>
        <p:nvSpPr>
          <p:cNvPr id="18441" name="Text Box 9"/>
          <p:cNvSpPr txBox="1">
            <a:spLocks noChangeArrowheads="1"/>
          </p:cNvSpPr>
          <p:nvPr/>
        </p:nvSpPr>
        <p:spPr bwMode="auto">
          <a:xfrm>
            <a:off x="228600" y="889000"/>
            <a:ext cx="4114800" cy="1200150"/>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Northern Galatian Theory </a:t>
            </a:r>
          </a:p>
          <a:p>
            <a:pPr algn="ctr" eaLnBrk="1" hangingPunct="1"/>
            <a:r>
              <a:rPr lang="en-US" altLang="zh-CN" b="1">
                <a:latin typeface="Arial" charset="0"/>
                <a:cs typeface="Arial" charset="0"/>
              </a:rPr>
              <a:t>– From Ephesus, Corinth, Macedonia, or Rome.</a:t>
            </a:r>
            <a:endParaRPr lang="en-US" b="1">
              <a:latin typeface="Arial" charset="0"/>
              <a:cs typeface="Arial" charset="0"/>
            </a:endParaRPr>
          </a:p>
        </p:txBody>
      </p:sp>
      <p:sp>
        <p:nvSpPr>
          <p:cNvPr id="18442" name="Text Box 10"/>
          <p:cNvSpPr txBox="1">
            <a:spLocks noChangeArrowheads="1"/>
          </p:cNvSpPr>
          <p:nvPr/>
        </p:nvSpPr>
        <p:spPr bwMode="auto">
          <a:xfrm>
            <a:off x="4572000" y="914400"/>
            <a:ext cx="4343400" cy="1938338"/>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Southern Galatian Theory </a:t>
            </a:r>
          </a:p>
          <a:p>
            <a:pPr algn="ctr" eaLnBrk="1" hangingPunct="1"/>
            <a:r>
              <a:rPr lang="en-US" altLang="zh-CN" b="1">
                <a:latin typeface="Arial" charset="0"/>
                <a:cs typeface="Arial" charset="0"/>
              </a:rPr>
              <a:t>– From Antioch or en route from Antioch to Jerusalem for the Jerusalem Council.</a:t>
            </a:r>
            <a:endParaRPr lang="en-US" b="1">
              <a:latin typeface="Arial" charset="0"/>
              <a:cs typeface="Arial" charset="0"/>
            </a:endParaRPr>
          </a:p>
        </p:txBody>
      </p:sp>
      <p:sp>
        <p:nvSpPr>
          <p:cNvPr id="18443" name="Text Box 11"/>
          <p:cNvSpPr txBox="1">
            <a:spLocks noChangeArrowheads="1"/>
          </p:cNvSpPr>
          <p:nvPr/>
        </p:nvSpPr>
        <p:spPr bwMode="auto">
          <a:xfrm>
            <a:off x="7938" y="4044950"/>
            <a:ext cx="4335462" cy="26781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Gallic believers in the </a:t>
            </a:r>
          </a:p>
          <a:p>
            <a:pPr algn="ctr" eaLnBrk="1" hangingPunct="1">
              <a:defRPr/>
            </a:pPr>
            <a:r>
              <a:rPr lang="en-US" altLang="zh-CN" b="1">
                <a:latin typeface="Arial" charset="0"/>
                <a:cs typeface="Arial" charset="0"/>
              </a:rPr>
              <a:t>territory of Galatia (ethnic Galatia, including the cities of Ancyra, Pessinus, and Tavium) – 2nd missionary journey </a:t>
            </a:r>
          </a:p>
          <a:p>
            <a:pPr algn="ctr" eaLnBrk="1" hangingPunct="1">
              <a:defRPr/>
            </a:pPr>
            <a:r>
              <a:rPr lang="en-US" altLang="zh-CN" b="1">
                <a:latin typeface="Arial" charset="0"/>
                <a:cs typeface="Arial" charset="0"/>
              </a:rPr>
              <a:t>(Acts 16:6). </a:t>
            </a:r>
            <a:endParaRPr lang="en-US" b="1">
              <a:latin typeface="Arial" charset="0"/>
              <a:cs typeface="Arial" charset="0"/>
            </a:endParaRPr>
          </a:p>
        </p:txBody>
      </p:sp>
      <p:sp>
        <p:nvSpPr>
          <p:cNvPr id="18444" name="Text Box 12"/>
          <p:cNvSpPr txBox="1">
            <a:spLocks noChangeArrowheads="1"/>
          </p:cNvSpPr>
          <p:nvPr/>
        </p:nvSpPr>
        <p:spPr bwMode="auto">
          <a:xfrm>
            <a:off x="4495800" y="3657600"/>
            <a:ext cx="4495800" cy="30464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Greek believers in the </a:t>
            </a:r>
          </a:p>
          <a:p>
            <a:pPr algn="ctr" eaLnBrk="1" hangingPunct="1">
              <a:defRPr/>
            </a:pPr>
            <a:r>
              <a:rPr lang="en-US" altLang="zh-CN" b="1">
                <a:latin typeface="Arial" charset="0"/>
                <a:cs typeface="Arial" charset="0"/>
              </a:rPr>
              <a:t>Roman province of Galatia (political Galatia, including the cities of Pisidian Antioch, Iconium, Lystra, and Derbe) – </a:t>
            </a:r>
            <a:br>
              <a:rPr lang="en-US" altLang="zh-CN" b="1">
                <a:latin typeface="Arial" charset="0"/>
                <a:cs typeface="Arial" charset="0"/>
              </a:rPr>
            </a:br>
            <a:r>
              <a:rPr lang="en-US" altLang="zh-CN" b="1">
                <a:latin typeface="Arial" charset="0"/>
                <a:cs typeface="Arial" charset="0"/>
              </a:rPr>
              <a:t>1st missionary journey </a:t>
            </a:r>
          </a:p>
          <a:p>
            <a:pPr algn="ctr" eaLnBrk="1" hangingPunct="1">
              <a:defRPr/>
            </a:pPr>
            <a:r>
              <a:rPr lang="en-US" altLang="zh-CN" b="1">
                <a:latin typeface="Arial" charset="0"/>
                <a:cs typeface="Arial" charset="0"/>
              </a:rPr>
              <a:t>(Acts 13–14).</a:t>
            </a:r>
            <a:endParaRPr lang="en-US" b="1">
              <a:latin typeface="Arial" charset="0"/>
              <a:cs typeface="Arial"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7" name="Text Box 15"/>
          <p:cNvSpPr txBox="1">
            <a:spLocks noChangeArrowheads="1"/>
          </p:cNvSpPr>
          <p:nvPr/>
        </p:nvSpPr>
        <p:spPr bwMode="auto">
          <a:xfrm rot="-1200000">
            <a:off x="1092200" y="2603500"/>
            <a:ext cx="6972300" cy="19383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Arial" charset="0"/>
                <a:cs typeface="Arial" charset="0"/>
              </a:rPr>
              <a:t>The weight of the evidence supports the Southern Galatian Theory</a:t>
            </a:r>
            <a:endParaRPr lang="en-US" sz="4000" b="1">
              <a:solidFill>
                <a:schemeClr val="bg2"/>
              </a:solidFill>
              <a:latin typeface="Arial" charset="0"/>
              <a:cs typeface="Arial"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3600" b="1">
                <a:solidFill>
                  <a:schemeClr val="tx1"/>
                </a:solidFill>
                <a:latin typeface="Arial" charset="0"/>
                <a:ea typeface="ＭＳ Ｐゴシック" charset="0"/>
                <a:cs typeface="Arial" charset="0"/>
              </a:rPr>
              <a:t>Origin/Recipients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3" name="Rectangle 2">
            <a:extLst>
              <a:ext uri="{FF2B5EF4-FFF2-40B4-BE49-F238E27FC236}">
                <a16:creationId xmlns:a16="http://schemas.microsoft.com/office/drawing/2014/main" id="{37654FA9-13B9-EE6A-1ED3-99AA8910761B}"/>
              </a:ext>
            </a:extLst>
          </p:cNvPr>
          <p:cNvSpPr txBox="1">
            <a:spLocks noChangeArrowheads="1"/>
          </p:cNvSpPr>
          <p:nvPr/>
        </p:nvSpPr>
        <p:spPr bwMode="auto">
          <a:xfrm>
            <a:off x="0" y="1752560"/>
            <a:ext cx="9144000" cy="103943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dirty="0">
              <a:solidFill>
                <a:srgbClr val="FFFFFF"/>
              </a:solidFill>
              <a:latin typeface="Arial" charset="0"/>
              <a:cs typeface="Arial" charset="0"/>
            </a:endParaRPr>
          </a:p>
          <a:p>
            <a:pPr algn="ctr" eaLnBrk="1" hangingPunct="1"/>
            <a:r>
              <a:rPr lang="en-US" altLang="zh-CN" sz="2800" b="1" dirty="0">
                <a:solidFill>
                  <a:srgbClr val="FFFFFF"/>
                </a:solidFill>
                <a:latin typeface="Arial" charset="0"/>
                <a:cs typeface="Arial" charset="0"/>
              </a:rPr>
              <a:t>The reason we cannot be saved by obeying the Law is because Paul’s call, theology and practice all uphold justification by faith.</a:t>
            </a:r>
          </a:p>
        </p:txBody>
      </p:sp>
      <p:sp>
        <p:nvSpPr>
          <p:cNvPr id="15367" name="Text Box 7"/>
          <p:cNvSpPr txBox="1">
            <a:spLocks noChangeArrowheads="1"/>
          </p:cNvSpPr>
          <p:nvPr/>
        </p:nvSpPr>
        <p:spPr bwMode="auto">
          <a:xfrm>
            <a:off x="304800" y="3912281"/>
            <a:ext cx="8610600" cy="2677656"/>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070000"/>
                </a:solidFill>
                <a:latin typeface="Arial" charset="0"/>
                <a:cs typeface="Arial" charset="0"/>
              </a:rPr>
              <a:t>Application</a:t>
            </a:r>
            <a:endParaRPr lang="en-US" altLang="zh-CN" sz="2800" b="1" dirty="0">
              <a:solidFill>
                <a:srgbClr val="070000"/>
              </a:solidFill>
              <a:latin typeface="Arial" charset="0"/>
              <a:cs typeface="Arial" charset="0"/>
            </a:endParaRPr>
          </a:p>
          <a:p>
            <a:pPr algn="ctr" eaLnBrk="1" hangingPunct="1"/>
            <a:r>
              <a:rPr lang="en-US" altLang="zh-CN" sz="2800" b="1" dirty="0">
                <a:solidFill>
                  <a:srgbClr val="070000"/>
                </a:solidFill>
                <a:latin typeface="Arial" charset="0"/>
                <a:cs typeface="Arial" charset="0"/>
              </a:rPr>
              <a:t>Do you add to faith in Christ </a:t>
            </a:r>
            <a:r>
              <a:rPr lang="en-US" altLang="zh-CN" sz="2800" b="1" i="1" dirty="0">
                <a:solidFill>
                  <a:srgbClr val="070000"/>
                </a:solidFill>
                <a:latin typeface="Arial" charset="0"/>
                <a:cs typeface="Arial" charset="0"/>
              </a:rPr>
              <a:t>any</a:t>
            </a:r>
            <a:r>
              <a:rPr lang="en-US" altLang="zh-CN" sz="2800" b="1" dirty="0">
                <a:solidFill>
                  <a:srgbClr val="070000"/>
                </a:solidFill>
                <a:latin typeface="Arial" charset="0"/>
                <a:cs typeface="Arial" charset="0"/>
              </a:rPr>
              <a:t> other requirements for salvation</a:t>
            </a:r>
          </a:p>
          <a:p>
            <a:pPr algn="ctr" eaLnBrk="1" hangingPunct="1"/>
            <a:r>
              <a:rPr lang="en-US" altLang="zh-CN" sz="2800" b="1" dirty="0">
                <a:solidFill>
                  <a:srgbClr val="070000"/>
                </a:solidFill>
                <a:latin typeface="Arial" charset="0"/>
                <a:cs typeface="Arial" charset="0"/>
              </a:rPr>
              <a:t>—baptism, tongues, good works, etc.?</a:t>
            </a:r>
          </a:p>
          <a:p>
            <a:pPr algn="ctr" eaLnBrk="1" hangingPunct="1"/>
            <a:r>
              <a:rPr lang="en-US" altLang="zh-CN" sz="2800" b="1" dirty="0">
                <a:solidFill>
                  <a:srgbClr val="070000"/>
                </a:solidFill>
                <a:latin typeface="Arial" charset="0"/>
                <a:cs typeface="Arial" charset="0"/>
              </a:rPr>
              <a:t>The logical result of justification by faith is godliness. </a:t>
            </a:r>
            <a:endParaRPr lang="en-US" sz="2800" b="1" dirty="0">
              <a:solidFill>
                <a:srgbClr val="070000"/>
              </a:solidFill>
              <a:latin typeface="Arial" charset="0"/>
              <a:cs typeface="Arial"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algn="ctr">
              <a:defRPr/>
            </a:pPr>
            <a:r>
              <a:rPr lang="en-US" sz="3200" b="1">
                <a:solidFill>
                  <a:srgbClr val="FFFFFF"/>
                </a:solidFill>
                <a:latin typeface="Arial"/>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800" b="1" u="sng" dirty="0">
                <a:solidFill>
                  <a:schemeClr val="tx1"/>
                </a:solidFill>
                <a:effectLst/>
                <a:latin typeface="Arial" charset="0"/>
                <a:ea typeface="ＭＳ Ｐゴシック" charset="0"/>
                <a:cs typeface="Arial" charset="0"/>
              </a:rPr>
              <a:t>Summary Statement</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9974818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31641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en-US">
              <a:solidFill>
                <a:srgbClr val="000099"/>
              </a:solidFill>
            </a:endParaRPr>
          </a:p>
        </p:txBody>
      </p:sp>
      <p:sp>
        <p:nvSpPr>
          <p:cNvPr id="538627" name="Rectangle 1027"/>
          <p:cNvSpPr>
            <a:spLocks noGrp="1" noChangeArrowheads="1"/>
          </p:cNvSpPr>
          <p:nvPr>
            <p:ph type="title"/>
          </p:nvPr>
        </p:nvSpPr>
        <p:spPr>
          <a:xfrm>
            <a:off x="228600" y="12700"/>
            <a:ext cx="7772400" cy="381000"/>
          </a:xfrm>
        </p:spPr>
        <p:txBody>
          <a:bodyPr/>
          <a:lstStyle/>
          <a:p>
            <a:pPr eaLnBrk="1" hangingPunct="1">
              <a:defRPr/>
            </a:pPr>
            <a:r>
              <a:rPr lang="en-US" altLang="zh-CN" sz="3200" b="1" i="0" dirty="0">
                <a:latin typeface="Arial Black" charset="0"/>
                <a:ea typeface="SimSun" charset="0"/>
                <a:cs typeface="SimSun" charset="0"/>
              </a:rPr>
              <a:t>Salvation in the Old Testament</a:t>
            </a:r>
            <a:endParaRPr lang="en-US" sz="3200" b="1" i="0" dirty="0">
              <a:latin typeface="Arial Black" charset="0"/>
              <a:ea typeface="SimSun" charset="0"/>
              <a:cs typeface="SimSun" charset="0"/>
            </a:endParaRPr>
          </a:p>
        </p:txBody>
      </p:sp>
      <p:sp>
        <p:nvSpPr>
          <p:cNvPr id="188420" name="Text Box 1028"/>
          <p:cNvSpPr txBox="1">
            <a:spLocks noChangeArrowheads="1"/>
          </p:cNvSpPr>
          <p:nvPr/>
        </p:nvSpPr>
        <p:spPr bwMode="auto">
          <a:xfrm>
            <a:off x="8175625" y="-26988"/>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defRPr/>
            </a:pPr>
            <a:r>
              <a:rPr lang="en-US" sz="2400" b="1" dirty="0">
                <a:solidFill>
                  <a:srgbClr val="FFFFFF"/>
                </a:solidFill>
                <a:effectLst>
                  <a:outerShdw blurRad="38100" dist="38100" dir="2700000" algn="tl">
                    <a:srgbClr val="000000"/>
                  </a:outerShdw>
                </a:effectLst>
                <a:latin typeface="Arial"/>
                <a:cs typeface="Arial"/>
              </a:rPr>
              <a:t>174e</a:t>
            </a:r>
            <a:endParaRPr lang="en-US" sz="1800" b="1" dirty="0">
              <a:effectLst>
                <a:outerShdw blurRad="38100" dist="38100" dir="2700000" algn="tl">
                  <a:srgbClr val="FFFFFF"/>
                </a:outerShdw>
              </a:effectLst>
              <a:latin typeface="Arial"/>
              <a:cs typeface="Arial"/>
            </a:endParaRPr>
          </a:p>
        </p:txBody>
      </p:sp>
      <p:grpSp>
        <p:nvGrpSpPr>
          <p:cNvPr id="316421" name="Group 1029"/>
          <p:cNvGrpSpPr>
            <a:grpSpLocks/>
          </p:cNvGrpSpPr>
          <p:nvPr/>
        </p:nvGrpSpPr>
        <p:grpSpPr bwMode="auto">
          <a:xfrm>
            <a:off x="0" y="495300"/>
            <a:ext cx="9144000" cy="6259513"/>
            <a:chOff x="43" y="0"/>
            <a:chExt cx="3823" cy="4622"/>
          </a:xfrm>
        </p:grpSpPr>
        <p:sp>
          <p:nvSpPr>
            <p:cNvPr id="31642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003300"/>
                  </a:solidFill>
                  <a:latin typeface="Arial Narrow" charset="0"/>
                </a:rPr>
                <a:t> </a:t>
              </a:r>
            </a:p>
            <a:p>
              <a:pPr algn="ctr" eaLnBrk="0" hangingPunct="0"/>
              <a:endParaRPr lang="en-US" sz="2000">
                <a:solidFill>
                  <a:srgbClr val="003300"/>
                </a:solidFill>
                <a:latin typeface="Arial Narrow" charset="0"/>
              </a:endParaRPr>
            </a:p>
          </p:txBody>
        </p:sp>
        <p:sp>
          <p:nvSpPr>
            <p:cNvPr id="31642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1F7E9"/>
                  </a:solidFill>
                  <a:latin typeface="Arial Narrow" charset="0"/>
                </a:rPr>
                <a:t>OT Times</a:t>
              </a:r>
              <a:endParaRPr lang="en-US">
                <a:solidFill>
                  <a:srgbClr val="F1F7E9"/>
                </a:solidFill>
                <a:latin typeface="Arial Narrow" charset="0"/>
              </a:endParaRPr>
            </a:p>
            <a:p>
              <a:pPr algn="ctr" eaLnBrk="0" hangingPunct="0"/>
              <a:r>
                <a:rPr lang="en-US" b="1">
                  <a:solidFill>
                    <a:srgbClr val="F1F7E9"/>
                  </a:solidFill>
                  <a:latin typeface="Arial Narrow" charset="0"/>
                </a:rPr>
                <a:t>(Moses to Christ</a:t>
              </a:r>
              <a:r>
                <a:rPr lang="fr-FR" altLang="ja-JP" b="1">
                  <a:solidFill>
                    <a:srgbClr val="F1F7E9"/>
                  </a:solidFill>
                  <a:latin typeface="Arial Narrow" charset="0"/>
                </a:rPr>
                <a:t>'</a:t>
              </a:r>
              <a:r>
                <a:rPr lang="en-US" b="1">
                  <a:solidFill>
                    <a:srgbClr val="F1F7E9"/>
                  </a:solidFill>
                  <a:latin typeface="Arial Narrow" charset="0"/>
                </a:rPr>
                <a:t>s Death)</a:t>
              </a:r>
              <a:endParaRPr lang="en-US">
                <a:solidFill>
                  <a:srgbClr val="F1F7E9"/>
                </a:solidFill>
                <a:latin typeface="Arial Narrow" charset="0"/>
              </a:endParaRPr>
            </a:p>
          </p:txBody>
        </p:sp>
        <p:sp>
          <p:nvSpPr>
            <p:cNvPr id="31642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b="1">
                  <a:solidFill>
                    <a:srgbClr val="F1F7E9"/>
                  </a:solidFill>
                  <a:latin typeface="Arial Narrow" charset="0"/>
                </a:rPr>
                <a:t>NT Times</a:t>
              </a:r>
              <a:endParaRPr lang="en-US">
                <a:solidFill>
                  <a:srgbClr val="F1F7E9"/>
                </a:solidFill>
                <a:latin typeface="Arial Narrow" charset="0"/>
              </a:endParaRPr>
            </a:p>
            <a:p>
              <a:pPr algn="ctr" eaLnBrk="0" hangingPunct="0"/>
              <a:r>
                <a:rPr lang="en-US" b="1">
                  <a:solidFill>
                    <a:srgbClr val="F1F7E9"/>
                  </a:solidFill>
                  <a:latin typeface="Arial Narrow" charset="0"/>
                </a:rPr>
                <a:t>(Christ</a:t>
              </a:r>
              <a:r>
                <a:rPr lang="fr-FR" altLang="ja-JP" b="1">
                  <a:solidFill>
                    <a:srgbClr val="F1F7E9"/>
                  </a:solidFill>
                  <a:latin typeface="Arial Narrow" charset="0"/>
                </a:rPr>
                <a:t>'</a:t>
              </a:r>
              <a:r>
                <a:rPr lang="en-US" b="1">
                  <a:solidFill>
                    <a:srgbClr val="F1F7E9"/>
                  </a:solidFill>
                  <a:latin typeface="Arial Narrow" charset="0"/>
                </a:rPr>
                <a:t>s Death to Today)</a:t>
              </a:r>
              <a:endParaRPr lang="en-US">
                <a:solidFill>
                  <a:srgbClr val="F1F7E9"/>
                </a:solidFill>
                <a:latin typeface="Arial Narrow" charset="0"/>
              </a:endParaRPr>
            </a:p>
          </p:txBody>
        </p:sp>
        <p:sp>
          <p:nvSpPr>
            <p:cNvPr id="31642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i="1">
                  <a:solidFill>
                    <a:srgbClr val="F1F7E9"/>
                  </a:solidFill>
                  <a:latin typeface="Arial Narrow" charset="0"/>
                </a:rPr>
                <a:t>Basis</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since </a:t>
              </a:r>
              <a:r>
                <a:rPr lang="ru-RU" altLang="ja-JP" sz="2000" dirty="0">
                  <a:solidFill>
                    <a:srgbClr val="F1F7E9"/>
                  </a:solidFill>
                  <a:latin typeface="Arial Narrow" charset="0"/>
                </a:rPr>
                <a:t>"</a:t>
              </a:r>
              <a:r>
                <a:rPr lang="en-US" altLang="ja-JP" sz="2000" dirty="0">
                  <a:solidFill>
                    <a:srgbClr val="F1F7E9"/>
                  </a:solidFill>
                  <a:latin typeface="Arial Narrow" charset="0"/>
                </a:rPr>
                <a:t>it is the blood that makes atonement for one</a:t>
              </a:r>
              <a:r>
                <a:rPr lang="fr-FR" altLang="ja-JP" sz="2000" dirty="0">
                  <a:solidFill>
                    <a:srgbClr val="F1F7E9"/>
                  </a:solidFill>
                  <a:latin typeface="Arial Narrow" charset="0"/>
                </a:rPr>
                <a:t>'</a:t>
              </a:r>
              <a:r>
                <a:rPr lang="en-US" altLang="ja-JP" sz="2000" dirty="0">
                  <a:solidFill>
                    <a:srgbClr val="F1F7E9"/>
                  </a:solidFill>
                  <a:latin typeface="Arial Narrow" charset="0"/>
                </a:rPr>
                <a:t>s life</a:t>
              </a:r>
              <a:r>
                <a:rPr lang="ru-RU" altLang="ja-JP" sz="2000" dirty="0">
                  <a:solidFill>
                    <a:srgbClr val="F1F7E9"/>
                  </a:solidFill>
                  <a:latin typeface="Arial Narrow" charset="0"/>
                </a:rPr>
                <a:t>"</a:t>
              </a:r>
              <a:r>
                <a:rPr lang="en-US" altLang="ja-JP" sz="2000" dirty="0">
                  <a:solidFill>
                    <a:srgbClr val="F1F7E9"/>
                  </a:solidFill>
                  <a:latin typeface="Arial Narrow" charset="0"/>
                </a:rPr>
                <a:t> </a:t>
              </a:r>
            </a:p>
            <a:p>
              <a:pPr algn="ctr" eaLnBrk="0" hangingPunct="0"/>
              <a:r>
                <a:rPr lang="en-US" sz="2000" dirty="0">
                  <a:solidFill>
                    <a:srgbClr val="F1F7E9"/>
                  </a:solidFill>
                  <a:latin typeface="Arial Narrow" charset="0"/>
                </a:rPr>
                <a:t>(Lev. 17:11b)</a:t>
              </a:r>
            </a:p>
          </p:txBody>
        </p:sp>
        <p:sp>
          <p:nvSpPr>
            <p:cNvPr id="31642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a:t>
              </a:r>
              <a:r>
                <a:rPr lang="ru-RU" altLang="ja-JP" sz="2000" dirty="0">
                  <a:solidFill>
                    <a:srgbClr val="F1F7E9"/>
                  </a:solidFill>
                  <a:latin typeface="Arial Narrow" charset="0"/>
                </a:rPr>
                <a:t>"</a:t>
              </a:r>
              <a:r>
                <a:rPr lang="en-US" altLang="ja-JP" sz="2000" dirty="0">
                  <a:solidFill>
                    <a:srgbClr val="F1F7E9"/>
                  </a:solidFill>
                  <a:latin typeface="Arial Narrow" charset="0"/>
                </a:rPr>
                <a:t>without the shedding of blood there is no forgiveness,</a:t>
              </a:r>
              <a:r>
                <a:rPr lang="ru-RU" altLang="ja-JP" sz="2000" dirty="0">
                  <a:solidFill>
                    <a:srgbClr val="F1F7E9"/>
                  </a:solidFill>
                  <a:latin typeface="Arial Narrow" charset="0"/>
                </a:rPr>
                <a:t>"</a:t>
              </a:r>
              <a:r>
                <a:rPr lang="en-US" altLang="ja-JP" sz="2000" dirty="0">
                  <a:solidFill>
                    <a:srgbClr val="F1F7E9"/>
                  </a:solidFill>
                  <a:latin typeface="Arial Narrow" charset="0"/>
                </a:rPr>
                <a:t> Heb. 9:22)</a:t>
              </a:r>
              <a:endParaRPr lang="en-US" sz="2000" dirty="0">
                <a:solidFill>
                  <a:srgbClr val="F1F7E9"/>
                </a:solidFill>
                <a:latin typeface="Arial Narrow" charset="0"/>
              </a:endParaRPr>
            </a:p>
          </p:txBody>
        </p:sp>
        <p:sp>
          <p:nvSpPr>
            <p:cNvPr id="31642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i="1">
                  <a:solidFill>
                    <a:srgbClr val="F1F7E9"/>
                  </a:solidFill>
                  <a:latin typeface="Arial Narrow" charset="0"/>
                </a:rPr>
                <a:t>Requirement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(Ps. 51:16-17)</a:t>
              </a:r>
            </a:p>
          </p:txBody>
        </p:sp>
        <p:sp>
          <p:nvSpPr>
            <p:cNvPr id="31643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(Gal. 2:16)</a:t>
              </a:r>
            </a:p>
          </p:txBody>
        </p:sp>
        <p:sp>
          <p:nvSpPr>
            <p:cNvPr id="31643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i="1">
                  <a:solidFill>
                    <a:srgbClr val="F1F7E9"/>
                  </a:solidFill>
                  <a:latin typeface="Arial Narrow" charset="0"/>
                </a:rPr>
                <a:t>Ultimate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Himself—prophets exhorted repentance, not sacrifices (Jer. 3:12)</a:t>
              </a:r>
            </a:p>
          </p:txBody>
        </p:sp>
        <p:sp>
          <p:nvSpPr>
            <p:cNvPr id="31643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Himself—heroes of faith are cited to exhort faith in God (Heb. 11)</a:t>
              </a:r>
            </a:p>
          </p:txBody>
        </p:sp>
        <p:sp>
          <p:nvSpPr>
            <p:cNvPr id="31643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i="1">
                  <a:solidFill>
                    <a:srgbClr val="F1F7E9"/>
                  </a:solidFill>
                  <a:latin typeface="Arial Narrow" charset="0"/>
                </a:rPr>
                <a:t>Specific </a:t>
              </a:r>
              <a:endParaRPr lang="en-US" sz="2000">
                <a:solidFill>
                  <a:srgbClr val="F1F7E9"/>
                </a:solidFill>
                <a:latin typeface="Arial Narrow" charset="0"/>
              </a:endParaRPr>
            </a:p>
            <a:p>
              <a:pPr algn="ctr" eaLnBrk="0" hangingPunct="0"/>
              <a:r>
                <a:rPr lang="en-US" sz="2000" b="1" i="1">
                  <a:solidFill>
                    <a:srgbClr val="F1F7E9"/>
                  </a:solidFill>
                  <a:latin typeface="Arial Narrow" charset="0"/>
                </a:rPr>
                <a:t>Revealed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Cumulative content of faith had sacrifices &amp; promises: animals (Gen. 3:21), Abel</a:t>
              </a:r>
              <a:r>
                <a:rPr lang="fr-FR" altLang="ja-JP" sz="2000">
                  <a:solidFill>
                    <a:srgbClr val="F1F7E9"/>
                  </a:solidFill>
                  <a:latin typeface="Arial Narrow" charset="0"/>
                </a:rPr>
                <a:t>'</a:t>
              </a:r>
              <a:r>
                <a:rPr lang="en-US" sz="2000">
                  <a:solidFill>
                    <a:srgbClr val="F1F7E9"/>
                  </a:solidFill>
                  <a:latin typeface="Arial Narrow" charset="0"/>
                </a:rPr>
                <a:t>s sacrifice (Gen. 4:4), Abrahamic covenant (Gen. 15)</a:t>
              </a:r>
            </a:p>
          </p:txBody>
        </p:sp>
        <p:sp>
          <p:nvSpPr>
            <p:cNvPr id="31643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New content of faith is the shed blood of Jesus Christ (1 Pet. 1:18-21) which removes sin while OT sacrifices merely covered sin</a:t>
              </a:r>
            </a:p>
          </p:txBody>
        </p:sp>
        <p:sp>
          <p:nvSpPr>
            <p:cNvPr id="31643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i="1">
                  <a:solidFill>
                    <a:srgbClr val="F1F7E9"/>
                  </a:solidFill>
                  <a:latin typeface="Arial Narrow" charset="0"/>
                </a:rPr>
                <a:t>Believer</a:t>
              </a:r>
              <a:r>
                <a:rPr lang="fr-FR" altLang="ja-JP" sz="2000" b="1" i="1">
                  <a:solidFill>
                    <a:srgbClr val="F1F7E9"/>
                  </a:solidFill>
                  <a:latin typeface="Arial Narrow" charset="0"/>
                </a:rPr>
                <a:t>'</a:t>
              </a:r>
              <a:r>
                <a:rPr lang="en-US" sz="2000" b="1" i="1">
                  <a:solidFill>
                    <a:srgbClr val="F1F7E9"/>
                  </a:solidFill>
                  <a:latin typeface="Arial Narrow" charset="0"/>
                </a:rPr>
                <a:t>s Expression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offer animal sacrifices, obey Mosaic law (civil </a:t>
              </a:r>
            </a:p>
            <a:p>
              <a:pPr algn="ctr" eaLnBrk="0" hangingPunct="0"/>
              <a:r>
                <a:rPr lang="en-US" sz="2000">
                  <a:solidFill>
                    <a:srgbClr val="F1F7E9"/>
                  </a:solidFill>
                  <a:latin typeface="Arial Narrow" charset="0"/>
                </a:rPr>
                <a:t>and ceremonial aspects)</a:t>
              </a:r>
            </a:p>
          </p:txBody>
        </p:sp>
        <p:sp>
          <p:nvSpPr>
            <p:cNvPr id="31643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observe Lord</a:t>
              </a:r>
              <a:r>
                <a:rPr lang="fr-FR" altLang="ja-JP" sz="2000">
                  <a:solidFill>
                    <a:srgbClr val="F1F7E9"/>
                  </a:solidFill>
                  <a:latin typeface="Arial Narrow" charset="0"/>
                </a:rPr>
                <a:t>'</a:t>
              </a:r>
              <a:r>
                <a:rPr lang="en-US" sz="2000">
                  <a:solidFill>
                    <a:srgbClr val="F1F7E9"/>
                  </a:solidFill>
                  <a:latin typeface="Arial Narrow" charset="0"/>
                </a:rPr>
                <a:t>s Supper and baptism, etc. through the Spirit</a:t>
              </a:r>
              <a:r>
                <a:rPr lang="fr-FR" altLang="ja-JP" sz="2000">
                  <a:solidFill>
                    <a:srgbClr val="F1F7E9"/>
                  </a:solidFill>
                  <a:latin typeface="Arial Narrow" charset="0"/>
                </a:rPr>
                <a:t>'</a:t>
              </a:r>
              <a:r>
                <a:rPr lang="en-US" sz="2000">
                  <a:solidFill>
                    <a:srgbClr val="F1F7E9"/>
                  </a:solidFill>
                  <a:latin typeface="Arial Narrow" charset="0"/>
                </a:rPr>
                <a:t>s enabling (Rom. 8:9)</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en-US" b="1" dirty="0">
                <a:solidFill>
                  <a:schemeClr val="bg2"/>
                </a:solidFill>
                <a:latin typeface="Impact" pitchFamily="-111" charset="0"/>
              </a:rPr>
              <a:t>Leviticus Synthesis</a:t>
            </a:r>
          </a:p>
        </p:txBody>
      </p:sp>
      <p:sp>
        <p:nvSpPr>
          <p:cNvPr id="318468" name="Text Box 4"/>
          <p:cNvSpPr txBox="1">
            <a:spLocks noChangeArrowheads="1"/>
          </p:cNvSpPr>
          <p:nvPr/>
        </p:nvSpPr>
        <p:spPr bwMode="auto">
          <a:xfrm>
            <a:off x="7607300" y="-26988"/>
            <a:ext cx="1501775" cy="4619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CBCBCB"/>
                </a:solidFill>
                <a:latin typeface="Arial" charset="0"/>
              </a:rPr>
              <a:t>OTS,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0F80E82A-AD5B-BF56-EDA9-5B796706E9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4077072"/>
            <a:ext cx="6480175" cy="2053853"/>
          </a:xfrm>
        </p:spPr>
        <p:txBody>
          <a:bodyPr>
            <a:normAutofit fontScale="92500" lnSpcReduction="10000"/>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6F9E-6F46-43D4-BD81-1A9960C041C7}"/>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291F322-E996-F8B9-A012-C09D2CFF5BC2}"/>
              </a:ext>
            </a:extLst>
          </p:cNvPr>
          <p:cNvSpPr>
            <a:spLocks noChangeAspect="1"/>
          </p:cNvSpPr>
          <p:nvPr/>
        </p:nvSpPr>
        <p:spPr bwMode="auto">
          <a:xfrm>
            <a:off x="3294313" y="1135629"/>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2" name="Title 1">
            <a:extLst>
              <a:ext uri="{FF2B5EF4-FFF2-40B4-BE49-F238E27FC236}">
                <a16:creationId xmlns:a16="http://schemas.microsoft.com/office/drawing/2014/main" id="{AEF271CE-7A2C-612C-6DDF-2A7721052D1E}"/>
              </a:ext>
            </a:extLst>
          </p:cNvPr>
          <p:cNvSpPr>
            <a:spLocks noGrp="1"/>
          </p:cNvSpPr>
          <p:nvPr>
            <p:ph type="ctrTitle" sz="quarter"/>
          </p:nvPr>
        </p:nvSpPr>
        <p:spPr>
          <a:xfrm>
            <a:off x="736171" y="44624"/>
            <a:ext cx="7772400" cy="881256"/>
          </a:xfrm>
        </p:spPr>
        <p:txBody>
          <a:bodyPr/>
          <a:lstStyle/>
          <a:p>
            <a:r>
              <a:rPr lang="en-US" b="1" dirty="0">
                <a:solidFill>
                  <a:schemeClr val="tx1"/>
                </a:solidFill>
                <a:latin typeface="Arial" panose="020B0604020202020204" pitchFamily="34" charset="0"/>
                <a:cs typeface="Arial" panose="020B0604020202020204" pitchFamily="34" charset="0"/>
              </a:rPr>
              <a:t>Two Emphases</a:t>
            </a:r>
          </a:p>
        </p:txBody>
      </p:sp>
      <p:sp>
        <p:nvSpPr>
          <p:cNvPr id="5" name="Oval 4">
            <a:extLst>
              <a:ext uri="{FF2B5EF4-FFF2-40B4-BE49-F238E27FC236}">
                <a16:creationId xmlns:a16="http://schemas.microsoft.com/office/drawing/2014/main" id="{E09FA282-D7BE-BDF3-B275-BDB18B10D14F}"/>
              </a:ext>
            </a:extLst>
          </p:cNvPr>
          <p:cNvSpPr>
            <a:spLocks noChangeAspect="1"/>
          </p:cNvSpPr>
          <p:nvPr/>
        </p:nvSpPr>
        <p:spPr bwMode="auto">
          <a:xfrm>
            <a:off x="736171" y="1124744"/>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3" name="Subtitle 2">
            <a:extLst>
              <a:ext uri="{FF2B5EF4-FFF2-40B4-BE49-F238E27FC236}">
                <a16:creationId xmlns:a16="http://schemas.microsoft.com/office/drawing/2014/main" id="{C1F8D307-7696-4607-6EAF-AAFCEE08D2F7}"/>
              </a:ext>
            </a:extLst>
          </p:cNvPr>
          <p:cNvSpPr>
            <a:spLocks noGrp="1"/>
          </p:cNvSpPr>
          <p:nvPr>
            <p:ph type="subTitle" sz="quarter" idx="1"/>
          </p:nvPr>
        </p:nvSpPr>
        <p:spPr>
          <a:xfrm>
            <a:off x="1331640" y="1508191"/>
            <a:ext cx="3240360" cy="648072"/>
          </a:xfrm>
        </p:spPr>
        <p:txBody>
          <a:bodyPr/>
          <a:lstStyle/>
          <a:p>
            <a:r>
              <a:rPr lang="en-US" b="1" dirty="0">
                <a:latin typeface="Arial" panose="020B0604020202020204" pitchFamily="34" charset="0"/>
                <a:cs typeface="Arial" panose="020B0604020202020204" pitchFamily="34" charset="0"/>
              </a:rPr>
              <a:t>Galatians</a:t>
            </a:r>
          </a:p>
        </p:txBody>
      </p:sp>
      <p:sp>
        <p:nvSpPr>
          <p:cNvPr id="4" name="Subtitle 2">
            <a:extLst>
              <a:ext uri="{FF2B5EF4-FFF2-40B4-BE49-F238E27FC236}">
                <a16:creationId xmlns:a16="http://schemas.microsoft.com/office/drawing/2014/main" id="{B87B9FB7-ABC0-5BE9-C8B6-7D205F1ADEFD}"/>
              </a:ext>
            </a:extLst>
          </p:cNvPr>
          <p:cNvSpPr txBox="1">
            <a:spLocks/>
          </p:cNvSpPr>
          <p:nvPr/>
        </p:nvSpPr>
        <p:spPr bwMode="auto">
          <a:xfrm>
            <a:off x="4564896" y="1498031"/>
            <a:ext cx="3607504"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p>
        </p:txBody>
      </p:sp>
      <p:sp>
        <p:nvSpPr>
          <p:cNvPr id="7" name="Subtitle 2">
            <a:extLst>
              <a:ext uri="{FF2B5EF4-FFF2-40B4-BE49-F238E27FC236}">
                <a16:creationId xmlns:a16="http://schemas.microsoft.com/office/drawing/2014/main" id="{DC46B9C1-79A8-0F4D-C75B-B6B0B40A2C4A}"/>
              </a:ext>
            </a:extLst>
          </p:cNvPr>
          <p:cNvSpPr txBox="1">
            <a:spLocks/>
          </p:cNvSpPr>
          <p:nvPr/>
        </p:nvSpPr>
        <p:spPr bwMode="auto">
          <a:xfrm>
            <a:off x="785165" y="3878374"/>
            <a:ext cx="2509148"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Not by Law</a:t>
            </a:r>
          </a:p>
        </p:txBody>
      </p:sp>
      <p:sp>
        <p:nvSpPr>
          <p:cNvPr id="8" name="Subtitle 2">
            <a:extLst>
              <a:ext uri="{FF2B5EF4-FFF2-40B4-BE49-F238E27FC236}">
                <a16:creationId xmlns:a16="http://schemas.microsoft.com/office/drawing/2014/main" id="{4BDE503D-0D58-2A05-8A76-BF7ECA3B442C}"/>
              </a:ext>
            </a:extLst>
          </p:cNvPr>
          <p:cNvSpPr txBox="1">
            <a:spLocks/>
          </p:cNvSpPr>
          <p:nvPr/>
        </p:nvSpPr>
        <p:spPr bwMode="auto">
          <a:xfrm>
            <a:off x="5637154" y="3878374"/>
            <a:ext cx="3138760"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Righteousness of God</a:t>
            </a:r>
          </a:p>
        </p:txBody>
      </p:sp>
      <p:sp>
        <p:nvSpPr>
          <p:cNvPr id="9" name="Subtitle 2">
            <a:extLst>
              <a:ext uri="{FF2B5EF4-FFF2-40B4-BE49-F238E27FC236}">
                <a16:creationId xmlns:a16="http://schemas.microsoft.com/office/drawing/2014/main" id="{1D3A8342-98AB-6828-264F-DDB10419A251}"/>
              </a:ext>
            </a:extLst>
          </p:cNvPr>
          <p:cNvSpPr txBox="1">
            <a:spLocks/>
          </p:cNvSpPr>
          <p:nvPr/>
        </p:nvSpPr>
        <p:spPr bwMode="auto">
          <a:xfrm>
            <a:off x="3378684" y="3010338"/>
            <a:ext cx="2555377"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Justification by Faith</a:t>
            </a:r>
          </a:p>
        </p:txBody>
      </p:sp>
      <p:sp>
        <p:nvSpPr>
          <p:cNvPr id="10" name="Subtitle 2">
            <a:extLst>
              <a:ext uri="{FF2B5EF4-FFF2-40B4-BE49-F238E27FC236}">
                <a16:creationId xmlns:a16="http://schemas.microsoft.com/office/drawing/2014/main" id="{CBF63A05-BE1A-339F-76B9-D95587E9EFDC}"/>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spTree>
    <p:extLst>
      <p:ext uri="{BB962C8B-B14F-4D97-AF65-F5344CB8AC3E}">
        <p14:creationId xmlns:p14="http://schemas.microsoft.com/office/powerpoint/2010/main" val="5838501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C132-E8E9-5A19-C380-F828FA6F0F38}"/>
              </a:ext>
            </a:extLst>
          </p:cNvPr>
          <p:cNvSpPr>
            <a:spLocks noGrp="1"/>
          </p:cNvSpPr>
          <p:nvPr>
            <p:ph type="ctrTitle" sz="quarter"/>
          </p:nvPr>
        </p:nvSpPr>
        <p:spPr>
          <a:xfrm>
            <a:off x="0" y="0"/>
            <a:ext cx="9144000" cy="781864"/>
          </a:xfrm>
          <a:solidFill>
            <a:schemeClr val="bg2"/>
          </a:solidFill>
        </p:spPr>
        <p:txBody>
          <a:bodyPr/>
          <a:lstStyle/>
          <a:p>
            <a:r>
              <a:rPr lang="en-US" sz="4000" b="1" dirty="0">
                <a:solidFill>
                  <a:schemeClr val="tx1"/>
                </a:solidFill>
                <a:latin typeface="Arial" panose="020B0604020202020204" pitchFamily="34" charset="0"/>
                <a:cs typeface="Arial" panose="020B0604020202020204" pitchFamily="34" charset="0"/>
              </a:rPr>
              <a:t>Chart of Topics</a:t>
            </a:r>
          </a:p>
        </p:txBody>
      </p:sp>
      <p:sp>
        <p:nvSpPr>
          <p:cNvPr id="10" name="Subtitle 2">
            <a:extLst>
              <a:ext uri="{FF2B5EF4-FFF2-40B4-BE49-F238E27FC236}">
                <a16:creationId xmlns:a16="http://schemas.microsoft.com/office/drawing/2014/main" id="{C72F5BC1-2F1A-6FEF-9FCC-3146571AB1A0}"/>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graphicFrame>
        <p:nvGraphicFramePr>
          <p:cNvPr id="13" name="Table 12">
            <a:extLst>
              <a:ext uri="{FF2B5EF4-FFF2-40B4-BE49-F238E27FC236}">
                <a16:creationId xmlns:a16="http://schemas.microsoft.com/office/drawing/2014/main" id="{6DF7B5C2-314C-DC7A-AF06-BC971165DE3E}"/>
              </a:ext>
            </a:extLst>
          </p:cNvPr>
          <p:cNvGraphicFramePr>
            <a:graphicFrameLocks noGrp="1"/>
          </p:cNvGraphicFramePr>
          <p:nvPr/>
        </p:nvGraphicFramePr>
        <p:xfrm>
          <a:off x="699" y="781863"/>
          <a:ext cx="9143301" cy="5669321"/>
        </p:xfrm>
        <a:graphic>
          <a:graphicData uri="http://schemas.openxmlformats.org/drawingml/2006/table">
            <a:tbl>
              <a:tblPr firstRow="1" bandRow="1">
                <a:tableStyleId>{D27102A9-8310-4765-A935-A1911B00CA55}</a:tableStyleId>
              </a:tblPr>
              <a:tblGrid>
                <a:gridCol w="3047767">
                  <a:extLst>
                    <a:ext uri="{9D8B030D-6E8A-4147-A177-3AD203B41FA5}">
                      <a16:colId xmlns:a16="http://schemas.microsoft.com/office/drawing/2014/main" val="2109943953"/>
                    </a:ext>
                  </a:extLst>
                </a:gridCol>
                <a:gridCol w="3047767">
                  <a:extLst>
                    <a:ext uri="{9D8B030D-6E8A-4147-A177-3AD203B41FA5}">
                      <a16:colId xmlns:a16="http://schemas.microsoft.com/office/drawing/2014/main" val="2286225903"/>
                    </a:ext>
                  </a:extLst>
                </a:gridCol>
                <a:gridCol w="3047767">
                  <a:extLst>
                    <a:ext uri="{9D8B030D-6E8A-4147-A177-3AD203B41FA5}">
                      <a16:colId xmlns:a16="http://schemas.microsoft.com/office/drawing/2014/main" val="442776493"/>
                    </a:ext>
                  </a:extLst>
                </a:gridCol>
              </a:tblGrid>
              <a:tr h="566765">
                <a:tc>
                  <a:txBody>
                    <a:bodyPr/>
                    <a:lstStyle/>
                    <a:p>
                      <a:pPr algn="ctr"/>
                      <a:r>
                        <a:rPr lang="en-US" sz="2400" dirty="0">
                          <a:latin typeface="Arial" panose="020B0604020202020204" pitchFamily="34" charset="0"/>
                          <a:cs typeface="Arial" panose="020B0604020202020204" pitchFamily="34" charset="0"/>
                        </a:rPr>
                        <a:t>Galatians</a:t>
                      </a:r>
                    </a:p>
                  </a:txBody>
                  <a:tcPr anchor="ctr">
                    <a:solidFill>
                      <a:schemeClr val="accent4">
                        <a:lumMod val="25000"/>
                      </a:schemeClr>
                    </a:solidFill>
                  </a:tcPr>
                </a:tc>
                <a:tc>
                  <a:txBody>
                    <a:bodyPr/>
                    <a:lstStyle/>
                    <a:p>
                      <a:pPr algn="ctr"/>
                      <a:r>
                        <a:rPr lang="en-US" sz="2400" dirty="0">
                          <a:latin typeface="Arial" panose="020B0604020202020204" pitchFamily="34" charset="0"/>
                          <a:cs typeface="Arial" panose="020B0604020202020204" pitchFamily="34" charset="0"/>
                        </a:rPr>
                        <a:t>Galatians and Romans</a:t>
                      </a:r>
                    </a:p>
                  </a:txBody>
                  <a:tcPr anchor="ctr">
                    <a:solidFill>
                      <a:schemeClr val="bg1">
                        <a:lumMod val="50000"/>
                      </a:schemeClr>
                    </a:solidFill>
                  </a:tcPr>
                </a:tc>
                <a:tc>
                  <a:txBody>
                    <a:bodyPr/>
                    <a:lstStyle/>
                    <a:p>
                      <a:pPr algn="ctr"/>
                      <a:r>
                        <a:rPr lang="en-US" sz="2400" dirty="0">
                          <a:latin typeface="Arial" panose="020B0604020202020204" pitchFamily="34" charset="0"/>
                          <a:cs typeface="Arial" panose="020B0604020202020204" pitchFamily="34" charset="0"/>
                        </a:rPr>
                        <a:t>Romans</a:t>
                      </a:r>
                    </a:p>
                  </a:txBody>
                  <a:tcPr anchor="ctr">
                    <a:solidFill>
                      <a:schemeClr val="accent4">
                        <a:lumMod val="25000"/>
                      </a:schemeClr>
                    </a:solidFill>
                  </a:tcPr>
                </a:tc>
                <a:extLst>
                  <a:ext uri="{0D108BD9-81ED-4DB2-BD59-A6C34878D82A}">
                    <a16:rowId xmlns:a16="http://schemas.microsoft.com/office/drawing/2014/main" val="1254360908"/>
                  </a:ext>
                </a:extLst>
              </a:tr>
              <a:tr h="372797">
                <a:tc>
                  <a:txBody>
                    <a:bodyPr/>
                    <a:lstStyle/>
                    <a:p>
                      <a:r>
                        <a:rPr lang="en-US" b="1" dirty="0">
                          <a:latin typeface="Arial" panose="020B0604020202020204" pitchFamily="34" charset="0"/>
                          <a:cs typeface="Arial" panose="020B0604020202020204" pitchFamily="34" charset="0"/>
                        </a:rPr>
                        <a:t>Defense of Apostleship</a:t>
                      </a:r>
                    </a:p>
                  </a:txBody>
                  <a:tcPr anchor="ctr"/>
                </a:tc>
                <a:tc>
                  <a:txBody>
                    <a:bodyPr/>
                    <a:lstStyle/>
                    <a:p>
                      <a:r>
                        <a:rPr lang="en-US" b="1" dirty="0">
                          <a:latin typeface="Arial" panose="020B0604020202020204" pitchFamily="34" charset="0"/>
                          <a:cs typeface="Arial" panose="020B0604020202020204" pitchFamily="34" charset="0"/>
                        </a:rPr>
                        <a:t>Justification by Faith</a:t>
                      </a:r>
                    </a:p>
                  </a:txBody>
                  <a:tcPr anchor="ctr"/>
                </a:tc>
                <a:tc>
                  <a:txBody>
                    <a:bodyPr/>
                    <a:lstStyle/>
                    <a:p>
                      <a:r>
                        <a:rPr lang="en-US" b="1" dirty="0">
                          <a:latin typeface="Arial" panose="020B0604020202020204" pitchFamily="34" charset="0"/>
                          <a:cs typeface="Arial" panose="020B0604020202020204" pitchFamily="34" charset="0"/>
                        </a:rPr>
                        <a:t>Origin of Sin</a:t>
                      </a:r>
                    </a:p>
                  </a:txBody>
                  <a:tcPr anchor="ctr"/>
                </a:tc>
                <a:extLst>
                  <a:ext uri="{0D108BD9-81ED-4DB2-BD59-A6C34878D82A}">
                    <a16:rowId xmlns:a16="http://schemas.microsoft.com/office/drawing/2014/main" val="3044319905"/>
                  </a:ext>
                </a:extLst>
              </a:tr>
              <a:tr h="372797">
                <a:tc>
                  <a:txBody>
                    <a:bodyPr/>
                    <a:lstStyle/>
                    <a:p>
                      <a:r>
                        <a:rPr lang="en-US" b="1" dirty="0">
                          <a:latin typeface="Arial" panose="020B0604020202020204" pitchFamily="34" charset="0"/>
                          <a:cs typeface="Arial" panose="020B0604020202020204" pitchFamily="34" charset="0"/>
                        </a:rPr>
                        <a:t>Testimony of Conversion</a:t>
                      </a:r>
                    </a:p>
                  </a:txBody>
                  <a:tcPr anchor="ctr"/>
                </a:tc>
                <a:tc>
                  <a:txBody>
                    <a:bodyPr/>
                    <a:lstStyle/>
                    <a:p>
                      <a:r>
                        <a:rPr lang="en-US" b="1" dirty="0">
                          <a:latin typeface="Arial" panose="020B0604020202020204" pitchFamily="34" charset="0"/>
                          <a:cs typeface="Arial" panose="020B0604020202020204" pitchFamily="34" charset="0"/>
                        </a:rPr>
                        <a:t>Faith versus Works</a:t>
                      </a:r>
                    </a:p>
                  </a:txBody>
                  <a:tcPr anchor="ctr"/>
                </a:tc>
                <a:tc>
                  <a:txBody>
                    <a:bodyPr/>
                    <a:lstStyle/>
                    <a:p>
                      <a:r>
                        <a:rPr lang="en-US" b="1" dirty="0">
                          <a:latin typeface="Arial" panose="020B0604020202020204" pitchFamily="34" charset="0"/>
                          <a:cs typeface="Arial" panose="020B0604020202020204" pitchFamily="34" charset="0"/>
                        </a:rPr>
                        <a:t>Universal Condemnation</a:t>
                      </a:r>
                    </a:p>
                  </a:txBody>
                  <a:tcPr anchor="ctr"/>
                </a:tc>
                <a:extLst>
                  <a:ext uri="{0D108BD9-81ED-4DB2-BD59-A6C34878D82A}">
                    <a16:rowId xmlns:a16="http://schemas.microsoft.com/office/drawing/2014/main" val="1570674705"/>
                  </a:ext>
                </a:extLst>
              </a:tr>
              <a:tr h="372797">
                <a:tc>
                  <a:txBody>
                    <a:bodyPr/>
                    <a:lstStyle/>
                    <a:p>
                      <a:r>
                        <a:rPr lang="en-US" b="1" dirty="0">
                          <a:latin typeface="Arial" panose="020B0604020202020204" pitchFamily="34" charset="0"/>
                          <a:cs typeface="Arial" panose="020B0604020202020204" pitchFamily="34" charset="0"/>
                        </a:rPr>
                        <a:t>Judaizers</a:t>
                      </a:r>
                    </a:p>
                  </a:txBody>
                  <a:tcPr anchor="ctr"/>
                </a:tc>
                <a:tc>
                  <a:txBody>
                    <a:bodyPr/>
                    <a:lstStyle/>
                    <a:p>
                      <a:r>
                        <a:rPr lang="en-US" b="1" dirty="0">
                          <a:latin typeface="Arial" panose="020B0604020202020204" pitchFamily="34" charset="0"/>
                          <a:cs typeface="Arial" panose="020B0604020202020204" pitchFamily="34" charset="0"/>
                        </a:rPr>
                        <a:t>Spirit versus Flesh</a:t>
                      </a:r>
                    </a:p>
                  </a:txBody>
                  <a:tcPr anchor="ctr"/>
                </a:tc>
                <a:tc>
                  <a:txBody>
                    <a:bodyPr/>
                    <a:lstStyle/>
                    <a:p>
                      <a:r>
                        <a:rPr lang="en-US" b="1" dirty="0">
                          <a:latin typeface="Arial" panose="020B0604020202020204" pitchFamily="34" charset="0"/>
                          <a:cs typeface="Arial" panose="020B0604020202020204" pitchFamily="34" charset="0"/>
                        </a:rPr>
                        <a:t>Scope of Salvation</a:t>
                      </a:r>
                    </a:p>
                  </a:txBody>
                  <a:tcPr anchor="ctr"/>
                </a:tc>
                <a:extLst>
                  <a:ext uri="{0D108BD9-81ED-4DB2-BD59-A6C34878D82A}">
                    <a16:rowId xmlns:a16="http://schemas.microsoft.com/office/drawing/2014/main" val="4181079010"/>
                  </a:ext>
                </a:extLst>
              </a:tr>
              <a:tr h="372797">
                <a:tc>
                  <a:txBody>
                    <a:bodyPr/>
                    <a:lstStyle/>
                    <a:p>
                      <a:r>
                        <a:rPr lang="en-US" b="1" dirty="0">
                          <a:latin typeface="Arial" panose="020B0604020202020204" pitchFamily="34" charset="0"/>
                          <a:cs typeface="Arial" panose="020B0604020202020204" pitchFamily="34" charset="0"/>
                        </a:rPr>
                        <a:t>Conflict with Peter</a:t>
                      </a:r>
                    </a:p>
                  </a:txBody>
                  <a:tcPr anchor="ctr"/>
                </a:tc>
                <a:tc>
                  <a:txBody>
                    <a:bodyPr/>
                    <a:lstStyle/>
                    <a:p>
                      <a:r>
                        <a:rPr lang="en-US" b="1" dirty="0">
                          <a:latin typeface="Arial" panose="020B0604020202020204" pitchFamily="34" charset="0"/>
                          <a:cs typeface="Arial" panose="020B0604020202020204" pitchFamily="34" charset="0"/>
                        </a:rPr>
                        <a:t>Failure of Self-effort</a:t>
                      </a:r>
                    </a:p>
                  </a:txBody>
                  <a:tcPr anchor="ctr"/>
                </a:tc>
                <a:tc>
                  <a:txBody>
                    <a:bodyPr/>
                    <a:lstStyle/>
                    <a:p>
                      <a:r>
                        <a:rPr lang="en-US" b="1" dirty="0">
                          <a:latin typeface="Arial" panose="020B0604020202020204" pitchFamily="34" charset="0"/>
                          <a:cs typeface="Arial" panose="020B0604020202020204" pitchFamily="34" charset="0"/>
                        </a:rPr>
                        <a:t>Israel's Destiny</a:t>
                      </a:r>
                    </a:p>
                  </a:txBody>
                  <a:tcPr anchor="ctr"/>
                </a:tc>
                <a:extLst>
                  <a:ext uri="{0D108BD9-81ED-4DB2-BD59-A6C34878D82A}">
                    <a16:rowId xmlns:a16="http://schemas.microsoft.com/office/drawing/2014/main" val="1564950355"/>
                  </a:ext>
                </a:extLst>
              </a:tr>
              <a:tr h="372797">
                <a:tc>
                  <a:txBody>
                    <a:bodyPr/>
                    <a:lstStyle/>
                    <a:p>
                      <a:r>
                        <a:rPr lang="en-US" b="1" dirty="0">
                          <a:latin typeface="Arial" panose="020B0604020202020204" pitchFamily="34" charset="0"/>
                          <a:cs typeface="Arial" panose="020B0604020202020204" pitchFamily="34" charset="0"/>
                        </a:rPr>
                        <a:t>Concern for Galatians</a:t>
                      </a:r>
                    </a:p>
                  </a:txBody>
                  <a:tcPr anchor="ctr"/>
                </a:tc>
                <a:tc>
                  <a:txBody>
                    <a:bodyPr/>
                    <a:lstStyle/>
                    <a:p>
                      <a:r>
                        <a:rPr lang="en-US" b="1" dirty="0">
                          <a:latin typeface="Arial" panose="020B0604020202020204" pitchFamily="34" charset="0"/>
                          <a:cs typeface="Arial" panose="020B0604020202020204" pitchFamily="34" charset="0"/>
                        </a:rPr>
                        <a:t>Promise to Abraham</a:t>
                      </a:r>
                    </a:p>
                  </a:txBody>
                  <a:tcPr anchor="ctr"/>
                </a:tc>
                <a:tc>
                  <a:txBody>
                    <a:bodyPr/>
                    <a:lstStyle/>
                    <a:p>
                      <a:r>
                        <a:rPr lang="en-US" b="1" dirty="0">
                          <a:latin typeface="Arial" panose="020B0604020202020204" pitchFamily="34" charset="0"/>
                          <a:cs typeface="Arial" panose="020B0604020202020204" pitchFamily="34" charset="0"/>
                        </a:rPr>
                        <a:t>Concern for Israel</a:t>
                      </a:r>
                    </a:p>
                  </a:txBody>
                  <a:tcPr anchor="ctr"/>
                </a:tc>
                <a:extLst>
                  <a:ext uri="{0D108BD9-81ED-4DB2-BD59-A6C34878D82A}">
                    <a16:rowId xmlns:a16="http://schemas.microsoft.com/office/drawing/2014/main" val="724308551"/>
                  </a:ext>
                </a:extLst>
              </a:tr>
              <a:tr h="372797">
                <a:tc>
                  <a:txBody>
                    <a:bodyPr/>
                    <a:lstStyle/>
                    <a:p>
                      <a:r>
                        <a:rPr lang="en-US" b="1" dirty="0">
                          <a:latin typeface="Arial" panose="020B0604020202020204" pitchFamily="34" charset="0"/>
                          <a:cs typeface="Arial" panose="020B0604020202020204" pitchFamily="34" charset="0"/>
                        </a:rPr>
                        <a:t>Sarah and Hagar</a:t>
                      </a:r>
                    </a:p>
                  </a:txBody>
                  <a:tcPr anchor="ctr"/>
                </a:tc>
                <a:tc>
                  <a:txBody>
                    <a:bodyPr/>
                    <a:lstStyle/>
                    <a:p>
                      <a:r>
                        <a:rPr lang="en-US" b="1" dirty="0">
                          <a:latin typeface="Arial" panose="020B0604020202020204" pitchFamily="34" charset="0"/>
                          <a:cs typeface="Arial" panose="020B0604020202020204" pitchFamily="34" charset="0"/>
                        </a:rPr>
                        <a:t>Plan of Salvation</a:t>
                      </a:r>
                    </a:p>
                  </a:txBody>
                  <a:tcPr anchor="ctr"/>
                </a:tc>
                <a:tc>
                  <a:txBody>
                    <a:bodyPr/>
                    <a:lstStyle/>
                    <a:p>
                      <a:r>
                        <a:rPr lang="en-US" b="1" dirty="0">
                          <a:latin typeface="Arial" panose="020B0604020202020204" pitchFamily="34" charset="0"/>
                          <a:cs typeface="Arial" panose="020B0604020202020204" pitchFamily="34" charset="0"/>
                        </a:rPr>
                        <a:t>Jews and Gentiles</a:t>
                      </a:r>
                    </a:p>
                  </a:txBody>
                  <a:tcPr anchor="ctr"/>
                </a:tc>
                <a:extLst>
                  <a:ext uri="{0D108BD9-81ED-4DB2-BD59-A6C34878D82A}">
                    <a16:rowId xmlns:a16="http://schemas.microsoft.com/office/drawing/2014/main" val="3832025015"/>
                  </a:ext>
                </a:extLst>
              </a:tr>
              <a:tr h="372797">
                <a:tc>
                  <a:txBody>
                    <a:bodyPr/>
                    <a:lstStyle/>
                    <a:p>
                      <a:r>
                        <a:rPr lang="en-US" b="1" dirty="0">
                          <a:latin typeface="Arial" panose="020B0604020202020204" pitchFamily="34" charset="0"/>
                          <a:cs typeface="Arial" panose="020B0604020202020204" pitchFamily="34" charset="0"/>
                        </a:rPr>
                        <a:t>Servants and Sons</a:t>
                      </a:r>
                    </a:p>
                  </a:txBody>
                  <a:tcPr anchor="ctr"/>
                </a:tc>
                <a:tc>
                  <a:txBody>
                    <a:bodyPr/>
                    <a:lstStyle/>
                    <a:p>
                      <a:r>
                        <a:rPr lang="en-US" b="1" dirty="0">
                          <a:latin typeface="Arial" panose="020B0604020202020204" pitchFamily="34" charset="0"/>
                          <a:cs typeface="Arial" panose="020B0604020202020204" pitchFamily="34" charset="0"/>
                        </a:rPr>
                        <a:t>Divine Love</a:t>
                      </a:r>
                    </a:p>
                  </a:txBody>
                  <a:tcPr anchor="ctr"/>
                </a:tc>
                <a:tc>
                  <a:txBody>
                    <a:bodyPr/>
                    <a:lstStyle/>
                    <a:p>
                      <a:r>
                        <a:rPr lang="en-US" b="1" dirty="0">
                          <a:latin typeface="Arial" panose="020B0604020202020204" pitchFamily="34" charset="0"/>
                          <a:cs typeface="Arial" panose="020B0604020202020204" pitchFamily="34" charset="0"/>
                        </a:rPr>
                        <a:t>Government</a:t>
                      </a:r>
                    </a:p>
                  </a:txBody>
                  <a:tcPr anchor="ctr"/>
                </a:tc>
                <a:extLst>
                  <a:ext uri="{0D108BD9-81ED-4DB2-BD59-A6C34878D82A}">
                    <a16:rowId xmlns:a16="http://schemas.microsoft.com/office/drawing/2014/main" val="391259076"/>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Union with Christ</a:t>
                      </a:r>
                    </a:p>
                  </a:txBody>
                  <a:tcPr anchor="ctr"/>
                </a:tc>
                <a:tc>
                  <a:txBody>
                    <a:bodyPr/>
                    <a:lstStyle/>
                    <a:p>
                      <a:r>
                        <a:rPr lang="en-US" b="1" dirty="0">
                          <a:latin typeface="Arial" panose="020B0604020202020204" pitchFamily="34" charset="0"/>
                          <a:cs typeface="Arial" panose="020B0604020202020204" pitchFamily="34" charset="0"/>
                        </a:rPr>
                        <a:t>Weak Christians</a:t>
                      </a:r>
                    </a:p>
                  </a:txBody>
                  <a:tcPr anchor="ctr"/>
                </a:tc>
                <a:extLst>
                  <a:ext uri="{0D108BD9-81ED-4DB2-BD59-A6C34878D82A}">
                    <a16:rowId xmlns:a16="http://schemas.microsoft.com/office/drawing/2014/main" val="3430691608"/>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Circumcision</a:t>
                      </a:r>
                    </a:p>
                  </a:txBody>
                  <a:tcPr anchor="ctr"/>
                </a:tc>
                <a:tc>
                  <a:txBody>
                    <a:bodyPr/>
                    <a:lstStyle/>
                    <a:p>
                      <a:r>
                        <a:rPr lang="en-US" b="1" dirty="0">
                          <a:latin typeface="Arial" panose="020B0604020202020204" pitchFamily="34" charset="0"/>
                          <a:cs typeface="Arial" panose="020B0604020202020204" pitchFamily="34" charset="0"/>
                        </a:rPr>
                        <a:t>Personal Plans</a:t>
                      </a:r>
                    </a:p>
                  </a:txBody>
                  <a:tcPr anchor="ctr"/>
                </a:tc>
                <a:extLst>
                  <a:ext uri="{0D108BD9-81ED-4DB2-BD59-A6C34878D82A}">
                    <a16:rowId xmlns:a16="http://schemas.microsoft.com/office/drawing/2014/main" val="1465465814"/>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Relationship to Law</a:t>
                      </a:r>
                    </a:p>
                  </a:txBody>
                  <a:tcPr anchor="ctr"/>
                </a:tc>
                <a:tc>
                  <a:txBody>
                    <a:bodyPr/>
                    <a:lstStyle/>
                    <a:p>
                      <a:r>
                        <a:rPr lang="en-US" b="1" dirty="0">
                          <a:latin typeface="Arial" panose="020B0604020202020204" pitchFamily="34" charset="0"/>
                          <a:cs typeface="Arial" panose="020B0604020202020204" pitchFamily="34" charset="0"/>
                        </a:rPr>
                        <a:t>Missions and Offerings</a:t>
                      </a:r>
                    </a:p>
                  </a:txBody>
                  <a:tcPr anchor="ctr"/>
                </a:tc>
                <a:extLst>
                  <a:ext uri="{0D108BD9-81ED-4DB2-BD59-A6C34878D82A}">
                    <a16:rowId xmlns:a16="http://schemas.microsoft.com/office/drawing/2014/main" val="223297705"/>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 to Others</a:t>
                      </a:r>
                    </a:p>
                  </a:txBody>
                  <a:tcPr anchor="ctr"/>
                </a:tc>
                <a:tc>
                  <a:txBody>
                    <a:bodyPr/>
                    <a:lstStyle/>
                    <a:p>
                      <a:r>
                        <a:rPr lang="en-US" b="1" dirty="0">
                          <a:latin typeface="Arial" panose="020B0604020202020204" pitchFamily="34" charset="0"/>
                          <a:cs typeface="Arial" panose="020B0604020202020204" pitchFamily="34" charset="0"/>
                        </a:rPr>
                        <a:t>Congratulations</a:t>
                      </a:r>
                    </a:p>
                  </a:txBody>
                  <a:tcPr anchor="ctr"/>
                </a:tc>
                <a:extLst>
                  <a:ext uri="{0D108BD9-81ED-4DB2-BD59-A6C34878D82A}">
                    <a16:rowId xmlns:a16="http://schemas.microsoft.com/office/drawing/2014/main" val="299925011"/>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Water Baptism</a:t>
                      </a:r>
                    </a:p>
                  </a:txBody>
                  <a:tcPr anchor="ctr"/>
                </a:tc>
                <a:tc>
                  <a:txBody>
                    <a:bodyPr/>
                    <a:lstStyle/>
                    <a:p>
                      <a:r>
                        <a:rPr lang="en-US" b="1" dirty="0">
                          <a:latin typeface="Arial" panose="020B0604020202020204" pitchFamily="34" charset="0"/>
                          <a:cs typeface="Arial" panose="020B0604020202020204" pitchFamily="34" charset="0"/>
                        </a:rPr>
                        <a:t>Personal Greetings</a:t>
                      </a:r>
                    </a:p>
                  </a:txBody>
                  <a:tcPr anchor="ctr"/>
                </a:tc>
                <a:extLst>
                  <a:ext uri="{0D108BD9-81ED-4DB2-BD59-A6C34878D82A}">
                    <a16:rowId xmlns:a16="http://schemas.microsoft.com/office/drawing/2014/main" val="164006222"/>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False Teachers</a:t>
                      </a:r>
                    </a:p>
                  </a:txBody>
                  <a:tcPr anchor="ctr"/>
                </a:tc>
                <a:tc>
                  <a:txBody>
                    <a:bodyPr/>
                    <a:lstStyle/>
                    <a:p>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462317"/>
                  </a:ext>
                </a:extLst>
              </a:tr>
            </a:tbl>
          </a:graphicData>
        </a:graphic>
      </p:graphicFrame>
    </p:spTree>
    <p:extLst>
      <p:ext uri="{BB962C8B-B14F-4D97-AF65-F5344CB8AC3E}">
        <p14:creationId xmlns:p14="http://schemas.microsoft.com/office/powerpoint/2010/main" val="27473697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9582" name="Table 109581"/>
          <p:cNvGraphicFramePr>
            <a:graphicFrameLocks noGrp="1"/>
          </p:cNvGraphicFramePr>
          <p:nvPr/>
        </p:nvGraphicFramePr>
        <p:xfrm>
          <a:off x="0" y="0"/>
          <a:ext cx="6660231" cy="6858002"/>
        </p:xfrm>
        <a:graphic>
          <a:graphicData uri="http://schemas.openxmlformats.org/drawingml/2006/table">
            <a:tbl>
              <a:tblPr firstRow="1" bandRow="1">
                <a:tableStyleId>{BDBED569-4797-4DF1-A0F4-6AAB3CD982D8}</a:tableStyleId>
              </a:tblPr>
              <a:tblGrid>
                <a:gridCol w="2220077">
                  <a:extLst>
                    <a:ext uri="{9D8B030D-6E8A-4147-A177-3AD203B41FA5}">
                      <a16:colId xmlns:a16="http://schemas.microsoft.com/office/drawing/2014/main" val="20000"/>
                    </a:ext>
                  </a:extLst>
                </a:gridCol>
                <a:gridCol w="2220077">
                  <a:extLst>
                    <a:ext uri="{9D8B030D-6E8A-4147-A177-3AD203B41FA5}">
                      <a16:colId xmlns:a16="http://schemas.microsoft.com/office/drawing/2014/main" val="20001"/>
                    </a:ext>
                  </a:extLst>
                </a:gridCol>
                <a:gridCol w="2220077">
                  <a:extLst>
                    <a:ext uri="{9D8B030D-6E8A-4147-A177-3AD203B41FA5}">
                      <a16:colId xmlns:a16="http://schemas.microsoft.com/office/drawing/2014/main" val="20002"/>
                    </a:ext>
                  </a:extLst>
                </a:gridCol>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Romans</a:t>
                      </a:r>
                      <a:endParaRPr lang="en-US" sz="2000" b="1" dirty="0">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 Influence of Cities</a:t>
                      </a:r>
                    </a:p>
                  </a:txBody>
                  <a:tcPr anchor="ctr">
                    <a:solidFill>
                      <a:srgbClr val="000000"/>
                    </a:solidFill>
                  </a:tcPr>
                </a:tc>
                <a:tc>
                  <a:txBody>
                    <a:bodyPr/>
                    <a:lstStyle/>
                    <a:p>
                      <a:pPr algn="ctr"/>
                      <a:r>
                        <a:rPr lang="en-US" sz="2000" b="1" dirty="0">
                          <a:latin typeface="Arial"/>
                          <a:cs typeface="Arial"/>
                        </a:rPr>
                        <a:t>Minor</a:t>
                      </a:r>
                    </a:p>
                  </a:txBody>
                  <a:tcPr anchor="ctr">
                    <a:solidFill>
                      <a:srgbClr val="000055"/>
                    </a:solidFill>
                  </a:tcPr>
                </a:tc>
                <a:tc>
                  <a:txBody>
                    <a:bodyPr/>
                    <a:lstStyle/>
                    <a:p>
                      <a:pPr algn="ctr"/>
                      <a:r>
                        <a:rPr lang="en-US" sz="2000" b="1" dirty="0">
                          <a:latin typeface="Arial"/>
                          <a:cs typeface="Arial"/>
                        </a:rPr>
                        <a:t>Major</a:t>
                      </a:r>
                    </a:p>
                  </a:txBody>
                  <a:tcPr anchor="ctr">
                    <a:solidFill>
                      <a:srgbClr val="000055"/>
                    </a:solidFill>
                  </a:tcPr>
                </a:tc>
                <a:extLst>
                  <a:ext uri="{0D108BD9-81ED-4DB2-BD59-A6C34878D82A}">
                    <a16:rowId xmlns:a16="http://schemas.microsoft.com/office/drawing/2014/main" val="10001"/>
                  </a:ext>
                </a:extLst>
              </a:tr>
              <a:tr h="761329">
                <a:tc>
                  <a:txBody>
                    <a:bodyPr/>
                    <a:lstStyle/>
                    <a:p>
                      <a:pPr algn="ctr"/>
                      <a:r>
                        <a:rPr lang="en-US" sz="2000" b="1" i="1" dirty="0">
                          <a:solidFill>
                            <a:schemeClr val="tx1"/>
                          </a:solidFill>
                          <a:latin typeface="Arial"/>
                          <a:cs typeface="Arial"/>
                        </a:rPr>
                        <a:t>Number of Churches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Several Cities </a:t>
                      </a:r>
                    </a:p>
                    <a:p>
                      <a:pPr algn="ctr" eaLnBrk="0" hangingPunct="0"/>
                      <a:r>
                        <a:rPr lang="en-US" altLang="zh-CN" sz="2000" b="1" dirty="0">
                          <a:solidFill>
                            <a:srgbClr val="FFFFFF"/>
                          </a:solidFill>
                          <a:latin typeface="Arial"/>
                          <a:ea typeface="Arial" charset="0"/>
                          <a:cs typeface="Arial"/>
                        </a:rPr>
                        <a:t>(</a:t>
                      </a:r>
                      <a:r>
                        <a:rPr lang="en-US" altLang="zh-CN" sz="2000" b="1" dirty="0" err="1">
                          <a:solidFill>
                            <a:srgbClr val="FFFFFF"/>
                          </a:solidFill>
                          <a:latin typeface="Arial"/>
                          <a:ea typeface="Arial" charset="0"/>
                          <a:cs typeface="Arial"/>
                        </a:rPr>
                        <a:t>Lystra</a:t>
                      </a:r>
                      <a:r>
                        <a:rPr lang="en-US" altLang="zh-CN" sz="2000" b="1" dirty="0">
                          <a:solidFill>
                            <a:srgbClr val="FFFFFF"/>
                          </a:solidFill>
                          <a:latin typeface="Arial"/>
                          <a:ea typeface="Arial" charset="0"/>
                          <a:cs typeface="Arial"/>
                        </a:rPr>
                        <a:t>, </a:t>
                      </a:r>
                      <a:r>
                        <a:rPr lang="en-US" altLang="zh-CN" sz="2000" b="1" dirty="0" err="1">
                          <a:solidFill>
                            <a:srgbClr val="FFFFFF"/>
                          </a:solidFill>
                          <a:latin typeface="Arial"/>
                          <a:ea typeface="Arial" charset="0"/>
                          <a:cs typeface="Arial"/>
                        </a:rPr>
                        <a:t>Derbe</a:t>
                      </a:r>
                      <a:r>
                        <a:rPr lang="en-US" altLang="zh-CN" sz="2000" b="1" dirty="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Single City</a:t>
                      </a:r>
                    </a:p>
                    <a:p>
                      <a:pPr algn="ctr" eaLnBrk="0" hangingPunct="0"/>
                      <a:r>
                        <a:rPr lang="en-US" altLang="zh-CN" sz="2000" b="1" dirty="0">
                          <a:solidFill>
                            <a:srgbClr val="FFFFFF"/>
                          </a:solidFill>
                          <a:latin typeface="Arial"/>
                          <a:ea typeface="Arial" charset="0"/>
                          <a:cs typeface="Arial"/>
                        </a:rPr>
                        <a:t>(Rome)</a:t>
                      </a:r>
                    </a:p>
                  </a:txBody>
                  <a:tcPr anchor="c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Church Founded</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48-49 –</a:t>
                      </a:r>
                    </a:p>
                    <a:p>
                      <a:pPr algn="ctr"/>
                      <a:r>
                        <a:rPr lang="en-US" altLang="zh-CN" sz="2000" b="1" dirty="0">
                          <a:solidFill>
                            <a:srgbClr val="FFFFFF"/>
                          </a:solidFill>
                          <a:latin typeface="Arial"/>
                          <a:ea typeface="Arial" charset="0"/>
                          <a:cs typeface="Arial"/>
                        </a:rPr>
                        <a:t>1st journey</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AD 33-56 (no one knows)</a:t>
                      </a:r>
                    </a:p>
                  </a:txBody>
                  <a:tcPr anchor="ctr">
                    <a:solidFill>
                      <a:srgbClr val="000055"/>
                    </a:solidFill>
                  </a:tcPr>
                </a:tc>
                <a:extLst>
                  <a:ext uri="{0D108BD9-81ED-4DB2-BD59-A6C34878D82A}">
                    <a16:rowId xmlns:a16="http://schemas.microsoft.com/office/drawing/2014/main" val="10003"/>
                  </a:ext>
                </a:extLst>
              </a:tr>
              <a:tr h="761329">
                <a:tc>
                  <a:txBody>
                    <a:bodyPr/>
                    <a:lstStyle/>
                    <a:p>
                      <a:pPr algn="ctr"/>
                      <a:r>
                        <a:rPr lang="en-US" altLang="zh-CN" sz="2000" b="1" i="1" dirty="0">
                          <a:solidFill>
                            <a:schemeClr val="tx1"/>
                          </a:solidFill>
                          <a:latin typeface="Arial"/>
                          <a:ea typeface="Arial" charset="0"/>
                          <a:cs typeface="Arial"/>
                        </a:rPr>
                        <a:t>Founder</a:t>
                      </a:r>
                    </a:p>
                  </a:txBody>
                  <a:tcPr anchor="ctr">
                    <a:solidFill>
                      <a:srgbClr val="000000"/>
                    </a:solidFill>
                  </a:tcPr>
                </a:tc>
                <a:tc>
                  <a:txBody>
                    <a:bodyPr/>
                    <a:lstStyle/>
                    <a:p>
                      <a:pPr algn="ctr"/>
                      <a:r>
                        <a:rPr lang="en-US" sz="2000" b="1" dirty="0">
                          <a:latin typeface="Arial"/>
                          <a:cs typeface="Arial"/>
                        </a:rPr>
                        <a:t>Paul</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Pentecost? or Paul</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s disciples?</a:t>
                      </a:r>
                    </a:p>
                  </a:txBody>
                  <a:tcPr anchor="ctr">
                    <a:solidFill>
                      <a:srgbClr val="000055"/>
                    </a:solidFill>
                  </a:tcPr>
                </a:tc>
                <a:extLst>
                  <a:ext uri="{0D108BD9-81ED-4DB2-BD59-A6C34878D82A}">
                    <a16:rowId xmlns:a16="http://schemas.microsoft.com/office/drawing/2014/main" val="10004"/>
                  </a:ext>
                </a:extLst>
              </a:tr>
              <a:tr h="761329">
                <a:tc>
                  <a:txBody>
                    <a:bodyPr/>
                    <a:lstStyle/>
                    <a:p>
                      <a:pPr algn="ctr"/>
                      <a:r>
                        <a:rPr lang="en-US" sz="2000" b="1" i="1" dirty="0">
                          <a:solidFill>
                            <a:schemeClr val="tx1"/>
                          </a:solidFill>
                          <a:latin typeface="Arial"/>
                          <a:cs typeface="Arial"/>
                        </a:rPr>
                        <a:t>Written</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49 </a:t>
                      </a:r>
                    </a:p>
                    <a:p>
                      <a:pPr algn="ctr" eaLnBrk="0" hangingPunct="0"/>
                      <a:r>
                        <a:rPr lang="en-US" altLang="zh-CN" sz="2000" b="1" dirty="0">
                          <a:solidFill>
                            <a:srgbClr val="FFFFFF"/>
                          </a:solidFill>
                          <a:latin typeface="Arial"/>
                          <a:ea typeface="Arial" charset="0"/>
                          <a:cs typeface="Arial"/>
                        </a:rPr>
                        <a:t>from Antioch</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AD 56-57 </a:t>
                      </a:r>
                    </a:p>
                    <a:p>
                      <a:pPr algn="ctr" eaLnBrk="0" hangingPunct="0"/>
                      <a:r>
                        <a:rPr lang="en-US" altLang="zh-CN" sz="2000" b="1" dirty="0">
                          <a:solidFill>
                            <a:srgbClr val="FFFFFF"/>
                          </a:solidFill>
                          <a:latin typeface="Arial"/>
                          <a:ea typeface="Arial" charset="0"/>
                          <a:cs typeface="Arial"/>
                        </a:rPr>
                        <a:t>from Corinth</a:t>
                      </a:r>
                    </a:p>
                  </a:txBody>
                  <a:tcPr anchor="ctr">
                    <a:solidFill>
                      <a:srgbClr val="000055"/>
                    </a:solidFill>
                  </a:tcPr>
                </a:tc>
                <a:extLst>
                  <a:ext uri="{0D108BD9-81ED-4DB2-BD59-A6C34878D82A}">
                    <a16:rowId xmlns:a16="http://schemas.microsoft.com/office/drawing/2014/main" val="10005"/>
                  </a:ext>
                </a:extLst>
              </a:tr>
              <a:tr h="1087612">
                <a:tc>
                  <a:txBody>
                    <a:bodyPr/>
                    <a:lstStyle/>
                    <a:p>
                      <a:pPr algn="ctr"/>
                      <a:r>
                        <a:rPr lang="en-US" sz="2000" b="1" i="1" dirty="0">
                          <a:solidFill>
                            <a:schemeClr val="tx1"/>
                          </a:solidFill>
                          <a:latin typeface="Arial"/>
                          <a:cs typeface="Arial"/>
                        </a:rPr>
                        <a:t>View of Paul</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Doubted (but most knew him!)</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Credible (but most </a:t>
                      </a:r>
                      <a:r>
                        <a:rPr lang="en-US" altLang="zh-CN" sz="2000" b="1" dirty="0" err="1">
                          <a:solidFill>
                            <a:srgbClr val="FFFFFF"/>
                          </a:solidFill>
                          <a:latin typeface="Arial"/>
                          <a:ea typeface="Arial" charset="0"/>
                          <a:cs typeface="Arial"/>
                        </a:rPr>
                        <a:t>didn</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t know him!)</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Paul</a:t>
                      </a:r>
                      <a:r>
                        <a:rPr lang="fr-FR" altLang="zh-CN" sz="2000" b="1" i="1" dirty="0">
                          <a:solidFill>
                            <a:schemeClr val="tx1"/>
                          </a:solidFill>
                          <a:latin typeface="Arial"/>
                          <a:ea typeface="Arial" charset="0"/>
                          <a:cs typeface="Arial"/>
                        </a:rPr>
                        <a:t>'</a:t>
                      </a:r>
                      <a:r>
                        <a:rPr lang="en-US" altLang="zh-CN" sz="2000" b="1" i="1" dirty="0">
                          <a:solidFill>
                            <a:schemeClr val="tx1"/>
                          </a:solidFill>
                          <a:latin typeface="Arial"/>
                          <a:ea typeface="Arial" charset="0"/>
                          <a:cs typeface="Arial"/>
                        </a:rPr>
                        <a:t>s Opponents</a:t>
                      </a:r>
                    </a:p>
                  </a:txBody>
                  <a:tcPr anchor="ctr">
                    <a:solidFill>
                      <a:srgbClr val="000000"/>
                    </a:solidFill>
                  </a:tcPr>
                </a:tc>
                <a:tc>
                  <a:txBody>
                    <a:bodyPr/>
                    <a:lstStyle/>
                    <a:p>
                      <a:pPr algn="ctr"/>
                      <a:r>
                        <a:rPr lang="en-US" sz="2000" b="1" dirty="0" err="1">
                          <a:latin typeface="Arial"/>
                          <a:cs typeface="Arial"/>
                        </a:rPr>
                        <a:t>Judaizers</a:t>
                      </a:r>
                      <a:endParaRPr lang="en-US" sz="2000" b="1" dirty="0">
                        <a:latin typeface="Arial"/>
                        <a:cs typeface="Arial"/>
                      </a:endParaRP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None</a:t>
                      </a:r>
                    </a:p>
                  </a:txBody>
                  <a:tcPr anchor="c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Jew-Gentile Relations</a:t>
                      </a:r>
                    </a:p>
                  </a:txBody>
                  <a:tcPr anchor="ctr">
                    <a:solidFill>
                      <a:srgbClr val="000000"/>
                    </a:solidFill>
                  </a:tcPr>
                </a:tc>
                <a:tc>
                  <a:txBody>
                    <a:bodyPr/>
                    <a:lstStyle/>
                    <a:p>
                      <a:pPr algn="ctr"/>
                      <a:r>
                        <a:rPr lang="en-US" altLang="zh-CN" sz="2000" b="1">
                          <a:solidFill>
                            <a:srgbClr val="FFFFFF"/>
                          </a:solidFill>
                          <a:latin typeface="Arial"/>
                          <a:ea typeface="Arial" charset="0"/>
                          <a:cs typeface="Arial"/>
                        </a:rPr>
                        <a:t>Serious </a:t>
                      </a:r>
                      <a:r>
                        <a:rPr lang="en-US" altLang="zh-CN" sz="2000" b="1" dirty="0">
                          <a:solidFill>
                            <a:srgbClr val="FFFFFF"/>
                          </a:solidFill>
                          <a:latin typeface="Arial"/>
                          <a:ea typeface="Arial" charset="0"/>
                          <a:cs typeface="Arial"/>
                        </a:rPr>
                        <a:t>rift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Mild criticism of each other</a:t>
                      </a:r>
                    </a:p>
                  </a:txBody>
                  <a:tcPr anchor="c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179909"/>
            <a:ext cx="2160240"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4" name="Table 103"/>
          <p:cNvGraphicFramePr>
            <a:graphicFrameLocks noGrp="1"/>
          </p:cNvGraphicFramePr>
          <p:nvPr/>
        </p:nvGraphicFramePr>
        <p:xfrm>
          <a:off x="0" y="0"/>
          <a:ext cx="6732240" cy="6857999"/>
        </p:xfrm>
        <a:graphic>
          <a:graphicData uri="http://schemas.openxmlformats.org/drawingml/2006/table">
            <a:tbl>
              <a:tblPr firstRow="1" bandRow="1">
                <a:tableStyleId>{BDBED569-4797-4DF1-A0F4-6AAB3CD982D8}</a:tableStyleId>
              </a:tblPr>
              <a:tblGrid>
                <a:gridCol w="2244080">
                  <a:extLst>
                    <a:ext uri="{9D8B030D-6E8A-4147-A177-3AD203B41FA5}">
                      <a16:colId xmlns:a16="http://schemas.microsoft.com/office/drawing/2014/main" val="20000"/>
                    </a:ext>
                  </a:extLst>
                </a:gridCol>
                <a:gridCol w="2244080">
                  <a:extLst>
                    <a:ext uri="{9D8B030D-6E8A-4147-A177-3AD203B41FA5}">
                      <a16:colId xmlns:a16="http://schemas.microsoft.com/office/drawing/2014/main" val="20001"/>
                    </a:ext>
                  </a:extLst>
                </a:gridCol>
                <a:gridCol w="2244080">
                  <a:extLst>
                    <a:ext uri="{9D8B030D-6E8A-4147-A177-3AD203B41FA5}">
                      <a16:colId xmlns:a16="http://schemas.microsoft.com/office/drawing/2014/main" val="20002"/>
                    </a:ext>
                  </a:extLst>
                </a:gridCol>
              </a:tblGrid>
              <a:tr h="460828">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95403">
                <a:tc>
                  <a:txBody>
                    <a:bodyPr/>
                    <a:lstStyle/>
                    <a:p>
                      <a:pPr algn="ctr"/>
                      <a:r>
                        <a:rPr lang="en-US" sz="2000" b="1" i="1" dirty="0">
                          <a:solidFill>
                            <a:schemeClr val="tx1"/>
                          </a:solidFill>
                          <a:latin typeface="Arial"/>
                          <a:cs typeface="Arial"/>
                        </a:rPr>
                        <a:t>Readers</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Mostly Gentiles</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Jew-Gentile mix</a:t>
                      </a:r>
                    </a:p>
                  </a:txBody>
                  <a:tcPr anchor="ctr">
                    <a:solidFill>
                      <a:srgbClr val="000055"/>
                    </a:solidFill>
                  </a:tcPr>
                </a:tc>
                <a:extLst>
                  <a:ext uri="{0D108BD9-81ED-4DB2-BD59-A6C34878D82A}">
                    <a16:rowId xmlns:a16="http://schemas.microsoft.com/office/drawing/2014/main" val="10001"/>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Theological Errors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Serious: Salvation</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Minor: Christian liberty</a:t>
                      </a:r>
                    </a:p>
                  </a:txBody>
                  <a:tcPr anchor="ctr">
                    <a:solidFill>
                      <a:srgbClr val="000055"/>
                    </a:solidFill>
                  </a:tcPr>
                </a:tc>
                <a:extLst>
                  <a:ext uri="{0D108BD9-81ED-4DB2-BD59-A6C34878D82A}">
                    <a16:rowId xmlns:a16="http://schemas.microsoft.com/office/drawing/2014/main" val="10002"/>
                  </a:ext>
                </a:extLst>
              </a:tr>
              <a:tr h="795403">
                <a:tc>
                  <a:txBody>
                    <a:bodyPr/>
                    <a:lstStyle/>
                    <a:p>
                      <a:pPr algn="ctr"/>
                      <a:r>
                        <a:rPr lang="en-US" altLang="zh-CN" sz="2000" b="1" i="1" dirty="0">
                          <a:solidFill>
                            <a:schemeClr val="tx1"/>
                          </a:solidFill>
                          <a:latin typeface="Arial" charset="0"/>
                          <a:ea typeface="Arial" charset="0"/>
                          <a:cs typeface="Arial" charset="0"/>
                        </a:rPr>
                        <a:t>Theme </a:t>
                      </a:r>
                    </a:p>
                    <a:p>
                      <a:pPr algn="ctr"/>
                      <a:r>
                        <a:rPr lang="en-US" altLang="zh-CN" sz="2000" b="1" i="1" dirty="0">
                          <a:solidFill>
                            <a:schemeClr val="tx1"/>
                          </a:solidFill>
                          <a:latin typeface="Arial" charset="0"/>
                          <a:ea typeface="Arial" charset="0"/>
                          <a:cs typeface="Arial" charset="0"/>
                        </a:rPr>
                        <a:t>(Key Word)</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Justification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Righteousness (1:17)</a:t>
                      </a:r>
                    </a:p>
                  </a:txBody>
                  <a:tcPr anchor="ctr">
                    <a:solidFill>
                      <a:srgbClr val="000055"/>
                    </a:solidFill>
                  </a:tcPr>
                </a:tc>
                <a:extLst>
                  <a:ext uri="{0D108BD9-81ED-4DB2-BD59-A6C34878D82A}">
                    <a16:rowId xmlns:a16="http://schemas.microsoft.com/office/drawing/2014/main" val="10003"/>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Vocabulary &amp; Tone</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Simple yet Severe</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Technical and Structured</a:t>
                      </a:r>
                    </a:p>
                  </a:txBody>
                  <a:tcPr anchor="ctr">
                    <a:solidFill>
                      <a:srgbClr val="000055"/>
                    </a:solidFill>
                  </a:tcPr>
                </a:tc>
                <a:extLst>
                  <a:ext uri="{0D108BD9-81ED-4DB2-BD59-A6C34878D82A}">
                    <a16:rowId xmlns:a16="http://schemas.microsoft.com/office/drawing/2014/main" val="10004"/>
                  </a:ext>
                </a:extLst>
              </a:tr>
              <a:tr h="10508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Form</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Modified Defense (e.g., no thanksgiving)</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Traditional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(e.g., names, greetings)</a:t>
                      </a:r>
                    </a:p>
                  </a:txBody>
                  <a:tcPr anchor="ctr">
                    <a:solidFill>
                      <a:srgbClr val="000055"/>
                    </a:solidFill>
                  </a:tcPr>
                </a:tc>
                <a:extLst>
                  <a:ext uri="{0D108BD9-81ED-4DB2-BD59-A6C34878D82A}">
                    <a16:rowId xmlns:a16="http://schemas.microsoft.com/office/drawing/2014/main" val="10005"/>
                  </a:ext>
                </a:extLst>
              </a:tr>
              <a:tr h="13692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OT Quotes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Few </a:t>
                      </a:r>
                    </a:p>
                    <a:p>
                      <a:pPr algn="ctr" eaLnBrk="0" hangingPunct="0"/>
                      <a:r>
                        <a:rPr lang="en-US" altLang="zh-CN" sz="2000" b="1" dirty="0">
                          <a:solidFill>
                            <a:srgbClr val="FFFFFF"/>
                          </a:solidFill>
                          <a:latin typeface="Arial" charset="0"/>
                          <a:ea typeface="Arial" charset="0"/>
                          <a:cs typeface="Arial" charset="0"/>
                        </a:rPr>
                        <a:t>(only 12, or 2 per chapter)</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Nearly as many as the rest of Paul</a:t>
                      </a:r>
                      <a:r>
                        <a:rPr lang="fr-FR" altLang="zh-CN" sz="2000" b="1" dirty="0">
                          <a:solidFill>
                            <a:srgbClr val="FFFFFF"/>
                          </a:solidFill>
                          <a:latin typeface="Arial" charset="0"/>
                          <a:ea typeface="Arial" charset="0"/>
                          <a:cs typeface="Arial" charset="0"/>
                        </a:rPr>
                        <a:t>'</a:t>
                      </a:r>
                      <a:r>
                        <a:rPr lang="en-US" altLang="zh-CN" sz="2000" b="1" dirty="0">
                          <a:solidFill>
                            <a:srgbClr val="FFFFFF"/>
                          </a:solidFill>
                          <a:latin typeface="Arial" charset="0"/>
                          <a:ea typeface="Arial" charset="0"/>
                          <a:cs typeface="Arial" charset="0"/>
                        </a:rPr>
                        <a:t>s epistles (63 total!)</a:t>
                      </a:r>
                    </a:p>
                  </a:txBody>
                  <a:tcPr anchor="ctr">
                    <a:solidFill>
                      <a:srgbClr val="000055"/>
                    </a:solidFill>
                  </a:tcPr>
                </a:tc>
                <a:extLst>
                  <a:ext uri="{0D108BD9-81ED-4DB2-BD59-A6C34878D82A}">
                    <a16:rowId xmlns:a16="http://schemas.microsoft.com/office/drawing/2014/main" val="10006"/>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Doctrinal Focus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Narrow: Justification</a:t>
                      </a:r>
                    </a:p>
                  </a:txBody>
                  <a:tcPr anchor="ctr">
                    <a:solidFill>
                      <a:srgbClr val="000055"/>
                    </a:solidFill>
                  </a:tcPr>
                </a:tc>
                <a:tc>
                  <a:txBody>
                    <a:bodyPr/>
                    <a:lstStyle/>
                    <a:p>
                      <a:pPr algn="ctr"/>
                      <a:r>
                        <a:rPr lang="en-US" altLang="zh-CN" sz="2000" b="1" dirty="0">
                          <a:solidFill>
                            <a:srgbClr val="FFFFFF"/>
                          </a:solidFill>
                          <a:latin typeface="Arial" charset="0"/>
                          <a:ea typeface="Arial" charset="0"/>
                          <a:cs typeface="Arial" charset="0"/>
                        </a:rPr>
                        <a:t>Broad: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Many topics</a:t>
                      </a: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Paul, an apostle—sent not from men nor by a man, but by Jesus Christ and God the Father, who raised him from the dead—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2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and all the brothers and sisters with me, To the churches in Galatia: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3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Grace and peace to you from God our Father and the Lord Jesus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who gave himself for our sins to rescue us from the present evil age, according to the will of our God and Father, </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Galatians 1:1-9 </a:t>
            </a:r>
          </a:p>
        </p:txBody>
      </p:sp>
    </p:spTree>
    <p:extLst>
      <p:ext uri="{BB962C8B-B14F-4D97-AF65-F5344CB8AC3E}">
        <p14:creationId xmlns:p14="http://schemas.microsoft.com/office/powerpoint/2010/main" val="284881642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to whom be glory for ever and ever. Amen.</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6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I am astonished that you are so quickly deserting the one who called you to live in the grace of Christ and are turning to a different gospel—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which is really no gospel at all. Evidently some people are throwing you into confusion and are trying to pervert the gospel of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But even if we or an angel from heaven should preach a gospel other than the one we preached to you, let them be under God’s curse! </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25900196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987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False teachers deceived with a “faith plus works” formula to enter the kingdom by adding works of the law to attain conversion—especially circumcision (5:6)—yet what counts is being a new creation by faith (6:14-15).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0760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9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As we have already said, so now I say again: If anybody is preaching to you a gospel other than what you accepted, let them be under God’s curse!</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36925276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542A00"/>
                </a:solidFill>
                <a:latin typeface="Arial" charset="0"/>
                <a:cs typeface="Times New Roman" charset="0"/>
              </a:rPr>
              <a:t>The Problem in Galatia</a:t>
            </a:r>
            <a:endParaRPr lang="en-GB" sz="4000" b="1">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Blip>
                <a:blip r:embed="rId2"/>
              </a:buBlip>
            </a:pPr>
            <a:r>
              <a:rPr lang="en-US" sz="2800" b="1">
                <a:solidFill>
                  <a:srgbClr val="000000"/>
                </a:solidFill>
                <a:latin typeface="Arial" charset="0"/>
                <a:cs typeface="Times New Roman" charset="0"/>
              </a:rPr>
              <a:t>Freedom and unity in Christ are central themes of Paul</a:t>
            </a:r>
            <a:r>
              <a:rPr lang="fr-FR" altLang="ja-JP" sz="2800" b="1">
                <a:solidFill>
                  <a:srgbClr val="000000"/>
                </a:solidFill>
                <a:latin typeface="Arial" charset="0"/>
                <a:cs typeface="Times New Roman" charset="0"/>
              </a:rPr>
              <a:t>'</a:t>
            </a:r>
            <a:r>
              <a:rPr lang="en-US" altLang="ja-JP" sz="2800" b="1">
                <a:solidFill>
                  <a:srgbClr val="000000"/>
                </a:solidFill>
                <a:latin typeface="Arial" charset="0"/>
                <a:cs typeface="Times New Roman" charset="0"/>
              </a:rPr>
              <a:t>s letter to the Galatians.</a:t>
            </a:r>
          </a:p>
          <a:p>
            <a:pPr marL="342900" indent="-342900">
              <a:spcBef>
                <a:spcPct val="20000"/>
              </a:spcBef>
              <a:buFontTx/>
              <a:buBlip>
                <a:blip r:embed="rId2"/>
              </a:buBlip>
            </a:pPr>
            <a:r>
              <a:rPr lang="en-US" sz="2800" b="1">
                <a:solidFill>
                  <a:srgbClr val="000000"/>
                </a:solidFill>
                <a:latin typeface="Arial" charset="0"/>
                <a:cs typeface="Times New Roman" charset="0"/>
              </a:rPr>
              <a:t>His letter addresses Christians, whose preoccupation with keeping the Law was splitting their churches along racial lines, separating Jews from Gentiles.</a:t>
            </a:r>
          </a:p>
          <a:p>
            <a:pPr marL="342900" indent="-342900">
              <a:spcBef>
                <a:spcPct val="20000"/>
              </a:spcBef>
              <a:buFontTx/>
              <a:buBlip>
                <a:blip r:embed="rId2"/>
              </a:buBlip>
            </a:pPr>
            <a:r>
              <a:rPr lang="en-US" sz="2800" b="1">
                <a:solidFill>
                  <a:srgbClr val="000000"/>
                </a:solidFill>
                <a:latin typeface="Arial" charset="0"/>
                <a:cs typeface="Times New Roman" charset="0"/>
              </a:rPr>
              <a:t>The false teachers were teaching that faith alone cannot save, but you also need works of the law.</a:t>
            </a:r>
          </a:p>
        </p:txBody>
      </p:sp>
      <p:sp>
        <p:nvSpPr>
          <p:cNvPr id="327683"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i="1">
                <a:solidFill>
                  <a:srgbClr val="000000"/>
                </a:solidFill>
                <a:latin typeface="Arial" charset="0"/>
                <a:cs typeface="Times New Roman" charset="0"/>
              </a:rPr>
              <a:t>Jeremy Chew, East Asia School of Theology, Singapore</a:t>
            </a:r>
            <a:endParaRPr lang="en-GB" sz="1800" b="1" i="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4690"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All Humanity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(the entire rectangle)</a:t>
            </a:r>
          </a:p>
        </p:txBody>
      </p:sp>
      <p:sp>
        <p:nvSpPr>
          <p:cNvPr id="414723"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24"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sp>
        <p:nvSpPr>
          <p:cNvPr id="414725"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grpSp>
        <p:nvGrpSpPr>
          <p:cNvPr id="2" name="Group 1"/>
          <p:cNvGrpSpPr>
            <a:grpSpLocks/>
          </p:cNvGrpSpPr>
          <p:nvPr/>
        </p:nvGrpSpPr>
        <p:grpSpPr bwMode="auto">
          <a:xfrm>
            <a:off x="3321050" y="3886200"/>
            <a:ext cx="2540000" cy="2514600"/>
            <a:chOff x="3321050" y="3886200"/>
            <a:chExt cx="2540000" cy="2514600"/>
          </a:xfrm>
        </p:grpSpPr>
        <p:sp>
          <p:nvSpPr>
            <p:cNvPr id="414733"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34"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True Body of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(Jews &amp; Gentiles in the circle)</a:t>
              </a:r>
            </a:p>
          </p:txBody>
        </p:sp>
      </p:grpSp>
      <p:grpSp>
        <p:nvGrpSpPr>
          <p:cNvPr id="4" name="Group 3"/>
          <p:cNvGrpSpPr>
            <a:grpSpLocks/>
          </p:cNvGrpSpPr>
          <p:nvPr/>
        </p:nvGrpSpPr>
        <p:grpSpPr bwMode="auto">
          <a:xfrm>
            <a:off x="1417638" y="4530725"/>
            <a:ext cx="1903412" cy="1017588"/>
            <a:chOff x="1417638" y="4530725"/>
            <a:chExt cx="1903412" cy="1017588"/>
          </a:xfrm>
        </p:grpSpPr>
        <p:sp>
          <p:nvSpPr>
            <p:cNvPr id="414731" name="Text Box 192"/>
            <p:cNvSpPr txBox="1">
              <a:spLocks noChangeArrowheads="1"/>
            </p:cNvSpPr>
            <p:nvPr/>
          </p:nvSpPr>
          <p:spPr bwMode="auto">
            <a:xfrm>
              <a:off x="1524000" y="4808538"/>
              <a:ext cx="1676400"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Judaizers</a:t>
              </a:r>
            </a:p>
          </p:txBody>
        </p:sp>
        <p:sp>
          <p:nvSpPr>
            <p:cNvPr id="414732"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414728" name="Text Box 2"/>
          <p:cNvSpPr txBox="1">
            <a:spLocks noChangeArrowheads="1"/>
          </p:cNvSpPr>
          <p:nvPr/>
        </p:nvSpPr>
        <p:spPr bwMode="auto">
          <a:xfrm>
            <a:off x="8297863" y="57150"/>
            <a:ext cx="769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173b</a:t>
            </a:r>
          </a:p>
        </p:txBody>
      </p:sp>
      <p:sp>
        <p:nvSpPr>
          <p:cNvPr id="414729"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Who were the Judaizers? </a:t>
            </a:r>
          </a:p>
        </p:txBody>
      </p:sp>
      <p:sp>
        <p:nvSpPr>
          <p:cNvPr id="414730"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6534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Problem </a:t>
            </a:r>
            <a:r>
              <a:rPr lang="en-US" sz="4000" b="1" dirty="0">
                <a:solidFill>
                  <a:srgbClr val="FFFFFF"/>
                </a:solidFill>
                <a:latin typeface="Arial" charset="0"/>
                <a:cs typeface="Times New Roman" charset="0"/>
              </a:rPr>
              <a:t>of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endPar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1" name="Text Box 3" descr="EXPTEXTB"/>
          <p:cNvSpPr txBox="1">
            <a:spLocks noChangeArrowheads="1"/>
          </p:cNvSpPr>
          <p:nvPr/>
        </p:nvSpPr>
        <p:spPr bwMode="auto">
          <a:xfrm>
            <a:off x="1900238" y="1135063"/>
            <a:ext cx="7205662"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Definition: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is pride of ownership for having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religion.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2" name="Text Box 4"/>
          <p:cNvSpPr txBox="1">
            <a:spLocks noChangeArrowheads="1"/>
          </p:cNvSpPr>
          <p:nvPr/>
        </p:nvSpPr>
        <p:spPr bwMode="auto">
          <a:xfrm>
            <a:off x="1908175" y="2459038"/>
            <a:ext cx="7272338"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In </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Galatians: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Take pride in observing the </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religious activities (e.g. food laws, circumcision).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3" name="Text Box 5"/>
          <p:cNvSpPr txBox="1">
            <a:spLocks noChangeArrowheads="1"/>
          </p:cNvSpPr>
          <p:nvPr/>
        </p:nvSpPr>
        <p:spPr bwMode="auto">
          <a:xfrm>
            <a:off x="1900238" y="3783013"/>
            <a:ext cx="7205662"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Today: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Pride over the right doctrine, being in the right church, practicing the right ministry strategies.</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7654" name="Text Box 6"/>
          <p:cNvSpPr txBox="1">
            <a:spLocks noChangeArrowheads="1"/>
          </p:cNvSpPr>
          <p:nvPr/>
        </p:nvSpPr>
        <p:spPr bwMode="auto">
          <a:xfrm>
            <a:off x="1908175" y="5106988"/>
            <a:ext cx="7272338"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Lesson: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We</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are who we are by God</a:t>
            </a:r>
            <a:r>
              <a:rPr kumimoji="0" lang="fr-FR"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s grace, and not because of ourselves or what we have done.</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43008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Jeremy Chew, East Asia School of Theology, Singapore</a:t>
            </a:r>
            <a:endParaRPr kumimoji="0" lang="en-GB"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8" name="Title 1"/>
          <p:cNvSpPr txBox="1">
            <a:spLocks/>
          </p:cNvSpPr>
          <p:nvPr/>
        </p:nvSpPr>
        <p:spPr bwMode="auto">
          <a:xfrm>
            <a:off x="-107950" y="476250"/>
            <a:ext cx="2159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99253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autoUpdateAnimBg="0"/>
      <p:bldP spid="27653" grpId="0" autoUpdateAnimBg="0"/>
      <p:bldP spid="27654" grpId="0" autoUpdateAnimBg="0"/>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ual" charset="0"/>
                <a:cs typeface="Ariual" charset="0"/>
              </a:rPr>
              <a:t>168</a:t>
            </a:r>
          </a:p>
        </p:txBody>
      </p:sp>
      <p:sp>
        <p:nvSpPr>
          <p:cNvPr id="16390" name="Text Box 6"/>
          <p:cNvSpPr txBox="1">
            <a:spLocks noChangeArrowheads="1"/>
          </p:cNvSpPr>
          <p:nvPr/>
        </p:nvSpPr>
        <p:spPr bwMode="auto">
          <a:xfrm>
            <a:off x="230188" y="955675"/>
            <a:ext cx="4113212" cy="559752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ual" charset="0"/>
                <a:cs typeface="Ariual" charset="0"/>
              </a:rPr>
              <a:t>External Evidence</a:t>
            </a:r>
            <a:endParaRPr lang="en-US" altLang="zh-CN" b="1">
              <a:latin typeface="Ariual" charset="0"/>
              <a:cs typeface="Ariual" charset="0"/>
            </a:endParaRPr>
          </a:p>
          <a:p>
            <a:pPr algn="ctr" eaLnBrk="1" hangingPunct="1"/>
            <a:endParaRPr lang="en-US" altLang="zh-CN" b="1">
              <a:latin typeface="Ariual" charset="0"/>
              <a:cs typeface="Ariual" charset="0"/>
            </a:endParaRPr>
          </a:p>
          <a:p>
            <a:pPr algn="ctr" eaLnBrk="1" hangingPunct="1"/>
            <a:r>
              <a:rPr lang="en-US" altLang="zh-CN" b="1">
                <a:latin typeface="Ariual" charset="0"/>
                <a:cs typeface="Ariual" charset="0"/>
              </a:rPr>
              <a:t>Traditional view :</a:t>
            </a:r>
          </a:p>
          <a:p>
            <a:pPr algn="ctr" eaLnBrk="1" hangingPunct="1"/>
            <a:r>
              <a:rPr lang="en-US" altLang="zh-CN" b="1">
                <a:latin typeface="Ariual" charset="0"/>
                <a:cs typeface="Ariual" charset="0"/>
              </a:rPr>
              <a:t>Paul wrote Galatians</a:t>
            </a:r>
          </a:p>
          <a:p>
            <a:pPr algn="ctr" eaLnBrk="1" hangingPunct="1"/>
            <a:r>
              <a:rPr lang="en-US" altLang="zh-CN" b="1">
                <a:latin typeface="Ariual" charset="0"/>
                <a:cs typeface="Ariual" charset="0"/>
              </a:rPr>
              <a:t> </a:t>
            </a:r>
          </a:p>
          <a:p>
            <a:pPr algn="ctr" eaLnBrk="1" hangingPunct="1">
              <a:buFontTx/>
              <a:buAutoNum type="arabicPeriod"/>
            </a:pPr>
            <a:r>
              <a:rPr lang="en-US" altLang="zh-CN" b="1">
                <a:latin typeface="Ariual" charset="0"/>
                <a:cs typeface="Ariual" charset="0"/>
              </a:rPr>
              <a:t>Early support by </a:t>
            </a:r>
          </a:p>
          <a:p>
            <a:pPr algn="ctr" eaLnBrk="1" hangingPunct="1"/>
            <a:r>
              <a:rPr lang="en-US" altLang="zh-CN" b="1">
                <a:latin typeface="Ariual" charset="0"/>
                <a:cs typeface="Ariual" charset="0"/>
              </a:rPr>
              <a:t>Polycarp, Marcion</a:t>
            </a:r>
          </a:p>
          <a:p>
            <a:pPr algn="ctr" eaLnBrk="1" hangingPunct="1"/>
            <a:r>
              <a:rPr lang="en-US" altLang="zh-CN" b="1">
                <a:latin typeface="Ariual" charset="0"/>
                <a:cs typeface="Ariual" charset="0"/>
              </a:rPr>
              <a:t> </a:t>
            </a:r>
          </a:p>
          <a:p>
            <a:pPr algn="ctr" eaLnBrk="1" hangingPunct="1"/>
            <a:r>
              <a:rPr lang="en-US" altLang="zh-CN" b="1">
                <a:latin typeface="Ariual" charset="0"/>
                <a:cs typeface="Ariual" charset="0"/>
              </a:rPr>
              <a:t>2.	Even 19th century German critics</a:t>
            </a:r>
            <a:r>
              <a:rPr lang="en-US" altLang="zh-CN">
                <a:latin typeface="Ariual" charset="0"/>
                <a:cs typeface="Ariual" charset="0"/>
              </a:rPr>
              <a:t> </a:t>
            </a:r>
            <a:r>
              <a:rPr lang="en-US" altLang="zh-CN" b="1">
                <a:latin typeface="Ariual" charset="0"/>
                <a:cs typeface="Ariual" charset="0"/>
              </a:rPr>
              <a:t>accept</a:t>
            </a:r>
            <a:r>
              <a:rPr lang="en-US" altLang="zh-CN">
                <a:latin typeface="Ariual" charset="0"/>
                <a:cs typeface="Ariual" charset="0"/>
              </a:rPr>
              <a:t> </a:t>
            </a:r>
            <a:r>
              <a:rPr lang="en-US" altLang="zh-CN" b="1">
                <a:latin typeface="Ariual" charset="0"/>
                <a:cs typeface="Ariual" charset="0"/>
              </a:rPr>
              <a:t>Pauline authorship. </a:t>
            </a:r>
            <a:endParaRPr lang="en-US" b="1">
              <a:latin typeface="Ariual" charset="0"/>
              <a:cs typeface="Ariual" charset="0"/>
            </a:endParaRPr>
          </a:p>
        </p:txBody>
      </p:sp>
      <p:sp>
        <p:nvSpPr>
          <p:cNvPr id="16391" name="Text Box 7"/>
          <p:cNvSpPr txBox="1">
            <a:spLocks noChangeArrowheads="1"/>
          </p:cNvSpPr>
          <p:nvPr/>
        </p:nvSpPr>
        <p:spPr bwMode="auto">
          <a:xfrm>
            <a:off x="4724400" y="955675"/>
            <a:ext cx="4113213" cy="562927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u="sng">
                <a:latin typeface="Ariual" charset="0"/>
                <a:cs typeface="Ariual" charset="0"/>
              </a:rPr>
              <a:t>Internal Evidence</a:t>
            </a:r>
          </a:p>
          <a:p>
            <a:pPr algn="ctr" eaLnBrk="1" hangingPunct="1"/>
            <a:endParaRPr lang="en-US" altLang="zh-CN" sz="2200" b="1" u="sng">
              <a:latin typeface="Ariual" charset="0"/>
              <a:cs typeface="Ariual" charset="0"/>
            </a:endParaRPr>
          </a:p>
          <a:p>
            <a:pPr algn="ctr" eaLnBrk="1" hangingPunct="1">
              <a:buFontTx/>
              <a:buAutoNum type="arabicPeriod"/>
            </a:pPr>
            <a:r>
              <a:rPr lang="en-US" altLang="zh-CN" sz="2200" b="1">
                <a:latin typeface="Ariual" charset="0"/>
                <a:cs typeface="Ariual" charset="0"/>
              </a:rPr>
              <a:t>Galatians explicitly notes Paul as its author (1:1; 5:2)</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Paul probably departed from his usual practice of dictating his letters to a secretary by penning the epistle himself (6:11)</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Chapters 1 and 2 are </a:t>
            </a:r>
            <a:r>
              <a:rPr lang="en-US" altLang="zh-CN" sz="2200" b="1">
                <a:solidFill>
                  <a:srgbClr val="FFFF00"/>
                </a:solidFill>
                <a:latin typeface="Ariual" charset="0"/>
                <a:cs typeface="Ariual" charset="0"/>
              </a:rPr>
              <a:t>autobiographical </a:t>
            </a:r>
            <a:r>
              <a:rPr lang="en-US" altLang="zh-CN" sz="2200" b="1">
                <a:latin typeface="Ariual" charset="0"/>
                <a:cs typeface="Ariual" charset="0"/>
              </a:rPr>
              <a:t>with many Pauline themes (grace, law).</a:t>
            </a:r>
            <a:r>
              <a:rPr lang="en-US" altLang="zh-CN" b="1">
                <a:latin typeface="Ariual" charset="0"/>
                <a:cs typeface="Ariual" charset="0"/>
              </a:rPr>
              <a:t> </a:t>
            </a:r>
            <a:endParaRPr lang="en-US" b="1">
              <a:latin typeface="Ariual" charset="0"/>
              <a:cs typeface="Ariual" charset="0"/>
            </a:endParaRPr>
          </a:p>
        </p:txBody>
      </p:sp>
      <p:sp>
        <p:nvSpPr>
          <p:cNvPr id="16392" name="Text Box 8"/>
          <p:cNvSpPr txBox="1">
            <a:spLocks noChangeArrowheads="1"/>
          </p:cNvSpPr>
          <p:nvPr/>
        </p:nvSpPr>
        <p:spPr bwMode="auto">
          <a:xfrm rot="-1200000">
            <a:off x="2327275" y="2886075"/>
            <a:ext cx="4572000" cy="206057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ual" charset="0"/>
                <a:cs typeface="Ariual" charset="0"/>
              </a:rPr>
              <a:t>Both the external and the internal evidence point to Paul</a:t>
            </a:r>
            <a:r>
              <a:rPr lang="fr-FR" altLang="zh-CN" sz="3200" b="1">
                <a:latin typeface="Ariual" charset="0"/>
                <a:cs typeface="Ariual" charset="0"/>
              </a:rPr>
              <a:t>'</a:t>
            </a:r>
            <a:r>
              <a:rPr lang="en-US" altLang="zh-CN" sz="3200" b="1">
                <a:latin typeface="Ariual" charset="0"/>
                <a:cs typeface="Ariual" charset="0"/>
              </a:rPr>
              <a:t>s authorship </a:t>
            </a:r>
            <a:endParaRPr lang="en-US" sz="3200" b="1">
              <a:latin typeface="Ariual" charset="0"/>
              <a:cs typeface="Ariual" charset="0"/>
            </a:endParaRPr>
          </a:p>
        </p:txBody>
      </p:sp>
      <p:sp>
        <p:nvSpPr>
          <p:cNvPr id="7" name="Title 6"/>
          <p:cNvSpPr>
            <a:spLocks noGrp="1"/>
          </p:cNvSpPr>
          <p:nvPr>
            <p:ph type="title" idx="4294967295"/>
          </p:nvPr>
        </p:nvSpPr>
        <p:spPr>
          <a:xfrm>
            <a:off x="2708275" y="152400"/>
            <a:ext cx="3387725" cy="523875"/>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2800" b="1">
                <a:solidFill>
                  <a:schemeClr val="tx1"/>
                </a:solidFill>
                <a:latin typeface="Ariual" charset="0"/>
                <a:ea typeface="ＭＳ Ｐゴシック" charset="0"/>
                <a:cs typeface="Ariual" charset="0"/>
              </a:rPr>
              <a:t>Author</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a:t>
            </a:r>
          </a:p>
        </p:txBody>
      </p:sp>
      <p:sp>
        <p:nvSpPr>
          <p:cNvPr id="19467" name="Text Box 11"/>
          <p:cNvSpPr txBox="1">
            <a:spLocks noChangeArrowheads="1"/>
          </p:cNvSpPr>
          <p:nvPr/>
        </p:nvSpPr>
        <p:spPr bwMode="auto">
          <a:xfrm>
            <a:off x="533400" y="990600"/>
            <a:ext cx="8077200" cy="5262563"/>
          </a:xfrm>
          <a:prstGeom prst="rect">
            <a:avLst/>
          </a:prstGeom>
          <a:solidFill>
            <a:srgbClr val="CCFF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536575" indent="-5365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altLang="zh-CN" sz="2800" b="1" dirty="0">
                <a:solidFill>
                  <a:srgbClr val="000000"/>
                </a:solidFill>
                <a:latin typeface="Arial" charset="0"/>
                <a:cs typeface="Arial" charset="0"/>
              </a:rPr>
              <a:t>The enthusiastic start in the gospel by the Galatians ended due to opposition from Jewish false teachers (</a:t>
            </a: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a:t>
            </a:r>
          </a:p>
          <a:p>
            <a:pPr eaLnBrk="1" hangingPunct="1">
              <a:buFont typeface="Arial" charset="0"/>
              <a:buChar char="•"/>
            </a:pP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proclaimed </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another gospel</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 associated with the Jewish Torah and circumcision.  </a:t>
            </a:r>
          </a:p>
          <a:p>
            <a:pPr eaLnBrk="1" hangingPunct="1">
              <a:buFont typeface="Arial" charset="0"/>
              <a:buChar char="•"/>
            </a:pPr>
            <a:r>
              <a:rPr lang="en-US" altLang="zh-CN" sz="2800" b="1" dirty="0">
                <a:solidFill>
                  <a:srgbClr val="000000"/>
                </a:solidFill>
                <a:latin typeface="Arial" charset="0"/>
                <a:cs typeface="Arial" charset="0"/>
              </a:rPr>
              <a:t>Paul wrote the churches immediately to combat this false teaching with a defense of his </a:t>
            </a:r>
            <a:r>
              <a:rPr lang="en-US" altLang="zh-CN" sz="2800" b="1" i="1" u="sng" dirty="0">
                <a:solidFill>
                  <a:srgbClr val="000000"/>
                </a:solidFill>
                <a:latin typeface="Arial" charset="0"/>
                <a:cs typeface="Arial" charset="0"/>
              </a:rPr>
              <a:t>apostleship </a:t>
            </a:r>
            <a:r>
              <a:rPr lang="en-US" altLang="zh-CN" sz="2800" b="1" dirty="0">
                <a:solidFill>
                  <a:srgbClr val="000000"/>
                </a:solidFill>
                <a:latin typeface="Arial" charset="0"/>
                <a:cs typeface="Arial" charset="0"/>
              </a:rPr>
              <a:t>(</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1–2) and the true gospel of </a:t>
            </a:r>
            <a:r>
              <a:rPr lang="en-US" altLang="zh-CN" sz="2800" b="1" i="1" u="sng" dirty="0">
                <a:solidFill>
                  <a:srgbClr val="000000"/>
                </a:solidFill>
                <a:latin typeface="Arial" charset="0"/>
                <a:cs typeface="Arial" charset="0"/>
              </a:rPr>
              <a:t>justification by faith</a:t>
            </a:r>
            <a:r>
              <a:rPr lang="en-US" altLang="zh-CN" sz="2800" b="1" dirty="0">
                <a:solidFill>
                  <a:srgbClr val="000000"/>
                </a:solidFill>
                <a:latin typeface="Arial" charset="0"/>
                <a:cs typeface="Arial" charset="0"/>
              </a:rPr>
              <a:t> alone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3–4), which produces a </a:t>
            </a:r>
            <a:r>
              <a:rPr lang="en-US" altLang="zh-CN" sz="2800" b="1" i="1" u="sng" dirty="0">
                <a:solidFill>
                  <a:srgbClr val="000000"/>
                </a:solidFill>
                <a:latin typeface="Arial" charset="0"/>
                <a:cs typeface="Arial" charset="0"/>
              </a:rPr>
              <a:t>grace lifestyle </a:t>
            </a:r>
            <a:r>
              <a:rPr lang="en-US" altLang="zh-CN" sz="2800" b="1" dirty="0">
                <a:solidFill>
                  <a:srgbClr val="000000"/>
                </a:solidFill>
                <a:latin typeface="Arial" charset="0"/>
                <a:cs typeface="Arial" charset="0"/>
              </a:rPr>
              <a:t>based upon freedom in Christ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5–6).</a:t>
            </a:r>
            <a:endParaRPr lang="en-US" sz="2800" b="1" dirty="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sz="2800" b="1" dirty="0">
                <a:latin typeface="Arial"/>
                <a:ea typeface="+mn-ea"/>
                <a:cs typeface="Arial"/>
              </a:rPr>
              <a:t>Occasion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170-171</a:t>
            </a:r>
          </a:p>
        </p:txBody>
      </p:sp>
      <p:sp>
        <p:nvSpPr>
          <p:cNvPr id="20483" name="Text Box 3"/>
          <p:cNvSpPr txBox="1">
            <a:spLocks noChangeArrowheads="1"/>
          </p:cNvSpPr>
          <p:nvPr/>
        </p:nvSpPr>
        <p:spPr bwMode="auto">
          <a:xfrm>
            <a:off x="2133600" y="152400"/>
            <a:ext cx="4929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a:ea typeface="SimSun" charset="0"/>
                <a:cs typeface="Arial"/>
              </a:rPr>
              <a:t>The Jerusalem Visit (2:1-10)</a:t>
            </a:r>
            <a:endParaRPr lang="en-US" sz="2800" b="1">
              <a:latin typeface="Arial"/>
              <a:ea typeface="SimSun" charset="0"/>
              <a:cs typeface="Arial"/>
            </a:endParaRPr>
          </a:p>
        </p:txBody>
      </p:sp>
      <p:sp>
        <p:nvSpPr>
          <p:cNvPr id="20485" name="Text Box 5"/>
          <p:cNvSpPr txBox="1">
            <a:spLocks noChangeArrowheads="1"/>
          </p:cNvSpPr>
          <p:nvPr/>
        </p:nvSpPr>
        <p:spPr bwMode="auto">
          <a:xfrm>
            <a:off x="420688" y="1830388"/>
            <a:ext cx="8237537"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Southern Galatian Theory – Famine Relief View</a:t>
            </a:r>
          </a:p>
        </p:txBody>
      </p:sp>
      <p:sp>
        <p:nvSpPr>
          <p:cNvPr id="20486" name="Text Box 6"/>
          <p:cNvSpPr txBox="1">
            <a:spLocks noChangeArrowheads="1"/>
          </p:cNvSpPr>
          <p:nvPr/>
        </p:nvSpPr>
        <p:spPr bwMode="auto">
          <a:xfrm>
            <a:off x="17463" y="4192588"/>
            <a:ext cx="9034462"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Northern Galatian Theory – Jerusalem Council View</a:t>
            </a:r>
          </a:p>
        </p:txBody>
      </p:sp>
      <p:sp>
        <p:nvSpPr>
          <p:cNvPr id="20487" name="Text Box 7"/>
          <p:cNvSpPr txBox="1">
            <a:spLocks noChangeArrowheads="1"/>
          </p:cNvSpPr>
          <p:nvPr/>
        </p:nvSpPr>
        <p:spPr bwMode="auto">
          <a:xfrm rot="-1200000">
            <a:off x="533400" y="2895600"/>
            <a:ext cx="8115300" cy="17399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latin typeface="Arial" charset="0"/>
                <a:cs typeface="Arial" charset="0"/>
              </a:rPr>
              <a:t>Better evidence for the Southern Galatian Theory favors the famine relief view.</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7772400"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170-171</a:t>
            </a:r>
          </a:p>
        </p:txBody>
      </p:sp>
      <p:sp>
        <p:nvSpPr>
          <p:cNvPr id="21507" name="Text Box 3"/>
          <p:cNvSpPr txBox="1">
            <a:spLocks noChangeArrowheads="1"/>
          </p:cNvSpPr>
          <p:nvPr/>
        </p:nvSpPr>
        <p:spPr bwMode="auto">
          <a:xfrm>
            <a:off x="3651250" y="152400"/>
            <a:ext cx="1881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Argument</a:t>
            </a:r>
            <a:endParaRPr lang="en-US" sz="2800" b="1">
              <a:latin typeface="Arial" charset="0"/>
              <a:cs typeface="Arial" charset="0"/>
            </a:endParaRPr>
          </a:p>
        </p:txBody>
      </p:sp>
      <p:sp>
        <p:nvSpPr>
          <p:cNvPr id="21511" name="Text Box 7"/>
          <p:cNvSpPr txBox="1">
            <a:spLocks noChangeArrowheads="1"/>
          </p:cNvSpPr>
          <p:nvPr/>
        </p:nvSpPr>
        <p:spPr bwMode="auto">
          <a:xfrm>
            <a:off x="1295400" y="1147763"/>
            <a:ext cx="6629400" cy="4524375"/>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70000"/>
                </a:solidFill>
                <a:latin typeface="Arial" charset="0"/>
                <a:cs typeface="Arial" charset="0"/>
              </a:rPr>
              <a:t>Paul</a:t>
            </a:r>
            <a:r>
              <a:rPr lang="fr-FR" altLang="zh-CN" sz="3200" b="1">
                <a:solidFill>
                  <a:srgbClr val="070000"/>
                </a:solidFill>
                <a:latin typeface="Arial" charset="0"/>
                <a:cs typeface="Arial" charset="0"/>
              </a:rPr>
              <a:t>'</a:t>
            </a:r>
            <a:r>
              <a:rPr lang="en-US" altLang="zh-CN" sz="3200" b="1">
                <a:solidFill>
                  <a:srgbClr val="070000"/>
                </a:solidFill>
                <a:latin typeface="Arial" charset="0"/>
                <a:cs typeface="Arial" charset="0"/>
              </a:rPr>
              <a:t>s purpose in writing is to convince the Galatians that since they were saved by grace, they are free from the Law.  As a result, they should not be led away from their moorings in Christ by Judaizers who sought to impose upon them a legalistic system based upon the Law.</a:t>
            </a:r>
            <a:endParaRPr lang="en-US" sz="3200" b="1">
              <a:solidFill>
                <a:srgbClr val="070000"/>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2"/>
          <p:cNvSpPr txBox="1">
            <a:spLocks noChangeArrowheads="1"/>
          </p:cNvSpPr>
          <p:nvPr/>
        </p:nvSpPr>
        <p:spPr bwMode="auto">
          <a:xfrm>
            <a:off x="82931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p:txBody>
      </p:sp>
      <p:sp>
        <p:nvSpPr>
          <p:cNvPr id="22531" name="Text Box 3"/>
          <p:cNvSpPr txBox="1">
            <a:spLocks noChangeArrowheads="1"/>
          </p:cNvSpPr>
          <p:nvPr/>
        </p:nvSpPr>
        <p:spPr bwMode="auto">
          <a:xfrm>
            <a:off x="3651250" y="152400"/>
            <a:ext cx="18796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Synthesis</a:t>
            </a:r>
            <a:endParaRPr lang="en-US" sz="2800" b="1">
              <a:latin typeface="Arial" charset="0"/>
              <a:cs typeface="Arial" charset="0"/>
            </a:endParaRPr>
          </a:p>
        </p:txBody>
      </p:sp>
      <p:sp>
        <p:nvSpPr>
          <p:cNvPr id="22533" name="Text Box 5"/>
          <p:cNvSpPr txBox="1">
            <a:spLocks noChangeArrowheads="1"/>
          </p:cNvSpPr>
          <p:nvPr/>
        </p:nvSpPr>
        <p:spPr bwMode="auto">
          <a:xfrm>
            <a:off x="1084263" y="1068388"/>
            <a:ext cx="7015162"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1–2	Biographical: Defends apostleship</a:t>
            </a:r>
            <a:endParaRPr lang="en-US" sz="2800" b="1">
              <a:latin typeface="Arial" charset="0"/>
              <a:cs typeface="Arial" charset="0"/>
            </a:endParaRPr>
          </a:p>
        </p:txBody>
      </p:sp>
      <p:sp>
        <p:nvSpPr>
          <p:cNvPr id="22534" name="Text Box 6"/>
          <p:cNvSpPr txBox="1">
            <a:spLocks noChangeArrowheads="1"/>
          </p:cNvSpPr>
          <p:nvPr/>
        </p:nvSpPr>
        <p:spPr bwMode="auto">
          <a:xfrm>
            <a:off x="460375" y="3429000"/>
            <a:ext cx="8231188"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3–4	Theological: Defends justification by faith</a:t>
            </a:r>
          </a:p>
        </p:txBody>
      </p:sp>
      <p:sp>
        <p:nvSpPr>
          <p:cNvPr id="22535" name="Text Box 7"/>
          <p:cNvSpPr txBox="1">
            <a:spLocks noChangeArrowheads="1"/>
          </p:cNvSpPr>
          <p:nvPr/>
        </p:nvSpPr>
        <p:spPr bwMode="auto">
          <a:xfrm>
            <a:off x="1000125" y="5791200"/>
            <a:ext cx="6975475"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5–6	Practical: Defends responsibilities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444465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Mosaic Covenant served well to reveal sin to Israel (3:23-25), but it didn't save them or New Covenant believers today (4:21-31), as salvation was by faith even for the 430 years between the Promise to Jacob and the giving of the Law (3:15-29).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1437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en-US" b="1" dirty="0">
                <a:solidFill>
                  <a:srgbClr val="FFFFFF"/>
                </a:solidFill>
                <a:latin typeface="Arial" charset="0"/>
                <a:ea typeface="ＭＳ Ｐゴシック" charset="0"/>
              </a:rPr>
              <a:t>Slavery</a:t>
            </a:r>
          </a:p>
        </p:txBody>
      </p:sp>
      <p:sp>
        <p:nvSpPr>
          <p:cNvPr id="33795" name="Text Box 5"/>
          <p:cNvSpPr txBox="1">
            <a:spLocks noChangeArrowheads="1"/>
          </p:cNvSpPr>
          <p:nvPr/>
        </p:nvSpPr>
        <p:spPr bwMode="auto">
          <a:xfrm>
            <a:off x="2435969" y="4722193"/>
            <a:ext cx="54954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the slave is a living tool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and the tool is a lifeless slave</a:t>
            </a: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—Aristotle—</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760649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Tree>
    <p:extLst>
      <p:ext uri="{BB962C8B-B14F-4D97-AF65-F5344CB8AC3E}">
        <p14:creationId xmlns:p14="http://schemas.microsoft.com/office/powerpoint/2010/main" val="1674533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a slave?</a:t>
            </a:r>
          </a:p>
        </p:txBody>
      </p:sp>
    </p:spTree>
    <p:extLst>
      <p:ext uri="{BB962C8B-B14F-4D97-AF65-F5344CB8AC3E}">
        <p14:creationId xmlns:p14="http://schemas.microsoft.com/office/powerpoint/2010/main" val="465637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858000" y="914400"/>
            <a:ext cx="2209800" cy="1373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en-US" altLang="zh-CN" sz="2800" b="1" dirty="0">
                <a:effectLst>
                  <a:outerShdw blurRad="38100" dist="38100" dir="2700000" algn="tl">
                    <a:srgbClr val="000000">
                      <a:alpha val="43137"/>
                    </a:srgbClr>
                  </a:outerShdw>
                </a:effectLst>
                <a:latin typeface="Arial"/>
                <a:ea typeface="SimSun" pitchFamily="2" charset="-122"/>
                <a:cs typeface="Arial"/>
              </a:rPr>
              <a:t>Ceremonial vs. True Religion</a:t>
            </a: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457200" algn="r"/>
                <a:tab pos="2743200" algn="ctr"/>
                <a:tab pos="5486400" algn="r"/>
              </a:tabLst>
            </a:pPr>
            <a:endParaRPr lang="en-US" altLang="zh-CN">
              <a:latin typeface="Arial" charset="0"/>
              <a:cs typeface="Arial"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742950" algn="r"/>
                <a:tab pos="2743200" algn="ctr"/>
                <a:tab pos="5486400" algn="r"/>
              </a:tabLst>
            </a:pPr>
            <a:endParaRPr lang="en-US" altLang="zh-CN">
              <a:latin typeface="Arial" charset="0"/>
              <a:cs typeface="Arial"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Symbolic Objects</a:t>
                </a:r>
                <a:endParaRPr lang="zh-CN" altLang="en-GB" sz="2000" b="1">
                  <a:solidFill>
                    <a:srgbClr val="000000"/>
                  </a:solidFill>
                  <a:latin typeface="Arial" charset="0"/>
                  <a:ea typeface="宋体" charset="0"/>
                  <a:cs typeface="宋体"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Rites</a:t>
                </a:r>
                <a:endParaRPr lang="zh-CN" altLang="en-GB" sz="2000" b="1">
                  <a:solidFill>
                    <a:srgbClr val="000000"/>
                  </a:solidFill>
                  <a:latin typeface="Arial"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Man</a:t>
                </a:r>
                <a:r>
                  <a:rPr lang="fr-FR"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Efforts</a:t>
                </a:r>
                <a:endParaRPr lang="zh-CN" altLang="en-GB" sz="2000" b="1">
                  <a:solidFill>
                    <a:srgbClr val="000000"/>
                  </a:solidFill>
                  <a:latin typeface="Arial"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82" name="Group 59"/>
            <p:cNvGrpSpPr>
              <a:grpSpLocks/>
            </p:cNvGrpSpPr>
            <p:nvPr/>
          </p:nvGrpSpPr>
          <p:grpSpPr bwMode="auto">
            <a:xfrm>
              <a:off x="45" y="2084"/>
              <a:ext cx="1416" cy="1372"/>
              <a:chOff x="45" y="2084"/>
              <a:chExt cx="1416" cy="1372"/>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6" name="Text Box 63"/>
              <p:cNvSpPr txBox="1">
                <a:spLocks noChangeArrowheads="1"/>
              </p:cNvSpPr>
              <p:nvPr/>
            </p:nvSpPr>
            <p:spPr bwMode="auto">
              <a:xfrm>
                <a:off x="178" y="2084"/>
                <a:ext cx="1209"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Personal knowledge of God</a:t>
                </a:r>
                <a:endParaRPr lang="zh-CN" altLang="en-GB" sz="2000" b="1" dirty="0">
                  <a:solidFill>
                    <a:srgbClr val="000000"/>
                  </a:solidFill>
                  <a:latin typeface="Arial" charset="0"/>
                  <a:ea typeface="宋体" charset="0"/>
                  <a:cs typeface="宋体" charset="0"/>
                </a:endParaRPr>
              </a:p>
            </p:txBody>
          </p:sp>
          <p:sp>
            <p:nvSpPr>
              <p:cNvPr id="416787" name="Text Box 64"/>
              <p:cNvSpPr txBox="1">
                <a:spLocks noChangeArrowheads="1"/>
              </p:cNvSpPr>
              <p:nvPr/>
            </p:nvSpPr>
            <p:spPr bwMode="auto">
              <a:xfrm>
                <a:off x="787" y="2658"/>
                <a:ext cx="674" cy="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Worship in the Spirit</a:t>
                </a:r>
                <a:endParaRPr lang="zh-CN" altLang="en-GB" sz="2000" b="1">
                  <a:solidFill>
                    <a:srgbClr val="000000"/>
                  </a:solidFill>
                  <a:latin typeface="Arial" charset="0"/>
                  <a:ea typeface="宋体" charset="0"/>
                  <a:cs typeface="宋体" charset="0"/>
                </a:endParaRPr>
              </a:p>
            </p:txBody>
          </p:sp>
          <p:sp>
            <p:nvSpPr>
              <p:cNvPr id="416788" name="Text Box 65"/>
              <p:cNvSpPr txBox="1">
                <a:spLocks noChangeArrowheads="1"/>
              </p:cNvSpPr>
              <p:nvPr/>
            </p:nvSpPr>
            <p:spPr bwMode="auto">
              <a:xfrm>
                <a:off x="73" y="2658"/>
                <a:ext cx="789" cy="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God</a:t>
                </a:r>
                <a:r>
                  <a:rPr lang="fr-FR" altLang="zh-CN" sz="2000" b="1" dirty="0">
                    <a:solidFill>
                      <a:srgbClr val="000000"/>
                    </a:solidFill>
                    <a:latin typeface="Arial" charset="0"/>
                    <a:cs typeface="Arial" charset="0"/>
                  </a:rPr>
                  <a:t>'</a:t>
                </a:r>
                <a:r>
                  <a:rPr lang="en-US" altLang="zh-CN" sz="2000" b="1" dirty="0">
                    <a:solidFill>
                      <a:srgbClr val="000000"/>
                    </a:solidFill>
                    <a:latin typeface="Arial" charset="0"/>
                    <a:cs typeface="Arial" charset="0"/>
                  </a:rPr>
                  <a:t>s revelation and work</a:t>
                </a:r>
                <a:endParaRPr lang="zh-CN" altLang="en-GB" sz="2000" b="1" dirty="0">
                  <a:solidFill>
                    <a:srgbClr val="000000"/>
                  </a:solidFill>
                  <a:latin typeface="Arial"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latin typeface="Arial" charset="0"/>
                <a:cs typeface="Arial" charset="0"/>
              </a:rPr>
              <a:t>Paul A. Pomerville, </a:t>
            </a:r>
            <a:r>
              <a:rPr lang="en-US" altLang="zh-CN" sz="1800" b="1" i="1" dirty="0">
                <a:latin typeface="Arial" charset="0"/>
                <a:cs typeface="Arial" charset="0"/>
              </a:rPr>
              <a:t>Galatians &amp; Romans </a:t>
            </a:r>
            <a:br>
              <a:rPr lang="en-US" altLang="zh-CN" sz="1800" b="1" i="1" dirty="0">
                <a:latin typeface="Arial" charset="0"/>
                <a:cs typeface="Arial" charset="0"/>
              </a:rPr>
            </a:br>
            <a:r>
              <a:rPr lang="en-US" altLang="zh-CN" sz="1800" b="1" dirty="0">
                <a:latin typeface="Arial" charset="0"/>
                <a:cs typeface="Arial" charset="0"/>
              </a:rPr>
              <a:t>(Brussels: ICI, 1976), 96, 98</a:t>
            </a:r>
          </a:p>
        </p:txBody>
      </p:sp>
      <p:sp>
        <p:nvSpPr>
          <p:cNvPr id="416779" name="Text Box 13"/>
          <p:cNvSpPr txBox="1">
            <a:spLocks noChangeArrowheads="1"/>
          </p:cNvSpPr>
          <p:nvPr/>
        </p:nvSpPr>
        <p:spPr bwMode="auto">
          <a:xfrm>
            <a:off x="35496" y="3124200"/>
            <a:ext cx="3429000" cy="3847207"/>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dirty="0">
                <a:solidFill>
                  <a:srgbClr val="FFFF00"/>
                </a:solidFill>
                <a:latin typeface="Arial" charset="0"/>
                <a:cs typeface="Arial" charset="0"/>
              </a:rPr>
              <a:t>Ceremonial Religion</a:t>
            </a:r>
            <a:endParaRPr lang="en-US" altLang="zh-CN" sz="1600" b="1" dirty="0">
              <a:solidFill>
                <a:srgbClr val="FFFF00"/>
              </a:solidFill>
              <a:latin typeface="Arial" charset="0"/>
              <a:cs typeface="Arial" charset="0"/>
            </a:endParaRPr>
          </a:p>
          <a:p>
            <a:pPr eaLnBrk="1" hangingPunct="1"/>
            <a:r>
              <a:rPr lang="en-US" altLang="zh-CN" sz="1600" b="1" dirty="0">
                <a:latin typeface="Arial" charset="0"/>
                <a:cs typeface="Arial" charset="0"/>
              </a:rPr>
              <a:t>The Gentile Christians in Galatia were in this kind of religion before their conversion.  Their worship was a constant effort to please the gods in order to escape their punishment.  They worshipped tangible objects––idols.  They had many sacred rites and forms to be observed.  They trusted in horoscopes and other signs to guide them.  They had their sacred days and seasons and years.</a:t>
            </a:r>
          </a:p>
          <a:p>
            <a:pPr eaLnBrk="1" hangingPunct="1"/>
            <a:endParaRPr lang="en-US" altLang="zh-CN" sz="1600" b="1" dirty="0">
              <a:latin typeface="Arial" charset="0"/>
              <a:cs typeface="Arial" charset="0"/>
            </a:endParaRPr>
          </a:p>
        </p:txBody>
      </p:sp>
      <p:sp>
        <p:nvSpPr>
          <p:cNvPr id="32" name="Text Box 13"/>
          <p:cNvSpPr txBox="1">
            <a:spLocks noChangeArrowheads="1"/>
          </p:cNvSpPr>
          <p:nvPr/>
        </p:nvSpPr>
        <p:spPr bwMode="auto">
          <a:xfrm>
            <a:off x="3484340" y="3124200"/>
            <a:ext cx="3373659" cy="3662541"/>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algn="ctr">
              <a:defRPr/>
            </a:pPr>
            <a:r>
              <a:rPr lang="en-US" altLang="zh-CN" sz="2000" b="1" dirty="0">
                <a:solidFill>
                  <a:srgbClr val="FFFF00"/>
                </a:solidFill>
                <a:latin typeface="Arial"/>
                <a:ea typeface="SimSun" pitchFamily="2" charset="-122"/>
                <a:cs typeface="Arial"/>
              </a:rPr>
              <a:t>Religion of Personal Experience</a:t>
            </a:r>
            <a:endParaRPr lang="en-US" altLang="zh-CN" sz="1600" b="1" dirty="0">
              <a:solidFill>
                <a:srgbClr val="FFFF00"/>
              </a:solidFill>
              <a:latin typeface="Arial"/>
              <a:ea typeface="SimSun" pitchFamily="2" charset="-122"/>
              <a:cs typeface="Arial"/>
            </a:endParaRPr>
          </a:p>
          <a:p>
            <a:pPr>
              <a:defRPr/>
            </a:pPr>
            <a:r>
              <a:rPr lang="en-US" altLang="zh-CN" sz="1600" b="1" dirty="0">
                <a:latin typeface="Arial"/>
                <a:ea typeface="SimSun" pitchFamily="2" charset="-122"/>
                <a:cs typeface="Arial"/>
              </a:rPr>
              <a:t>Remember that ceremonial religion emphasizes physical things in worship while the gospel emphasizes worship in the Spirit.  You can see the conflict between these two types of religion in Jesus</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 conversation with the Samaritan woman at Jacob</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s well (John 4).</a:t>
            </a: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7693025"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Legalists</a:t>
            </a:r>
            <a:endParaRPr lang="en-US" i="1" u="sng">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Paul</a:t>
            </a:r>
            <a:endParaRPr lang="en-US" i="1" u="sng">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42164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The one who does </a:t>
            </a:r>
            <a:r>
              <a:rPr lang="en-US" altLang="ja-JP" b="1" dirty="0">
                <a:solidFill>
                  <a:srgbClr val="FFFF00"/>
                </a:solidFill>
                <a:latin typeface="Arial" charset="0"/>
                <a:ea typeface="ＭＳ Ｐゴシック" charset="-128"/>
                <a:cs typeface="ＭＳ Ｐゴシック" charset="-128"/>
              </a:rPr>
              <a:t>righteousness stores up life</a:t>
            </a:r>
            <a:r>
              <a:rPr lang="en-US" altLang="ja-JP" b="1" dirty="0">
                <a:solidFill>
                  <a:srgbClr val="FFFFFF"/>
                </a:solidFill>
                <a:latin typeface="Arial" charset="0"/>
                <a:ea typeface="ＭＳ Ｐゴシック" charset="-128"/>
                <a:cs typeface="ＭＳ Ｐゴシック" charset="-128"/>
              </a:rPr>
              <a:t> for himself with the Lord</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Psalms of Solomon</a:t>
            </a:r>
            <a:br>
              <a:rPr lang="en-US" sz="2000" b="1" dirty="0">
                <a:solidFill>
                  <a:srgbClr val="FFFFFF"/>
                </a:solidFill>
                <a:latin typeface="Arial" charset="0"/>
                <a:ea typeface="ＭＳ Ｐゴシック" charset="-128"/>
                <a:cs typeface="ＭＳ Ｐゴシック" charset="-128"/>
              </a:rPr>
            </a:br>
            <a:r>
              <a:rPr lang="en-US" sz="2000" b="1" dirty="0">
                <a:solidFill>
                  <a:srgbClr val="FFFFFF"/>
                </a:solidFill>
                <a:latin typeface="Arial" charset="0"/>
                <a:ea typeface="ＭＳ Ｐゴシック" charset="-128"/>
                <a:cs typeface="ＭＳ Ｐゴシック" charset="-128"/>
              </a:rPr>
              <a:t>(about 50 BC)</a:t>
            </a:r>
          </a:p>
          <a:p>
            <a:pPr algn="r">
              <a:defRPr/>
            </a:pPr>
            <a:endParaRPr lang="en-US" sz="2000" b="1" dirty="0">
              <a:solidFill>
                <a:srgbClr val="FFFFFF"/>
              </a:solidFill>
              <a:latin typeface="Arial" charset="0"/>
              <a:ea typeface="ＭＳ Ｐゴシック" charset="-128"/>
              <a:cs typeface="ＭＳ Ｐゴシック" charset="-128"/>
            </a:endParaRPr>
          </a:p>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Miracles, however, will appear at their own time to those who are </a:t>
            </a:r>
            <a:r>
              <a:rPr lang="en-US" altLang="ja-JP" b="1" dirty="0">
                <a:solidFill>
                  <a:srgbClr val="FFFF00"/>
                </a:solidFill>
                <a:latin typeface="Arial" charset="0"/>
                <a:ea typeface="ＭＳ Ｐゴシック" charset="-128"/>
                <a:cs typeface="ＭＳ Ｐゴシック" charset="-128"/>
              </a:rPr>
              <a:t>being saved by their works</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 Baruch</a:t>
            </a:r>
          </a:p>
          <a:p>
            <a:pPr algn="r">
              <a:defRPr/>
            </a:pPr>
            <a:r>
              <a:rPr lang="en-US" sz="2000" b="1" dirty="0">
                <a:solidFill>
                  <a:srgbClr val="FFFFFF"/>
                </a:solidFill>
                <a:latin typeface="Arial" charset="0"/>
                <a:ea typeface="ＭＳ Ｐゴシック" charset="-128"/>
                <a:cs typeface="ＭＳ Ｐゴシック" charset="-128"/>
              </a:rPr>
              <a:t>(about AD 100)</a:t>
            </a:r>
            <a:endParaRPr lang="en-US" b="1"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4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dirty="0">
                <a:solidFill>
                  <a:srgbClr val="FFFFFF"/>
                </a:solidFill>
                <a:latin typeface="Arial" charset="0"/>
                <a:ea typeface="ＭＳ Ｐゴシック" charset="-128"/>
                <a:cs typeface="ＭＳ Ｐゴシック" charset="-128"/>
              </a:rPr>
              <a:t>"</a:t>
            </a:r>
            <a:r>
              <a:rPr lang="en-US" b="1" dirty="0">
                <a:solidFill>
                  <a:srgbClr val="FFFFFF"/>
                </a:solidFill>
                <a:latin typeface="Arial" charset="0"/>
                <a:ea typeface="ＭＳ Ｐゴシック" charset="-128"/>
                <a:cs typeface="ＭＳ Ｐゴシック" charset="-128"/>
              </a:rPr>
              <a:t>Let me ask you this one question: Did you receive the Holy Spirit </a:t>
            </a:r>
            <a:r>
              <a:rPr lang="en-US" b="1" dirty="0">
                <a:solidFill>
                  <a:srgbClr val="FFFF00"/>
                </a:solidFill>
                <a:latin typeface="Arial" charset="0"/>
                <a:ea typeface="ＭＳ Ｐゴシック" charset="-128"/>
                <a:cs typeface="ＭＳ Ｐゴシック" charset="-128"/>
              </a:rPr>
              <a:t>by obeying the law of Moses</a:t>
            </a:r>
            <a:r>
              <a:rPr lang="en-US"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ru-RU" altLang="ja-JP" dirty="0">
                <a:solidFill>
                  <a:srgbClr val="FFFFFF"/>
                </a:solidFill>
                <a:latin typeface="Arial" charset="0"/>
                <a:ea typeface="ＭＳ Ｐゴシック" charset="-128"/>
                <a:cs typeface="ＭＳ Ｐゴシック" charset="-128"/>
              </a:rPr>
              <a:t>"</a:t>
            </a:r>
            <a:r>
              <a:rPr lang="en-US" altLang="ja-JP"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a:defRPr/>
            </a:pPr>
            <a:endParaRPr lang="en-US" sz="1600" dirty="0">
              <a:solidFill>
                <a:srgbClr val="FFFFFF"/>
              </a:solidFill>
              <a:latin typeface="Arial" charset="0"/>
              <a:ea typeface="ＭＳ Ｐゴシック" charset="-128"/>
              <a:cs typeface="ＭＳ Ｐゴシック" charset="-128"/>
            </a:endParaRPr>
          </a:p>
          <a:p>
            <a:pPr algn="r">
              <a:defRPr/>
            </a:pPr>
            <a:r>
              <a:rPr lang="en-US" sz="2000" dirty="0">
                <a:solidFill>
                  <a:srgbClr val="FFFFFF"/>
                </a:solidFill>
                <a:latin typeface="Arial" charset="0"/>
                <a:ea typeface="ＭＳ Ｐゴシック" charset="-128"/>
                <a:cs typeface="ＭＳ Ｐゴシック" charset="-128"/>
              </a:rPr>
              <a:t>(Gal. 3:2 NLT)</a:t>
            </a:r>
            <a:endParaRPr lang="en-US" dirty="0">
              <a:solidFill>
                <a:srgbClr val="FFFFFF"/>
              </a:solidFill>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154k</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charset="0"/>
                <a:cs typeface="Arial" charset="0"/>
              </a:rPr>
              <a:t>MMT shows that Paul</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7727950"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183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be free?</a:t>
            </a: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20562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115891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Salvation has always been by faith–even in the OT (2:16; 3:6-9) as the Law does not save nor does it apply to the Church today, so Jewish Christians who embrace this now are truly the “Israel of God” (6:16).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3543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27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ko-KR" sz="4000" b="1" dirty="0">
                <a:latin typeface="Arial" charset="0"/>
                <a:cs typeface="Arial"/>
              </a:rPr>
              <a:t>Galatians 5:1 </a:t>
            </a:r>
            <a:r>
              <a:rPr lang="en-US" altLang="ko-KR" sz="3200" b="1" dirty="0">
                <a:latin typeface="Arial" charset="0"/>
                <a:cs typeface="Arial"/>
              </a:rPr>
              <a:t>NLT</a:t>
            </a:r>
            <a:endParaRPr lang="en-US" altLang="ko-KR" sz="4000" b="1" dirty="0">
              <a:latin typeface="Arial"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lvl="0" algn="ctr"/>
            <a:r>
              <a:rPr lang="en-US" sz="4800" b="1" dirty="0">
                <a:latin typeface="Arial" charset="0"/>
              </a:rPr>
              <a:t>So Christ has truly set us </a:t>
            </a:r>
            <a:br>
              <a:rPr lang="en-US" sz="4800" b="1" dirty="0">
                <a:latin typeface="Arial" charset="0"/>
              </a:rPr>
            </a:br>
            <a:r>
              <a:rPr lang="en-US" sz="8000" b="1" dirty="0">
                <a:solidFill>
                  <a:srgbClr val="7A0701"/>
                </a:solidFill>
                <a:latin typeface="Arial"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10120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740353" y="1402136"/>
            <a:ext cx="3713306" cy="2385452"/>
            <a:chOff x="585" y="999"/>
            <a:chExt cx="2573"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85" y="1166"/>
              <a:ext cx="257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a:t>
            </a:r>
            <a:r>
              <a:rPr lang="ru-RU" altLang="ja-JP" sz="2500" b="1">
                <a:latin typeface="Comic Sans MS" charset="0"/>
                <a:cs typeface="Comic Sans MS" charset="0"/>
              </a:rPr>
              <a:t>"</a:t>
            </a:r>
            <a:r>
              <a:rPr lang="en-GB" altLang="ja-JP" sz="2500" b="1">
                <a:latin typeface="Comic Sans MS" charset="0"/>
              </a:rPr>
              <a:t>The </a:t>
            </a:r>
            <a:r>
              <a:rPr lang="en-GB" altLang="ja-JP" sz="2500" b="1" u="sng">
                <a:solidFill>
                  <a:srgbClr val="FC0128"/>
                </a:solidFill>
                <a:latin typeface="Comic Sans MS" charset="0"/>
              </a:rPr>
              <a:t>Hook</a:t>
            </a:r>
            <a:r>
              <a:rPr lang="en-GB" altLang="ja-JP" sz="2500" b="1">
                <a:latin typeface="Comic Sans MS" charset="0"/>
              </a:rPr>
              <a:t>: A </a:t>
            </a:r>
            <a:r>
              <a:rPr lang="en-GB" altLang="ja-JP" sz="2500" b="1" u="sng">
                <a:solidFill>
                  <a:srgbClr val="FC0128"/>
                </a:solidFill>
                <a:latin typeface="Comic Sans MS" charset="0"/>
              </a:rPr>
              <a:t>Laboratory</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524000"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en-US" sz="6000" b="1" dirty="0">
                <a:solidFill>
                  <a:srgbClr val="008000"/>
                </a:solidFill>
              </a:rPr>
              <a:t>How to Plant a Church </a:t>
            </a:r>
            <a:r>
              <a:rPr lang="en-US" dirty="0">
                <a:solidFill>
                  <a:srgbClr val="008000"/>
                </a:solidFill>
              </a:rPr>
              <a:t>(The Gospel According to Paul)</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en-US" sz="4000" b="1" dirty="0"/>
              <a:t>Teach in a synagogue</a:t>
            </a:r>
          </a:p>
          <a:p>
            <a:pPr marL="742108" indent="-742108" algn="l">
              <a:buFont typeface="+mj-lt"/>
              <a:buAutoNum type="arabicPeriod"/>
            </a:pPr>
            <a:r>
              <a:rPr lang="en-US" sz="4000" b="1" dirty="0"/>
              <a:t>Get kicked out</a:t>
            </a:r>
          </a:p>
          <a:p>
            <a:pPr marL="742108" indent="-742108" algn="l">
              <a:buFont typeface="+mj-lt"/>
              <a:buAutoNum type="arabicPeriod"/>
            </a:pPr>
            <a:r>
              <a:rPr lang="en-US" sz="4000" b="1" dirty="0"/>
              <a:t>Go find some Gentiles</a:t>
            </a:r>
          </a:p>
        </p:txBody>
      </p:sp>
    </p:spTree>
    <p:extLst>
      <p:ext uri="{BB962C8B-B14F-4D97-AF65-F5344CB8AC3E}">
        <p14:creationId xmlns:p14="http://schemas.microsoft.com/office/powerpoint/2010/main" val="2718650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024926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89236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400" b="1">
                <a:effectLst>
                  <a:outerShdw blurRad="38100" dist="38100" dir="2700000" algn="tl">
                    <a:srgbClr val="000066"/>
                  </a:outerShdw>
                </a:effectLst>
                <a:latin typeface="Arial" charset="0"/>
              </a:rPr>
              <a:t>Chapters in Galatians</a:t>
            </a:r>
            <a:endParaRPr lang="en-GB" sz="6000" b="1">
              <a:effectLst>
                <a:outerShdw blurRad="38100" dist="38100" dir="2700000" algn="tl">
                  <a:srgbClr val="000066"/>
                </a:outerShdw>
              </a:effectLst>
              <a:latin typeface="Arial" charset="0"/>
            </a:endParaRPr>
          </a:p>
        </p:txBody>
      </p:sp>
      <p:sp>
        <p:nvSpPr>
          <p:cNvPr id="1030" name="Text Box 6"/>
          <p:cNvSpPr txBox="1">
            <a:spLocks noChangeArrowheads="1"/>
          </p:cNvSpPr>
          <p:nvPr/>
        </p:nvSpPr>
        <p:spPr bwMode="auto">
          <a:xfrm>
            <a:off x="3886200" y="1447800"/>
            <a:ext cx="5257800" cy="4648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latin typeface="Arial" charset="0"/>
              </a:rPr>
              <a:t>1.</a:t>
            </a:r>
            <a:r>
              <a:rPr lang="en-US" b="1" dirty="0">
                <a:latin typeface="Arial Black" charset="0"/>
              </a:rPr>
              <a:t> </a:t>
            </a:r>
            <a:r>
              <a:rPr lang="en-US" sz="3200" b="1" dirty="0">
                <a:solidFill>
                  <a:srgbClr val="FFFF00"/>
                </a:solidFill>
                <a:effectLst>
                  <a:outerShdw blurRad="38100" dist="38100" dir="2700000" algn="tl">
                    <a:srgbClr val="000000"/>
                  </a:outerShdw>
                </a:effectLst>
                <a:latin typeface="Arial Black" charset="0"/>
              </a:rPr>
              <a:t>T</a:t>
            </a:r>
            <a:r>
              <a:rPr lang="en-US" b="1" dirty="0">
                <a:latin typeface="Arial" charset="0"/>
              </a:rPr>
              <a:t>urning from true gospel</a:t>
            </a:r>
          </a:p>
          <a:p>
            <a:pPr eaLnBrk="1" hangingPunct="1">
              <a:spcBef>
                <a:spcPct val="50000"/>
              </a:spcBef>
              <a:defRPr/>
            </a:pPr>
            <a:r>
              <a:rPr lang="en-US" b="1" dirty="0">
                <a:latin typeface="Arial" charset="0"/>
              </a:rPr>
              <a:t>2. </a:t>
            </a:r>
            <a:r>
              <a:rPr lang="en-US" sz="3200" b="1" dirty="0">
                <a:solidFill>
                  <a:srgbClr val="FFFF00"/>
                </a:solidFill>
                <a:effectLst>
                  <a:outerShdw blurRad="38100" dist="38100" dir="2700000" algn="tl">
                    <a:srgbClr val="000000"/>
                  </a:outerShdw>
                </a:effectLst>
                <a:latin typeface="Arial Black" charset="0"/>
              </a:rPr>
              <a:t>H</a:t>
            </a:r>
            <a:r>
              <a:rPr lang="en-US" b="1" dirty="0">
                <a:latin typeface="Arial" charset="0"/>
              </a:rPr>
              <a:t>ypocrisy found in Peter</a:t>
            </a:r>
          </a:p>
          <a:p>
            <a:pPr eaLnBrk="1" hangingPunct="1">
              <a:spcBef>
                <a:spcPct val="50000"/>
              </a:spcBef>
              <a:defRPr/>
            </a:pPr>
            <a:r>
              <a:rPr lang="en-US" b="1" dirty="0">
                <a:latin typeface="Arial" charset="0"/>
              </a:rPr>
              <a:t>3. </a:t>
            </a:r>
            <a:r>
              <a:rPr lang="en-US" sz="3200" b="1" dirty="0">
                <a:solidFill>
                  <a:srgbClr val="FFFF00"/>
                </a:solidFill>
                <a:effectLst>
                  <a:outerShdw blurRad="38100" dist="38100" dir="2700000" algn="tl">
                    <a:srgbClr val="000000"/>
                  </a:outerShdw>
                </a:effectLst>
                <a:latin typeface="Arial Black" charset="0"/>
              </a:rPr>
              <a:t>E</a:t>
            </a:r>
            <a:r>
              <a:rPr lang="en-US" b="1" dirty="0">
                <a:latin typeface="Arial" charset="0"/>
              </a:rPr>
              <a:t>xample of Abraham</a:t>
            </a:r>
            <a:r>
              <a:rPr lang="fr-FR" altLang="ja-JP" b="1" dirty="0">
                <a:latin typeface="Arial" charset="0"/>
              </a:rPr>
              <a:t>'</a:t>
            </a:r>
            <a:r>
              <a:rPr lang="en-US" altLang="ja-JP" b="1" dirty="0">
                <a:latin typeface="Arial" charset="0"/>
              </a:rPr>
              <a:t>s Faith</a:t>
            </a:r>
          </a:p>
          <a:p>
            <a:pPr eaLnBrk="1" hangingPunct="1">
              <a:spcBef>
                <a:spcPct val="50000"/>
              </a:spcBef>
              <a:defRPr/>
            </a:pPr>
            <a:endParaRPr lang="en-US" sz="1600" b="1" dirty="0">
              <a:latin typeface="Arial" charset="0"/>
            </a:endParaRPr>
          </a:p>
          <a:p>
            <a:pPr eaLnBrk="1" hangingPunct="1">
              <a:spcBef>
                <a:spcPct val="50000"/>
              </a:spcBef>
              <a:defRPr/>
            </a:pPr>
            <a:r>
              <a:rPr lang="en-US" b="1" dirty="0">
                <a:latin typeface="Arial" charset="0"/>
              </a:rPr>
              <a:t>4. </a:t>
            </a:r>
            <a:r>
              <a:rPr lang="en-US" sz="3200" b="1" dirty="0">
                <a:solidFill>
                  <a:srgbClr val="FFFF00"/>
                </a:solidFill>
                <a:effectLst>
                  <a:outerShdw blurRad="38100" dist="38100" dir="2700000" algn="tl">
                    <a:srgbClr val="000000"/>
                  </a:outerShdw>
                </a:effectLst>
                <a:latin typeface="Arial Black" charset="0"/>
              </a:rPr>
              <a:t>L</a:t>
            </a:r>
            <a:r>
              <a:rPr lang="en-US" b="1" dirty="0">
                <a:latin typeface="Arial" charset="0"/>
              </a:rPr>
              <a:t>aw versus true liberty</a:t>
            </a:r>
          </a:p>
          <a:p>
            <a:pPr eaLnBrk="1" hangingPunct="1">
              <a:spcBef>
                <a:spcPct val="50000"/>
              </a:spcBef>
              <a:defRPr/>
            </a:pPr>
            <a:r>
              <a:rPr lang="en-US" b="1" dirty="0">
                <a:latin typeface="Arial" charset="0"/>
              </a:rPr>
              <a:t>5. </a:t>
            </a:r>
            <a:r>
              <a:rPr lang="en-US" sz="3200" b="1" dirty="0">
                <a:solidFill>
                  <a:srgbClr val="FFFF00"/>
                </a:solidFill>
                <a:effectLst>
                  <a:outerShdw blurRad="38100" dist="38100" dir="2700000" algn="tl">
                    <a:srgbClr val="000000"/>
                  </a:outerShdw>
                </a:effectLst>
                <a:latin typeface="Arial Black" charset="0"/>
              </a:rPr>
              <a:t>A</a:t>
            </a:r>
            <a:r>
              <a:rPr lang="en-US" b="1" dirty="0">
                <a:latin typeface="Arial" charset="0"/>
              </a:rPr>
              <a:t>ttitudes from Spirit</a:t>
            </a:r>
            <a:r>
              <a:rPr lang="fr-FR" altLang="ja-JP" b="1" dirty="0">
                <a:latin typeface="Arial" charset="0"/>
              </a:rPr>
              <a:t>'</a:t>
            </a:r>
            <a:r>
              <a:rPr lang="en-US" altLang="ja-JP" b="1" dirty="0">
                <a:latin typeface="Arial" charset="0"/>
              </a:rPr>
              <a:t>s leading</a:t>
            </a:r>
          </a:p>
          <a:p>
            <a:pPr eaLnBrk="1" hangingPunct="1">
              <a:spcBef>
                <a:spcPct val="50000"/>
              </a:spcBef>
              <a:defRPr/>
            </a:pPr>
            <a:r>
              <a:rPr lang="en-US" b="1" dirty="0">
                <a:latin typeface="Arial" charset="0"/>
              </a:rPr>
              <a:t>6. </a:t>
            </a:r>
            <a:r>
              <a:rPr lang="en-US" sz="3200" b="1" dirty="0">
                <a:solidFill>
                  <a:srgbClr val="FFFF00"/>
                </a:solidFill>
                <a:effectLst>
                  <a:outerShdw blurRad="38100" dist="38100" dir="2700000" algn="tl">
                    <a:srgbClr val="000000"/>
                  </a:outerShdw>
                </a:effectLst>
                <a:latin typeface="Arial Black" charset="0"/>
              </a:rPr>
              <a:t>W</a:t>
            </a:r>
            <a:r>
              <a:rPr lang="en-US" b="1" dirty="0">
                <a:latin typeface="Arial" charset="0"/>
              </a:rPr>
              <a:t>in back erring believers</a:t>
            </a:r>
            <a:endParaRPr lang="en-GB" b="1" dirty="0">
              <a:latin typeface="Arial" charset="0"/>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356992"/>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2800" b="1" dirty="0">
                  <a:solidFill>
                    <a:srgbClr val="000000"/>
                  </a:solidFill>
                  <a:effectLst/>
                  <a:latin typeface="Arial" charset="0"/>
                  <a:ea typeface="ＭＳ Ｐゴシック" charset="0"/>
                  <a:cs typeface="ＭＳ Ｐゴシック" charset="0"/>
                </a:rPr>
                <a:t>The Law</a:t>
              </a:r>
              <a:endParaRPr lang="en-GB" sz="2800" b="1" dirty="0">
                <a:solidFill>
                  <a:srgbClr val="000000"/>
                </a:solidFill>
                <a:effectLst/>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spcBef>
                <a:spcPct val="20000"/>
              </a:spcBef>
            </a:pPr>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To the remotest part of the earth …</a:t>
            </a: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 (Acts 1:8)</a:t>
            </a:r>
          </a:p>
          <a:p>
            <a:pPr eaLnBrk="1" hangingPunct="1">
              <a:defRPr/>
            </a:pPr>
            <a:r>
              <a:rPr lang="en-US" sz="1600" b="1" dirty="0">
                <a:solidFill>
                  <a:srgbClr val="000000"/>
                </a:solidFill>
                <a:latin typeface="Arial" charset="0"/>
                <a:cs typeface="Times New Roman" charset="0"/>
              </a:rPr>
              <a:t>Acts </a:t>
            </a:r>
            <a:r>
              <a:rPr lang="en-US" sz="2000" b="1" dirty="0">
                <a:solidFill>
                  <a:srgbClr val="000000"/>
                </a:solidFill>
                <a:latin typeface="Arial" charset="0"/>
                <a:cs typeface="Times New Roman" charset="0"/>
              </a:rPr>
              <a:t>9  13       14    15  16          18           21     27     28</a:t>
            </a:r>
          </a:p>
        </p:txBody>
      </p:sp>
      <p:sp>
        <p:nvSpPr>
          <p:cNvPr id="33485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485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34855" name="Text Box 21"/>
          <p:cNvSpPr txBox="1">
            <a:spLocks noChangeArrowheads="1"/>
          </p:cNvSpPr>
          <p:nvPr/>
        </p:nvSpPr>
        <p:spPr bwMode="auto">
          <a:xfrm>
            <a:off x="0" y="340995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34857" name="Text Box 8"/>
          <p:cNvSpPr txBox="1">
            <a:spLocks noChangeArrowheads="1"/>
          </p:cNvSpPr>
          <p:nvPr/>
        </p:nvSpPr>
        <p:spPr bwMode="auto">
          <a:xfrm>
            <a:off x="26670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p>
          <a:p>
            <a:pPr algn="ctr" eaLnBrk="1" hangingPunct="1"/>
            <a:r>
              <a:rPr lang="en-US" b="1">
                <a:solidFill>
                  <a:srgbClr val="000000"/>
                </a:solidFill>
                <a:latin typeface="Arial Narrow" charset="0"/>
                <a:cs typeface="Times New Roman" charset="0"/>
              </a:rPr>
              <a:t>Aegean</a:t>
            </a:r>
            <a:endParaRPr lang="en-US" sz="1600" b="1">
              <a:solidFill>
                <a:srgbClr val="000000"/>
              </a:solidFill>
              <a:latin typeface="Arial Narrow" charset="0"/>
              <a:cs typeface="Times New Roman"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000" b="1">
                <a:solidFill>
                  <a:srgbClr val="FFFFFF"/>
                </a:solidFill>
                <a:latin typeface="Arial" charset="0"/>
                <a:cs typeface="Times New Roman" charset="0"/>
              </a:rPr>
              <a:t>143</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124</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39-41</a:t>
            </a: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p>
          <a:p>
            <a:pPr algn="ctr" eaLnBrk="1" hangingPunct="1"/>
            <a:r>
              <a:rPr lang="en-US" sz="1600">
                <a:solidFill>
                  <a:srgbClr val="000000"/>
                </a:solidFill>
                <a:latin typeface="Arial Narrow" charset="0"/>
                <a:cs typeface="Times New Roman" charset="0"/>
              </a:rPr>
              <a:t>Antioch</a:t>
            </a:r>
          </a:p>
          <a:p>
            <a:pPr algn="ctr" eaLnBrk="1" hangingPunct="1"/>
            <a:r>
              <a:rPr lang="en-US" sz="1600">
                <a:solidFill>
                  <a:srgbClr val="000000"/>
                </a:solidFill>
                <a:latin typeface="Arial Narrow" charset="0"/>
                <a:cs typeface="Times New Roman" charset="0"/>
              </a:rPr>
              <a:t>Fall 49</a:t>
            </a: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effectLst>
                  <a:outerShdw blurRad="38100" dist="38100" dir="2700000" algn="tl">
                    <a:srgbClr val="DDDDDD"/>
                  </a:outerShdw>
                </a:effectLst>
                <a:latin typeface="Arial" charset="0"/>
                <a:cs typeface="Times New Roman" charset="0"/>
              </a:rPr>
              <a:t>Paul &amp; His Letters</a:t>
            </a:r>
          </a:p>
        </p:txBody>
      </p:sp>
      <p:sp>
        <p:nvSpPr>
          <p:cNvPr id="33486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Prophecy</a:t>
            </a:r>
            <a:br>
              <a:rPr lang="en-US" sz="3600" b="1" dirty="0">
                <a:solidFill>
                  <a:srgbClr val="FFFFFF"/>
                </a:solidFill>
                <a:effectLst>
                  <a:glow rad="101600">
                    <a:schemeClr val="tx1">
                      <a:alpha val="99000"/>
                    </a:schemeClr>
                  </a:glow>
                </a:effectLst>
                <a:latin typeface="Arial"/>
                <a:cs typeface="Arial"/>
              </a:rPr>
            </a:br>
            <a:r>
              <a:rPr lang="en-US" sz="3600" b="1" dirty="0">
                <a:solidFill>
                  <a:srgbClr val="FFFFFF"/>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Paul interprets figuratively God's blessing on Isaac (Abrahamic Covenant) rather than Ishmael (Mosaic Covenant) to reveal that his readers were operating under the wrong descendant of Abraham by following the Law (4:21-31; cf. p. 174a), which was only temporary (3:19).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8935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4405" name="Text Box 69"/>
          <p:cNvSpPr txBox="1">
            <a:spLocks noChangeArrowheads="1"/>
          </p:cNvSpPr>
          <p:nvPr/>
        </p:nvSpPr>
        <p:spPr bwMode="auto">
          <a:xfrm>
            <a:off x="1860550" y="1566863"/>
            <a:ext cx="5372100" cy="584200"/>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al" charset="0"/>
                <a:cs typeface="Arial" charset="0"/>
              </a:rPr>
              <a:t>Key Word:	Justification </a:t>
            </a:r>
            <a:endParaRPr lang="en-US" sz="3200" b="1">
              <a:latin typeface="Arial" charset="0"/>
              <a:cs typeface="Arial" charset="0"/>
            </a:endParaRPr>
          </a:p>
        </p:txBody>
      </p:sp>
      <p:sp>
        <p:nvSpPr>
          <p:cNvPr id="14406" name="Text Box 70"/>
          <p:cNvSpPr txBox="1">
            <a:spLocks noChangeArrowheads="1"/>
          </p:cNvSpPr>
          <p:nvPr/>
        </p:nvSpPr>
        <p:spPr bwMode="auto">
          <a:xfrm>
            <a:off x="0" y="2438400"/>
            <a:ext cx="9144000" cy="3540125"/>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latin typeface="Arial" charset="0"/>
                <a:cs typeface="Arial" charset="0"/>
              </a:rPr>
              <a:t>Key Verse</a:t>
            </a:r>
            <a:endParaRPr lang="en-US" altLang="zh-CN" sz="2800" b="1" dirty="0">
              <a:latin typeface="Arial" charset="0"/>
              <a:cs typeface="Arial" charset="0"/>
            </a:endParaRPr>
          </a:p>
          <a:p>
            <a:pPr algn="ctr" eaLnBrk="1" hangingPunct="1"/>
            <a:r>
              <a:rPr lang="en-US" altLang="zh-CN" sz="2800" b="1" dirty="0">
                <a:latin typeface="Arial" charset="0"/>
                <a:cs typeface="Arial" charset="0"/>
              </a:rPr>
              <a:t> 	</a:t>
            </a:r>
            <a:r>
              <a:rPr lang="ru-RU" altLang="zh-CN" sz="2800" b="1" dirty="0">
                <a:latin typeface="Arial" charset="0"/>
                <a:cs typeface="Arial" charset="0"/>
              </a:rPr>
              <a:t>"</a:t>
            </a:r>
            <a:r>
              <a:rPr lang="en-US" altLang="zh-CN" sz="2800" b="1" dirty="0">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a:t>
            </a:r>
            <a:r>
              <a:rPr lang="ru-RU" altLang="zh-CN" sz="2800" b="1" dirty="0">
                <a:latin typeface="Arial" charset="0"/>
                <a:cs typeface="Arial" charset="0"/>
              </a:rPr>
              <a:t>"</a:t>
            </a:r>
            <a:r>
              <a:rPr lang="en-US" altLang="zh-CN" sz="2800" b="1" dirty="0">
                <a:latin typeface="Arial" charset="0"/>
                <a:cs typeface="Arial" charset="0"/>
              </a:rPr>
              <a:t> </a:t>
            </a:r>
          </a:p>
          <a:p>
            <a:pPr algn="ctr" eaLnBrk="1" hangingPunct="1"/>
            <a:r>
              <a:rPr lang="en-US" altLang="zh-CN" sz="2800" b="1" dirty="0">
                <a:latin typeface="Arial" charset="0"/>
                <a:cs typeface="Arial" charset="0"/>
              </a:rPr>
              <a:t>(Galatians 2:16).</a:t>
            </a:r>
            <a:endParaRPr lang="en-US" sz="2800" b="1" dirty="0">
              <a:latin typeface="Arial" charset="0"/>
              <a:cs typeface="Arial" charset="0"/>
            </a:endParaRPr>
          </a:p>
        </p:txBody>
      </p:sp>
      <p:sp>
        <p:nvSpPr>
          <p:cNvPr id="14407" name="Text Box 71"/>
          <p:cNvSpPr txBox="1">
            <a:spLocks noChangeArrowheads="1"/>
          </p:cNvSpPr>
          <p:nvPr/>
        </p:nvSpPr>
        <p:spPr bwMode="auto">
          <a:xfrm>
            <a:off x="3802063" y="152400"/>
            <a:ext cx="1570037"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6" name="Title 5"/>
          <p:cNvSpPr>
            <a:spLocks noGrp="1"/>
          </p:cNvSpPr>
          <p:nvPr>
            <p:ph type="title" idx="4294967295"/>
          </p:nvPr>
        </p:nvSpPr>
        <p:spPr>
          <a:xfrm>
            <a:off x="0" y="0"/>
            <a:ext cx="3657600" cy="457200"/>
          </a:xfrm>
        </p:spPr>
        <p:txBody>
          <a:bodyPr/>
          <a:lstStyle/>
          <a:p>
            <a:pPr>
              <a:defRPr/>
            </a:pPr>
            <a:r>
              <a:rPr lang="en-US" sz="2000">
                <a:latin typeface="Tahoma" charset="0"/>
                <a:ea typeface="ＭＳ Ｐゴシック" charset="0"/>
                <a:cs typeface="ＭＳ Ｐゴシック" charset="0"/>
              </a:rPr>
              <a:t>Key Word &amp; Verse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1228987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was handed over to die because of our sins, and he was raised to life to </a:t>
                      </a:r>
                      <a:r>
                        <a:rPr lang="en-SG" sz="1800" b="1" kern="1200" dirty="0">
                          <a:solidFill>
                            <a:srgbClr val="FFFF00"/>
                          </a:solidFill>
                          <a:effectLst/>
                          <a:latin typeface="Arial" panose="020B0604020202020204" pitchFamily="34" charset="0"/>
                          <a:ea typeface="+mn-ea"/>
                          <a:cs typeface="Arial" panose="020B0604020202020204" pitchFamily="34" charset="0"/>
                        </a:rPr>
                        <a:t>make us right with God</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who was delivered over because of our transgressions, and was raised because of our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And the result of God’s gracious gift is very different from the result of that one man’s sin. For Adam’s sin led to condemnation, but God’s free gift leads to our being </a:t>
                      </a:r>
                      <a:r>
                        <a:rPr lang="en-SG" sz="1800" b="1" kern="1200" dirty="0">
                          <a:solidFill>
                            <a:srgbClr val="FFFF00"/>
                          </a:solidFill>
                          <a:effectLst/>
                          <a:latin typeface="Arial" panose="020B0604020202020204" pitchFamily="34" charset="0"/>
                          <a:ea typeface="+mn-ea"/>
                          <a:cs typeface="Arial" panose="020B0604020202020204" pitchFamily="34" charset="0"/>
                        </a:rPr>
                        <a:t>made right with God</a:t>
                      </a:r>
                      <a:r>
                        <a:rPr lang="en-SG" sz="1800" b="1" kern="1200" dirty="0">
                          <a:solidFill>
                            <a:schemeClr val="tx1"/>
                          </a:solidFill>
                          <a:effectLst/>
                          <a:latin typeface="Arial" panose="020B0604020202020204" pitchFamily="34" charset="0"/>
                          <a:ea typeface="+mn-ea"/>
                          <a:cs typeface="Arial" panose="020B0604020202020204" pitchFamily="34" charset="0"/>
                        </a:rPr>
                        <a:t>, even though we are guilty of many sins.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The gift is not like that which came through the one who sinned; for on the one hand the judgment arose from one transgression resulting in condemnation, but on the other hand the free gift arose from many transgressions resulting in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SG" sz="1800" b="1" kern="1200" dirty="0">
                          <a:solidFill>
                            <a:schemeClr val="tx1"/>
                          </a:solidFill>
                          <a:effectLst/>
                          <a:latin typeface="Arial" panose="020B0604020202020204" pitchFamily="34" charset="0"/>
                          <a:ea typeface="+mn-ea"/>
                          <a:cs typeface="Arial" panose="020B0604020202020204" pitchFamily="34" charset="0"/>
                        </a:rPr>
                        <a:t>Yes, Adam’s one sin brings condemnation for everyone, but Christ’s one act of righteousness </a:t>
                      </a:r>
                      <a:r>
                        <a:rPr lang="en-SG" sz="1800" b="1" kern="1200" dirty="0">
                          <a:solidFill>
                            <a:srgbClr val="FFFF00"/>
                          </a:solidFill>
                          <a:effectLst/>
                          <a:latin typeface="Arial" panose="020B0604020202020204" pitchFamily="34" charset="0"/>
                          <a:ea typeface="+mn-ea"/>
                          <a:cs typeface="Arial" panose="020B0604020202020204" pitchFamily="34" charset="0"/>
                        </a:rPr>
                        <a:t>brings a right relationship with God</a:t>
                      </a:r>
                      <a:r>
                        <a:rPr lang="en-SG" sz="1800" b="1" kern="1200" dirty="0">
                          <a:solidFill>
                            <a:schemeClr val="tx1"/>
                          </a:solidFill>
                          <a:effectLst/>
                          <a:latin typeface="Arial" panose="020B0604020202020204" pitchFamily="34" charset="0"/>
                          <a:ea typeface="+mn-ea"/>
                          <a:cs typeface="Arial" panose="020B0604020202020204" pitchFamily="34" charset="0"/>
                        </a:rPr>
                        <a:t> and new life for everyone.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So then as through one transgression there resulted condemnation to all men, even so through one act of righteousness there resulted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 of life to all men.</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Verses on Justification</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5366" name="Text Box 6"/>
          <p:cNvSpPr txBox="1">
            <a:spLocks noChangeArrowheads="1"/>
          </p:cNvSpPr>
          <p:nvPr/>
        </p:nvSpPr>
        <p:spPr bwMode="auto">
          <a:xfrm>
            <a:off x="304800" y="1628775"/>
            <a:ext cx="8534400" cy="1570038"/>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b="1">
              <a:latin typeface="Arial" charset="0"/>
              <a:cs typeface="Arial" charset="0"/>
            </a:endParaRPr>
          </a:p>
          <a:p>
            <a:pPr algn="ctr" eaLnBrk="1" hangingPunct="1"/>
            <a:r>
              <a:rPr lang="en-US" altLang="zh-CN" b="1">
                <a:latin typeface="Arial" charset="0"/>
                <a:cs typeface="Arial" charset="0"/>
              </a:rPr>
              <a:t>Paul </a:t>
            </a:r>
            <a:r>
              <a:rPr lang="en-US" b="1">
                <a:latin typeface="Arial" charset="0"/>
                <a:cs typeface="Arial" charset="0"/>
              </a:rPr>
              <a:t>defends his apostleship and </a:t>
            </a:r>
            <a:r>
              <a:rPr lang="en-US" b="1" i="1">
                <a:latin typeface="Arial" charset="0"/>
                <a:cs typeface="Arial" charset="0"/>
              </a:rPr>
              <a:t>justification by faith</a:t>
            </a:r>
            <a:r>
              <a:rPr lang="en-US" b="1">
                <a:latin typeface="Arial" charset="0"/>
                <a:cs typeface="Arial" charset="0"/>
              </a:rPr>
              <a:t> so that the Galatians would not seek salvation through adherence to the law</a:t>
            </a:r>
            <a:r>
              <a:rPr lang="en-US" altLang="zh-CN" b="1">
                <a:latin typeface="Arial" charset="0"/>
                <a:cs typeface="Arial" charset="0"/>
              </a:rPr>
              <a:t>. </a:t>
            </a:r>
            <a:endParaRPr lang="en-US" b="1">
              <a:latin typeface="Arial" charset="0"/>
              <a:cs typeface="Arial" charset="0"/>
            </a:endParaRPr>
          </a:p>
        </p:txBody>
      </p:sp>
      <p:sp>
        <p:nvSpPr>
          <p:cNvPr id="15367" name="Text Box 7"/>
          <p:cNvSpPr txBox="1">
            <a:spLocks noChangeArrowheads="1"/>
          </p:cNvSpPr>
          <p:nvPr/>
        </p:nvSpPr>
        <p:spPr bwMode="auto">
          <a:xfrm>
            <a:off x="304800" y="4383088"/>
            <a:ext cx="8610600" cy="1570037"/>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70000"/>
                </a:solidFill>
                <a:latin typeface="Arial" charset="0"/>
                <a:cs typeface="Arial" charset="0"/>
              </a:rPr>
              <a:t>Application</a:t>
            </a:r>
            <a:endParaRPr lang="en-US" altLang="zh-CN" b="1">
              <a:solidFill>
                <a:srgbClr val="070000"/>
              </a:solidFill>
              <a:latin typeface="Arial" charset="0"/>
              <a:cs typeface="Arial" charset="0"/>
            </a:endParaRPr>
          </a:p>
          <a:p>
            <a:pPr algn="ctr" eaLnBrk="1" hangingPunct="1"/>
            <a:r>
              <a:rPr lang="en-US" altLang="zh-CN" b="1">
                <a:solidFill>
                  <a:srgbClr val="070000"/>
                </a:solidFill>
                <a:latin typeface="Arial" charset="0"/>
                <a:cs typeface="Arial" charset="0"/>
              </a:rPr>
              <a:t>Do you add </a:t>
            </a:r>
            <a:r>
              <a:rPr lang="en-US" altLang="zh-CN" b="1" i="1">
                <a:solidFill>
                  <a:srgbClr val="070000"/>
                </a:solidFill>
                <a:latin typeface="Arial" charset="0"/>
                <a:cs typeface="Arial" charset="0"/>
              </a:rPr>
              <a:t>any</a:t>
            </a:r>
            <a:r>
              <a:rPr lang="en-US" altLang="zh-CN" b="1">
                <a:solidFill>
                  <a:srgbClr val="070000"/>
                </a:solidFill>
                <a:latin typeface="Arial" charset="0"/>
                <a:cs typeface="Arial" charset="0"/>
              </a:rPr>
              <a:t> other requirements for salvation except faith in Christ–baptism, tongues, good works?</a:t>
            </a:r>
          </a:p>
          <a:p>
            <a:pPr algn="ctr" eaLnBrk="1" hangingPunct="1"/>
            <a:r>
              <a:rPr lang="en-US" altLang="zh-CN" b="1">
                <a:solidFill>
                  <a:srgbClr val="070000"/>
                </a:solidFill>
                <a:latin typeface="Arial" charset="0"/>
                <a:cs typeface="Arial" charset="0"/>
              </a:rPr>
              <a:t>The logical result of justification by faith is godliness. </a:t>
            </a:r>
            <a:endParaRPr lang="en-US" b="1">
              <a:solidFill>
                <a:srgbClr val="070000"/>
              </a:solidFill>
              <a:latin typeface="Arial" charset="0"/>
              <a:cs typeface="Arial" charset="0"/>
            </a:endParaRPr>
          </a:p>
        </p:txBody>
      </p:sp>
      <p:sp>
        <p:nvSpPr>
          <p:cNvPr id="15368" name="Text Box 8"/>
          <p:cNvSpPr txBox="1">
            <a:spLocks noChangeArrowheads="1"/>
          </p:cNvSpPr>
          <p:nvPr/>
        </p:nvSpPr>
        <p:spPr bwMode="auto">
          <a:xfrm>
            <a:off x="3771900" y="304800"/>
            <a:ext cx="1570038"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400" b="1" u="sng" dirty="0">
                <a:solidFill>
                  <a:schemeClr val="tx1"/>
                </a:solidFill>
                <a:effectLst/>
                <a:latin typeface="Arial" charset="0"/>
                <a:ea typeface="ＭＳ Ｐゴシック" charset="0"/>
                <a:cs typeface="Arial" charset="0"/>
              </a:rPr>
              <a:t>Summary Statement</a:t>
            </a:r>
            <a:endParaRPr lang="en-US" sz="4000" b="1" dirty="0">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Water Baptism</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Catholic View of Justification</a:t>
            </a:r>
          </a:p>
        </p:txBody>
      </p:sp>
      <p:sp>
        <p:nvSpPr>
          <p:cNvPr id="431136"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4" name="Text Box 15"/>
          <p:cNvSpPr txBox="1">
            <a:spLocks noChangeArrowheads="1"/>
          </p:cNvSpPr>
          <p:nvPr/>
        </p:nvSpPr>
        <p:spPr bwMode="auto">
          <a:xfrm>
            <a:off x="611560" y="2060848"/>
            <a:ext cx="2520280" cy="369332"/>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There is no one righteous, not even one (Romans 3:10).</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宋体" charset="0"/>
                <a:cs typeface="Arial"/>
              </a:rPr>
              <a:t>Self Righteousness</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7"/>
          <p:cNvSpPr txBox="1">
            <a:spLocks noChangeArrowheads="1"/>
          </p:cNvSpPr>
          <p:nvPr/>
        </p:nvSpPr>
        <p:spPr bwMode="auto">
          <a:xfrm>
            <a:off x="359023" y="2782669"/>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He saved us not because of righteous things we have done, but because of his mercy (Titus 3:5)</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743399" y="1916832"/>
            <a:ext cx="2628801"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dirty="0">
                <a:ln>
                  <a:noFill/>
                </a:ln>
                <a:solidFill>
                  <a:srgbClr val="000000"/>
                </a:solidFill>
                <a:effectLst/>
                <a:uLnTx/>
                <a:uFillTx/>
                <a:latin typeface="Arial"/>
                <a:ea typeface="宋体" charset="0"/>
                <a:cs typeface="Arial"/>
              </a:rPr>
              <a:t>Dying on or above this line sends you straight to heaven.</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7"/>
          <p:cNvSpPr txBox="1">
            <a:spLocks noChangeArrowheads="1"/>
          </p:cNvSpPr>
          <p:nvPr/>
        </p:nvSpPr>
        <p:spPr bwMode="auto">
          <a:xfrm>
            <a:off x="503039" y="5373216"/>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Void of Grace</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Mortal Sin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7" name="Text Box 17"/>
          <p:cNvSpPr txBox="1">
            <a:spLocks noChangeArrowheads="1"/>
          </p:cNvSpPr>
          <p:nvPr/>
        </p:nvSpPr>
        <p:spPr bwMode="auto">
          <a:xfrm>
            <a:off x="7164288" y="5733256"/>
            <a:ext cx="1440160"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a:ln>
                  <a:noFill/>
                </a:ln>
                <a:solidFill>
                  <a:srgbClr val="000000"/>
                </a:solidFill>
                <a:effectLst/>
                <a:uLnTx/>
                <a:uFillTx/>
                <a:latin typeface="Arial"/>
                <a:ea typeface="宋体" charset="0"/>
                <a:cs typeface="Arial"/>
              </a:rPr>
              <a:t>Dying on this line sends you straight to hell.</a:t>
            </a:r>
            <a:endParaRPr kumimoji="0" lang="en-GB" altLang="zh-CN" sz="12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Venial Sins</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0" name="Text Box 17"/>
          <p:cNvSpPr txBox="1">
            <a:spLocks noChangeArrowheads="1"/>
          </p:cNvSpPr>
          <p:nvPr/>
        </p:nvSpPr>
        <p:spPr bwMode="auto">
          <a:xfrm>
            <a:off x="7380312" y="3645024"/>
            <a:ext cx="1296144" cy="83099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Dying here sends you to Purgatory</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51" name="Text Box 17"/>
          <p:cNvSpPr txBox="1">
            <a:spLocks noChangeArrowheads="1"/>
          </p:cNvSpPr>
          <p:nvPr/>
        </p:nvSpPr>
        <p:spPr bwMode="auto">
          <a:xfrm>
            <a:off x="4427984" y="764704"/>
            <a:ext cx="4392488" cy="116955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Those that die with more merit than is necessary for heaven have their extra merit credited to the Vatican treasury. This extra merit is then dispensed through indulgences and Masses to those suffering in Purgatory.</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in the Roman Catholic Church</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9" name="Text Box 17"/>
          <p:cNvSpPr txBox="1">
            <a:spLocks noChangeArrowheads="1"/>
          </p:cNvSpPr>
          <p:nvPr/>
        </p:nvSpPr>
        <p:spPr bwMode="auto">
          <a:xfrm>
            <a:off x="5220072" y="3204264"/>
            <a:ext cx="1872208"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Good Works &amp; Sacraments</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Scriptural View of Justification</a:t>
            </a: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Spiritually Dead</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According to Scripture</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Philippians 3:9</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Romans 5:17</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2 Corinthians 5:21</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8" name="Text Box 17"/>
          <p:cNvSpPr txBox="1">
            <a:spLocks noChangeArrowheads="1"/>
          </p:cNvSpPr>
          <p:nvPr/>
        </p:nvSpPr>
        <p:spPr bwMode="auto">
          <a:xfrm>
            <a:off x="6804248" y="5301208"/>
            <a:ext cx="2088232" cy="73866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without trusting Christ sends you to hell (John 12:48)</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Glorification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0" name="Text Box 17"/>
          <p:cNvSpPr txBox="1">
            <a:spLocks noChangeArrowheads="1"/>
          </p:cNvSpPr>
          <p:nvPr/>
        </p:nvSpPr>
        <p:spPr bwMode="auto">
          <a:xfrm>
            <a:off x="5220072" y="836712"/>
            <a:ext cx="2304256" cy="95410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 God's righteousness qualifies you for heaven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(John 5:24)</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Justified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Sanctification</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203848" y="2564904"/>
            <a:ext cx="5544616" cy="2462213"/>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Justification is a permanent verdict by God that declares a sinner righteous because of his faith in Christ. It enables God to continue to see the sinner as if he were righteous even if he continues to sin. The ground of justification is the righteousness of Christ and therefore sin or good works has no effect on it. A person either has the righteousness of God and is destined for heaven, or he is condemned and is destined to hell. The righteousness of God is given as a gift to those who trust in God's one and only provision for their sin: that Jesus paid the full and complete punishment by dying in their place.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See Romans 3:21-26; 4:2-9 and Ephesians 2:1-10.</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a:ea typeface="宋体" charset="0"/>
                <a:cs typeface="Arial"/>
              </a:rPr>
              <a:t>Faith in Christ</a:t>
            </a:r>
            <a:endParaRPr kumimoji="0" lang="zh-CN" altLang="en-GB" sz="18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Righteousness of God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pic>
        <p:nvPicPr>
          <p:cNvPr id="4" name="Picture 3" descr="Screen Shot 2018-04-16 at 6.27.14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1387477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14438" y="206375"/>
            <a:ext cx="6486525" cy="708025"/>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en-US" sz="4000" b="1" dirty="0">
                <a:solidFill>
                  <a:srgbClr val="FFFFFF"/>
                </a:solidFill>
                <a:latin typeface="Arial" charset="0"/>
                <a:ea typeface="+mn-ea"/>
                <a:cs typeface="+mn-cs"/>
              </a:rPr>
              <a:t>Paul versus the Judaizers</a:t>
            </a:r>
          </a:p>
        </p:txBody>
      </p:sp>
      <p:graphicFrame>
        <p:nvGraphicFramePr>
          <p:cNvPr id="20712" name="Group 232"/>
          <p:cNvGraphicFramePr>
            <a:graphicFrameLocks noGrp="1"/>
          </p:cNvGraphicFramePr>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ea typeface="ＭＳ Ｐゴシック" charset="0"/>
                          <a:cs typeface="Times New Roman" charset="0"/>
                        </a:rPr>
                        <a:t>Judaizer</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Attack</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Defense</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Times New Roman" charset="0"/>
                        </a:rPr>
                        <a:t>Issue</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Paul teaches this doctrine by his own authority!</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God called me and the 12 apostles affirmed this</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Biographical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3–4</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This is a new teaching contrary to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Salvation has always been by faith, even in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Theological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5–6</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Teaching faith alone will encourage a sinful lifestyle!</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No, justification by faith naturally leads to godly living</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Practical</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latin typeface="Arial" charset="0"/>
              </a:rPr>
              <a:t>Justification by Faith</a:t>
            </a:r>
            <a:endParaRPr lang="en-GB" sz="4000" b="1">
              <a:solidFill>
                <a:srgbClr val="FFFFFF"/>
              </a:solidFill>
              <a:latin typeface="Arial" charset="0"/>
            </a:endParaRPr>
          </a:p>
        </p:txBody>
      </p:sp>
      <p:sp>
        <p:nvSpPr>
          <p:cNvPr id="34307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1914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1</a:t>
            </a:r>
          </a:p>
        </p:txBody>
      </p:sp>
    </p:spTree>
    <p:extLst>
      <p:ext uri="{BB962C8B-B14F-4D97-AF65-F5344CB8AC3E}">
        <p14:creationId xmlns:p14="http://schemas.microsoft.com/office/powerpoint/2010/main" val="3981997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en-US" sz="6000" b="1">
                <a:latin typeface="Arial Black" charset="0"/>
                <a:ea typeface="ＭＳ Ｐゴシック" charset="0"/>
                <a:cs typeface="ＭＳ Ｐゴシック" charset="0"/>
              </a:rPr>
              <a:t>Paul's Biographical Argument </a:t>
            </a:r>
            <a:br>
              <a:rPr lang="en-US" sz="6000" b="1">
                <a:latin typeface="Arial Black" charset="0"/>
                <a:ea typeface="ＭＳ Ｐゴシック" charset="0"/>
                <a:cs typeface="ＭＳ Ｐゴシック" charset="0"/>
              </a:rPr>
            </a:br>
            <a:r>
              <a:rPr lang="en-US" sz="6000" b="1">
                <a:latin typeface="Arial Black" charset="0"/>
                <a:ea typeface="ＭＳ Ｐゴシック" charset="0"/>
                <a:cs typeface="ＭＳ Ｐゴシック" charset="0"/>
              </a:rPr>
              <a:t>(Gal.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Paul defends apostleship</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55393548"/>
      </p:ext>
    </p:extLst>
  </p:cSld>
  <p:clrMapOvr>
    <a:overrideClrMapping bg1="dk2" tx1="lt1" bg2="dk1" tx2="lt2" accent1="accent1" accent2="accent2" accent3="accent3" accent4="accent4" accent5="accent5" accent6="accent6" hlink="hlink" folHlink="folHlink"/>
  </p:clrMapOvr>
</p:sld>
</file>

<file path=ppt/theme/_rels/theme37.xml.rels><?xml version="1.0" encoding="UTF-8" standalone="yes"?>
<Relationships xmlns="http://schemas.openxmlformats.org/package/2006/relationships"><Relationship Id="rId1" Type="http://schemas.openxmlformats.org/officeDocument/2006/relationships/image" Target="../media/image14.png"/></Relationships>
</file>

<file path=ppt/theme/_rels/theme42.xml.rels><?xml version="1.0" encoding="UTF-8" standalone="yes"?>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25320</TotalTime>
  <Words>18906</Words>
  <Application>Microsoft Macintosh PowerPoint</Application>
  <PresentationFormat>On-screen Show (4:3)</PresentationFormat>
  <Paragraphs>2680</Paragraphs>
  <Slides>226</Slides>
  <Notes>186</Notes>
  <HiddenSlides>0</HiddenSlides>
  <MMClips>0</MMClips>
  <ScaleCrop>false</ScaleCrop>
  <HeadingPairs>
    <vt:vector size="8" baseType="variant">
      <vt:variant>
        <vt:lpstr>Fonts Used</vt:lpstr>
      </vt:variant>
      <vt:variant>
        <vt:i4>32</vt:i4>
      </vt:variant>
      <vt:variant>
        <vt:lpstr>Theme</vt:lpstr>
      </vt:variant>
      <vt:variant>
        <vt:i4>63</vt:i4>
      </vt:variant>
      <vt:variant>
        <vt:lpstr>Embedded OLE Servers</vt:lpstr>
      </vt:variant>
      <vt:variant>
        <vt:i4>1</vt:i4>
      </vt:variant>
      <vt:variant>
        <vt:lpstr>Slide Titles</vt:lpstr>
      </vt:variant>
      <vt:variant>
        <vt:i4>226</vt:i4>
      </vt:variant>
    </vt:vector>
  </HeadingPairs>
  <TitlesOfParts>
    <vt:vector size="322" baseType="lpstr">
      <vt:lpstr>AGaramond</vt:lpstr>
      <vt:lpstr>Arail</vt:lpstr>
      <vt:lpstr>Ariual</vt:lpstr>
      <vt:lpstr>BONES</vt:lpstr>
      <vt:lpstr>Firecat Medium</vt:lpstr>
      <vt:lpstr>Kosher-Normal</vt:lpstr>
      <vt:lpstr>ＭＳ Ｐゴシック</vt:lpstr>
      <vt:lpstr>Nadianne</vt:lpstr>
      <vt:lpstr>Osaka</vt:lpstr>
      <vt:lpstr>宋体</vt:lpstr>
      <vt:lpstr>Times</vt:lpstr>
      <vt:lpstr>Apple Chancery</vt:lpstr>
      <vt:lpstr>Arial</vt:lpstr>
      <vt:lpstr>Arial Black</vt:lpstr>
      <vt:lpstr>Arial Narrow</vt:lpstr>
      <vt:lpstr>Bank Gothic</vt:lpstr>
      <vt:lpstr>Braggadocio</vt:lpstr>
      <vt:lpstr>Bwgrkl</vt:lpstr>
      <vt:lpstr>Calibri</vt:lpstr>
      <vt:lpstr>Comic Sans MS</vt:lpstr>
      <vt:lpstr>Garamond</vt:lpstr>
      <vt:lpstr>Geneva</vt:lpstr>
      <vt:lpstr>Gill Sans</vt:lpstr>
      <vt:lpstr>Helvetica</vt:lpstr>
      <vt:lpstr>Impact</vt:lpstr>
      <vt:lpstr>Monotype Sorts</vt:lpstr>
      <vt:lpstr>News Gothic MT</vt:lpstr>
      <vt:lpstr>Papyrus</vt:lpstr>
      <vt:lpstr>Tahoma</vt:lpstr>
      <vt:lpstr>Times New Roman</vt:lpstr>
      <vt:lpstr>Verdana</vt:lpstr>
      <vt:lpstr>Wingdings</vt:lpstr>
      <vt:lpstr>Whirlpool</vt:lpstr>
      <vt:lpstr>Fireball</vt:lpstr>
      <vt:lpstr>Default Design</vt:lpstr>
      <vt:lpstr>1_Expedition</vt:lpstr>
      <vt:lpstr>1_Default Design</vt:lpstr>
      <vt:lpstr>Strategic</vt:lpstr>
      <vt:lpstr>3_Expedition</vt:lpstr>
      <vt:lpstr>Expedition</vt:lpstr>
      <vt:lpstr>1_Whirlpool</vt:lpstr>
      <vt:lpstr>14 Literary 2 - Dead Sea Scrolls</vt:lpstr>
      <vt:lpstr>Orbit</vt:lpstr>
      <vt:lpstr>Compass</vt:lpstr>
      <vt:lpstr>Balance</vt:lpstr>
      <vt:lpstr>2_Blank Presentation</vt:lpstr>
      <vt:lpstr>8_Blank Presentation</vt:lpstr>
      <vt:lpstr>1_Strategic</vt:lpstr>
      <vt:lpstr>Office Theme</vt:lpstr>
      <vt:lpstr>Contemporary</vt:lpstr>
      <vt:lpstr>Bar Code</vt:lpstr>
      <vt:lpstr>MEADOW</vt:lpstr>
      <vt:lpstr>2_Default Design</vt:lpstr>
      <vt:lpstr>1_Contemporary</vt:lpstr>
      <vt:lpstr>1_14 Literary 2 - Dead Sea Scrolls</vt:lpstr>
      <vt:lpstr>3_Default Design</vt:lpstr>
      <vt:lpstr>Full Moon</vt:lpstr>
      <vt:lpstr>Blank Presentation</vt:lpstr>
      <vt:lpstr>4_Office Theme</vt:lpstr>
      <vt:lpstr>23_Blank Presentation</vt:lpstr>
      <vt:lpstr>1_Blank Presentation</vt:lpstr>
      <vt:lpstr>3_Blank Presentation</vt:lpstr>
      <vt:lpstr>1_Orbit</vt:lpstr>
      <vt:lpstr>5_Blank Presentation</vt:lpstr>
      <vt:lpstr>7_Blank Presentation</vt:lpstr>
      <vt:lpstr>9_Blank Presentation</vt:lpstr>
      <vt:lpstr>49_Blank Presentation</vt:lpstr>
      <vt:lpstr>3_Notebook</vt:lpstr>
      <vt:lpstr>Title &amp; Subtitle</vt:lpstr>
      <vt:lpstr>50_Blank Presentation</vt:lpstr>
      <vt:lpstr>51_Blank Presentation</vt:lpstr>
      <vt:lpstr>10_Blank Presentation</vt:lpstr>
      <vt:lpstr>Beam</vt:lpstr>
      <vt:lpstr>1_Title &amp; Subtitle</vt:lpstr>
      <vt:lpstr>11_Blank Presentation</vt:lpstr>
      <vt:lpstr>1_Balance</vt:lpstr>
      <vt:lpstr>2_Strategic</vt:lpstr>
      <vt:lpstr>1_Azure</vt:lpstr>
      <vt:lpstr>2_Azure</vt:lpstr>
      <vt:lpstr>1_Office Theme</vt:lpstr>
      <vt:lpstr>4_Blank Presentation</vt:lpstr>
      <vt:lpstr>1_Topo</vt:lpstr>
      <vt:lpstr>5_MEADOW</vt:lpstr>
      <vt:lpstr>1_untitled 1</vt:lpstr>
      <vt:lpstr>2_Topo</vt:lpstr>
      <vt:lpstr>2_untitled 3</vt:lpstr>
      <vt:lpstr>2_Cascade</vt:lpstr>
      <vt:lpstr>12_Blank Presentation</vt:lpstr>
      <vt:lpstr>1_blstripc.ppt - Blue Stripes</vt:lpstr>
      <vt:lpstr>3_Contemporary</vt:lpstr>
      <vt:lpstr>1_Circuit</vt:lpstr>
      <vt:lpstr>2_Whirlpool</vt:lpstr>
      <vt:lpstr>8_untitled 3</vt:lpstr>
      <vt:lpstr>6_Blank Presentation</vt:lpstr>
      <vt:lpstr>Blue Diagonal</vt:lpstr>
      <vt:lpstr>Microsoft ClipArt Gallery</vt:lpstr>
      <vt:lpstr>Galatians</vt:lpstr>
      <vt:lpstr>Key Word</vt:lpstr>
      <vt:lpstr>Theme</vt:lpstr>
      <vt:lpstr>Key Verse</vt:lpstr>
      <vt:lpstr>Summary Statement</vt:lpstr>
      <vt:lpstr>Kingdom Statement</vt:lpstr>
      <vt:lpstr>Covenant</vt:lpstr>
      <vt:lpstr>Redemption</vt:lpstr>
      <vt:lpstr>Prophecy (Lord, Deity) </vt:lpstr>
      <vt:lpstr>Book Chart</vt:lpstr>
      <vt:lpstr>PowerPoint Presentation</vt:lpstr>
      <vt:lpstr>Be Free</vt:lpstr>
      <vt:lpstr>Slavery to false teaching is the worst slavery</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Applying Galatians</vt:lpstr>
      <vt:lpstr>Black</vt:lpstr>
      <vt:lpstr>NT Overview (Paul's Letters)</vt:lpstr>
      <vt:lpstr>Contrasting Galatians &amp; James</vt:lpstr>
      <vt:lpstr>Contrasting Galatians &amp; James</vt:lpstr>
      <vt:lpstr>Contrasting Galatians &amp; James</vt:lpstr>
      <vt:lpstr>What Were the Ethnic Differences?</vt:lpstr>
      <vt:lpstr>East Meets West</vt:lpstr>
      <vt:lpstr>East Meets West</vt:lpstr>
      <vt:lpstr>East Meets West</vt:lpstr>
      <vt:lpstr>East Meets West</vt:lpstr>
      <vt:lpstr>East Meets West</vt:lpstr>
      <vt:lpstr>East Meets West</vt:lpstr>
      <vt:lpstr>East Meets West</vt:lpstr>
      <vt:lpstr>East Meets West</vt:lpstr>
      <vt:lpstr>The Cross Makes Ethnicity Irrelevant</vt:lpstr>
      <vt:lpstr>Applying the Law</vt:lpstr>
      <vt:lpstr>True or False?</vt:lpstr>
      <vt:lpstr>To Clip or Not to Clip?</vt:lpstr>
      <vt:lpstr>What do you think?</vt:lpstr>
      <vt:lpstr>Walk Carefully!</vt:lpstr>
      <vt:lpstr>Look Closely</vt:lpstr>
      <vt:lpstr>Look Again</vt:lpstr>
      <vt:lpstr>The Point?</vt:lpstr>
      <vt:lpstr>Paul's 1st &amp; 2nd Missionary Journeys</vt:lpstr>
      <vt:lpstr>Where were the Galatians?</vt:lpstr>
      <vt:lpstr>PowerPoint Presentation</vt:lpstr>
      <vt:lpstr>Date</vt:lpstr>
      <vt:lpstr>Origin/Recipients</vt:lpstr>
      <vt:lpstr>Which is the Most Accurate?</vt:lpstr>
      <vt:lpstr>Salvation in All Ages:</vt:lpstr>
      <vt:lpstr>Salvation &amp; Sanctification</vt:lpstr>
      <vt:lpstr>Salvation in the Old Testament</vt:lpstr>
      <vt:lpstr>Leviticus Synthesis</vt:lpstr>
      <vt:lpstr>In Other Words…</vt:lpstr>
      <vt:lpstr>Two Emphases</vt:lpstr>
      <vt:lpstr>Chart of Topics</vt:lpstr>
      <vt:lpstr>Galatians versus Romans</vt:lpstr>
      <vt:lpstr>Galatians versus Romans</vt:lpstr>
      <vt:lpstr>PowerPoint Presentation</vt:lpstr>
      <vt:lpstr>PowerPoint Presentation</vt:lpstr>
      <vt:lpstr>PowerPoint Presentation</vt:lpstr>
      <vt:lpstr>PowerPoint Presentation</vt:lpstr>
      <vt:lpstr>PowerPoint Presentation</vt:lpstr>
      <vt:lpstr>PowerPoint Presentation</vt:lpstr>
      <vt:lpstr>Author</vt:lpstr>
      <vt:lpstr>PowerPoint Presentation</vt:lpstr>
      <vt:lpstr>PowerPoint Presentation</vt:lpstr>
      <vt:lpstr>PowerPoint Presentation</vt:lpstr>
      <vt:lpstr>PowerPoint Presentation</vt:lpstr>
      <vt:lpstr>Be Free</vt:lpstr>
      <vt:lpstr>Slavery</vt:lpstr>
      <vt:lpstr>Slavery to false teaching is the worst slavery</vt:lpstr>
      <vt:lpstr>Are you a slave?</vt:lpstr>
      <vt:lpstr>PowerPoint Presentation</vt:lpstr>
      <vt:lpstr>MMT</vt:lpstr>
      <vt:lpstr>Paul versus Legalists</vt:lpstr>
      <vt:lpstr>Significance of the DSS</vt:lpstr>
      <vt:lpstr>How can you be free?</vt:lpstr>
      <vt:lpstr>Why must salvation be by faith alone?</vt:lpstr>
      <vt:lpstr>Let's Study Through Scripture</vt:lpstr>
      <vt:lpstr>Background</vt:lpstr>
      <vt:lpstr>Now make sure that you stay free, and don’t get tied up again in slavery to the law</vt:lpstr>
      <vt:lpstr>#1."The Hook: A Laboratory"</vt:lpstr>
      <vt:lpstr>1(--)2"The Jerusalem Council"</vt:lpstr>
      <vt:lpstr>How to Plant a Church (The Gospel According to Paul)</vt:lpstr>
      <vt:lpstr>To Clip or Not to Clip?</vt:lpstr>
      <vt:lpstr>Leviticus 19:28 "Do not cut your bodies for the dead, and do not mark your skin with tattoos. I am the LORD."</vt:lpstr>
      <vt:lpstr>What do you think?</vt:lpstr>
      <vt:lpstr>PowerPoint Presentation</vt:lpstr>
      <vt:lpstr>Paul &amp; His Letters</vt:lpstr>
      <vt:lpstr>Key Word &amp; Verse</vt:lpstr>
      <vt:lpstr>PowerPoint Presentation</vt:lpstr>
      <vt:lpstr>Summary Statement</vt:lpstr>
      <vt:lpstr>PowerPoint Presentation</vt:lpstr>
      <vt:lpstr>PowerPoint Presentation</vt:lpstr>
      <vt:lpstr>Why must salvation be by faith alone?</vt:lpstr>
      <vt:lpstr>PowerPoint Presentation</vt:lpstr>
      <vt:lpstr>I. Jesus called Paul to teach salvation by faith (Gal 1–2).</vt:lpstr>
      <vt:lpstr>Slides on  Galatians 1</vt:lpstr>
      <vt:lpstr>Paul's Biographical Argument  (Gal. 1–2)</vt:lpstr>
      <vt:lpstr>A Different Type of Salutation (1:1 NLT)</vt:lpstr>
      <vt:lpstr>Book Chart</vt:lpstr>
      <vt:lpstr>The Turning Away (Gal. 1:6-7 NLT)</vt:lpstr>
      <vt:lpstr>The Turning Away (Gal. 1:8-9 NLT)</vt:lpstr>
      <vt:lpstr>The Source of Paul's Teaching (1:12 NLT)</vt:lpstr>
      <vt:lpstr>The Source of Paul's Teaching (Acts 9:5b NLT)</vt:lpstr>
      <vt:lpstr>The Source of Paul's Teaching (1:15-16 NLT)</vt:lpstr>
      <vt:lpstr>The Source of Paul's Teaching (1:17 NLT)</vt:lpstr>
      <vt:lpstr>Slides on  Galatians 2</vt:lpstr>
      <vt:lpstr>Partners, Not Teachers (2:9 NLT)</vt:lpstr>
      <vt:lpstr>Was Peter beyond rebuke?  Could this "pillar" of the church sin publicly?</vt:lpstr>
      <vt:lpstr>Paul rebuked Peter (2:11-12 NLT)</vt:lpstr>
      <vt:lpstr>Key Verse</vt:lpstr>
      <vt:lpstr>Why must salvation be by faith alone?</vt:lpstr>
      <vt:lpstr>I. Jesus called Paul to teach salvation by faith (Gal 1–2).</vt:lpstr>
      <vt:lpstr>Book Chart</vt:lpstr>
      <vt:lpstr>Slides on  Galatians 3</vt:lpstr>
      <vt:lpstr>The Ten Commandments</vt:lpstr>
      <vt:lpstr>Should us Jews require the Gentiles to be circumcised and follow the law of Moses?</vt:lpstr>
      <vt:lpstr>Paul versus Legalists</vt:lpstr>
      <vt:lpstr>II. Salvation has always been by faith (Gal 3–4).</vt:lpstr>
      <vt:lpstr>Why did God give the OT Law?</vt:lpstr>
      <vt:lpstr>Paul's Theological Argument  (Gal. 3–4)</vt:lpstr>
      <vt:lpstr>Which is the Most Accurate?</vt:lpstr>
      <vt:lpstr>In Other Words…</vt:lpstr>
      <vt:lpstr>Abraham</vt:lpstr>
      <vt:lpstr>Genesis 15:5-6</vt:lpstr>
      <vt:lpstr>Genesis 15 Ratification</vt:lpstr>
      <vt:lpstr>Galatians counters false teachers</vt:lpstr>
      <vt:lpstr>The Purposes of the Law</vt:lpstr>
      <vt:lpstr>The Purposes of the Law</vt:lpstr>
      <vt:lpstr>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TRADITIONAL VIEW ON LAW</vt:lpstr>
      <vt:lpstr>Moral law means God's rules that apply to…</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"Old" Replaced by "New"</vt:lpstr>
      <vt:lpstr>Galatians 3:13-14 ESV</vt:lpstr>
      <vt:lpstr>“’The promises were spoken to Abraham and to his seed. The Scripture does not say “and to seeds,’ meaning many people, but ‘and to your seed,’ meaning one person, who is Christ" (Gal 3:16 NIV).</vt:lpstr>
      <vt:lpstr>Kingdom &amp; Covenants Timeline</vt:lpstr>
      <vt:lpstr>Galatians 3:26-27 NLT</vt:lpstr>
      <vt:lpstr>Galatians 3:28 NLT</vt:lpstr>
      <vt:lpstr>Galatians 3:29 NIV</vt:lpstr>
      <vt:lpstr>Contrasting Two Key Covenants</vt:lpstr>
      <vt:lpstr>Contrasting Two Key Covenants</vt:lpstr>
      <vt:lpstr>Contrasting Two Key Covenants</vt:lpstr>
      <vt:lpstr>Slides on  Galatians 4</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The Intertestamental Era (425 BC—5 BC)</vt:lpstr>
      <vt:lpstr>The Intertestamental Era (3 slides)</vt:lpstr>
      <vt:lpstr>The Intertestamental Era</vt:lpstr>
      <vt:lpstr>The “Kingdom Stage” is Set! </vt:lpstr>
      <vt:lpstr>No longer slaves</vt:lpstr>
      <vt:lpstr>PowerPoint Presentation</vt:lpstr>
      <vt:lpstr>PowerPoint Presentation</vt:lpstr>
      <vt:lpstr>Why must salvation be by faith alone?</vt:lpstr>
      <vt:lpstr>I. Jesus called Paul to teach salvation by faith (Gal 1–2).</vt:lpstr>
      <vt:lpstr>II. Salvation has always been by faith (Gal 3–4).</vt:lpstr>
      <vt:lpstr>Freedom to go the wrong way?</vt:lpstr>
      <vt:lpstr>Book Chart</vt:lpstr>
      <vt:lpstr>III. Salvation by faith alone changes us inside (Gal 5–6).</vt:lpstr>
      <vt:lpstr>Slides on  Galatians 5</vt:lpstr>
      <vt:lpstr>Now make sure that you stay free, and don’t get tied up again in slavery to the law</vt:lpstr>
      <vt:lpstr>GRACE</vt:lpstr>
      <vt:lpstr>"So Christ has truly set us free. Now make sure that you stay free, and don’t get tied up again in slavery to the law" (5:1 NLT).</vt:lpstr>
      <vt:lpstr>Paul's Practical Argument  (Gal. 5–6)</vt:lpstr>
      <vt:lpstr>"So Christ has truly set us free. Now make sure that you stay free, and don’t get tied up again in slavery to the law"  (Gal. 5:1 NLT).</vt:lpstr>
      <vt:lpstr>"So Christ has truly set us free. Now make sure that you stay free, and don’t get tied up again in slavery to the law"  (Galatians 5:1 NLT).</vt:lpstr>
      <vt:lpstr>Circumcision, Vitamin K &amp; Prothrombin</vt:lpstr>
      <vt:lpstr>Walking in the Spirit</vt:lpstr>
      <vt:lpstr>How the Spirit Leads Us</vt:lpstr>
      <vt:lpstr>George Mueller's Step #1  to Find the Will of God</vt:lpstr>
      <vt:lpstr>How the Spirit Leads Us</vt:lpstr>
      <vt:lpstr>Gifts versus Fruit of the Spirit</vt:lpstr>
      <vt:lpstr>Gifts versus Fruit of the Spirit</vt:lpstr>
      <vt:lpstr>The Fruit of the Spirit</vt:lpstr>
      <vt:lpstr>The Fruit of the Spirit</vt:lpstr>
      <vt:lpstr>The Fruit of the Spirit</vt:lpstr>
      <vt:lpstr>The Fruit of the Spirit</vt:lpstr>
      <vt:lpstr>Are you surrendered to Christ?</vt:lpstr>
      <vt:lpstr>Slides on  Galatians 6</vt:lpstr>
      <vt:lpstr>Restore People in Sin</vt:lpstr>
      <vt:lpstr>The word for "restore" in Galatians 6:1 refers in other contexts to fishermen mending nets</vt:lpstr>
      <vt:lpstr>Don't make it your priority to restore nets!</vt:lpstr>
      <vt:lpstr>ETERNAL </vt:lpstr>
      <vt:lpstr>GALATIANS 6:8</vt:lpstr>
      <vt:lpstr>Galatians 6:11</vt:lpstr>
      <vt:lpstr>Who is "the Israel of God" (Gal. 6:16)?</vt:lpstr>
      <vt:lpstr>"…and (kai) upon the Israel of God" (Gal. 6:16)</vt:lpstr>
      <vt:lpstr>PowerPoint Presentation</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PowerPoint Presentation</vt:lpstr>
      <vt:lpstr>Christian Legalists</vt:lpstr>
      <vt:lpstr>Invited to Church...</vt:lpstr>
      <vt:lpstr>Boy with long hair</vt:lpstr>
      <vt:lpstr>True Jesus Church, Adam Road</vt:lpstr>
      <vt:lpstr>What Does the True Jesus Church Believe?</vt:lpstr>
      <vt:lpstr>Why do people like legalism?</vt:lpstr>
      <vt:lpstr>Why do people like legalism?</vt:lpstr>
      <vt:lpstr>Why do people like legalism?</vt:lpstr>
      <vt:lpstr>Applying Galatians</vt:lpstr>
      <vt:lpstr>Black</vt:lpstr>
      <vt:lpstr>NT Preaching link at BibleStudyDownloads.org</vt:lpstr>
      <vt:lpstr>Paul versus Legalists</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485</cp:revision>
  <dcterms:created xsi:type="dcterms:W3CDTF">2003-01-27T17:08:32Z</dcterms:created>
  <dcterms:modified xsi:type="dcterms:W3CDTF">2026-01-29T14:54:03Z</dcterms:modified>
</cp:coreProperties>
</file>